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0" r:id="rId2"/>
  </p:sldMasterIdLst>
  <p:notesMasterIdLst>
    <p:notesMasterId r:id="rId106"/>
  </p:notesMasterIdLst>
  <p:sldIdLst>
    <p:sldId id="256" r:id="rId3"/>
    <p:sldId id="387" r:id="rId4"/>
    <p:sldId id="258" r:id="rId5"/>
    <p:sldId id="261" r:id="rId6"/>
    <p:sldId id="399" r:id="rId7"/>
    <p:sldId id="403" r:id="rId8"/>
    <p:sldId id="273" r:id="rId9"/>
    <p:sldId id="404" r:id="rId10"/>
    <p:sldId id="405" r:id="rId11"/>
    <p:sldId id="406" r:id="rId12"/>
    <p:sldId id="424" r:id="rId13"/>
    <p:sldId id="294" r:id="rId14"/>
    <p:sldId id="400" r:id="rId15"/>
    <p:sldId id="401" r:id="rId16"/>
    <p:sldId id="402" r:id="rId17"/>
    <p:sldId id="288" r:id="rId18"/>
    <p:sldId id="351" r:id="rId19"/>
    <p:sldId id="407" r:id="rId20"/>
    <p:sldId id="415" r:id="rId21"/>
    <p:sldId id="408" r:id="rId22"/>
    <p:sldId id="409" r:id="rId23"/>
    <p:sldId id="416" r:id="rId24"/>
    <p:sldId id="411" r:id="rId25"/>
    <p:sldId id="412" r:id="rId26"/>
    <p:sldId id="417" r:id="rId27"/>
    <p:sldId id="413" r:id="rId28"/>
    <p:sldId id="414" r:id="rId29"/>
    <p:sldId id="419" r:id="rId30"/>
    <p:sldId id="425" r:id="rId31"/>
    <p:sldId id="426" r:id="rId32"/>
    <p:sldId id="420" r:id="rId33"/>
    <p:sldId id="422" r:id="rId34"/>
    <p:sldId id="506" r:id="rId35"/>
    <p:sldId id="430" r:id="rId36"/>
    <p:sldId id="431" r:id="rId37"/>
    <p:sldId id="504" r:id="rId38"/>
    <p:sldId id="433" r:id="rId39"/>
    <p:sldId id="427" r:id="rId40"/>
    <p:sldId id="432" r:id="rId41"/>
    <p:sldId id="438" r:id="rId42"/>
    <p:sldId id="439" r:id="rId43"/>
    <p:sldId id="440" r:id="rId44"/>
    <p:sldId id="441" r:id="rId45"/>
    <p:sldId id="442" r:id="rId46"/>
    <p:sldId id="443" r:id="rId47"/>
    <p:sldId id="444" r:id="rId48"/>
    <p:sldId id="445" r:id="rId49"/>
    <p:sldId id="446" r:id="rId50"/>
    <p:sldId id="447" r:id="rId51"/>
    <p:sldId id="448" r:id="rId52"/>
    <p:sldId id="449" r:id="rId53"/>
    <p:sldId id="450" r:id="rId54"/>
    <p:sldId id="451" r:id="rId55"/>
    <p:sldId id="452" r:id="rId56"/>
    <p:sldId id="453" r:id="rId57"/>
    <p:sldId id="454" r:id="rId58"/>
    <p:sldId id="455" r:id="rId59"/>
    <p:sldId id="456" r:id="rId60"/>
    <p:sldId id="459" r:id="rId61"/>
    <p:sldId id="460" r:id="rId62"/>
    <p:sldId id="462" r:id="rId63"/>
    <p:sldId id="463" r:id="rId64"/>
    <p:sldId id="464" r:id="rId65"/>
    <p:sldId id="465" r:id="rId66"/>
    <p:sldId id="466" r:id="rId67"/>
    <p:sldId id="467" r:id="rId68"/>
    <p:sldId id="468" r:id="rId69"/>
    <p:sldId id="469" r:id="rId70"/>
    <p:sldId id="470" r:id="rId71"/>
    <p:sldId id="471" r:id="rId72"/>
    <p:sldId id="472" r:id="rId73"/>
    <p:sldId id="473" r:id="rId74"/>
    <p:sldId id="474" r:id="rId75"/>
    <p:sldId id="475" r:id="rId76"/>
    <p:sldId id="476" r:id="rId77"/>
    <p:sldId id="477" r:id="rId78"/>
    <p:sldId id="478" r:id="rId79"/>
    <p:sldId id="479" r:id="rId80"/>
    <p:sldId id="480" r:id="rId81"/>
    <p:sldId id="481" r:id="rId82"/>
    <p:sldId id="482" r:id="rId83"/>
    <p:sldId id="483" r:id="rId84"/>
    <p:sldId id="484" r:id="rId85"/>
    <p:sldId id="485" r:id="rId86"/>
    <p:sldId id="486" r:id="rId87"/>
    <p:sldId id="487" r:id="rId88"/>
    <p:sldId id="488" r:id="rId89"/>
    <p:sldId id="489" r:id="rId90"/>
    <p:sldId id="490" r:id="rId91"/>
    <p:sldId id="491" r:id="rId92"/>
    <p:sldId id="492" r:id="rId93"/>
    <p:sldId id="493" r:id="rId94"/>
    <p:sldId id="494" r:id="rId95"/>
    <p:sldId id="495" r:id="rId96"/>
    <p:sldId id="496" r:id="rId97"/>
    <p:sldId id="497" r:id="rId98"/>
    <p:sldId id="498" r:id="rId99"/>
    <p:sldId id="499" r:id="rId100"/>
    <p:sldId id="500" r:id="rId101"/>
    <p:sldId id="501" r:id="rId102"/>
    <p:sldId id="505" r:id="rId103"/>
    <p:sldId id="502" r:id="rId104"/>
    <p:sldId id="503" r:id="rId10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62" autoAdjust="0"/>
    <p:restoredTop sz="67403" autoAdjust="0"/>
  </p:normalViewPr>
  <p:slideViewPr>
    <p:cSldViewPr snapToGrid="0">
      <p:cViewPr varScale="1">
        <p:scale>
          <a:sx n="73" d="100"/>
          <a:sy n="73" d="100"/>
        </p:scale>
        <p:origin x="798"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07" Type="http://schemas.openxmlformats.org/officeDocument/2006/relationships/presProps" Target="presProps.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viewProps" Target="viewProps.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notesMaster" Target="notesMasters/notes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theme" Target="theme/theme1.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tableStyles" Target="tableStyles.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9B5B215-C8DE-4685-8B85-FCF30C9FEE4A}" type="datetimeFigureOut">
              <a:rPr lang="ar-SA" smtClean="0"/>
              <a:t>16/09/1440</a:t>
            </a:fld>
            <a:endParaRPr lang="ar-SA"/>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D335CB4-B303-4DCC-9312-D8CF2B7C7CC9}" type="slidenum">
              <a:rPr lang="ar-SA" smtClean="0"/>
              <a:t>‹#›</a:t>
            </a:fld>
            <a:endParaRPr lang="ar-SA"/>
          </a:p>
        </p:txBody>
      </p:sp>
    </p:spTree>
    <p:extLst>
      <p:ext uri="{BB962C8B-B14F-4D97-AF65-F5344CB8AC3E}">
        <p14:creationId xmlns:p14="http://schemas.microsoft.com/office/powerpoint/2010/main" val="92795962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63</a:t>
            </a:fld>
            <a:endParaRPr lang="ar-SA"/>
          </a:p>
        </p:txBody>
      </p:sp>
    </p:spTree>
    <p:extLst>
      <p:ext uri="{BB962C8B-B14F-4D97-AF65-F5344CB8AC3E}">
        <p14:creationId xmlns:p14="http://schemas.microsoft.com/office/powerpoint/2010/main" val="26959213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72</a:t>
            </a:fld>
            <a:endParaRPr lang="ar-SA"/>
          </a:p>
        </p:txBody>
      </p:sp>
    </p:spTree>
    <p:extLst>
      <p:ext uri="{BB962C8B-B14F-4D97-AF65-F5344CB8AC3E}">
        <p14:creationId xmlns:p14="http://schemas.microsoft.com/office/powerpoint/2010/main" val="23534635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73</a:t>
            </a:fld>
            <a:endParaRPr lang="ar-SA"/>
          </a:p>
        </p:txBody>
      </p:sp>
    </p:spTree>
    <p:extLst>
      <p:ext uri="{BB962C8B-B14F-4D97-AF65-F5344CB8AC3E}">
        <p14:creationId xmlns:p14="http://schemas.microsoft.com/office/powerpoint/2010/main" val="23025965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74</a:t>
            </a:fld>
            <a:endParaRPr lang="ar-SA"/>
          </a:p>
        </p:txBody>
      </p:sp>
    </p:spTree>
    <p:extLst>
      <p:ext uri="{BB962C8B-B14F-4D97-AF65-F5344CB8AC3E}">
        <p14:creationId xmlns:p14="http://schemas.microsoft.com/office/powerpoint/2010/main" val="2586422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75</a:t>
            </a:fld>
            <a:endParaRPr lang="ar-SA"/>
          </a:p>
        </p:txBody>
      </p:sp>
    </p:spTree>
    <p:extLst>
      <p:ext uri="{BB962C8B-B14F-4D97-AF65-F5344CB8AC3E}">
        <p14:creationId xmlns:p14="http://schemas.microsoft.com/office/powerpoint/2010/main" val="12287438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76</a:t>
            </a:fld>
            <a:endParaRPr lang="ar-SA"/>
          </a:p>
        </p:txBody>
      </p:sp>
    </p:spTree>
    <p:extLst>
      <p:ext uri="{BB962C8B-B14F-4D97-AF65-F5344CB8AC3E}">
        <p14:creationId xmlns:p14="http://schemas.microsoft.com/office/powerpoint/2010/main" val="34870280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77</a:t>
            </a:fld>
            <a:endParaRPr lang="ar-SA"/>
          </a:p>
        </p:txBody>
      </p:sp>
    </p:spTree>
    <p:extLst>
      <p:ext uri="{BB962C8B-B14F-4D97-AF65-F5344CB8AC3E}">
        <p14:creationId xmlns:p14="http://schemas.microsoft.com/office/powerpoint/2010/main" val="11910833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78</a:t>
            </a:fld>
            <a:endParaRPr lang="ar-SA"/>
          </a:p>
        </p:txBody>
      </p:sp>
    </p:spTree>
    <p:extLst>
      <p:ext uri="{BB962C8B-B14F-4D97-AF65-F5344CB8AC3E}">
        <p14:creationId xmlns:p14="http://schemas.microsoft.com/office/powerpoint/2010/main" val="19718387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79</a:t>
            </a:fld>
            <a:endParaRPr lang="ar-SA"/>
          </a:p>
        </p:txBody>
      </p:sp>
    </p:spTree>
    <p:extLst>
      <p:ext uri="{BB962C8B-B14F-4D97-AF65-F5344CB8AC3E}">
        <p14:creationId xmlns:p14="http://schemas.microsoft.com/office/powerpoint/2010/main" val="40051410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80</a:t>
            </a:fld>
            <a:endParaRPr lang="ar-SA"/>
          </a:p>
        </p:txBody>
      </p:sp>
    </p:spTree>
    <p:extLst>
      <p:ext uri="{BB962C8B-B14F-4D97-AF65-F5344CB8AC3E}">
        <p14:creationId xmlns:p14="http://schemas.microsoft.com/office/powerpoint/2010/main" val="814263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81</a:t>
            </a:fld>
            <a:endParaRPr lang="ar-SA"/>
          </a:p>
        </p:txBody>
      </p:sp>
    </p:spTree>
    <p:extLst>
      <p:ext uri="{BB962C8B-B14F-4D97-AF65-F5344CB8AC3E}">
        <p14:creationId xmlns:p14="http://schemas.microsoft.com/office/powerpoint/2010/main" val="25644813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64</a:t>
            </a:fld>
            <a:endParaRPr lang="ar-SA"/>
          </a:p>
        </p:txBody>
      </p:sp>
    </p:spTree>
    <p:extLst>
      <p:ext uri="{BB962C8B-B14F-4D97-AF65-F5344CB8AC3E}">
        <p14:creationId xmlns:p14="http://schemas.microsoft.com/office/powerpoint/2010/main" val="29723223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82</a:t>
            </a:fld>
            <a:endParaRPr lang="ar-SA"/>
          </a:p>
        </p:txBody>
      </p:sp>
    </p:spTree>
    <p:extLst>
      <p:ext uri="{BB962C8B-B14F-4D97-AF65-F5344CB8AC3E}">
        <p14:creationId xmlns:p14="http://schemas.microsoft.com/office/powerpoint/2010/main" val="38890936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83</a:t>
            </a:fld>
            <a:endParaRPr lang="ar-SA"/>
          </a:p>
        </p:txBody>
      </p:sp>
    </p:spTree>
    <p:extLst>
      <p:ext uri="{BB962C8B-B14F-4D97-AF65-F5344CB8AC3E}">
        <p14:creationId xmlns:p14="http://schemas.microsoft.com/office/powerpoint/2010/main" val="35649550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84</a:t>
            </a:fld>
            <a:endParaRPr lang="ar-SA"/>
          </a:p>
        </p:txBody>
      </p:sp>
    </p:spTree>
    <p:extLst>
      <p:ext uri="{BB962C8B-B14F-4D97-AF65-F5344CB8AC3E}">
        <p14:creationId xmlns:p14="http://schemas.microsoft.com/office/powerpoint/2010/main" val="23035012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85</a:t>
            </a:fld>
            <a:endParaRPr lang="ar-SA"/>
          </a:p>
        </p:txBody>
      </p:sp>
    </p:spTree>
    <p:extLst>
      <p:ext uri="{BB962C8B-B14F-4D97-AF65-F5344CB8AC3E}">
        <p14:creationId xmlns:p14="http://schemas.microsoft.com/office/powerpoint/2010/main" val="38782445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86</a:t>
            </a:fld>
            <a:endParaRPr lang="ar-SA"/>
          </a:p>
        </p:txBody>
      </p:sp>
    </p:spTree>
    <p:extLst>
      <p:ext uri="{BB962C8B-B14F-4D97-AF65-F5344CB8AC3E}">
        <p14:creationId xmlns:p14="http://schemas.microsoft.com/office/powerpoint/2010/main" val="3900751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87</a:t>
            </a:fld>
            <a:endParaRPr lang="ar-SA"/>
          </a:p>
        </p:txBody>
      </p:sp>
    </p:spTree>
    <p:extLst>
      <p:ext uri="{BB962C8B-B14F-4D97-AF65-F5344CB8AC3E}">
        <p14:creationId xmlns:p14="http://schemas.microsoft.com/office/powerpoint/2010/main" val="39007011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88</a:t>
            </a:fld>
            <a:endParaRPr lang="ar-SA"/>
          </a:p>
        </p:txBody>
      </p:sp>
    </p:spTree>
    <p:extLst>
      <p:ext uri="{BB962C8B-B14F-4D97-AF65-F5344CB8AC3E}">
        <p14:creationId xmlns:p14="http://schemas.microsoft.com/office/powerpoint/2010/main" val="31644587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89</a:t>
            </a:fld>
            <a:endParaRPr lang="ar-SA"/>
          </a:p>
        </p:txBody>
      </p:sp>
    </p:spTree>
    <p:extLst>
      <p:ext uri="{BB962C8B-B14F-4D97-AF65-F5344CB8AC3E}">
        <p14:creationId xmlns:p14="http://schemas.microsoft.com/office/powerpoint/2010/main" val="10060296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90</a:t>
            </a:fld>
            <a:endParaRPr lang="ar-SA"/>
          </a:p>
        </p:txBody>
      </p:sp>
    </p:spTree>
    <p:extLst>
      <p:ext uri="{BB962C8B-B14F-4D97-AF65-F5344CB8AC3E}">
        <p14:creationId xmlns:p14="http://schemas.microsoft.com/office/powerpoint/2010/main" val="39799843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91</a:t>
            </a:fld>
            <a:endParaRPr lang="ar-SA"/>
          </a:p>
        </p:txBody>
      </p:sp>
    </p:spTree>
    <p:extLst>
      <p:ext uri="{BB962C8B-B14F-4D97-AF65-F5344CB8AC3E}">
        <p14:creationId xmlns:p14="http://schemas.microsoft.com/office/powerpoint/2010/main" val="16073484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65</a:t>
            </a:fld>
            <a:endParaRPr lang="ar-SA"/>
          </a:p>
        </p:txBody>
      </p:sp>
    </p:spTree>
    <p:extLst>
      <p:ext uri="{BB962C8B-B14F-4D97-AF65-F5344CB8AC3E}">
        <p14:creationId xmlns:p14="http://schemas.microsoft.com/office/powerpoint/2010/main" val="33396435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92</a:t>
            </a:fld>
            <a:endParaRPr lang="ar-SA"/>
          </a:p>
        </p:txBody>
      </p:sp>
    </p:spTree>
    <p:extLst>
      <p:ext uri="{BB962C8B-B14F-4D97-AF65-F5344CB8AC3E}">
        <p14:creationId xmlns:p14="http://schemas.microsoft.com/office/powerpoint/2010/main" val="23992424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93</a:t>
            </a:fld>
            <a:endParaRPr lang="ar-SA"/>
          </a:p>
        </p:txBody>
      </p:sp>
    </p:spTree>
    <p:extLst>
      <p:ext uri="{BB962C8B-B14F-4D97-AF65-F5344CB8AC3E}">
        <p14:creationId xmlns:p14="http://schemas.microsoft.com/office/powerpoint/2010/main" val="29412561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94</a:t>
            </a:fld>
            <a:endParaRPr lang="ar-SA"/>
          </a:p>
        </p:txBody>
      </p:sp>
    </p:spTree>
    <p:extLst>
      <p:ext uri="{BB962C8B-B14F-4D97-AF65-F5344CB8AC3E}">
        <p14:creationId xmlns:p14="http://schemas.microsoft.com/office/powerpoint/2010/main" val="29243655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95</a:t>
            </a:fld>
            <a:endParaRPr lang="ar-SA"/>
          </a:p>
        </p:txBody>
      </p:sp>
    </p:spTree>
    <p:extLst>
      <p:ext uri="{BB962C8B-B14F-4D97-AF65-F5344CB8AC3E}">
        <p14:creationId xmlns:p14="http://schemas.microsoft.com/office/powerpoint/2010/main" val="25762700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96</a:t>
            </a:fld>
            <a:endParaRPr lang="ar-SA"/>
          </a:p>
        </p:txBody>
      </p:sp>
    </p:spTree>
    <p:extLst>
      <p:ext uri="{BB962C8B-B14F-4D97-AF65-F5344CB8AC3E}">
        <p14:creationId xmlns:p14="http://schemas.microsoft.com/office/powerpoint/2010/main" val="35942013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97</a:t>
            </a:fld>
            <a:endParaRPr lang="ar-SA"/>
          </a:p>
        </p:txBody>
      </p:sp>
    </p:spTree>
    <p:extLst>
      <p:ext uri="{BB962C8B-B14F-4D97-AF65-F5344CB8AC3E}">
        <p14:creationId xmlns:p14="http://schemas.microsoft.com/office/powerpoint/2010/main" val="6356181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98</a:t>
            </a:fld>
            <a:endParaRPr lang="ar-SA"/>
          </a:p>
        </p:txBody>
      </p:sp>
    </p:spTree>
    <p:extLst>
      <p:ext uri="{BB962C8B-B14F-4D97-AF65-F5344CB8AC3E}">
        <p14:creationId xmlns:p14="http://schemas.microsoft.com/office/powerpoint/2010/main" val="60059229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99</a:t>
            </a:fld>
            <a:endParaRPr lang="ar-SA"/>
          </a:p>
        </p:txBody>
      </p:sp>
    </p:spTree>
    <p:extLst>
      <p:ext uri="{BB962C8B-B14F-4D97-AF65-F5344CB8AC3E}">
        <p14:creationId xmlns:p14="http://schemas.microsoft.com/office/powerpoint/2010/main" val="150475944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100</a:t>
            </a:fld>
            <a:endParaRPr lang="ar-SA"/>
          </a:p>
        </p:txBody>
      </p:sp>
    </p:spTree>
    <p:extLst>
      <p:ext uri="{BB962C8B-B14F-4D97-AF65-F5344CB8AC3E}">
        <p14:creationId xmlns:p14="http://schemas.microsoft.com/office/powerpoint/2010/main" val="314341701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102</a:t>
            </a:fld>
            <a:endParaRPr lang="ar-SA"/>
          </a:p>
        </p:txBody>
      </p:sp>
    </p:spTree>
    <p:extLst>
      <p:ext uri="{BB962C8B-B14F-4D97-AF65-F5344CB8AC3E}">
        <p14:creationId xmlns:p14="http://schemas.microsoft.com/office/powerpoint/2010/main" val="390233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66</a:t>
            </a:fld>
            <a:endParaRPr lang="ar-SA"/>
          </a:p>
        </p:txBody>
      </p:sp>
    </p:spTree>
    <p:extLst>
      <p:ext uri="{BB962C8B-B14F-4D97-AF65-F5344CB8AC3E}">
        <p14:creationId xmlns:p14="http://schemas.microsoft.com/office/powerpoint/2010/main" val="24598609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67</a:t>
            </a:fld>
            <a:endParaRPr lang="ar-SA"/>
          </a:p>
        </p:txBody>
      </p:sp>
    </p:spTree>
    <p:extLst>
      <p:ext uri="{BB962C8B-B14F-4D97-AF65-F5344CB8AC3E}">
        <p14:creationId xmlns:p14="http://schemas.microsoft.com/office/powerpoint/2010/main" val="3453300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68</a:t>
            </a:fld>
            <a:endParaRPr lang="ar-SA"/>
          </a:p>
        </p:txBody>
      </p:sp>
    </p:spTree>
    <p:extLst>
      <p:ext uri="{BB962C8B-B14F-4D97-AF65-F5344CB8AC3E}">
        <p14:creationId xmlns:p14="http://schemas.microsoft.com/office/powerpoint/2010/main" val="32639557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69</a:t>
            </a:fld>
            <a:endParaRPr lang="ar-SA"/>
          </a:p>
        </p:txBody>
      </p:sp>
    </p:spTree>
    <p:extLst>
      <p:ext uri="{BB962C8B-B14F-4D97-AF65-F5344CB8AC3E}">
        <p14:creationId xmlns:p14="http://schemas.microsoft.com/office/powerpoint/2010/main" val="2756014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70</a:t>
            </a:fld>
            <a:endParaRPr lang="ar-SA"/>
          </a:p>
        </p:txBody>
      </p:sp>
    </p:spTree>
    <p:extLst>
      <p:ext uri="{BB962C8B-B14F-4D97-AF65-F5344CB8AC3E}">
        <p14:creationId xmlns:p14="http://schemas.microsoft.com/office/powerpoint/2010/main" val="1760287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335CB4-B303-4DCC-9312-D8CF2B7C7CC9}" type="slidenum">
              <a:rPr lang="ar-SA" smtClean="0"/>
              <a:t>71</a:t>
            </a:fld>
            <a:endParaRPr lang="ar-SA"/>
          </a:p>
        </p:txBody>
      </p:sp>
    </p:spTree>
    <p:extLst>
      <p:ext uri="{BB962C8B-B14F-4D97-AF65-F5344CB8AC3E}">
        <p14:creationId xmlns:p14="http://schemas.microsoft.com/office/powerpoint/2010/main" val="2833582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941003BC-3E02-4CBA-8194-6639CBBE92B3}" type="datetimeFigureOut">
              <a:rPr lang="en-US" smtClean="0"/>
              <a:t>5/20/2019</a:t>
            </a:fld>
            <a:endParaRPr lang="en-US"/>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US"/>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5F99CA7B-3DEA-460B-80D0-2F64958A8A9A}" type="slidenum">
              <a:rPr lang="en-US" smtClean="0"/>
              <a:t>‹#›</a:t>
            </a:fld>
            <a:endParaRPr lang="en-US"/>
          </a:p>
        </p:txBody>
      </p:sp>
    </p:spTree>
    <p:extLst>
      <p:ext uri="{BB962C8B-B14F-4D97-AF65-F5344CB8AC3E}">
        <p14:creationId xmlns:p14="http://schemas.microsoft.com/office/powerpoint/2010/main" val="1170786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41003BC-3E02-4CBA-8194-6639CBBE92B3}" type="datetimeFigureOut">
              <a:rPr lang="en-US" smtClean="0"/>
              <a:t>5/20/2019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99CA7B-3DEA-460B-80D0-2F64958A8A9A}" type="slidenum">
              <a:rPr lang="en-US" smtClean="0"/>
              <a:t>‹#›</a:t>
            </a:fld>
            <a:endParaRPr lang="en-US"/>
          </a:p>
        </p:txBody>
      </p:sp>
    </p:spTree>
    <p:extLst>
      <p:ext uri="{BB962C8B-B14F-4D97-AF65-F5344CB8AC3E}">
        <p14:creationId xmlns:p14="http://schemas.microsoft.com/office/powerpoint/2010/main" val="2443285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41003BC-3E02-4CBA-8194-6639CBBE92B3}" type="datetimeFigureOut">
              <a:rPr lang="en-US" smtClean="0"/>
              <a:t>5/20/2019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99CA7B-3DEA-460B-80D0-2F64958A8A9A}" type="slidenum">
              <a:rPr lang="en-US" smtClean="0"/>
              <a:t>‹#›</a:t>
            </a:fld>
            <a:endParaRPr lang="en-US"/>
          </a:p>
        </p:txBody>
      </p:sp>
    </p:spTree>
    <p:extLst>
      <p:ext uri="{BB962C8B-B14F-4D97-AF65-F5344CB8AC3E}">
        <p14:creationId xmlns:p14="http://schemas.microsoft.com/office/powerpoint/2010/main" val="34600278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41003BC-3E02-4CBA-8194-6639CBBE92B3}" type="datetimeFigureOut">
              <a:rPr lang="en-US" smtClean="0"/>
              <a:t>5/20/2019</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5F99CA7B-3DEA-460B-80D0-2F64958A8A9A}"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418839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41003BC-3E02-4CBA-8194-6639CBBE92B3}" type="datetimeFigureOut">
              <a:rPr lang="en-US" smtClean="0"/>
              <a:t>5/20/2019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99CA7B-3DEA-460B-80D0-2F64958A8A9A}"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5408414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41003BC-3E02-4CBA-8194-6639CBBE92B3}" type="datetimeFigureOut">
              <a:rPr lang="en-US" smtClean="0"/>
              <a:t>5/20/2019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99CA7B-3DEA-460B-80D0-2F64958A8A9A}"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751526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41003BC-3E02-4CBA-8194-6639CBBE92B3}" type="datetimeFigureOut">
              <a:rPr lang="en-US" smtClean="0"/>
              <a:t>5/20/2019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99CA7B-3DEA-460B-80D0-2F64958A8A9A}"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228225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41003BC-3E02-4CBA-8194-6639CBBE92B3}" type="datetimeFigureOut">
              <a:rPr lang="en-US" smtClean="0"/>
              <a:t>5/20/2019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99CA7B-3DEA-460B-80D0-2F64958A8A9A}"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92821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41003BC-3E02-4CBA-8194-6639CBBE92B3}" type="datetimeFigureOut">
              <a:rPr lang="en-US" smtClean="0"/>
              <a:t>5/20/2019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99CA7B-3DEA-460B-80D0-2F64958A8A9A}"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8717157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1003BC-3E02-4CBA-8194-6639CBBE92B3}" type="datetimeFigureOut">
              <a:rPr lang="en-US" smtClean="0"/>
              <a:t>5/20/2019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99CA7B-3DEA-460B-80D0-2F64958A8A9A}" type="slidenum">
              <a:rPr lang="en-US" smtClean="0"/>
              <a:t>‹#›</a:t>
            </a:fld>
            <a:endParaRPr lang="en-US"/>
          </a:p>
        </p:txBody>
      </p:sp>
    </p:spTree>
    <p:extLst>
      <p:ext uri="{BB962C8B-B14F-4D97-AF65-F5344CB8AC3E}">
        <p14:creationId xmlns:p14="http://schemas.microsoft.com/office/powerpoint/2010/main" val="14476883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41003BC-3E02-4CBA-8194-6639CBBE92B3}" type="datetimeFigureOut">
              <a:rPr lang="en-US" smtClean="0"/>
              <a:t>5/20/2019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99CA7B-3DEA-460B-80D0-2F64958A8A9A}"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04060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41003BC-3E02-4CBA-8194-6639CBBE92B3}" type="datetimeFigureOut">
              <a:rPr lang="en-US" smtClean="0"/>
              <a:t>5/20/2019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99CA7B-3DEA-460B-80D0-2F64958A8A9A}" type="slidenum">
              <a:rPr lang="en-US" smtClean="0"/>
              <a:t>‹#›</a:t>
            </a:fld>
            <a:endParaRPr lang="en-US"/>
          </a:p>
        </p:txBody>
      </p:sp>
    </p:spTree>
    <p:extLst>
      <p:ext uri="{BB962C8B-B14F-4D97-AF65-F5344CB8AC3E}">
        <p14:creationId xmlns:p14="http://schemas.microsoft.com/office/powerpoint/2010/main" val="28048961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941003BC-3E02-4CBA-8194-6639CBBE92B3}" type="datetimeFigureOut">
              <a:rPr lang="en-US" smtClean="0"/>
              <a:t>5/20/2019</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5F99CA7B-3DEA-460B-80D0-2F64958A8A9A}"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603796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41003BC-3E02-4CBA-8194-6639CBBE92B3}" type="datetimeFigureOut">
              <a:rPr lang="en-US" smtClean="0"/>
              <a:t>5/20/2019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99CA7B-3DEA-460B-80D0-2F64958A8A9A}"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8681869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41003BC-3E02-4CBA-8194-6639CBBE92B3}" type="datetimeFigureOut">
              <a:rPr lang="en-US" smtClean="0"/>
              <a:t>5/20/2019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99CA7B-3DEA-460B-80D0-2F64958A8A9A}"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32426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41003BC-3E02-4CBA-8194-6639CBBE92B3}" type="datetimeFigureOut">
              <a:rPr lang="en-US" smtClean="0"/>
              <a:t>5/20/2019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99CA7B-3DEA-460B-80D0-2F64958A8A9A}" type="slidenum">
              <a:rPr lang="en-US" smtClean="0"/>
              <a:t>‹#›</a:t>
            </a:fld>
            <a:endParaRPr lang="en-US"/>
          </a:p>
        </p:txBody>
      </p:sp>
    </p:spTree>
    <p:extLst>
      <p:ext uri="{BB962C8B-B14F-4D97-AF65-F5344CB8AC3E}">
        <p14:creationId xmlns:p14="http://schemas.microsoft.com/office/powerpoint/2010/main" val="4023390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41003BC-3E02-4CBA-8194-6639CBBE92B3}" type="datetimeFigureOut">
              <a:rPr lang="en-US" smtClean="0"/>
              <a:t>5/20/2019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99CA7B-3DEA-460B-80D0-2F64958A8A9A}" type="slidenum">
              <a:rPr lang="en-US" smtClean="0"/>
              <a:t>‹#›</a:t>
            </a:fld>
            <a:endParaRPr lang="en-US"/>
          </a:p>
        </p:txBody>
      </p:sp>
    </p:spTree>
    <p:extLst>
      <p:ext uri="{BB962C8B-B14F-4D97-AF65-F5344CB8AC3E}">
        <p14:creationId xmlns:p14="http://schemas.microsoft.com/office/powerpoint/2010/main" val="4124784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41003BC-3E02-4CBA-8194-6639CBBE92B3}" type="datetimeFigureOut">
              <a:rPr lang="en-US" smtClean="0"/>
              <a:t>5/20/2019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99CA7B-3DEA-460B-80D0-2F64958A8A9A}" type="slidenum">
              <a:rPr lang="en-US" smtClean="0"/>
              <a:t>‹#›</a:t>
            </a:fld>
            <a:endParaRPr lang="en-US"/>
          </a:p>
        </p:txBody>
      </p:sp>
    </p:spTree>
    <p:extLst>
      <p:ext uri="{BB962C8B-B14F-4D97-AF65-F5344CB8AC3E}">
        <p14:creationId xmlns:p14="http://schemas.microsoft.com/office/powerpoint/2010/main" val="2426621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41003BC-3E02-4CBA-8194-6639CBBE92B3}" type="datetimeFigureOut">
              <a:rPr lang="en-US" smtClean="0"/>
              <a:t>5/20/2019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99CA7B-3DEA-460B-80D0-2F64958A8A9A}" type="slidenum">
              <a:rPr lang="en-US" smtClean="0"/>
              <a:t>‹#›</a:t>
            </a:fld>
            <a:endParaRPr lang="en-US"/>
          </a:p>
        </p:txBody>
      </p:sp>
    </p:spTree>
    <p:extLst>
      <p:ext uri="{BB962C8B-B14F-4D97-AF65-F5344CB8AC3E}">
        <p14:creationId xmlns:p14="http://schemas.microsoft.com/office/powerpoint/2010/main" val="84437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1003BC-3E02-4CBA-8194-6639CBBE92B3}" type="datetimeFigureOut">
              <a:rPr lang="en-US" smtClean="0"/>
              <a:t>5/20/2019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99CA7B-3DEA-460B-80D0-2F64958A8A9A}" type="slidenum">
              <a:rPr lang="en-US" smtClean="0"/>
              <a:t>‹#›</a:t>
            </a:fld>
            <a:endParaRPr lang="en-US"/>
          </a:p>
        </p:txBody>
      </p:sp>
    </p:spTree>
    <p:extLst>
      <p:ext uri="{BB962C8B-B14F-4D97-AF65-F5344CB8AC3E}">
        <p14:creationId xmlns:p14="http://schemas.microsoft.com/office/powerpoint/2010/main" val="4765126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Edit Master text styles</a:t>
            </a:r>
          </a:p>
        </p:txBody>
      </p:sp>
      <p:sp>
        <p:nvSpPr>
          <p:cNvPr id="5" name="Date Placeholder 4"/>
          <p:cNvSpPr>
            <a:spLocks noGrp="1"/>
          </p:cNvSpPr>
          <p:nvPr>
            <p:ph type="dt" sz="half" idx="10"/>
          </p:nvPr>
        </p:nvSpPr>
        <p:spPr/>
        <p:txBody>
          <a:bodyPr/>
          <a:lstStyle/>
          <a:p>
            <a:fld id="{941003BC-3E02-4CBA-8194-6639CBBE92B3}" type="datetimeFigureOut">
              <a:rPr lang="en-US" smtClean="0"/>
              <a:t>5/20/2019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5F99CA7B-3DEA-460B-80D0-2F64958A8A9A}" type="slidenum">
              <a:rPr lang="en-US" smtClean="0"/>
              <a:t>‹#›</a:t>
            </a:fld>
            <a:endParaRPr lang="en-US"/>
          </a:p>
        </p:txBody>
      </p:sp>
    </p:spTree>
    <p:extLst>
      <p:ext uri="{BB962C8B-B14F-4D97-AF65-F5344CB8AC3E}">
        <p14:creationId xmlns:p14="http://schemas.microsoft.com/office/powerpoint/2010/main" val="2762096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941003BC-3E02-4CBA-8194-6639CBBE92B3}" type="datetimeFigureOut">
              <a:rPr lang="en-US" smtClean="0"/>
              <a:t>5/20/2019</a:t>
            </a:fld>
            <a:endParaRPr lang="en-US"/>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US"/>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5F99CA7B-3DEA-460B-80D0-2F64958A8A9A}" type="slidenum">
              <a:rPr lang="en-US" smtClean="0"/>
              <a:t>‹#›</a:t>
            </a:fld>
            <a:endParaRPr lang="en-US"/>
          </a:p>
        </p:txBody>
      </p:sp>
    </p:spTree>
    <p:extLst>
      <p:ext uri="{BB962C8B-B14F-4D97-AF65-F5344CB8AC3E}">
        <p14:creationId xmlns:p14="http://schemas.microsoft.com/office/powerpoint/2010/main" val="245151564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941003BC-3E02-4CBA-8194-6639CBBE92B3}" type="datetimeFigureOut">
              <a:rPr lang="en-US" smtClean="0"/>
              <a:t>5/20/2019</a:t>
            </a:fld>
            <a:endParaRPr lang="en-US"/>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en-US"/>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5F99CA7B-3DEA-460B-80D0-2F64958A8A9A}" type="slidenum">
              <a:rPr lang="en-US" smtClean="0"/>
              <a:t>‹#›</a:t>
            </a:fld>
            <a:endParaRPr lang="en-US"/>
          </a:p>
        </p:txBody>
      </p:sp>
    </p:spTree>
    <p:extLst>
      <p:ext uri="{BB962C8B-B14F-4D97-AF65-F5344CB8AC3E}">
        <p14:creationId xmlns:p14="http://schemas.microsoft.com/office/powerpoint/2010/main" val="238444892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941003BC-3E02-4CBA-8194-6639CBBE92B3}" type="datetimeFigureOut">
              <a:rPr lang="en-US" smtClean="0"/>
              <a:t>5/20/2019</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5F99CA7B-3DEA-460B-80D0-2F64958A8A9A}"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094125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0C81F-AB63-4ABC-BA56-1D5BF3EA027B}"/>
              </a:ext>
            </a:extLst>
          </p:cNvPr>
          <p:cNvSpPr>
            <a:spLocks noGrp="1"/>
          </p:cNvSpPr>
          <p:nvPr>
            <p:ph type="ctrTitle"/>
          </p:nvPr>
        </p:nvSpPr>
        <p:spPr>
          <a:xfrm>
            <a:off x="377687" y="529474"/>
            <a:ext cx="11436626" cy="2517913"/>
          </a:xfrm>
        </p:spPr>
        <p:txBody>
          <a:bodyPr/>
          <a:lstStyle/>
          <a:p>
            <a:pPr algn="ctr"/>
            <a:r>
              <a:rPr lang="en-US" sz="6000" b="1" dirty="0">
                <a:solidFill>
                  <a:schemeClr val="tx1"/>
                </a:solidFill>
                <a:latin typeface="Times New Roman" panose="02020603050405020304" pitchFamily="18" charset="0"/>
                <a:ea typeface="Microsoft JhengHei" panose="020B0604030504040204" pitchFamily="34" charset="-120"/>
                <a:cs typeface="Times New Roman" panose="02020603050405020304" pitchFamily="18" charset="0"/>
              </a:rPr>
              <a:t>Comparison Between Different Slab Systems</a:t>
            </a:r>
            <a:br>
              <a:rPr lang="en-US" sz="6000" b="1" dirty="0">
                <a:solidFill>
                  <a:schemeClr val="tx1"/>
                </a:solidFill>
                <a:latin typeface="Times New Roman" panose="02020603050405020304" pitchFamily="18" charset="0"/>
                <a:ea typeface="Microsoft JhengHei" panose="020B0604030504040204" pitchFamily="34" charset="-120"/>
                <a:cs typeface="Times New Roman" panose="02020603050405020304" pitchFamily="18" charset="0"/>
              </a:rPr>
            </a:br>
            <a:r>
              <a:rPr lang="en-US" sz="3600" b="1" dirty="0">
                <a:solidFill>
                  <a:schemeClr val="tx1"/>
                </a:solidFill>
                <a:latin typeface="Times New Roman" panose="02020603050405020304" pitchFamily="18" charset="0"/>
                <a:ea typeface="Microsoft JhengHei" panose="020B0604030504040204" pitchFamily="34" charset="-120"/>
                <a:cs typeface="Times New Roman" panose="02020603050405020304" pitchFamily="18" charset="0"/>
              </a:rPr>
              <a:t>(Structural and Economical)</a:t>
            </a:r>
            <a:endParaRPr lang="en-US" sz="3600" b="1"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Microsoft JhengHei" panose="020B0604030504040204" pitchFamily="34" charset="-120"/>
              <a:cs typeface="Times New Roman" panose="02020603050405020304" pitchFamily="18" charset="0"/>
            </a:endParaRPr>
          </a:p>
        </p:txBody>
      </p:sp>
      <p:sp>
        <p:nvSpPr>
          <p:cNvPr id="3" name="TextBox 2"/>
          <p:cNvSpPr txBox="1"/>
          <p:nvPr/>
        </p:nvSpPr>
        <p:spPr>
          <a:xfrm>
            <a:off x="4239491" y="3906982"/>
            <a:ext cx="3713018" cy="1938992"/>
          </a:xfrm>
          <a:prstGeom prst="rect">
            <a:avLst/>
          </a:prstGeom>
          <a:noFill/>
        </p:spPr>
        <p:txBody>
          <a:bodyPr wrap="square" rtlCol="0">
            <a:spAutoFit/>
          </a:bodyPr>
          <a:lstStyle/>
          <a:p>
            <a:pPr algn="ctr"/>
            <a:r>
              <a:rPr lang="en-US" sz="2400" b="1" dirty="0">
                <a:latin typeface="Times New Roman" panose="02020603050405020304" pitchFamily="18" charset="0"/>
                <a:cs typeface="Times New Roman" panose="02020603050405020304" pitchFamily="18" charset="0"/>
              </a:rPr>
              <a:t>Prepared by : </a:t>
            </a:r>
          </a:p>
          <a:p>
            <a:pPr algn="ctr"/>
            <a:endParaRPr lang="en-US" sz="2400" b="1" dirty="0">
              <a:latin typeface="Times New Roman" panose="02020603050405020304" pitchFamily="18" charset="0"/>
              <a:cs typeface="Times New Roman" panose="02020603050405020304" pitchFamily="18" charset="0"/>
            </a:endParaRPr>
          </a:p>
          <a:p>
            <a:pPr algn="ctr"/>
            <a:r>
              <a:rPr lang="en-US" sz="2400" b="1" dirty="0">
                <a:latin typeface="Times New Roman" panose="02020603050405020304" pitchFamily="18" charset="0"/>
                <a:cs typeface="Times New Roman" panose="02020603050405020304" pitchFamily="18" charset="0"/>
              </a:rPr>
              <a:t>Abdullah </a:t>
            </a:r>
            <a:r>
              <a:rPr lang="en-US" sz="2400" b="1" dirty="0" err="1">
                <a:latin typeface="Times New Roman" panose="02020603050405020304" pitchFamily="18" charset="0"/>
                <a:cs typeface="Times New Roman" panose="02020603050405020304" pitchFamily="18" charset="0"/>
              </a:rPr>
              <a:t>Shehab</a:t>
            </a:r>
            <a:endParaRPr lang="en-US" sz="2400" b="1" dirty="0">
              <a:latin typeface="Times New Roman" panose="02020603050405020304" pitchFamily="18" charset="0"/>
              <a:cs typeface="Times New Roman" panose="02020603050405020304" pitchFamily="18" charset="0"/>
            </a:endParaRPr>
          </a:p>
          <a:p>
            <a:pPr algn="ctr"/>
            <a:r>
              <a:rPr lang="en-US" sz="2400" b="1" dirty="0">
                <a:latin typeface="Times New Roman" panose="02020603050405020304" pitchFamily="18" charset="0"/>
                <a:cs typeface="Times New Roman" panose="02020603050405020304" pitchFamily="18" charset="0"/>
              </a:rPr>
              <a:t>Jihad </a:t>
            </a:r>
            <a:r>
              <a:rPr lang="en-US" sz="2400" b="1" dirty="0" err="1">
                <a:latin typeface="Times New Roman" panose="02020603050405020304" pitchFamily="18" charset="0"/>
                <a:cs typeface="Times New Roman" panose="02020603050405020304" pitchFamily="18" charset="0"/>
              </a:rPr>
              <a:t>Zakarnah</a:t>
            </a:r>
            <a:endParaRPr lang="en-US" sz="2400" b="1" dirty="0">
              <a:latin typeface="Times New Roman" panose="02020603050405020304" pitchFamily="18" charset="0"/>
              <a:cs typeface="Times New Roman" panose="02020603050405020304" pitchFamily="18" charset="0"/>
            </a:endParaRPr>
          </a:p>
          <a:p>
            <a:pPr algn="ctr"/>
            <a:r>
              <a:rPr lang="en-US" sz="2400" b="1" dirty="0">
                <a:latin typeface="Times New Roman" panose="02020603050405020304" pitchFamily="18" charset="0"/>
                <a:cs typeface="Times New Roman" panose="02020603050405020304" pitchFamily="18" charset="0"/>
              </a:rPr>
              <a:t>Mohammed Al-</a:t>
            </a:r>
            <a:r>
              <a:rPr lang="en-US" sz="2400" b="1" dirty="0" err="1">
                <a:latin typeface="Times New Roman" panose="02020603050405020304" pitchFamily="18" charset="0"/>
                <a:cs typeface="Times New Roman" panose="02020603050405020304" pitchFamily="18" charset="0"/>
              </a:rPr>
              <a:t>Qasim</a:t>
            </a:r>
            <a:endParaRPr lang="en-US"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069384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788" y="0"/>
            <a:ext cx="10772775" cy="1658198"/>
          </a:xfrm>
        </p:spPr>
        <p:txBody>
          <a:bodyPr/>
          <a:lstStyle/>
          <a:p>
            <a:r>
              <a:rPr lang="en-US" dirty="0">
                <a:latin typeface="Times New Roman" panose="02020603050405020304" pitchFamily="18" charset="0"/>
                <a:cs typeface="Times New Roman" panose="02020603050405020304" pitchFamily="18" charset="0"/>
              </a:rPr>
              <a:t>Footings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34456742"/>
              </p:ext>
            </p:extLst>
          </p:nvPr>
        </p:nvGraphicFramePr>
        <p:xfrm>
          <a:off x="1384663" y="1658198"/>
          <a:ext cx="9025346" cy="3234914"/>
        </p:xfrm>
        <a:graphic>
          <a:graphicData uri="http://schemas.openxmlformats.org/drawingml/2006/table">
            <a:tbl>
              <a:tblPr firstRow="1" firstCol="1" bandRow="1">
                <a:tableStyleId>{5C22544A-7EE6-4342-B048-85BDC9FD1C3A}</a:tableStyleId>
              </a:tblPr>
              <a:tblGrid>
                <a:gridCol w="2168434">
                  <a:extLst>
                    <a:ext uri="{9D8B030D-6E8A-4147-A177-3AD203B41FA5}">
                      <a16:colId xmlns:a16="http://schemas.microsoft.com/office/drawing/2014/main" val="4115665289"/>
                    </a:ext>
                  </a:extLst>
                </a:gridCol>
                <a:gridCol w="1983861">
                  <a:extLst>
                    <a:ext uri="{9D8B030D-6E8A-4147-A177-3AD203B41FA5}">
                      <a16:colId xmlns:a16="http://schemas.microsoft.com/office/drawing/2014/main" val="3023423737"/>
                    </a:ext>
                  </a:extLst>
                </a:gridCol>
                <a:gridCol w="1346714">
                  <a:extLst>
                    <a:ext uri="{9D8B030D-6E8A-4147-A177-3AD203B41FA5}">
                      <a16:colId xmlns:a16="http://schemas.microsoft.com/office/drawing/2014/main" val="2656527824"/>
                    </a:ext>
                  </a:extLst>
                </a:gridCol>
                <a:gridCol w="1267885">
                  <a:extLst>
                    <a:ext uri="{9D8B030D-6E8A-4147-A177-3AD203B41FA5}">
                      <a16:colId xmlns:a16="http://schemas.microsoft.com/office/drawing/2014/main" val="992430924"/>
                    </a:ext>
                  </a:extLst>
                </a:gridCol>
                <a:gridCol w="1129226">
                  <a:extLst>
                    <a:ext uri="{9D8B030D-6E8A-4147-A177-3AD203B41FA5}">
                      <a16:colId xmlns:a16="http://schemas.microsoft.com/office/drawing/2014/main" val="3172433474"/>
                    </a:ext>
                  </a:extLst>
                </a:gridCol>
                <a:gridCol w="1129226">
                  <a:extLst>
                    <a:ext uri="{9D8B030D-6E8A-4147-A177-3AD203B41FA5}">
                      <a16:colId xmlns:a16="http://schemas.microsoft.com/office/drawing/2014/main" val="1034770843"/>
                    </a:ext>
                  </a:extLst>
                </a:gridCol>
              </a:tblGrid>
              <a:tr h="419984">
                <a:tc rowSpan="2">
                  <a:txBody>
                    <a:bodyPr/>
                    <a:lstStyle/>
                    <a:p>
                      <a:pPr marL="0" marR="0" algn="just">
                        <a:lnSpc>
                          <a:spcPct val="107000"/>
                        </a:lnSpc>
                        <a:spcBef>
                          <a:spcPts val="800"/>
                        </a:spcBef>
                        <a:spcAft>
                          <a:spcPts val="0"/>
                        </a:spcAft>
                      </a:pPr>
                      <a:r>
                        <a:rPr lang="en-US" sz="2400" dirty="0">
                          <a:effectLst/>
                          <a:latin typeface="Times New Roman" panose="02020603050405020304" pitchFamily="18" charset="0"/>
                          <a:cs typeface="Times New Roman" panose="02020603050405020304" pitchFamily="18" charset="0"/>
                        </a:rPr>
                        <a:t>Type of footing</a:t>
                      </a:r>
                      <a:endParaRPr lang="en-US" sz="24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rowSpan="2">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Dimension </a:t>
                      </a:r>
                    </a:p>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 m )</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gridSpan="2">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Bottom steel</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Top steel</a:t>
                      </a:r>
                      <a:endParaRPr lang="en-US" sz="18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2884750332"/>
                  </a:ext>
                </a:extLst>
              </a:tr>
              <a:tr h="623454">
                <a:tc vMerge="1">
                  <a:txBody>
                    <a:bodyPr/>
                    <a:lstStyle/>
                    <a:p>
                      <a:endParaRPr lang="en-US"/>
                    </a:p>
                  </a:txBody>
                  <a:tcPr/>
                </a:tc>
                <a:tc vMerge="1">
                  <a:txBody>
                    <a:bodyPr/>
                    <a:lstStyle/>
                    <a:p>
                      <a:endParaRPr lang="en-US"/>
                    </a:p>
                  </a:txBody>
                  <a:tcP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Long Direction</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Short Direction</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Long Direction</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Short Direction</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51307785"/>
                  </a:ext>
                </a:extLst>
              </a:tr>
              <a:tr h="730492">
                <a:tc>
                  <a:txBody>
                    <a:bodyPr/>
                    <a:lstStyle/>
                    <a:p>
                      <a:pPr marL="0" marR="0" algn="just">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Single footings</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1.4 X </a:t>
                      </a:r>
                      <a:r>
                        <a:rPr lang="en-US" sz="1800" b="1" dirty="0" smtClean="0">
                          <a:effectLst/>
                          <a:latin typeface="Times New Roman" panose="02020603050405020304" pitchFamily="18" charset="0"/>
                          <a:cs typeface="Times New Roman" panose="02020603050405020304" pitchFamily="18" charset="0"/>
                        </a:rPr>
                        <a:t>1.4 X 0.35</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rtl="0">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8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a:effectLst/>
                          <a:latin typeface="Times New Roman" panose="02020603050405020304" pitchFamily="18" charset="0"/>
                          <a:cs typeface="Times New Roman" panose="02020603050405020304" pitchFamily="18" charset="0"/>
                        </a:rPr>
                        <a:t>8 ∅12</a:t>
                      </a:r>
                      <a:endParaRPr lang="en-US" sz="18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a:effectLst/>
                          <a:latin typeface="Times New Roman" panose="02020603050405020304" pitchFamily="18" charset="0"/>
                          <a:cs typeface="Times New Roman" panose="02020603050405020304" pitchFamily="18" charset="0"/>
                        </a:rPr>
                        <a:t>4 ∅12</a:t>
                      </a:r>
                      <a:endParaRPr lang="en-US" sz="18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4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61324034"/>
                  </a:ext>
                </a:extLst>
              </a:tr>
              <a:tr h="730492">
                <a:tc>
                  <a:txBody>
                    <a:bodyPr/>
                    <a:lstStyle/>
                    <a:p>
                      <a:pPr marL="0" marR="0" algn="just">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Single footings</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1.6 X </a:t>
                      </a:r>
                      <a:r>
                        <a:rPr lang="en-US" sz="1800" b="1" dirty="0" smtClean="0">
                          <a:effectLst/>
                          <a:latin typeface="Times New Roman" panose="02020603050405020304" pitchFamily="18" charset="0"/>
                          <a:cs typeface="Times New Roman" panose="02020603050405020304" pitchFamily="18" charset="0"/>
                        </a:rPr>
                        <a:t>1.6 X 0.35</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9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9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5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5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12244788"/>
                  </a:ext>
                </a:extLst>
              </a:tr>
              <a:tr h="730492">
                <a:tc>
                  <a:txBody>
                    <a:bodyPr/>
                    <a:lstStyle/>
                    <a:p>
                      <a:pPr marL="0" marR="0" algn="just">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Single footings</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1.85 X </a:t>
                      </a:r>
                      <a:r>
                        <a:rPr lang="en-US" sz="1800" b="1" dirty="0" smtClean="0">
                          <a:effectLst/>
                          <a:latin typeface="Times New Roman" panose="02020603050405020304" pitchFamily="18" charset="0"/>
                          <a:cs typeface="Times New Roman" panose="02020603050405020304" pitchFamily="18" charset="0"/>
                        </a:rPr>
                        <a:t>1.85 X 0.35</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11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11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6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6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84652941"/>
                  </a:ext>
                </a:extLst>
              </a:tr>
            </a:tbl>
          </a:graphicData>
        </a:graphic>
      </p:graphicFrame>
    </p:spTree>
    <p:extLst>
      <p:ext uri="{BB962C8B-B14F-4D97-AF65-F5344CB8AC3E}">
        <p14:creationId xmlns:p14="http://schemas.microsoft.com/office/powerpoint/2010/main" val="1651834648"/>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Conclusion</a:t>
            </a:r>
          </a:p>
        </p:txBody>
      </p:sp>
      <p:sp>
        <p:nvSpPr>
          <p:cNvPr id="6" name="Content Placeholder 4">
            <a:extLst>
              <a:ext uri="{FF2B5EF4-FFF2-40B4-BE49-F238E27FC236}">
                <a16:creationId xmlns:a16="http://schemas.microsoft.com/office/drawing/2014/main" id="{EB748A38-91DF-4440-8F7B-101288DFD800}"/>
              </a:ext>
            </a:extLst>
          </p:cNvPr>
          <p:cNvSpPr txBox="1">
            <a:spLocks/>
          </p:cNvSpPr>
          <p:nvPr/>
        </p:nvSpPr>
        <p:spPr>
          <a:xfrm>
            <a:off x="286604" y="1080135"/>
            <a:ext cx="11143778" cy="678326"/>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a:buFont typeface="Wingdings" panose="05000000000000000000" pitchFamily="2" charset="2"/>
              <a:buChar char="Ø"/>
            </a:pPr>
            <a:r>
              <a:rPr lang="en-US" sz="3200" b="1" dirty="0">
                <a:latin typeface="Times New Roman" panose="02020603050405020304" pitchFamily="18" charset="0"/>
                <a:cs typeface="Times New Roman" panose="02020603050405020304" pitchFamily="18" charset="0"/>
              </a:rPr>
              <a:t> Price Comparison</a:t>
            </a:r>
          </a:p>
        </p:txBody>
      </p:sp>
      <p:sp>
        <p:nvSpPr>
          <p:cNvPr id="3" name="Rectangle 2">
            <a:extLst>
              <a:ext uri="{FF2B5EF4-FFF2-40B4-BE49-F238E27FC236}">
                <a16:creationId xmlns:a16="http://schemas.microsoft.com/office/drawing/2014/main" id="{B58165AB-D30D-44D2-890C-148835C6D73D}"/>
              </a:ext>
            </a:extLst>
          </p:cNvPr>
          <p:cNvSpPr/>
          <p:nvPr/>
        </p:nvSpPr>
        <p:spPr>
          <a:xfrm>
            <a:off x="441277" y="1594390"/>
            <a:ext cx="9808192" cy="369332"/>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W</a:t>
            </a:r>
            <a:r>
              <a:rPr lang="en-US" dirty="0" smtClean="0">
                <a:latin typeface="Times New Roman" panose="02020603050405020304" pitchFamily="18" charset="0"/>
                <a:cs typeface="Times New Roman" panose="02020603050405020304" pitchFamily="18" charset="0"/>
              </a:rPr>
              <a:t>e </a:t>
            </a:r>
            <a:r>
              <a:rPr lang="en-US" dirty="0">
                <a:latin typeface="Times New Roman" panose="02020603050405020304" pitchFamily="18" charset="0"/>
                <a:cs typeface="Times New Roman" panose="02020603050405020304" pitchFamily="18" charset="0"/>
              </a:rPr>
              <a:t>decide to compare between them according to 1 m</a:t>
            </a:r>
            <a:r>
              <a:rPr lang="en-US" baseline="30000" dirty="0">
                <a:latin typeface="Times New Roman" panose="02020603050405020304" pitchFamily="18" charset="0"/>
                <a:cs typeface="Times New Roman" panose="02020603050405020304" pitchFamily="18" charset="0"/>
              </a:rPr>
              <a:t>2</a:t>
            </a:r>
            <a:r>
              <a:rPr lang="en-US" dirty="0">
                <a:latin typeface="Times New Roman" panose="02020603050405020304" pitchFamily="18" charset="0"/>
                <a:cs typeface="Times New Roman" panose="02020603050405020304" pitchFamily="18" charset="0"/>
              </a:rPr>
              <a:t> of </a:t>
            </a:r>
            <a:r>
              <a:rPr lang="en-US" dirty="0">
                <a:latin typeface="Times New Roman" panose="02020603050405020304" pitchFamily="18" charset="0"/>
                <a:cs typeface="Times New Roman" panose="02020603050405020304" pitchFamily="18" charset="0"/>
              </a:rPr>
              <a:t>slab since area of slab is constant for all </a:t>
            </a:r>
            <a:endParaRPr lang="en-US" dirty="0">
              <a:latin typeface="Times New Roman" panose="02020603050405020304" pitchFamily="18" charset="0"/>
              <a:cs typeface="Times New Roman" panose="02020603050405020304" pitchFamily="18" charset="0"/>
            </a:endParaRPr>
          </a:p>
        </p:txBody>
      </p:sp>
      <p:sp>
        <p:nvSpPr>
          <p:cNvPr id="5" name="Rectangle 4">
            <a:extLst>
              <a:ext uri="{FF2B5EF4-FFF2-40B4-BE49-F238E27FC236}">
                <a16:creationId xmlns:a16="http://schemas.microsoft.com/office/drawing/2014/main" id="{BF6659C0-AA2E-4D2B-BA94-0FA9E898D2FB}"/>
              </a:ext>
            </a:extLst>
          </p:cNvPr>
          <p:cNvSpPr/>
          <p:nvPr/>
        </p:nvSpPr>
        <p:spPr>
          <a:xfrm>
            <a:off x="441276" y="2164118"/>
            <a:ext cx="10989105" cy="646331"/>
          </a:xfrm>
          <a:prstGeom prst="rect">
            <a:avLst/>
          </a:prstGeom>
        </p:spPr>
        <p:txBody>
          <a:bodyPr wrap="square">
            <a:spAutoFit/>
          </a:bodyPr>
          <a:lstStyle/>
          <a:p>
            <a:r>
              <a:rPr lang="en-US" dirty="0">
                <a:latin typeface="Times New Roman" panose="02020603050405020304" pitchFamily="18" charset="0"/>
                <a:ea typeface="Segoe UI" panose="020B0502040204020203" pitchFamily="34" charset="0"/>
              </a:rPr>
              <a:t>T</a:t>
            </a:r>
            <a:r>
              <a:rPr lang="en-US" dirty="0" smtClean="0">
                <a:latin typeface="Times New Roman" panose="02020603050405020304" pitchFamily="18" charset="0"/>
                <a:ea typeface="Segoe UI" panose="020B0502040204020203" pitchFamily="34" charset="0"/>
              </a:rPr>
              <a:t>he </a:t>
            </a:r>
            <a:r>
              <a:rPr lang="en-US" dirty="0">
                <a:latin typeface="Times New Roman" panose="02020603050405020304" pitchFamily="18" charset="0"/>
                <a:ea typeface="Segoe UI" panose="020B0502040204020203" pitchFamily="34" charset="0"/>
              </a:rPr>
              <a:t>nonstructural elements will be eliminated because they are the same for all systems, so we will calculate the price for each structural element per 1 m</a:t>
            </a:r>
            <a:r>
              <a:rPr lang="en-US" baseline="30000" dirty="0">
                <a:latin typeface="Times New Roman" panose="02020603050405020304" pitchFamily="18" charset="0"/>
                <a:ea typeface="Segoe UI" panose="020B0502040204020203" pitchFamily="34" charset="0"/>
              </a:rPr>
              <a:t>2</a:t>
            </a:r>
            <a:r>
              <a:rPr lang="en-US" dirty="0">
                <a:latin typeface="Times New Roman" panose="02020603050405020304" pitchFamily="18" charset="0"/>
                <a:ea typeface="Segoe UI" panose="020B0502040204020203" pitchFamily="34" charset="0"/>
              </a:rPr>
              <a:t> of slab and finally the total price per 1 m</a:t>
            </a:r>
            <a:r>
              <a:rPr lang="en-US" baseline="30000" dirty="0">
                <a:latin typeface="Times New Roman" panose="02020603050405020304" pitchFamily="18" charset="0"/>
                <a:ea typeface="Segoe UI" panose="020B0502040204020203" pitchFamily="34" charset="0"/>
              </a:rPr>
              <a:t>2</a:t>
            </a:r>
            <a:r>
              <a:rPr lang="en-US" dirty="0">
                <a:latin typeface="Times New Roman" panose="02020603050405020304" pitchFamily="18" charset="0"/>
                <a:ea typeface="Segoe UI" panose="020B0502040204020203" pitchFamily="34" charset="0"/>
              </a:rPr>
              <a:t> for each system:</a:t>
            </a:r>
            <a:endParaRPr lang="en-US" dirty="0"/>
          </a:p>
        </p:txBody>
      </p:sp>
      <p:sp>
        <p:nvSpPr>
          <p:cNvPr id="9" name="Rectangle 8">
            <a:extLst>
              <a:ext uri="{FF2B5EF4-FFF2-40B4-BE49-F238E27FC236}">
                <a16:creationId xmlns:a16="http://schemas.microsoft.com/office/drawing/2014/main" id="{CCA03A8B-3364-47EC-9733-64B3DC83C7E4}"/>
              </a:ext>
            </a:extLst>
          </p:cNvPr>
          <p:cNvSpPr/>
          <p:nvPr/>
        </p:nvSpPr>
        <p:spPr>
          <a:xfrm>
            <a:off x="441276" y="3096441"/>
            <a:ext cx="7583608" cy="368755"/>
          </a:xfrm>
          <a:prstGeom prst="rect">
            <a:avLst/>
          </a:prstGeom>
        </p:spPr>
        <p:txBody>
          <a:bodyPr wrap="square">
            <a:spAutoFit/>
          </a:bodyPr>
          <a:lstStyle/>
          <a:p>
            <a:pPr marL="342900" lvl="0" indent="-342900">
              <a:lnSpc>
                <a:spcPct val="107000"/>
              </a:lnSpc>
              <a:spcAft>
                <a:spcPts val="800"/>
              </a:spcAft>
              <a:buFont typeface="Wingdings" panose="05000000000000000000" pitchFamily="2" charset="2"/>
              <a:buChar char=""/>
            </a:pPr>
            <a:r>
              <a:rPr lang="en-US" b="1" dirty="0">
                <a:latin typeface="Times New Roman" panose="02020603050405020304" pitchFamily="18" charset="0"/>
                <a:ea typeface="Segoe UI" panose="020B0502040204020203" pitchFamily="34" charset="0"/>
                <a:cs typeface="Times New Roman" panose="02020603050405020304" pitchFamily="18" charset="0"/>
              </a:rPr>
              <a:t>For nonstructural elements, Total Price per 1 m</a:t>
            </a:r>
            <a:r>
              <a:rPr lang="en-US" b="1" baseline="30000" dirty="0">
                <a:latin typeface="Times New Roman" panose="02020603050405020304" pitchFamily="18" charset="0"/>
                <a:ea typeface="Segoe UI" panose="020B0502040204020203" pitchFamily="34" charset="0"/>
                <a:cs typeface="Times New Roman" panose="02020603050405020304" pitchFamily="18" charset="0"/>
              </a:rPr>
              <a:t>2</a:t>
            </a:r>
            <a:r>
              <a:rPr lang="en-US" b="1" dirty="0">
                <a:latin typeface="Times New Roman" panose="02020603050405020304" pitchFamily="18" charset="0"/>
                <a:ea typeface="Segoe UI" panose="020B0502040204020203" pitchFamily="34" charset="0"/>
                <a:cs typeface="Times New Roman" panose="02020603050405020304" pitchFamily="18" charset="0"/>
              </a:rPr>
              <a:t> = 298.56 $ </a:t>
            </a:r>
            <a:endParaRPr lang="en-US" dirty="0">
              <a:latin typeface="Times New Roman" panose="02020603050405020304" pitchFamily="18" charset="0"/>
              <a:ea typeface="Segoe UI" panose="020B0502040204020203" pitchFamily="34" charset="0"/>
              <a:cs typeface="Times New Roman" panose="02020603050405020304" pitchFamily="18" charset="0"/>
            </a:endParaRPr>
          </a:p>
        </p:txBody>
      </p:sp>
    </p:spTree>
    <p:extLst>
      <p:ext uri="{BB962C8B-B14F-4D97-AF65-F5344CB8AC3E}">
        <p14:creationId xmlns:p14="http://schemas.microsoft.com/office/powerpoint/2010/main" val="1799719409"/>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Conclusion</a:t>
            </a:r>
          </a:p>
        </p:txBody>
      </p:sp>
      <p:graphicFrame>
        <p:nvGraphicFramePr>
          <p:cNvPr id="6" name="Table 5"/>
          <p:cNvGraphicFramePr>
            <a:graphicFrameLocks noGrp="1"/>
          </p:cNvGraphicFramePr>
          <p:nvPr>
            <p:extLst>
              <p:ext uri="{D42A27DB-BD31-4B8C-83A1-F6EECF244321}">
                <p14:modId xmlns:p14="http://schemas.microsoft.com/office/powerpoint/2010/main" val="2523938587"/>
              </p:ext>
            </p:extLst>
          </p:nvPr>
        </p:nvGraphicFramePr>
        <p:xfrm>
          <a:off x="2031998" y="1581815"/>
          <a:ext cx="8248470" cy="4048274"/>
        </p:xfrm>
        <a:graphic>
          <a:graphicData uri="http://schemas.openxmlformats.org/drawingml/2006/table">
            <a:tbl>
              <a:tblPr firstRow="1" bandRow="1">
                <a:tableStyleId>{5C22544A-7EE6-4342-B048-85BDC9FD1C3A}</a:tableStyleId>
              </a:tblPr>
              <a:tblGrid>
                <a:gridCol w="1649694">
                  <a:extLst>
                    <a:ext uri="{9D8B030D-6E8A-4147-A177-3AD203B41FA5}">
                      <a16:colId xmlns:a16="http://schemas.microsoft.com/office/drawing/2014/main" val="3845848135"/>
                    </a:ext>
                  </a:extLst>
                </a:gridCol>
                <a:gridCol w="1649694">
                  <a:extLst>
                    <a:ext uri="{9D8B030D-6E8A-4147-A177-3AD203B41FA5}">
                      <a16:colId xmlns:a16="http://schemas.microsoft.com/office/drawing/2014/main" val="4045902907"/>
                    </a:ext>
                  </a:extLst>
                </a:gridCol>
                <a:gridCol w="1649694">
                  <a:extLst>
                    <a:ext uri="{9D8B030D-6E8A-4147-A177-3AD203B41FA5}">
                      <a16:colId xmlns:a16="http://schemas.microsoft.com/office/drawing/2014/main" val="3271588237"/>
                    </a:ext>
                  </a:extLst>
                </a:gridCol>
                <a:gridCol w="1649694">
                  <a:extLst>
                    <a:ext uri="{9D8B030D-6E8A-4147-A177-3AD203B41FA5}">
                      <a16:colId xmlns:a16="http://schemas.microsoft.com/office/drawing/2014/main" val="1271271200"/>
                    </a:ext>
                  </a:extLst>
                </a:gridCol>
                <a:gridCol w="1649694">
                  <a:extLst>
                    <a:ext uri="{9D8B030D-6E8A-4147-A177-3AD203B41FA5}">
                      <a16:colId xmlns:a16="http://schemas.microsoft.com/office/drawing/2014/main" val="1128419106"/>
                    </a:ext>
                  </a:extLst>
                </a:gridCol>
              </a:tblGrid>
              <a:tr h="668449">
                <a:tc gridSpan="5">
                  <a:txBody>
                    <a:bodyPr/>
                    <a:lstStyle/>
                    <a:p>
                      <a:pPr algn="ctr" fontAlgn="ctr"/>
                      <a:r>
                        <a:rPr lang="en-US" sz="2200" b="1" i="0" u="none" strike="noStrike" dirty="0">
                          <a:solidFill>
                            <a:schemeClr val="bg1"/>
                          </a:solidFill>
                          <a:effectLst/>
                          <a:latin typeface="Times New Roman" panose="02020603050405020304" pitchFamily="18" charset="0"/>
                          <a:cs typeface="Times New Roman" panose="02020603050405020304" pitchFamily="18" charset="0"/>
                        </a:rPr>
                        <a:t>Slab Systems</a:t>
                      </a:r>
                    </a:p>
                  </a:txBody>
                  <a:tcPr marL="9525" marR="9525" marT="9525"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70256493"/>
                  </a:ext>
                </a:extLst>
              </a:tr>
              <a:tr h="486270">
                <a:tc>
                  <a:txBody>
                    <a:bodyPr/>
                    <a:lstStyle/>
                    <a:p>
                      <a:pPr algn="ctr" fontAlgn="ctr"/>
                      <a:r>
                        <a:rPr lang="en-US" sz="1400" b="1" i="0" u="none" strike="noStrike">
                          <a:solidFill>
                            <a:srgbClr val="000000"/>
                          </a:solidFill>
                          <a:effectLst/>
                          <a:latin typeface="Times New Roman" panose="02020603050405020304" pitchFamily="18" charset="0"/>
                          <a:cs typeface="Times New Roman" panose="02020603050405020304" pitchFamily="18" charset="0"/>
                        </a:rPr>
                        <a:t>Item Discription</a:t>
                      </a:r>
                    </a:p>
                  </a:txBody>
                  <a:tcPr marL="9525" marR="9525" marT="9525" marB="0" anchor="ctr"/>
                </a:tc>
                <a:tc>
                  <a:txBody>
                    <a:bodyPr/>
                    <a:lstStyle/>
                    <a:p>
                      <a:pPr algn="ctr" fontAlgn="ctr"/>
                      <a:r>
                        <a:rPr lang="en-US" sz="1400" b="1" i="0" u="none" strike="noStrike" dirty="0">
                          <a:solidFill>
                            <a:srgbClr val="000000"/>
                          </a:solidFill>
                          <a:effectLst/>
                          <a:latin typeface="Times New Roman" panose="02020603050405020304" pitchFamily="18" charset="0"/>
                          <a:cs typeface="Times New Roman" panose="02020603050405020304" pitchFamily="18" charset="0"/>
                        </a:rPr>
                        <a:t>Solid Slab system</a:t>
                      </a:r>
                    </a:p>
                  </a:txBody>
                  <a:tcPr marL="9525" marR="9525" marT="9525" marB="0" anchor="ctr"/>
                </a:tc>
                <a:tc>
                  <a:txBody>
                    <a:bodyPr/>
                    <a:lstStyle/>
                    <a:p>
                      <a:pPr algn="ctr" fontAlgn="ctr"/>
                      <a:r>
                        <a:rPr lang="en-US" sz="1400" b="1" i="0" u="none" strike="noStrike">
                          <a:solidFill>
                            <a:srgbClr val="000000"/>
                          </a:solidFill>
                          <a:effectLst/>
                          <a:latin typeface="Times New Roman" panose="02020603050405020304" pitchFamily="18" charset="0"/>
                          <a:cs typeface="Times New Roman" panose="02020603050405020304" pitchFamily="18" charset="0"/>
                        </a:rPr>
                        <a:t>Flat Plate system</a:t>
                      </a:r>
                    </a:p>
                  </a:txBody>
                  <a:tcPr marL="9525" marR="9525" marT="9525" marB="0" anchor="ctr"/>
                </a:tc>
                <a:tc>
                  <a:txBody>
                    <a:bodyPr/>
                    <a:lstStyle/>
                    <a:p>
                      <a:pPr algn="ctr" fontAlgn="ctr"/>
                      <a:r>
                        <a:rPr lang="en-US" sz="1400" b="1" i="0" u="none" strike="noStrike">
                          <a:solidFill>
                            <a:srgbClr val="000000"/>
                          </a:solidFill>
                          <a:effectLst/>
                          <a:latin typeface="Times New Roman" panose="02020603050405020304" pitchFamily="18" charset="0"/>
                          <a:cs typeface="Times New Roman" panose="02020603050405020304" pitchFamily="18" charset="0"/>
                        </a:rPr>
                        <a:t>Two-way Ribbed Slab system(Waffle) </a:t>
                      </a:r>
                    </a:p>
                  </a:txBody>
                  <a:tcPr marL="9525" marR="9525" marT="9525" marB="0" anchor="ctr"/>
                </a:tc>
                <a:tc>
                  <a:txBody>
                    <a:bodyPr/>
                    <a:lstStyle/>
                    <a:p>
                      <a:pPr algn="ctr" fontAlgn="ctr"/>
                      <a:r>
                        <a:rPr lang="en-US" sz="1400" b="1" i="0" u="none" strike="noStrike">
                          <a:solidFill>
                            <a:srgbClr val="000000"/>
                          </a:solidFill>
                          <a:effectLst/>
                          <a:latin typeface="Times New Roman" panose="02020603050405020304" pitchFamily="18" charset="0"/>
                          <a:cs typeface="Times New Roman" panose="02020603050405020304" pitchFamily="18" charset="0"/>
                        </a:rPr>
                        <a:t>One-way Ribbed slab system</a:t>
                      </a:r>
                    </a:p>
                  </a:txBody>
                  <a:tcPr marL="9525" marR="9525" marT="9525" marB="0" anchor="ctr"/>
                </a:tc>
                <a:extLst>
                  <a:ext uri="{0D108BD9-81ED-4DB2-BD59-A6C34878D82A}">
                    <a16:rowId xmlns:a16="http://schemas.microsoft.com/office/drawing/2014/main" val="3089396696"/>
                  </a:ext>
                </a:extLst>
              </a:tr>
              <a:tr h="413365">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400" b="1" i="0" u="none" strike="noStrike" dirty="0">
                          <a:solidFill>
                            <a:srgbClr val="000000"/>
                          </a:solidFill>
                          <a:effectLst/>
                          <a:latin typeface="Times New Roman" panose="02020603050405020304" pitchFamily="18" charset="0"/>
                          <a:cs typeface="Times New Roman" panose="02020603050405020304" pitchFamily="18" charset="0"/>
                        </a:rPr>
                        <a:t>Labor </a:t>
                      </a:r>
                      <a:r>
                        <a:rPr lang="en-US" sz="1400" b="1" i="0" u="none" strike="noStrike" dirty="0" smtClean="0">
                          <a:solidFill>
                            <a:srgbClr val="000000"/>
                          </a:solidFill>
                          <a:effectLst/>
                          <a:latin typeface="Times New Roman" panose="02020603050405020304" pitchFamily="18" charset="0"/>
                          <a:cs typeface="Times New Roman" panose="02020603050405020304" pitchFamily="18" charset="0"/>
                        </a:rPr>
                        <a:t>cost </a:t>
                      </a:r>
                      <a:r>
                        <a:rPr lang="en-US" sz="1400" b="1" i="0" u="none" strike="noStrike" dirty="0" smtClean="0">
                          <a:solidFill>
                            <a:srgbClr val="000000"/>
                          </a:solidFill>
                          <a:effectLst/>
                          <a:latin typeface="Times New Roman" panose="02020603050405020304" pitchFamily="18" charset="0"/>
                          <a:cs typeface="Times New Roman" panose="02020603050405020304" pitchFamily="18" charset="0"/>
                        </a:rPr>
                        <a:t>($)</a:t>
                      </a:r>
                    </a:p>
                  </a:txBody>
                  <a:tcPr marL="9525" marR="9525" marT="9525" marB="0" anchor="ctr"/>
                </a:tc>
                <a:tc>
                  <a:txBody>
                    <a:bodyPr/>
                    <a:lstStyle/>
                    <a:p>
                      <a:pPr algn="ctr" fontAlgn="ctr"/>
                      <a:r>
                        <a:rPr lang="en-US" sz="1400" b="0" i="0" u="none" strike="noStrike">
                          <a:solidFill>
                            <a:srgbClr val="000000"/>
                          </a:solidFill>
                          <a:effectLst/>
                          <a:latin typeface="Times New Roman" panose="02020603050405020304" pitchFamily="18" charset="0"/>
                          <a:cs typeface="Times New Roman" panose="02020603050405020304" pitchFamily="18" charset="0"/>
                        </a:rPr>
                        <a:t>41651</a:t>
                      </a:r>
                    </a:p>
                  </a:txBody>
                  <a:tcPr marL="9525" marR="9525" marT="9525" marB="0" anchor="ctr"/>
                </a:tc>
                <a:tc>
                  <a:txBody>
                    <a:bodyPr/>
                    <a:lstStyle/>
                    <a:p>
                      <a:pPr algn="ctr" fontAlgn="ctr"/>
                      <a:r>
                        <a:rPr lang="en-US" sz="1400" b="0" i="0" u="none" strike="noStrike">
                          <a:solidFill>
                            <a:srgbClr val="000000"/>
                          </a:solidFill>
                          <a:effectLst/>
                          <a:latin typeface="Times New Roman" panose="02020603050405020304" pitchFamily="18" charset="0"/>
                          <a:cs typeface="Times New Roman" panose="02020603050405020304" pitchFamily="18" charset="0"/>
                        </a:rPr>
                        <a:t>38396</a:t>
                      </a:r>
                    </a:p>
                  </a:txBody>
                  <a:tcPr marL="9525" marR="9525" marT="9525" marB="0" anchor="ctr"/>
                </a:tc>
                <a:tc>
                  <a:txBody>
                    <a:bodyPr/>
                    <a:lstStyle/>
                    <a:p>
                      <a:pPr algn="ctr" fontAlgn="ctr"/>
                      <a:r>
                        <a:rPr lang="en-US" sz="1400" b="0" i="0" u="none" strike="noStrike">
                          <a:solidFill>
                            <a:srgbClr val="000000"/>
                          </a:solidFill>
                          <a:effectLst/>
                          <a:latin typeface="Times New Roman" panose="02020603050405020304" pitchFamily="18" charset="0"/>
                          <a:cs typeface="Times New Roman" panose="02020603050405020304" pitchFamily="18" charset="0"/>
                        </a:rPr>
                        <a:t>41571</a:t>
                      </a:r>
                    </a:p>
                  </a:txBody>
                  <a:tcPr marL="9525" marR="9525" marT="9525" marB="0" anchor="ctr"/>
                </a:tc>
                <a:tc>
                  <a:txBody>
                    <a:bodyPr/>
                    <a:lstStyle/>
                    <a:p>
                      <a:pPr algn="ctr" fontAlgn="b"/>
                      <a:r>
                        <a:rPr lang="en-US" sz="1400" b="0" i="0" u="none" strike="noStrike">
                          <a:solidFill>
                            <a:srgbClr val="000000"/>
                          </a:solidFill>
                          <a:effectLst/>
                          <a:latin typeface="Times New Roman" panose="02020603050405020304" pitchFamily="18" charset="0"/>
                          <a:cs typeface="Times New Roman" panose="02020603050405020304" pitchFamily="18" charset="0"/>
                        </a:rPr>
                        <a:t>40303</a:t>
                      </a:r>
                    </a:p>
                  </a:txBody>
                  <a:tcPr marL="9525" marR="9525" marT="9525" marB="0" anchor="ctr"/>
                </a:tc>
                <a:extLst>
                  <a:ext uri="{0D108BD9-81ED-4DB2-BD59-A6C34878D82A}">
                    <a16:rowId xmlns:a16="http://schemas.microsoft.com/office/drawing/2014/main" val="1566727611"/>
                  </a:ext>
                </a:extLst>
              </a:tr>
              <a:tr h="413365">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400" b="1" i="0" u="none" strike="noStrike" dirty="0">
                          <a:solidFill>
                            <a:srgbClr val="000000"/>
                          </a:solidFill>
                          <a:effectLst/>
                          <a:latin typeface="Times New Roman" panose="02020603050405020304" pitchFamily="18" charset="0"/>
                          <a:cs typeface="Times New Roman" panose="02020603050405020304" pitchFamily="18" charset="0"/>
                        </a:rPr>
                        <a:t>Material </a:t>
                      </a:r>
                      <a:r>
                        <a:rPr lang="en-US" sz="1400" b="1" i="0" u="none" strike="noStrike" dirty="0" smtClean="0">
                          <a:solidFill>
                            <a:srgbClr val="000000"/>
                          </a:solidFill>
                          <a:effectLst/>
                          <a:latin typeface="Times New Roman" panose="02020603050405020304" pitchFamily="18" charset="0"/>
                          <a:cs typeface="Times New Roman" panose="02020603050405020304" pitchFamily="18" charset="0"/>
                        </a:rPr>
                        <a:t>cost </a:t>
                      </a:r>
                      <a:r>
                        <a:rPr lang="en-US" sz="1400" b="1" i="0" u="none" strike="noStrike" dirty="0" smtClean="0">
                          <a:solidFill>
                            <a:srgbClr val="000000"/>
                          </a:solidFill>
                          <a:effectLst/>
                          <a:latin typeface="Times New Roman" panose="02020603050405020304" pitchFamily="18" charset="0"/>
                          <a:cs typeface="Times New Roman" panose="02020603050405020304" pitchFamily="18" charset="0"/>
                        </a:rPr>
                        <a:t>($)</a:t>
                      </a:r>
                    </a:p>
                  </a:txBody>
                  <a:tcPr marL="9525" marR="9525" marT="9525" marB="0" anchor="ctr"/>
                </a:tc>
                <a:tc>
                  <a:txBody>
                    <a:bodyPr/>
                    <a:lstStyle/>
                    <a:p>
                      <a:pPr algn="ctr" fontAlgn="b"/>
                      <a:r>
                        <a:rPr lang="en-US" sz="1400" b="0" i="0" u="none" strike="noStrike">
                          <a:solidFill>
                            <a:srgbClr val="000000"/>
                          </a:solidFill>
                          <a:effectLst/>
                          <a:latin typeface="Times New Roman" panose="02020603050405020304" pitchFamily="18" charset="0"/>
                          <a:cs typeface="Times New Roman" panose="02020603050405020304" pitchFamily="18" charset="0"/>
                        </a:rPr>
                        <a:t>99952</a:t>
                      </a:r>
                    </a:p>
                  </a:txBody>
                  <a:tcPr marL="9525" marR="9525" marT="9525" marB="0" anchor="ctr"/>
                </a:tc>
                <a:tc>
                  <a:txBody>
                    <a:bodyPr/>
                    <a:lstStyle/>
                    <a:p>
                      <a:pPr algn="ctr" fontAlgn="ctr"/>
                      <a:r>
                        <a:rPr lang="en-US" sz="1400" b="0" i="0" u="none" strike="noStrike">
                          <a:solidFill>
                            <a:srgbClr val="000000"/>
                          </a:solidFill>
                          <a:effectLst/>
                          <a:latin typeface="Times New Roman" panose="02020603050405020304" pitchFamily="18" charset="0"/>
                          <a:cs typeface="Times New Roman" panose="02020603050405020304" pitchFamily="18" charset="0"/>
                        </a:rPr>
                        <a:t>93143.00</a:t>
                      </a:r>
                    </a:p>
                  </a:txBody>
                  <a:tcPr marL="9525" marR="9525" marT="9525" marB="0" anchor="ctr"/>
                </a:tc>
                <a:tc>
                  <a:txBody>
                    <a:bodyPr/>
                    <a:lstStyle/>
                    <a:p>
                      <a:pPr algn="ctr" fontAlgn="ctr"/>
                      <a:r>
                        <a:rPr lang="en-US" sz="1400" b="0" i="0" u="none" strike="noStrike">
                          <a:solidFill>
                            <a:srgbClr val="000000"/>
                          </a:solidFill>
                          <a:effectLst/>
                          <a:latin typeface="Times New Roman" panose="02020603050405020304" pitchFamily="18" charset="0"/>
                          <a:cs typeface="Times New Roman" panose="02020603050405020304" pitchFamily="18" charset="0"/>
                        </a:rPr>
                        <a:t>94797</a:t>
                      </a:r>
                    </a:p>
                  </a:txBody>
                  <a:tcPr marL="9525" marR="9525" marT="9525" marB="0" anchor="ctr"/>
                </a:tc>
                <a:tc>
                  <a:txBody>
                    <a:bodyPr/>
                    <a:lstStyle/>
                    <a:p>
                      <a:pPr algn="ctr" fontAlgn="ctr"/>
                      <a:r>
                        <a:rPr lang="en-US" sz="1400" b="0" i="0" u="none" strike="noStrike">
                          <a:solidFill>
                            <a:srgbClr val="000000"/>
                          </a:solidFill>
                          <a:effectLst/>
                          <a:latin typeface="Times New Roman" panose="02020603050405020304" pitchFamily="18" charset="0"/>
                          <a:cs typeface="Times New Roman" panose="02020603050405020304" pitchFamily="18" charset="0"/>
                        </a:rPr>
                        <a:t>96754</a:t>
                      </a:r>
                    </a:p>
                  </a:txBody>
                  <a:tcPr marL="9525" marR="9525" marT="9525" marB="0" anchor="ctr"/>
                </a:tc>
                <a:extLst>
                  <a:ext uri="{0D108BD9-81ED-4DB2-BD59-A6C34878D82A}">
                    <a16:rowId xmlns:a16="http://schemas.microsoft.com/office/drawing/2014/main" val="2132360290"/>
                  </a:ext>
                </a:extLst>
              </a:tr>
              <a:tr h="413365">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400" b="1" i="0" u="none" strike="noStrike" dirty="0">
                          <a:solidFill>
                            <a:srgbClr val="000000"/>
                          </a:solidFill>
                          <a:effectLst/>
                          <a:latin typeface="Times New Roman" panose="02020603050405020304" pitchFamily="18" charset="0"/>
                          <a:cs typeface="Times New Roman" panose="02020603050405020304" pitchFamily="18" charset="0"/>
                        </a:rPr>
                        <a:t>Equipment Cost </a:t>
                      </a:r>
                      <a:r>
                        <a:rPr lang="en-US" sz="1400" b="1" i="0" u="none" strike="noStrike" dirty="0" smtClean="0">
                          <a:solidFill>
                            <a:srgbClr val="000000"/>
                          </a:solidFill>
                          <a:effectLst/>
                          <a:latin typeface="Times New Roman" panose="02020603050405020304" pitchFamily="18" charset="0"/>
                          <a:cs typeface="Times New Roman" panose="02020603050405020304" pitchFamily="18" charset="0"/>
                        </a:rPr>
                        <a:t>($)</a:t>
                      </a:r>
                    </a:p>
                  </a:txBody>
                  <a:tcPr marL="9525" marR="9525" marT="9525" marB="0" anchor="ctr"/>
                </a:tc>
                <a:tc>
                  <a:txBody>
                    <a:bodyPr/>
                    <a:lstStyle/>
                    <a:p>
                      <a:pPr algn="ctr" fontAlgn="ctr"/>
                      <a:r>
                        <a:rPr lang="en-US" sz="1400" b="0" i="0" u="none" strike="noStrike">
                          <a:solidFill>
                            <a:srgbClr val="000000"/>
                          </a:solidFill>
                          <a:effectLst/>
                          <a:latin typeface="Times New Roman" panose="02020603050405020304" pitchFamily="18" charset="0"/>
                          <a:cs typeface="Times New Roman" panose="02020603050405020304" pitchFamily="18" charset="0"/>
                        </a:rPr>
                        <a:t>4384</a:t>
                      </a:r>
                    </a:p>
                  </a:txBody>
                  <a:tcPr marL="9525" marR="9525" marT="9525" marB="0" anchor="ctr"/>
                </a:tc>
                <a:tc>
                  <a:txBody>
                    <a:bodyPr/>
                    <a:lstStyle/>
                    <a:p>
                      <a:pPr algn="ctr" fontAlgn="ctr"/>
                      <a:r>
                        <a:rPr lang="en-US" sz="1400" b="0" i="0" u="none" strike="noStrike">
                          <a:solidFill>
                            <a:srgbClr val="000000"/>
                          </a:solidFill>
                          <a:effectLst/>
                          <a:latin typeface="Times New Roman" panose="02020603050405020304" pitchFamily="18" charset="0"/>
                          <a:cs typeface="Times New Roman" panose="02020603050405020304" pitchFamily="18" charset="0"/>
                        </a:rPr>
                        <a:t>4443.00</a:t>
                      </a:r>
                    </a:p>
                  </a:txBody>
                  <a:tcPr marL="9525" marR="9525" marT="9525" marB="0" anchor="ctr"/>
                </a:tc>
                <a:tc>
                  <a:txBody>
                    <a:bodyPr/>
                    <a:lstStyle/>
                    <a:p>
                      <a:pPr algn="ctr" fontAlgn="ctr"/>
                      <a:r>
                        <a:rPr lang="en-US" sz="1400" b="0" i="0" u="none" strike="noStrike">
                          <a:solidFill>
                            <a:srgbClr val="000000"/>
                          </a:solidFill>
                          <a:effectLst/>
                          <a:latin typeface="Times New Roman" panose="02020603050405020304" pitchFamily="18" charset="0"/>
                          <a:cs typeface="Times New Roman" panose="02020603050405020304" pitchFamily="18" charset="0"/>
                        </a:rPr>
                        <a:t>4193</a:t>
                      </a:r>
                    </a:p>
                  </a:txBody>
                  <a:tcPr marL="9525" marR="9525" marT="9525" marB="0" anchor="ctr"/>
                </a:tc>
                <a:tc>
                  <a:txBody>
                    <a:bodyPr/>
                    <a:lstStyle/>
                    <a:p>
                      <a:pPr algn="ctr" fontAlgn="ctr"/>
                      <a:r>
                        <a:rPr lang="en-US" sz="1400" b="0" i="0" u="none" strike="noStrike">
                          <a:solidFill>
                            <a:srgbClr val="000000"/>
                          </a:solidFill>
                          <a:effectLst/>
                          <a:latin typeface="Times New Roman" panose="02020603050405020304" pitchFamily="18" charset="0"/>
                          <a:cs typeface="Times New Roman" panose="02020603050405020304" pitchFamily="18" charset="0"/>
                        </a:rPr>
                        <a:t>4312</a:t>
                      </a:r>
                    </a:p>
                  </a:txBody>
                  <a:tcPr marL="9525" marR="9525" marT="9525" marB="0" anchor="ctr"/>
                </a:tc>
                <a:extLst>
                  <a:ext uri="{0D108BD9-81ED-4DB2-BD59-A6C34878D82A}">
                    <a16:rowId xmlns:a16="http://schemas.microsoft.com/office/drawing/2014/main" val="2951932025"/>
                  </a:ext>
                </a:extLst>
              </a:tr>
              <a:tr h="413365">
                <a:tc>
                  <a:txBody>
                    <a:bodyPr/>
                    <a:lstStyle/>
                    <a:p>
                      <a:pPr algn="ctr" fontAlgn="ctr"/>
                      <a:r>
                        <a:rPr lang="en-US" sz="1400" b="1" i="0" u="none" strike="noStrike" dirty="0">
                          <a:solidFill>
                            <a:srgbClr val="000000"/>
                          </a:solidFill>
                          <a:effectLst/>
                          <a:latin typeface="Times New Roman" panose="02020603050405020304" pitchFamily="18" charset="0"/>
                          <a:cs typeface="Times New Roman" panose="02020603050405020304" pitchFamily="18" charset="0"/>
                        </a:rPr>
                        <a:t>Total Direct Cost </a:t>
                      </a:r>
                      <a:r>
                        <a:rPr lang="en-US" sz="1400" b="1" i="0" u="none" strike="noStrike" dirty="0" smtClean="0">
                          <a:solidFill>
                            <a:srgbClr val="000000"/>
                          </a:solidFill>
                          <a:effectLst/>
                          <a:latin typeface="Times New Roman" panose="02020603050405020304" pitchFamily="18" charset="0"/>
                          <a:cs typeface="Times New Roman" panose="02020603050405020304" pitchFamily="18" charset="0"/>
                        </a:rPr>
                        <a:t>($)</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400" b="0" i="0" u="none" strike="noStrike">
                          <a:solidFill>
                            <a:srgbClr val="000000"/>
                          </a:solidFill>
                          <a:effectLst/>
                          <a:latin typeface="Times New Roman" panose="02020603050405020304" pitchFamily="18" charset="0"/>
                          <a:cs typeface="Times New Roman" panose="02020603050405020304" pitchFamily="18" charset="0"/>
                        </a:rPr>
                        <a:t>145987</a:t>
                      </a:r>
                    </a:p>
                  </a:txBody>
                  <a:tcPr marL="9525" marR="9525" marT="9525" marB="0" anchor="ctr"/>
                </a:tc>
                <a:tc>
                  <a:txBody>
                    <a:bodyPr/>
                    <a:lstStyle/>
                    <a:p>
                      <a:pPr algn="ctr" fontAlgn="ctr"/>
                      <a:r>
                        <a:rPr lang="en-US" sz="1400" b="0" i="0" u="none" strike="noStrike">
                          <a:solidFill>
                            <a:srgbClr val="000000"/>
                          </a:solidFill>
                          <a:effectLst/>
                          <a:latin typeface="Times New Roman" panose="02020603050405020304" pitchFamily="18" charset="0"/>
                          <a:cs typeface="Times New Roman" panose="02020603050405020304" pitchFamily="18" charset="0"/>
                        </a:rPr>
                        <a:t>135982.00</a:t>
                      </a:r>
                    </a:p>
                  </a:txBody>
                  <a:tcPr marL="9525" marR="9525" marT="9525" marB="0" anchor="ctr"/>
                </a:tc>
                <a:tc>
                  <a:txBody>
                    <a:bodyPr/>
                    <a:lstStyle/>
                    <a:p>
                      <a:pPr algn="ctr" fontAlgn="ctr"/>
                      <a:r>
                        <a:rPr lang="en-US" sz="1400" b="0" i="0" u="none" strike="noStrike">
                          <a:solidFill>
                            <a:srgbClr val="000000"/>
                          </a:solidFill>
                          <a:effectLst/>
                          <a:latin typeface="Times New Roman" panose="02020603050405020304" pitchFamily="18" charset="0"/>
                          <a:cs typeface="Times New Roman" panose="02020603050405020304" pitchFamily="18" charset="0"/>
                        </a:rPr>
                        <a:t>140561</a:t>
                      </a:r>
                    </a:p>
                  </a:txBody>
                  <a:tcPr marL="9525" marR="9525" marT="9525" marB="0" anchor="ctr"/>
                </a:tc>
                <a:tc>
                  <a:txBody>
                    <a:bodyPr/>
                    <a:lstStyle/>
                    <a:p>
                      <a:pPr algn="ctr" fontAlgn="ctr"/>
                      <a:r>
                        <a:rPr lang="en-US" sz="1400" b="0" i="0" u="none" strike="noStrike">
                          <a:solidFill>
                            <a:srgbClr val="000000"/>
                          </a:solidFill>
                          <a:effectLst/>
                          <a:latin typeface="Times New Roman" panose="02020603050405020304" pitchFamily="18" charset="0"/>
                          <a:cs typeface="Times New Roman" panose="02020603050405020304" pitchFamily="18" charset="0"/>
                        </a:rPr>
                        <a:t>141369</a:t>
                      </a:r>
                    </a:p>
                  </a:txBody>
                  <a:tcPr marL="9525" marR="9525" marT="9525" marB="0" anchor="ctr"/>
                </a:tc>
                <a:extLst>
                  <a:ext uri="{0D108BD9-81ED-4DB2-BD59-A6C34878D82A}">
                    <a16:rowId xmlns:a16="http://schemas.microsoft.com/office/drawing/2014/main" val="2110403264"/>
                  </a:ext>
                </a:extLst>
              </a:tr>
              <a:tr h="413365">
                <a:tc>
                  <a:txBody>
                    <a:bodyPr/>
                    <a:lstStyle/>
                    <a:p>
                      <a:pPr algn="ctr" fontAlgn="ctr"/>
                      <a:r>
                        <a:rPr lang="en-US" sz="1400" b="1" i="0" u="none" strike="noStrike" dirty="0">
                          <a:solidFill>
                            <a:srgbClr val="000000"/>
                          </a:solidFill>
                          <a:effectLst/>
                          <a:latin typeface="Times New Roman" panose="02020603050405020304" pitchFamily="18" charset="0"/>
                          <a:cs typeface="Times New Roman" panose="02020603050405020304" pitchFamily="18" charset="0"/>
                        </a:rPr>
                        <a:t>% Labor</a:t>
                      </a:r>
                    </a:p>
                  </a:txBody>
                  <a:tcPr marL="9525" marR="9525" marT="9525" marB="0" anchor="ctr"/>
                </a:tc>
                <a:tc>
                  <a:txBody>
                    <a:bodyPr/>
                    <a:lstStyle/>
                    <a:p>
                      <a:pPr algn="ctr" fontAlgn="b"/>
                      <a:r>
                        <a:rPr lang="en-US" sz="1400" b="0" i="0" u="none" strike="noStrike">
                          <a:solidFill>
                            <a:srgbClr val="000000"/>
                          </a:solidFill>
                          <a:effectLst/>
                          <a:latin typeface="Times New Roman" panose="02020603050405020304" pitchFamily="18" charset="0"/>
                          <a:cs typeface="Times New Roman" panose="02020603050405020304" pitchFamily="18" charset="0"/>
                        </a:rPr>
                        <a:t>28.53</a:t>
                      </a:r>
                    </a:p>
                  </a:txBody>
                  <a:tcPr marL="9525" marR="9525" marT="9525" marB="0" anchor="ctr"/>
                </a:tc>
                <a:tc>
                  <a:txBody>
                    <a:bodyPr/>
                    <a:lstStyle/>
                    <a:p>
                      <a:pPr algn="ctr" fontAlgn="b"/>
                      <a:r>
                        <a:rPr lang="en-US" sz="1400" b="0" i="0" u="none" strike="noStrike">
                          <a:solidFill>
                            <a:srgbClr val="000000"/>
                          </a:solidFill>
                          <a:effectLst/>
                          <a:latin typeface="Times New Roman" panose="02020603050405020304" pitchFamily="18" charset="0"/>
                          <a:cs typeface="Times New Roman" panose="02020603050405020304" pitchFamily="18" charset="0"/>
                        </a:rPr>
                        <a:t>28.24</a:t>
                      </a:r>
                    </a:p>
                  </a:txBody>
                  <a:tcPr marL="9525" marR="9525" marT="9525" marB="0" anchor="ctr"/>
                </a:tc>
                <a:tc>
                  <a:txBody>
                    <a:bodyPr/>
                    <a:lstStyle/>
                    <a:p>
                      <a:pPr algn="ctr" fontAlgn="b"/>
                      <a:r>
                        <a:rPr lang="en-US" sz="1400" b="0" i="0" u="none" strike="noStrike">
                          <a:solidFill>
                            <a:srgbClr val="000000"/>
                          </a:solidFill>
                          <a:effectLst/>
                          <a:latin typeface="Times New Roman" panose="02020603050405020304" pitchFamily="18" charset="0"/>
                          <a:cs typeface="Times New Roman" panose="02020603050405020304" pitchFamily="18" charset="0"/>
                        </a:rPr>
                        <a:t>29.58</a:t>
                      </a:r>
                    </a:p>
                  </a:txBody>
                  <a:tcPr marL="9525" marR="9525" marT="9525" marB="0" anchor="ctr"/>
                </a:tc>
                <a:tc>
                  <a:txBody>
                    <a:bodyPr/>
                    <a:lstStyle/>
                    <a:p>
                      <a:pPr algn="ctr" fontAlgn="b"/>
                      <a:r>
                        <a:rPr lang="en-US" sz="1400" b="0" i="0" u="none" strike="noStrike">
                          <a:solidFill>
                            <a:srgbClr val="000000"/>
                          </a:solidFill>
                          <a:effectLst/>
                          <a:latin typeface="Times New Roman" panose="02020603050405020304" pitchFamily="18" charset="0"/>
                          <a:cs typeface="Times New Roman" panose="02020603050405020304" pitchFamily="18" charset="0"/>
                        </a:rPr>
                        <a:t>28.51</a:t>
                      </a:r>
                    </a:p>
                  </a:txBody>
                  <a:tcPr marL="9525" marR="9525" marT="9525" marB="0" anchor="ctr"/>
                </a:tc>
                <a:extLst>
                  <a:ext uri="{0D108BD9-81ED-4DB2-BD59-A6C34878D82A}">
                    <a16:rowId xmlns:a16="http://schemas.microsoft.com/office/drawing/2014/main" val="2384811010"/>
                  </a:ext>
                </a:extLst>
              </a:tr>
              <a:tr h="413365">
                <a:tc>
                  <a:txBody>
                    <a:bodyPr/>
                    <a:lstStyle/>
                    <a:p>
                      <a:pPr algn="ctr" fontAlgn="ctr"/>
                      <a:r>
                        <a:rPr lang="en-US" sz="14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400" b="1" i="0" u="none" strike="noStrike" dirty="0" smtClean="0">
                          <a:solidFill>
                            <a:srgbClr val="000000"/>
                          </a:solidFill>
                          <a:effectLst/>
                          <a:latin typeface="Times New Roman" panose="02020603050405020304" pitchFamily="18" charset="0"/>
                          <a:cs typeface="Times New Roman" panose="02020603050405020304" pitchFamily="18" charset="0"/>
                        </a:rPr>
                        <a:t>Equipment</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b"/>
                      <a:r>
                        <a:rPr lang="en-US" sz="1400" b="0" i="0" u="none" strike="noStrike">
                          <a:solidFill>
                            <a:srgbClr val="000000"/>
                          </a:solidFill>
                          <a:effectLst/>
                          <a:latin typeface="Times New Roman" panose="02020603050405020304" pitchFamily="18" charset="0"/>
                          <a:cs typeface="Times New Roman" panose="02020603050405020304" pitchFamily="18" charset="0"/>
                        </a:rPr>
                        <a:t>3</a:t>
                      </a:r>
                    </a:p>
                  </a:txBody>
                  <a:tcPr marL="9525" marR="9525" marT="9525" marB="0" anchor="ctr"/>
                </a:tc>
                <a:tc>
                  <a:txBody>
                    <a:bodyPr/>
                    <a:lstStyle/>
                    <a:p>
                      <a:pPr algn="ctr" fontAlgn="b"/>
                      <a:r>
                        <a:rPr lang="en-US" sz="1400" b="0" i="0" u="none" strike="noStrike">
                          <a:solidFill>
                            <a:srgbClr val="000000"/>
                          </a:solidFill>
                          <a:effectLst/>
                          <a:latin typeface="Times New Roman" panose="02020603050405020304" pitchFamily="18" charset="0"/>
                          <a:cs typeface="Times New Roman" panose="02020603050405020304" pitchFamily="18" charset="0"/>
                        </a:rPr>
                        <a:t>3.27</a:t>
                      </a:r>
                    </a:p>
                  </a:txBody>
                  <a:tcPr marL="9525" marR="9525" marT="9525" marB="0" anchor="ctr"/>
                </a:tc>
                <a:tc>
                  <a:txBody>
                    <a:bodyPr/>
                    <a:lstStyle/>
                    <a:p>
                      <a:pPr algn="ctr" fontAlgn="b"/>
                      <a:r>
                        <a:rPr lang="en-US" sz="1400" b="0" i="0" u="none" strike="noStrike">
                          <a:solidFill>
                            <a:srgbClr val="000000"/>
                          </a:solidFill>
                          <a:effectLst/>
                          <a:latin typeface="Times New Roman" panose="02020603050405020304" pitchFamily="18" charset="0"/>
                          <a:cs typeface="Times New Roman" panose="02020603050405020304" pitchFamily="18" charset="0"/>
                        </a:rPr>
                        <a:t>2.98</a:t>
                      </a:r>
                    </a:p>
                  </a:txBody>
                  <a:tcPr marL="9525" marR="9525" marT="9525" marB="0" anchor="ctr"/>
                </a:tc>
                <a:tc>
                  <a:txBody>
                    <a:bodyPr/>
                    <a:lstStyle/>
                    <a:p>
                      <a:pPr algn="ctr" fontAlgn="b"/>
                      <a:r>
                        <a:rPr lang="en-US" sz="1400" b="0" i="0" u="none" strike="noStrike">
                          <a:solidFill>
                            <a:srgbClr val="000000"/>
                          </a:solidFill>
                          <a:effectLst/>
                          <a:latin typeface="Times New Roman" panose="02020603050405020304" pitchFamily="18" charset="0"/>
                          <a:cs typeface="Times New Roman" panose="02020603050405020304" pitchFamily="18" charset="0"/>
                        </a:rPr>
                        <a:t>3.05</a:t>
                      </a:r>
                    </a:p>
                  </a:txBody>
                  <a:tcPr marL="9525" marR="9525" marT="9525" marB="0" anchor="ctr"/>
                </a:tc>
                <a:extLst>
                  <a:ext uri="{0D108BD9-81ED-4DB2-BD59-A6C34878D82A}">
                    <a16:rowId xmlns:a16="http://schemas.microsoft.com/office/drawing/2014/main" val="1787715340"/>
                  </a:ext>
                </a:extLst>
              </a:tr>
              <a:tr h="413365">
                <a:tc>
                  <a:txBody>
                    <a:bodyPr/>
                    <a:lstStyle/>
                    <a:p>
                      <a:pPr algn="ctr" fontAlgn="ctr"/>
                      <a:r>
                        <a:rPr lang="en-US" sz="1400" b="1" i="0" u="none" strike="noStrike" dirty="0">
                          <a:solidFill>
                            <a:srgbClr val="000000"/>
                          </a:solidFill>
                          <a:effectLst/>
                          <a:latin typeface="Times New Roman" panose="02020603050405020304" pitchFamily="18" charset="0"/>
                          <a:cs typeface="Times New Roman" panose="02020603050405020304" pitchFamily="18" charset="0"/>
                        </a:rPr>
                        <a:t>% </a:t>
                      </a:r>
                      <a:r>
                        <a:rPr lang="en-US" sz="1400" b="1" i="0" u="none" strike="noStrike" dirty="0" smtClean="0">
                          <a:solidFill>
                            <a:srgbClr val="000000"/>
                          </a:solidFill>
                          <a:effectLst/>
                          <a:latin typeface="Times New Roman" panose="02020603050405020304" pitchFamily="18" charset="0"/>
                          <a:cs typeface="Times New Roman" panose="02020603050405020304" pitchFamily="18" charset="0"/>
                        </a:rPr>
                        <a:t>Material</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b"/>
                      <a:r>
                        <a:rPr lang="en-US" sz="1400" b="0" i="0" u="none" strike="noStrike">
                          <a:solidFill>
                            <a:srgbClr val="000000"/>
                          </a:solidFill>
                          <a:effectLst/>
                          <a:latin typeface="Times New Roman" panose="02020603050405020304" pitchFamily="18" charset="0"/>
                          <a:cs typeface="Times New Roman" panose="02020603050405020304" pitchFamily="18" charset="0"/>
                        </a:rPr>
                        <a:t>68.47</a:t>
                      </a:r>
                    </a:p>
                  </a:txBody>
                  <a:tcPr marL="9525" marR="9525" marT="9525" marB="0" anchor="ctr"/>
                </a:tc>
                <a:tc>
                  <a:txBody>
                    <a:bodyPr/>
                    <a:lstStyle/>
                    <a:p>
                      <a:pPr algn="ctr" fontAlgn="b"/>
                      <a:r>
                        <a:rPr lang="en-US" sz="1400" b="0" i="0" u="none" strike="noStrike">
                          <a:solidFill>
                            <a:srgbClr val="000000"/>
                          </a:solidFill>
                          <a:effectLst/>
                          <a:latin typeface="Times New Roman" panose="02020603050405020304" pitchFamily="18" charset="0"/>
                          <a:cs typeface="Times New Roman" panose="02020603050405020304" pitchFamily="18" charset="0"/>
                        </a:rPr>
                        <a:t>68.49</a:t>
                      </a:r>
                    </a:p>
                  </a:txBody>
                  <a:tcPr marL="9525" marR="9525" marT="9525" marB="0" anchor="ctr"/>
                </a:tc>
                <a:tc>
                  <a:txBody>
                    <a:bodyPr/>
                    <a:lstStyle/>
                    <a:p>
                      <a:pPr algn="ctr" fontAlgn="b"/>
                      <a:r>
                        <a:rPr lang="en-US" sz="1400" b="0" i="0" u="none" strike="noStrike">
                          <a:solidFill>
                            <a:srgbClr val="000000"/>
                          </a:solidFill>
                          <a:effectLst/>
                          <a:latin typeface="Times New Roman" panose="02020603050405020304" pitchFamily="18" charset="0"/>
                          <a:cs typeface="Times New Roman" panose="02020603050405020304" pitchFamily="18" charset="0"/>
                        </a:rPr>
                        <a:t>67.44</a:t>
                      </a:r>
                    </a:p>
                  </a:txBody>
                  <a:tcPr marL="9525" marR="9525" marT="9525" marB="0" anchor="ctr"/>
                </a:tc>
                <a:tc>
                  <a:txBody>
                    <a:bodyPr/>
                    <a:lstStyle/>
                    <a:p>
                      <a:pPr algn="ctr" fontAlgn="b"/>
                      <a:r>
                        <a:rPr lang="en-US" sz="1400" b="0" i="0" u="none" strike="noStrike" dirty="0">
                          <a:solidFill>
                            <a:srgbClr val="000000"/>
                          </a:solidFill>
                          <a:effectLst/>
                          <a:latin typeface="Times New Roman" panose="02020603050405020304" pitchFamily="18" charset="0"/>
                          <a:cs typeface="Times New Roman" panose="02020603050405020304" pitchFamily="18" charset="0"/>
                        </a:rPr>
                        <a:t>68.44</a:t>
                      </a:r>
                    </a:p>
                  </a:txBody>
                  <a:tcPr marL="9525" marR="9525" marT="9525" marB="0" anchor="ctr"/>
                </a:tc>
                <a:extLst>
                  <a:ext uri="{0D108BD9-81ED-4DB2-BD59-A6C34878D82A}">
                    <a16:rowId xmlns:a16="http://schemas.microsoft.com/office/drawing/2014/main" val="3530110347"/>
                  </a:ext>
                </a:extLst>
              </a:tr>
            </a:tbl>
          </a:graphicData>
        </a:graphic>
      </p:graphicFrame>
    </p:spTree>
    <p:extLst>
      <p:ext uri="{BB962C8B-B14F-4D97-AF65-F5344CB8AC3E}">
        <p14:creationId xmlns:p14="http://schemas.microsoft.com/office/powerpoint/2010/main" val="728735954"/>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Conclusion</a:t>
            </a:r>
          </a:p>
        </p:txBody>
      </p:sp>
      <p:sp>
        <p:nvSpPr>
          <p:cNvPr id="6" name="Content Placeholder 4">
            <a:extLst>
              <a:ext uri="{FF2B5EF4-FFF2-40B4-BE49-F238E27FC236}">
                <a16:creationId xmlns:a16="http://schemas.microsoft.com/office/drawing/2014/main" id="{EB748A38-91DF-4440-8F7B-101288DFD800}"/>
              </a:ext>
            </a:extLst>
          </p:cNvPr>
          <p:cNvSpPr txBox="1">
            <a:spLocks/>
          </p:cNvSpPr>
          <p:nvPr/>
        </p:nvSpPr>
        <p:spPr>
          <a:xfrm>
            <a:off x="286604" y="1080135"/>
            <a:ext cx="11143778" cy="678326"/>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a:buFont typeface="Wingdings" panose="05000000000000000000" pitchFamily="2" charset="2"/>
              <a:buChar char="Ø"/>
            </a:pPr>
            <a:r>
              <a:rPr lang="en-US" sz="3200" b="1" dirty="0">
                <a:latin typeface="Times New Roman" panose="02020603050405020304" pitchFamily="18" charset="0"/>
                <a:cs typeface="Times New Roman" panose="02020603050405020304" pitchFamily="18" charset="0"/>
              </a:rPr>
              <a:t> Price Comparison</a:t>
            </a:r>
          </a:p>
        </p:txBody>
      </p:sp>
      <p:graphicFrame>
        <p:nvGraphicFramePr>
          <p:cNvPr id="4" name="Table 3">
            <a:extLst>
              <a:ext uri="{FF2B5EF4-FFF2-40B4-BE49-F238E27FC236}">
                <a16:creationId xmlns:a16="http://schemas.microsoft.com/office/drawing/2014/main" id="{C028B875-C507-4B5F-BB4C-970961808531}"/>
              </a:ext>
            </a:extLst>
          </p:cNvPr>
          <p:cNvGraphicFramePr>
            <a:graphicFrameLocks noGrp="1"/>
          </p:cNvGraphicFramePr>
          <p:nvPr>
            <p:extLst>
              <p:ext uri="{D42A27DB-BD31-4B8C-83A1-F6EECF244321}">
                <p14:modId xmlns:p14="http://schemas.microsoft.com/office/powerpoint/2010/main" val="2387028260"/>
              </p:ext>
            </p:extLst>
          </p:nvPr>
        </p:nvGraphicFramePr>
        <p:xfrm>
          <a:off x="4585649" y="945534"/>
          <a:ext cx="7131337" cy="5934445"/>
        </p:xfrm>
        <a:graphic>
          <a:graphicData uri="http://schemas.openxmlformats.org/drawingml/2006/table">
            <a:tbl>
              <a:tblPr firstRow="1" firstCol="1" bandRow="1">
                <a:tableStyleId>{5C22544A-7EE6-4342-B048-85BDC9FD1C3A}</a:tableStyleId>
              </a:tblPr>
              <a:tblGrid>
                <a:gridCol w="1751570">
                  <a:extLst>
                    <a:ext uri="{9D8B030D-6E8A-4147-A177-3AD203B41FA5}">
                      <a16:colId xmlns:a16="http://schemas.microsoft.com/office/drawing/2014/main" val="461037552"/>
                    </a:ext>
                  </a:extLst>
                </a:gridCol>
                <a:gridCol w="926515">
                  <a:extLst>
                    <a:ext uri="{9D8B030D-6E8A-4147-A177-3AD203B41FA5}">
                      <a16:colId xmlns:a16="http://schemas.microsoft.com/office/drawing/2014/main" val="4181828696"/>
                    </a:ext>
                  </a:extLst>
                </a:gridCol>
                <a:gridCol w="984717">
                  <a:extLst>
                    <a:ext uri="{9D8B030D-6E8A-4147-A177-3AD203B41FA5}">
                      <a16:colId xmlns:a16="http://schemas.microsoft.com/office/drawing/2014/main" val="2699749642"/>
                    </a:ext>
                  </a:extLst>
                </a:gridCol>
                <a:gridCol w="1991459">
                  <a:extLst>
                    <a:ext uri="{9D8B030D-6E8A-4147-A177-3AD203B41FA5}">
                      <a16:colId xmlns:a16="http://schemas.microsoft.com/office/drawing/2014/main" val="3433315516"/>
                    </a:ext>
                  </a:extLst>
                </a:gridCol>
                <a:gridCol w="1477076">
                  <a:extLst>
                    <a:ext uri="{9D8B030D-6E8A-4147-A177-3AD203B41FA5}">
                      <a16:colId xmlns:a16="http://schemas.microsoft.com/office/drawing/2014/main" val="1088588354"/>
                    </a:ext>
                  </a:extLst>
                </a:gridCol>
              </a:tblGrid>
              <a:tr h="609199">
                <a:tc gridSpan="5">
                  <a:txBody>
                    <a:bodyPr/>
                    <a:lstStyle/>
                    <a:p>
                      <a:pPr marL="0" marR="0" algn="ctr">
                        <a:lnSpc>
                          <a:spcPct val="107000"/>
                        </a:lnSpc>
                        <a:spcBef>
                          <a:spcPts val="0"/>
                        </a:spcBef>
                        <a:spcAft>
                          <a:spcPts val="0"/>
                        </a:spcAft>
                      </a:pPr>
                      <a:r>
                        <a:rPr lang="en-US" sz="3200" dirty="0">
                          <a:effectLst/>
                          <a:latin typeface="Times New Roman" panose="02020603050405020304" pitchFamily="18" charset="0"/>
                          <a:cs typeface="Times New Roman" panose="02020603050405020304" pitchFamily="18" charset="0"/>
                        </a:rPr>
                        <a:t>Slab Systems</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692002333"/>
                  </a:ext>
                </a:extLst>
              </a:tr>
              <a:tr h="779208">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Item Description</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Solid Sab system</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Flat Plate system</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Two-way Ribbed Slab system (Waffle) </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One-way Ribbed slab system</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49328874"/>
                  </a:ext>
                </a:extLst>
              </a:tr>
              <a:tr h="567925">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Excavation for footings</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13.75</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13.94</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13.15</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13.53</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43883553"/>
                  </a:ext>
                </a:extLst>
              </a:tr>
              <a:tr h="297516">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Footings</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11.39</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11.60</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9.94</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10.86</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48562061"/>
                  </a:ext>
                </a:extLst>
              </a:tr>
              <a:tr h="297516">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Column Neck</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2.78</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3.10</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2.54</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2.92</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59322398"/>
                  </a:ext>
                </a:extLst>
              </a:tr>
              <a:tr h="297516">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Tie Beams</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11.24</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11.24</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11.25</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11.24</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29034457"/>
                  </a:ext>
                </a:extLst>
              </a:tr>
              <a:tr h="297516">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Ground Slab</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7.59</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7.59</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7.59</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7.59</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72561143"/>
                  </a:ext>
                </a:extLst>
              </a:tr>
              <a:tr h="297516">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Columns</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14.84</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16.47</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14.76</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15.07</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54231619"/>
                  </a:ext>
                </a:extLst>
              </a:tr>
              <a:tr h="297516">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Floors Slab</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85.43</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58.61</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71.71</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71.47</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12389339"/>
                  </a:ext>
                </a:extLst>
              </a:tr>
              <a:tr h="311683">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Frames</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13.29</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6.39</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12.34</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13.16</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37115449"/>
                  </a:ext>
                </a:extLst>
              </a:tr>
              <a:tr h="859019">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Total Price From Structural elements ($/m</a:t>
                      </a:r>
                      <a:r>
                        <a:rPr lang="en-US" sz="1800" baseline="30000">
                          <a:effectLst/>
                          <a:latin typeface="Times New Roman" panose="02020603050405020304" pitchFamily="18" charset="0"/>
                          <a:cs typeface="Times New Roman" panose="02020603050405020304" pitchFamily="18" charset="0"/>
                        </a:rPr>
                        <a:t>2</a:t>
                      </a:r>
                      <a:r>
                        <a:rPr lang="en-US" sz="1800">
                          <a:effectLst/>
                          <a:latin typeface="Times New Roman" panose="02020603050405020304" pitchFamily="18" charset="0"/>
                          <a:cs typeface="Times New Roman" panose="02020603050405020304" pitchFamily="18" charset="0"/>
                        </a:rPr>
                        <a:t>)</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160.31</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dirty="0">
                          <a:solidFill>
                            <a:srgbClr val="FF0000"/>
                          </a:solidFill>
                          <a:effectLst/>
                          <a:latin typeface="Times New Roman" panose="02020603050405020304" pitchFamily="18" charset="0"/>
                          <a:cs typeface="Times New Roman" panose="02020603050405020304" pitchFamily="18" charset="0"/>
                        </a:rPr>
                        <a:t>128.94</a:t>
                      </a:r>
                      <a:endParaRPr lang="en-US" sz="1800" dirty="0">
                        <a:solidFill>
                          <a:srgbClr val="FF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143.28</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145.84</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44100296"/>
                  </a:ext>
                </a:extLst>
              </a:tr>
              <a:tr h="325851">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Total Price ($/m</a:t>
                      </a:r>
                      <a:r>
                        <a:rPr lang="en-US" sz="1800" baseline="30000">
                          <a:effectLst/>
                          <a:latin typeface="Times New Roman" panose="02020603050405020304" pitchFamily="18" charset="0"/>
                          <a:cs typeface="Times New Roman" panose="02020603050405020304" pitchFamily="18" charset="0"/>
                        </a:rPr>
                        <a:t>2</a:t>
                      </a:r>
                      <a:r>
                        <a:rPr lang="en-US" sz="1800">
                          <a:effectLst/>
                          <a:latin typeface="Times New Roman" panose="02020603050405020304" pitchFamily="18" charset="0"/>
                          <a:cs typeface="Times New Roman" panose="02020603050405020304" pitchFamily="18" charset="0"/>
                        </a:rPr>
                        <a:t>)</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458.87</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dirty="0">
                          <a:solidFill>
                            <a:srgbClr val="FF0000"/>
                          </a:solidFill>
                          <a:effectLst/>
                          <a:latin typeface="Times New Roman" panose="02020603050405020304" pitchFamily="18" charset="0"/>
                          <a:cs typeface="Times New Roman" panose="02020603050405020304" pitchFamily="18" charset="0"/>
                        </a:rPr>
                        <a:t>427.5</a:t>
                      </a:r>
                      <a:endParaRPr lang="en-US" sz="1800" dirty="0">
                        <a:solidFill>
                          <a:srgbClr val="FF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441.84</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444.4</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17493456"/>
                  </a:ext>
                </a:extLst>
              </a:tr>
            </a:tbl>
          </a:graphicData>
        </a:graphic>
      </p:graphicFrame>
      <p:sp>
        <p:nvSpPr>
          <p:cNvPr id="7" name="Rectangle 6">
            <a:extLst>
              <a:ext uri="{FF2B5EF4-FFF2-40B4-BE49-F238E27FC236}">
                <a16:creationId xmlns:a16="http://schemas.microsoft.com/office/drawing/2014/main" id="{33B8F6D3-82C0-4098-BEC7-92E67AF66E20}"/>
              </a:ext>
            </a:extLst>
          </p:cNvPr>
          <p:cNvSpPr/>
          <p:nvPr/>
        </p:nvSpPr>
        <p:spPr>
          <a:xfrm>
            <a:off x="-131928" y="1770948"/>
            <a:ext cx="4294495" cy="961482"/>
          </a:xfrm>
          <a:prstGeom prst="rect">
            <a:avLst/>
          </a:prstGeom>
        </p:spPr>
        <p:txBody>
          <a:bodyPr wrap="square">
            <a:spAutoFit/>
          </a:bodyPr>
          <a:lstStyle/>
          <a:p>
            <a:pPr marL="495300" marR="0">
              <a:lnSpc>
                <a:spcPct val="107000"/>
              </a:lnSpc>
              <a:spcBef>
                <a:spcPts val="800"/>
              </a:spcBef>
              <a:spcAft>
                <a:spcPts val="0"/>
              </a:spcAft>
            </a:pPr>
            <a:r>
              <a:rPr lang="en-US" dirty="0">
                <a:latin typeface="Times New Roman" panose="02020603050405020304" pitchFamily="18" charset="0"/>
                <a:ea typeface="Segoe UI" panose="020B0502040204020203" pitchFamily="34" charset="0"/>
                <a:cs typeface="Times New Roman" panose="02020603050405020304" pitchFamily="18" charset="0"/>
              </a:rPr>
              <a:t>After of all, we can notice that the least total price system is </a:t>
            </a:r>
            <a:r>
              <a:rPr lang="en-US" b="1" dirty="0">
                <a:latin typeface="Times New Roman" panose="02020603050405020304" pitchFamily="18" charset="0"/>
                <a:ea typeface="Segoe UI" panose="020B0502040204020203" pitchFamily="34" charset="0"/>
                <a:cs typeface="Times New Roman" panose="02020603050405020304" pitchFamily="18" charset="0"/>
              </a:rPr>
              <a:t>Flat Plate Slab with Total Price = </a:t>
            </a:r>
            <a:r>
              <a:rPr lang="en-US" b="1" u="sng" dirty="0">
                <a:solidFill>
                  <a:srgbClr val="FF0000"/>
                </a:solidFill>
                <a:latin typeface="Times New Roman" panose="02020603050405020304" pitchFamily="18" charset="0"/>
                <a:ea typeface="Segoe UI" panose="020B0502040204020203" pitchFamily="34" charset="0"/>
                <a:cs typeface="Times New Roman" panose="02020603050405020304" pitchFamily="18" charset="0"/>
              </a:rPr>
              <a:t>162450 $</a:t>
            </a:r>
            <a:endParaRPr lang="en-US" dirty="0">
              <a:solidFill>
                <a:srgbClr val="FF0000"/>
              </a:solidFill>
              <a:latin typeface="Times New Roman" panose="02020603050405020304" pitchFamily="18" charset="0"/>
              <a:ea typeface="Segoe UI" panose="020B0502040204020203" pitchFamily="34" charset="0"/>
              <a:cs typeface="Times New Roman" panose="02020603050405020304" pitchFamily="18" charset="0"/>
            </a:endParaRPr>
          </a:p>
        </p:txBody>
      </p:sp>
    </p:spTree>
    <p:extLst>
      <p:ext uri="{BB962C8B-B14F-4D97-AF65-F5344CB8AC3E}">
        <p14:creationId xmlns:p14="http://schemas.microsoft.com/office/powerpoint/2010/main" val="2619910610"/>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9332"/>
            <a:ext cx="12191999" cy="2352849"/>
          </a:xfrm>
        </p:spPr>
        <p:txBody>
          <a:bodyPr>
            <a:noAutofit/>
          </a:bodyPr>
          <a:lstStyle/>
          <a:p>
            <a:pPr algn="ctr"/>
            <a:r>
              <a:rPr lang="en-US" sz="5400" b="1" dirty="0">
                <a:solidFill>
                  <a:srgbClr val="0070C0"/>
                </a:solidFill>
                <a:latin typeface="Times New Roman" panose="02020603050405020304" pitchFamily="18" charset="0"/>
                <a:cs typeface="Times New Roman" panose="02020603050405020304" pitchFamily="18" charset="0"/>
              </a:rPr>
              <a:t>The end</a:t>
            </a:r>
            <a:endParaRPr lang="ar-SA" sz="5400" b="1" dirty="0">
              <a:solidFill>
                <a:srgbClr val="0070C0"/>
              </a:solidFill>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5C15AD76-DA2C-42C0-B9F4-99139DB89B66}"/>
              </a:ext>
            </a:extLst>
          </p:cNvPr>
          <p:cNvSpPr txBox="1"/>
          <p:nvPr/>
        </p:nvSpPr>
        <p:spPr>
          <a:xfrm>
            <a:off x="0" y="2612181"/>
            <a:ext cx="12191999" cy="1862048"/>
          </a:xfrm>
          <a:prstGeom prst="rect">
            <a:avLst/>
          </a:prstGeom>
          <a:noFill/>
        </p:spPr>
        <p:txBody>
          <a:bodyPr wrap="square" rtlCol="0">
            <a:spAutoFit/>
          </a:bodyPr>
          <a:lstStyle/>
          <a:p>
            <a:pPr algn="ctr"/>
            <a:r>
              <a:rPr lang="en-US" sz="11500" b="1" dirty="0">
                <a:solidFill>
                  <a:srgbClr val="0070C0"/>
                </a:solidFill>
              </a:rPr>
              <a:t>Thank You</a:t>
            </a:r>
          </a:p>
        </p:txBody>
      </p:sp>
    </p:spTree>
    <p:extLst>
      <p:ext uri="{BB962C8B-B14F-4D97-AF65-F5344CB8AC3E}">
        <p14:creationId xmlns:p14="http://schemas.microsoft.com/office/powerpoint/2010/main" val="6171303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0322" y="211015"/>
            <a:ext cx="10331355" cy="2785403"/>
          </a:xfrm>
        </p:spPr>
        <p:txBody>
          <a:bodyPr>
            <a:noAutofit/>
          </a:bodyPr>
          <a:lstStyle/>
          <a:p>
            <a:pPr algn="ctr"/>
            <a:r>
              <a:rPr lang="en-US" sz="6000" dirty="0">
                <a:solidFill>
                  <a:srgbClr val="0070C0"/>
                </a:solidFill>
                <a:latin typeface="Times New Roman" panose="02020603050405020304" pitchFamily="18" charset="0"/>
                <a:cs typeface="Times New Roman" panose="02020603050405020304" pitchFamily="18" charset="0"/>
              </a:rPr>
              <a:t>Two way solid slab system</a:t>
            </a:r>
            <a:endParaRPr lang="ar-SA" sz="6000" dirty="0">
              <a:solidFill>
                <a:srgbClr val="0070C0"/>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84859A2C-7D86-4BF4-AD81-4F68634443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6462" y="1953138"/>
            <a:ext cx="6099074" cy="4013837"/>
          </a:xfrm>
          <a:prstGeom prst="rect">
            <a:avLst/>
          </a:prstGeom>
        </p:spPr>
      </p:pic>
    </p:spTree>
    <p:extLst>
      <p:ext uri="{BB962C8B-B14F-4D97-AF65-F5344CB8AC3E}">
        <p14:creationId xmlns:p14="http://schemas.microsoft.com/office/powerpoint/2010/main" val="25436833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F5D08-50FE-47FE-AB2F-A07F68173EDD}"/>
              </a:ext>
            </a:extLst>
          </p:cNvPr>
          <p:cNvSpPr>
            <a:spLocks noGrp="1"/>
          </p:cNvSpPr>
          <p:nvPr>
            <p:ph type="title"/>
          </p:nvPr>
        </p:nvSpPr>
        <p:spPr>
          <a:xfrm>
            <a:off x="404880" y="29629"/>
            <a:ext cx="11382233" cy="1288324"/>
          </a:xfrm>
        </p:spPr>
        <p:txBody>
          <a:bodyPr>
            <a:normAutofit fontScale="90000"/>
          </a:bodyPr>
          <a:lstStyle/>
          <a:p>
            <a:r>
              <a:rPr lang="en-US" sz="6000" dirty="0">
                <a:solidFill>
                  <a:srgbClr val="0070C0"/>
                </a:solidFill>
                <a:latin typeface="Times New Roman" panose="02020603050405020304" pitchFamily="18" charset="0"/>
                <a:cs typeface="Times New Roman" panose="02020603050405020304" pitchFamily="18" charset="0"/>
              </a:rPr>
              <a:t>Three-Dimensional Structural Analysis </a:t>
            </a:r>
          </a:p>
        </p:txBody>
      </p:sp>
      <p:pic>
        <p:nvPicPr>
          <p:cNvPr id="5" name="Picture 4"/>
          <p:cNvPicPr/>
          <p:nvPr/>
        </p:nvPicPr>
        <p:blipFill>
          <a:blip r:embed="rId2"/>
          <a:stretch>
            <a:fillRect/>
          </a:stretch>
        </p:blipFill>
        <p:spPr>
          <a:xfrm>
            <a:off x="3662158" y="1317953"/>
            <a:ext cx="4867675" cy="533313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658186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424" y="0"/>
            <a:ext cx="10772775" cy="1658198"/>
          </a:xfrm>
        </p:spPr>
        <p:txBody>
          <a:bodyPr/>
          <a:lstStyle/>
          <a:p>
            <a:r>
              <a:rPr lang="en-US" dirty="0">
                <a:latin typeface="Times New Roman" panose="02020603050405020304" pitchFamily="18" charset="0"/>
                <a:cs typeface="Times New Roman" panose="02020603050405020304" pitchFamily="18" charset="0"/>
              </a:rPr>
              <a:t>Slab and beams </a:t>
            </a:r>
          </a:p>
        </p:txBody>
      </p:sp>
      <p:sp>
        <p:nvSpPr>
          <p:cNvPr id="3" name="Content Placeholder 2"/>
          <p:cNvSpPr>
            <a:spLocks noGrp="1"/>
          </p:cNvSpPr>
          <p:nvPr>
            <p:ph idx="1"/>
          </p:nvPr>
        </p:nvSpPr>
        <p:spPr/>
        <p:txBody>
          <a:bodyPr>
            <a:normAutofit/>
          </a:bodyPr>
          <a:lstStyle/>
          <a:p>
            <a:r>
              <a:rPr lang="en-US" sz="3000" b="1" dirty="0">
                <a:latin typeface="Times New Roman" panose="02020603050405020304" pitchFamily="18" charset="0"/>
                <a:cs typeface="Times New Roman" panose="02020603050405020304" pitchFamily="18" charset="0"/>
              </a:rPr>
              <a:t>Thickness of Slab = 150 mm</a:t>
            </a:r>
          </a:p>
          <a:p>
            <a:endParaRPr lang="en-US" sz="3000" b="1" dirty="0">
              <a:latin typeface="Times New Roman" panose="02020603050405020304" pitchFamily="18" charset="0"/>
              <a:cs typeface="Times New Roman" panose="02020603050405020304" pitchFamily="18" charset="0"/>
            </a:endParaRPr>
          </a:p>
          <a:p>
            <a:r>
              <a:rPr lang="en-US" sz="3000" b="1" dirty="0">
                <a:latin typeface="Times New Roman" panose="02020603050405020304" pitchFamily="18" charset="0"/>
                <a:cs typeface="Times New Roman" panose="02020603050405020304" pitchFamily="18" charset="0"/>
              </a:rPr>
              <a:t>Width of beams = 300 mm</a:t>
            </a:r>
          </a:p>
          <a:p>
            <a:endParaRPr lang="en-US" sz="3000" b="1" dirty="0">
              <a:latin typeface="Times New Roman" panose="02020603050405020304" pitchFamily="18" charset="0"/>
              <a:cs typeface="Times New Roman" panose="02020603050405020304" pitchFamily="18" charset="0"/>
            </a:endParaRPr>
          </a:p>
          <a:p>
            <a:r>
              <a:rPr lang="en-US" sz="3000" b="1" dirty="0">
                <a:latin typeface="Times New Roman" panose="02020603050405020304" pitchFamily="18" charset="0"/>
                <a:cs typeface="Times New Roman" panose="02020603050405020304" pitchFamily="18" charset="0"/>
              </a:rPr>
              <a:t>Depth of beams = 300 mm</a:t>
            </a:r>
          </a:p>
          <a:p>
            <a:endParaRPr lang="en-US" sz="3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51126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7224" y="0"/>
            <a:ext cx="10772775" cy="1658198"/>
          </a:xfrm>
        </p:spPr>
        <p:txBody>
          <a:bodyPr/>
          <a:lstStyle/>
          <a:p>
            <a:r>
              <a:rPr lang="en-US" dirty="0">
                <a:latin typeface="Times New Roman" panose="02020603050405020304" pitchFamily="18" charset="0"/>
                <a:cs typeface="Times New Roman" panose="02020603050405020304" pitchFamily="18" charset="0"/>
              </a:rPr>
              <a:t>Columns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86283558"/>
              </p:ext>
            </p:extLst>
          </p:nvPr>
        </p:nvGraphicFramePr>
        <p:xfrm>
          <a:off x="657223" y="2011363"/>
          <a:ext cx="10772776" cy="2622414"/>
        </p:xfrm>
        <a:graphic>
          <a:graphicData uri="http://schemas.openxmlformats.org/drawingml/2006/table">
            <a:tbl>
              <a:tblPr firstRow="1" bandRow="1">
                <a:tableStyleId>{5C22544A-7EE6-4342-B048-85BDC9FD1C3A}</a:tableStyleId>
              </a:tblPr>
              <a:tblGrid>
                <a:gridCol w="2460050">
                  <a:extLst>
                    <a:ext uri="{9D8B030D-6E8A-4147-A177-3AD203B41FA5}">
                      <a16:colId xmlns:a16="http://schemas.microsoft.com/office/drawing/2014/main" val="1606057101"/>
                    </a:ext>
                  </a:extLst>
                </a:gridCol>
                <a:gridCol w="2926338">
                  <a:extLst>
                    <a:ext uri="{9D8B030D-6E8A-4147-A177-3AD203B41FA5}">
                      <a16:colId xmlns:a16="http://schemas.microsoft.com/office/drawing/2014/main" val="4227162748"/>
                    </a:ext>
                  </a:extLst>
                </a:gridCol>
                <a:gridCol w="2693194">
                  <a:extLst>
                    <a:ext uri="{9D8B030D-6E8A-4147-A177-3AD203B41FA5}">
                      <a16:colId xmlns:a16="http://schemas.microsoft.com/office/drawing/2014/main" val="438640784"/>
                    </a:ext>
                  </a:extLst>
                </a:gridCol>
                <a:gridCol w="2693194">
                  <a:extLst>
                    <a:ext uri="{9D8B030D-6E8A-4147-A177-3AD203B41FA5}">
                      <a16:colId xmlns:a16="http://schemas.microsoft.com/office/drawing/2014/main" val="3428621549"/>
                    </a:ext>
                  </a:extLst>
                </a:gridCol>
              </a:tblGrid>
              <a:tr h="599818">
                <a:tc>
                  <a:txBody>
                    <a:bodyPr/>
                    <a:lstStyle/>
                    <a:p>
                      <a:pPr algn="ctr"/>
                      <a:r>
                        <a:rPr lang="en-US" sz="2400" dirty="0">
                          <a:latin typeface="Times New Roman" panose="02020603050405020304" pitchFamily="18" charset="0"/>
                          <a:cs typeface="Times New Roman" panose="02020603050405020304" pitchFamily="18" charset="0"/>
                        </a:rPr>
                        <a:t>Column</a:t>
                      </a:r>
                      <a:r>
                        <a:rPr lang="en-US" sz="2400" baseline="0" dirty="0">
                          <a:latin typeface="Times New Roman" panose="02020603050405020304" pitchFamily="18" charset="0"/>
                          <a:cs typeface="Times New Roman" panose="02020603050405020304" pitchFamily="18" charset="0"/>
                        </a:rPr>
                        <a:t> Group</a:t>
                      </a:r>
                      <a:endParaRPr lang="en-US" sz="2400" dirty="0">
                        <a:latin typeface="Times New Roman" panose="02020603050405020304" pitchFamily="18" charset="0"/>
                        <a:cs typeface="Times New Roman" panose="02020603050405020304" pitchFamily="18" charset="0"/>
                      </a:endParaRPr>
                    </a:p>
                  </a:txBody>
                  <a:tcPr/>
                </a:tc>
                <a:tc>
                  <a:txBody>
                    <a:bodyPr/>
                    <a:lstStyle/>
                    <a:p>
                      <a:pPr algn="ctr"/>
                      <a:r>
                        <a:rPr lang="en-US" sz="2400" dirty="0">
                          <a:latin typeface="Times New Roman" panose="02020603050405020304" pitchFamily="18" charset="0"/>
                          <a:cs typeface="Times New Roman" panose="02020603050405020304" pitchFamily="18" charset="0"/>
                        </a:rPr>
                        <a:t>Column Dimensions (mm)</a:t>
                      </a:r>
                    </a:p>
                  </a:txBody>
                  <a:tcPr/>
                </a:tc>
                <a:tc>
                  <a:txBody>
                    <a:bodyPr/>
                    <a:lstStyle/>
                    <a:p>
                      <a:pPr algn="ctr"/>
                      <a:r>
                        <a:rPr lang="en-US" sz="2400" dirty="0">
                          <a:latin typeface="Times New Roman" panose="02020603050405020304" pitchFamily="18" charset="0"/>
                          <a:cs typeface="Times New Roman" panose="02020603050405020304" pitchFamily="18" charset="0"/>
                        </a:rPr>
                        <a:t>Longitudinal Steel</a:t>
                      </a:r>
                    </a:p>
                  </a:txBody>
                  <a:tcPr/>
                </a:tc>
                <a:tc>
                  <a:txBody>
                    <a:bodyPr/>
                    <a:lstStyle/>
                    <a:p>
                      <a:pPr algn="ctr"/>
                      <a:r>
                        <a:rPr lang="en-US" sz="2400" dirty="0">
                          <a:latin typeface="Times New Roman" panose="02020603050405020304" pitchFamily="18" charset="0"/>
                          <a:cs typeface="Times New Roman" panose="02020603050405020304" pitchFamily="18" charset="0"/>
                        </a:rPr>
                        <a:t>Stirrups</a:t>
                      </a:r>
                    </a:p>
                  </a:txBody>
                  <a:tcPr/>
                </a:tc>
                <a:extLst>
                  <a:ext uri="{0D108BD9-81ED-4DB2-BD59-A6C34878D82A}">
                    <a16:rowId xmlns:a16="http://schemas.microsoft.com/office/drawing/2014/main" val="130593144"/>
                  </a:ext>
                </a:extLst>
              </a:tr>
              <a:tr h="599818">
                <a:tc>
                  <a:txBody>
                    <a:bodyPr/>
                    <a:lstStyle/>
                    <a:p>
                      <a:pPr algn="ctr"/>
                      <a:r>
                        <a:rPr lang="en-US" sz="2000" b="1" dirty="0">
                          <a:latin typeface="Times New Roman" panose="02020603050405020304" pitchFamily="18" charset="0"/>
                          <a:cs typeface="Times New Roman" panose="02020603050405020304" pitchFamily="18" charset="0"/>
                        </a:rPr>
                        <a:t>C1</a:t>
                      </a:r>
                    </a:p>
                  </a:txBody>
                  <a:tcPr/>
                </a:tc>
                <a:tc>
                  <a:txBody>
                    <a:bodyPr/>
                    <a:lstStyle/>
                    <a:p>
                      <a:pPr algn="ctr"/>
                      <a:r>
                        <a:rPr lang="en-US" sz="2000" b="1" dirty="0">
                          <a:latin typeface="Times New Roman" panose="02020603050405020304" pitchFamily="18" charset="0"/>
                          <a:cs typeface="Times New Roman" panose="02020603050405020304" pitchFamily="18" charset="0"/>
                        </a:rPr>
                        <a:t>550</a:t>
                      </a:r>
                      <a:r>
                        <a:rPr lang="en-US" sz="2000" b="1" baseline="0" dirty="0">
                          <a:latin typeface="Times New Roman" panose="02020603050405020304" pitchFamily="18" charset="0"/>
                          <a:cs typeface="Times New Roman" panose="02020603050405020304" pitchFamily="18" charset="0"/>
                        </a:rPr>
                        <a:t> X </a:t>
                      </a:r>
                      <a:r>
                        <a:rPr lang="en-US" sz="2000" b="1" dirty="0">
                          <a:latin typeface="Times New Roman" panose="02020603050405020304" pitchFamily="18" charset="0"/>
                          <a:cs typeface="Times New Roman" panose="02020603050405020304" pitchFamily="18" charset="0"/>
                        </a:rPr>
                        <a:t>200</a:t>
                      </a:r>
                    </a:p>
                  </a:txBody>
                  <a:tcPr/>
                </a:tc>
                <a:tc>
                  <a:txBody>
                    <a:bodyPr/>
                    <a:lstStyle/>
                    <a:p>
                      <a:pPr algn="ct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10 ∅ 12 mm </a:t>
                      </a:r>
                      <a:endParaRPr lang="en-US" sz="2000" b="1" dirty="0">
                        <a:latin typeface="Times New Roman" panose="02020603050405020304" pitchFamily="18" charset="0"/>
                        <a:cs typeface="Times New Roman" panose="02020603050405020304" pitchFamily="18" charset="0"/>
                      </a:endParaRPr>
                    </a:p>
                  </a:txBody>
                  <a:tcPr/>
                </a:tc>
                <a:tc>
                  <a:txBody>
                    <a:bodyPr/>
                    <a:lstStyle/>
                    <a:p>
                      <a:pPr algn="ct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1 ∅10 @ 190 mm </a:t>
                      </a:r>
                      <a:endParaRPr lang="en-US" sz="20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877904141"/>
                  </a:ext>
                </a:extLst>
              </a:tr>
              <a:tr h="599818">
                <a:tc>
                  <a:txBody>
                    <a:bodyPr/>
                    <a:lstStyle/>
                    <a:p>
                      <a:pPr algn="ctr"/>
                      <a:r>
                        <a:rPr lang="en-US" sz="2000" b="1" dirty="0">
                          <a:latin typeface="Times New Roman" panose="02020603050405020304" pitchFamily="18" charset="0"/>
                          <a:cs typeface="Times New Roman" panose="02020603050405020304" pitchFamily="18" charset="0"/>
                        </a:rPr>
                        <a:t>C2</a:t>
                      </a:r>
                    </a:p>
                  </a:txBody>
                  <a:tcPr/>
                </a:tc>
                <a:tc>
                  <a:txBody>
                    <a:bodyPr/>
                    <a:lstStyle/>
                    <a:p>
                      <a:pPr algn="ctr"/>
                      <a:r>
                        <a:rPr lang="en-US" sz="2000" b="1" dirty="0">
                          <a:latin typeface="Times New Roman" panose="02020603050405020304" pitchFamily="18" charset="0"/>
                          <a:cs typeface="Times New Roman" panose="02020603050405020304" pitchFamily="18" charset="0"/>
                        </a:rPr>
                        <a:t>400</a:t>
                      </a:r>
                      <a:r>
                        <a:rPr lang="en-US" sz="2000" b="1" baseline="0" dirty="0">
                          <a:latin typeface="Times New Roman" panose="02020603050405020304" pitchFamily="18" charset="0"/>
                          <a:cs typeface="Times New Roman" panose="02020603050405020304" pitchFamily="18" charset="0"/>
                        </a:rPr>
                        <a:t> X 200</a:t>
                      </a:r>
                      <a:endParaRPr lang="en-US" sz="2000" b="1" dirty="0">
                        <a:latin typeface="Times New Roman" panose="02020603050405020304" pitchFamily="18" charset="0"/>
                        <a:cs typeface="Times New Roman" panose="02020603050405020304" pitchFamily="18" charset="0"/>
                      </a:endParaRPr>
                    </a:p>
                  </a:txBody>
                  <a:tcPr/>
                </a:tc>
                <a:tc>
                  <a:txBody>
                    <a:bodyPr/>
                    <a:lstStyle/>
                    <a:p>
                      <a:pPr algn="ct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8 ∅ 12 mm </a:t>
                      </a:r>
                      <a:endParaRPr lang="en-US" sz="2000" b="1"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1 ∅10 @ 190 mm </a:t>
                      </a:r>
                      <a:endParaRPr lang="en-US" sz="20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25678575"/>
                  </a:ext>
                </a:extLst>
              </a:tr>
              <a:tr h="599818">
                <a:tc>
                  <a:txBody>
                    <a:bodyPr/>
                    <a:lstStyle/>
                    <a:p>
                      <a:pPr algn="ctr"/>
                      <a:r>
                        <a:rPr lang="en-US" sz="2000" b="1" dirty="0">
                          <a:latin typeface="Times New Roman" panose="02020603050405020304" pitchFamily="18" charset="0"/>
                          <a:cs typeface="Times New Roman" panose="02020603050405020304" pitchFamily="18" charset="0"/>
                        </a:rPr>
                        <a:t>C3</a:t>
                      </a:r>
                    </a:p>
                  </a:txBody>
                  <a:tcPr/>
                </a:tc>
                <a:tc>
                  <a:txBody>
                    <a:bodyPr/>
                    <a:lstStyle/>
                    <a:p>
                      <a:pPr algn="ctr"/>
                      <a:r>
                        <a:rPr lang="en-US" sz="2000" b="1" dirty="0">
                          <a:latin typeface="Times New Roman" panose="02020603050405020304" pitchFamily="18" charset="0"/>
                          <a:cs typeface="Times New Roman" panose="02020603050405020304" pitchFamily="18" charset="0"/>
                        </a:rPr>
                        <a:t>300 X 200</a:t>
                      </a:r>
                    </a:p>
                  </a:txBody>
                  <a:tcPr/>
                </a:tc>
                <a:tc>
                  <a:txBody>
                    <a:bodyPr/>
                    <a:lstStyle/>
                    <a:p>
                      <a:pPr algn="ct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6 ∅ 12 mm </a:t>
                      </a:r>
                      <a:endParaRPr lang="en-US" sz="2000" b="1"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1 ∅10 @ 190 mm </a:t>
                      </a:r>
                      <a:endParaRPr lang="en-US" sz="20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365621758"/>
                  </a:ext>
                </a:extLst>
              </a:tr>
            </a:tbl>
          </a:graphicData>
        </a:graphic>
      </p:graphicFrame>
    </p:spTree>
    <p:extLst>
      <p:ext uri="{BB962C8B-B14F-4D97-AF65-F5344CB8AC3E}">
        <p14:creationId xmlns:p14="http://schemas.microsoft.com/office/powerpoint/2010/main" val="12642036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788" y="0"/>
            <a:ext cx="10772775" cy="1658198"/>
          </a:xfrm>
        </p:spPr>
        <p:txBody>
          <a:bodyPr/>
          <a:lstStyle/>
          <a:p>
            <a:r>
              <a:rPr lang="en-US" dirty="0">
                <a:latin typeface="Times New Roman" panose="02020603050405020304" pitchFamily="18" charset="0"/>
                <a:cs typeface="Times New Roman" panose="02020603050405020304" pitchFamily="18" charset="0"/>
              </a:rPr>
              <a:t>Footings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82679797"/>
              </p:ext>
            </p:extLst>
          </p:nvPr>
        </p:nvGraphicFramePr>
        <p:xfrm>
          <a:off x="1530061" y="1658198"/>
          <a:ext cx="8879948" cy="3234914"/>
        </p:xfrm>
        <a:graphic>
          <a:graphicData uri="http://schemas.openxmlformats.org/drawingml/2006/table">
            <a:tbl>
              <a:tblPr firstRow="1" firstCol="1" bandRow="1">
                <a:tableStyleId>{5C22544A-7EE6-4342-B048-85BDC9FD1C3A}</a:tableStyleId>
              </a:tblPr>
              <a:tblGrid>
                <a:gridCol w="2172975">
                  <a:extLst>
                    <a:ext uri="{9D8B030D-6E8A-4147-A177-3AD203B41FA5}">
                      <a16:colId xmlns:a16="http://schemas.microsoft.com/office/drawing/2014/main" val="4115665289"/>
                    </a:ext>
                  </a:extLst>
                </a:gridCol>
                <a:gridCol w="1833922">
                  <a:extLst>
                    <a:ext uri="{9D8B030D-6E8A-4147-A177-3AD203B41FA5}">
                      <a16:colId xmlns:a16="http://schemas.microsoft.com/office/drawing/2014/main" val="3023423737"/>
                    </a:ext>
                  </a:extLst>
                </a:gridCol>
                <a:gridCol w="1346714">
                  <a:extLst>
                    <a:ext uri="{9D8B030D-6E8A-4147-A177-3AD203B41FA5}">
                      <a16:colId xmlns:a16="http://schemas.microsoft.com/office/drawing/2014/main" val="2656527824"/>
                    </a:ext>
                  </a:extLst>
                </a:gridCol>
                <a:gridCol w="1267885">
                  <a:extLst>
                    <a:ext uri="{9D8B030D-6E8A-4147-A177-3AD203B41FA5}">
                      <a16:colId xmlns:a16="http://schemas.microsoft.com/office/drawing/2014/main" val="992430924"/>
                    </a:ext>
                  </a:extLst>
                </a:gridCol>
                <a:gridCol w="1129226">
                  <a:extLst>
                    <a:ext uri="{9D8B030D-6E8A-4147-A177-3AD203B41FA5}">
                      <a16:colId xmlns:a16="http://schemas.microsoft.com/office/drawing/2014/main" val="3172433474"/>
                    </a:ext>
                  </a:extLst>
                </a:gridCol>
                <a:gridCol w="1129226">
                  <a:extLst>
                    <a:ext uri="{9D8B030D-6E8A-4147-A177-3AD203B41FA5}">
                      <a16:colId xmlns:a16="http://schemas.microsoft.com/office/drawing/2014/main" val="1034770843"/>
                    </a:ext>
                  </a:extLst>
                </a:gridCol>
              </a:tblGrid>
              <a:tr h="419984">
                <a:tc rowSpan="2">
                  <a:txBody>
                    <a:bodyPr/>
                    <a:lstStyle/>
                    <a:p>
                      <a:pPr marL="0" marR="0" algn="just">
                        <a:lnSpc>
                          <a:spcPct val="107000"/>
                        </a:lnSpc>
                        <a:spcBef>
                          <a:spcPts val="800"/>
                        </a:spcBef>
                        <a:spcAft>
                          <a:spcPts val="0"/>
                        </a:spcAft>
                      </a:pPr>
                      <a:r>
                        <a:rPr lang="en-US" sz="2400" dirty="0">
                          <a:effectLst/>
                          <a:latin typeface="Times New Roman" panose="02020603050405020304" pitchFamily="18" charset="0"/>
                          <a:cs typeface="Times New Roman" panose="02020603050405020304" pitchFamily="18" charset="0"/>
                        </a:rPr>
                        <a:t>Type of footing</a:t>
                      </a:r>
                      <a:endParaRPr lang="en-US" sz="24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rowSpan="2">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Dimension </a:t>
                      </a:r>
                    </a:p>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 m )</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gridSpan="2">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Bottom steel</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Top steel</a:t>
                      </a:r>
                      <a:endParaRPr lang="en-US" sz="18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2884750332"/>
                  </a:ext>
                </a:extLst>
              </a:tr>
              <a:tr h="623454">
                <a:tc vMerge="1">
                  <a:txBody>
                    <a:bodyPr/>
                    <a:lstStyle/>
                    <a:p>
                      <a:endParaRPr lang="en-US"/>
                    </a:p>
                  </a:txBody>
                  <a:tcPr/>
                </a:tc>
                <a:tc vMerge="1">
                  <a:txBody>
                    <a:bodyPr/>
                    <a:lstStyle/>
                    <a:p>
                      <a:endParaRPr lang="en-US"/>
                    </a:p>
                  </a:txBody>
                  <a:tcP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Long Direction</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Short Direction</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Long Direction</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Short Direction</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51307785"/>
                  </a:ext>
                </a:extLst>
              </a:tr>
              <a:tr h="730492">
                <a:tc>
                  <a:txBody>
                    <a:bodyPr/>
                    <a:lstStyle/>
                    <a:p>
                      <a:pPr marL="0" marR="0" algn="just">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Single footings</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1.4 X </a:t>
                      </a:r>
                      <a:r>
                        <a:rPr lang="en-US" sz="1800" b="1" dirty="0" smtClean="0">
                          <a:effectLst/>
                          <a:latin typeface="Times New Roman" panose="02020603050405020304" pitchFamily="18" charset="0"/>
                          <a:cs typeface="Times New Roman" panose="02020603050405020304" pitchFamily="18" charset="0"/>
                        </a:rPr>
                        <a:t>1.4 X0.35</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rtl="0">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8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a:effectLst/>
                          <a:latin typeface="Times New Roman" panose="02020603050405020304" pitchFamily="18" charset="0"/>
                          <a:cs typeface="Times New Roman" panose="02020603050405020304" pitchFamily="18" charset="0"/>
                        </a:rPr>
                        <a:t>8 ∅12</a:t>
                      </a:r>
                      <a:endParaRPr lang="en-US" sz="18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a:effectLst/>
                          <a:latin typeface="Times New Roman" panose="02020603050405020304" pitchFamily="18" charset="0"/>
                          <a:cs typeface="Times New Roman" panose="02020603050405020304" pitchFamily="18" charset="0"/>
                        </a:rPr>
                        <a:t>4 ∅12</a:t>
                      </a:r>
                      <a:endParaRPr lang="en-US" sz="18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4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61324034"/>
                  </a:ext>
                </a:extLst>
              </a:tr>
              <a:tr h="730492">
                <a:tc>
                  <a:txBody>
                    <a:bodyPr/>
                    <a:lstStyle/>
                    <a:p>
                      <a:pPr marL="0" marR="0" algn="just">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Single footings</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1.6 X </a:t>
                      </a:r>
                      <a:r>
                        <a:rPr lang="en-US" sz="1800" b="1" dirty="0" smtClean="0">
                          <a:effectLst/>
                          <a:latin typeface="Times New Roman" panose="02020603050405020304" pitchFamily="18" charset="0"/>
                          <a:cs typeface="Times New Roman" panose="02020603050405020304" pitchFamily="18" charset="0"/>
                        </a:rPr>
                        <a:t>1.6 X 0.35</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9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9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5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5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12244788"/>
                  </a:ext>
                </a:extLst>
              </a:tr>
              <a:tr h="730492">
                <a:tc>
                  <a:txBody>
                    <a:bodyPr/>
                    <a:lstStyle/>
                    <a:p>
                      <a:pPr marL="0" marR="0" algn="just">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Single footings</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1.85 X </a:t>
                      </a:r>
                      <a:r>
                        <a:rPr lang="en-US" sz="1800" b="1" dirty="0" smtClean="0">
                          <a:effectLst/>
                          <a:latin typeface="Times New Roman" panose="02020603050405020304" pitchFamily="18" charset="0"/>
                          <a:cs typeface="Times New Roman" panose="02020603050405020304" pitchFamily="18" charset="0"/>
                        </a:rPr>
                        <a:t>1.85 X 0.4</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a:effectLst/>
                          <a:latin typeface="Times New Roman" panose="02020603050405020304" pitchFamily="18" charset="0"/>
                          <a:cs typeface="Times New Roman" panose="02020603050405020304" pitchFamily="18" charset="0"/>
                        </a:rPr>
                        <a:t>12 ∅12</a:t>
                      </a:r>
                      <a:endParaRPr lang="en-US" sz="18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12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6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6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84652941"/>
                  </a:ext>
                </a:extLst>
              </a:tr>
            </a:tbl>
          </a:graphicData>
        </a:graphic>
      </p:graphicFrame>
    </p:spTree>
    <p:extLst>
      <p:ext uri="{BB962C8B-B14F-4D97-AF65-F5344CB8AC3E}">
        <p14:creationId xmlns:p14="http://schemas.microsoft.com/office/powerpoint/2010/main" val="3550684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9332"/>
            <a:ext cx="12191999" cy="2352849"/>
          </a:xfrm>
        </p:spPr>
        <p:txBody>
          <a:bodyPr>
            <a:noAutofit/>
          </a:bodyPr>
          <a:lstStyle/>
          <a:p>
            <a:pPr algn="ctr"/>
            <a:r>
              <a:rPr lang="en-US" sz="5400" dirty="0">
                <a:solidFill>
                  <a:srgbClr val="0070C0"/>
                </a:solidFill>
                <a:latin typeface="Times New Roman" panose="02020603050405020304" pitchFamily="18" charset="0"/>
                <a:cs typeface="Times New Roman" panose="02020603050405020304" pitchFamily="18" charset="0"/>
              </a:rPr>
              <a:t>Two way ribbed slab system</a:t>
            </a:r>
            <a:br>
              <a:rPr lang="en-US" sz="5400" dirty="0">
                <a:solidFill>
                  <a:srgbClr val="0070C0"/>
                </a:solidFill>
                <a:latin typeface="Times New Roman" panose="02020603050405020304" pitchFamily="18" charset="0"/>
                <a:cs typeface="Times New Roman" panose="02020603050405020304" pitchFamily="18" charset="0"/>
              </a:rPr>
            </a:br>
            <a:r>
              <a:rPr lang="en-US" sz="5400" dirty="0">
                <a:solidFill>
                  <a:srgbClr val="0070C0"/>
                </a:solidFill>
                <a:latin typeface="Times New Roman" panose="02020603050405020304" pitchFamily="18" charset="0"/>
                <a:cs typeface="Times New Roman" panose="02020603050405020304" pitchFamily="18" charset="0"/>
              </a:rPr>
              <a:t>(Waffle slab)</a:t>
            </a:r>
            <a:endParaRPr lang="ar-SA" sz="5400" dirty="0">
              <a:solidFill>
                <a:srgbClr val="0070C0"/>
              </a:solidFill>
              <a:latin typeface="Times New Roman" panose="02020603050405020304" pitchFamily="18" charset="0"/>
              <a:cs typeface="Times New Roman" panose="02020603050405020304" pitchFamily="18" charset="0"/>
            </a:endParaRPr>
          </a:p>
        </p:txBody>
      </p:sp>
      <p:pic>
        <p:nvPicPr>
          <p:cNvPr id="3" name="Picture 2" descr="C:\Users\Jihad\Desktop\rib.png">
            <a:extLst>
              <a:ext uri="{FF2B5EF4-FFF2-40B4-BE49-F238E27FC236}">
                <a16:creationId xmlns:a16="http://schemas.microsoft.com/office/drawing/2014/main" id="{AD248091-5AC0-4DFC-BA28-B5A76BEC1F6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968904" y="1952771"/>
            <a:ext cx="6254190" cy="389938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883854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a:stretch>
            <a:fillRect/>
          </a:stretch>
        </p:blipFill>
        <p:spPr>
          <a:xfrm>
            <a:off x="3621232" y="943429"/>
            <a:ext cx="4949536" cy="5595916"/>
          </a:xfrm>
          <a:prstGeom prst="rect">
            <a:avLst/>
          </a:prstGeom>
          <a:ln>
            <a:noFill/>
          </a:ln>
          <a:effectLst>
            <a:outerShdw blurRad="292100" dist="139700" dir="2700000" algn="tl" rotWithShape="0">
              <a:srgbClr val="333333">
                <a:alpha val="65000"/>
              </a:srgbClr>
            </a:outerShdw>
          </a:effectLst>
        </p:spPr>
      </p:pic>
      <p:sp>
        <p:nvSpPr>
          <p:cNvPr id="6" name="Title 1">
            <a:extLst>
              <a:ext uri="{FF2B5EF4-FFF2-40B4-BE49-F238E27FC236}">
                <a16:creationId xmlns:a16="http://schemas.microsoft.com/office/drawing/2014/main" id="{4C569354-A653-46FF-A7D8-D111E77016DD}"/>
              </a:ext>
            </a:extLst>
          </p:cNvPr>
          <p:cNvSpPr txBox="1">
            <a:spLocks/>
          </p:cNvSpPr>
          <p:nvPr/>
        </p:nvSpPr>
        <p:spPr>
          <a:xfrm>
            <a:off x="0" y="0"/>
            <a:ext cx="12192000" cy="1050878"/>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gn="ctr"/>
            <a:r>
              <a:rPr lang="en-US" sz="4400">
                <a:solidFill>
                  <a:srgbClr val="0070C0"/>
                </a:solidFill>
                <a:latin typeface="Times New Roman" panose="02020603050405020304" pitchFamily="18" charset="0"/>
                <a:cs typeface="Times New Roman" panose="02020603050405020304" pitchFamily="18" charset="0"/>
              </a:rPr>
              <a:t>THREE-DIMENSIONAL STRUCTURAL ANALYSIS</a:t>
            </a:r>
            <a:endParaRPr lang="ar-SA" sz="4400"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738556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6656" y="110836"/>
            <a:ext cx="10448543" cy="1547362"/>
          </a:xfrm>
        </p:spPr>
        <p:txBody>
          <a:bodyPr/>
          <a:lstStyle/>
          <a:p>
            <a:r>
              <a:rPr lang="en-US" dirty="0">
                <a:latin typeface="Times New Roman" panose="02020603050405020304" pitchFamily="18" charset="0"/>
                <a:cs typeface="Times New Roman" panose="02020603050405020304" pitchFamily="18" charset="0"/>
              </a:rPr>
              <a:t>Slab</a:t>
            </a:r>
          </a:p>
        </p:txBody>
      </p:sp>
      <p:sp>
        <p:nvSpPr>
          <p:cNvPr id="3" name="Content Placeholder 2"/>
          <p:cNvSpPr>
            <a:spLocks noGrp="1"/>
          </p:cNvSpPr>
          <p:nvPr>
            <p:ph idx="1"/>
          </p:nvPr>
        </p:nvSpPr>
        <p:spPr>
          <a:xfrm>
            <a:off x="676656" y="2011680"/>
            <a:ext cx="10753725" cy="2324793"/>
          </a:xfrm>
        </p:spPr>
        <p:txBody>
          <a:bodyPr>
            <a:normAutofit/>
          </a:bodyPr>
          <a:lstStyle/>
          <a:p>
            <a:r>
              <a:rPr lang="en-US" sz="3000" b="1" dirty="0">
                <a:latin typeface="Times New Roman" panose="02020603050405020304" pitchFamily="18" charset="0"/>
                <a:cs typeface="Times New Roman" panose="02020603050405020304" pitchFamily="18" charset="0"/>
              </a:rPr>
              <a:t>Total Thickness of Slab = 250 mm</a:t>
            </a:r>
          </a:p>
          <a:p>
            <a:r>
              <a:rPr lang="en-US" sz="3000" b="1" dirty="0">
                <a:latin typeface="Times New Roman" panose="02020603050405020304" pitchFamily="18" charset="0"/>
                <a:cs typeface="Times New Roman" panose="02020603050405020304" pitchFamily="18" charset="0"/>
              </a:rPr>
              <a:t>Width of Rib </a:t>
            </a:r>
            <a:r>
              <a:rPr lang="en-US" sz="3000" b="1" dirty="0" err="1">
                <a:latin typeface="Times New Roman" panose="02020603050405020304" pitchFamily="18" charset="0"/>
                <a:cs typeface="Times New Roman" panose="02020603050405020304" pitchFamily="18" charset="0"/>
              </a:rPr>
              <a:t>bw</a:t>
            </a:r>
            <a:r>
              <a:rPr lang="en-US" sz="3000" b="1" dirty="0">
                <a:latin typeface="Times New Roman" panose="02020603050405020304" pitchFamily="18" charset="0"/>
                <a:cs typeface="Times New Roman" panose="02020603050405020304" pitchFamily="18" charset="0"/>
              </a:rPr>
              <a:t> = 120 mm</a:t>
            </a:r>
          </a:p>
          <a:p>
            <a:r>
              <a:rPr lang="en-US" sz="3000" b="1" dirty="0">
                <a:latin typeface="Times New Roman" panose="02020603050405020304" pitchFamily="18" charset="0"/>
                <a:cs typeface="Times New Roman" panose="02020603050405020304" pitchFamily="18" charset="0"/>
              </a:rPr>
              <a:t>Flange Width = 520 mm</a:t>
            </a:r>
          </a:p>
          <a:p>
            <a:r>
              <a:rPr lang="en-US" sz="3000" b="1" dirty="0">
                <a:latin typeface="Times New Roman" panose="02020603050405020304" pitchFamily="18" charset="0"/>
                <a:cs typeface="Times New Roman" panose="02020603050405020304" pitchFamily="18" charset="0"/>
              </a:rPr>
              <a:t>Block Dimensions = 40 X 25 X 17 cm Height</a:t>
            </a:r>
          </a:p>
          <a:p>
            <a:endParaRPr lang="en-US" sz="3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23535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679" y="0"/>
            <a:ext cx="10772775" cy="1658198"/>
          </a:xfrm>
        </p:spPr>
        <p:txBody>
          <a:bodyPr/>
          <a:lstStyle/>
          <a:p>
            <a:r>
              <a:rPr lang="en-US" dirty="0">
                <a:latin typeface="Times New Roman" panose="02020603050405020304" pitchFamily="18" charset="0"/>
                <a:cs typeface="Times New Roman" panose="02020603050405020304" pitchFamily="18" charset="0"/>
              </a:rPr>
              <a:t>Beams</a:t>
            </a:r>
          </a:p>
        </p:txBody>
      </p:sp>
      <p:sp>
        <p:nvSpPr>
          <p:cNvPr id="3" name="Content Placeholder 2"/>
          <p:cNvSpPr>
            <a:spLocks noGrp="1"/>
          </p:cNvSpPr>
          <p:nvPr>
            <p:ph idx="1"/>
          </p:nvPr>
        </p:nvSpPr>
        <p:spPr>
          <a:xfrm>
            <a:off x="657224" y="2011680"/>
            <a:ext cx="10773157" cy="2795847"/>
          </a:xfrm>
        </p:spPr>
        <p:txBody>
          <a:bodyPr>
            <a:normAutofit fontScale="85000" lnSpcReduction="20000"/>
          </a:bodyPr>
          <a:lstStyle/>
          <a:p>
            <a:r>
              <a:rPr lang="en-US" sz="3500" b="1" dirty="0">
                <a:latin typeface="Times New Roman" panose="02020603050405020304" pitchFamily="18" charset="0"/>
                <a:cs typeface="Times New Roman" panose="02020603050405020304" pitchFamily="18" charset="0"/>
              </a:rPr>
              <a:t>We used two types of beams and they are hidden beams:</a:t>
            </a:r>
          </a:p>
          <a:p>
            <a:r>
              <a:rPr lang="en-US" sz="3500" b="1" dirty="0">
                <a:latin typeface="Times New Roman" panose="02020603050405020304" pitchFamily="18" charset="0"/>
                <a:cs typeface="Times New Roman" panose="02020603050405020304" pitchFamily="18" charset="0"/>
              </a:rPr>
              <a:t>B1 with width = 450 mm</a:t>
            </a:r>
          </a:p>
          <a:p>
            <a:r>
              <a:rPr lang="en-US" sz="3500" b="1" dirty="0">
                <a:latin typeface="Times New Roman" panose="02020603050405020304" pitchFamily="18" charset="0"/>
                <a:cs typeface="Times New Roman" panose="02020603050405020304" pitchFamily="18" charset="0"/>
              </a:rPr>
              <a:t>B1 with depth = 250 mm</a:t>
            </a:r>
          </a:p>
          <a:p>
            <a:endParaRPr lang="en-US" sz="3500" b="1" dirty="0">
              <a:latin typeface="Times New Roman" panose="02020603050405020304" pitchFamily="18" charset="0"/>
              <a:cs typeface="Times New Roman" panose="02020603050405020304" pitchFamily="18" charset="0"/>
            </a:endParaRPr>
          </a:p>
          <a:p>
            <a:r>
              <a:rPr lang="en-US" sz="3500" b="1" dirty="0">
                <a:latin typeface="Times New Roman" panose="02020603050405020304" pitchFamily="18" charset="0"/>
                <a:cs typeface="Times New Roman" panose="02020603050405020304" pitchFamily="18" charset="0"/>
              </a:rPr>
              <a:t>B2 with width = 300 mm</a:t>
            </a:r>
          </a:p>
          <a:p>
            <a:r>
              <a:rPr lang="en-US" sz="3500" b="1" dirty="0">
                <a:latin typeface="Times New Roman" panose="02020603050405020304" pitchFamily="18" charset="0"/>
                <a:cs typeface="Times New Roman" panose="02020603050405020304" pitchFamily="18" charset="0"/>
              </a:rPr>
              <a:t>B2 with depth = 250 mm</a:t>
            </a:r>
          </a:p>
          <a:p>
            <a:endParaRPr lang="en-US" dirty="0"/>
          </a:p>
          <a:p>
            <a:endParaRPr lang="en-US" dirty="0"/>
          </a:p>
          <a:p>
            <a:endParaRPr lang="en-US" dirty="0"/>
          </a:p>
        </p:txBody>
      </p:sp>
    </p:spTree>
    <p:extLst>
      <p:ext uri="{BB962C8B-B14F-4D97-AF65-F5344CB8AC3E}">
        <p14:creationId xmlns:p14="http://schemas.microsoft.com/office/powerpoint/2010/main" val="19867258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D566A-DE31-466B-983C-2DA0CFF31619}"/>
              </a:ext>
            </a:extLst>
          </p:cNvPr>
          <p:cNvSpPr>
            <a:spLocks noGrp="1"/>
          </p:cNvSpPr>
          <p:nvPr>
            <p:ph type="title"/>
          </p:nvPr>
        </p:nvSpPr>
        <p:spPr>
          <a:xfrm>
            <a:off x="594213" y="107706"/>
            <a:ext cx="10772775" cy="1077596"/>
          </a:xfrm>
        </p:spPr>
        <p:txBody>
          <a:bodyPr>
            <a:normAutofit/>
          </a:bodyPr>
          <a:lstStyle/>
          <a:p>
            <a:r>
              <a:rPr lang="en-US" sz="4400" b="1" dirty="0">
                <a:solidFill>
                  <a:srgbClr val="0070C0"/>
                </a:solidFill>
                <a:latin typeface="Times New Roman" panose="02020603050405020304" pitchFamily="18" charset="0"/>
                <a:cs typeface="Times New Roman" panose="02020603050405020304" pitchFamily="18" charset="0"/>
              </a:rPr>
              <a:t>In this project</a:t>
            </a:r>
          </a:p>
        </p:txBody>
      </p:sp>
      <p:sp>
        <p:nvSpPr>
          <p:cNvPr id="3" name="Content Placeholder 2">
            <a:extLst>
              <a:ext uri="{FF2B5EF4-FFF2-40B4-BE49-F238E27FC236}">
                <a16:creationId xmlns:a16="http://schemas.microsoft.com/office/drawing/2014/main" id="{C2B3AC11-7645-4EEB-A224-F6C335079474}"/>
              </a:ext>
            </a:extLst>
          </p:cNvPr>
          <p:cNvSpPr>
            <a:spLocks noGrp="1"/>
          </p:cNvSpPr>
          <p:nvPr>
            <p:ph idx="1"/>
          </p:nvPr>
        </p:nvSpPr>
        <p:spPr>
          <a:xfrm>
            <a:off x="613263" y="1185302"/>
            <a:ext cx="10753725" cy="5312093"/>
          </a:xfrm>
        </p:spPr>
        <p:txBody>
          <a:bodyPr>
            <a:normAutofit/>
          </a:bodyPr>
          <a:lstStyle/>
          <a:p>
            <a:pPr>
              <a:buFont typeface="Arial" panose="020B0604020202020204" pitchFamily="34" charset="0"/>
              <a:buChar char="•"/>
            </a:pPr>
            <a:r>
              <a:rPr lang="en-US" sz="3600" dirty="0">
                <a:latin typeface="Times New Roman" panose="02020603050405020304" pitchFamily="18" charset="0"/>
                <a:cs typeface="Times New Roman" panose="02020603050405020304" pitchFamily="18" charset="0"/>
              </a:rPr>
              <a:t>  3D model had been designed with different slab systems </a:t>
            </a:r>
          </a:p>
          <a:p>
            <a:pPr>
              <a:buFont typeface="Arial" panose="020B0604020202020204" pitchFamily="34" charset="0"/>
              <a:buChar char="•"/>
            </a:pPr>
            <a:endParaRPr lang="en-US" sz="3600"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3600" dirty="0">
                <a:latin typeface="Times New Roman" panose="02020603050405020304" pitchFamily="18" charset="0"/>
                <a:cs typeface="Times New Roman" panose="02020603050405020304" pitchFamily="18" charset="0"/>
              </a:rPr>
              <a:t>  Quantity survey and cost estimate has been done for each system.</a:t>
            </a:r>
          </a:p>
          <a:p>
            <a:pPr marL="0" indent="0">
              <a:buNone/>
            </a:pPr>
            <a:endParaRPr lang="en-US" sz="3600"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3600" dirty="0">
                <a:latin typeface="Times New Roman" panose="02020603050405020304" pitchFamily="18" charset="0"/>
                <a:cs typeface="Times New Roman" panose="02020603050405020304" pitchFamily="18" charset="0"/>
              </a:rPr>
              <a:t>  Bill of quantity was constructed for each of them. </a:t>
            </a:r>
          </a:p>
          <a:p>
            <a:pPr marL="0" indent="0">
              <a:buNone/>
            </a:pPr>
            <a:endParaRPr lang="en-US" sz="3600"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3600" dirty="0">
                <a:latin typeface="Times New Roman" panose="02020603050405020304" pitchFamily="18" charset="0"/>
                <a:cs typeface="Times New Roman" panose="02020603050405020304" pitchFamily="18" charset="0"/>
              </a:rPr>
              <a:t>  The most economical system </a:t>
            </a:r>
            <a:r>
              <a:rPr lang="en-US" sz="3600" dirty="0" smtClean="0">
                <a:latin typeface="Times New Roman" panose="02020603050405020304" pitchFamily="18" charset="0"/>
                <a:cs typeface="Times New Roman" panose="02020603050405020304" pitchFamily="18" charset="0"/>
              </a:rPr>
              <a:t>was </a:t>
            </a:r>
            <a:r>
              <a:rPr lang="en-US" sz="3600" dirty="0">
                <a:latin typeface="Times New Roman" panose="02020603050405020304" pitchFamily="18" charset="0"/>
                <a:cs typeface="Times New Roman" panose="02020603050405020304" pitchFamily="18" charset="0"/>
              </a:rPr>
              <a:t>selected. </a:t>
            </a:r>
          </a:p>
          <a:p>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58770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7224" y="0"/>
            <a:ext cx="10772775" cy="1658198"/>
          </a:xfrm>
        </p:spPr>
        <p:txBody>
          <a:bodyPr/>
          <a:lstStyle/>
          <a:p>
            <a:r>
              <a:rPr lang="en-US" dirty="0">
                <a:latin typeface="Times New Roman" panose="02020603050405020304" pitchFamily="18" charset="0"/>
                <a:cs typeface="Times New Roman" panose="02020603050405020304" pitchFamily="18" charset="0"/>
              </a:rPr>
              <a:t>Columns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92684815"/>
              </p:ext>
            </p:extLst>
          </p:nvPr>
        </p:nvGraphicFramePr>
        <p:xfrm>
          <a:off x="657223" y="2011363"/>
          <a:ext cx="10772776" cy="2622414"/>
        </p:xfrm>
        <a:graphic>
          <a:graphicData uri="http://schemas.openxmlformats.org/drawingml/2006/table">
            <a:tbl>
              <a:tblPr firstRow="1" bandRow="1">
                <a:tableStyleId>{5C22544A-7EE6-4342-B048-85BDC9FD1C3A}</a:tableStyleId>
              </a:tblPr>
              <a:tblGrid>
                <a:gridCol w="2460050">
                  <a:extLst>
                    <a:ext uri="{9D8B030D-6E8A-4147-A177-3AD203B41FA5}">
                      <a16:colId xmlns:a16="http://schemas.microsoft.com/office/drawing/2014/main" val="1606057101"/>
                    </a:ext>
                  </a:extLst>
                </a:gridCol>
                <a:gridCol w="2926338">
                  <a:extLst>
                    <a:ext uri="{9D8B030D-6E8A-4147-A177-3AD203B41FA5}">
                      <a16:colId xmlns:a16="http://schemas.microsoft.com/office/drawing/2014/main" val="4227162748"/>
                    </a:ext>
                  </a:extLst>
                </a:gridCol>
                <a:gridCol w="2693194">
                  <a:extLst>
                    <a:ext uri="{9D8B030D-6E8A-4147-A177-3AD203B41FA5}">
                      <a16:colId xmlns:a16="http://schemas.microsoft.com/office/drawing/2014/main" val="438640784"/>
                    </a:ext>
                  </a:extLst>
                </a:gridCol>
                <a:gridCol w="2693194">
                  <a:extLst>
                    <a:ext uri="{9D8B030D-6E8A-4147-A177-3AD203B41FA5}">
                      <a16:colId xmlns:a16="http://schemas.microsoft.com/office/drawing/2014/main" val="3428621549"/>
                    </a:ext>
                  </a:extLst>
                </a:gridCol>
              </a:tblGrid>
              <a:tr h="599818">
                <a:tc>
                  <a:txBody>
                    <a:bodyPr/>
                    <a:lstStyle/>
                    <a:p>
                      <a:pPr algn="ctr"/>
                      <a:r>
                        <a:rPr lang="en-US" sz="2400" dirty="0">
                          <a:latin typeface="Times New Roman" panose="02020603050405020304" pitchFamily="18" charset="0"/>
                          <a:cs typeface="Times New Roman" panose="02020603050405020304" pitchFamily="18" charset="0"/>
                        </a:rPr>
                        <a:t>Column</a:t>
                      </a:r>
                      <a:r>
                        <a:rPr lang="en-US" sz="2400" baseline="0" dirty="0">
                          <a:latin typeface="Times New Roman" panose="02020603050405020304" pitchFamily="18" charset="0"/>
                          <a:cs typeface="Times New Roman" panose="02020603050405020304" pitchFamily="18" charset="0"/>
                        </a:rPr>
                        <a:t> Group</a:t>
                      </a:r>
                      <a:endParaRPr lang="en-US" sz="2400" dirty="0">
                        <a:latin typeface="Times New Roman" panose="02020603050405020304" pitchFamily="18" charset="0"/>
                        <a:cs typeface="Times New Roman" panose="02020603050405020304" pitchFamily="18" charset="0"/>
                      </a:endParaRPr>
                    </a:p>
                  </a:txBody>
                  <a:tcPr/>
                </a:tc>
                <a:tc>
                  <a:txBody>
                    <a:bodyPr/>
                    <a:lstStyle/>
                    <a:p>
                      <a:pPr algn="ctr"/>
                      <a:r>
                        <a:rPr lang="en-US" sz="2400" dirty="0">
                          <a:latin typeface="Times New Roman" panose="02020603050405020304" pitchFamily="18" charset="0"/>
                          <a:cs typeface="Times New Roman" panose="02020603050405020304" pitchFamily="18" charset="0"/>
                        </a:rPr>
                        <a:t>Column Dimensions (mm)</a:t>
                      </a:r>
                    </a:p>
                  </a:txBody>
                  <a:tcPr/>
                </a:tc>
                <a:tc>
                  <a:txBody>
                    <a:bodyPr/>
                    <a:lstStyle/>
                    <a:p>
                      <a:pPr algn="ctr"/>
                      <a:r>
                        <a:rPr lang="en-US" sz="2400" dirty="0">
                          <a:latin typeface="Times New Roman" panose="02020603050405020304" pitchFamily="18" charset="0"/>
                          <a:cs typeface="Times New Roman" panose="02020603050405020304" pitchFamily="18" charset="0"/>
                        </a:rPr>
                        <a:t>Longitudinal Steel</a:t>
                      </a:r>
                    </a:p>
                  </a:txBody>
                  <a:tcPr/>
                </a:tc>
                <a:tc>
                  <a:txBody>
                    <a:bodyPr/>
                    <a:lstStyle/>
                    <a:p>
                      <a:pPr algn="ctr"/>
                      <a:r>
                        <a:rPr lang="en-US" sz="2400" dirty="0">
                          <a:latin typeface="Times New Roman" panose="02020603050405020304" pitchFamily="18" charset="0"/>
                          <a:cs typeface="Times New Roman" panose="02020603050405020304" pitchFamily="18" charset="0"/>
                        </a:rPr>
                        <a:t>Stirrups</a:t>
                      </a:r>
                    </a:p>
                  </a:txBody>
                  <a:tcPr/>
                </a:tc>
                <a:extLst>
                  <a:ext uri="{0D108BD9-81ED-4DB2-BD59-A6C34878D82A}">
                    <a16:rowId xmlns:a16="http://schemas.microsoft.com/office/drawing/2014/main" val="130593144"/>
                  </a:ext>
                </a:extLst>
              </a:tr>
              <a:tr h="599818">
                <a:tc>
                  <a:txBody>
                    <a:bodyPr/>
                    <a:lstStyle/>
                    <a:p>
                      <a:pPr algn="ctr"/>
                      <a:r>
                        <a:rPr lang="en-US" sz="2000" b="1" dirty="0">
                          <a:latin typeface="Times New Roman" panose="02020603050405020304" pitchFamily="18" charset="0"/>
                          <a:cs typeface="Times New Roman" panose="02020603050405020304" pitchFamily="18" charset="0"/>
                        </a:rPr>
                        <a:t>C1</a:t>
                      </a:r>
                    </a:p>
                  </a:txBody>
                  <a:tcPr/>
                </a:tc>
                <a:tc>
                  <a:txBody>
                    <a:bodyPr/>
                    <a:lstStyle/>
                    <a:p>
                      <a:pPr algn="ctr"/>
                      <a:r>
                        <a:rPr lang="en-US" sz="2000" b="1" dirty="0">
                          <a:latin typeface="Times New Roman" panose="02020603050405020304" pitchFamily="18" charset="0"/>
                          <a:cs typeface="Times New Roman" panose="02020603050405020304" pitchFamily="18" charset="0"/>
                        </a:rPr>
                        <a:t>550</a:t>
                      </a:r>
                      <a:r>
                        <a:rPr lang="en-US" sz="2000" b="1" baseline="0" dirty="0">
                          <a:latin typeface="Times New Roman" panose="02020603050405020304" pitchFamily="18" charset="0"/>
                          <a:cs typeface="Times New Roman" panose="02020603050405020304" pitchFamily="18" charset="0"/>
                        </a:rPr>
                        <a:t> X </a:t>
                      </a:r>
                      <a:r>
                        <a:rPr lang="en-US" sz="2000" b="1" dirty="0">
                          <a:latin typeface="Times New Roman" panose="02020603050405020304" pitchFamily="18" charset="0"/>
                          <a:cs typeface="Times New Roman" panose="02020603050405020304" pitchFamily="18" charset="0"/>
                        </a:rPr>
                        <a:t>200</a:t>
                      </a:r>
                    </a:p>
                  </a:txBody>
                  <a:tcPr/>
                </a:tc>
                <a:tc>
                  <a:txBody>
                    <a:bodyPr/>
                    <a:lstStyle/>
                    <a:p>
                      <a:pPr algn="ct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10 ∅ 12 mm </a:t>
                      </a:r>
                      <a:endParaRPr lang="en-US" sz="2000" b="1" dirty="0">
                        <a:latin typeface="Times New Roman" panose="02020603050405020304" pitchFamily="18" charset="0"/>
                        <a:cs typeface="Times New Roman" panose="02020603050405020304" pitchFamily="18" charset="0"/>
                      </a:endParaRPr>
                    </a:p>
                  </a:txBody>
                  <a:tcPr/>
                </a:tc>
                <a:tc>
                  <a:txBody>
                    <a:bodyPr/>
                    <a:lstStyle/>
                    <a:p>
                      <a:pPr algn="ct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1 ∅10 @ 190 mm </a:t>
                      </a:r>
                      <a:endParaRPr lang="en-US" sz="20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877904141"/>
                  </a:ext>
                </a:extLst>
              </a:tr>
              <a:tr h="599818">
                <a:tc>
                  <a:txBody>
                    <a:bodyPr/>
                    <a:lstStyle/>
                    <a:p>
                      <a:pPr algn="ctr"/>
                      <a:r>
                        <a:rPr lang="en-US" sz="2000" b="1" dirty="0">
                          <a:latin typeface="Times New Roman" panose="02020603050405020304" pitchFamily="18" charset="0"/>
                          <a:cs typeface="Times New Roman" panose="02020603050405020304" pitchFamily="18" charset="0"/>
                        </a:rPr>
                        <a:t>C2</a:t>
                      </a:r>
                    </a:p>
                  </a:txBody>
                  <a:tcPr/>
                </a:tc>
                <a:tc>
                  <a:txBody>
                    <a:bodyPr/>
                    <a:lstStyle/>
                    <a:p>
                      <a:pPr algn="ctr"/>
                      <a:r>
                        <a:rPr lang="en-US" sz="2000" b="1" dirty="0">
                          <a:latin typeface="Times New Roman" panose="02020603050405020304" pitchFamily="18" charset="0"/>
                          <a:cs typeface="Times New Roman" panose="02020603050405020304" pitchFamily="18" charset="0"/>
                        </a:rPr>
                        <a:t>400</a:t>
                      </a:r>
                      <a:r>
                        <a:rPr lang="en-US" sz="2000" b="1" baseline="0" dirty="0">
                          <a:latin typeface="Times New Roman" panose="02020603050405020304" pitchFamily="18" charset="0"/>
                          <a:cs typeface="Times New Roman" panose="02020603050405020304" pitchFamily="18" charset="0"/>
                        </a:rPr>
                        <a:t> X 200</a:t>
                      </a:r>
                      <a:endParaRPr lang="en-US" sz="2000" b="1" dirty="0">
                        <a:latin typeface="Times New Roman" panose="02020603050405020304" pitchFamily="18" charset="0"/>
                        <a:cs typeface="Times New Roman" panose="02020603050405020304" pitchFamily="18" charset="0"/>
                      </a:endParaRPr>
                    </a:p>
                  </a:txBody>
                  <a:tcPr/>
                </a:tc>
                <a:tc>
                  <a:txBody>
                    <a:bodyPr/>
                    <a:lstStyle/>
                    <a:p>
                      <a:pPr algn="ct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8 ∅ 12 mm </a:t>
                      </a:r>
                      <a:endParaRPr lang="en-US" sz="2000" b="1"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1 ∅10 @ 190 mm </a:t>
                      </a:r>
                      <a:endParaRPr lang="en-US" sz="20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25678575"/>
                  </a:ext>
                </a:extLst>
              </a:tr>
              <a:tr h="599818">
                <a:tc>
                  <a:txBody>
                    <a:bodyPr/>
                    <a:lstStyle/>
                    <a:p>
                      <a:pPr algn="ctr"/>
                      <a:r>
                        <a:rPr lang="en-US" sz="2000" b="1" dirty="0">
                          <a:latin typeface="Times New Roman" panose="02020603050405020304" pitchFamily="18" charset="0"/>
                          <a:cs typeface="Times New Roman" panose="02020603050405020304" pitchFamily="18" charset="0"/>
                        </a:rPr>
                        <a:t>C3</a:t>
                      </a:r>
                    </a:p>
                  </a:txBody>
                  <a:tcPr/>
                </a:tc>
                <a:tc>
                  <a:txBody>
                    <a:bodyPr/>
                    <a:lstStyle/>
                    <a:p>
                      <a:pPr algn="ctr"/>
                      <a:r>
                        <a:rPr lang="en-US" sz="2000" b="1" dirty="0">
                          <a:latin typeface="Times New Roman" panose="02020603050405020304" pitchFamily="18" charset="0"/>
                          <a:cs typeface="Times New Roman" panose="02020603050405020304" pitchFamily="18" charset="0"/>
                        </a:rPr>
                        <a:t>250 X 200</a:t>
                      </a:r>
                    </a:p>
                  </a:txBody>
                  <a:tcPr/>
                </a:tc>
                <a:tc>
                  <a:txBody>
                    <a:bodyPr/>
                    <a:lstStyle/>
                    <a:p>
                      <a:pPr algn="ct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6 ∅ 12 mm </a:t>
                      </a:r>
                      <a:endParaRPr lang="en-US" sz="2000" b="1"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1 ∅10 @ 190 mm </a:t>
                      </a:r>
                      <a:endParaRPr lang="en-US" sz="20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365621758"/>
                  </a:ext>
                </a:extLst>
              </a:tr>
            </a:tbl>
          </a:graphicData>
        </a:graphic>
      </p:graphicFrame>
    </p:spTree>
    <p:extLst>
      <p:ext uri="{BB962C8B-B14F-4D97-AF65-F5344CB8AC3E}">
        <p14:creationId xmlns:p14="http://schemas.microsoft.com/office/powerpoint/2010/main" val="12424574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788" y="0"/>
            <a:ext cx="10772775" cy="1658198"/>
          </a:xfrm>
        </p:spPr>
        <p:txBody>
          <a:bodyPr/>
          <a:lstStyle/>
          <a:p>
            <a:r>
              <a:rPr lang="en-US" dirty="0">
                <a:latin typeface="Times New Roman" panose="02020603050405020304" pitchFamily="18" charset="0"/>
                <a:cs typeface="Times New Roman" panose="02020603050405020304" pitchFamily="18" charset="0"/>
              </a:rPr>
              <a:t>Footings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2203659"/>
              </p:ext>
            </p:extLst>
          </p:nvPr>
        </p:nvGraphicFramePr>
        <p:xfrm>
          <a:off x="1530061" y="1658198"/>
          <a:ext cx="8879948" cy="3234914"/>
        </p:xfrm>
        <a:graphic>
          <a:graphicData uri="http://schemas.openxmlformats.org/drawingml/2006/table">
            <a:tbl>
              <a:tblPr firstRow="1" firstCol="1" bandRow="1">
                <a:tableStyleId>{5C22544A-7EE6-4342-B048-85BDC9FD1C3A}</a:tableStyleId>
              </a:tblPr>
              <a:tblGrid>
                <a:gridCol w="2172975">
                  <a:extLst>
                    <a:ext uri="{9D8B030D-6E8A-4147-A177-3AD203B41FA5}">
                      <a16:colId xmlns:a16="http://schemas.microsoft.com/office/drawing/2014/main" val="4115665289"/>
                    </a:ext>
                  </a:extLst>
                </a:gridCol>
                <a:gridCol w="1833922">
                  <a:extLst>
                    <a:ext uri="{9D8B030D-6E8A-4147-A177-3AD203B41FA5}">
                      <a16:colId xmlns:a16="http://schemas.microsoft.com/office/drawing/2014/main" val="3023423737"/>
                    </a:ext>
                  </a:extLst>
                </a:gridCol>
                <a:gridCol w="1346714">
                  <a:extLst>
                    <a:ext uri="{9D8B030D-6E8A-4147-A177-3AD203B41FA5}">
                      <a16:colId xmlns:a16="http://schemas.microsoft.com/office/drawing/2014/main" val="2656527824"/>
                    </a:ext>
                  </a:extLst>
                </a:gridCol>
                <a:gridCol w="1267885">
                  <a:extLst>
                    <a:ext uri="{9D8B030D-6E8A-4147-A177-3AD203B41FA5}">
                      <a16:colId xmlns:a16="http://schemas.microsoft.com/office/drawing/2014/main" val="992430924"/>
                    </a:ext>
                  </a:extLst>
                </a:gridCol>
                <a:gridCol w="1129226">
                  <a:extLst>
                    <a:ext uri="{9D8B030D-6E8A-4147-A177-3AD203B41FA5}">
                      <a16:colId xmlns:a16="http://schemas.microsoft.com/office/drawing/2014/main" val="3172433474"/>
                    </a:ext>
                  </a:extLst>
                </a:gridCol>
                <a:gridCol w="1129226">
                  <a:extLst>
                    <a:ext uri="{9D8B030D-6E8A-4147-A177-3AD203B41FA5}">
                      <a16:colId xmlns:a16="http://schemas.microsoft.com/office/drawing/2014/main" val="1034770843"/>
                    </a:ext>
                  </a:extLst>
                </a:gridCol>
              </a:tblGrid>
              <a:tr h="419984">
                <a:tc rowSpan="2">
                  <a:txBody>
                    <a:bodyPr/>
                    <a:lstStyle/>
                    <a:p>
                      <a:pPr marL="0" marR="0" algn="just">
                        <a:lnSpc>
                          <a:spcPct val="107000"/>
                        </a:lnSpc>
                        <a:spcBef>
                          <a:spcPts val="800"/>
                        </a:spcBef>
                        <a:spcAft>
                          <a:spcPts val="0"/>
                        </a:spcAft>
                      </a:pPr>
                      <a:r>
                        <a:rPr lang="en-US" sz="2400" dirty="0">
                          <a:effectLst/>
                          <a:latin typeface="Times New Roman" panose="02020603050405020304" pitchFamily="18" charset="0"/>
                          <a:cs typeface="Times New Roman" panose="02020603050405020304" pitchFamily="18" charset="0"/>
                        </a:rPr>
                        <a:t>Type of footing</a:t>
                      </a:r>
                      <a:endParaRPr lang="en-US" sz="24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rowSpan="2">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Dimension </a:t>
                      </a:r>
                    </a:p>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 m )</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gridSpan="2">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Bottom steel</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Top steel</a:t>
                      </a:r>
                      <a:endParaRPr lang="en-US" sz="18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2884750332"/>
                  </a:ext>
                </a:extLst>
              </a:tr>
              <a:tr h="623454">
                <a:tc vMerge="1">
                  <a:txBody>
                    <a:bodyPr/>
                    <a:lstStyle/>
                    <a:p>
                      <a:endParaRPr lang="en-US"/>
                    </a:p>
                  </a:txBody>
                  <a:tcPr/>
                </a:tc>
                <a:tc vMerge="1">
                  <a:txBody>
                    <a:bodyPr/>
                    <a:lstStyle/>
                    <a:p>
                      <a:endParaRPr lang="en-US"/>
                    </a:p>
                  </a:txBody>
                  <a:tcP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Long Direction</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Short Direction</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Long Direction</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Short Direction</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51307785"/>
                  </a:ext>
                </a:extLst>
              </a:tr>
              <a:tr h="730492">
                <a:tc>
                  <a:txBody>
                    <a:bodyPr/>
                    <a:lstStyle/>
                    <a:p>
                      <a:pPr marL="0" marR="0" algn="just">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Single footings</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1.2</a:t>
                      </a:r>
                      <a:r>
                        <a:rPr lang="en-US" sz="1800" b="1" baseline="0" dirty="0">
                          <a:effectLst/>
                          <a:latin typeface="Times New Roman" panose="02020603050405020304" pitchFamily="18" charset="0"/>
                          <a:cs typeface="Times New Roman" panose="02020603050405020304" pitchFamily="18" charset="0"/>
                        </a:rPr>
                        <a:t> </a:t>
                      </a:r>
                      <a:r>
                        <a:rPr lang="en-US" sz="1800" b="1" dirty="0">
                          <a:effectLst/>
                          <a:latin typeface="Times New Roman" panose="02020603050405020304" pitchFamily="18" charset="0"/>
                          <a:cs typeface="Times New Roman" panose="02020603050405020304" pitchFamily="18" charset="0"/>
                        </a:rPr>
                        <a:t>X </a:t>
                      </a:r>
                      <a:r>
                        <a:rPr lang="en-US" sz="1800" b="1" dirty="0" smtClean="0">
                          <a:effectLst/>
                          <a:latin typeface="Times New Roman" panose="02020603050405020304" pitchFamily="18" charset="0"/>
                          <a:cs typeface="Times New Roman" panose="02020603050405020304" pitchFamily="18" charset="0"/>
                        </a:rPr>
                        <a:t>1.2 X 0.3</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rtl="0">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6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6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3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3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61324034"/>
                  </a:ext>
                </a:extLst>
              </a:tr>
              <a:tr h="730492">
                <a:tc>
                  <a:txBody>
                    <a:bodyPr/>
                    <a:lstStyle/>
                    <a:p>
                      <a:pPr marL="0" marR="0" algn="just">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Single footings</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1.5 X </a:t>
                      </a:r>
                      <a:r>
                        <a:rPr lang="en-US" sz="1800" b="1" dirty="0" smtClean="0">
                          <a:effectLst/>
                          <a:latin typeface="Times New Roman" panose="02020603050405020304" pitchFamily="18" charset="0"/>
                          <a:cs typeface="Times New Roman" panose="02020603050405020304" pitchFamily="18" charset="0"/>
                        </a:rPr>
                        <a:t>1.5 X 0.35</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9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9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5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5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12244788"/>
                  </a:ext>
                </a:extLst>
              </a:tr>
              <a:tr h="730492">
                <a:tc>
                  <a:txBody>
                    <a:bodyPr/>
                    <a:lstStyle/>
                    <a:p>
                      <a:pPr marL="0" marR="0" algn="just">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Single footings</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1.8 X </a:t>
                      </a:r>
                      <a:r>
                        <a:rPr lang="en-US" sz="1800" b="1" dirty="0" smtClean="0">
                          <a:effectLst/>
                          <a:latin typeface="Times New Roman" panose="02020603050405020304" pitchFamily="18" charset="0"/>
                          <a:cs typeface="Times New Roman" panose="02020603050405020304" pitchFamily="18" charset="0"/>
                        </a:rPr>
                        <a:t>1.8 X 0.4</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12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12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6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6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84652941"/>
                  </a:ext>
                </a:extLst>
              </a:tr>
            </a:tbl>
          </a:graphicData>
        </a:graphic>
      </p:graphicFrame>
    </p:spTree>
    <p:extLst>
      <p:ext uri="{BB962C8B-B14F-4D97-AF65-F5344CB8AC3E}">
        <p14:creationId xmlns:p14="http://schemas.microsoft.com/office/powerpoint/2010/main" val="29096181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9332"/>
            <a:ext cx="12191999" cy="2352849"/>
          </a:xfrm>
        </p:spPr>
        <p:txBody>
          <a:bodyPr>
            <a:noAutofit/>
          </a:bodyPr>
          <a:lstStyle/>
          <a:p>
            <a:pPr algn="ctr"/>
            <a:r>
              <a:rPr lang="en-US" sz="5400" dirty="0">
                <a:solidFill>
                  <a:srgbClr val="0070C0"/>
                </a:solidFill>
                <a:latin typeface="Times New Roman" panose="02020603050405020304" pitchFamily="18" charset="0"/>
                <a:cs typeface="Times New Roman" panose="02020603050405020304" pitchFamily="18" charset="0"/>
              </a:rPr>
              <a:t>ONE way ribbed slab system</a:t>
            </a:r>
            <a:endParaRPr lang="ar-SA" sz="5400" dirty="0">
              <a:solidFill>
                <a:srgbClr val="0070C0"/>
              </a:solidFill>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7248" y="1964961"/>
            <a:ext cx="6637503" cy="392940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3500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3549361" y="943429"/>
            <a:ext cx="5093277" cy="5512811"/>
          </a:xfrm>
          <a:prstGeom prst="rect">
            <a:avLst/>
          </a:prstGeom>
          <a:ln>
            <a:noFill/>
          </a:ln>
          <a:effectLst>
            <a:outerShdw blurRad="292100" dist="139700" dir="2700000" algn="tl" rotWithShape="0">
              <a:srgbClr val="333333">
                <a:alpha val="65000"/>
              </a:srgbClr>
            </a:outerShdw>
          </a:effectLst>
        </p:spPr>
      </p:pic>
      <p:sp>
        <p:nvSpPr>
          <p:cNvPr id="6" name="Title 1">
            <a:extLst>
              <a:ext uri="{FF2B5EF4-FFF2-40B4-BE49-F238E27FC236}">
                <a16:creationId xmlns:a16="http://schemas.microsoft.com/office/drawing/2014/main" id="{8F68E040-5E97-4A59-957C-3C25812F32DF}"/>
              </a:ext>
            </a:extLst>
          </p:cNvPr>
          <p:cNvSpPr txBox="1">
            <a:spLocks/>
          </p:cNvSpPr>
          <p:nvPr/>
        </p:nvSpPr>
        <p:spPr>
          <a:xfrm>
            <a:off x="0" y="0"/>
            <a:ext cx="12192000" cy="1050878"/>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gn="ctr"/>
            <a:r>
              <a:rPr lang="en-US" sz="4400">
                <a:solidFill>
                  <a:srgbClr val="0070C0"/>
                </a:solidFill>
                <a:latin typeface="Times New Roman" panose="02020603050405020304" pitchFamily="18" charset="0"/>
                <a:cs typeface="Times New Roman" panose="02020603050405020304" pitchFamily="18" charset="0"/>
              </a:rPr>
              <a:t>THREE-DIMENSIONAL STRUCTURAL ANALYSIS</a:t>
            </a:r>
            <a:endParaRPr lang="ar-SA" sz="4400"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81709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2763" y="0"/>
            <a:ext cx="10772775" cy="1658198"/>
          </a:xfrm>
        </p:spPr>
        <p:txBody>
          <a:bodyPr/>
          <a:lstStyle/>
          <a:p>
            <a:r>
              <a:rPr lang="en-US" dirty="0">
                <a:latin typeface="Times New Roman" panose="02020603050405020304" pitchFamily="18" charset="0"/>
                <a:cs typeface="Times New Roman" panose="02020603050405020304" pitchFamily="18" charset="0"/>
              </a:rPr>
              <a:t>Slab</a:t>
            </a:r>
          </a:p>
        </p:txBody>
      </p:sp>
      <p:sp>
        <p:nvSpPr>
          <p:cNvPr id="3" name="Content Placeholder 2"/>
          <p:cNvSpPr>
            <a:spLocks noGrp="1"/>
          </p:cNvSpPr>
          <p:nvPr>
            <p:ph idx="1"/>
          </p:nvPr>
        </p:nvSpPr>
        <p:spPr/>
        <p:txBody>
          <a:bodyPr>
            <a:normAutofit/>
          </a:bodyPr>
          <a:lstStyle/>
          <a:p>
            <a:r>
              <a:rPr lang="en-US" sz="3000" b="1" dirty="0">
                <a:latin typeface="Times New Roman" panose="02020603050405020304" pitchFamily="18" charset="0"/>
                <a:cs typeface="Times New Roman" panose="02020603050405020304" pitchFamily="18" charset="0"/>
              </a:rPr>
              <a:t>Total Thickness of Slab = 300 mm</a:t>
            </a:r>
          </a:p>
          <a:p>
            <a:r>
              <a:rPr lang="en-US" sz="3000" b="1" dirty="0">
                <a:latin typeface="Times New Roman" panose="02020603050405020304" pitchFamily="18" charset="0"/>
                <a:cs typeface="Times New Roman" panose="02020603050405020304" pitchFamily="18" charset="0"/>
              </a:rPr>
              <a:t>Width of Rib </a:t>
            </a:r>
            <a:r>
              <a:rPr lang="en-US" sz="3000" b="1" dirty="0" err="1">
                <a:latin typeface="Times New Roman" panose="02020603050405020304" pitchFamily="18" charset="0"/>
                <a:cs typeface="Times New Roman" panose="02020603050405020304" pitchFamily="18" charset="0"/>
              </a:rPr>
              <a:t>bw</a:t>
            </a:r>
            <a:r>
              <a:rPr lang="en-US" sz="3000" b="1" dirty="0">
                <a:latin typeface="Times New Roman" panose="02020603050405020304" pitchFamily="18" charset="0"/>
                <a:cs typeface="Times New Roman" panose="02020603050405020304" pitchFamily="18" charset="0"/>
              </a:rPr>
              <a:t> = 120 mm</a:t>
            </a:r>
          </a:p>
          <a:p>
            <a:r>
              <a:rPr lang="en-US" sz="3000" b="1" dirty="0">
                <a:latin typeface="Times New Roman" panose="02020603050405020304" pitchFamily="18" charset="0"/>
                <a:cs typeface="Times New Roman" panose="02020603050405020304" pitchFamily="18" charset="0"/>
              </a:rPr>
              <a:t>Flange Width = 520 mm</a:t>
            </a:r>
          </a:p>
          <a:p>
            <a:r>
              <a:rPr lang="en-US" sz="3000" b="1" dirty="0">
                <a:latin typeface="Times New Roman" panose="02020603050405020304" pitchFamily="18" charset="0"/>
                <a:cs typeface="Times New Roman" panose="02020603050405020304" pitchFamily="18" charset="0"/>
              </a:rPr>
              <a:t>Block Dimensions = 40 X 25 X 24 cm Height</a:t>
            </a:r>
          </a:p>
          <a:p>
            <a:endParaRPr lang="en-US" sz="3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03394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679" y="0"/>
            <a:ext cx="10772775" cy="1658198"/>
          </a:xfrm>
        </p:spPr>
        <p:txBody>
          <a:bodyPr/>
          <a:lstStyle/>
          <a:p>
            <a:r>
              <a:rPr lang="en-US" dirty="0">
                <a:latin typeface="Times New Roman" panose="02020603050405020304" pitchFamily="18" charset="0"/>
                <a:cs typeface="Times New Roman" panose="02020603050405020304" pitchFamily="18" charset="0"/>
              </a:rPr>
              <a:t>Beams</a:t>
            </a:r>
          </a:p>
        </p:txBody>
      </p:sp>
      <p:sp>
        <p:nvSpPr>
          <p:cNvPr id="3" name="Content Placeholder 2"/>
          <p:cNvSpPr>
            <a:spLocks noGrp="1"/>
          </p:cNvSpPr>
          <p:nvPr>
            <p:ph idx="1"/>
          </p:nvPr>
        </p:nvSpPr>
        <p:spPr>
          <a:xfrm>
            <a:off x="657224" y="2011680"/>
            <a:ext cx="10773157" cy="2795847"/>
          </a:xfrm>
        </p:spPr>
        <p:txBody>
          <a:bodyPr>
            <a:normAutofit fontScale="85000" lnSpcReduction="20000"/>
          </a:bodyPr>
          <a:lstStyle/>
          <a:p>
            <a:r>
              <a:rPr lang="en-US" sz="3500" b="1" dirty="0">
                <a:latin typeface="Times New Roman" panose="02020603050405020304" pitchFamily="18" charset="0"/>
                <a:cs typeface="Times New Roman" panose="02020603050405020304" pitchFamily="18" charset="0"/>
              </a:rPr>
              <a:t>We used two types of beams and they are hidden beams:</a:t>
            </a:r>
          </a:p>
          <a:p>
            <a:r>
              <a:rPr lang="en-US" sz="3500" b="1" dirty="0">
                <a:latin typeface="Times New Roman" panose="02020603050405020304" pitchFamily="18" charset="0"/>
                <a:cs typeface="Times New Roman" panose="02020603050405020304" pitchFamily="18" charset="0"/>
              </a:rPr>
              <a:t>B1 with width = 700 mm</a:t>
            </a:r>
          </a:p>
          <a:p>
            <a:r>
              <a:rPr lang="en-US" sz="3500" b="1" dirty="0">
                <a:latin typeface="Times New Roman" panose="02020603050405020304" pitchFamily="18" charset="0"/>
                <a:cs typeface="Times New Roman" panose="02020603050405020304" pitchFamily="18" charset="0"/>
              </a:rPr>
              <a:t>B1 with depth = 300 mm</a:t>
            </a:r>
          </a:p>
          <a:p>
            <a:endParaRPr lang="en-US" sz="3500" b="1" dirty="0">
              <a:latin typeface="Times New Roman" panose="02020603050405020304" pitchFamily="18" charset="0"/>
              <a:cs typeface="Times New Roman" panose="02020603050405020304" pitchFamily="18" charset="0"/>
            </a:endParaRPr>
          </a:p>
          <a:p>
            <a:r>
              <a:rPr lang="en-US" sz="3500" b="1" dirty="0">
                <a:latin typeface="Times New Roman" panose="02020603050405020304" pitchFamily="18" charset="0"/>
                <a:cs typeface="Times New Roman" panose="02020603050405020304" pitchFamily="18" charset="0"/>
              </a:rPr>
              <a:t>B2 with width = 400 mm</a:t>
            </a:r>
          </a:p>
          <a:p>
            <a:r>
              <a:rPr lang="en-US" sz="3500" b="1" dirty="0">
                <a:latin typeface="Times New Roman" panose="02020603050405020304" pitchFamily="18" charset="0"/>
                <a:cs typeface="Times New Roman" panose="02020603050405020304" pitchFamily="18" charset="0"/>
              </a:rPr>
              <a:t>B2 with depth = 300 mm</a:t>
            </a:r>
          </a:p>
          <a:p>
            <a:endParaRPr lang="en-US" dirty="0"/>
          </a:p>
          <a:p>
            <a:endParaRPr lang="en-US" dirty="0"/>
          </a:p>
          <a:p>
            <a:endParaRPr lang="en-US" dirty="0"/>
          </a:p>
        </p:txBody>
      </p:sp>
    </p:spTree>
    <p:extLst>
      <p:ext uri="{BB962C8B-B14F-4D97-AF65-F5344CB8AC3E}">
        <p14:creationId xmlns:p14="http://schemas.microsoft.com/office/powerpoint/2010/main" val="34399764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7224" y="0"/>
            <a:ext cx="10772775" cy="1658198"/>
          </a:xfrm>
        </p:spPr>
        <p:txBody>
          <a:bodyPr/>
          <a:lstStyle/>
          <a:p>
            <a:r>
              <a:rPr lang="en-US" dirty="0">
                <a:latin typeface="Times New Roman" panose="02020603050405020304" pitchFamily="18" charset="0"/>
                <a:cs typeface="Times New Roman" panose="02020603050405020304" pitchFamily="18" charset="0"/>
              </a:rPr>
              <a:t>Columns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33919323"/>
              </p:ext>
            </p:extLst>
          </p:nvPr>
        </p:nvGraphicFramePr>
        <p:xfrm>
          <a:off x="657223" y="2011363"/>
          <a:ext cx="10772776" cy="2622414"/>
        </p:xfrm>
        <a:graphic>
          <a:graphicData uri="http://schemas.openxmlformats.org/drawingml/2006/table">
            <a:tbl>
              <a:tblPr firstRow="1" bandRow="1">
                <a:tableStyleId>{5C22544A-7EE6-4342-B048-85BDC9FD1C3A}</a:tableStyleId>
              </a:tblPr>
              <a:tblGrid>
                <a:gridCol w="2460050">
                  <a:extLst>
                    <a:ext uri="{9D8B030D-6E8A-4147-A177-3AD203B41FA5}">
                      <a16:colId xmlns:a16="http://schemas.microsoft.com/office/drawing/2014/main" val="1606057101"/>
                    </a:ext>
                  </a:extLst>
                </a:gridCol>
                <a:gridCol w="2926338">
                  <a:extLst>
                    <a:ext uri="{9D8B030D-6E8A-4147-A177-3AD203B41FA5}">
                      <a16:colId xmlns:a16="http://schemas.microsoft.com/office/drawing/2014/main" val="4227162748"/>
                    </a:ext>
                  </a:extLst>
                </a:gridCol>
                <a:gridCol w="2693194">
                  <a:extLst>
                    <a:ext uri="{9D8B030D-6E8A-4147-A177-3AD203B41FA5}">
                      <a16:colId xmlns:a16="http://schemas.microsoft.com/office/drawing/2014/main" val="438640784"/>
                    </a:ext>
                  </a:extLst>
                </a:gridCol>
                <a:gridCol w="2693194">
                  <a:extLst>
                    <a:ext uri="{9D8B030D-6E8A-4147-A177-3AD203B41FA5}">
                      <a16:colId xmlns:a16="http://schemas.microsoft.com/office/drawing/2014/main" val="3428621549"/>
                    </a:ext>
                  </a:extLst>
                </a:gridCol>
              </a:tblGrid>
              <a:tr h="599818">
                <a:tc>
                  <a:txBody>
                    <a:bodyPr/>
                    <a:lstStyle/>
                    <a:p>
                      <a:pPr algn="ctr"/>
                      <a:r>
                        <a:rPr lang="en-US" sz="2400" dirty="0">
                          <a:latin typeface="Times New Roman" panose="02020603050405020304" pitchFamily="18" charset="0"/>
                          <a:cs typeface="Times New Roman" panose="02020603050405020304" pitchFamily="18" charset="0"/>
                        </a:rPr>
                        <a:t>Column</a:t>
                      </a:r>
                      <a:r>
                        <a:rPr lang="en-US" sz="2400" baseline="0" dirty="0">
                          <a:latin typeface="Times New Roman" panose="02020603050405020304" pitchFamily="18" charset="0"/>
                          <a:cs typeface="Times New Roman" panose="02020603050405020304" pitchFamily="18" charset="0"/>
                        </a:rPr>
                        <a:t> Group</a:t>
                      </a:r>
                      <a:endParaRPr lang="en-US" sz="2400" dirty="0">
                        <a:latin typeface="Times New Roman" panose="02020603050405020304" pitchFamily="18" charset="0"/>
                        <a:cs typeface="Times New Roman" panose="02020603050405020304" pitchFamily="18" charset="0"/>
                      </a:endParaRPr>
                    </a:p>
                  </a:txBody>
                  <a:tcPr/>
                </a:tc>
                <a:tc>
                  <a:txBody>
                    <a:bodyPr/>
                    <a:lstStyle/>
                    <a:p>
                      <a:pPr algn="ctr"/>
                      <a:r>
                        <a:rPr lang="en-US" sz="2400" dirty="0">
                          <a:latin typeface="Times New Roman" panose="02020603050405020304" pitchFamily="18" charset="0"/>
                          <a:cs typeface="Times New Roman" panose="02020603050405020304" pitchFamily="18" charset="0"/>
                        </a:rPr>
                        <a:t>Column Dimensions (mm)</a:t>
                      </a:r>
                    </a:p>
                  </a:txBody>
                  <a:tcPr/>
                </a:tc>
                <a:tc>
                  <a:txBody>
                    <a:bodyPr/>
                    <a:lstStyle/>
                    <a:p>
                      <a:pPr algn="ctr"/>
                      <a:r>
                        <a:rPr lang="en-US" sz="2400" dirty="0">
                          <a:latin typeface="Times New Roman" panose="02020603050405020304" pitchFamily="18" charset="0"/>
                          <a:cs typeface="Times New Roman" panose="02020603050405020304" pitchFamily="18" charset="0"/>
                        </a:rPr>
                        <a:t>Longitudinal Steel</a:t>
                      </a:r>
                    </a:p>
                  </a:txBody>
                  <a:tcPr/>
                </a:tc>
                <a:tc>
                  <a:txBody>
                    <a:bodyPr/>
                    <a:lstStyle/>
                    <a:p>
                      <a:pPr algn="ctr"/>
                      <a:r>
                        <a:rPr lang="en-US" sz="2400" dirty="0">
                          <a:latin typeface="Times New Roman" panose="02020603050405020304" pitchFamily="18" charset="0"/>
                          <a:cs typeface="Times New Roman" panose="02020603050405020304" pitchFamily="18" charset="0"/>
                        </a:rPr>
                        <a:t>Stirrups</a:t>
                      </a:r>
                    </a:p>
                  </a:txBody>
                  <a:tcPr/>
                </a:tc>
                <a:extLst>
                  <a:ext uri="{0D108BD9-81ED-4DB2-BD59-A6C34878D82A}">
                    <a16:rowId xmlns:a16="http://schemas.microsoft.com/office/drawing/2014/main" val="130593144"/>
                  </a:ext>
                </a:extLst>
              </a:tr>
              <a:tr h="599818">
                <a:tc>
                  <a:txBody>
                    <a:bodyPr/>
                    <a:lstStyle/>
                    <a:p>
                      <a:pPr algn="ctr"/>
                      <a:r>
                        <a:rPr lang="en-US" sz="2000" b="1" dirty="0">
                          <a:latin typeface="Times New Roman" panose="02020603050405020304" pitchFamily="18" charset="0"/>
                          <a:cs typeface="Times New Roman" panose="02020603050405020304" pitchFamily="18" charset="0"/>
                        </a:rPr>
                        <a:t>C1</a:t>
                      </a:r>
                    </a:p>
                  </a:txBody>
                  <a:tcPr/>
                </a:tc>
                <a:tc>
                  <a:txBody>
                    <a:bodyPr/>
                    <a:lstStyle/>
                    <a:p>
                      <a:pPr algn="ctr"/>
                      <a:r>
                        <a:rPr lang="en-US" sz="2000" b="1" dirty="0">
                          <a:latin typeface="Times New Roman" panose="02020603050405020304" pitchFamily="18" charset="0"/>
                          <a:cs typeface="Times New Roman" panose="02020603050405020304" pitchFamily="18" charset="0"/>
                        </a:rPr>
                        <a:t>550</a:t>
                      </a:r>
                      <a:r>
                        <a:rPr lang="en-US" sz="2000" b="1" baseline="0" dirty="0">
                          <a:latin typeface="Times New Roman" panose="02020603050405020304" pitchFamily="18" charset="0"/>
                          <a:cs typeface="Times New Roman" panose="02020603050405020304" pitchFamily="18" charset="0"/>
                        </a:rPr>
                        <a:t> X </a:t>
                      </a:r>
                      <a:r>
                        <a:rPr lang="en-US" sz="2000" b="1" dirty="0">
                          <a:latin typeface="Times New Roman" panose="02020603050405020304" pitchFamily="18" charset="0"/>
                          <a:cs typeface="Times New Roman" panose="02020603050405020304" pitchFamily="18" charset="0"/>
                        </a:rPr>
                        <a:t>200</a:t>
                      </a:r>
                    </a:p>
                  </a:txBody>
                  <a:tcPr/>
                </a:tc>
                <a:tc>
                  <a:txBody>
                    <a:bodyPr/>
                    <a:lstStyle/>
                    <a:p>
                      <a:pPr algn="ct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10 ∅ 12 mm </a:t>
                      </a:r>
                      <a:endParaRPr lang="en-US" sz="2000" b="1" dirty="0">
                        <a:latin typeface="Times New Roman" panose="02020603050405020304" pitchFamily="18" charset="0"/>
                        <a:cs typeface="Times New Roman" panose="02020603050405020304" pitchFamily="18" charset="0"/>
                      </a:endParaRPr>
                    </a:p>
                  </a:txBody>
                  <a:tcPr/>
                </a:tc>
                <a:tc>
                  <a:txBody>
                    <a:bodyPr/>
                    <a:lstStyle/>
                    <a:p>
                      <a:pPr algn="ct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1 ∅10 @ 190 mm </a:t>
                      </a:r>
                      <a:endParaRPr lang="en-US" sz="20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877904141"/>
                  </a:ext>
                </a:extLst>
              </a:tr>
              <a:tr h="599818">
                <a:tc>
                  <a:txBody>
                    <a:bodyPr/>
                    <a:lstStyle/>
                    <a:p>
                      <a:pPr algn="ctr"/>
                      <a:r>
                        <a:rPr lang="en-US" sz="2000" b="1" dirty="0">
                          <a:latin typeface="Times New Roman" panose="02020603050405020304" pitchFamily="18" charset="0"/>
                          <a:cs typeface="Times New Roman" panose="02020603050405020304" pitchFamily="18" charset="0"/>
                        </a:rPr>
                        <a:t>C2</a:t>
                      </a:r>
                    </a:p>
                  </a:txBody>
                  <a:tcPr/>
                </a:tc>
                <a:tc>
                  <a:txBody>
                    <a:bodyPr/>
                    <a:lstStyle/>
                    <a:p>
                      <a:pPr algn="ctr"/>
                      <a:r>
                        <a:rPr lang="en-US" sz="2000" b="1" dirty="0">
                          <a:latin typeface="Times New Roman" panose="02020603050405020304" pitchFamily="18" charset="0"/>
                          <a:cs typeface="Times New Roman" panose="02020603050405020304" pitchFamily="18" charset="0"/>
                        </a:rPr>
                        <a:t>400</a:t>
                      </a:r>
                      <a:r>
                        <a:rPr lang="en-US" sz="2000" b="1" baseline="0" dirty="0">
                          <a:latin typeface="Times New Roman" panose="02020603050405020304" pitchFamily="18" charset="0"/>
                          <a:cs typeface="Times New Roman" panose="02020603050405020304" pitchFamily="18" charset="0"/>
                        </a:rPr>
                        <a:t> X 200</a:t>
                      </a:r>
                      <a:endParaRPr lang="en-US" sz="2000" b="1" dirty="0">
                        <a:latin typeface="Times New Roman" panose="02020603050405020304" pitchFamily="18" charset="0"/>
                        <a:cs typeface="Times New Roman" panose="02020603050405020304" pitchFamily="18" charset="0"/>
                      </a:endParaRPr>
                    </a:p>
                  </a:txBody>
                  <a:tcPr/>
                </a:tc>
                <a:tc>
                  <a:txBody>
                    <a:bodyPr/>
                    <a:lstStyle/>
                    <a:p>
                      <a:pPr algn="ct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8 ∅ 12 mm </a:t>
                      </a:r>
                      <a:endParaRPr lang="en-US" sz="2000" b="1"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1 ∅10 @ 190 mm </a:t>
                      </a:r>
                      <a:endParaRPr lang="en-US" sz="20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25678575"/>
                  </a:ext>
                </a:extLst>
              </a:tr>
              <a:tr h="599818">
                <a:tc>
                  <a:txBody>
                    <a:bodyPr/>
                    <a:lstStyle/>
                    <a:p>
                      <a:pPr algn="ctr"/>
                      <a:r>
                        <a:rPr lang="en-US" sz="2000" b="1" dirty="0">
                          <a:latin typeface="Times New Roman" panose="02020603050405020304" pitchFamily="18" charset="0"/>
                          <a:cs typeface="Times New Roman" panose="02020603050405020304" pitchFamily="18" charset="0"/>
                        </a:rPr>
                        <a:t>C3</a:t>
                      </a:r>
                    </a:p>
                  </a:txBody>
                  <a:tcPr/>
                </a:tc>
                <a:tc>
                  <a:txBody>
                    <a:bodyPr/>
                    <a:lstStyle/>
                    <a:p>
                      <a:pPr algn="ctr"/>
                      <a:r>
                        <a:rPr lang="en-US" sz="2000" b="1" dirty="0">
                          <a:latin typeface="Times New Roman" panose="02020603050405020304" pitchFamily="18" charset="0"/>
                          <a:cs typeface="Times New Roman" panose="02020603050405020304" pitchFamily="18" charset="0"/>
                        </a:rPr>
                        <a:t>250 X 200</a:t>
                      </a:r>
                    </a:p>
                  </a:txBody>
                  <a:tcPr/>
                </a:tc>
                <a:tc>
                  <a:txBody>
                    <a:bodyPr/>
                    <a:lstStyle/>
                    <a:p>
                      <a:pPr algn="ct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6 ∅ 12 mm </a:t>
                      </a:r>
                      <a:endParaRPr lang="en-US" sz="2000" b="1"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1 ∅10 @ 190 mm </a:t>
                      </a:r>
                      <a:endParaRPr lang="en-US" sz="20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365621758"/>
                  </a:ext>
                </a:extLst>
              </a:tr>
            </a:tbl>
          </a:graphicData>
        </a:graphic>
      </p:graphicFrame>
    </p:spTree>
    <p:extLst>
      <p:ext uri="{BB962C8B-B14F-4D97-AF65-F5344CB8AC3E}">
        <p14:creationId xmlns:p14="http://schemas.microsoft.com/office/powerpoint/2010/main" val="23242797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788" y="0"/>
            <a:ext cx="10772775" cy="1658198"/>
          </a:xfrm>
        </p:spPr>
        <p:txBody>
          <a:bodyPr/>
          <a:lstStyle/>
          <a:p>
            <a:r>
              <a:rPr lang="en-US" dirty="0">
                <a:latin typeface="Times New Roman" panose="02020603050405020304" pitchFamily="18" charset="0"/>
                <a:cs typeface="Times New Roman" panose="02020603050405020304" pitchFamily="18" charset="0"/>
              </a:rPr>
              <a:t>Footings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1106308"/>
              </p:ext>
            </p:extLst>
          </p:nvPr>
        </p:nvGraphicFramePr>
        <p:xfrm>
          <a:off x="1358538" y="1658198"/>
          <a:ext cx="9051472" cy="3234914"/>
        </p:xfrm>
        <a:graphic>
          <a:graphicData uri="http://schemas.openxmlformats.org/drawingml/2006/table">
            <a:tbl>
              <a:tblPr firstRow="1" firstCol="1" bandRow="1">
                <a:tableStyleId>{5C22544A-7EE6-4342-B048-85BDC9FD1C3A}</a:tableStyleId>
              </a:tblPr>
              <a:tblGrid>
                <a:gridCol w="2155372">
                  <a:extLst>
                    <a:ext uri="{9D8B030D-6E8A-4147-A177-3AD203B41FA5}">
                      <a16:colId xmlns:a16="http://schemas.microsoft.com/office/drawing/2014/main" val="4115665289"/>
                    </a:ext>
                  </a:extLst>
                </a:gridCol>
                <a:gridCol w="2023049">
                  <a:extLst>
                    <a:ext uri="{9D8B030D-6E8A-4147-A177-3AD203B41FA5}">
                      <a16:colId xmlns:a16="http://schemas.microsoft.com/office/drawing/2014/main" val="3023423737"/>
                    </a:ext>
                  </a:extLst>
                </a:gridCol>
                <a:gridCol w="1346714">
                  <a:extLst>
                    <a:ext uri="{9D8B030D-6E8A-4147-A177-3AD203B41FA5}">
                      <a16:colId xmlns:a16="http://schemas.microsoft.com/office/drawing/2014/main" val="2656527824"/>
                    </a:ext>
                  </a:extLst>
                </a:gridCol>
                <a:gridCol w="1267885">
                  <a:extLst>
                    <a:ext uri="{9D8B030D-6E8A-4147-A177-3AD203B41FA5}">
                      <a16:colId xmlns:a16="http://schemas.microsoft.com/office/drawing/2014/main" val="992430924"/>
                    </a:ext>
                  </a:extLst>
                </a:gridCol>
                <a:gridCol w="1129226">
                  <a:extLst>
                    <a:ext uri="{9D8B030D-6E8A-4147-A177-3AD203B41FA5}">
                      <a16:colId xmlns:a16="http://schemas.microsoft.com/office/drawing/2014/main" val="3172433474"/>
                    </a:ext>
                  </a:extLst>
                </a:gridCol>
                <a:gridCol w="1129226">
                  <a:extLst>
                    <a:ext uri="{9D8B030D-6E8A-4147-A177-3AD203B41FA5}">
                      <a16:colId xmlns:a16="http://schemas.microsoft.com/office/drawing/2014/main" val="1034770843"/>
                    </a:ext>
                  </a:extLst>
                </a:gridCol>
              </a:tblGrid>
              <a:tr h="419984">
                <a:tc rowSpan="2">
                  <a:txBody>
                    <a:bodyPr/>
                    <a:lstStyle/>
                    <a:p>
                      <a:pPr marL="0" marR="0" algn="just">
                        <a:lnSpc>
                          <a:spcPct val="107000"/>
                        </a:lnSpc>
                        <a:spcBef>
                          <a:spcPts val="800"/>
                        </a:spcBef>
                        <a:spcAft>
                          <a:spcPts val="0"/>
                        </a:spcAft>
                      </a:pPr>
                      <a:r>
                        <a:rPr lang="en-US" sz="2400" dirty="0">
                          <a:effectLst/>
                          <a:latin typeface="Times New Roman" panose="02020603050405020304" pitchFamily="18" charset="0"/>
                          <a:cs typeface="Times New Roman" panose="02020603050405020304" pitchFamily="18" charset="0"/>
                        </a:rPr>
                        <a:t>Type of footing</a:t>
                      </a:r>
                      <a:endParaRPr lang="en-US" sz="24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rowSpan="2">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Dimension </a:t>
                      </a:r>
                    </a:p>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 m )</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gridSpan="2">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Bottom steel</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Top steel</a:t>
                      </a:r>
                      <a:endParaRPr lang="en-US" sz="18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2884750332"/>
                  </a:ext>
                </a:extLst>
              </a:tr>
              <a:tr h="623454">
                <a:tc vMerge="1">
                  <a:txBody>
                    <a:bodyPr/>
                    <a:lstStyle/>
                    <a:p>
                      <a:endParaRPr lang="en-US"/>
                    </a:p>
                  </a:txBody>
                  <a:tcPr/>
                </a:tc>
                <a:tc vMerge="1">
                  <a:txBody>
                    <a:bodyPr/>
                    <a:lstStyle/>
                    <a:p>
                      <a:endParaRPr lang="en-US"/>
                    </a:p>
                  </a:txBody>
                  <a:tcP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Long Direction</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Short Direction</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Long Direction</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Short Direction</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51307785"/>
                  </a:ext>
                </a:extLst>
              </a:tr>
              <a:tr h="730492">
                <a:tc>
                  <a:txBody>
                    <a:bodyPr/>
                    <a:lstStyle/>
                    <a:p>
                      <a:pPr marL="0" marR="0" algn="just">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Single footings</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1.3 X </a:t>
                      </a:r>
                      <a:r>
                        <a:rPr lang="en-US" sz="1800" b="1" dirty="0" smtClean="0">
                          <a:effectLst/>
                          <a:latin typeface="Times New Roman" panose="02020603050405020304" pitchFamily="18" charset="0"/>
                          <a:cs typeface="Times New Roman" panose="02020603050405020304" pitchFamily="18" charset="0"/>
                        </a:rPr>
                        <a:t>1.3 X 0.35</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rtl="0">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8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a:effectLst/>
                          <a:latin typeface="Times New Roman" panose="02020603050405020304" pitchFamily="18" charset="0"/>
                          <a:cs typeface="Times New Roman" panose="02020603050405020304" pitchFamily="18" charset="0"/>
                        </a:rPr>
                        <a:t>8 ∅12</a:t>
                      </a:r>
                      <a:endParaRPr lang="en-US" sz="18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a:effectLst/>
                          <a:latin typeface="Times New Roman" panose="02020603050405020304" pitchFamily="18" charset="0"/>
                          <a:cs typeface="Times New Roman" panose="02020603050405020304" pitchFamily="18" charset="0"/>
                        </a:rPr>
                        <a:t>4 ∅12</a:t>
                      </a:r>
                      <a:endParaRPr lang="en-US" sz="18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4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61324034"/>
                  </a:ext>
                </a:extLst>
              </a:tr>
              <a:tr h="730492">
                <a:tc>
                  <a:txBody>
                    <a:bodyPr/>
                    <a:lstStyle/>
                    <a:p>
                      <a:pPr marL="0" marR="0" algn="just">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Single footings</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1.55 X </a:t>
                      </a:r>
                      <a:r>
                        <a:rPr lang="en-US" sz="1800" b="1" dirty="0" smtClean="0">
                          <a:effectLst/>
                          <a:latin typeface="Times New Roman" panose="02020603050405020304" pitchFamily="18" charset="0"/>
                          <a:cs typeface="Times New Roman" panose="02020603050405020304" pitchFamily="18" charset="0"/>
                        </a:rPr>
                        <a:t>1.55 X 0.35</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9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9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5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5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12244788"/>
                  </a:ext>
                </a:extLst>
              </a:tr>
              <a:tr h="730492">
                <a:tc>
                  <a:txBody>
                    <a:bodyPr/>
                    <a:lstStyle/>
                    <a:p>
                      <a:pPr marL="0" marR="0" algn="just">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Single footings</a:t>
                      </a:r>
                      <a:endParaRPr lang="en-US" sz="18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1.75 X </a:t>
                      </a:r>
                      <a:r>
                        <a:rPr lang="en-US" sz="1800" b="1" dirty="0" smtClean="0">
                          <a:effectLst/>
                          <a:latin typeface="Times New Roman" panose="02020603050405020304" pitchFamily="18" charset="0"/>
                          <a:cs typeface="Times New Roman" panose="02020603050405020304" pitchFamily="18" charset="0"/>
                        </a:rPr>
                        <a:t>1.75 X 0.4</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a:effectLst/>
                          <a:latin typeface="Times New Roman" panose="02020603050405020304" pitchFamily="18" charset="0"/>
                          <a:cs typeface="Times New Roman" panose="02020603050405020304" pitchFamily="18" charset="0"/>
                        </a:rPr>
                        <a:t>12 ∅12</a:t>
                      </a:r>
                      <a:endParaRPr lang="en-US" sz="18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12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5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5 ∅12</a:t>
                      </a:r>
                      <a:endParaRPr lang="en-US" sz="18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84652941"/>
                  </a:ext>
                </a:extLst>
              </a:tr>
            </a:tbl>
          </a:graphicData>
        </a:graphic>
      </p:graphicFrame>
    </p:spTree>
    <p:extLst>
      <p:ext uri="{BB962C8B-B14F-4D97-AF65-F5344CB8AC3E}">
        <p14:creationId xmlns:p14="http://schemas.microsoft.com/office/powerpoint/2010/main" val="20268314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9332"/>
            <a:ext cx="12191999" cy="2352849"/>
          </a:xfrm>
        </p:spPr>
        <p:txBody>
          <a:bodyPr>
            <a:noAutofit/>
          </a:bodyPr>
          <a:lstStyle/>
          <a:p>
            <a:pPr algn="ctr"/>
            <a:r>
              <a:rPr lang="en-US" sz="5400" dirty="0">
                <a:solidFill>
                  <a:srgbClr val="0070C0"/>
                </a:solidFill>
                <a:latin typeface="Times New Roman" panose="02020603050405020304" pitchFamily="18" charset="0"/>
                <a:cs typeface="Times New Roman" panose="02020603050405020304" pitchFamily="18" charset="0"/>
              </a:rPr>
              <a:t>Quantity surveying &amp;</a:t>
            </a:r>
            <a:br>
              <a:rPr lang="en-US" sz="5400" dirty="0">
                <a:solidFill>
                  <a:srgbClr val="0070C0"/>
                </a:solidFill>
                <a:latin typeface="Times New Roman" panose="02020603050405020304" pitchFamily="18" charset="0"/>
                <a:cs typeface="Times New Roman" panose="02020603050405020304" pitchFamily="18" charset="0"/>
              </a:rPr>
            </a:br>
            <a:r>
              <a:rPr lang="en-US" sz="5400" dirty="0">
                <a:solidFill>
                  <a:srgbClr val="0070C0"/>
                </a:solidFill>
                <a:latin typeface="Times New Roman" panose="02020603050405020304" pitchFamily="18" charset="0"/>
                <a:cs typeface="Times New Roman" panose="02020603050405020304" pitchFamily="18" charset="0"/>
              </a:rPr>
              <a:t>Cost estimate</a:t>
            </a:r>
            <a:endParaRPr lang="ar-SA" sz="5400" dirty="0">
              <a:solidFill>
                <a:srgbClr val="0070C0"/>
              </a:solidFill>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03E888EB-0315-41EB-8BFE-6E18CA1D87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2649" y="1988703"/>
            <a:ext cx="6726701" cy="3951937"/>
          </a:xfrm>
          <a:prstGeom prst="rect">
            <a:avLst/>
          </a:prstGeom>
        </p:spPr>
      </p:pic>
    </p:spTree>
    <p:extLst>
      <p:ext uri="{BB962C8B-B14F-4D97-AF65-F5344CB8AC3E}">
        <p14:creationId xmlns:p14="http://schemas.microsoft.com/office/powerpoint/2010/main" val="24231090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CB000-BF6E-4538-A100-94C6A0629C84}"/>
              </a:ext>
            </a:extLst>
          </p:cNvPr>
          <p:cNvSpPr>
            <a:spLocks noGrp="1"/>
          </p:cNvSpPr>
          <p:nvPr>
            <p:ph type="title"/>
          </p:nvPr>
        </p:nvSpPr>
        <p:spPr>
          <a:xfrm>
            <a:off x="0" y="31182"/>
            <a:ext cx="12192000" cy="1418477"/>
          </a:xfrm>
        </p:spPr>
        <p:txBody>
          <a:bodyPr/>
          <a:lstStyle/>
          <a:p>
            <a:pPr algn="ctr"/>
            <a:r>
              <a:rPr lang="en-US" dirty="0">
                <a:latin typeface="Times New Roman" panose="02020603050405020304" pitchFamily="18" charset="0"/>
                <a:cs typeface="Times New Roman" panose="02020603050405020304" pitchFamily="18" charset="0"/>
              </a:rPr>
              <a:t>Quantity And Material Takeoff</a:t>
            </a:r>
          </a:p>
        </p:txBody>
      </p:sp>
      <p:sp>
        <p:nvSpPr>
          <p:cNvPr id="3" name="Content Placeholder 2">
            <a:extLst>
              <a:ext uri="{FF2B5EF4-FFF2-40B4-BE49-F238E27FC236}">
                <a16:creationId xmlns:a16="http://schemas.microsoft.com/office/drawing/2014/main" id="{89AB8065-428F-4399-85CC-59ABF3900A0F}"/>
              </a:ext>
            </a:extLst>
          </p:cNvPr>
          <p:cNvSpPr>
            <a:spLocks noGrp="1"/>
          </p:cNvSpPr>
          <p:nvPr>
            <p:ph idx="1"/>
          </p:nvPr>
        </p:nvSpPr>
        <p:spPr>
          <a:xfrm>
            <a:off x="367292" y="1449659"/>
            <a:ext cx="11457416" cy="5018047"/>
          </a:xfrm>
        </p:spPr>
        <p:txBody>
          <a:bodyPr>
            <a:normAutofit/>
          </a:bodyPr>
          <a:lstStyle/>
          <a:p>
            <a:endParaRPr lang="en-US" sz="32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ar-SA" sz="3200" b="1" dirty="0" smtClean="0">
                <a:latin typeface="Times New Roman" panose="02020603050405020304" pitchFamily="18" charset="0"/>
                <a:cs typeface="Times New Roman" panose="02020603050405020304" pitchFamily="18" charset="0"/>
              </a:rPr>
              <a:t> </a:t>
            </a:r>
            <a:r>
              <a:rPr lang="en-US" sz="3200" b="1" dirty="0" smtClean="0">
                <a:latin typeface="Times New Roman" panose="02020603050405020304" pitchFamily="18" charset="0"/>
                <a:cs typeface="Times New Roman" panose="02020603050405020304" pitchFamily="18" charset="0"/>
              </a:rPr>
              <a:t>Quantity </a:t>
            </a:r>
            <a:r>
              <a:rPr lang="en-US" sz="3200" b="1" dirty="0">
                <a:latin typeface="Times New Roman" panose="02020603050405020304" pitchFamily="18" charset="0"/>
                <a:cs typeface="Times New Roman" panose="02020603050405020304" pitchFamily="18" charset="0"/>
              </a:rPr>
              <a:t>takeoff </a:t>
            </a:r>
            <a:r>
              <a:rPr lang="en-US" sz="3200" b="1" dirty="0" smtClean="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is </a:t>
            </a:r>
            <a:r>
              <a:rPr lang="en-US" sz="3200" dirty="0">
                <a:latin typeface="Times New Roman" panose="02020603050405020304" pitchFamily="18" charset="0"/>
                <a:cs typeface="Times New Roman" panose="02020603050405020304" pitchFamily="18" charset="0"/>
              </a:rPr>
              <a:t>a process of measuring the work of the project in the form of a series of quantified work items.</a:t>
            </a:r>
          </a:p>
          <a:p>
            <a:endParaRPr lang="en-US" sz="3200" dirty="0">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ar-SA" sz="3200" b="1" dirty="0" smtClean="0">
                <a:latin typeface="Times New Roman" panose="02020603050405020304" pitchFamily="18" charset="0"/>
                <a:cs typeface="Times New Roman" panose="02020603050405020304" pitchFamily="18" charset="0"/>
              </a:rPr>
              <a:t> </a:t>
            </a:r>
            <a:r>
              <a:rPr lang="en-US" sz="3200" b="1" dirty="0" smtClean="0">
                <a:latin typeface="Times New Roman" panose="02020603050405020304" pitchFamily="18" charset="0"/>
                <a:cs typeface="Times New Roman" panose="02020603050405020304" pitchFamily="18" charset="0"/>
              </a:rPr>
              <a:t>Material </a:t>
            </a:r>
            <a:r>
              <a:rPr lang="en-US" sz="3200" b="1" dirty="0">
                <a:latin typeface="Times New Roman" panose="02020603050405020304" pitchFamily="18" charset="0"/>
                <a:cs typeface="Times New Roman" panose="02020603050405020304" pitchFamily="18" charset="0"/>
              </a:rPr>
              <a:t>takeoff </a:t>
            </a:r>
            <a:r>
              <a:rPr lang="en-US" sz="3200" b="1" dirty="0" smtClean="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is </a:t>
            </a:r>
            <a:r>
              <a:rPr lang="en-US" sz="3200" dirty="0">
                <a:latin typeface="Times New Roman" panose="02020603050405020304" pitchFamily="18" charset="0"/>
                <a:cs typeface="Times New Roman" panose="02020603050405020304" pitchFamily="18" charset="0"/>
              </a:rPr>
              <a:t>used to compute the quantity of materials that need to be purchased in order to construct a particular item of the project.</a:t>
            </a:r>
          </a:p>
          <a:p>
            <a:r>
              <a:rPr lang="en-US" sz="30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0210596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8439483-5D5C-49EA-AD44-9637B769C5B8}"/>
              </a:ext>
            </a:extLst>
          </p:cNvPr>
          <p:cNvSpPr>
            <a:spLocks noGrp="1"/>
          </p:cNvSpPr>
          <p:nvPr>
            <p:ph idx="1"/>
          </p:nvPr>
        </p:nvSpPr>
        <p:spPr>
          <a:xfrm>
            <a:off x="503584" y="463826"/>
            <a:ext cx="11105320" cy="5959834"/>
          </a:xfrm>
        </p:spPr>
        <p:txBody>
          <a:bodyPr>
            <a:normAutofit/>
          </a:bodyPr>
          <a:lstStyle/>
          <a:p>
            <a:pPr>
              <a:buFont typeface="Arial" panose="020B0604020202020204" pitchFamily="34" charset="0"/>
              <a:buChar char="•"/>
            </a:pPr>
            <a:r>
              <a:rPr lang="en-US" sz="4400" b="1" dirty="0">
                <a:latin typeface="Times New Roman" panose="02020603050405020304" pitchFamily="18" charset="0"/>
                <a:cs typeface="Times New Roman" panose="02020603050405020304" pitchFamily="18" charset="0"/>
              </a:rPr>
              <a:t> We used four slab systems:</a:t>
            </a:r>
          </a:p>
          <a:p>
            <a:pPr marL="0" indent="0">
              <a:buNone/>
            </a:pPr>
            <a:endParaRPr lang="en-US" sz="5400" b="1" dirty="0">
              <a:latin typeface="Times New Roman" panose="02020603050405020304" pitchFamily="18" charset="0"/>
              <a:cs typeface="Times New Roman" panose="02020603050405020304" pitchFamily="18" charset="0"/>
            </a:endParaRPr>
          </a:p>
          <a:p>
            <a:pPr marL="0" indent="0">
              <a:buNone/>
            </a:pPr>
            <a:r>
              <a:rPr lang="en-US" sz="3600" dirty="0">
                <a:latin typeface="Times New Roman" panose="02020603050405020304" pitchFamily="18" charset="0"/>
                <a:cs typeface="Times New Roman" panose="02020603050405020304" pitchFamily="18" charset="0"/>
              </a:rPr>
              <a:t>  1- Two-way Flat Plate</a:t>
            </a:r>
          </a:p>
          <a:p>
            <a:pPr marL="0" indent="0">
              <a:buNone/>
            </a:pPr>
            <a:r>
              <a:rPr lang="en-US" sz="3600" dirty="0">
                <a:latin typeface="Times New Roman" panose="02020603050405020304" pitchFamily="18" charset="0"/>
                <a:cs typeface="Times New Roman" panose="02020603050405020304" pitchFamily="18" charset="0"/>
              </a:rPr>
              <a:t>  2- Two-way Solid Slab</a:t>
            </a:r>
          </a:p>
          <a:p>
            <a:pPr marL="0" indent="0">
              <a:buNone/>
            </a:pPr>
            <a:r>
              <a:rPr lang="en-US" sz="3600" dirty="0">
                <a:latin typeface="Times New Roman" panose="02020603050405020304" pitchFamily="18" charset="0"/>
                <a:cs typeface="Times New Roman" panose="02020603050405020304" pitchFamily="18" charset="0"/>
              </a:rPr>
              <a:t>  3- Two-Way Ribbed Slab</a:t>
            </a:r>
          </a:p>
          <a:p>
            <a:pPr marL="0" indent="0">
              <a:buNone/>
            </a:pPr>
            <a:r>
              <a:rPr lang="en-US" sz="3600" dirty="0">
                <a:latin typeface="Times New Roman" panose="02020603050405020304" pitchFamily="18" charset="0"/>
                <a:cs typeface="Times New Roman" panose="02020603050405020304" pitchFamily="18" charset="0"/>
              </a:rPr>
              <a:t>  4- One-Way Ribbed Slab</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66160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15C48-66ED-4999-95CB-37D79DF6A152}"/>
              </a:ext>
            </a:extLst>
          </p:cNvPr>
          <p:cNvSpPr>
            <a:spLocks noGrp="1"/>
          </p:cNvSpPr>
          <p:nvPr>
            <p:ph type="title"/>
          </p:nvPr>
        </p:nvSpPr>
        <p:spPr>
          <a:xfrm>
            <a:off x="0" y="53484"/>
            <a:ext cx="12192000" cy="1306965"/>
          </a:xfrm>
        </p:spPr>
        <p:txBody>
          <a:bodyPr/>
          <a:lstStyle/>
          <a:p>
            <a:pPr algn="ctr"/>
            <a:r>
              <a:rPr lang="en-US" dirty="0">
                <a:latin typeface="Times New Roman" panose="02020603050405020304" pitchFamily="18" charset="0"/>
                <a:cs typeface="Times New Roman" panose="02020603050405020304" pitchFamily="18" charset="0"/>
              </a:rPr>
              <a:t>Quantity Surveying (QS)</a:t>
            </a:r>
          </a:p>
        </p:txBody>
      </p:sp>
      <p:sp>
        <p:nvSpPr>
          <p:cNvPr id="3" name="Content Placeholder 2">
            <a:extLst>
              <a:ext uri="{FF2B5EF4-FFF2-40B4-BE49-F238E27FC236}">
                <a16:creationId xmlns:a16="http://schemas.microsoft.com/office/drawing/2014/main" id="{AC88FA42-9C65-449A-8379-D9CC0BAA2361}"/>
              </a:ext>
            </a:extLst>
          </p:cNvPr>
          <p:cNvSpPr>
            <a:spLocks noGrp="1"/>
          </p:cNvSpPr>
          <p:nvPr>
            <p:ph idx="1"/>
          </p:nvPr>
        </p:nvSpPr>
        <p:spPr>
          <a:xfrm>
            <a:off x="423746" y="1360450"/>
            <a:ext cx="11374244" cy="5062652"/>
          </a:xfrm>
        </p:spPr>
        <p:txBody>
          <a:bodyPr/>
          <a:lstStyle/>
          <a:p>
            <a:endParaRPr lang="en-US" sz="36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3600" b="1" dirty="0">
                <a:latin typeface="Times New Roman" panose="02020603050405020304" pitchFamily="18" charset="0"/>
                <a:cs typeface="Times New Roman" panose="02020603050405020304" pitchFamily="18" charset="0"/>
              </a:rPr>
              <a:t> Consultant QS</a:t>
            </a:r>
          </a:p>
          <a:p>
            <a:pPr>
              <a:buFont typeface="Wingdings" panose="05000000000000000000" pitchFamily="2" charset="2"/>
              <a:buChar char="q"/>
            </a:pPr>
            <a:endParaRPr lang="en-US" sz="36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endParaRPr lang="en-US" sz="36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3600" b="1" dirty="0">
                <a:latin typeface="Times New Roman" panose="02020603050405020304" pitchFamily="18" charset="0"/>
                <a:cs typeface="Times New Roman" panose="02020603050405020304" pitchFamily="18" charset="0"/>
              </a:rPr>
              <a:t> Contractor QS</a:t>
            </a:r>
          </a:p>
          <a:p>
            <a:pPr marL="0" indent="0">
              <a:buNone/>
            </a:pPr>
            <a:endParaRPr lang="en-US" sz="3600" b="1" dirty="0">
              <a:latin typeface="Times New Roman" panose="02020603050405020304" pitchFamily="18" charset="0"/>
              <a:cs typeface="Times New Roman" panose="02020603050405020304" pitchFamily="18" charset="0"/>
            </a:endParaRPr>
          </a:p>
          <a:p>
            <a:endParaRPr lang="en-US" sz="3600" b="1" dirty="0">
              <a:latin typeface="Times New Roman" panose="02020603050405020304" pitchFamily="18" charset="0"/>
              <a:cs typeface="Times New Roman" panose="02020603050405020304" pitchFamily="18" charset="0"/>
            </a:endParaRPr>
          </a:p>
          <a:p>
            <a:endParaRPr lang="en-US" sz="36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6025446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0878"/>
            <a:ext cx="12192000" cy="996758"/>
          </a:xfrm>
        </p:spPr>
        <p:txBody>
          <a:bodyPr/>
          <a:lstStyle/>
          <a:p>
            <a:pPr algn="ctr"/>
            <a:r>
              <a:rPr lang="en-US" dirty="0">
                <a:latin typeface="Times New Roman" panose="02020603050405020304" pitchFamily="18" charset="0"/>
                <a:cs typeface="Times New Roman" panose="02020603050405020304" pitchFamily="18" charset="0"/>
              </a:rPr>
              <a:t>Estimation</a:t>
            </a:r>
          </a:p>
        </p:txBody>
      </p:sp>
      <p:sp>
        <p:nvSpPr>
          <p:cNvPr id="3" name="Content Placeholder 2"/>
          <p:cNvSpPr>
            <a:spLocks noGrp="1"/>
          </p:cNvSpPr>
          <p:nvPr>
            <p:ph idx="1"/>
          </p:nvPr>
        </p:nvSpPr>
        <p:spPr>
          <a:xfrm>
            <a:off x="449406" y="1177636"/>
            <a:ext cx="10980975" cy="5237019"/>
          </a:xfrm>
        </p:spPr>
        <p:txBody>
          <a:bodyPr>
            <a:normAutofit lnSpcReduction="10000"/>
          </a:bodyPr>
          <a:lstStyle/>
          <a:p>
            <a:pPr>
              <a:lnSpc>
                <a:spcPct val="100000"/>
              </a:lnSpc>
            </a:pPr>
            <a:endParaRPr lang="en-US" sz="3000" b="1" dirty="0">
              <a:latin typeface="Times New Roman" panose="02020603050405020304" pitchFamily="18" charset="0"/>
              <a:cs typeface="Times New Roman" panose="02020603050405020304" pitchFamily="18" charset="0"/>
            </a:endParaRPr>
          </a:p>
          <a:p>
            <a:pPr>
              <a:lnSpc>
                <a:spcPct val="100000"/>
              </a:lnSpc>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Estimating </a:t>
            </a:r>
            <a:r>
              <a:rPr lang="en-US" sz="3200" dirty="0">
                <a:latin typeface="Times New Roman" panose="02020603050405020304" pitchFamily="18" charset="0"/>
                <a:cs typeface="Times New Roman" panose="02020603050405020304" pitchFamily="18" charset="0"/>
              </a:rPr>
              <a:t>is an approximation that defines the Cost of construction Activity or activities prior to commencement of work V.S the cost of work during and after construction, which is the Actual cost.</a:t>
            </a:r>
          </a:p>
          <a:p>
            <a:pPr>
              <a:lnSpc>
                <a:spcPct val="100000"/>
              </a:lnSpc>
            </a:pPr>
            <a:endParaRPr lang="en-US" sz="3200"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Activity Cost </a:t>
            </a:r>
            <a:r>
              <a:rPr lang="en-US" sz="3200" dirty="0">
                <a:latin typeface="Times New Roman" panose="02020603050405020304" pitchFamily="18" charset="0"/>
                <a:cs typeface="Times New Roman" panose="02020603050405020304" pitchFamily="18" charset="0"/>
              </a:rPr>
              <a:t>in general is basically the cost of material, labor and equipment.</a:t>
            </a:r>
          </a:p>
          <a:p>
            <a:endParaRPr lang="en-US" sz="3200"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Conceptual Estimate &amp; Detailed Estimate</a:t>
            </a:r>
          </a:p>
          <a:p>
            <a:endParaRPr lang="en-US" dirty="0"/>
          </a:p>
          <a:p>
            <a:endParaRPr lang="en-US" sz="3000" dirty="0">
              <a:latin typeface="Times New Roman" panose="02020603050405020304" pitchFamily="18" charset="0"/>
              <a:cs typeface="Times New Roman" panose="02020603050405020304" pitchFamily="18" charset="0"/>
            </a:endParaRPr>
          </a:p>
          <a:p>
            <a:endParaRPr lang="en-US" sz="30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8839873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70042"/>
            <a:ext cx="12192000" cy="1259994"/>
          </a:xfrm>
        </p:spPr>
        <p:txBody>
          <a:bodyPr/>
          <a:lstStyle/>
          <a:p>
            <a:pPr algn="ctr"/>
            <a:r>
              <a:rPr lang="en-US" dirty="0">
                <a:latin typeface="Times New Roman" panose="02020603050405020304" pitchFamily="18" charset="0"/>
                <a:cs typeface="Times New Roman" panose="02020603050405020304" pitchFamily="18" charset="0"/>
              </a:rPr>
              <a:t>Work Breakdown Structure (WBS)</a:t>
            </a:r>
          </a:p>
        </p:txBody>
      </p:sp>
      <p:sp>
        <p:nvSpPr>
          <p:cNvPr id="3" name="Content Placeholder 2"/>
          <p:cNvSpPr>
            <a:spLocks noGrp="1"/>
          </p:cNvSpPr>
          <p:nvPr>
            <p:ph idx="1"/>
          </p:nvPr>
        </p:nvSpPr>
        <p:spPr>
          <a:xfrm>
            <a:off x="446049" y="1427018"/>
            <a:ext cx="11485756" cy="4350847"/>
          </a:xfrm>
        </p:spPr>
        <p:txBody>
          <a:bodyPr/>
          <a:lstStyle/>
          <a:p>
            <a:pPr>
              <a:buFont typeface="Wingdings" panose="05000000000000000000" pitchFamily="2" charset="2"/>
              <a:buChar char="q"/>
            </a:pPr>
            <a:endParaRPr lang="en-US" sz="3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3000" dirty="0">
                <a:latin typeface="Times New Roman" panose="02020603050405020304" pitchFamily="18" charset="0"/>
                <a:cs typeface="Times New Roman" panose="02020603050405020304" pitchFamily="18" charset="0"/>
              </a:rPr>
              <a:t> </a:t>
            </a:r>
            <a:r>
              <a:rPr lang="en-US" sz="3200" b="1" dirty="0">
                <a:latin typeface="Times New Roman" panose="02020603050405020304" pitchFamily="18" charset="0"/>
                <a:cs typeface="Times New Roman" panose="02020603050405020304" pitchFamily="18" charset="0"/>
              </a:rPr>
              <a:t>A hierarchical system which sub-divides larger elements of the project to smaller elements.</a:t>
            </a:r>
          </a:p>
          <a:p>
            <a:endParaRPr lang="en-US" sz="3200" b="1" dirty="0"/>
          </a:p>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The smallest unit of the WBS is the work package.</a:t>
            </a:r>
          </a:p>
          <a:p>
            <a:pPr>
              <a:buFont typeface="Wingdings" panose="05000000000000000000" pitchFamily="2" charset="2"/>
              <a:buChar char="q"/>
            </a:pPr>
            <a:endParaRPr lang="en-US" sz="32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work packages should be manageable, independent and Measurable</a:t>
            </a:r>
          </a:p>
          <a:p>
            <a:pPr marL="0" indent="0">
              <a:buNone/>
            </a:pPr>
            <a:endParaRPr lang="en-US" dirty="0"/>
          </a:p>
          <a:p>
            <a:pPr marL="0" indent="0">
              <a:buNone/>
            </a:pPr>
            <a:endParaRPr lang="en-US" sz="3000" b="1"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90549539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 y="70042"/>
            <a:ext cx="12192000" cy="1259994"/>
          </a:xfrm>
        </p:spPr>
        <p:txBody>
          <a:bodyPr/>
          <a:lstStyle/>
          <a:p>
            <a:pPr algn="ctr"/>
            <a:r>
              <a:rPr lang="en-US" dirty="0">
                <a:latin typeface="Times New Roman" panose="02020603050405020304" pitchFamily="18" charset="0"/>
                <a:cs typeface="Times New Roman" panose="02020603050405020304" pitchFamily="18" charset="0"/>
              </a:rPr>
              <a:t>Work Breakdown Structure (WBS)</a:t>
            </a:r>
          </a:p>
        </p:txBody>
      </p:sp>
      <p:pic>
        <p:nvPicPr>
          <p:cNvPr id="6" name="Picture 5"/>
          <p:cNvPicPr/>
          <p:nvPr/>
        </p:nvPicPr>
        <p:blipFill>
          <a:blip r:embed="rId2"/>
          <a:stretch>
            <a:fillRect/>
          </a:stretch>
        </p:blipFill>
        <p:spPr>
          <a:xfrm>
            <a:off x="1998617" y="1330036"/>
            <a:ext cx="7356566" cy="53768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7566539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B2702-28C3-4CE0-AA9C-BD8C24F15FF6}"/>
              </a:ext>
            </a:extLst>
          </p:cNvPr>
          <p:cNvSpPr>
            <a:spLocks noGrp="1"/>
          </p:cNvSpPr>
          <p:nvPr>
            <p:ph type="title"/>
          </p:nvPr>
        </p:nvSpPr>
        <p:spPr>
          <a:xfrm>
            <a:off x="0" y="138495"/>
            <a:ext cx="12192000" cy="941640"/>
          </a:xfrm>
        </p:spPr>
        <p:txBody>
          <a:bodyPr/>
          <a:lstStyle/>
          <a:p>
            <a:pPr algn="ctr"/>
            <a:r>
              <a:rPr lang="en-US" dirty="0">
                <a:latin typeface="Times New Roman" panose="02020603050405020304" pitchFamily="18" charset="0"/>
                <a:cs typeface="Times New Roman" panose="02020603050405020304" pitchFamily="18" charset="0"/>
              </a:rPr>
              <a:t>Bill Of Quantity ( BOQ)</a:t>
            </a:r>
          </a:p>
        </p:txBody>
      </p:sp>
      <p:sp>
        <p:nvSpPr>
          <p:cNvPr id="3" name="Content Placeholder 2">
            <a:extLst>
              <a:ext uri="{FF2B5EF4-FFF2-40B4-BE49-F238E27FC236}">
                <a16:creationId xmlns:a16="http://schemas.microsoft.com/office/drawing/2014/main" id="{A0B27F0B-8BEA-41AB-BB5B-00903E90BA77}"/>
              </a:ext>
            </a:extLst>
          </p:cNvPr>
          <p:cNvSpPr>
            <a:spLocks noGrp="1"/>
          </p:cNvSpPr>
          <p:nvPr>
            <p:ph idx="1"/>
          </p:nvPr>
        </p:nvSpPr>
        <p:spPr>
          <a:xfrm>
            <a:off x="393896" y="1080135"/>
            <a:ext cx="11324492" cy="5320665"/>
          </a:xfrm>
        </p:spPr>
        <p:txBody>
          <a:bodyPr/>
          <a:lstStyle/>
          <a:p>
            <a:endParaRPr lang="en-US" dirty="0"/>
          </a:p>
          <a:p>
            <a:pPr>
              <a:buFont typeface="Wingdings" panose="05000000000000000000" pitchFamily="2" charset="2"/>
              <a:buChar char="q"/>
            </a:pPr>
            <a:r>
              <a:rPr lang="en-US" dirty="0"/>
              <a:t> </a:t>
            </a:r>
            <a:r>
              <a:rPr lang="en-US" sz="3200" b="1" dirty="0">
                <a:latin typeface="Times New Roman" panose="02020603050405020304" pitchFamily="18" charset="0"/>
                <a:cs typeface="Times New Roman" panose="02020603050405020304" pitchFamily="18" charset="0"/>
              </a:rPr>
              <a:t>The </a:t>
            </a:r>
            <a:r>
              <a:rPr lang="en-US" sz="3200" b="1" dirty="0" smtClean="0">
                <a:latin typeface="Times New Roman" panose="02020603050405020304" pitchFamily="18" charset="0"/>
                <a:cs typeface="Times New Roman" panose="02020603050405020304" pitchFamily="18" charset="0"/>
              </a:rPr>
              <a:t>Bill </a:t>
            </a:r>
            <a:r>
              <a:rPr lang="en-US" sz="3200" b="1" dirty="0">
                <a:latin typeface="Times New Roman" panose="02020603050405020304" pitchFamily="18" charset="0"/>
                <a:cs typeface="Times New Roman" panose="02020603050405020304" pitchFamily="18" charset="0"/>
              </a:rPr>
              <a:t>of </a:t>
            </a:r>
            <a:r>
              <a:rPr lang="en-US" sz="3200" b="1" dirty="0" smtClean="0">
                <a:latin typeface="Times New Roman" panose="02020603050405020304" pitchFamily="18" charset="0"/>
                <a:cs typeface="Times New Roman" panose="02020603050405020304" pitchFamily="18" charset="0"/>
              </a:rPr>
              <a:t>Quantities </a:t>
            </a:r>
            <a:r>
              <a:rPr lang="en-US" sz="3200" dirty="0">
                <a:latin typeface="Times New Roman" panose="02020603050405020304" pitchFamily="18" charset="0"/>
                <a:cs typeface="Times New Roman" panose="02020603050405020304" pitchFamily="18" charset="0"/>
              </a:rPr>
              <a:t>(sometimes referred to as ‘BOQ' or 'BQ') is a document prepared by the cost consultant (often a Quantity Surveyor) that provides project specific measured quantities of the items of work identified by the drawings and specifications in the tender documentation.</a:t>
            </a:r>
          </a:p>
          <a:p>
            <a:pPr>
              <a:buFont typeface="Wingdings" panose="05000000000000000000" pitchFamily="2" charset="2"/>
              <a:buChar char="q"/>
            </a:pP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The quantities may be measured in number, length, area, volume, weight or time Preparing a bill of quantities requires that the design is complete and a specification has been prepared.</a:t>
            </a:r>
          </a:p>
        </p:txBody>
      </p:sp>
    </p:spTree>
    <p:extLst>
      <p:ext uri="{BB962C8B-B14F-4D97-AF65-F5344CB8AC3E}">
        <p14:creationId xmlns:p14="http://schemas.microsoft.com/office/powerpoint/2010/main" val="257428770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185C3E-392B-461D-96C9-15669B42C3A8}"/>
              </a:ext>
            </a:extLst>
          </p:cNvPr>
          <p:cNvSpPr>
            <a:spLocks noGrp="1"/>
          </p:cNvSpPr>
          <p:nvPr>
            <p:ph type="title"/>
          </p:nvPr>
        </p:nvSpPr>
        <p:spPr>
          <a:xfrm>
            <a:off x="0" y="0"/>
            <a:ext cx="12191999" cy="1080135"/>
          </a:xfrm>
        </p:spPr>
        <p:txBody>
          <a:bodyPr>
            <a:normAutofit/>
          </a:bodyPr>
          <a:lstStyle/>
          <a:p>
            <a:pPr algn="ctr"/>
            <a:r>
              <a:rPr lang="en-US" dirty="0">
                <a:latin typeface="Times New Roman" panose="02020603050405020304" pitchFamily="18" charset="0"/>
                <a:cs typeface="Times New Roman" panose="02020603050405020304" pitchFamily="18" charset="0"/>
              </a:rPr>
              <a:t>Project Quantities </a:t>
            </a:r>
          </a:p>
        </p:txBody>
      </p:sp>
      <p:sp>
        <p:nvSpPr>
          <p:cNvPr id="4" name="Content Placeholder 3">
            <a:extLst>
              <a:ext uri="{FF2B5EF4-FFF2-40B4-BE49-F238E27FC236}">
                <a16:creationId xmlns:a16="http://schemas.microsoft.com/office/drawing/2014/main" id="{43DE95C4-D54B-416A-8798-3A11128E1AB4}"/>
              </a:ext>
            </a:extLst>
          </p:cNvPr>
          <p:cNvSpPr>
            <a:spLocks noGrp="1"/>
          </p:cNvSpPr>
          <p:nvPr>
            <p:ph idx="1"/>
          </p:nvPr>
        </p:nvSpPr>
        <p:spPr>
          <a:xfrm>
            <a:off x="1" y="1308296"/>
            <a:ext cx="12191998" cy="5176910"/>
          </a:xfrm>
        </p:spPr>
        <p:txBody>
          <a:bodyPr/>
          <a:lstStyle/>
          <a:p>
            <a:r>
              <a:rPr lang="en-US" sz="3200" dirty="0">
                <a:latin typeface="Times New Roman" panose="02020603050405020304" pitchFamily="18" charset="0"/>
                <a:cs typeface="Times New Roman" panose="02020603050405020304" pitchFamily="18" charset="0"/>
              </a:rPr>
              <a:t>Quantities were made for two major elements:</a:t>
            </a:r>
          </a:p>
          <a:p>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 </a:t>
            </a:r>
            <a:r>
              <a:rPr lang="en-US" sz="3200" b="1" dirty="0">
                <a:latin typeface="Times New Roman" panose="02020603050405020304" pitchFamily="18" charset="0"/>
                <a:cs typeface="Times New Roman" panose="02020603050405020304" pitchFamily="18" charset="0"/>
              </a:rPr>
              <a:t>Structural elements</a:t>
            </a:r>
            <a:r>
              <a:rPr lang="en-US" sz="3200" dirty="0">
                <a:latin typeface="Times New Roman" panose="02020603050405020304" pitchFamily="18" charset="0"/>
                <a:cs typeface="Times New Roman" panose="02020603050405020304" pitchFamily="18" charset="0"/>
              </a:rPr>
              <a:t>: including Footings, Column necks, Columns, Beams and Slabs. </a:t>
            </a:r>
          </a:p>
          <a:p>
            <a:pPr>
              <a:buFont typeface="Wingdings" panose="05000000000000000000" pitchFamily="2" charset="2"/>
              <a:buChar char="q"/>
            </a:pPr>
            <a:endParaRPr lang="en-US" sz="3200"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3200" dirty="0">
                <a:latin typeface="Times New Roman" panose="02020603050405020304" pitchFamily="18" charset="0"/>
                <a:cs typeface="Times New Roman" panose="02020603050405020304" pitchFamily="18" charset="0"/>
              </a:rPr>
              <a:t> </a:t>
            </a:r>
            <a:r>
              <a:rPr lang="en-US" sz="3200" b="1" dirty="0">
                <a:latin typeface="Times New Roman" panose="02020603050405020304" pitchFamily="18" charset="0"/>
                <a:cs typeface="Times New Roman" panose="02020603050405020304" pitchFamily="18" charset="0"/>
              </a:rPr>
              <a:t>Nonstructural elements</a:t>
            </a:r>
            <a:r>
              <a:rPr lang="en-US" sz="3200" dirty="0">
                <a:latin typeface="Times New Roman" panose="02020603050405020304" pitchFamily="18" charset="0"/>
                <a:cs typeface="Times New Roman" panose="02020603050405020304" pitchFamily="18" charset="0"/>
              </a:rPr>
              <a:t>: mainly the interior finishing works.</a:t>
            </a:r>
          </a:p>
          <a:p>
            <a:pPr>
              <a:buFont typeface="Wingdings" panose="05000000000000000000" pitchFamily="2" charset="2"/>
              <a:buChar char="q"/>
            </a:pPr>
            <a:endParaRPr lang="en-US" sz="3200"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3200" dirty="0">
                <a:latin typeface="Times New Roman" panose="02020603050405020304" pitchFamily="18" charset="0"/>
                <a:cs typeface="Times New Roman" panose="02020603050405020304" pitchFamily="18" charset="0"/>
              </a:rPr>
              <a:t> </a:t>
            </a:r>
            <a:r>
              <a:rPr lang="en-US" sz="3200" b="1" dirty="0">
                <a:latin typeface="Times New Roman" panose="02020603050405020304" pitchFamily="18" charset="0"/>
                <a:cs typeface="Times New Roman" panose="02020603050405020304" pitchFamily="18" charset="0"/>
              </a:rPr>
              <a:t>Nonstructural elements had calculated for one time since it had never changed for different slab systems.</a:t>
            </a:r>
          </a:p>
        </p:txBody>
      </p:sp>
    </p:spTree>
    <p:extLst>
      <p:ext uri="{BB962C8B-B14F-4D97-AF65-F5344CB8AC3E}">
        <p14:creationId xmlns:p14="http://schemas.microsoft.com/office/powerpoint/2010/main" val="3493281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987956191"/>
              </p:ext>
            </p:extLst>
          </p:nvPr>
        </p:nvGraphicFramePr>
        <p:xfrm>
          <a:off x="1731552" y="3136295"/>
          <a:ext cx="8953864" cy="2781177"/>
        </p:xfrm>
        <a:graphic>
          <a:graphicData uri="http://schemas.openxmlformats.org/drawingml/2006/table">
            <a:tbl>
              <a:tblPr firstRow="1" bandRow="1">
                <a:tableStyleId>{5C22544A-7EE6-4342-B048-85BDC9FD1C3A}</a:tableStyleId>
              </a:tblPr>
              <a:tblGrid>
                <a:gridCol w="1119233">
                  <a:extLst>
                    <a:ext uri="{9D8B030D-6E8A-4147-A177-3AD203B41FA5}">
                      <a16:colId xmlns:a16="http://schemas.microsoft.com/office/drawing/2014/main" val="2602083253"/>
                    </a:ext>
                  </a:extLst>
                </a:gridCol>
                <a:gridCol w="1119233">
                  <a:extLst>
                    <a:ext uri="{9D8B030D-6E8A-4147-A177-3AD203B41FA5}">
                      <a16:colId xmlns:a16="http://schemas.microsoft.com/office/drawing/2014/main" val="2009397987"/>
                    </a:ext>
                  </a:extLst>
                </a:gridCol>
                <a:gridCol w="1119233">
                  <a:extLst>
                    <a:ext uri="{9D8B030D-6E8A-4147-A177-3AD203B41FA5}">
                      <a16:colId xmlns:a16="http://schemas.microsoft.com/office/drawing/2014/main" val="272084911"/>
                    </a:ext>
                  </a:extLst>
                </a:gridCol>
                <a:gridCol w="1119233">
                  <a:extLst>
                    <a:ext uri="{9D8B030D-6E8A-4147-A177-3AD203B41FA5}">
                      <a16:colId xmlns:a16="http://schemas.microsoft.com/office/drawing/2014/main" val="2597181616"/>
                    </a:ext>
                  </a:extLst>
                </a:gridCol>
                <a:gridCol w="1119233">
                  <a:extLst>
                    <a:ext uri="{9D8B030D-6E8A-4147-A177-3AD203B41FA5}">
                      <a16:colId xmlns:a16="http://schemas.microsoft.com/office/drawing/2014/main" val="2184501753"/>
                    </a:ext>
                  </a:extLst>
                </a:gridCol>
                <a:gridCol w="1119233">
                  <a:extLst>
                    <a:ext uri="{9D8B030D-6E8A-4147-A177-3AD203B41FA5}">
                      <a16:colId xmlns:a16="http://schemas.microsoft.com/office/drawing/2014/main" val="49358290"/>
                    </a:ext>
                  </a:extLst>
                </a:gridCol>
                <a:gridCol w="1119233">
                  <a:extLst>
                    <a:ext uri="{9D8B030D-6E8A-4147-A177-3AD203B41FA5}">
                      <a16:colId xmlns:a16="http://schemas.microsoft.com/office/drawing/2014/main" val="1423485303"/>
                    </a:ext>
                  </a:extLst>
                </a:gridCol>
                <a:gridCol w="1119233">
                  <a:extLst>
                    <a:ext uri="{9D8B030D-6E8A-4147-A177-3AD203B41FA5}">
                      <a16:colId xmlns:a16="http://schemas.microsoft.com/office/drawing/2014/main" val="1902686547"/>
                    </a:ext>
                  </a:extLst>
                </a:gridCol>
              </a:tblGrid>
              <a:tr h="450293">
                <a:tc gridSpan="8">
                  <a:txBody>
                    <a:bodyPr/>
                    <a:lstStyle/>
                    <a:p>
                      <a:pPr algn="ctr" fontAlgn="b"/>
                      <a:r>
                        <a:rPr lang="en-US" sz="1800" b="1" i="0" u="none" strike="noStrike" dirty="0">
                          <a:solidFill>
                            <a:schemeClr val="bg1"/>
                          </a:solidFill>
                          <a:effectLst/>
                          <a:latin typeface="Times New Roman" panose="02020603050405020304" pitchFamily="18" charset="0"/>
                          <a:cs typeface="Times New Roman" panose="02020603050405020304" pitchFamily="18" charset="0"/>
                        </a:rPr>
                        <a:t>Excavation For Footing</a:t>
                      </a:r>
                    </a:p>
                  </a:txBody>
                  <a:tcPr marL="9525" marR="9525" marT="9525" marB="0" anchor="ctr"/>
                </a:tc>
                <a:tc hMerge="1">
                  <a:txBody>
                    <a:bodyPr/>
                    <a:lstStyle/>
                    <a:p>
                      <a:endParaRPr lang="en-US"/>
                    </a:p>
                  </a:txBody>
                  <a:tcPr/>
                </a:tc>
                <a:tc hMerge="1">
                  <a:txBody>
                    <a:bodyPr/>
                    <a:lstStyle/>
                    <a:p>
                      <a:pPr algn="l" fontAlgn="b"/>
                      <a:endParaRPr lang="en-US"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hMerge="1">
                  <a:txBody>
                    <a:bodyPr/>
                    <a:lstStyle/>
                    <a:p>
                      <a:pPr algn="l" fontAlgn="b"/>
                      <a:endParaRPr lang="en-US"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hMerge="1">
                  <a:txBody>
                    <a:bodyPr/>
                    <a:lstStyle/>
                    <a:p>
                      <a:pPr algn="l" fontAlgn="b"/>
                      <a:endParaRPr lang="en-US" sz="14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hMerge="1">
                  <a:txBody>
                    <a:bodyPr/>
                    <a:lstStyle/>
                    <a:p>
                      <a:pPr algn="l" fontAlgn="b"/>
                      <a:endParaRPr lang="en-US" sz="14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hMerge="1">
                  <a:txBody>
                    <a:bodyPr/>
                    <a:lstStyle/>
                    <a:p>
                      <a:pPr algn="l" fontAlgn="b"/>
                      <a:endParaRPr lang="en-US"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hMerge="1">
                  <a:txBody>
                    <a:bodyPr/>
                    <a:lstStyle/>
                    <a:p>
                      <a:pPr algn="l" fontAlgn="b"/>
                      <a:endParaRPr lang="en-US"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3184282704"/>
                  </a:ext>
                </a:extLst>
              </a:tr>
              <a:tr h="529712">
                <a:tc>
                  <a:txBody>
                    <a:bodyPr/>
                    <a:lstStyle/>
                    <a:p>
                      <a:pPr algn="ctr" fontAlgn="b"/>
                      <a:r>
                        <a:rPr lang="en-US" sz="1400" b="1" i="0" u="none" strike="noStrike" dirty="0">
                          <a:solidFill>
                            <a:srgbClr val="000000"/>
                          </a:solidFill>
                          <a:effectLst/>
                          <a:latin typeface="Times New Roman" panose="02020603050405020304" pitchFamily="18" charset="0"/>
                          <a:cs typeface="Times New Roman" panose="02020603050405020304" pitchFamily="18" charset="0"/>
                        </a:rPr>
                        <a:t>Type of Footing </a:t>
                      </a:r>
                    </a:p>
                  </a:txBody>
                  <a:tcPr marL="9525" marR="9525" marT="9525" marB="0" anchor="ctr"/>
                </a:tc>
                <a:tc>
                  <a:txBody>
                    <a:bodyPr/>
                    <a:lstStyle/>
                    <a:p>
                      <a:pPr algn="ctr" fontAlgn="b"/>
                      <a:r>
                        <a:rPr lang="en-US" sz="1400" b="1" i="0" u="none" strike="noStrike" dirty="0">
                          <a:solidFill>
                            <a:srgbClr val="000000"/>
                          </a:solidFill>
                          <a:effectLst/>
                          <a:latin typeface="Times New Roman" panose="02020603050405020304" pitchFamily="18" charset="0"/>
                          <a:cs typeface="Times New Roman" panose="02020603050405020304" pitchFamily="18" charset="0"/>
                        </a:rPr>
                        <a:t>No. of Footing</a:t>
                      </a:r>
                    </a:p>
                  </a:txBody>
                  <a:tcPr marL="9525" marR="9525" marT="9525" marB="0" anchor="ctr"/>
                </a:tc>
                <a:tc>
                  <a:txBody>
                    <a:bodyPr/>
                    <a:lstStyle/>
                    <a:p>
                      <a:pPr algn="ctr" fontAlgn="b"/>
                      <a:r>
                        <a:rPr lang="en-US" sz="1400" b="1" i="0" u="none" strike="noStrike" dirty="0">
                          <a:solidFill>
                            <a:srgbClr val="000000"/>
                          </a:solidFill>
                          <a:effectLst/>
                          <a:latin typeface="Times New Roman" panose="02020603050405020304" pitchFamily="18" charset="0"/>
                          <a:cs typeface="Times New Roman" panose="02020603050405020304" pitchFamily="18" charset="0"/>
                        </a:rPr>
                        <a:t>Length(m)</a:t>
                      </a:r>
                    </a:p>
                  </a:txBody>
                  <a:tcPr marL="9525" marR="9525" marT="9525" marB="0" anchor="ctr"/>
                </a:tc>
                <a:tc>
                  <a:txBody>
                    <a:bodyPr/>
                    <a:lstStyle/>
                    <a:p>
                      <a:pPr algn="ctr" fontAlgn="b"/>
                      <a:r>
                        <a:rPr lang="en-US" sz="1400" b="1" i="0" u="none" strike="noStrike" dirty="0">
                          <a:solidFill>
                            <a:srgbClr val="000000"/>
                          </a:solidFill>
                          <a:effectLst/>
                          <a:latin typeface="Times New Roman" panose="02020603050405020304" pitchFamily="18" charset="0"/>
                          <a:cs typeface="Times New Roman" panose="02020603050405020304" pitchFamily="18" charset="0"/>
                        </a:rPr>
                        <a:t>Width (m)</a:t>
                      </a:r>
                    </a:p>
                  </a:txBody>
                  <a:tcPr marL="9525" marR="9525" marT="9525" marB="0" anchor="ctr"/>
                </a:tc>
                <a:tc>
                  <a:txBody>
                    <a:bodyPr/>
                    <a:lstStyle/>
                    <a:p>
                      <a:pPr algn="ctr" fontAlgn="b"/>
                      <a:r>
                        <a:rPr lang="en-US" sz="1400" b="1" i="0" u="none" strike="noStrike" dirty="0">
                          <a:solidFill>
                            <a:srgbClr val="000000"/>
                          </a:solidFill>
                          <a:effectLst/>
                          <a:latin typeface="Times New Roman" panose="02020603050405020304" pitchFamily="18" charset="0"/>
                          <a:cs typeface="Times New Roman" panose="02020603050405020304" pitchFamily="18" charset="0"/>
                        </a:rPr>
                        <a:t>Depth(m)</a:t>
                      </a:r>
                    </a:p>
                  </a:txBody>
                  <a:tcPr marL="9525" marR="9525" marT="9525" marB="0" anchor="ctr"/>
                </a:tc>
                <a:tc>
                  <a:txBody>
                    <a:bodyPr/>
                    <a:lstStyle/>
                    <a:p>
                      <a:pPr algn="ctr" fontAlgn="b"/>
                      <a:r>
                        <a:rPr lang="en-US" sz="1400" b="1" i="0" u="none" strike="noStrike" dirty="0">
                          <a:solidFill>
                            <a:srgbClr val="000000"/>
                          </a:solidFill>
                          <a:effectLst/>
                          <a:latin typeface="Times New Roman" panose="02020603050405020304" pitchFamily="18" charset="0"/>
                          <a:cs typeface="Times New Roman" panose="02020603050405020304" pitchFamily="18" charset="0"/>
                        </a:rPr>
                        <a:t>Volume of Bank(m^3)</a:t>
                      </a:r>
                    </a:p>
                  </a:txBody>
                  <a:tcPr marL="9525" marR="9525" marT="9525" marB="0" anchor="ctr"/>
                </a:tc>
                <a:tc>
                  <a:txBody>
                    <a:bodyPr/>
                    <a:lstStyle/>
                    <a:p>
                      <a:pPr algn="ctr" fontAlgn="b"/>
                      <a:r>
                        <a:rPr lang="en-US" sz="1400" b="1" i="0" u="none" strike="noStrike" dirty="0">
                          <a:solidFill>
                            <a:srgbClr val="000000"/>
                          </a:solidFill>
                          <a:effectLst/>
                          <a:latin typeface="Times New Roman" panose="02020603050405020304" pitchFamily="18" charset="0"/>
                          <a:cs typeface="Times New Roman" panose="02020603050405020304" pitchFamily="18" charset="0"/>
                        </a:rPr>
                        <a:t>Swell Factor</a:t>
                      </a:r>
                    </a:p>
                  </a:txBody>
                  <a:tcPr marL="9525" marR="9525" marT="9525" marB="0" anchor="ctr"/>
                </a:tc>
                <a:tc>
                  <a:txBody>
                    <a:bodyPr/>
                    <a:lstStyle/>
                    <a:p>
                      <a:pPr algn="ctr" fontAlgn="b"/>
                      <a:r>
                        <a:rPr lang="en-US" sz="1400" b="1" i="0" u="none" strike="noStrike" dirty="0">
                          <a:solidFill>
                            <a:srgbClr val="000000"/>
                          </a:solidFill>
                          <a:effectLst/>
                          <a:latin typeface="Times New Roman" panose="02020603050405020304" pitchFamily="18" charset="0"/>
                          <a:cs typeface="Times New Roman" panose="02020603050405020304" pitchFamily="18" charset="0"/>
                        </a:rPr>
                        <a:t>Volume of Loose(m^3)</a:t>
                      </a:r>
                    </a:p>
                  </a:txBody>
                  <a:tcPr marL="9525" marR="9525" marT="9525" marB="0" anchor="ctr"/>
                </a:tc>
                <a:extLst>
                  <a:ext uri="{0D108BD9-81ED-4DB2-BD59-A6C34878D82A}">
                    <a16:rowId xmlns:a16="http://schemas.microsoft.com/office/drawing/2014/main" val="3140735816"/>
                  </a:ext>
                </a:extLst>
              </a:tr>
              <a:tr h="450293">
                <a:tc>
                  <a:txBody>
                    <a:bodyPr/>
                    <a:lstStyle/>
                    <a:p>
                      <a:pPr algn="ctr" fontAlgn="b"/>
                      <a:r>
                        <a:rPr lang="en-US" sz="1400" b="1" i="0" u="none" strike="noStrike" dirty="0">
                          <a:solidFill>
                            <a:srgbClr val="000000"/>
                          </a:solidFill>
                          <a:effectLst/>
                          <a:latin typeface="Times New Roman" panose="02020603050405020304" pitchFamily="18" charset="0"/>
                          <a:cs typeface="Times New Roman" panose="02020603050405020304" pitchFamily="18" charset="0"/>
                        </a:rPr>
                        <a:t>F1</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9</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2.4</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2.4</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1.5</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77.76</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1.5</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116.64</a:t>
                      </a:r>
                    </a:p>
                  </a:txBody>
                  <a:tcPr marL="9525" marR="9525" marT="9525" marB="0" anchor="ctr"/>
                </a:tc>
                <a:extLst>
                  <a:ext uri="{0D108BD9-81ED-4DB2-BD59-A6C34878D82A}">
                    <a16:rowId xmlns:a16="http://schemas.microsoft.com/office/drawing/2014/main" val="4178688322"/>
                  </a:ext>
                </a:extLst>
              </a:tr>
              <a:tr h="450293">
                <a:tc>
                  <a:txBody>
                    <a:bodyPr/>
                    <a:lstStyle/>
                    <a:p>
                      <a:pPr algn="ctr" fontAlgn="b"/>
                      <a:r>
                        <a:rPr lang="en-US" sz="1400" b="1" i="0" u="none" strike="noStrike" dirty="0">
                          <a:solidFill>
                            <a:srgbClr val="000000"/>
                          </a:solidFill>
                          <a:effectLst/>
                          <a:latin typeface="Times New Roman" panose="02020603050405020304" pitchFamily="18" charset="0"/>
                          <a:cs typeface="Times New Roman" panose="02020603050405020304" pitchFamily="18" charset="0"/>
                        </a:rPr>
                        <a:t>F2</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8</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2.6</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2.6</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1.5</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81.12</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1.5</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121.68</a:t>
                      </a:r>
                    </a:p>
                  </a:txBody>
                  <a:tcPr marL="9525" marR="9525" marT="9525" marB="0" anchor="ctr"/>
                </a:tc>
                <a:extLst>
                  <a:ext uri="{0D108BD9-81ED-4DB2-BD59-A6C34878D82A}">
                    <a16:rowId xmlns:a16="http://schemas.microsoft.com/office/drawing/2014/main" val="1788117378"/>
                  </a:ext>
                </a:extLst>
              </a:tr>
              <a:tr h="450293">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F3</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5</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2.85</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2.85</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1.5</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60.91875</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1.5</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91.378125</a:t>
                      </a:r>
                    </a:p>
                  </a:txBody>
                  <a:tcPr marL="9525" marR="9525" marT="9525" marB="0" anchor="ctr"/>
                </a:tc>
                <a:extLst>
                  <a:ext uri="{0D108BD9-81ED-4DB2-BD59-A6C34878D82A}">
                    <a16:rowId xmlns:a16="http://schemas.microsoft.com/office/drawing/2014/main" val="3065536063"/>
                  </a:ext>
                </a:extLst>
              </a:tr>
              <a:tr h="450293">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Total </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 </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 </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 </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 </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219.79875</a:t>
                      </a:r>
                    </a:p>
                  </a:txBody>
                  <a:tcPr marL="9525" marR="9525" marT="9525" marB="0" anchor="ctr"/>
                </a:tc>
                <a:tc>
                  <a:txBody>
                    <a:bodyPr/>
                    <a:lstStyle/>
                    <a:p>
                      <a:pPr algn="ctr" fontAlgn="b"/>
                      <a:r>
                        <a:rPr lang="en-US" sz="1400" b="1" i="0" u="none" strike="noStrike">
                          <a:solidFill>
                            <a:srgbClr val="000000"/>
                          </a:solidFill>
                          <a:effectLst/>
                          <a:latin typeface="Times New Roman" panose="02020603050405020304" pitchFamily="18" charset="0"/>
                          <a:cs typeface="Times New Roman" panose="02020603050405020304" pitchFamily="18" charset="0"/>
                        </a:rPr>
                        <a:t> </a:t>
                      </a:r>
                    </a:p>
                  </a:txBody>
                  <a:tcPr marL="9525" marR="9525" marT="9525" marB="0" anchor="ctr"/>
                </a:tc>
                <a:tc>
                  <a:txBody>
                    <a:bodyPr/>
                    <a:lstStyle/>
                    <a:p>
                      <a:pPr algn="ctr" fontAlgn="b"/>
                      <a:r>
                        <a:rPr lang="en-US" sz="1400" b="1" i="0" u="none" strike="noStrike" dirty="0">
                          <a:solidFill>
                            <a:srgbClr val="000000"/>
                          </a:solidFill>
                          <a:effectLst/>
                          <a:latin typeface="Times New Roman" panose="02020603050405020304" pitchFamily="18" charset="0"/>
                          <a:cs typeface="Times New Roman" panose="02020603050405020304" pitchFamily="18" charset="0"/>
                        </a:rPr>
                        <a:t>329.698125</a:t>
                      </a:r>
                    </a:p>
                  </a:txBody>
                  <a:tcPr marL="9525" marR="9525" marT="9525" marB="0" anchor="ctr"/>
                </a:tc>
                <a:extLst>
                  <a:ext uri="{0D108BD9-81ED-4DB2-BD59-A6C34878D82A}">
                    <a16:rowId xmlns:a16="http://schemas.microsoft.com/office/drawing/2014/main" val="1941391876"/>
                  </a:ext>
                </a:extLst>
              </a:tr>
            </a:tbl>
          </a:graphicData>
        </a:graphic>
      </p:graphicFrame>
      <p:sp>
        <p:nvSpPr>
          <p:cNvPr id="7" name="Content Placeholder 4">
            <a:extLst>
              <a:ext uri="{FF2B5EF4-FFF2-40B4-BE49-F238E27FC236}">
                <a16:creationId xmlns:a16="http://schemas.microsoft.com/office/drawing/2014/main" id="{32CA6734-6C38-418D-B225-6DAAEDA7FE8B}"/>
              </a:ext>
            </a:extLst>
          </p:cNvPr>
          <p:cNvSpPr>
            <a:spLocks noGrp="1"/>
          </p:cNvSpPr>
          <p:nvPr>
            <p:ph idx="1"/>
          </p:nvPr>
        </p:nvSpPr>
        <p:spPr>
          <a:xfrm>
            <a:off x="337567" y="1406705"/>
            <a:ext cx="11741834" cy="1258115"/>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Excavation For Footings</a:t>
            </a:r>
            <a:endParaRPr lang="en-US" sz="3200" dirty="0">
              <a:latin typeface="Times New Roman" panose="02020603050405020304" pitchFamily="18" charset="0"/>
              <a:cs typeface="Times New Roman" panose="02020603050405020304" pitchFamily="18" charset="0"/>
            </a:endParaRPr>
          </a:p>
        </p:txBody>
      </p:sp>
      <p:sp>
        <p:nvSpPr>
          <p:cNvPr id="8"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9" name="TextBox 8">
            <a:extLst>
              <a:ext uri="{FF2B5EF4-FFF2-40B4-BE49-F238E27FC236}">
                <a16:creationId xmlns:a16="http://schemas.microsoft.com/office/drawing/2014/main" id="{9DB9DB96-032D-436C-AE85-6C609F17B06E}"/>
              </a:ext>
            </a:extLst>
          </p:cNvPr>
          <p:cNvSpPr txBox="1"/>
          <p:nvPr/>
        </p:nvSpPr>
        <p:spPr>
          <a:xfrm>
            <a:off x="1100296" y="2203155"/>
            <a:ext cx="5875270" cy="461665"/>
          </a:xfrm>
          <a:prstGeom prst="rect">
            <a:avLst/>
          </a:prstGeom>
          <a:noFill/>
        </p:spPr>
        <p:txBody>
          <a:bodyPr wrap="square" rtlCol="0">
            <a:spAutoFit/>
          </a:bodyPr>
          <a:lstStyle/>
          <a:p>
            <a:r>
              <a:rPr lang="en-US" sz="2400" b="1" dirty="0">
                <a:solidFill>
                  <a:srgbClr val="FF0000"/>
                </a:solidFill>
                <a:latin typeface="Times New Roman" panose="02020603050405020304" pitchFamily="18" charset="0"/>
                <a:cs typeface="Times New Roman" panose="02020603050405020304" pitchFamily="18" charset="0"/>
              </a:rPr>
              <a:t>Assume allowance from each side = 0.5 m</a:t>
            </a:r>
          </a:p>
        </p:txBody>
      </p:sp>
    </p:spTree>
    <p:extLst>
      <p:ext uri="{BB962C8B-B14F-4D97-AF65-F5344CB8AC3E}">
        <p14:creationId xmlns:p14="http://schemas.microsoft.com/office/powerpoint/2010/main" val="2574103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Footings: </a:t>
            </a:r>
            <a:r>
              <a:rPr lang="en-US" sz="3200" dirty="0">
                <a:latin typeface="Times New Roman" panose="02020603050405020304" pitchFamily="18" charset="0"/>
                <a:cs typeface="Times New Roman" panose="02020603050405020304" pitchFamily="18" charset="0"/>
              </a:rPr>
              <a:t>Blinding &amp; main Concrete</a:t>
            </a:r>
          </a:p>
        </p:txBody>
      </p:sp>
      <p:graphicFrame>
        <p:nvGraphicFramePr>
          <p:cNvPr id="6" name="Table 5">
            <a:extLst>
              <a:ext uri="{FF2B5EF4-FFF2-40B4-BE49-F238E27FC236}">
                <a16:creationId xmlns:a16="http://schemas.microsoft.com/office/drawing/2014/main" id="{208864B4-46EF-458F-893C-5C68F373FAD7}"/>
              </a:ext>
            </a:extLst>
          </p:cNvPr>
          <p:cNvGraphicFramePr>
            <a:graphicFrameLocks noGrp="1"/>
          </p:cNvGraphicFramePr>
          <p:nvPr>
            <p:extLst>
              <p:ext uri="{D42A27DB-BD31-4B8C-83A1-F6EECF244321}">
                <p14:modId xmlns:p14="http://schemas.microsoft.com/office/powerpoint/2010/main" val="299793688"/>
              </p:ext>
            </p:extLst>
          </p:nvPr>
        </p:nvGraphicFramePr>
        <p:xfrm>
          <a:off x="2290688" y="4659665"/>
          <a:ext cx="7610623" cy="1997613"/>
        </p:xfrm>
        <a:graphic>
          <a:graphicData uri="http://schemas.openxmlformats.org/drawingml/2006/table">
            <a:tbl>
              <a:tblPr firstRow="1" firstCol="1" bandRow="1">
                <a:tableStyleId>{5C22544A-7EE6-4342-B048-85BDC9FD1C3A}</a:tableStyleId>
              </a:tblPr>
              <a:tblGrid>
                <a:gridCol w="2030503">
                  <a:extLst>
                    <a:ext uri="{9D8B030D-6E8A-4147-A177-3AD203B41FA5}">
                      <a16:colId xmlns:a16="http://schemas.microsoft.com/office/drawing/2014/main" val="239143478"/>
                    </a:ext>
                  </a:extLst>
                </a:gridCol>
                <a:gridCol w="695356">
                  <a:extLst>
                    <a:ext uri="{9D8B030D-6E8A-4147-A177-3AD203B41FA5}">
                      <a16:colId xmlns:a16="http://schemas.microsoft.com/office/drawing/2014/main" val="1566040391"/>
                    </a:ext>
                  </a:extLst>
                </a:gridCol>
                <a:gridCol w="976952">
                  <a:extLst>
                    <a:ext uri="{9D8B030D-6E8A-4147-A177-3AD203B41FA5}">
                      <a16:colId xmlns:a16="http://schemas.microsoft.com/office/drawing/2014/main" val="3652026239"/>
                    </a:ext>
                  </a:extLst>
                </a:gridCol>
                <a:gridCol w="1099288">
                  <a:extLst>
                    <a:ext uri="{9D8B030D-6E8A-4147-A177-3AD203B41FA5}">
                      <a16:colId xmlns:a16="http://schemas.microsoft.com/office/drawing/2014/main" val="2665638623"/>
                    </a:ext>
                  </a:extLst>
                </a:gridCol>
                <a:gridCol w="1099288">
                  <a:extLst>
                    <a:ext uri="{9D8B030D-6E8A-4147-A177-3AD203B41FA5}">
                      <a16:colId xmlns:a16="http://schemas.microsoft.com/office/drawing/2014/main" val="786666700"/>
                    </a:ext>
                  </a:extLst>
                </a:gridCol>
                <a:gridCol w="1709236">
                  <a:extLst>
                    <a:ext uri="{9D8B030D-6E8A-4147-A177-3AD203B41FA5}">
                      <a16:colId xmlns:a16="http://schemas.microsoft.com/office/drawing/2014/main" val="3779959832"/>
                    </a:ext>
                  </a:extLst>
                </a:gridCol>
              </a:tblGrid>
              <a:tr h="411273">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Type of Footing</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N</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L(m)</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W(m)</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D(m)</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Volume (m</a:t>
                      </a:r>
                      <a:r>
                        <a:rPr lang="en-US" sz="2000" baseline="30000">
                          <a:effectLst/>
                          <a:latin typeface="Times New Roman" panose="02020603050405020304" pitchFamily="18" charset="0"/>
                          <a:cs typeface="Times New Roman" panose="02020603050405020304" pitchFamily="18" charset="0"/>
                        </a:rPr>
                        <a:t>3</a:t>
                      </a:r>
                      <a:r>
                        <a:rPr lang="en-US" sz="2000">
                          <a:effectLst/>
                          <a:latin typeface="Times New Roman" panose="02020603050405020304" pitchFamily="18" charset="0"/>
                          <a:cs typeface="Times New Roman" panose="02020603050405020304" pitchFamily="18" charset="0"/>
                        </a:rPr>
                        <a:t>)</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67378044"/>
                  </a:ext>
                </a:extLst>
              </a:tr>
              <a:tr h="391689">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F1</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9</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1.4</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1.4</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0.35</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6.17</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62274123"/>
                  </a:ext>
                </a:extLst>
              </a:tr>
              <a:tr h="391689">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F2</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8</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1.6</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1.6</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0.35</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7.17</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27695519"/>
                  </a:ext>
                </a:extLst>
              </a:tr>
              <a:tr h="391689">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F3</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5</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1.85</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1.85</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0.4</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6.85</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44837030"/>
                  </a:ext>
                </a:extLst>
              </a:tr>
              <a:tr h="411273">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Total</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20.19</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34147699"/>
                  </a:ext>
                </a:extLst>
              </a:tr>
            </a:tbl>
          </a:graphicData>
        </a:graphic>
      </p:graphicFrame>
      <p:graphicFrame>
        <p:nvGraphicFramePr>
          <p:cNvPr id="3" name="Table 2">
            <a:extLst>
              <a:ext uri="{FF2B5EF4-FFF2-40B4-BE49-F238E27FC236}">
                <a16:creationId xmlns:a16="http://schemas.microsoft.com/office/drawing/2014/main" id="{BDDD1003-9AEE-403B-BCF2-F0ED19F165FC}"/>
              </a:ext>
            </a:extLst>
          </p:cNvPr>
          <p:cNvGraphicFramePr>
            <a:graphicFrameLocks noGrp="1"/>
          </p:cNvGraphicFramePr>
          <p:nvPr>
            <p:extLst>
              <p:ext uri="{D42A27DB-BD31-4B8C-83A1-F6EECF244321}">
                <p14:modId xmlns:p14="http://schemas.microsoft.com/office/powerpoint/2010/main" val="1242683668"/>
              </p:ext>
            </p:extLst>
          </p:nvPr>
        </p:nvGraphicFramePr>
        <p:xfrm>
          <a:off x="2290688" y="2096084"/>
          <a:ext cx="7610623" cy="1997612"/>
        </p:xfrm>
        <a:graphic>
          <a:graphicData uri="http://schemas.openxmlformats.org/drawingml/2006/table">
            <a:tbl>
              <a:tblPr firstRow="1" firstCol="1" bandRow="1">
                <a:tableStyleId>{5C22544A-7EE6-4342-B048-85BDC9FD1C3A}</a:tableStyleId>
              </a:tblPr>
              <a:tblGrid>
                <a:gridCol w="2271843">
                  <a:extLst>
                    <a:ext uri="{9D8B030D-6E8A-4147-A177-3AD203B41FA5}">
                      <a16:colId xmlns:a16="http://schemas.microsoft.com/office/drawing/2014/main" val="611592866"/>
                    </a:ext>
                  </a:extLst>
                </a:gridCol>
                <a:gridCol w="909540">
                  <a:extLst>
                    <a:ext uri="{9D8B030D-6E8A-4147-A177-3AD203B41FA5}">
                      <a16:colId xmlns:a16="http://schemas.microsoft.com/office/drawing/2014/main" val="1010115442"/>
                    </a:ext>
                  </a:extLst>
                </a:gridCol>
                <a:gridCol w="846294">
                  <a:extLst>
                    <a:ext uri="{9D8B030D-6E8A-4147-A177-3AD203B41FA5}">
                      <a16:colId xmlns:a16="http://schemas.microsoft.com/office/drawing/2014/main" val="862393377"/>
                    </a:ext>
                  </a:extLst>
                </a:gridCol>
                <a:gridCol w="967767">
                  <a:extLst>
                    <a:ext uri="{9D8B030D-6E8A-4147-A177-3AD203B41FA5}">
                      <a16:colId xmlns:a16="http://schemas.microsoft.com/office/drawing/2014/main" val="349628279"/>
                    </a:ext>
                  </a:extLst>
                </a:gridCol>
                <a:gridCol w="888458">
                  <a:extLst>
                    <a:ext uri="{9D8B030D-6E8A-4147-A177-3AD203B41FA5}">
                      <a16:colId xmlns:a16="http://schemas.microsoft.com/office/drawing/2014/main" val="1424409285"/>
                    </a:ext>
                  </a:extLst>
                </a:gridCol>
                <a:gridCol w="1726721">
                  <a:extLst>
                    <a:ext uri="{9D8B030D-6E8A-4147-A177-3AD203B41FA5}">
                      <a16:colId xmlns:a16="http://schemas.microsoft.com/office/drawing/2014/main" val="3885801568"/>
                    </a:ext>
                  </a:extLst>
                </a:gridCol>
              </a:tblGrid>
              <a:tr h="403364">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Type of Footing</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N</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L(m)</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W(m)</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D(m)</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Volume(m</a:t>
                      </a:r>
                      <a:r>
                        <a:rPr lang="en-US" sz="2000" baseline="30000">
                          <a:effectLst/>
                          <a:latin typeface="Times New Roman" panose="02020603050405020304" pitchFamily="18" charset="0"/>
                          <a:cs typeface="Times New Roman" panose="02020603050405020304" pitchFamily="18" charset="0"/>
                        </a:rPr>
                        <a:t>3</a:t>
                      </a:r>
                      <a:r>
                        <a:rPr lang="en-US" sz="2000">
                          <a:effectLst/>
                          <a:latin typeface="Times New Roman" panose="02020603050405020304" pitchFamily="18" charset="0"/>
                          <a:cs typeface="Times New Roman" panose="02020603050405020304" pitchFamily="18" charset="0"/>
                        </a:rPr>
                        <a:t>)</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22411731"/>
                  </a:ext>
                </a:extLst>
              </a:tr>
              <a:tr h="384156">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F1</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9</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1.60</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1.60</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0.10</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2.30</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96477893"/>
                  </a:ext>
                </a:extLst>
              </a:tr>
              <a:tr h="384156">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F2</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8</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1.80</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1.80</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0.10</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2.60</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62940157"/>
                  </a:ext>
                </a:extLst>
              </a:tr>
              <a:tr h="403364">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F3</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5</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2.05</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2.05</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0.10</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2.10</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42290939"/>
                  </a:ext>
                </a:extLst>
              </a:tr>
              <a:tr h="422572">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Total</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000" dirty="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7.00</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24704215"/>
                  </a:ext>
                </a:extLst>
              </a:tr>
            </a:tbl>
          </a:graphicData>
        </a:graphic>
      </p:graphicFrame>
      <p:sp>
        <p:nvSpPr>
          <p:cNvPr id="4" name="TextBox 3">
            <a:extLst>
              <a:ext uri="{FF2B5EF4-FFF2-40B4-BE49-F238E27FC236}">
                <a16:creationId xmlns:a16="http://schemas.microsoft.com/office/drawing/2014/main" id="{3145E9CE-03D1-4D32-9068-56314495F58B}"/>
              </a:ext>
            </a:extLst>
          </p:cNvPr>
          <p:cNvSpPr txBox="1"/>
          <p:nvPr/>
        </p:nvSpPr>
        <p:spPr>
          <a:xfrm>
            <a:off x="4532358" y="1659989"/>
            <a:ext cx="3127281" cy="369332"/>
          </a:xfrm>
          <a:prstGeom prst="rect">
            <a:avLst/>
          </a:prstGeom>
          <a:solidFill>
            <a:srgbClr val="92D050"/>
          </a:solidFill>
        </p:spPr>
        <p:txBody>
          <a:bodyPr wrap="square" rtlCol="0">
            <a:spAutoFit/>
          </a:bodyPr>
          <a:lstStyle/>
          <a:p>
            <a:r>
              <a:rPr lang="en-US" b="1" dirty="0">
                <a:latin typeface="Times New Roman" panose="02020603050405020304" pitchFamily="18" charset="0"/>
                <a:cs typeface="Times New Roman" panose="02020603050405020304" pitchFamily="18" charset="0"/>
              </a:rPr>
              <a:t>Volume of Blinding Concrete</a:t>
            </a:r>
          </a:p>
        </p:txBody>
      </p:sp>
      <p:sp>
        <p:nvSpPr>
          <p:cNvPr id="8" name="TextBox 7">
            <a:extLst>
              <a:ext uri="{FF2B5EF4-FFF2-40B4-BE49-F238E27FC236}">
                <a16:creationId xmlns:a16="http://schemas.microsoft.com/office/drawing/2014/main" id="{461E4BB3-4DC3-4A86-B5B3-4B1A4779DA3E}"/>
              </a:ext>
            </a:extLst>
          </p:cNvPr>
          <p:cNvSpPr txBox="1"/>
          <p:nvPr/>
        </p:nvSpPr>
        <p:spPr>
          <a:xfrm>
            <a:off x="4612155" y="4246652"/>
            <a:ext cx="3047483" cy="369332"/>
          </a:xfrm>
          <a:prstGeom prst="rect">
            <a:avLst/>
          </a:prstGeom>
          <a:solidFill>
            <a:srgbClr val="92D050"/>
          </a:solidFill>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Volume of Main Concrete</a:t>
            </a:r>
          </a:p>
        </p:txBody>
      </p:sp>
    </p:spTree>
    <p:extLst>
      <p:ext uri="{BB962C8B-B14F-4D97-AF65-F5344CB8AC3E}">
        <p14:creationId xmlns:p14="http://schemas.microsoft.com/office/powerpoint/2010/main" val="403773936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Footings: </a:t>
            </a:r>
            <a:r>
              <a:rPr lang="en-US" sz="3200" dirty="0">
                <a:latin typeface="Times New Roman" panose="02020603050405020304" pitchFamily="18" charset="0"/>
                <a:cs typeface="Times New Roman" panose="02020603050405020304" pitchFamily="18" charset="0"/>
              </a:rPr>
              <a:t>Formwork &amp; Reinforcement</a:t>
            </a:r>
          </a:p>
        </p:txBody>
      </p:sp>
      <p:graphicFrame>
        <p:nvGraphicFramePr>
          <p:cNvPr id="7" name="Table 6">
            <a:extLst>
              <a:ext uri="{FF2B5EF4-FFF2-40B4-BE49-F238E27FC236}">
                <a16:creationId xmlns:a16="http://schemas.microsoft.com/office/drawing/2014/main" id="{7CBE1071-C454-401F-8EC1-62F5F273DF5D}"/>
              </a:ext>
            </a:extLst>
          </p:cNvPr>
          <p:cNvGraphicFramePr>
            <a:graphicFrameLocks noGrp="1"/>
          </p:cNvGraphicFramePr>
          <p:nvPr>
            <p:extLst>
              <p:ext uri="{D42A27DB-BD31-4B8C-83A1-F6EECF244321}">
                <p14:modId xmlns:p14="http://schemas.microsoft.com/office/powerpoint/2010/main" val="1322688237"/>
              </p:ext>
            </p:extLst>
          </p:nvPr>
        </p:nvGraphicFramePr>
        <p:xfrm>
          <a:off x="1509931" y="4164038"/>
          <a:ext cx="9622301" cy="2278093"/>
        </p:xfrm>
        <a:graphic>
          <a:graphicData uri="http://schemas.openxmlformats.org/drawingml/2006/table">
            <a:tbl>
              <a:tblPr firstRow="1" firstCol="1" bandRow="1">
                <a:tableStyleId>{5C22544A-7EE6-4342-B048-85BDC9FD1C3A}</a:tableStyleId>
              </a:tblPr>
              <a:tblGrid>
                <a:gridCol w="1941654">
                  <a:extLst>
                    <a:ext uri="{9D8B030D-6E8A-4147-A177-3AD203B41FA5}">
                      <a16:colId xmlns:a16="http://schemas.microsoft.com/office/drawing/2014/main" val="2187919593"/>
                    </a:ext>
                  </a:extLst>
                </a:gridCol>
                <a:gridCol w="747678">
                  <a:extLst>
                    <a:ext uri="{9D8B030D-6E8A-4147-A177-3AD203B41FA5}">
                      <a16:colId xmlns:a16="http://schemas.microsoft.com/office/drawing/2014/main" val="1402415614"/>
                    </a:ext>
                  </a:extLst>
                </a:gridCol>
                <a:gridCol w="1317712">
                  <a:extLst>
                    <a:ext uri="{9D8B030D-6E8A-4147-A177-3AD203B41FA5}">
                      <a16:colId xmlns:a16="http://schemas.microsoft.com/office/drawing/2014/main" val="3510482313"/>
                    </a:ext>
                  </a:extLst>
                </a:gridCol>
                <a:gridCol w="1756022">
                  <a:extLst>
                    <a:ext uri="{9D8B030D-6E8A-4147-A177-3AD203B41FA5}">
                      <a16:colId xmlns:a16="http://schemas.microsoft.com/office/drawing/2014/main" val="729974409"/>
                    </a:ext>
                  </a:extLst>
                </a:gridCol>
                <a:gridCol w="1019163">
                  <a:extLst>
                    <a:ext uri="{9D8B030D-6E8A-4147-A177-3AD203B41FA5}">
                      <a16:colId xmlns:a16="http://schemas.microsoft.com/office/drawing/2014/main" val="2786355821"/>
                    </a:ext>
                  </a:extLst>
                </a:gridCol>
                <a:gridCol w="1297748">
                  <a:extLst>
                    <a:ext uri="{9D8B030D-6E8A-4147-A177-3AD203B41FA5}">
                      <a16:colId xmlns:a16="http://schemas.microsoft.com/office/drawing/2014/main" val="3738367834"/>
                    </a:ext>
                  </a:extLst>
                </a:gridCol>
                <a:gridCol w="1542324">
                  <a:extLst>
                    <a:ext uri="{9D8B030D-6E8A-4147-A177-3AD203B41FA5}">
                      <a16:colId xmlns:a16="http://schemas.microsoft.com/office/drawing/2014/main" val="1444531058"/>
                    </a:ext>
                  </a:extLst>
                </a:gridCol>
              </a:tblGrid>
              <a:tr h="692125">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Type of Footing</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N</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Bar Size (mm)</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Weight (Kg)</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L(m)</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No. of Bar</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Total Weight (Ton)</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57822053"/>
                  </a:ext>
                </a:extLst>
              </a:tr>
              <a:tr h="391597">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F1</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9</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12</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0.888</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1.25</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24</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0.24</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00917593"/>
                  </a:ext>
                </a:extLst>
              </a:tr>
              <a:tr h="391597">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F2</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8</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12</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0.888</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1.45</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28</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0.29</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33242508"/>
                  </a:ext>
                </a:extLst>
              </a:tr>
              <a:tr h="391597">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F3</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5</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12</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0.888</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1.7</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34</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0.26</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67838554"/>
                  </a:ext>
                </a:extLst>
              </a:tr>
              <a:tr h="411177">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Total</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0.79</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46499002"/>
                  </a:ext>
                </a:extLst>
              </a:tr>
            </a:tbl>
          </a:graphicData>
        </a:graphic>
      </p:graphicFrame>
      <p:graphicFrame>
        <p:nvGraphicFramePr>
          <p:cNvPr id="8" name="Table 7">
            <a:extLst>
              <a:ext uri="{FF2B5EF4-FFF2-40B4-BE49-F238E27FC236}">
                <a16:creationId xmlns:a16="http://schemas.microsoft.com/office/drawing/2014/main" id="{86439432-24CB-41A9-B42C-52E6B7A1B5FE}"/>
              </a:ext>
            </a:extLst>
          </p:cNvPr>
          <p:cNvGraphicFramePr>
            <a:graphicFrameLocks noGrp="1"/>
          </p:cNvGraphicFramePr>
          <p:nvPr>
            <p:extLst>
              <p:ext uri="{D42A27DB-BD31-4B8C-83A1-F6EECF244321}">
                <p14:modId xmlns:p14="http://schemas.microsoft.com/office/powerpoint/2010/main" val="2726052954"/>
              </p:ext>
            </p:extLst>
          </p:nvPr>
        </p:nvGraphicFramePr>
        <p:xfrm>
          <a:off x="2083187" y="1758462"/>
          <a:ext cx="8475787" cy="1958926"/>
        </p:xfrm>
        <a:graphic>
          <a:graphicData uri="http://schemas.openxmlformats.org/drawingml/2006/table">
            <a:tbl>
              <a:tblPr firstRow="1" firstCol="1" bandRow="1">
                <a:tableStyleId>{5C22544A-7EE6-4342-B048-85BDC9FD1C3A}</a:tableStyleId>
              </a:tblPr>
              <a:tblGrid>
                <a:gridCol w="2083357">
                  <a:extLst>
                    <a:ext uri="{9D8B030D-6E8A-4147-A177-3AD203B41FA5}">
                      <a16:colId xmlns:a16="http://schemas.microsoft.com/office/drawing/2014/main" val="4029168308"/>
                    </a:ext>
                  </a:extLst>
                </a:gridCol>
                <a:gridCol w="486997">
                  <a:extLst>
                    <a:ext uri="{9D8B030D-6E8A-4147-A177-3AD203B41FA5}">
                      <a16:colId xmlns:a16="http://schemas.microsoft.com/office/drawing/2014/main" val="3953326891"/>
                    </a:ext>
                  </a:extLst>
                </a:gridCol>
                <a:gridCol w="819959">
                  <a:extLst>
                    <a:ext uri="{9D8B030D-6E8A-4147-A177-3AD203B41FA5}">
                      <a16:colId xmlns:a16="http://schemas.microsoft.com/office/drawing/2014/main" val="2856832881"/>
                    </a:ext>
                  </a:extLst>
                </a:gridCol>
                <a:gridCol w="853443">
                  <a:extLst>
                    <a:ext uri="{9D8B030D-6E8A-4147-A177-3AD203B41FA5}">
                      <a16:colId xmlns:a16="http://schemas.microsoft.com/office/drawing/2014/main" val="4175204328"/>
                    </a:ext>
                  </a:extLst>
                </a:gridCol>
                <a:gridCol w="773723">
                  <a:extLst>
                    <a:ext uri="{9D8B030D-6E8A-4147-A177-3AD203B41FA5}">
                      <a16:colId xmlns:a16="http://schemas.microsoft.com/office/drawing/2014/main" val="1208346902"/>
                    </a:ext>
                  </a:extLst>
                </a:gridCol>
                <a:gridCol w="1786595">
                  <a:extLst>
                    <a:ext uri="{9D8B030D-6E8A-4147-A177-3AD203B41FA5}">
                      <a16:colId xmlns:a16="http://schemas.microsoft.com/office/drawing/2014/main" val="1112832472"/>
                    </a:ext>
                  </a:extLst>
                </a:gridCol>
                <a:gridCol w="1671713">
                  <a:extLst>
                    <a:ext uri="{9D8B030D-6E8A-4147-A177-3AD203B41FA5}">
                      <a16:colId xmlns:a16="http://schemas.microsoft.com/office/drawing/2014/main" val="798278813"/>
                    </a:ext>
                  </a:extLst>
                </a:gridCol>
              </a:tblGrid>
              <a:tr h="611271">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Type of Footing</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N</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L (m)</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W (m)</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D (m)</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Thickness (m)</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Volume (m</a:t>
                      </a:r>
                      <a:r>
                        <a:rPr lang="en-US" sz="2000" baseline="30000" dirty="0">
                          <a:effectLst/>
                          <a:latin typeface="Times New Roman" panose="02020603050405020304" pitchFamily="18" charset="0"/>
                          <a:cs typeface="Times New Roman" panose="02020603050405020304" pitchFamily="18" charset="0"/>
                        </a:rPr>
                        <a:t>3</a:t>
                      </a:r>
                      <a:r>
                        <a:rPr lang="en-US" sz="2000" dirty="0">
                          <a:effectLst/>
                          <a:latin typeface="Times New Roman" panose="02020603050405020304" pitchFamily="18" charset="0"/>
                          <a:cs typeface="Times New Roman" panose="02020603050405020304" pitchFamily="18" charset="0"/>
                        </a:rPr>
                        <a:t>)</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86843170"/>
                  </a:ext>
                </a:extLst>
              </a:tr>
              <a:tr h="332754">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F1</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9</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1.4</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1.4</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0.4</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0.025</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0.504</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50577897"/>
                  </a:ext>
                </a:extLst>
              </a:tr>
              <a:tr h="332754">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F2</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8</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1.6</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1.6</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0.4</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0.025</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0.512</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96272286"/>
                  </a:ext>
                </a:extLst>
              </a:tr>
              <a:tr h="332754">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F3</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5</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1.85</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1.85</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0.4</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0.025</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0.37</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89625019"/>
                  </a:ext>
                </a:extLst>
              </a:tr>
              <a:tr h="349393">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Total</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1.386</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75975494"/>
                  </a:ext>
                </a:extLst>
              </a:tr>
            </a:tbl>
          </a:graphicData>
        </a:graphic>
      </p:graphicFrame>
    </p:spTree>
    <p:extLst>
      <p:ext uri="{BB962C8B-B14F-4D97-AF65-F5344CB8AC3E}">
        <p14:creationId xmlns:p14="http://schemas.microsoft.com/office/powerpoint/2010/main" val="17595942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Column necks: </a:t>
            </a:r>
            <a:r>
              <a:rPr lang="en-US" sz="3200" dirty="0">
                <a:latin typeface="Times New Roman" panose="02020603050405020304" pitchFamily="18" charset="0"/>
                <a:cs typeface="Times New Roman" panose="02020603050405020304" pitchFamily="18" charset="0"/>
              </a:rPr>
              <a:t>Concrete &amp; Formwork Volumes</a:t>
            </a:r>
          </a:p>
        </p:txBody>
      </p:sp>
      <p:graphicFrame>
        <p:nvGraphicFramePr>
          <p:cNvPr id="3" name="Table 2">
            <a:extLst>
              <a:ext uri="{FF2B5EF4-FFF2-40B4-BE49-F238E27FC236}">
                <a16:creationId xmlns:a16="http://schemas.microsoft.com/office/drawing/2014/main" id="{A37B33B1-3CC0-4714-898C-6650AE5F160E}"/>
              </a:ext>
            </a:extLst>
          </p:cNvPr>
          <p:cNvGraphicFramePr>
            <a:graphicFrameLocks noGrp="1"/>
          </p:cNvGraphicFramePr>
          <p:nvPr>
            <p:extLst>
              <p:ext uri="{D42A27DB-BD31-4B8C-83A1-F6EECF244321}">
                <p14:modId xmlns:p14="http://schemas.microsoft.com/office/powerpoint/2010/main" val="2470438172"/>
              </p:ext>
            </p:extLst>
          </p:nvPr>
        </p:nvGraphicFramePr>
        <p:xfrm>
          <a:off x="2221522" y="2083545"/>
          <a:ext cx="7748953" cy="1958925"/>
        </p:xfrm>
        <a:graphic>
          <a:graphicData uri="http://schemas.openxmlformats.org/drawingml/2006/table">
            <a:tbl>
              <a:tblPr firstRow="1" firstCol="1" bandRow="1">
                <a:tableStyleId>{5C22544A-7EE6-4342-B048-85BDC9FD1C3A}</a:tableStyleId>
              </a:tblPr>
              <a:tblGrid>
                <a:gridCol w="2088800">
                  <a:extLst>
                    <a:ext uri="{9D8B030D-6E8A-4147-A177-3AD203B41FA5}">
                      <a16:colId xmlns:a16="http://schemas.microsoft.com/office/drawing/2014/main" val="3136864773"/>
                    </a:ext>
                  </a:extLst>
                </a:gridCol>
                <a:gridCol w="736209">
                  <a:extLst>
                    <a:ext uri="{9D8B030D-6E8A-4147-A177-3AD203B41FA5}">
                      <a16:colId xmlns:a16="http://schemas.microsoft.com/office/drawing/2014/main" val="3949972973"/>
                    </a:ext>
                  </a:extLst>
                </a:gridCol>
                <a:gridCol w="859200">
                  <a:extLst>
                    <a:ext uri="{9D8B030D-6E8A-4147-A177-3AD203B41FA5}">
                      <a16:colId xmlns:a16="http://schemas.microsoft.com/office/drawing/2014/main" val="3349819547"/>
                    </a:ext>
                  </a:extLst>
                </a:gridCol>
                <a:gridCol w="860067">
                  <a:extLst>
                    <a:ext uri="{9D8B030D-6E8A-4147-A177-3AD203B41FA5}">
                      <a16:colId xmlns:a16="http://schemas.microsoft.com/office/drawing/2014/main" val="2186284456"/>
                    </a:ext>
                  </a:extLst>
                </a:gridCol>
                <a:gridCol w="982190">
                  <a:extLst>
                    <a:ext uri="{9D8B030D-6E8A-4147-A177-3AD203B41FA5}">
                      <a16:colId xmlns:a16="http://schemas.microsoft.com/office/drawing/2014/main" val="2556065511"/>
                    </a:ext>
                  </a:extLst>
                </a:gridCol>
                <a:gridCol w="2222487">
                  <a:extLst>
                    <a:ext uri="{9D8B030D-6E8A-4147-A177-3AD203B41FA5}">
                      <a16:colId xmlns:a16="http://schemas.microsoft.com/office/drawing/2014/main" val="1618812058"/>
                    </a:ext>
                  </a:extLst>
                </a:gridCol>
              </a:tblGrid>
              <a:tr h="403308">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Group of Column</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N</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L(m)</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W (m)</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D(m)</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Volume (m</a:t>
                      </a:r>
                      <a:r>
                        <a:rPr lang="en-US" sz="2000" baseline="30000" dirty="0">
                          <a:effectLst/>
                          <a:latin typeface="Times New Roman" panose="02020603050405020304" pitchFamily="18" charset="0"/>
                          <a:cs typeface="Times New Roman" panose="02020603050405020304" pitchFamily="18" charset="0"/>
                        </a:rPr>
                        <a:t>3</a:t>
                      </a:r>
                      <a:r>
                        <a:rPr lang="en-US" sz="2000" dirty="0">
                          <a:effectLst/>
                          <a:latin typeface="Times New Roman" panose="02020603050405020304" pitchFamily="18" charset="0"/>
                          <a:cs typeface="Times New Roman" panose="02020603050405020304" pitchFamily="18" charset="0"/>
                        </a:rPr>
                        <a:t>)</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09603866"/>
                  </a:ext>
                </a:extLst>
              </a:tr>
              <a:tr h="384103">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C1</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9</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0.3</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0.2</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1.15</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0.62</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18338375"/>
                  </a:ext>
                </a:extLst>
              </a:tr>
              <a:tr h="384103">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C2</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8</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0.4</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0.2</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1.15</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0.74</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37271547"/>
                  </a:ext>
                </a:extLst>
              </a:tr>
              <a:tr h="384103">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C3</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5</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0.7</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0.2</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1.1</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0.77</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26044479"/>
                  </a:ext>
                </a:extLst>
              </a:tr>
              <a:tr h="403308">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Total</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endParaRPr lang="en-US" sz="2000" dirty="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000" dirty="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2.13</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02221531"/>
                  </a:ext>
                </a:extLst>
              </a:tr>
            </a:tbl>
          </a:graphicData>
        </a:graphic>
      </p:graphicFrame>
      <p:graphicFrame>
        <p:nvGraphicFramePr>
          <p:cNvPr id="6" name="Table 5">
            <a:extLst>
              <a:ext uri="{FF2B5EF4-FFF2-40B4-BE49-F238E27FC236}">
                <a16:creationId xmlns:a16="http://schemas.microsoft.com/office/drawing/2014/main" id="{9AD0D2D3-BB4D-4A72-B2FC-907FC797C8FC}"/>
              </a:ext>
            </a:extLst>
          </p:cNvPr>
          <p:cNvGraphicFramePr>
            <a:graphicFrameLocks noGrp="1"/>
          </p:cNvGraphicFramePr>
          <p:nvPr>
            <p:extLst>
              <p:ext uri="{D42A27DB-BD31-4B8C-83A1-F6EECF244321}">
                <p14:modId xmlns:p14="http://schemas.microsoft.com/office/powerpoint/2010/main" val="236377491"/>
              </p:ext>
            </p:extLst>
          </p:nvPr>
        </p:nvGraphicFramePr>
        <p:xfrm>
          <a:off x="1974164" y="4519281"/>
          <a:ext cx="8243667" cy="1958926"/>
        </p:xfrm>
        <a:graphic>
          <a:graphicData uri="http://schemas.openxmlformats.org/drawingml/2006/table">
            <a:tbl>
              <a:tblPr firstRow="1" firstCol="1" bandRow="1">
                <a:tableStyleId>{5C22544A-7EE6-4342-B048-85BDC9FD1C3A}</a:tableStyleId>
              </a:tblPr>
              <a:tblGrid>
                <a:gridCol w="2000796">
                  <a:extLst>
                    <a:ext uri="{9D8B030D-6E8A-4147-A177-3AD203B41FA5}">
                      <a16:colId xmlns:a16="http://schemas.microsoft.com/office/drawing/2014/main" val="2960818475"/>
                    </a:ext>
                  </a:extLst>
                </a:gridCol>
                <a:gridCol w="626851">
                  <a:extLst>
                    <a:ext uri="{9D8B030D-6E8A-4147-A177-3AD203B41FA5}">
                      <a16:colId xmlns:a16="http://schemas.microsoft.com/office/drawing/2014/main" val="738350245"/>
                    </a:ext>
                  </a:extLst>
                </a:gridCol>
                <a:gridCol w="752398">
                  <a:extLst>
                    <a:ext uri="{9D8B030D-6E8A-4147-A177-3AD203B41FA5}">
                      <a16:colId xmlns:a16="http://schemas.microsoft.com/office/drawing/2014/main" val="813091051"/>
                    </a:ext>
                  </a:extLst>
                </a:gridCol>
                <a:gridCol w="801909">
                  <a:extLst>
                    <a:ext uri="{9D8B030D-6E8A-4147-A177-3AD203B41FA5}">
                      <a16:colId xmlns:a16="http://schemas.microsoft.com/office/drawing/2014/main" val="115757506"/>
                    </a:ext>
                  </a:extLst>
                </a:gridCol>
                <a:gridCol w="623315">
                  <a:extLst>
                    <a:ext uri="{9D8B030D-6E8A-4147-A177-3AD203B41FA5}">
                      <a16:colId xmlns:a16="http://schemas.microsoft.com/office/drawing/2014/main" val="2914619184"/>
                    </a:ext>
                  </a:extLst>
                </a:gridCol>
                <a:gridCol w="1755007">
                  <a:extLst>
                    <a:ext uri="{9D8B030D-6E8A-4147-A177-3AD203B41FA5}">
                      <a16:colId xmlns:a16="http://schemas.microsoft.com/office/drawing/2014/main" val="2318690918"/>
                    </a:ext>
                  </a:extLst>
                </a:gridCol>
                <a:gridCol w="1683391">
                  <a:extLst>
                    <a:ext uri="{9D8B030D-6E8A-4147-A177-3AD203B41FA5}">
                      <a16:colId xmlns:a16="http://schemas.microsoft.com/office/drawing/2014/main" val="1923720633"/>
                    </a:ext>
                  </a:extLst>
                </a:gridCol>
              </a:tblGrid>
              <a:tr h="354656">
                <a:tc>
                  <a:txBody>
                    <a:bodyPr/>
                    <a:lstStyle/>
                    <a:p>
                      <a:pPr marL="0" marR="0" algn="ctr">
                        <a:lnSpc>
                          <a:spcPct val="107000"/>
                        </a:lnSpc>
                        <a:spcBef>
                          <a:spcPts val="800"/>
                        </a:spcBef>
                        <a:spcAft>
                          <a:spcPts val="0"/>
                        </a:spcAft>
                      </a:pPr>
                      <a:r>
                        <a:rPr lang="en-US" sz="1100">
                          <a:effectLst/>
                        </a:rPr>
                        <a:t>Type of Column</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N</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L(m)</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W(m)</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D(m)</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Thickness(m)</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Volume (m</a:t>
                      </a:r>
                      <a:r>
                        <a:rPr lang="en-US" sz="1100" baseline="30000">
                          <a:effectLst/>
                        </a:rPr>
                        <a:t>3</a:t>
                      </a:r>
                      <a:r>
                        <a:rPr lang="en-US" sz="1100">
                          <a:effectLst/>
                        </a:rPr>
                        <a:t>)</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07669781"/>
                  </a:ext>
                </a:extLst>
              </a:tr>
              <a:tr h="396116">
                <a:tc>
                  <a:txBody>
                    <a:bodyPr/>
                    <a:lstStyle/>
                    <a:p>
                      <a:pPr marL="0" marR="0" algn="ctr">
                        <a:lnSpc>
                          <a:spcPct val="107000"/>
                        </a:lnSpc>
                        <a:spcBef>
                          <a:spcPts val="800"/>
                        </a:spcBef>
                        <a:spcAft>
                          <a:spcPts val="0"/>
                        </a:spcAft>
                      </a:pPr>
                      <a:r>
                        <a:rPr lang="en-US" sz="1100">
                          <a:effectLst/>
                        </a:rPr>
                        <a:t>C1</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9</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0.3</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0.2</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1.2</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0.025</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0.27</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14779489"/>
                  </a:ext>
                </a:extLst>
              </a:tr>
              <a:tr h="396116">
                <a:tc>
                  <a:txBody>
                    <a:bodyPr/>
                    <a:lstStyle/>
                    <a:p>
                      <a:pPr marL="0" marR="0" algn="ctr">
                        <a:lnSpc>
                          <a:spcPct val="107000"/>
                        </a:lnSpc>
                        <a:spcBef>
                          <a:spcPts val="800"/>
                        </a:spcBef>
                        <a:spcAft>
                          <a:spcPts val="0"/>
                        </a:spcAft>
                      </a:pPr>
                      <a:r>
                        <a:rPr lang="en-US" sz="1100">
                          <a:effectLst/>
                        </a:rPr>
                        <a:t>C2</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8</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0.4</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0.2</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1.2</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0.025</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0.29</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15323146"/>
                  </a:ext>
                </a:extLst>
              </a:tr>
              <a:tr h="396116">
                <a:tc>
                  <a:txBody>
                    <a:bodyPr/>
                    <a:lstStyle/>
                    <a:p>
                      <a:pPr marL="0" marR="0" algn="ctr">
                        <a:lnSpc>
                          <a:spcPct val="107000"/>
                        </a:lnSpc>
                        <a:spcBef>
                          <a:spcPts val="800"/>
                        </a:spcBef>
                        <a:spcAft>
                          <a:spcPts val="0"/>
                        </a:spcAft>
                      </a:pPr>
                      <a:r>
                        <a:rPr lang="en-US" sz="1100">
                          <a:effectLst/>
                        </a:rPr>
                        <a:t>C3</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5</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0.7</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0.2</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1.1</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0.025</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a:effectLst/>
                        </a:rPr>
                        <a:t>0.25</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13417713"/>
                  </a:ext>
                </a:extLst>
              </a:tr>
              <a:tr h="415922">
                <a:tc>
                  <a:txBody>
                    <a:bodyPr/>
                    <a:lstStyle/>
                    <a:p>
                      <a:pPr marL="0" marR="0" algn="ctr">
                        <a:lnSpc>
                          <a:spcPct val="107000"/>
                        </a:lnSpc>
                        <a:spcBef>
                          <a:spcPts val="800"/>
                        </a:spcBef>
                        <a:spcAft>
                          <a:spcPts val="0"/>
                        </a:spcAft>
                      </a:pPr>
                      <a:r>
                        <a:rPr lang="en-US" sz="1100">
                          <a:effectLst/>
                        </a:rPr>
                        <a:t>Total</a:t>
                      </a:r>
                      <a:endParaRPr lang="en-US" sz="12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endParaRPr lang="en-US" sz="1100">
                        <a:solidFill>
                          <a:srgbClr val="2E74B5"/>
                        </a:solidFill>
                        <a:effectLst/>
                        <a:latin typeface="Segoe UI" panose="020B0502040204020203" pitchFamily="34" charset="0"/>
                        <a:cs typeface="Times New Roman" panose="02020603050405020304" pitchFamily="18" charset="0"/>
                      </a:endParaRPr>
                    </a:p>
                  </a:txBody>
                  <a:tcPr marL="68580" marR="68580" marT="0" marB="0"/>
                </a:tc>
                <a:tc>
                  <a:txBody>
                    <a:bodyPr/>
                    <a:lstStyle/>
                    <a:p>
                      <a:endParaRPr lang="en-US" sz="1100">
                        <a:solidFill>
                          <a:srgbClr val="2E74B5"/>
                        </a:solidFill>
                        <a:effectLst/>
                        <a:latin typeface="Segoe UI" panose="020B0502040204020203" pitchFamily="34" charset="0"/>
                        <a:cs typeface="Times New Roman" panose="02020603050405020304" pitchFamily="18" charset="0"/>
                      </a:endParaRPr>
                    </a:p>
                  </a:txBody>
                  <a:tcPr marL="68580" marR="68580" marT="0" marB="0"/>
                </a:tc>
                <a:tc>
                  <a:txBody>
                    <a:bodyPr/>
                    <a:lstStyle/>
                    <a:p>
                      <a:endParaRPr lang="en-US" sz="1100" dirty="0">
                        <a:solidFill>
                          <a:srgbClr val="2E74B5"/>
                        </a:solidFill>
                        <a:effectLst/>
                        <a:latin typeface="Segoe UI" panose="020B0502040204020203" pitchFamily="34" charset="0"/>
                        <a:cs typeface="Times New Roman" panose="02020603050405020304" pitchFamily="18" charset="0"/>
                      </a:endParaRPr>
                    </a:p>
                  </a:txBody>
                  <a:tcPr marL="68580" marR="68580" marT="0" marB="0"/>
                </a:tc>
                <a:tc>
                  <a:txBody>
                    <a:bodyPr/>
                    <a:lstStyle/>
                    <a:p>
                      <a:endParaRPr lang="en-US" sz="1100">
                        <a:solidFill>
                          <a:srgbClr val="2E74B5"/>
                        </a:solidFill>
                        <a:effectLst/>
                        <a:latin typeface="Segoe UI" panose="020B0502040204020203" pitchFamily="34" charset="0"/>
                        <a:cs typeface="Times New Roman" panose="02020603050405020304" pitchFamily="18" charset="0"/>
                      </a:endParaRPr>
                    </a:p>
                  </a:txBody>
                  <a:tcPr marL="68580" marR="68580" marT="0" marB="0"/>
                </a:tc>
                <a:tc>
                  <a:txBody>
                    <a:bodyPr/>
                    <a:lstStyle/>
                    <a:p>
                      <a:endParaRPr lang="en-US" sz="1100">
                        <a:solidFill>
                          <a:srgbClr val="2E74B5"/>
                        </a:solidFill>
                        <a:effectLst/>
                        <a:latin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100" dirty="0">
                          <a:effectLst/>
                        </a:rPr>
                        <a:t>0.81</a:t>
                      </a:r>
                      <a:endParaRPr lang="en-US" sz="12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0086241"/>
                  </a:ext>
                </a:extLst>
              </a:tr>
            </a:tbl>
          </a:graphicData>
        </a:graphic>
      </p:graphicFrame>
      <p:sp>
        <p:nvSpPr>
          <p:cNvPr id="7" name="TextBox 6">
            <a:extLst>
              <a:ext uri="{FF2B5EF4-FFF2-40B4-BE49-F238E27FC236}">
                <a16:creationId xmlns:a16="http://schemas.microsoft.com/office/drawing/2014/main" id="{258E5B34-620E-445E-BA22-BE21E97D1F5A}"/>
              </a:ext>
            </a:extLst>
          </p:cNvPr>
          <p:cNvSpPr txBox="1"/>
          <p:nvPr/>
        </p:nvSpPr>
        <p:spPr>
          <a:xfrm>
            <a:off x="4986996" y="1586078"/>
            <a:ext cx="2218006" cy="369332"/>
          </a:xfrm>
          <a:prstGeom prst="rect">
            <a:avLst/>
          </a:prstGeom>
          <a:solidFill>
            <a:srgbClr val="92D050"/>
          </a:solidFill>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Volume of Concrete</a:t>
            </a:r>
            <a:endParaRPr lang="en-US" b="1" dirty="0"/>
          </a:p>
        </p:txBody>
      </p:sp>
      <p:sp>
        <p:nvSpPr>
          <p:cNvPr id="8" name="Rectangle 7">
            <a:extLst>
              <a:ext uri="{FF2B5EF4-FFF2-40B4-BE49-F238E27FC236}">
                <a16:creationId xmlns:a16="http://schemas.microsoft.com/office/drawing/2014/main" id="{DF7CF6CD-F207-419D-86A7-1B4F779EFC47}"/>
              </a:ext>
            </a:extLst>
          </p:cNvPr>
          <p:cNvSpPr/>
          <p:nvPr/>
        </p:nvSpPr>
        <p:spPr>
          <a:xfrm>
            <a:off x="4899884" y="4082645"/>
            <a:ext cx="2305118" cy="369332"/>
          </a:xfrm>
          <a:prstGeom prst="rect">
            <a:avLst/>
          </a:prstGeom>
          <a:solidFill>
            <a:srgbClr val="92D050"/>
          </a:solidFill>
        </p:spPr>
        <p:txBody>
          <a:bodyPr wrap="none">
            <a:spAutoFit/>
          </a:bodyPr>
          <a:lstStyle/>
          <a:p>
            <a:pPr algn="r"/>
            <a:r>
              <a:rPr lang="en-US" b="1" dirty="0">
                <a:latin typeface="Times New Roman" panose="02020603050405020304" pitchFamily="18" charset="0"/>
                <a:cs typeface="Times New Roman" panose="02020603050405020304" pitchFamily="18" charset="0"/>
              </a:rPr>
              <a:t>Volume of Formwork</a:t>
            </a:r>
            <a:endParaRPr lang="en-US" b="1" dirty="0"/>
          </a:p>
        </p:txBody>
      </p:sp>
    </p:spTree>
    <p:extLst>
      <p:ext uri="{BB962C8B-B14F-4D97-AF65-F5344CB8AC3E}">
        <p14:creationId xmlns:p14="http://schemas.microsoft.com/office/powerpoint/2010/main" val="39030118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255D68D-39BC-4E7C-82D7-75B23FA4B42D}"/>
              </a:ext>
            </a:extLst>
          </p:cNvPr>
          <p:cNvSpPr>
            <a:spLocks noGrp="1"/>
          </p:cNvSpPr>
          <p:nvPr>
            <p:ph idx="1"/>
          </p:nvPr>
        </p:nvSpPr>
        <p:spPr>
          <a:xfrm>
            <a:off x="719137" y="675861"/>
            <a:ext cx="10753725" cy="1603105"/>
          </a:xfrm>
        </p:spPr>
        <p:txBody>
          <a:bodyPr>
            <a:normAutofit/>
          </a:bodyPr>
          <a:lstStyle/>
          <a:p>
            <a:pPr>
              <a:buFont typeface="Arial" panose="020B0604020202020204" pitchFamily="34" charset="0"/>
              <a:buChar char="•"/>
            </a:pPr>
            <a:r>
              <a:rPr lang="en-US" sz="4800" dirty="0">
                <a:latin typeface="Times New Roman" panose="02020603050405020304" pitchFamily="18" charset="0"/>
                <a:cs typeface="Times New Roman" panose="02020603050405020304" pitchFamily="18" charset="0"/>
              </a:rPr>
              <a:t> The project is about a residential building</a:t>
            </a:r>
          </a:p>
          <a:p>
            <a:pPr>
              <a:buFont typeface="Arial" panose="020B0604020202020204" pitchFamily="34" charset="0"/>
              <a:buChar char="•"/>
            </a:pPr>
            <a:r>
              <a:rPr lang="en-US" sz="4800" dirty="0">
                <a:latin typeface="Times New Roman" panose="02020603050405020304" pitchFamily="18" charset="0"/>
                <a:cs typeface="Times New Roman" panose="02020603050405020304" pitchFamily="18" charset="0"/>
              </a:rPr>
              <a:t> Salfit City - Palestine </a:t>
            </a:r>
          </a:p>
        </p:txBody>
      </p:sp>
      <p:graphicFrame>
        <p:nvGraphicFramePr>
          <p:cNvPr id="4" name="Table 3">
            <a:extLst>
              <a:ext uri="{FF2B5EF4-FFF2-40B4-BE49-F238E27FC236}">
                <a16:creationId xmlns:a16="http://schemas.microsoft.com/office/drawing/2014/main" id="{C2B66E61-D08A-4491-AA30-F0B5684813AD}"/>
              </a:ext>
            </a:extLst>
          </p:cNvPr>
          <p:cNvGraphicFramePr>
            <a:graphicFrameLocks noGrp="1"/>
          </p:cNvGraphicFramePr>
          <p:nvPr>
            <p:extLst>
              <p:ext uri="{D42A27DB-BD31-4B8C-83A1-F6EECF244321}">
                <p14:modId xmlns:p14="http://schemas.microsoft.com/office/powerpoint/2010/main" val="2845120237"/>
              </p:ext>
            </p:extLst>
          </p:nvPr>
        </p:nvGraphicFramePr>
        <p:xfrm>
          <a:off x="1855304" y="2464903"/>
          <a:ext cx="8839199" cy="4134918"/>
        </p:xfrm>
        <a:graphic>
          <a:graphicData uri="http://schemas.openxmlformats.org/drawingml/2006/table">
            <a:tbl>
              <a:tblPr firstRow="1" firstCol="1" bandRow="1">
                <a:tableStyleId>{5C22544A-7EE6-4342-B048-85BDC9FD1C3A}</a:tableStyleId>
              </a:tblPr>
              <a:tblGrid>
                <a:gridCol w="2946082">
                  <a:extLst>
                    <a:ext uri="{9D8B030D-6E8A-4147-A177-3AD203B41FA5}">
                      <a16:colId xmlns:a16="http://schemas.microsoft.com/office/drawing/2014/main" val="2589859161"/>
                    </a:ext>
                  </a:extLst>
                </a:gridCol>
                <a:gridCol w="2946082">
                  <a:extLst>
                    <a:ext uri="{9D8B030D-6E8A-4147-A177-3AD203B41FA5}">
                      <a16:colId xmlns:a16="http://schemas.microsoft.com/office/drawing/2014/main" val="3488166318"/>
                    </a:ext>
                  </a:extLst>
                </a:gridCol>
                <a:gridCol w="2947035">
                  <a:extLst>
                    <a:ext uri="{9D8B030D-6E8A-4147-A177-3AD203B41FA5}">
                      <a16:colId xmlns:a16="http://schemas.microsoft.com/office/drawing/2014/main" val="4114796207"/>
                    </a:ext>
                  </a:extLst>
                </a:gridCol>
              </a:tblGrid>
              <a:tr h="452986">
                <a:tc>
                  <a:txBody>
                    <a:bodyPr/>
                    <a:lstStyle/>
                    <a:p>
                      <a:pPr marL="0" marR="0" algn="ctr">
                        <a:lnSpc>
                          <a:spcPct val="107000"/>
                        </a:lnSpc>
                        <a:spcBef>
                          <a:spcPts val="800"/>
                        </a:spcBef>
                        <a:spcAft>
                          <a:spcPts val="0"/>
                        </a:spcAft>
                      </a:pPr>
                      <a:r>
                        <a:rPr lang="en-US" sz="2400" dirty="0">
                          <a:effectLst/>
                          <a:latin typeface="Times New Roman" panose="02020603050405020304" pitchFamily="18" charset="0"/>
                          <a:cs typeface="Times New Roman" panose="02020603050405020304" pitchFamily="18" charset="0"/>
                        </a:rPr>
                        <a:t>Floor</a:t>
                      </a:r>
                      <a:endParaRPr lang="en-US" sz="24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800"/>
                        </a:spcBef>
                        <a:spcAft>
                          <a:spcPts val="0"/>
                        </a:spcAft>
                      </a:pPr>
                      <a:r>
                        <a:rPr lang="en-US" sz="2400">
                          <a:effectLst/>
                          <a:latin typeface="Times New Roman" panose="02020603050405020304" pitchFamily="18" charset="0"/>
                          <a:cs typeface="Times New Roman" panose="02020603050405020304" pitchFamily="18" charset="0"/>
                        </a:rPr>
                        <a:t>Area (m</a:t>
                      </a:r>
                      <a:r>
                        <a:rPr lang="en-US" sz="2400" baseline="30000">
                          <a:effectLst/>
                          <a:latin typeface="Times New Roman" panose="02020603050405020304" pitchFamily="18" charset="0"/>
                          <a:cs typeface="Times New Roman" panose="02020603050405020304" pitchFamily="18" charset="0"/>
                        </a:rPr>
                        <a:t>2</a:t>
                      </a:r>
                      <a:r>
                        <a:rPr lang="en-US" sz="2400">
                          <a:effectLst/>
                          <a:latin typeface="Times New Roman" panose="02020603050405020304" pitchFamily="18" charset="0"/>
                          <a:cs typeface="Times New Roman" panose="02020603050405020304" pitchFamily="18" charset="0"/>
                        </a:rPr>
                        <a:t>)</a:t>
                      </a:r>
                      <a:endParaRPr lang="en-US" sz="2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800"/>
                        </a:spcBef>
                        <a:spcAft>
                          <a:spcPts val="0"/>
                        </a:spcAft>
                      </a:pPr>
                      <a:r>
                        <a:rPr lang="en-US" sz="2400">
                          <a:effectLst/>
                          <a:latin typeface="Times New Roman" panose="02020603050405020304" pitchFamily="18" charset="0"/>
                          <a:cs typeface="Times New Roman" panose="02020603050405020304" pitchFamily="18" charset="0"/>
                        </a:rPr>
                        <a:t>Consistence and use of floor</a:t>
                      </a:r>
                      <a:endParaRPr lang="en-US" sz="2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26832587"/>
                  </a:ext>
                </a:extLst>
              </a:tr>
              <a:tr h="1405631">
                <a:tc>
                  <a:txBody>
                    <a:bodyPr/>
                    <a:lstStyle/>
                    <a:p>
                      <a:pPr marL="0" marR="0" algn="ctr">
                        <a:lnSpc>
                          <a:spcPct val="107000"/>
                        </a:lnSpc>
                        <a:spcBef>
                          <a:spcPts val="800"/>
                        </a:spcBef>
                        <a:spcAft>
                          <a:spcPts val="0"/>
                        </a:spcAft>
                      </a:pPr>
                      <a:r>
                        <a:rPr lang="en-US" sz="2400" dirty="0">
                          <a:effectLst/>
                          <a:latin typeface="Times New Roman" panose="02020603050405020304" pitchFamily="18" charset="0"/>
                          <a:cs typeface="Times New Roman" panose="02020603050405020304" pitchFamily="18" charset="0"/>
                        </a:rPr>
                        <a:t>Ground floor</a:t>
                      </a:r>
                      <a:endParaRPr lang="en-US" sz="24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800"/>
                        </a:spcBef>
                        <a:spcAft>
                          <a:spcPts val="0"/>
                        </a:spcAft>
                      </a:pPr>
                      <a:r>
                        <a:rPr lang="en-US" sz="2400" dirty="0">
                          <a:effectLst/>
                          <a:latin typeface="Times New Roman" panose="02020603050405020304" pitchFamily="18" charset="0"/>
                          <a:cs typeface="Times New Roman" panose="02020603050405020304" pitchFamily="18" charset="0"/>
                        </a:rPr>
                        <a:t>182.5</a:t>
                      </a:r>
                      <a:endParaRPr lang="en-US" sz="24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800"/>
                        </a:spcBef>
                        <a:spcAft>
                          <a:spcPts val="0"/>
                        </a:spcAft>
                      </a:pPr>
                      <a:r>
                        <a:rPr lang="en-US" sz="2400">
                          <a:effectLst/>
                          <a:latin typeface="Times New Roman" panose="02020603050405020304" pitchFamily="18" charset="0"/>
                          <a:cs typeface="Times New Roman" panose="02020603050405020304" pitchFamily="18" charset="0"/>
                        </a:rPr>
                        <a:t>consists a three bed rooms, kitchen, three bath rooms, entrance and living room</a:t>
                      </a:r>
                      <a:endParaRPr lang="en-US" sz="2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2820972"/>
                  </a:ext>
                </a:extLst>
              </a:tr>
              <a:tr h="880843">
                <a:tc>
                  <a:txBody>
                    <a:bodyPr/>
                    <a:lstStyle/>
                    <a:p>
                      <a:pPr marL="0" marR="0" algn="ctr">
                        <a:lnSpc>
                          <a:spcPct val="107000"/>
                        </a:lnSpc>
                        <a:spcBef>
                          <a:spcPts val="800"/>
                        </a:spcBef>
                        <a:spcAft>
                          <a:spcPts val="0"/>
                        </a:spcAft>
                      </a:pPr>
                      <a:r>
                        <a:rPr lang="en-US" sz="2400" dirty="0">
                          <a:effectLst/>
                          <a:latin typeface="Times New Roman" panose="02020603050405020304" pitchFamily="18" charset="0"/>
                          <a:cs typeface="Times New Roman" panose="02020603050405020304" pitchFamily="18" charset="0"/>
                        </a:rPr>
                        <a:t>First floor</a:t>
                      </a:r>
                      <a:endParaRPr lang="en-US" sz="24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800"/>
                        </a:spcBef>
                        <a:spcAft>
                          <a:spcPts val="0"/>
                        </a:spcAft>
                      </a:pPr>
                      <a:r>
                        <a:rPr lang="en-US" sz="2400" dirty="0" smtClean="0">
                          <a:effectLst/>
                          <a:latin typeface="Times New Roman" panose="02020603050405020304" pitchFamily="18" charset="0"/>
                          <a:cs typeface="Times New Roman" panose="02020603050405020304" pitchFamily="18" charset="0"/>
                        </a:rPr>
                        <a:t>182.5</a:t>
                      </a:r>
                      <a:endParaRPr lang="en-US" sz="24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800"/>
                        </a:spcBef>
                        <a:spcAft>
                          <a:spcPts val="0"/>
                        </a:spcAft>
                      </a:pPr>
                      <a:r>
                        <a:rPr lang="en-US" sz="2400" dirty="0">
                          <a:effectLst/>
                          <a:latin typeface="Times New Roman" panose="02020603050405020304" pitchFamily="18" charset="0"/>
                          <a:cs typeface="Times New Roman" panose="02020603050405020304" pitchFamily="18" charset="0"/>
                        </a:rPr>
                        <a:t>is the same as the ground floor</a:t>
                      </a:r>
                      <a:endParaRPr lang="en-US" sz="24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04951943"/>
                  </a:ext>
                </a:extLst>
              </a:tr>
              <a:tr h="452986">
                <a:tc>
                  <a:txBody>
                    <a:bodyPr/>
                    <a:lstStyle/>
                    <a:p>
                      <a:pPr marL="0" marR="0" algn="ctr">
                        <a:lnSpc>
                          <a:spcPct val="107000"/>
                        </a:lnSpc>
                        <a:spcBef>
                          <a:spcPts val="800"/>
                        </a:spcBef>
                        <a:spcAft>
                          <a:spcPts val="0"/>
                        </a:spcAft>
                      </a:pPr>
                      <a:r>
                        <a:rPr lang="en-US" sz="2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Staircase</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800"/>
                        </a:spcBef>
                        <a:spcAft>
                          <a:spcPts val="0"/>
                        </a:spcAft>
                      </a:pPr>
                      <a:r>
                        <a:rPr lang="en-US" sz="2400" dirty="0" smtClean="0">
                          <a:solidFill>
                            <a:schemeClr val="dk1"/>
                          </a:solidFill>
                          <a:effectLst/>
                          <a:latin typeface="Times New Roman" panose="02020603050405020304" pitchFamily="18" charset="0"/>
                          <a:ea typeface="+mn-ea"/>
                          <a:cs typeface="Times New Roman" panose="02020603050405020304" pitchFamily="18" charset="0"/>
                        </a:rPr>
                        <a:t>14.3</a:t>
                      </a:r>
                      <a:endParaRPr lang="en-US" sz="24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800"/>
                        </a:spcBef>
                        <a:spcAft>
                          <a:spcPts val="0"/>
                        </a:spcAft>
                      </a:pPr>
                      <a:r>
                        <a:rPr lang="en-US" sz="2400" dirty="0">
                          <a:effectLst/>
                          <a:latin typeface="Times New Roman" panose="02020603050405020304" pitchFamily="18" charset="0"/>
                          <a:cs typeface="Times New Roman" panose="02020603050405020304" pitchFamily="18" charset="0"/>
                        </a:rPr>
                        <a:t> </a:t>
                      </a:r>
                      <a:endParaRPr lang="en-US" sz="24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25667303"/>
                  </a:ext>
                </a:extLst>
              </a:tr>
              <a:tr h="452986">
                <a:tc>
                  <a:txBody>
                    <a:bodyPr/>
                    <a:lstStyle/>
                    <a:p>
                      <a:pPr marL="0" marR="0" algn="ctr">
                        <a:lnSpc>
                          <a:spcPct val="107000"/>
                        </a:lnSpc>
                        <a:spcBef>
                          <a:spcPts val="800"/>
                        </a:spcBef>
                        <a:spcAft>
                          <a:spcPts val="0"/>
                        </a:spcAft>
                      </a:pPr>
                      <a:r>
                        <a:rPr lang="en-US" sz="2400" dirty="0" smtClean="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Total</a:t>
                      </a:r>
                      <a:endParaRPr lang="en-US" sz="2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800"/>
                        </a:spcBef>
                        <a:spcAft>
                          <a:spcPts val="0"/>
                        </a:spcAft>
                      </a:pPr>
                      <a:r>
                        <a:rPr lang="en-US" sz="2400" dirty="0" smtClean="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379.3</a:t>
                      </a:r>
                      <a:endParaRPr lang="en-US" sz="24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800"/>
                        </a:spcBef>
                        <a:spcAft>
                          <a:spcPts val="0"/>
                        </a:spcAft>
                      </a:pPr>
                      <a:endParaRPr lang="en-US" sz="240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87371628"/>
                  </a:ext>
                </a:extLst>
              </a:tr>
            </a:tbl>
          </a:graphicData>
        </a:graphic>
      </p:graphicFrame>
    </p:spTree>
    <p:extLst>
      <p:ext uri="{BB962C8B-B14F-4D97-AF65-F5344CB8AC3E}">
        <p14:creationId xmlns:p14="http://schemas.microsoft.com/office/powerpoint/2010/main" val="90692744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11319"/>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605892" y="747909"/>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Column necks: </a:t>
            </a:r>
            <a:r>
              <a:rPr lang="en-US" sz="3200" dirty="0">
                <a:latin typeface="Times New Roman" panose="02020603050405020304" pitchFamily="18" charset="0"/>
                <a:cs typeface="Times New Roman" panose="02020603050405020304" pitchFamily="18" charset="0"/>
              </a:rPr>
              <a:t>Longitudinal &amp; Transverse Reinforcement</a:t>
            </a:r>
          </a:p>
        </p:txBody>
      </p:sp>
      <p:graphicFrame>
        <p:nvGraphicFramePr>
          <p:cNvPr id="6" name="Table 5">
            <a:extLst>
              <a:ext uri="{FF2B5EF4-FFF2-40B4-BE49-F238E27FC236}">
                <a16:creationId xmlns:a16="http://schemas.microsoft.com/office/drawing/2014/main" id="{E95F2F34-8DA4-4BCF-B2C1-D96065A21C39}"/>
              </a:ext>
            </a:extLst>
          </p:cNvPr>
          <p:cNvGraphicFramePr>
            <a:graphicFrameLocks noGrp="1"/>
          </p:cNvGraphicFramePr>
          <p:nvPr>
            <p:extLst>
              <p:ext uri="{D42A27DB-BD31-4B8C-83A1-F6EECF244321}">
                <p14:modId xmlns:p14="http://schemas.microsoft.com/office/powerpoint/2010/main" val="546198272"/>
              </p:ext>
            </p:extLst>
          </p:nvPr>
        </p:nvGraphicFramePr>
        <p:xfrm>
          <a:off x="1559168" y="1840534"/>
          <a:ext cx="9073662" cy="2366447"/>
        </p:xfrm>
        <a:graphic>
          <a:graphicData uri="http://schemas.openxmlformats.org/drawingml/2006/table">
            <a:tbl>
              <a:tblPr firstRow="1" firstCol="1" bandRow="1">
                <a:tableStyleId>{5C22544A-7EE6-4342-B048-85BDC9FD1C3A}</a:tableStyleId>
              </a:tblPr>
              <a:tblGrid>
                <a:gridCol w="2121877">
                  <a:extLst>
                    <a:ext uri="{9D8B030D-6E8A-4147-A177-3AD203B41FA5}">
                      <a16:colId xmlns:a16="http://schemas.microsoft.com/office/drawing/2014/main" val="3407760387"/>
                    </a:ext>
                  </a:extLst>
                </a:gridCol>
                <a:gridCol w="635358">
                  <a:extLst>
                    <a:ext uri="{9D8B030D-6E8A-4147-A177-3AD203B41FA5}">
                      <a16:colId xmlns:a16="http://schemas.microsoft.com/office/drawing/2014/main" val="348885200"/>
                    </a:ext>
                  </a:extLst>
                </a:gridCol>
                <a:gridCol w="1336464">
                  <a:extLst>
                    <a:ext uri="{9D8B030D-6E8A-4147-A177-3AD203B41FA5}">
                      <a16:colId xmlns:a16="http://schemas.microsoft.com/office/drawing/2014/main" val="2142030746"/>
                    </a:ext>
                  </a:extLst>
                </a:gridCol>
                <a:gridCol w="1098640">
                  <a:extLst>
                    <a:ext uri="{9D8B030D-6E8A-4147-A177-3AD203B41FA5}">
                      <a16:colId xmlns:a16="http://schemas.microsoft.com/office/drawing/2014/main" val="630282825"/>
                    </a:ext>
                  </a:extLst>
                </a:gridCol>
                <a:gridCol w="800498">
                  <a:extLst>
                    <a:ext uri="{9D8B030D-6E8A-4147-A177-3AD203B41FA5}">
                      <a16:colId xmlns:a16="http://schemas.microsoft.com/office/drawing/2014/main" val="1771708678"/>
                    </a:ext>
                  </a:extLst>
                </a:gridCol>
                <a:gridCol w="1364566">
                  <a:extLst>
                    <a:ext uri="{9D8B030D-6E8A-4147-A177-3AD203B41FA5}">
                      <a16:colId xmlns:a16="http://schemas.microsoft.com/office/drawing/2014/main" val="3588290829"/>
                    </a:ext>
                  </a:extLst>
                </a:gridCol>
                <a:gridCol w="1716259">
                  <a:extLst>
                    <a:ext uri="{9D8B030D-6E8A-4147-A177-3AD203B41FA5}">
                      <a16:colId xmlns:a16="http://schemas.microsoft.com/office/drawing/2014/main" val="742665514"/>
                    </a:ext>
                  </a:extLst>
                </a:gridCol>
              </a:tblGrid>
              <a:tr h="735767">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Group of Column</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N</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Bar Size(mm)</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Weight (Kg)</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L(m)</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No. of Bar</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Total Weight (Ton)</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96892934"/>
                  </a:ext>
                </a:extLst>
              </a:tr>
              <a:tr h="284438">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C1</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9</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12</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0.889</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2.4</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6</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0.1152</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38616887"/>
                  </a:ext>
                </a:extLst>
              </a:tr>
              <a:tr h="284438">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C2</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8</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12</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0.889</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2.4</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8</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0.136533</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49770761"/>
                  </a:ext>
                </a:extLst>
              </a:tr>
              <a:tr h="284438">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C3</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4</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14</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1.21</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2.4</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10</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0.116148</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87666135"/>
                  </a:ext>
                </a:extLst>
              </a:tr>
              <a:tr h="284438">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14</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1.21</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2.4</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18</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a:effectLst/>
                          <a:latin typeface="Times New Roman" panose="02020603050405020304" pitchFamily="18" charset="0"/>
                          <a:cs typeface="Times New Roman" panose="02020603050405020304" pitchFamily="18" charset="0"/>
                        </a:rPr>
                        <a:t>0.052267</a:t>
                      </a:r>
                      <a:endParaRPr lang="en-US" sz="20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22844422"/>
                  </a:ext>
                </a:extLst>
              </a:tr>
              <a:tr h="298659">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Total</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0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0.42</a:t>
                      </a:r>
                      <a:endParaRPr lang="en-US" sz="20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09330180"/>
                  </a:ext>
                </a:extLst>
              </a:tr>
            </a:tbl>
          </a:graphicData>
        </a:graphic>
      </p:graphicFrame>
      <p:sp>
        <p:nvSpPr>
          <p:cNvPr id="4" name="TextBox 3">
            <a:extLst>
              <a:ext uri="{FF2B5EF4-FFF2-40B4-BE49-F238E27FC236}">
                <a16:creationId xmlns:a16="http://schemas.microsoft.com/office/drawing/2014/main" id="{AFAC22EF-4C67-4396-A095-6B6DBA11A455}"/>
              </a:ext>
            </a:extLst>
          </p:cNvPr>
          <p:cNvSpPr txBox="1"/>
          <p:nvPr/>
        </p:nvSpPr>
        <p:spPr>
          <a:xfrm>
            <a:off x="4722055" y="1296554"/>
            <a:ext cx="3063407" cy="369332"/>
          </a:xfrm>
          <a:prstGeom prst="rect">
            <a:avLst/>
          </a:prstGeom>
          <a:solidFill>
            <a:srgbClr val="92D050"/>
          </a:solidFill>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Longitudinal Reinforcement</a:t>
            </a:r>
            <a:endParaRPr lang="en-US" b="1" dirty="0"/>
          </a:p>
        </p:txBody>
      </p:sp>
      <p:graphicFrame>
        <p:nvGraphicFramePr>
          <p:cNvPr id="7" name="Table 6">
            <a:extLst>
              <a:ext uri="{FF2B5EF4-FFF2-40B4-BE49-F238E27FC236}">
                <a16:creationId xmlns:a16="http://schemas.microsoft.com/office/drawing/2014/main" id="{D9C6538D-6DAB-4BAE-90D2-E47FB2D342E3}"/>
              </a:ext>
            </a:extLst>
          </p:cNvPr>
          <p:cNvGraphicFramePr>
            <a:graphicFrameLocks noGrp="1"/>
          </p:cNvGraphicFramePr>
          <p:nvPr>
            <p:extLst>
              <p:ext uri="{D42A27DB-BD31-4B8C-83A1-F6EECF244321}">
                <p14:modId xmlns:p14="http://schemas.microsoft.com/office/powerpoint/2010/main" val="1380152690"/>
              </p:ext>
            </p:extLst>
          </p:nvPr>
        </p:nvGraphicFramePr>
        <p:xfrm>
          <a:off x="1559169" y="4621280"/>
          <a:ext cx="9073664" cy="2035997"/>
        </p:xfrm>
        <a:graphic>
          <a:graphicData uri="http://schemas.openxmlformats.org/drawingml/2006/table">
            <a:tbl>
              <a:tblPr firstRow="1" firstCol="1" bandRow="1">
                <a:tableStyleId>{5C22544A-7EE6-4342-B048-85BDC9FD1C3A}</a:tableStyleId>
              </a:tblPr>
              <a:tblGrid>
                <a:gridCol w="1231759">
                  <a:extLst>
                    <a:ext uri="{9D8B030D-6E8A-4147-A177-3AD203B41FA5}">
                      <a16:colId xmlns:a16="http://schemas.microsoft.com/office/drawing/2014/main" val="3972255980"/>
                    </a:ext>
                  </a:extLst>
                </a:gridCol>
                <a:gridCol w="363995">
                  <a:extLst>
                    <a:ext uri="{9D8B030D-6E8A-4147-A177-3AD203B41FA5}">
                      <a16:colId xmlns:a16="http://schemas.microsoft.com/office/drawing/2014/main" val="3972292408"/>
                    </a:ext>
                  </a:extLst>
                </a:gridCol>
                <a:gridCol w="731872">
                  <a:extLst>
                    <a:ext uri="{9D8B030D-6E8A-4147-A177-3AD203B41FA5}">
                      <a16:colId xmlns:a16="http://schemas.microsoft.com/office/drawing/2014/main" val="643034410"/>
                    </a:ext>
                  </a:extLst>
                </a:gridCol>
                <a:gridCol w="922120">
                  <a:extLst>
                    <a:ext uri="{9D8B030D-6E8A-4147-A177-3AD203B41FA5}">
                      <a16:colId xmlns:a16="http://schemas.microsoft.com/office/drawing/2014/main" val="1894183534"/>
                    </a:ext>
                  </a:extLst>
                </a:gridCol>
                <a:gridCol w="946387">
                  <a:extLst>
                    <a:ext uri="{9D8B030D-6E8A-4147-A177-3AD203B41FA5}">
                      <a16:colId xmlns:a16="http://schemas.microsoft.com/office/drawing/2014/main" val="3098425180"/>
                    </a:ext>
                  </a:extLst>
                </a:gridCol>
                <a:gridCol w="1218169">
                  <a:extLst>
                    <a:ext uri="{9D8B030D-6E8A-4147-A177-3AD203B41FA5}">
                      <a16:colId xmlns:a16="http://schemas.microsoft.com/office/drawing/2014/main" val="709633212"/>
                    </a:ext>
                  </a:extLst>
                </a:gridCol>
                <a:gridCol w="1218169">
                  <a:extLst>
                    <a:ext uri="{9D8B030D-6E8A-4147-A177-3AD203B41FA5}">
                      <a16:colId xmlns:a16="http://schemas.microsoft.com/office/drawing/2014/main" val="1711247952"/>
                    </a:ext>
                  </a:extLst>
                </a:gridCol>
                <a:gridCol w="986184">
                  <a:extLst>
                    <a:ext uri="{9D8B030D-6E8A-4147-A177-3AD203B41FA5}">
                      <a16:colId xmlns:a16="http://schemas.microsoft.com/office/drawing/2014/main" val="2253993313"/>
                    </a:ext>
                  </a:extLst>
                </a:gridCol>
                <a:gridCol w="1455009">
                  <a:extLst>
                    <a:ext uri="{9D8B030D-6E8A-4147-A177-3AD203B41FA5}">
                      <a16:colId xmlns:a16="http://schemas.microsoft.com/office/drawing/2014/main" val="2128777516"/>
                    </a:ext>
                  </a:extLst>
                </a:gridCol>
              </a:tblGrid>
              <a:tr h="543071">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Group of Column</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N</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Size (mm)</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Weight (Kg)</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No. of Stirrup</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Width stirrup(m)</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Depth stirrup(m)</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Peri. Of ST(m)</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Total Weight (Ton)</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30378908"/>
                  </a:ext>
                </a:extLst>
              </a:tr>
              <a:tr h="295629">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C1</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9</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10</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0.617</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8</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0.25</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0.15</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0.8</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0.03555556</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0244118"/>
                  </a:ext>
                </a:extLst>
              </a:tr>
              <a:tr h="295629">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C2</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8</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10</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0.617</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8</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0.35</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0.15</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1</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0.03950617</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4131136"/>
                  </a:ext>
                </a:extLst>
              </a:tr>
              <a:tr h="295629">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C3</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4</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10</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0.617</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8</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0.73</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0.3</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2.1</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0.04069136</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20170960"/>
                  </a:ext>
                </a:extLst>
              </a:tr>
              <a:tr h="295629">
                <a:tc>
                  <a:txBody>
                    <a:bodyPr/>
                    <a:lstStyle/>
                    <a:p>
                      <a:endParaRPr lang="en-US" sz="16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1</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10</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0.617</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8</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1.27</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0.45</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3.4</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0.01698765</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46340986"/>
                  </a:ext>
                </a:extLst>
              </a:tr>
              <a:tr h="310410">
                <a:tc>
                  <a:txBody>
                    <a:bodyPr/>
                    <a:lstStyle/>
                    <a:p>
                      <a:pPr marL="0" marR="0" algn="ctr">
                        <a:lnSpc>
                          <a:spcPct val="107000"/>
                        </a:lnSpc>
                        <a:spcBef>
                          <a:spcPts val="800"/>
                        </a:spcBef>
                        <a:spcAft>
                          <a:spcPts val="0"/>
                        </a:spcAft>
                      </a:pPr>
                      <a:r>
                        <a:rPr lang="en-US" sz="1600">
                          <a:effectLst/>
                          <a:latin typeface="Times New Roman" panose="02020603050405020304" pitchFamily="18" charset="0"/>
                          <a:cs typeface="Times New Roman" panose="02020603050405020304" pitchFamily="18" charset="0"/>
                        </a:rPr>
                        <a:t>Total</a:t>
                      </a:r>
                      <a:endParaRPr lang="en-US" sz="16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endParaRPr lang="en-US" sz="16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6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6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6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6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6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6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0.13274074</a:t>
                      </a:r>
                      <a:endParaRPr lang="en-US" sz="16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14297482"/>
                  </a:ext>
                </a:extLst>
              </a:tr>
            </a:tbl>
          </a:graphicData>
        </a:graphic>
      </p:graphicFrame>
      <p:sp>
        <p:nvSpPr>
          <p:cNvPr id="8" name="TextBox 7">
            <a:extLst>
              <a:ext uri="{FF2B5EF4-FFF2-40B4-BE49-F238E27FC236}">
                <a16:creationId xmlns:a16="http://schemas.microsoft.com/office/drawing/2014/main" id="{5F8B6A9D-278F-4140-952A-C898F86BF3B1}"/>
              </a:ext>
            </a:extLst>
          </p:cNvPr>
          <p:cNvSpPr txBox="1"/>
          <p:nvPr/>
        </p:nvSpPr>
        <p:spPr>
          <a:xfrm>
            <a:off x="4722055" y="4229464"/>
            <a:ext cx="2813538" cy="369332"/>
          </a:xfrm>
          <a:prstGeom prst="rect">
            <a:avLst/>
          </a:prstGeom>
          <a:solidFill>
            <a:srgbClr val="92D050"/>
          </a:solidFill>
        </p:spPr>
        <p:txBody>
          <a:bodyPr wrap="square" rtlCol="0">
            <a:spAutoFit/>
          </a:bodyPr>
          <a:lstStyle/>
          <a:p>
            <a:r>
              <a:rPr lang="en-US" b="1" dirty="0">
                <a:latin typeface="Times New Roman" panose="02020603050405020304" pitchFamily="18" charset="0"/>
                <a:cs typeface="Times New Roman" panose="02020603050405020304" pitchFamily="18" charset="0"/>
              </a:rPr>
              <a:t>Transverse Reinforcement</a:t>
            </a:r>
            <a:endParaRPr lang="en-US" b="1" dirty="0"/>
          </a:p>
        </p:txBody>
      </p:sp>
    </p:spTree>
    <p:extLst>
      <p:ext uri="{BB962C8B-B14F-4D97-AF65-F5344CB8AC3E}">
        <p14:creationId xmlns:p14="http://schemas.microsoft.com/office/powerpoint/2010/main" val="25935438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1324492"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Ground Beams: </a:t>
            </a:r>
            <a:r>
              <a:rPr lang="en-US" sz="3200" dirty="0">
                <a:latin typeface="Times New Roman" panose="02020603050405020304" pitchFamily="18" charset="0"/>
                <a:cs typeface="Times New Roman" panose="02020603050405020304" pitchFamily="18" charset="0"/>
              </a:rPr>
              <a:t>Blinding, main Concrete &amp; Formwork volumes</a:t>
            </a:r>
          </a:p>
        </p:txBody>
      </p:sp>
      <p:sp>
        <p:nvSpPr>
          <p:cNvPr id="4" name="TextBox 3">
            <a:extLst>
              <a:ext uri="{FF2B5EF4-FFF2-40B4-BE49-F238E27FC236}">
                <a16:creationId xmlns:a16="http://schemas.microsoft.com/office/drawing/2014/main" id="{3145E9CE-03D1-4D32-9068-56314495F58B}"/>
              </a:ext>
            </a:extLst>
          </p:cNvPr>
          <p:cNvSpPr txBox="1"/>
          <p:nvPr/>
        </p:nvSpPr>
        <p:spPr>
          <a:xfrm>
            <a:off x="1641448" y="2505736"/>
            <a:ext cx="3127281" cy="369332"/>
          </a:xfrm>
          <a:prstGeom prst="rect">
            <a:avLst/>
          </a:prstGeom>
          <a:solidFill>
            <a:srgbClr val="92D050"/>
          </a:solidFill>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Volume of Blinding Concrete</a:t>
            </a:r>
          </a:p>
        </p:txBody>
      </p:sp>
      <p:sp>
        <p:nvSpPr>
          <p:cNvPr id="8" name="TextBox 7">
            <a:extLst>
              <a:ext uri="{FF2B5EF4-FFF2-40B4-BE49-F238E27FC236}">
                <a16:creationId xmlns:a16="http://schemas.microsoft.com/office/drawing/2014/main" id="{461E4BB3-4DC3-4A86-B5B3-4B1A4779DA3E}"/>
              </a:ext>
            </a:extLst>
          </p:cNvPr>
          <p:cNvSpPr txBox="1"/>
          <p:nvPr/>
        </p:nvSpPr>
        <p:spPr>
          <a:xfrm>
            <a:off x="4784295" y="4867412"/>
            <a:ext cx="2656234" cy="369332"/>
          </a:xfrm>
          <a:prstGeom prst="rect">
            <a:avLst/>
          </a:prstGeom>
          <a:solidFill>
            <a:srgbClr val="92D050"/>
          </a:solidFill>
        </p:spPr>
        <p:txBody>
          <a:bodyPr wrap="square" rtlCol="0">
            <a:spAutoFit/>
          </a:bodyPr>
          <a:lstStyle/>
          <a:p>
            <a:r>
              <a:rPr lang="en-US" b="1" dirty="0">
                <a:latin typeface="Times New Roman" panose="02020603050405020304" pitchFamily="18" charset="0"/>
                <a:cs typeface="Times New Roman" panose="02020603050405020304" pitchFamily="18" charset="0"/>
              </a:rPr>
              <a:t>Volume of Formwork</a:t>
            </a:r>
          </a:p>
        </p:txBody>
      </p:sp>
      <p:graphicFrame>
        <p:nvGraphicFramePr>
          <p:cNvPr id="7" name="Table 6">
            <a:extLst>
              <a:ext uri="{FF2B5EF4-FFF2-40B4-BE49-F238E27FC236}">
                <a16:creationId xmlns:a16="http://schemas.microsoft.com/office/drawing/2014/main" id="{644BAE96-4D99-48F8-9FD4-7814DC110509}"/>
              </a:ext>
            </a:extLst>
          </p:cNvPr>
          <p:cNvGraphicFramePr>
            <a:graphicFrameLocks noGrp="1"/>
          </p:cNvGraphicFramePr>
          <p:nvPr>
            <p:extLst>
              <p:ext uri="{D42A27DB-BD31-4B8C-83A1-F6EECF244321}">
                <p14:modId xmlns:p14="http://schemas.microsoft.com/office/powerpoint/2010/main" val="801121870"/>
              </p:ext>
            </p:extLst>
          </p:nvPr>
        </p:nvGraphicFramePr>
        <p:xfrm>
          <a:off x="587326" y="2906725"/>
          <a:ext cx="5781822" cy="1193541"/>
        </p:xfrm>
        <a:graphic>
          <a:graphicData uri="http://schemas.openxmlformats.org/drawingml/2006/table">
            <a:tbl>
              <a:tblPr firstRow="1" firstCol="1" bandRow="1">
                <a:tableStyleId>{5C22544A-7EE6-4342-B048-85BDC9FD1C3A}</a:tableStyleId>
              </a:tblPr>
              <a:tblGrid>
                <a:gridCol w="1769120">
                  <a:extLst>
                    <a:ext uri="{9D8B030D-6E8A-4147-A177-3AD203B41FA5}">
                      <a16:colId xmlns:a16="http://schemas.microsoft.com/office/drawing/2014/main" val="1735104647"/>
                    </a:ext>
                  </a:extLst>
                </a:gridCol>
                <a:gridCol w="1043082">
                  <a:extLst>
                    <a:ext uri="{9D8B030D-6E8A-4147-A177-3AD203B41FA5}">
                      <a16:colId xmlns:a16="http://schemas.microsoft.com/office/drawing/2014/main" val="3871495271"/>
                    </a:ext>
                  </a:extLst>
                </a:gridCol>
                <a:gridCol w="1073241">
                  <a:extLst>
                    <a:ext uri="{9D8B030D-6E8A-4147-A177-3AD203B41FA5}">
                      <a16:colId xmlns:a16="http://schemas.microsoft.com/office/drawing/2014/main" val="1639443428"/>
                    </a:ext>
                  </a:extLst>
                </a:gridCol>
                <a:gridCol w="675282">
                  <a:extLst>
                    <a:ext uri="{9D8B030D-6E8A-4147-A177-3AD203B41FA5}">
                      <a16:colId xmlns:a16="http://schemas.microsoft.com/office/drawing/2014/main" val="650926401"/>
                    </a:ext>
                  </a:extLst>
                </a:gridCol>
                <a:gridCol w="1221097">
                  <a:extLst>
                    <a:ext uri="{9D8B030D-6E8A-4147-A177-3AD203B41FA5}">
                      <a16:colId xmlns:a16="http://schemas.microsoft.com/office/drawing/2014/main" val="2822138797"/>
                    </a:ext>
                  </a:extLst>
                </a:gridCol>
              </a:tblGrid>
              <a:tr h="404264">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Type of Tie Beams</a:t>
                      </a:r>
                      <a:endParaRPr lang="en-US" sz="14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L(m)</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W(m)</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D(m)</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Volume(m</a:t>
                      </a:r>
                      <a:r>
                        <a:rPr lang="en-US" sz="1400" baseline="30000">
                          <a:effectLst/>
                          <a:latin typeface="Times New Roman" panose="02020603050405020304" pitchFamily="18" charset="0"/>
                          <a:cs typeface="Times New Roman" panose="02020603050405020304" pitchFamily="18" charset="0"/>
                        </a:rPr>
                        <a:t>3</a:t>
                      </a:r>
                      <a:r>
                        <a:rPr lang="en-US" sz="1400">
                          <a:effectLst/>
                          <a:latin typeface="Times New Roman" panose="02020603050405020304" pitchFamily="18" charset="0"/>
                          <a:cs typeface="Times New Roman" panose="02020603050405020304" pitchFamily="18" charset="0"/>
                        </a:rPr>
                        <a:t>)</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69880442"/>
                  </a:ext>
                </a:extLst>
              </a:tr>
              <a:tr h="385013">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T1</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131</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0.3</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0.1</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3.93</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70778786"/>
                  </a:ext>
                </a:extLst>
              </a:tr>
              <a:tr h="404264">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Total</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endParaRPr lang="en-US" sz="14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4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4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3.93</a:t>
                      </a:r>
                      <a:endParaRPr lang="en-US" sz="14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12328936"/>
                  </a:ext>
                </a:extLst>
              </a:tr>
            </a:tbl>
          </a:graphicData>
        </a:graphic>
      </p:graphicFrame>
      <p:graphicFrame>
        <p:nvGraphicFramePr>
          <p:cNvPr id="9" name="Table 8">
            <a:extLst>
              <a:ext uri="{FF2B5EF4-FFF2-40B4-BE49-F238E27FC236}">
                <a16:creationId xmlns:a16="http://schemas.microsoft.com/office/drawing/2014/main" id="{F809E470-FE14-4C5A-9DFE-0BFB97FC3F66}"/>
              </a:ext>
            </a:extLst>
          </p:cNvPr>
          <p:cNvGraphicFramePr>
            <a:graphicFrameLocks noGrp="1"/>
          </p:cNvGraphicFramePr>
          <p:nvPr>
            <p:extLst>
              <p:ext uri="{D42A27DB-BD31-4B8C-83A1-F6EECF244321}">
                <p14:modId xmlns:p14="http://schemas.microsoft.com/office/powerpoint/2010/main" val="2232408549"/>
              </p:ext>
            </p:extLst>
          </p:nvPr>
        </p:nvGraphicFramePr>
        <p:xfrm>
          <a:off x="6553200" y="2938776"/>
          <a:ext cx="5446542" cy="1044157"/>
        </p:xfrm>
        <a:graphic>
          <a:graphicData uri="http://schemas.openxmlformats.org/drawingml/2006/table">
            <a:tbl>
              <a:tblPr firstRow="1" firstCol="1" bandRow="1">
                <a:tableStyleId>{5C22544A-7EE6-4342-B048-85BDC9FD1C3A}</a:tableStyleId>
              </a:tblPr>
              <a:tblGrid>
                <a:gridCol w="2360168">
                  <a:extLst>
                    <a:ext uri="{9D8B030D-6E8A-4147-A177-3AD203B41FA5}">
                      <a16:colId xmlns:a16="http://schemas.microsoft.com/office/drawing/2014/main" val="3612496171"/>
                    </a:ext>
                  </a:extLst>
                </a:gridCol>
                <a:gridCol w="606327">
                  <a:extLst>
                    <a:ext uri="{9D8B030D-6E8A-4147-A177-3AD203B41FA5}">
                      <a16:colId xmlns:a16="http://schemas.microsoft.com/office/drawing/2014/main" val="2671779019"/>
                    </a:ext>
                  </a:extLst>
                </a:gridCol>
                <a:gridCol w="693637">
                  <a:extLst>
                    <a:ext uri="{9D8B030D-6E8A-4147-A177-3AD203B41FA5}">
                      <a16:colId xmlns:a16="http://schemas.microsoft.com/office/drawing/2014/main" val="4009831872"/>
                    </a:ext>
                  </a:extLst>
                </a:gridCol>
                <a:gridCol w="636123">
                  <a:extLst>
                    <a:ext uri="{9D8B030D-6E8A-4147-A177-3AD203B41FA5}">
                      <a16:colId xmlns:a16="http://schemas.microsoft.com/office/drawing/2014/main" val="166528606"/>
                    </a:ext>
                  </a:extLst>
                </a:gridCol>
                <a:gridCol w="1150287">
                  <a:extLst>
                    <a:ext uri="{9D8B030D-6E8A-4147-A177-3AD203B41FA5}">
                      <a16:colId xmlns:a16="http://schemas.microsoft.com/office/drawing/2014/main" val="1458010735"/>
                    </a:ext>
                  </a:extLst>
                </a:gridCol>
              </a:tblGrid>
              <a:tr h="317407">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Type of Tie Beams</a:t>
                      </a:r>
                      <a:endParaRPr lang="en-US" sz="14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L(m)</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W(m)</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D(m)</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Volume(m</a:t>
                      </a:r>
                      <a:r>
                        <a:rPr lang="en-US" sz="1400" baseline="30000">
                          <a:effectLst/>
                          <a:latin typeface="Times New Roman" panose="02020603050405020304" pitchFamily="18" charset="0"/>
                          <a:cs typeface="Times New Roman" panose="02020603050405020304" pitchFamily="18" charset="0"/>
                        </a:rPr>
                        <a:t>3</a:t>
                      </a:r>
                      <a:r>
                        <a:rPr lang="en-US" sz="1400">
                          <a:effectLst/>
                          <a:latin typeface="Times New Roman" panose="02020603050405020304" pitchFamily="18" charset="0"/>
                          <a:cs typeface="Times New Roman" panose="02020603050405020304" pitchFamily="18" charset="0"/>
                        </a:rPr>
                        <a:t>)</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47044782"/>
                  </a:ext>
                </a:extLst>
              </a:tr>
              <a:tr h="354512">
                <a:tc>
                  <a:txBody>
                    <a:bodyPr/>
                    <a:lstStyle/>
                    <a:p>
                      <a:pPr marL="0" marR="0" algn="ctr">
                        <a:lnSpc>
                          <a:spcPct val="107000"/>
                        </a:lnSpc>
                        <a:spcBef>
                          <a:spcPts val="800"/>
                        </a:spcBef>
                        <a:spcAft>
                          <a:spcPts val="0"/>
                        </a:spcAft>
                      </a:pPr>
                      <a:r>
                        <a:rPr lang="en-US" sz="1400" dirty="0" smtClean="0">
                          <a:effectLst/>
                          <a:latin typeface="Times New Roman" panose="02020603050405020304" pitchFamily="18" charset="0"/>
                          <a:cs typeface="Times New Roman" panose="02020603050405020304" pitchFamily="18" charset="0"/>
                        </a:rPr>
                        <a:t>T</a:t>
                      </a:r>
                      <a:r>
                        <a:rPr lang="ar-SA" sz="1400" dirty="0" smtClean="0">
                          <a:effectLst/>
                          <a:latin typeface="Times New Roman" panose="02020603050405020304" pitchFamily="18" charset="0"/>
                          <a:cs typeface="Times New Roman" panose="02020603050405020304" pitchFamily="18" charset="0"/>
                        </a:rPr>
                        <a:t>1</a:t>
                      </a:r>
                      <a:endParaRPr lang="en-US" sz="14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131</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0.2</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0.5</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13.1</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50699655"/>
                  </a:ext>
                </a:extLst>
              </a:tr>
              <a:tr h="372238">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Total</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endParaRPr lang="en-US" sz="1400" dirty="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4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4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13.1</a:t>
                      </a:r>
                      <a:endParaRPr lang="en-US" sz="14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5171366"/>
                  </a:ext>
                </a:extLst>
              </a:tr>
            </a:tbl>
          </a:graphicData>
        </a:graphic>
      </p:graphicFrame>
      <p:sp>
        <p:nvSpPr>
          <p:cNvPr id="10" name="TextBox 9">
            <a:extLst>
              <a:ext uri="{FF2B5EF4-FFF2-40B4-BE49-F238E27FC236}">
                <a16:creationId xmlns:a16="http://schemas.microsoft.com/office/drawing/2014/main" id="{1D3CD637-1E9C-48D9-BBFF-54343B694E66}"/>
              </a:ext>
            </a:extLst>
          </p:cNvPr>
          <p:cNvSpPr txBox="1"/>
          <p:nvPr/>
        </p:nvSpPr>
        <p:spPr>
          <a:xfrm>
            <a:off x="860474" y="1770247"/>
            <a:ext cx="6206532" cy="461665"/>
          </a:xfrm>
          <a:prstGeom prst="rect">
            <a:avLst/>
          </a:prstGeom>
          <a:noFill/>
        </p:spPr>
        <p:txBody>
          <a:bodyPr wrap="square" rtlCol="0">
            <a:spAutoFit/>
          </a:bodyPr>
          <a:lstStyle/>
          <a:p>
            <a:r>
              <a:rPr lang="en-US" sz="2400" dirty="0">
                <a:solidFill>
                  <a:srgbClr val="FF0000"/>
                </a:solidFill>
                <a:latin typeface="Times New Roman" panose="02020603050405020304" pitchFamily="18" charset="0"/>
                <a:cs typeface="Times New Roman" panose="02020603050405020304" pitchFamily="18" charset="0"/>
              </a:rPr>
              <a:t> Lengths of tie beams are found using AutoCAD.</a:t>
            </a:r>
          </a:p>
        </p:txBody>
      </p:sp>
      <p:graphicFrame>
        <p:nvGraphicFramePr>
          <p:cNvPr id="11" name="Table 10">
            <a:extLst>
              <a:ext uri="{FF2B5EF4-FFF2-40B4-BE49-F238E27FC236}">
                <a16:creationId xmlns:a16="http://schemas.microsoft.com/office/drawing/2014/main" id="{0176E9AD-CA3E-4FEF-AC12-FD2C79C498CC}"/>
              </a:ext>
            </a:extLst>
          </p:cNvPr>
          <p:cNvGraphicFramePr>
            <a:graphicFrameLocks noGrp="1"/>
          </p:cNvGraphicFramePr>
          <p:nvPr>
            <p:extLst>
              <p:ext uri="{D42A27DB-BD31-4B8C-83A1-F6EECF244321}">
                <p14:modId xmlns:p14="http://schemas.microsoft.com/office/powerpoint/2010/main" val="2139057012"/>
              </p:ext>
            </p:extLst>
          </p:nvPr>
        </p:nvGraphicFramePr>
        <p:xfrm>
          <a:off x="3458211" y="5295847"/>
          <a:ext cx="6430374" cy="1026575"/>
        </p:xfrm>
        <a:graphic>
          <a:graphicData uri="http://schemas.openxmlformats.org/drawingml/2006/table">
            <a:tbl>
              <a:tblPr firstRow="1" firstCol="1" bandRow="1">
                <a:tableStyleId>{5C22544A-7EE6-4342-B048-85BDC9FD1C3A}</a:tableStyleId>
              </a:tblPr>
              <a:tblGrid>
                <a:gridCol w="1071729">
                  <a:extLst>
                    <a:ext uri="{9D8B030D-6E8A-4147-A177-3AD203B41FA5}">
                      <a16:colId xmlns:a16="http://schemas.microsoft.com/office/drawing/2014/main" val="2212339185"/>
                    </a:ext>
                  </a:extLst>
                </a:gridCol>
                <a:gridCol w="1071729">
                  <a:extLst>
                    <a:ext uri="{9D8B030D-6E8A-4147-A177-3AD203B41FA5}">
                      <a16:colId xmlns:a16="http://schemas.microsoft.com/office/drawing/2014/main" val="74118503"/>
                    </a:ext>
                  </a:extLst>
                </a:gridCol>
                <a:gridCol w="1071729">
                  <a:extLst>
                    <a:ext uri="{9D8B030D-6E8A-4147-A177-3AD203B41FA5}">
                      <a16:colId xmlns:a16="http://schemas.microsoft.com/office/drawing/2014/main" val="2715397520"/>
                    </a:ext>
                  </a:extLst>
                </a:gridCol>
                <a:gridCol w="1071729">
                  <a:extLst>
                    <a:ext uri="{9D8B030D-6E8A-4147-A177-3AD203B41FA5}">
                      <a16:colId xmlns:a16="http://schemas.microsoft.com/office/drawing/2014/main" val="3722379054"/>
                    </a:ext>
                  </a:extLst>
                </a:gridCol>
                <a:gridCol w="902484">
                  <a:extLst>
                    <a:ext uri="{9D8B030D-6E8A-4147-A177-3AD203B41FA5}">
                      <a16:colId xmlns:a16="http://schemas.microsoft.com/office/drawing/2014/main" val="323388321"/>
                    </a:ext>
                  </a:extLst>
                </a:gridCol>
                <a:gridCol w="1240974">
                  <a:extLst>
                    <a:ext uri="{9D8B030D-6E8A-4147-A177-3AD203B41FA5}">
                      <a16:colId xmlns:a16="http://schemas.microsoft.com/office/drawing/2014/main" val="1553080816"/>
                    </a:ext>
                  </a:extLst>
                </a:gridCol>
              </a:tblGrid>
              <a:tr h="496532">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Type of Tie Beams</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L(m)</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W(m)</a:t>
                      </a:r>
                      <a:endParaRPr lang="en-US" sz="14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D(m)</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Thickness(m)</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Volume (m</a:t>
                      </a:r>
                      <a:r>
                        <a:rPr lang="en-US" sz="1400" baseline="30000">
                          <a:effectLst/>
                          <a:latin typeface="Times New Roman" panose="02020603050405020304" pitchFamily="18" charset="0"/>
                          <a:cs typeface="Times New Roman" panose="02020603050405020304" pitchFamily="18" charset="0"/>
                        </a:rPr>
                        <a:t>3</a:t>
                      </a:r>
                      <a:r>
                        <a:rPr lang="en-US" sz="1400">
                          <a:effectLst/>
                          <a:latin typeface="Times New Roman" panose="02020603050405020304" pitchFamily="18" charset="0"/>
                          <a:cs typeface="Times New Roman" panose="02020603050405020304" pitchFamily="18" charset="0"/>
                        </a:rPr>
                        <a:t>)</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23131007"/>
                  </a:ext>
                </a:extLst>
              </a:tr>
              <a:tr h="258558">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T1</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131</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0.2</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0.6</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0.025</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3.93</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7833773"/>
                  </a:ext>
                </a:extLst>
              </a:tr>
              <a:tr h="271485">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Total</a:t>
                      </a:r>
                      <a:endParaRPr lang="en-US" sz="14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endParaRPr lang="en-US" sz="14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4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4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4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3.93</a:t>
                      </a:r>
                      <a:endParaRPr lang="en-US" sz="14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42156638"/>
                  </a:ext>
                </a:extLst>
              </a:tr>
            </a:tbl>
          </a:graphicData>
        </a:graphic>
      </p:graphicFrame>
      <p:sp>
        <p:nvSpPr>
          <p:cNvPr id="12" name="TextBox 11">
            <a:extLst>
              <a:ext uri="{FF2B5EF4-FFF2-40B4-BE49-F238E27FC236}">
                <a16:creationId xmlns:a16="http://schemas.microsoft.com/office/drawing/2014/main" id="{B5232533-6660-4EF2-8263-7C80FE801320}"/>
              </a:ext>
            </a:extLst>
          </p:cNvPr>
          <p:cNvSpPr txBox="1"/>
          <p:nvPr/>
        </p:nvSpPr>
        <p:spPr>
          <a:xfrm>
            <a:off x="8138160" y="2537393"/>
            <a:ext cx="2967361" cy="369332"/>
          </a:xfrm>
          <a:prstGeom prst="rect">
            <a:avLst/>
          </a:prstGeom>
          <a:solidFill>
            <a:srgbClr val="92D050"/>
          </a:solidFill>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Volume of Main Concrete</a:t>
            </a:r>
          </a:p>
        </p:txBody>
      </p:sp>
    </p:spTree>
    <p:extLst>
      <p:ext uri="{BB962C8B-B14F-4D97-AF65-F5344CB8AC3E}">
        <p14:creationId xmlns:p14="http://schemas.microsoft.com/office/powerpoint/2010/main" val="393276348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Ground Beams: </a:t>
            </a:r>
            <a:r>
              <a:rPr lang="en-US" sz="3200" dirty="0">
                <a:latin typeface="Times New Roman" panose="02020603050405020304" pitchFamily="18" charset="0"/>
                <a:cs typeface="Times New Roman" panose="02020603050405020304" pitchFamily="18" charset="0"/>
              </a:rPr>
              <a:t>Longitudinal &amp; Transverse Reinforcement</a:t>
            </a:r>
          </a:p>
        </p:txBody>
      </p:sp>
      <p:sp>
        <p:nvSpPr>
          <p:cNvPr id="4" name="TextBox 3">
            <a:extLst>
              <a:ext uri="{FF2B5EF4-FFF2-40B4-BE49-F238E27FC236}">
                <a16:creationId xmlns:a16="http://schemas.microsoft.com/office/drawing/2014/main" id="{AFAC22EF-4C67-4396-A095-6B6DBA11A455}"/>
              </a:ext>
            </a:extLst>
          </p:cNvPr>
          <p:cNvSpPr txBox="1"/>
          <p:nvPr/>
        </p:nvSpPr>
        <p:spPr>
          <a:xfrm>
            <a:off x="4610853" y="1622159"/>
            <a:ext cx="3292175" cy="369332"/>
          </a:xfrm>
          <a:prstGeom prst="rect">
            <a:avLst/>
          </a:prstGeom>
          <a:solidFill>
            <a:srgbClr val="92D050"/>
          </a:solidFill>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Longitudinal Reinforcement</a:t>
            </a:r>
            <a:endParaRPr lang="en-US" b="1" dirty="0"/>
          </a:p>
        </p:txBody>
      </p:sp>
      <p:sp>
        <p:nvSpPr>
          <p:cNvPr id="8" name="TextBox 7">
            <a:extLst>
              <a:ext uri="{FF2B5EF4-FFF2-40B4-BE49-F238E27FC236}">
                <a16:creationId xmlns:a16="http://schemas.microsoft.com/office/drawing/2014/main" id="{5F8B6A9D-278F-4140-952A-C898F86BF3B1}"/>
              </a:ext>
            </a:extLst>
          </p:cNvPr>
          <p:cNvSpPr txBox="1"/>
          <p:nvPr/>
        </p:nvSpPr>
        <p:spPr>
          <a:xfrm>
            <a:off x="4722056" y="4254754"/>
            <a:ext cx="2813538" cy="369332"/>
          </a:xfrm>
          <a:prstGeom prst="rect">
            <a:avLst/>
          </a:prstGeom>
          <a:solidFill>
            <a:srgbClr val="92D050"/>
          </a:solidFill>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Transverse Reinforcement</a:t>
            </a:r>
            <a:endParaRPr lang="en-US" b="1" dirty="0"/>
          </a:p>
        </p:txBody>
      </p:sp>
      <p:graphicFrame>
        <p:nvGraphicFramePr>
          <p:cNvPr id="3" name="Table 2">
            <a:extLst>
              <a:ext uri="{FF2B5EF4-FFF2-40B4-BE49-F238E27FC236}">
                <a16:creationId xmlns:a16="http://schemas.microsoft.com/office/drawing/2014/main" id="{A7205705-39E5-4B42-BCBF-01F0FB77DF98}"/>
              </a:ext>
            </a:extLst>
          </p:cNvPr>
          <p:cNvGraphicFramePr>
            <a:graphicFrameLocks noGrp="1"/>
          </p:cNvGraphicFramePr>
          <p:nvPr>
            <p:extLst>
              <p:ext uri="{D42A27DB-BD31-4B8C-83A1-F6EECF244321}">
                <p14:modId xmlns:p14="http://schemas.microsoft.com/office/powerpoint/2010/main" val="983210429"/>
              </p:ext>
            </p:extLst>
          </p:nvPr>
        </p:nvGraphicFramePr>
        <p:xfrm>
          <a:off x="1750423" y="2060679"/>
          <a:ext cx="8516983" cy="1596921"/>
        </p:xfrm>
        <a:graphic>
          <a:graphicData uri="http://schemas.openxmlformats.org/drawingml/2006/table">
            <a:tbl>
              <a:tblPr firstRow="1" firstCol="1" bandRow="1">
                <a:tableStyleId>{5C22544A-7EE6-4342-B048-85BDC9FD1C3A}</a:tableStyleId>
              </a:tblPr>
              <a:tblGrid>
                <a:gridCol w="1363427">
                  <a:extLst>
                    <a:ext uri="{9D8B030D-6E8A-4147-A177-3AD203B41FA5}">
                      <a16:colId xmlns:a16="http://schemas.microsoft.com/office/drawing/2014/main" val="1143894519"/>
                    </a:ext>
                  </a:extLst>
                </a:gridCol>
                <a:gridCol w="860579">
                  <a:extLst>
                    <a:ext uri="{9D8B030D-6E8A-4147-A177-3AD203B41FA5}">
                      <a16:colId xmlns:a16="http://schemas.microsoft.com/office/drawing/2014/main" val="804205267"/>
                    </a:ext>
                  </a:extLst>
                </a:gridCol>
                <a:gridCol w="1500263">
                  <a:extLst>
                    <a:ext uri="{9D8B030D-6E8A-4147-A177-3AD203B41FA5}">
                      <a16:colId xmlns:a16="http://schemas.microsoft.com/office/drawing/2014/main" val="639105370"/>
                    </a:ext>
                  </a:extLst>
                </a:gridCol>
                <a:gridCol w="1477869">
                  <a:extLst>
                    <a:ext uri="{9D8B030D-6E8A-4147-A177-3AD203B41FA5}">
                      <a16:colId xmlns:a16="http://schemas.microsoft.com/office/drawing/2014/main" val="1674942602"/>
                    </a:ext>
                  </a:extLst>
                </a:gridCol>
                <a:gridCol w="1440379">
                  <a:extLst>
                    <a:ext uri="{9D8B030D-6E8A-4147-A177-3AD203B41FA5}">
                      <a16:colId xmlns:a16="http://schemas.microsoft.com/office/drawing/2014/main" val="2217341871"/>
                    </a:ext>
                  </a:extLst>
                </a:gridCol>
                <a:gridCol w="1874466">
                  <a:extLst>
                    <a:ext uri="{9D8B030D-6E8A-4147-A177-3AD203B41FA5}">
                      <a16:colId xmlns:a16="http://schemas.microsoft.com/office/drawing/2014/main" val="1098152121"/>
                    </a:ext>
                  </a:extLst>
                </a:gridCol>
              </a:tblGrid>
              <a:tr h="703094">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Type of TB</a:t>
                      </a:r>
                      <a:endParaRPr lang="en-US" sz="18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L(m)</a:t>
                      </a:r>
                      <a:endParaRPr lang="en-US" sz="18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Bar Size(mm)</a:t>
                      </a:r>
                      <a:endParaRPr lang="en-US" sz="18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Weight (Kg)</a:t>
                      </a:r>
                      <a:endParaRPr lang="en-US" sz="18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No. of Bar</a:t>
                      </a:r>
                      <a:endParaRPr lang="en-US" sz="18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Total Weight (Ton)</a:t>
                      </a:r>
                      <a:endParaRPr lang="en-US" sz="18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09625561"/>
                  </a:ext>
                </a:extLst>
              </a:tr>
              <a:tr h="436013">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TB</a:t>
                      </a:r>
                      <a:endParaRPr lang="en-US" sz="18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151</a:t>
                      </a:r>
                      <a:endParaRPr lang="en-US" sz="18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14</a:t>
                      </a:r>
                      <a:endParaRPr lang="en-US" sz="18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1.20988</a:t>
                      </a:r>
                      <a:endParaRPr lang="en-US" sz="18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4</a:t>
                      </a:r>
                      <a:endParaRPr lang="en-US" sz="18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0.730765432</a:t>
                      </a:r>
                      <a:endParaRPr lang="en-US" sz="18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33188982"/>
                  </a:ext>
                </a:extLst>
              </a:tr>
              <a:tr h="457814">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Total</a:t>
                      </a:r>
                      <a:endParaRPr lang="en-US" sz="180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endParaRPr lang="en-US" sz="18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8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800" dirty="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800">
                        <a:solidFill>
                          <a:srgbClr val="2E74B5"/>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0.730765432</a:t>
                      </a:r>
                      <a:endParaRPr lang="en-US" sz="1800"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81385637"/>
                  </a:ext>
                </a:extLst>
              </a:tr>
            </a:tbl>
          </a:graphicData>
        </a:graphic>
      </p:graphicFrame>
      <p:graphicFrame>
        <p:nvGraphicFramePr>
          <p:cNvPr id="9" name="Table 8">
            <a:extLst>
              <a:ext uri="{FF2B5EF4-FFF2-40B4-BE49-F238E27FC236}">
                <a16:creationId xmlns:a16="http://schemas.microsoft.com/office/drawing/2014/main" id="{56117506-6EB5-4359-BD93-E415C5DE2498}"/>
              </a:ext>
            </a:extLst>
          </p:cNvPr>
          <p:cNvGraphicFramePr>
            <a:graphicFrameLocks noGrp="1"/>
          </p:cNvGraphicFramePr>
          <p:nvPr>
            <p:extLst>
              <p:ext uri="{D42A27DB-BD31-4B8C-83A1-F6EECF244321}">
                <p14:modId xmlns:p14="http://schemas.microsoft.com/office/powerpoint/2010/main" val="3140556109"/>
              </p:ext>
            </p:extLst>
          </p:nvPr>
        </p:nvGraphicFramePr>
        <p:xfrm>
          <a:off x="1750424" y="4762462"/>
          <a:ext cx="8516982" cy="1586087"/>
        </p:xfrm>
        <a:graphic>
          <a:graphicData uri="http://schemas.openxmlformats.org/drawingml/2006/table">
            <a:tbl>
              <a:tblPr firstRow="1" firstCol="1" bandRow="1">
                <a:tableStyleId>{5C22544A-7EE6-4342-B048-85BDC9FD1C3A}</a:tableStyleId>
              </a:tblPr>
              <a:tblGrid>
                <a:gridCol w="830363">
                  <a:extLst>
                    <a:ext uri="{9D8B030D-6E8A-4147-A177-3AD203B41FA5}">
                      <a16:colId xmlns:a16="http://schemas.microsoft.com/office/drawing/2014/main" val="2889732489"/>
                    </a:ext>
                  </a:extLst>
                </a:gridCol>
                <a:gridCol w="1016014">
                  <a:extLst>
                    <a:ext uri="{9D8B030D-6E8A-4147-A177-3AD203B41FA5}">
                      <a16:colId xmlns:a16="http://schemas.microsoft.com/office/drawing/2014/main" val="74698567"/>
                    </a:ext>
                  </a:extLst>
                </a:gridCol>
                <a:gridCol w="976300">
                  <a:extLst>
                    <a:ext uri="{9D8B030D-6E8A-4147-A177-3AD203B41FA5}">
                      <a16:colId xmlns:a16="http://schemas.microsoft.com/office/drawing/2014/main" val="148731468"/>
                    </a:ext>
                  </a:extLst>
                </a:gridCol>
                <a:gridCol w="617922">
                  <a:extLst>
                    <a:ext uri="{9D8B030D-6E8A-4147-A177-3AD203B41FA5}">
                      <a16:colId xmlns:a16="http://schemas.microsoft.com/office/drawing/2014/main" val="3622468274"/>
                    </a:ext>
                  </a:extLst>
                </a:gridCol>
                <a:gridCol w="652097">
                  <a:extLst>
                    <a:ext uri="{9D8B030D-6E8A-4147-A177-3AD203B41FA5}">
                      <a16:colId xmlns:a16="http://schemas.microsoft.com/office/drawing/2014/main" val="1490336847"/>
                    </a:ext>
                  </a:extLst>
                </a:gridCol>
                <a:gridCol w="696433">
                  <a:extLst>
                    <a:ext uri="{9D8B030D-6E8A-4147-A177-3AD203B41FA5}">
                      <a16:colId xmlns:a16="http://schemas.microsoft.com/office/drawing/2014/main" val="2018635388"/>
                    </a:ext>
                  </a:extLst>
                </a:gridCol>
                <a:gridCol w="836826">
                  <a:extLst>
                    <a:ext uri="{9D8B030D-6E8A-4147-A177-3AD203B41FA5}">
                      <a16:colId xmlns:a16="http://schemas.microsoft.com/office/drawing/2014/main" val="906619340"/>
                    </a:ext>
                  </a:extLst>
                </a:gridCol>
                <a:gridCol w="1367926">
                  <a:extLst>
                    <a:ext uri="{9D8B030D-6E8A-4147-A177-3AD203B41FA5}">
                      <a16:colId xmlns:a16="http://schemas.microsoft.com/office/drawing/2014/main" val="2797051268"/>
                    </a:ext>
                  </a:extLst>
                </a:gridCol>
                <a:gridCol w="1523101">
                  <a:extLst>
                    <a:ext uri="{9D8B030D-6E8A-4147-A177-3AD203B41FA5}">
                      <a16:colId xmlns:a16="http://schemas.microsoft.com/office/drawing/2014/main" val="261060112"/>
                    </a:ext>
                  </a:extLst>
                </a:gridCol>
              </a:tblGrid>
              <a:tr h="957232">
                <a:tc>
                  <a:txBody>
                    <a:bodyPr/>
                    <a:lstStyle/>
                    <a:p>
                      <a:pPr marL="0" marR="0" algn="ctr">
                        <a:lnSpc>
                          <a:spcPct val="107000"/>
                        </a:lnSpc>
                        <a:spcBef>
                          <a:spcPts val="800"/>
                        </a:spcBef>
                        <a:spcAft>
                          <a:spcPts val="0"/>
                        </a:spcAft>
                      </a:pPr>
                      <a:r>
                        <a:rPr lang="en-US" sz="1800" b="1">
                          <a:effectLst/>
                          <a:latin typeface="Times New Roman" panose="02020603050405020304" pitchFamily="18" charset="0"/>
                          <a:cs typeface="Times New Roman" panose="02020603050405020304" pitchFamily="18" charset="0"/>
                        </a:rPr>
                        <a:t>Size (mm)</a:t>
                      </a:r>
                      <a:endParaRPr lang="en-US" sz="1800" b="1">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b="1">
                          <a:effectLst/>
                          <a:latin typeface="Times New Roman" panose="02020603050405020304" pitchFamily="18" charset="0"/>
                          <a:cs typeface="Times New Roman" panose="02020603050405020304" pitchFamily="18" charset="0"/>
                        </a:rPr>
                        <a:t>Weight (Kg)</a:t>
                      </a:r>
                      <a:endParaRPr lang="en-US" sz="1800" b="1">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b="1">
                          <a:effectLst/>
                          <a:latin typeface="Times New Roman" panose="02020603050405020304" pitchFamily="18" charset="0"/>
                          <a:cs typeface="Times New Roman" panose="02020603050405020304" pitchFamily="18" charset="0"/>
                        </a:rPr>
                        <a:t>Spacing (m)</a:t>
                      </a:r>
                      <a:endParaRPr lang="en-US" sz="1800" b="1">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b="1" dirty="0" smtClean="0">
                          <a:effectLst/>
                          <a:latin typeface="Times New Roman" panose="02020603050405020304" pitchFamily="18" charset="0"/>
                          <a:cs typeface="Times New Roman" panose="02020603050405020304" pitchFamily="18" charset="0"/>
                        </a:rPr>
                        <a:t>L</a:t>
                      </a:r>
                      <a:endParaRPr lang="ar-SA" sz="1800" b="1" dirty="0" smtClean="0">
                        <a:effectLst/>
                        <a:latin typeface="Times New Roman" panose="02020603050405020304" pitchFamily="18" charset="0"/>
                        <a:cs typeface="Times New Roman" panose="02020603050405020304" pitchFamily="18" charset="0"/>
                      </a:endParaRPr>
                    </a:p>
                    <a:p>
                      <a:pPr marL="0" marR="0" algn="ctr">
                        <a:lnSpc>
                          <a:spcPct val="107000"/>
                        </a:lnSpc>
                        <a:spcBef>
                          <a:spcPts val="800"/>
                        </a:spcBef>
                        <a:spcAft>
                          <a:spcPts val="0"/>
                        </a:spcAft>
                      </a:pPr>
                      <a:r>
                        <a:rPr lang="en-US" sz="1800" b="1" dirty="0" smtClean="0">
                          <a:effectLst/>
                          <a:latin typeface="Times New Roman" panose="02020603050405020304" pitchFamily="18" charset="0"/>
                          <a:cs typeface="Times New Roman" panose="02020603050405020304" pitchFamily="18" charset="0"/>
                        </a:rPr>
                        <a:t>(</a:t>
                      </a:r>
                      <a:r>
                        <a:rPr lang="en-US" sz="1800" b="1" dirty="0">
                          <a:effectLst/>
                          <a:latin typeface="Times New Roman" panose="02020603050405020304" pitchFamily="18" charset="0"/>
                          <a:cs typeface="Times New Roman" panose="02020603050405020304" pitchFamily="18" charset="0"/>
                        </a:rPr>
                        <a:t>m)</a:t>
                      </a:r>
                      <a:endParaRPr lang="en-US" sz="1800" b="1"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b="1">
                          <a:effectLst/>
                          <a:latin typeface="Times New Roman" panose="02020603050405020304" pitchFamily="18" charset="0"/>
                          <a:cs typeface="Times New Roman" panose="02020603050405020304" pitchFamily="18" charset="0"/>
                        </a:rPr>
                        <a:t>N</a:t>
                      </a:r>
                      <a:endParaRPr lang="en-US" sz="1800" b="1">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b="1" dirty="0" smtClean="0">
                          <a:effectLst/>
                          <a:latin typeface="Times New Roman" panose="02020603050405020304" pitchFamily="18" charset="0"/>
                          <a:cs typeface="Times New Roman" panose="02020603050405020304" pitchFamily="18" charset="0"/>
                        </a:rPr>
                        <a:t>W</a:t>
                      </a:r>
                      <a:endParaRPr lang="ar-SA" sz="1800" b="1" dirty="0" smtClean="0">
                        <a:effectLst/>
                        <a:latin typeface="Times New Roman" panose="02020603050405020304" pitchFamily="18" charset="0"/>
                        <a:cs typeface="Times New Roman" panose="02020603050405020304" pitchFamily="18" charset="0"/>
                      </a:endParaRPr>
                    </a:p>
                    <a:p>
                      <a:pPr marL="0" marR="0" algn="ctr">
                        <a:lnSpc>
                          <a:spcPct val="107000"/>
                        </a:lnSpc>
                        <a:spcBef>
                          <a:spcPts val="800"/>
                        </a:spcBef>
                        <a:spcAft>
                          <a:spcPts val="0"/>
                        </a:spcAft>
                      </a:pPr>
                      <a:r>
                        <a:rPr lang="en-US" sz="1800" b="1" dirty="0" smtClean="0">
                          <a:effectLst/>
                          <a:latin typeface="Times New Roman" panose="02020603050405020304" pitchFamily="18" charset="0"/>
                          <a:cs typeface="Times New Roman" panose="02020603050405020304" pitchFamily="18" charset="0"/>
                        </a:rPr>
                        <a:t>(</a:t>
                      </a:r>
                      <a:r>
                        <a:rPr lang="en-US" sz="1800" b="1" dirty="0">
                          <a:effectLst/>
                          <a:latin typeface="Times New Roman" panose="02020603050405020304" pitchFamily="18" charset="0"/>
                          <a:cs typeface="Times New Roman" panose="02020603050405020304" pitchFamily="18" charset="0"/>
                        </a:rPr>
                        <a:t>m)</a:t>
                      </a:r>
                      <a:endParaRPr lang="en-US" sz="1800" b="1"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b="1" dirty="0" smtClean="0">
                          <a:effectLst/>
                          <a:latin typeface="Times New Roman" panose="02020603050405020304" pitchFamily="18" charset="0"/>
                          <a:cs typeface="Times New Roman" panose="02020603050405020304" pitchFamily="18" charset="0"/>
                        </a:rPr>
                        <a:t>D</a:t>
                      </a:r>
                      <a:endParaRPr lang="ar-SA" sz="1800" b="1" dirty="0" smtClean="0">
                        <a:effectLst/>
                        <a:latin typeface="Times New Roman" panose="02020603050405020304" pitchFamily="18" charset="0"/>
                        <a:cs typeface="Times New Roman" panose="02020603050405020304" pitchFamily="18" charset="0"/>
                      </a:endParaRPr>
                    </a:p>
                    <a:p>
                      <a:pPr marL="0" marR="0" algn="ctr">
                        <a:lnSpc>
                          <a:spcPct val="107000"/>
                        </a:lnSpc>
                        <a:spcBef>
                          <a:spcPts val="800"/>
                        </a:spcBef>
                        <a:spcAft>
                          <a:spcPts val="0"/>
                        </a:spcAft>
                      </a:pPr>
                      <a:r>
                        <a:rPr lang="en-US" sz="1800" b="1" dirty="0" smtClean="0">
                          <a:effectLst/>
                          <a:latin typeface="Times New Roman" panose="02020603050405020304" pitchFamily="18" charset="0"/>
                          <a:cs typeface="Times New Roman" panose="02020603050405020304" pitchFamily="18" charset="0"/>
                        </a:rPr>
                        <a:t>(</a:t>
                      </a:r>
                      <a:r>
                        <a:rPr lang="en-US" sz="1800" b="1" dirty="0">
                          <a:effectLst/>
                          <a:latin typeface="Times New Roman" panose="02020603050405020304" pitchFamily="18" charset="0"/>
                          <a:cs typeface="Times New Roman" panose="02020603050405020304" pitchFamily="18" charset="0"/>
                        </a:rPr>
                        <a:t>m)</a:t>
                      </a:r>
                      <a:endParaRPr lang="en-US" sz="1800" b="1"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b="1">
                          <a:effectLst/>
                          <a:latin typeface="Times New Roman" panose="02020603050405020304" pitchFamily="18" charset="0"/>
                          <a:cs typeface="Times New Roman" panose="02020603050405020304" pitchFamily="18" charset="0"/>
                        </a:rPr>
                        <a:t>Perimeter</a:t>
                      </a:r>
                      <a:endParaRPr lang="en-US" sz="1800" b="1">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b="1">
                          <a:effectLst/>
                          <a:latin typeface="Times New Roman" panose="02020603050405020304" pitchFamily="18" charset="0"/>
                          <a:cs typeface="Times New Roman" panose="02020603050405020304" pitchFamily="18" charset="0"/>
                        </a:rPr>
                        <a:t>Total Weight (Ton)</a:t>
                      </a:r>
                      <a:endParaRPr lang="en-US" sz="1800" b="1">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46128963"/>
                  </a:ext>
                </a:extLst>
              </a:tr>
              <a:tr h="628855">
                <a:tc>
                  <a:txBody>
                    <a:bodyPr/>
                    <a:lstStyle/>
                    <a:p>
                      <a:pPr marL="0" marR="0" algn="ctr">
                        <a:lnSpc>
                          <a:spcPct val="107000"/>
                        </a:lnSpc>
                        <a:spcBef>
                          <a:spcPts val="800"/>
                        </a:spcBef>
                        <a:spcAft>
                          <a:spcPts val="0"/>
                        </a:spcAft>
                      </a:pPr>
                      <a:r>
                        <a:rPr lang="en-US" sz="1800" b="1">
                          <a:effectLst/>
                          <a:latin typeface="Times New Roman" panose="02020603050405020304" pitchFamily="18" charset="0"/>
                          <a:cs typeface="Times New Roman" panose="02020603050405020304" pitchFamily="18" charset="0"/>
                        </a:rPr>
                        <a:t>10</a:t>
                      </a:r>
                      <a:endParaRPr lang="en-US" sz="1800" b="1">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b="1">
                          <a:effectLst/>
                          <a:latin typeface="Times New Roman" panose="02020603050405020304" pitchFamily="18" charset="0"/>
                          <a:cs typeface="Times New Roman" panose="02020603050405020304" pitchFamily="18" charset="0"/>
                        </a:rPr>
                        <a:t>0.61728</a:t>
                      </a:r>
                      <a:endParaRPr lang="en-US" sz="1800" b="1">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b="1">
                          <a:effectLst/>
                          <a:latin typeface="Times New Roman" panose="02020603050405020304" pitchFamily="18" charset="0"/>
                          <a:cs typeface="Times New Roman" panose="02020603050405020304" pitchFamily="18" charset="0"/>
                        </a:rPr>
                        <a:t>0.2</a:t>
                      </a:r>
                      <a:endParaRPr lang="en-US" sz="1800" b="1">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b="1">
                          <a:effectLst/>
                          <a:latin typeface="Times New Roman" panose="02020603050405020304" pitchFamily="18" charset="0"/>
                          <a:cs typeface="Times New Roman" panose="02020603050405020304" pitchFamily="18" charset="0"/>
                        </a:rPr>
                        <a:t>131</a:t>
                      </a:r>
                      <a:endParaRPr lang="en-US" sz="1800" b="1">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b="1">
                          <a:effectLst/>
                          <a:latin typeface="Times New Roman" panose="02020603050405020304" pitchFamily="18" charset="0"/>
                          <a:cs typeface="Times New Roman" panose="02020603050405020304" pitchFamily="18" charset="0"/>
                        </a:rPr>
                        <a:t>655</a:t>
                      </a:r>
                      <a:endParaRPr lang="en-US" sz="1800" b="1">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b="1">
                          <a:effectLst/>
                          <a:latin typeface="Times New Roman" panose="02020603050405020304" pitchFamily="18" charset="0"/>
                          <a:cs typeface="Times New Roman" panose="02020603050405020304" pitchFamily="18" charset="0"/>
                        </a:rPr>
                        <a:t>0.15</a:t>
                      </a:r>
                      <a:endParaRPr lang="en-US" sz="1800" b="1">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b="1">
                          <a:effectLst/>
                          <a:latin typeface="Times New Roman" panose="02020603050405020304" pitchFamily="18" charset="0"/>
                          <a:cs typeface="Times New Roman" panose="02020603050405020304" pitchFamily="18" charset="0"/>
                        </a:rPr>
                        <a:t>0.45</a:t>
                      </a:r>
                      <a:endParaRPr lang="en-US" sz="1800" b="1">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b="1">
                          <a:effectLst/>
                          <a:latin typeface="Times New Roman" panose="02020603050405020304" pitchFamily="18" charset="0"/>
                          <a:cs typeface="Times New Roman" panose="02020603050405020304" pitchFamily="18" charset="0"/>
                        </a:rPr>
                        <a:t>1.2</a:t>
                      </a:r>
                      <a:endParaRPr lang="en-US" sz="1800" b="1">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b="1" dirty="0">
                          <a:effectLst/>
                          <a:latin typeface="Times New Roman" panose="02020603050405020304" pitchFamily="18" charset="0"/>
                          <a:cs typeface="Times New Roman" panose="02020603050405020304" pitchFamily="18" charset="0"/>
                        </a:rPr>
                        <a:t>0.485</a:t>
                      </a:r>
                      <a:endParaRPr lang="en-US" sz="1800" b="1" dirty="0">
                        <a:solidFill>
                          <a:srgbClr val="2E74B5"/>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20033074"/>
                  </a:ext>
                </a:extLst>
              </a:tr>
            </a:tbl>
          </a:graphicData>
        </a:graphic>
      </p:graphicFrame>
    </p:spTree>
    <p:extLst>
      <p:ext uri="{BB962C8B-B14F-4D97-AF65-F5344CB8AC3E}">
        <p14:creationId xmlns:p14="http://schemas.microsoft.com/office/powerpoint/2010/main" val="150838831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Ground Slab: </a:t>
            </a:r>
            <a:r>
              <a:rPr lang="en-US" sz="3200" dirty="0">
                <a:latin typeface="Times New Roman" panose="02020603050405020304" pitchFamily="18" charset="0"/>
                <a:cs typeface="Times New Roman" panose="02020603050405020304" pitchFamily="18" charset="0"/>
              </a:rPr>
              <a:t>Concrete &amp; Formwork Volumes</a:t>
            </a:r>
          </a:p>
        </p:txBody>
      </p:sp>
      <p:sp>
        <p:nvSpPr>
          <p:cNvPr id="7" name="TextBox 6">
            <a:extLst>
              <a:ext uri="{FF2B5EF4-FFF2-40B4-BE49-F238E27FC236}">
                <a16:creationId xmlns:a16="http://schemas.microsoft.com/office/drawing/2014/main" id="{258E5B34-620E-445E-BA22-BE21E97D1F5A}"/>
              </a:ext>
            </a:extLst>
          </p:cNvPr>
          <p:cNvSpPr txBox="1"/>
          <p:nvPr/>
        </p:nvSpPr>
        <p:spPr>
          <a:xfrm>
            <a:off x="4986996" y="1586078"/>
            <a:ext cx="2218006" cy="369332"/>
          </a:xfrm>
          <a:prstGeom prst="rect">
            <a:avLst/>
          </a:prstGeom>
          <a:solidFill>
            <a:srgbClr val="92D050"/>
          </a:solidFill>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Volume of Concrete</a:t>
            </a:r>
            <a:endParaRPr lang="en-US" b="1" dirty="0"/>
          </a:p>
        </p:txBody>
      </p:sp>
      <p:sp>
        <p:nvSpPr>
          <p:cNvPr id="8" name="Rectangle 7">
            <a:extLst>
              <a:ext uri="{FF2B5EF4-FFF2-40B4-BE49-F238E27FC236}">
                <a16:creationId xmlns:a16="http://schemas.microsoft.com/office/drawing/2014/main" id="{DF7CF6CD-F207-419D-86A7-1B4F779EFC47}"/>
              </a:ext>
            </a:extLst>
          </p:cNvPr>
          <p:cNvSpPr/>
          <p:nvPr/>
        </p:nvSpPr>
        <p:spPr>
          <a:xfrm>
            <a:off x="5013972" y="3986422"/>
            <a:ext cx="2305118" cy="369332"/>
          </a:xfrm>
          <a:prstGeom prst="rect">
            <a:avLst/>
          </a:prstGeom>
          <a:solidFill>
            <a:srgbClr val="92D050"/>
          </a:solidFill>
        </p:spPr>
        <p:txBody>
          <a:bodyPr wrap="none">
            <a:spAutoFit/>
          </a:bodyPr>
          <a:lstStyle/>
          <a:p>
            <a:pPr algn="ctr"/>
            <a:r>
              <a:rPr lang="en-US" b="1" dirty="0">
                <a:latin typeface="Times New Roman" panose="02020603050405020304" pitchFamily="18" charset="0"/>
                <a:cs typeface="Times New Roman" panose="02020603050405020304" pitchFamily="18" charset="0"/>
              </a:rPr>
              <a:t>Volume of Formwork</a:t>
            </a:r>
            <a:endParaRPr lang="en-US" b="1" dirty="0"/>
          </a:p>
        </p:txBody>
      </p:sp>
      <p:graphicFrame>
        <p:nvGraphicFramePr>
          <p:cNvPr id="4" name="Table 3">
            <a:extLst>
              <a:ext uri="{FF2B5EF4-FFF2-40B4-BE49-F238E27FC236}">
                <a16:creationId xmlns:a16="http://schemas.microsoft.com/office/drawing/2014/main" id="{8FCF1D41-A4F2-4B80-9D26-BAE73AF9CFB1}"/>
              </a:ext>
            </a:extLst>
          </p:cNvPr>
          <p:cNvGraphicFramePr>
            <a:graphicFrameLocks noGrp="1"/>
          </p:cNvGraphicFramePr>
          <p:nvPr>
            <p:extLst>
              <p:ext uri="{D42A27DB-BD31-4B8C-83A1-F6EECF244321}">
                <p14:modId xmlns:p14="http://schemas.microsoft.com/office/powerpoint/2010/main" val="1127834813"/>
              </p:ext>
            </p:extLst>
          </p:nvPr>
        </p:nvGraphicFramePr>
        <p:xfrm>
          <a:off x="3193365" y="2089757"/>
          <a:ext cx="6068201" cy="1218337"/>
        </p:xfrm>
        <a:graphic>
          <a:graphicData uri="http://schemas.openxmlformats.org/drawingml/2006/table">
            <a:tbl>
              <a:tblPr firstRow="1" firstCol="1" bandRow="1">
                <a:tableStyleId>{5C22544A-7EE6-4342-B048-85BDC9FD1C3A}</a:tableStyleId>
              </a:tblPr>
              <a:tblGrid>
                <a:gridCol w="2367087">
                  <a:extLst>
                    <a:ext uri="{9D8B030D-6E8A-4147-A177-3AD203B41FA5}">
                      <a16:colId xmlns:a16="http://schemas.microsoft.com/office/drawing/2014/main" val="1361383953"/>
                    </a:ext>
                  </a:extLst>
                </a:gridCol>
                <a:gridCol w="1098133">
                  <a:extLst>
                    <a:ext uri="{9D8B030D-6E8A-4147-A177-3AD203B41FA5}">
                      <a16:colId xmlns:a16="http://schemas.microsoft.com/office/drawing/2014/main" val="3452054297"/>
                    </a:ext>
                  </a:extLst>
                </a:gridCol>
                <a:gridCol w="1203878">
                  <a:extLst>
                    <a:ext uri="{9D8B030D-6E8A-4147-A177-3AD203B41FA5}">
                      <a16:colId xmlns:a16="http://schemas.microsoft.com/office/drawing/2014/main" val="878852503"/>
                    </a:ext>
                  </a:extLst>
                </a:gridCol>
                <a:gridCol w="1399103">
                  <a:extLst>
                    <a:ext uri="{9D8B030D-6E8A-4147-A177-3AD203B41FA5}">
                      <a16:colId xmlns:a16="http://schemas.microsoft.com/office/drawing/2014/main" val="4055575205"/>
                    </a:ext>
                  </a:extLst>
                </a:gridCol>
              </a:tblGrid>
              <a:tr h="392346">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Elevation</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Area(m</a:t>
                      </a:r>
                      <a:r>
                        <a:rPr lang="en-US" sz="1800" baseline="30000">
                          <a:effectLst/>
                          <a:latin typeface="Times New Roman" panose="02020603050405020304" pitchFamily="18" charset="0"/>
                          <a:cs typeface="Times New Roman" panose="02020603050405020304" pitchFamily="18" charset="0"/>
                        </a:rPr>
                        <a:t>3</a:t>
                      </a:r>
                      <a:r>
                        <a:rPr lang="en-US" sz="1800">
                          <a:effectLst/>
                          <a:latin typeface="Times New Roman" panose="02020603050405020304" pitchFamily="18" charset="0"/>
                          <a:cs typeface="Times New Roman" panose="02020603050405020304" pitchFamily="18" charset="0"/>
                        </a:rPr>
                        <a:t>)</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t(m)</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V(m</a:t>
                      </a:r>
                      <a:r>
                        <a:rPr lang="en-US" sz="1800" baseline="30000">
                          <a:effectLst/>
                          <a:latin typeface="Times New Roman" panose="02020603050405020304" pitchFamily="18" charset="0"/>
                          <a:cs typeface="Times New Roman" panose="02020603050405020304" pitchFamily="18" charset="0"/>
                        </a:rPr>
                        <a:t>3</a:t>
                      </a:r>
                      <a:r>
                        <a:rPr lang="en-US" sz="1800">
                          <a:effectLst/>
                          <a:latin typeface="Times New Roman" panose="02020603050405020304" pitchFamily="18" charset="0"/>
                          <a:cs typeface="Times New Roman" panose="02020603050405020304" pitchFamily="18" charset="0"/>
                        </a:rPr>
                        <a:t>)</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82842902"/>
                  </a:ext>
                </a:extLst>
              </a:tr>
              <a:tr h="392346">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0.00</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182.5</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0.1</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18.25</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98632944"/>
                  </a:ext>
                </a:extLst>
              </a:tr>
              <a:tr h="433645">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Total Concrete V(m</a:t>
                      </a:r>
                      <a:r>
                        <a:rPr lang="en-US" sz="1800" baseline="30000">
                          <a:effectLst/>
                          <a:latin typeface="Times New Roman" panose="02020603050405020304" pitchFamily="18" charset="0"/>
                          <a:cs typeface="Times New Roman" panose="02020603050405020304" pitchFamily="18" charset="0"/>
                        </a:rPr>
                        <a:t>3</a:t>
                      </a:r>
                      <a:r>
                        <a:rPr lang="en-US" sz="1800">
                          <a:effectLst/>
                          <a:latin typeface="Times New Roman" panose="02020603050405020304" pitchFamily="18" charset="0"/>
                          <a:cs typeface="Times New Roman" panose="02020603050405020304" pitchFamily="18" charset="0"/>
                        </a:rPr>
                        <a:t>)</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endParaRPr lang="en-US" sz="1800">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800">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18.25</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76259003"/>
                  </a:ext>
                </a:extLst>
              </a:tr>
            </a:tbl>
          </a:graphicData>
        </a:graphic>
      </p:graphicFrame>
      <p:graphicFrame>
        <p:nvGraphicFramePr>
          <p:cNvPr id="9" name="Table 8">
            <a:extLst>
              <a:ext uri="{FF2B5EF4-FFF2-40B4-BE49-F238E27FC236}">
                <a16:creationId xmlns:a16="http://schemas.microsoft.com/office/drawing/2014/main" id="{B38CFA48-E2FB-4D44-9BE7-77E11FBEADFD}"/>
              </a:ext>
            </a:extLst>
          </p:cNvPr>
          <p:cNvGraphicFramePr>
            <a:graphicFrameLocks noGrp="1"/>
          </p:cNvGraphicFramePr>
          <p:nvPr>
            <p:extLst>
              <p:ext uri="{D42A27DB-BD31-4B8C-83A1-F6EECF244321}">
                <p14:modId xmlns:p14="http://schemas.microsoft.com/office/powerpoint/2010/main" val="711963036"/>
              </p:ext>
            </p:extLst>
          </p:nvPr>
        </p:nvGraphicFramePr>
        <p:xfrm>
          <a:off x="3193365" y="4516269"/>
          <a:ext cx="6068201" cy="1296651"/>
        </p:xfrm>
        <a:graphic>
          <a:graphicData uri="http://schemas.openxmlformats.org/drawingml/2006/table">
            <a:tbl>
              <a:tblPr firstRow="1" firstCol="1" bandRow="1">
                <a:tableStyleId>{5C22544A-7EE6-4342-B048-85BDC9FD1C3A}</a:tableStyleId>
              </a:tblPr>
              <a:tblGrid>
                <a:gridCol w="1402491">
                  <a:extLst>
                    <a:ext uri="{9D8B030D-6E8A-4147-A177-3AD203B41FA5}">
                      <a16:colId xmlns:a16="http://schemas.microsoft.com/office/drawing/2014/main" val="1167874377"/>
                    </a:ext>
                  </a:extLst>
                </a:gridCol>
                <a:gridCol w="1204053">
                  <a:extLst>
                    <a:ext uri="{9D8B030D-6E8A-4147-A177-3AD203B41FA5}">
                      <a16:colId xmlns:a16="http://schemas.microsoft.com/office/drawing/2014/main" val="1478216614"/>
                    </a:ext>
                  </a:extLst>
                </a:gridCol>
                <a:gridCol w="739993">
                  <a:extLst>
                    <a:ext uri="{9D8B030D-6E8A-4147-A177-3AD203B41FA5}">
                      <a16:colId xmlns:a16="http://schemas.microsoft.com/office/drawing/2014/main" val="570155839"/>
                    </a:ext>
                  </a:extLst>
                </a:gridCol>
                <a:gridCol w="1167184">
                  <a:extLst>
                    <a:ext uri="{9D8B030D-6E8A-4147-A177-3AD203B41FA5}">
                      <a16:colId xmlns:a16="http://schemas.microsoft.com/office/drawing/2014/main" val="2481397841"/>
                    </a:ext>
                  </a:extLst>
                </a:gridCol>
                <a:gridCol w="1554480">
                  <a:extLst>
                    <a:ext uri="{9D8B030D-6E8A-4147-A177-3AD203B41FA5}">
                      <a16:colId xmlns:a16="http://schemas.microsoft.com/office/drawing/2014/main" val="3266158994"/>
                    </a:ext>
                  </a:extLst>
                </a:gridCol>
              </a:tblGrid>
              <a:tr h="800314">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Ground Slab</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dirty="0" smtClean="0">
                          <a:effectLst/>
                          <a:latin typeface="Times New Roman" panose="02020603050405020304" pitchFamily="18" charset="0"/>
                          <a:cs typeface="Times New Roman" panose="02020603050405020304" pitchFamily="18" charset="0"/>
                        </a:rPr>
                        <a:t>Perimeter</a:t>
                      </a:r>
                      <a:endParaRPr lang="ar-SA" sz="1800" dirty="0" smtClean="0">
                        <a:effectLst/>
                        <a:latin typeface="Times New Roman" panose="02020603050405020304" pitchFamily="18" charset="0"/>
                        <a:cs typeface="Times New Roman" panose="02020603050405020304" pitchFamily="18" charset="0"/>
                      </a:endParaRPr>
                    </a:p>
                    <a:p>
                      <a:pPr marL="0" marR="0" algn="ctr">
                        <a:lnSpc>
                          <a:spcPct val="107000"/>
                        </a:lnSpc>
                        <a:spcBef>
                          <a:spcPts val="800"/>
                        </a:spcBef>
                        <a:spcAft>
                          <a:spcPts val="0"/>
                        </a:spcAft>
                      </a:pPr>
                      <a:r>
                        <a:rPr lang="en-US" sz="1800" dirty="0" smtClean="0">
                          <a:effectLst/>
                          <a:latin typeface="Times New Roman" panose="02020603050405020304" pitchFamily="18" charset="0"/>
                          <a:cs typeface="Times New Roman" panose="02020603050405020304" pitchFamily="18" charset="0"/>
                        </a:rPr>
                        <a:t>(m</a:t>
                      </a:r>
                      <a:r>
                        <a:rPr lang="en-US" sz="1800" dirty="0">
                          <a:effectLst/>
                          <a:latin typeface="Times New Roman" panose="02020603050405020304" pitchFamily="18" charset="0"/>
                          <a:cs typeface="Times New Roman" panose="02020603050405020304" pitchFamily="18" charset="0"/>
                        </a:rPr>
                        <a:t>)</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Depth(m)</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Thickness(m)</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Volume (m</a:t>
                      </a:r>
                      <a:r>
                        <a:rPr lang="en-US" sz="1800" baseline="30000" dirty="0">
                          <a:effectLst/>
                          <a:latin typeface="Times New Roman" panose="02020603050405020304" pitchFamily="18" charset="0"/>
                          <a:cs typeface="Times New Roman" panose="02020603050405020304" pitchFamily="18" charset="0"/>
                        </a:rPr>
                        <a:t>3</a:t>
                      </a:r>
                      <a:r>
                        <a:rPr lang="en-US" sz="1800" dirty="0">
                          <a:effectLst/>
                          <a:latin typeface="Times New Roman" panose="02020603050405020304" pitchFamily="18" charset="0"/>
                          <a:cs typeface="Times New Roman" panose="02020603050405020304" pitchFamily="18" charset="0"/>
                        </a:rPr>
                        <a:t>)</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25394422"/>
                  </a:ext>
                </a:extLst>
              </a:tr>
              <a:tr h="496337">
                <a:tc>
                  <a:txBody>
                    <a:bodyPr/>
                    <a:lstStyle/>
                    <a:p>
                      <a:endParaRPr lang="en-US" sz="1800">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65</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0.1</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0.025</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0.1625</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95587641"/>
                  </a:ext>
                </a:extLst>
              </a:tr>
            </a:tbl>
          </a:graphicData>
        </a:graphic>
      </p:graphicFrame>
    </p:spTree>
    <p:extLst>
      <p:ext uri="{BB962C8B-B14F-4D97-AF65-F5344CB8AC3E}">
        <p14:creationId xmlns:p14="http://schemas.microsoft.com/office/powerpoint/2010/main" val="325199371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Ground Slab: </a:t>
            </a:r>
            <a:r>
              <a:rPr lang="en-US" sz="3200" dirty="0">
                <a:latin typeface="Times New Roman" panose="02020603050405020304" pitchFamily="18" charset="0"/>
                <a:cs typeface="Times New Roman" panose="02020603050405020304" pitchFamily="18" charset="0"/>
              </a:rPr>
              <a:t>Longitudinal Reinforcement</a:t>
            </a:r>
          </a:p>
        </p:txBody>
      </p:sp>
      <p:sp>
        <p:nvSpPr>
          <p:cNvPr id="4" name="TextBox 3">
            <a:extLst>
              <a:ext uri="{FF2B5EF4-FFF2-40B4-BE49-F238E27FC236}">
                <a16:creationId xmlns:a16="http://schemas.microsoft.com/office/drawing/2014/main" id="{AFAC22EF-4C67-4396-A095-6B6DBA11A455}"/>
              </a:ext>
            </a:extLst>
          </p:cNvPr>
          <p:cNvSpPr txBox="1"/>
          <p:nvPr/>
        </p:nvSpPr>
        <p:spPr>
          <a:xfrm>
            <a:off x="4689230" y="1580732"/>
            <a:ext cx="3174609" cy="369332"/>
          </a:xfrm>
          <a:prstGeom prst="rect">
            <a:avLst/>
          </a:prstGeom>
          <a:solidFill>
            <a:srgbClr val="92D050"/>
          </a:solidFill>
        </p:spPr>
        <p:txBody>
          <a:bodyPr wrap="square" rtlCol="0">
            <a:spAutoFit/>
          </a:bodyPr>
          <a:lstStyle/>
          <a:p>
            <a:r>
              <a:rPr lang="en-US" b="1" dirty="0">
                <a:latin typeface="Times New Roman" panose="02020603050405020304" pitchFamily="18" charset="0"/>
                <a:cs typeface="Times New Roman" panose="02020603050405020304" pitchFamily="18" charset="0"/>
              </a:rPr>
              <a:t>Longitudinal Reinforcement</a:t>
            </a:r>
            <a:endParaRPr lang="en-US" b="1" dirty="0"/>
          </a:p>
        </p:txBody>
      </p:sp>
      <p:graphicFrame>
        <p:nvGraphicFramePr>
          <p:cNvPr id="3" name="Table 2">
            <a:extLst>
              <a:ext uri="{FF2B5EF4-FFF2-40B4-BE49-F238E27FC236}">
                <a16:creationId xmlns:a16="http://schemas.microsoft.com/office/drawing/2014/main" id="{E1BF0071-E736-4473-BCEF-DE4194A809D3}"/>
              </a:ext>
            </a:extLst>
          </p:cNvPr>
          <p:cNvGraphicFramePr>
            <a:graphicFrameLocks noGrp="1"/>
          </p:cNvGraphicFramePr>
          <p:nvPr>
            <p:extLst>
              <p:ext uri="{D42A27DB-BD31-4B8C-83A1-F6EECF244321}">
                <p14:modId xmlns:p14="http://schemas.microsoft.com/office/powerpoint/2010/main" val="2702222352"/>
              </p:ext>
            </p:extLst>
          </p:nvPr>
        </p:nvGraphicFramePr>
        <p:xfrm>
          <a:off x="1744394" y="2104168"/>
          <a:ext cx="8170316" cy="4182542"/>
        </p:xfrm>
        <a:graphic>
          <a:graphicData uri="http://schemas.openxmlformats.org/drawingml/2006/table">
            <a:tbl>
              <a:tblPr firstRow="1" firstCol="1" bandRow="1">
                <a:tableStyleId>{5C22544A-7EE6-4342-B048-85BDC9FD1C3A}</a:tableStyleId>
              </a:tblPr>
              <a:tblGrid>
                <a:gridCol w="1014923">
                  <a:extLst>
                    <a:ext uri="{9D8B030D-6E8A-4147-A177-3AD203B41FA5}">
                      <a16:colId xmlns:a16="http://schemas.microsoft.com/office/drawing/2014/main" val="835296731"/>
                    </a:ext>
                  </a:extLst>
                </a:gridCol>
                <a:gridCol w="1539362">
                  <a:extLst>
                    <a:ext uri="{9D8B030D-6E8A-4147-A177-3AD203B41FA5}">
                      <a16:colId xmlns:a16="http://schemas.microsoft.com/office/drawing/2014/main" val="2522054129"/>
                    </a:ext>
                  </a:extLst>
                </a:gridCol>
                <a:gridCol w="1454471">
                  <a:extLst>
                    <a:ext uri="{9D8B030D-6E8A-4147-A177-3AD203B41FA5}">
                      <a16:colId xmlns:a16="http://schemas.microsoft.com/office/drawing/2014/main" val="2225456346"/>
                    </a:ext>
                  </a:extLst>
                </a:gridCol>
                <a:gridCol w="1234696">
                  <a:extLst>
                    <a:ext uri="{9D8B030D-6E8A-4147-A177-3AD203B41FA5}">
                      <a16:colId xmlns:a16="http://schemas.microsoft.com/office/drawing/2014/main" val="3534470842"/>
                    </a:ext>
                  </a:extLst>
                </a:gridCol>
                <a:gridCol w="1293178">
                  <a:extLst>
                    <a:ext uri="{9D8B030D-6E8A-4147-A177-3AD203B41FA5}">
                      <a16:colId xmlns:a16="http://schemas.microsoft.com/office/drawing/2014/main" val="1247447748"/>
                    </a:ext>
                  </a:extLst>
                </a:gridCol>
                <a:gridCol w="1633686">
                  <a:extLst>
                    <a:ext uri="{9D8B030D-6E8A-4147-A177-3AD203B41FA5}">
                      <a16:colId xmlns:a16="http://schemas.microsoft.com/office/drawing/2014/main" val="62900183"/>
                    </a:ext>
                  </a:extLst>
                </a:gridCol>
              </a:tblGrid>
              <a:tr h="541589">
                <a:tc>
                  <a:txBody>
                    <a:bodyPr/>
                    <a:lstStyle/>
                    <a:p>
                      <a:pPr marL="0" marR="0" algn="ctr">
                        <a:lnSpc>
                          <a:spcPct val="107000"/>
                        </a:lnSpc>
                        <a:spcBef>
                          <a:spcPts val="800"/>
                        </a:spcBef>
                        <a:spcAft>
                          <a:spcPts val="0"/>
                        </a:spcAft>
                      </a:pPr>
                      <a:r>
                        <a:rPr lang="en-US" sz="1600" b="1" dirty="0">
                          <a:effectLst/>
                          <a:latin typeface="Times New Roman" panose="02020603050405020304" pitchFamily="18" charset="0"/>
                          <a:cs typeface="Times New Roman" panose="02020603050405020304" pitchFamily="18" charset="0"/>
                        </a:rPr>
                        <a:t>No. of Bars</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600" b="1" dirty="0">
                          <a:effectLst/>
                          <a:latin typeface="Times New Roman" panose="02020603050405020304" pitchFamily="18" charset="0"/>
                          <a:cs typeface="Times New Roman" panose="02020603050405020304" pitchFamily="18" charset="0"/>
                        </a:rPr>
                        <a:t>length of Bar (m)</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600" b="1" dirty="0">
                          <a:effectLst/>
                          <a:latin typeface="Times New Roman" panose="02020603050405020304" pitchFamily="18" charset="0"/>
                          <a:cs typeface="Times New Roman" panose="02020603050405020304" pitchFamily="18" charset="0"/>
                        </a:rPr>
                        <a:t>Total </a:t>
                      </a:r>
                      <a:r>
                        <a:rPr lang="en-US" sz="1600" b="1" dirty="0" smtClean="0">
                          <a:effectLst/>
                          <a:latin typeface="Times New Roman" panose="02020603050405020304" pitchFamily="18" charset="0"/>
                          <a:cs typeface="Times New Roman" panose="02020603050405020304" pitchFamily="18" charset="0"/>
                        </a:rPr>
                        <a:t>Length</a:t>
                      </a:r>
                      <a:endParaRPr lang="ar-SA" sz="1600" b="1" dirty="0" smtClean="0">
                        <a:effectLst/>
                        <a:latin typeface="Times New Roman" panose="02020603050405020304" pitchFamily="18" charset="0"/>
                        <a:cs typeface="Times New Roman" panose="02020603050405020304" pitchFamily="18" charset="0"/>
                      </a:endParaRPr>
                    </a:p>
                    <a:p>
                      <a:pPr marL="0" marR="0" algn="ctr">
                        <a:lnSpc>
                          <a:spcPct val="107000"/>
                        </a:lnSpc>
                        <a:spcBef>
                          <a:spcPts val="800"/>
                        </a:spcBef>
                        <a:spcAft>
                          <a:spcPts val="0"/>
                        </a:spcAft>
                      </a:pPr>
                      <a:r>
                        <a:rPr lang="en-US" sz="1600" b="1" dirty="0" smtClean="0">
                          <a:effectLst/>
                          <a:latin typeface="Times New Roman" panose="02020603050405020304" pitchFamily="18" charset="0"/>
                          <a:cs typeface="Times New Roman" panose="02020603050405020304" pitchFamily="18" charset="0"/>
                        </a:rPr>
                        <a:t>(</a:t>
                      </a:r>
                      <a:r>
                        <a:rPr lang="en-US" sz="1600" b="1" dirty="0">
                          <a:effectLst/>
                          <a:latin typeface="Times New Roman" panose="02020603050405020304" pitchFamily="18" charset="0"/>
                          <a:cs typeface="Times New Roman" panose="02020603050405020304" pitchFamily="18" charset="0"/>
                        </a:rPr>
                        <a:t>m)</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600" b="1" dirty="0">
                          <a:effectLst/>
                          <a:latin typeface="Times New Roman" panose="02020603050405020304" pitchFamily="18" charset="0"/>
                          <a:cs typeface="Times New Roman" panose="02020603050405020304" pitchFamily="18" charset="0"/>
                        </a:rPr>
                        <a:t>Bar </a:t>
                      </a:r>
                      <a:r>
                        <a:rPr lang="en-US" sz="1600" b="1" dirty="0" smtClean="0">
                          <a:effectLst/>
                          <a:latin typeface="Times New Roman" panose="02020603050405020304" pitchFamily="18" charset="0"/>
                          <a:cs typeface="Times New Roman" panose="02020603050405020304" pitchFamily="18" charset="0"/>
                        </a:rPr>
                        <a:t>Size</a:t>
                      </a:r>
                      <a:endParaRPr lang="ar-SA" sz="1600" b="1" dirty="0" smtClean="0">
                        <a:effectLst/>
                        <a:latin typeface="Times New Roman" panose="02020603050405020304" pitchFamily="18" charset="0"/>
                        <a:cs typeface="Times New Roman" panose="02020603050405020304" pitchFamily="18" charset="0"/>
                      </a:endParaRPr>
                    </a:p>
                    <a:p>
                      <a:pPr marL="0" marR="0" algn="ctr">
                        <a:lnSpc>
                          <a:spcPct val="107000"/>
                        </a:lnSpc>
                        <a:spcBef>
                          <a:spcPts val="800"/>
                        </a:spcBef>
                        <a:spcAft>
                          <a:spcPts val="0"/>
                        </a:spcAft>
                      </a:pPr>
                      <a:r>
                        <a:rPr lang="en-US" sz="1600" b="1" dirty="0" smtClean="0">
                          <a:effectLst/>
                          <a:latin typeface="Times New Roman" panose="02020603050405020304" pitchFamily="18" charset="0"/>
                          <a:cs typeface="Times New Roman" panose="02020603050405020304" pitchFamily="18" charset="0"/>
                        </a:rPr>
                        <a:t>(</a:t>
                      </a:r>
                      <a:r>
                        <a:rPr lang="en-US" sz="1600" b="1" dirty="0">
                          <a:effectLst/>
                          <a:latin typeface="Times New Roman" panose="02020603050405020304" pitchFamily="18" charset="0"/>
                          <a:cs typeface="Times New Roman" panose="02020603050405020304" pitchFamily="18" charset="0"/>
                        </a:rPr>
                        <a:t>mm)</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600" b="1" dirty="0">
                          <a:effectLst/>
                          <a:latin typeface="Times New Roman" panose="02020603050405020304" pitchFamily="18" charset="0"/>
                          <a:cs typeface="Times New Roman" panose="02020603050405020304" pitchFamily="18" charset="0"/>
                        </a:rPr>
                        <a:t>Weight (Kg)</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600" b="1" dirty="0">
                          <a:effectLst/>
                          <a:latin typeface="Times New Roman" panose="02020603050405020304" pitchFamily="18" charset="0"/>
                          <a:cs typeface="Times New Roman" panose="02020603050405020304" pitchFamily="18" charset="0"/>
                        </a:rPr>
                        <a:t>Total Weight (Ton)</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65056374"/>
                  </a:ext>
                </a:extLst>
              </a:tr>
              <a:tr h="541589">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40</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11.1</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444</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8</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0.395061728</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0.175407407</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73088470"/>
                  </a:ext>
                </a:extLst>
              </a:tr>
              <a:tr h="541589">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10</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17.4</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174</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8</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0.395061728</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0.068740741</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86586810"/>
                  </a:ext>
                </a:extLst>
              </a:tr>
              <a:tr h="541589">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20</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13.2</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264</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8</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0.395061728</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0.104296296</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54190775"/>
                  </a:ext>
                </a:extLst>
              </a:tr>
              <a:tr h="541589">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30</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12.3</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369</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8</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0.395061728</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0.145777778</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04130867"/>
                  </a:ext>
                </a:extLst>
              </a:tr>
              <a:tr h="541589">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10</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7</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70</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8</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0.395061728</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0.027654321</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34797032"/>
                  </a:ext>
                </a:extLst>
              </a:tr>
              <a:tr h="541589">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25</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14.32</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358</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8</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0.395061728</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0.141432099</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02323364"/>
                  </a:ext>
                </a:extLst>
              </a:tr>
              <a:tr h="309565">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Total</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400" b="1">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endParaRPr lang="en-US" sz="1400" b="1">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endParaRPr lang="en-US" sz="1400" b="1">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endParaRPr lang="en-US" sz="1400" b="1">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0.663308642</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75491812"/>
                  </a:ext>
                </a:extLst>
              </a:tr>
            </a:tbl>
          </a:graphicData>
        </a:graphic>
      </p:graphicFrame>
    </p:spTree>
    <p:extLst>
      <p:ext uri="{BB962C8B-B14F-4D97-AF65-F5344CB8AC3E}">
        <p14:creationId xmlns:p14="http://schemas.microsoft.com/office/powerpoint/2010/main" val="25727925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Floor Slab: </a:t>
            </a:r>
            <a:r>
              <a:rPr lang="en-US" sz="3200" dirty="0">
                <a:latin typeface="Times New Roman" panose="02020603050405020304" pitchFamily="18" charset="0"/>
                <a:cs typeface="Times New Roman" panose="02020603050405020304" pitchFamily="18" charset="0"/>
              </a:rPr>
              <a:t>Concrete Volumes</a:t>
            </a:r>
          </a:p>
        </p:txBody>
      </p:sp>
      <p:sp>
        <p:nvSpPr>
          <p:cNvPr id="7" name="TextBox 6">
            <a:extLst>
              <a:ext uri="{FF2B5EF4-FFF2-40B4-BE49-F238E27FC236}">
                <a16:creationId xmlns:a16="http://schemas.microsoft.com/office/drawing/2014/main" id="{258E5B34-620E-445E-BA22-BE21E97D1F5A}"/>
              </a:ext>
            </a:extLst>
          </p:cNvPr>
          <p:cNvSpPr txBox="1"/>
          <p:nvPr/>
        </p:nvSpPr>
        <p:spPr>
          <a:xfrm>
            <a:off x="4986997" y="2083139"/>
            <a:ext cx="2218006" cy="369332"/>
          </a:xfrm>
          <a:prstGeom prst="rect">
            <a:avLst/>
          </a:prstGeom>
          <a:solidFill>
            <a:srgbClr val="92D050"/>
          </a:solidFill>
        </p:spPr>
        <p:txBody>
          <a:bodyPr wrap="square" rtlCol="0">
            <a:spAutoFit/>
          </a:bodyPr>
          <a:lstStyle/>
          <a:p>
            <a:r>
              <a:rPr lang="en-US" b="1" dirty="0">
                <a:latin typeface="Times New Roman" panose="02020603050405020304" pitchFamily="18" charset="0"/>
                <a:cs typeface="Times New Roman" panose="02020603050405020304" pitchFamily="18" charset="0"/>
              </a:rPr>
              <a:t>Volume of Concrete</a:t>
            </a:r>
            <a:endParaRPr lang="en-US" b="1" dirty="0"/>
          </a:p>
        </p:txBody>
      </p:sp>
      <p:graphicFrame>
        <p:nvGraphicFramePr>
          <p:cNvPr id="3" name="Table 2">
            <a:extLst>
              <a:ext uri="{FF2B5EF4-FFF2-40B4-BE49-F238E27FC236}">
                <a16:creationId xmlns:a16="http://schemas.microsoft.com/office/drawing/2014/main" id="{B3606E70-80B9-4988-9D3B-017632BC74F0}"/>
              </a:ext>
            </a:extLst>
          </p:cNvPr>
          <p:cNvGraphicFramePr>
            <a:graphicFrameLocks noGrp="1"/>
          </p:cNvGraphicFramePr>
          <p:nvPr>
            <p:extLst>
              <p:ext uri="{D42A27DB-BD31-4B8C-83A1-F6EECF244321}">
                <p14:modId xmlns:p14="http://schemas.microsoft.com/office/powerpoint/2010/main" val="427527235"/>
              </p:ext>
            </p:extLst>
          </p:nvPr>
        </p:nvGraphicFramePr>
        <p:xfrm>
          <a:off x="2998093" y="2777148"/>
          <a:ext cx="5884650" cy="2317366"/>
        </p:xfrm>
        <a:graphic>
          <a:graphicData uri="http://schemas.openxmlformats.org/drawingml/2006/table">
            <a:tbl>
              <a:tblPr firstRow="1" firstCol="1" bandRow="1">
                <a:tableStyleId>{5C22544A-7EE6-4342-B048-85BDC9FD1C3A}</a:tableStyleId>
              </a:tblPr>
              <a:tblGrid>
                <a:gridCol w="1188916">
                  <a:extLst>
                    <a:ext uri="{9D8B030D-6E8A-4147-A177-3AD203B41FA5}">
                      <a16:colId xmlns:a16="http://schemas.microsoft.com/office/drawing/2014/main" val="1093941052"/>
                    </a:ext>
                  </a:extLst>
                </a:gridCol>
                <a:gridCol w="1691547">
                  <a:extLst>
                    <a:ext uri="{9D8B030D-6E8A-4147-A177-3AD203B41FA5}">
                      <a16:colId xmlns:a16="http://schemas.microsoft.com/office/drawing/2014/main" val="967796150"/>
                    </a:ext>
                  </a:extLst>
                </a:gridCol>
                <a:gridCol w="1438298">
                  <a:extLst>
                    <a:ext uri="{9D8B030D-6E8A-4147-A177-3AD203B41FA5}">
                      <a16:colId xmlns:a16="http://schemas.microsoft.com/office/drawing/2014/main" val="2049996793"/>
                    </a:ext>
                  </a:extLst>
                </a:gridCol>
                <a:gridCol w="1565889">
                  <a:extLst>
                    <a:ext uri="{9D8B030D-6E8A-4147-A177-3AD203B41FA5}">
                      <a16:colId xmlns:a16="http://schemas.microsoft.com/office/drawing/2014/main" val="2153584984"/>
                    </a:ext>
                  </a:extLst>
                </a:gridCol>
              </a:tblGrid>
              <a:tr h="467930">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Floor</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Area (m</a:t>
                      </a:r>
                      <a:r>
                        <a:rPr lang="en-US" sz="1400" b="1" baseline="30000" dirty="0">
                          <a:effectLst/>
                          <a:latin typeface="Times New Roman" panose="02020603050405020304" pitchFamily="18" charset="0"/>
                          <a:cs typeface="Times New Roman" panose="02020603050405020304" pitchFamily="18" charset="0"/>
                        </a:rPr>
                        <a:t>2</a:t>
                      </a:r>
                      <a:r>
                        <a:rPr lang="en-US" sz="1400" b="1" dirty="0">
                          <a:effectLst/>
                          <a:latin typeface="Times New Roman" panose="02020603050405020304" pitchFamily="18" charset="0"/>
                          <a:cs typeface="Times New Roman" panose="02020603050405020304" pitchFamily="18" charset="0"/>
                        </a:rPr>
                        <a:t>)</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Thickness(m)</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Volume(m</a:t>
                      </a:r>
                      <a:r>
                        <a:rPr lang="en-US" sz="1400" b="1" baseline="30000">
                          <a:effectLst/>
                          <a:latin typeface="Times New Roman" panose="02020603050405020304" pitchFamily="18" charset="0"/>
                          <a:cs typeface="Times New Roman" panose="02020603050405020304" pitchFamily="18" charset="0"/>
                        </a:rPr>
                        <a:t>3</a:t>
                      </a:r>
                      <a:r>
                        <a:rPr lang="en-US" sz="1400" b="1">
                          <a:effectLst/>
                          <a:latin typeface="Times New Roman" panose="02020603050405020304" pitchFamily="18" charset="0"/>
                          <a:cs typeface="Times New Roman" panose="02020603050405020304" pitchFamily="18" charset="0"/>
                        </a:rPr>
                        <a:t>)</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68832592"/>
                  </a:ext>
                </a:extLst>
              </a:tr>
              <a:tr h="445647">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First</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182.5</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0.2</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36.5</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25701139"/>
                  </a:ext>
                </a:extLst>
              </a:tr>
              <a:tr h="445647">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Second</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182.5</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0.2</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36.5</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6590601"/>
                  </a:ext>
                </a:extLst>
              </a:tr>
              <a:tr h="467930">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Third</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14.3</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0.2</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2.86</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37305374"/>
                  </a:ext>
                </a:extLst>
              </a:tr>
              <a:tr h="490212">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Total</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algn="ctr"/>
                      <a:endParaRPr lang="en-US" sz="1400" b="1">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algn="ctr"/>
                      <a:endParaRPr lang="en-US" sz="1400" b="1">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75.86</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43472175"/>
                  </a:ext>
                </a:extLst>
              </a:tr>
            </a:tbl>
          </a:graphicData>
        </a:graphic>
      </p:graphicFrame>
    </p:spTree>
    <p:extLst>
      <p:ext uri="{BB962C8B-B14F-4D97-AF65-F5344CB8AC3E}">
        <p14:creationId xmlns:p14="http://schemas.microsoft.com/office/powerpoint/2010/main" val="367924582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Floor Slab: </a:t>
            </a:r>
            <a:r>
              <a:rPr lang="en-US" sz="3200" dirty="0">
                <a:latin typeface="Times New Roman" panose="02020603050405020304" pitchFamily="18" charset="0"/>
                <a:cs typeface="Times New Roman" panose="02020603050405020304" pitchFamily="18" charset="0"/>
              </a:rPr>
              <a:t>Formwork Volumes</a:t>
            </a:r>
          </a:p>
        </p:txBody>
      </p:sp>
      <p:graphicFrame>
        <p:nvGraphicFramePr>
          <p:cNvPr id="6" name="Table 5">
            <a:extLst>
              <a:ext uri="{FF2B5EF4-FFF2-40B4-BE49-F238E27FC236}">
                <a16:creationId xmlns:a16="http://schemas.microsoft.com/office/drawing/2014/main" id="{985731FC-A327-4D9B-8775-5823A099754D}"/>
              </a:ext>
            </a:extLst>
          </p:cNvPr>
          <p:cNvGraphicFramePr>
            <a:graphicFrameLocks noGrp="1"/>
          </p:cNvGraphicFramePr>
          <p:nvPr>
            <p:extLst>
              <p:ext uri="{D42A27DB-BD31-4B8C-83A1-F6EECF244321}">
                <p14:modId xmlns:p14="http://schemas.microsoft.com/office/powerpoint/2010/main" val="1188161641"/>
              </p:ext>
            </p:extLst>
          </p:nvPr>
        </p:nvGraphicFramePr>
        <p:xfrm>
          <a:off x="4464924" y="5200369"/>
          <a:ext cx="4128650" cy="1545382"/>
        </p:xfrm>
        <a:graphic>
          <a:graphicData uri="http://schemas.openxmlformats.org/drawingml/2006/table">
            <a:tbl>
              <a:tblPr firstRow="1" firstCol="1" bandRow="1">
                <a:tableStyleId>{5C22544A-7EE6-4342-B048-85BDC9FD1C3A}</a:tableStyleId>
              </a:tblPr>
              <a:tblGrid>
                <a:gridCol w="2406101">
                  <a:extLst>
                    <a:ext uri="{9D8B030D-6E8A-4147-A177-3AD203B41FA5}">
                      <a16:colId xmlns:a16="http://schemas.microsoft.com/office/drawing/2014/main" val="3107964835"/>
                    </a:ext>
                  </a:extLst>
                </a:gridCol>
                <a:gridCol w="1722549">
                  <a:extLst>
                    <a:ext uri="{9D8B030D-6E8A-4147-A177-3AD203B41FA5}">
                      <a16:colId xmlns:a16="http://schemas.microsoft.com/office/drawing/2014/main" val="685344599"/>
                    </a:ext>
                  </a:extLst>
                </a:gridCol>
              </a:tblGrid>
              <a:tr h="316126">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Total Area of Sheating (m</a:t>
                      </a:r>
                      <a:r>
                        <a:rPr lang="en-US" sz="1400" b="1" baseline="30000">
                          <a:effectLst/>
                          <a:latin typeface="Times New Roman" panose="02020603050405020304" pitchFamily="18" charset="0"/>
                          <a:cs typeface="Times New Roman" panose="02020603050405020304" pitchFamily="18" charset="0"/>
                        </a:rPr>
                        <a:t>2</a:t>
                      </a:r>
                      <a:r>
                        <a:rPr lang="en-US" sz="1400" b="1">
                          <a:effectLst/>
                          <a:latin typeface="Times New Roman" panose="02020603050405020304" pitchFamily="18" charset="0"/>
                          <a:cs typeface="Times New Roman" panose="02020603050405020304" pitchFamily="18" charset="0"/>
                        </a:rPr>
                        <a:t>)</a:t>
                      </a:r>
                      <a:endPar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379</a:t>
                      </a:r>
                      <a:endPar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26469071"/>
                  </a:ext>
                </a:extLst>
              </a:tr>
              <a:tr h="301072">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Total Volume of Sheating (m</a:t>
                      </a:r>
                      <a:r>
                        <a:rPr lang="en-US" sz="1400" b="1" baseline="30000">
                          <a:effectLst/>
                          <a:latin typeface="Times New Roman" panose="02020603050405020304" pitchFamily="18" charset="0"/>
                          <a:cs typeface="Times New Roman" panose="02020603050405020304" pitchFamily="18" charset="0"/>
                        </a:rPr>
                        <a:t>3</a:t>
                      </a:r>
                      <a:r>
                        <a:rPr lang="en-US" sz="1400" b="1">
                          <a:effectLst/>
                          <a:latin typeface="Times New Roman" panose="02020603050405020304" pitchFamily="18" charset="0"/>
                          <a:cs typeface="Times New Roman" panose="02020603050405020304" pitchFamily="18" charset="0"/>
                        </a:rPr>
                        <a:t>)</a:t>
                      </a:r>
                      <a:endPar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9.475</a:t>
                      </a:r>
                      <a:endPar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53311265"/>
                  </a:ext>
                </a:extLst>
              </a:tr>
              <a:tr h="301072">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Total Volume of Formwork (m</a:t>
                      </a:r>
                      <a:r>
                        <a:rPr lang="en-US" sz="1400" b="1" baseline="30000">
                          <a:effectLst/>
                          <a:latin typeface="Times New Roman" panose="02020603050405020304" pitchFamily="18" charset="0"/>
                          <a:cs typeface="Times New Roman" panose="02020603050405020304" pitchFamily="18" charset="0"/>
                        </a:rPr>
                        <a:t>3</a:t>
                      </a:r>
                      <a:r>
                        <a:rPr lang="en-US" sz="1400" b="1">
                          <a:effectLst/>
                          <a:latin typeface="Times New Roman" panose="02020603050405020304" pitchFamily="18" charset="0"/>
                          <a:cs typeface="Times New Roman" panose="02020603050405020304" pitchFamily="18" charset="0"/>
                        </a:rPr>
                        <a:t>)</a:t>
                      </a:r>
                      <a:endPar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16.555</a:t>
                      </a:r>
                      <a:endPar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16235721"/>
                  </a:ext>
                </a:extLst>
              </a:tr>
              <a:tr h="316126">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Total No. of Shores</a:t>
                      </a:r>
                      <a:endPar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843</a:t>
                      </a:r>
                      <a:endPar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71065815"/>
                  </a:ext>
                </a:extLst>
              </a:tr>
            </a:tbl>
          </a:graphicData>
        </a:graphic>
      </p:graphicFrame>
      <p:sp>
        <p:nvSpPr>
          <p:cNvPr id="8" name="Rectangle 7">
            <a:extLst>
              <a:ext uri="{FF2B5EF4-FFF2-40B4-BE49-F238E27FC236}">
                <a16:creationId xmlns:a16="http://schemas.microsoft.com/office/drawing/2014/main" id="{AB7A2C61-7C51-4BCA-A8DA-90B348F3581B}"/>
              </a:ext>
            </a:extLst>
          </p:cNvPr>
          <p:cNvSpPr/>
          <p:nvPr/>
        </p:nvSpPr>
        <p:spPr>
          <a:xfrm>
            <a:off x="5376690" y="4701324"/>
            <a:ext cx="2305118" cy="369332"/>
          </a:xfrm>
          <a:prstGeom prst="rect">
            <a:avLst/>
          </a:prstGeom>
          <a:solidFill>
            <a:srgbClr val="92D050"/>
          </a:solidFill>
        </p:spPr>
        <p:txBody>
          <a:bodyPr wrap="none">
            <a:spAutoFit/>
          </a:bodyPr>
          <a:lstStyle/>
          <a:p>
            <a:r>
              <a:rPr lang="en-US" b="1" dirty="0">
                <a:latin typeface="Times New Roman" panose="02020603050405020304" pitchFamily="18" charset="0"/>
                <a:cs typeface="Times New Roman" panose="02020603050405020304" pitchFamily="18" charset="0"/>
              </a:rPr>
              <a:t>Volume of Formwork</a:t>
            </a:r>
            <a:endParaRPr lang="en-US" b="1" dirty="0"/>
          </a:p>
        </p:txBody>
      </p:sp>
      <p:sp>
        <p:nvSpPr>
          <p:cNvPr id="9" name="Rectangle 8">
            <a:extLst>
              <a:ext uri="{FF2B5EF4-FFF2-40B4-BE49-F238E27FC236}">
                <a16:creationId xmlns:a16="http://schemas.microsoft.com/office/drawing/2014/main" id="{E950AA5E-B0BA-4644-8BE7-880EAFF469F8}"/>
              </a:ext>
            </a:extLst>
          </p:cNvPr>
          <p:cNvSpPr/>
          <p:nvPr/>
        </p:nvSpPr>
        <p:spPr>
          <a:xfrm>
            <a:off x="5066830" y="1718136"/>
            <a:ext cx="2924840" cy="369332"/>
          </a:xfrm>
          <a:prstGeom prst="rect">
            <a:avLst/>
          </a:prstGeom>
          <a:solidFill>
            <a:srgbClr val="92D050"/>
          </a:solidFill>
        </p:spPr>
        <p:txBody>
          <a:bodyPr wrap="none">
            <a:spAutoFit/>
          </a:bodyPr>
          <a:lstStyle/>
          <a:p>
            <a:pPr algn="ctr"/>
            <a:r>
              <a:rPr lang="en-US" b="1" dirty="0">
                <a:latin typeface="Times New Roman" panose="02020603050405020304" pitchFamily="18" charset="0"/>
                <a:cs typeface="Times New Roman" panose="02020603050405020304" pitchFamily="18" charset="0"/>
              </a:rPr>
              <a:t>Assumptions for Formwork</a:t>
            </a:r>
            <a:endParaRPr lang="en-US" b="1" dirty="0"/>
          </a:p>
        </p:txBody>
      </p:sp>
      <p:graphicFrame>
        <p:nvGraphicFramePr>
          <p:cNvPr id="10" name="Table 9">
            <a:extLst>
              <a:ext uri="{FF2B5EF4-FFF2-40B4-BE49-F238E27FC236}">
                <a16:creationId xmlns:a16="http://schemas.microsoft.com/office/drawing/2014/main" id="{1D97F6FE-C3EE-4B0C-B7A8-08A6FEB37458}"/>
              </a:ext>
            </a:extLst>
          </p:cNvPr>
          <p:cNvGraphicFramePr>
            <a:graphicFrameLocks noGrp="1"/>
          </p:cNvGraphicFramePr>
          <p:nvPr>
            <p:extLst>
              <p:ext uri="{D42A27DB-BD31-4B8C-83A1-F6EECF244321}">
                <p14:modId xmlns:p14="http://schemas.microsoft.com/office/powerpoint/2010/main" val="2098543843"/>
              </p:ext>
            </p:extLst>
          </p:nvPr>
        </p:nvGraphicFramePr>
        <p:xfrm>
          <a:off x="2072638" y="2166438"/>
          <a:ext cx="8913223" cy="2123907"/>
        </p:xfrm>
        <a:graphic>
          <a:graphicData uri="http://schemas.openxmlformats.org/drawingml/2006/table">
            <a:tbl>
              <a:tblPr firstRow="1" firstCol="1" bandRow="1">
                <a:tableStyleId>{5C22544A-7EE6-4342-B048-85BDC9FD1C3A}</a:tableStyleId>
              </a:tblPr>
              <a:tblGrid>
                <a:gridCol w="8913223">
                  <a:extLst>
                    <a:ext uri="{9D8B030D-6E8A-4147-A177-3AD203B41FA5}">
                      <a16:colId xmlns:a16="http://schemas.microsoft.com/office/drawing/2014/main" val="2492406531"/>
                    </a:ext>
                  </a:extLst>
                </a:gridCol>
              </a:tblGrid>
              <a:tr h="391384">
                <a:tc>
                  <a:txBody>
                    <a:bodyPr/>
                    <a:lstStyle/>
                    <a:p>
                      <a:pPr marL="0" marR="0" algn="just">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Assume distance between Shores = 0.5 m in direction1 and </a:t>
                      </a:r>
                      <a:r>
                        <a:rPr lang="en-US" sz="2000" dirty="0" smtClean="0">
                          <a:effectLst/>
                          <a:latin typeface="Times New Roman" panose="02020603050405020304" pitchFamily="18" charset="0"/>
                          <a:cs typeface="Times New Roman" panose="02020603050405020304" pitchFamily="18" charset="0"/>
                        </a:rPr>
                        <a:t>0.9 </a:t>
                      </a:r>
                      <a:r>
                        <a:rPr lang="en-US" sz="2000" dirty="0" smtClean="0">
                          <a:effectLst/>
                          <a:latin typeface="Times New Roman" panose="02020603050405020304" pitchFamily="18" charset="0"/>
                          <a:cs typeface="Times New Roman" panose="02020603050405020304" pitchFamily="18" charset="0"/>
                        </a:rPr>
                        <a:t>m </a:t>
                      </a:r>
                      <a:r>
                        <a:rPr lang="en-US" sz="2000" dirty="0">
                          <a:effectLst/>
                          <a:latin typeface="Times New Roman" panose="02020603050405020304" pitchFamily="18" charset="0"/>
                          <a:cs typeface="Times New Roman" panose="02020603050405020304" pitchFamily="18" charset="0"/>
                        </a:rPr>
                        <a:t>in direction 2</a:t>
                      </a:r>
                      <a:endParaRPr lang="en-US" sz="20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6767762"/>
                  </a:ext>
                </a:extLst>
              </a:tr>
              <a:tr h="342895">
                <a:tc>
                  <a:txBody>
                    <a:bodyPr/>
                    <a:lstStyle/>
                    <a:p>
                      <a:pPr marL="0" marR="0" algn="just">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Assume distance between Stringer = </a:t>
                      </a:r>
                      <a:r>
                        <a:rPr lang="en-US" sz="2000" dirty="0" smtClean="0">
                          <a:effectLst/>
                          <a:latin typeface="Times New Roman" panose="02020603050405020304" pitchFamily="18" charset="0"/>
                          <a:cs typeface="Times New Roman" panose="02020603050405020304" pitchFamily="18" charset="0"/>
                        </a:rPr>
                        <a:t>0.9 </a:t>
                      </a:r>
                      <a:r>
                        <a:rPr lang="en-US" sz="2000" dirty="0">
                          <a:effectLst/>
                          <a:latin typeface="Times New Roman" panose="02020603050405020304" pitchFamily="18" charset="0"/>
                          <a:cs typeface="Times New Roman" panose="02020603050405020304" pitchFamily="18" charset="0"/>
                        </a:rPr>
                        <a:t>m in each direction</a:t>
                      </a:r>
                      <a:endParaRPr lang="en-US" sz="20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12542142"/>
                  </a:ext>
                </a:extLst>
              </a:tr>
              <a:tr h="342895">
                <a:tc>
                  <a:txBody>
                    <a:bodyPr/>
                    <a:lstStyle/>
                    <a:p>
                      <a:pPr marL="0" marR="0" algn="just">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Assume distance between Joist   = 0.4 m in each direction</a:t>
                      </a:r>
                      <a:endParaRPr lang="en-US" sz="20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57685557"/>
                  </a:ext>
                </a:extLst>
              </a:tr>
              <a:tr h="342895">
                <a:tc>
                  <a:txBody>
                    <a:bodyPr/>
                    <a:lstStyle/>
                    <a:p>
                      <a:pPr marL="0" marR="0" algn="just">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Stringer 0.05 X 0.1 X Length </a:t>
                      </a:r>
                      <a:endParaRPr lang="en-US" sz="20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34753043"/>
                  </a:ext>
                </a:extLst>
              </a:tr>
              <a:tr h="342895">
                <a:tc>
                  <a:txBody>
                    <a:bodyPr/>
                    <a:lstStyle/>
                    <a:p>
                      <a:pPr marL="0" marR="0" algn="just">
                        <a:lnSpc>
                          <a:spcPct val="107000"/>
                        </a:lnSpc>
                        <a:spcBef>
                          <a:spcPts val="800"/>
                        </a:spcBef>
                        <a:spcAft>
                          <a:spcPts val="0"/>
                        </a:spcAft>
                      </a:pPr>
                      <a:r>
                        <a:rPr lang="en-US" sz="2000" dirty="0">
                          <a:effectLst/>
                          <a:latin typeface="Times New Roman" panose="02020603050405020304" pitchFamily="18" charset="0"/>
                          <a:cs typeface="Times New Roman" panose="02020603050405020304" pitchFamily="18" charset="0"/>
                        </a:rPr>
                        <a:t>Joist 0.05 X 0.1 X Length </a:t>
                      </a:r>
                      <a:endParaRPr lang="en-US" sz="20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11305657"/>
                  </a:ext>
                </a:extLst>
              </a:tr>
              <a:tr h="360943">
                <a:tc>
                  <a:txBody>
                    <a:bodyPr/>
                    <a:lstStyle/>
                    <a:p>
                      <a:pPr marL="0" marR="0" algn="just">
                        <a:lnSpc>
                          <a:spcPct val="107000"/>
                        </a:lnSpc>
                        <a:spcBef>
                          <a:spcPts val="800"/>
                        </a:spcBef>
                        <a:spcAft>
                          <a:spcPts val="0"/>
                        </a:spcAft>
                      </a:pPr>
                      <a:r>
                        <a:rPr lang="en-US" sz="2000" dirty="0" smtClean="0">
                          <a:effectLst/>
                          <a:latin typeface="Times New Roman" panose="02020603050405020304" pitchFamily="18" charset="0"/>
                          <a:cs typeface="Times New Roman" panose="02020603050405020304" pitchFamily="18" charset="0"/>
                        </a:rPr>
                        <a:t>Sheeting </a:t>
                      </a:r>
                      <a:r>
                        <a:rPr lang="en-US" sz="2000" dirty="0">
                          <a:effectLst/>
                          <a:latin typeface="Times New Roman" panose="02020603050405020304" pitchFamily="18" charset="0"/>
                          <a:cs typeface="Times New Roman" panose="02020603050405020304" pitchFamily="18" charset="0"/>
                        </a:rPr>
                        <a:t>0.025 X 0.1 X Length</a:t>
                      </a:r>
                      <a:endParaRPr lang="en-US" sz="20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17706914"/>
                  </a:ext>
                </a:extLst>
              </a:tr>
            </a:tbl>
          </a:graphicData>
        </a:graphic>
      </p:graphicFrame>
    </p:spTree>
    <p:extLst>
      <p:ext uri="{BB962C8B-B14F-4D97-AF65-F5344CB8AC3E}">
        <p14:creationId xmlns:p14="http://schemas.microsoft.com/office/powerpoint/2010/main" val="100291708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Floor Slab: </a:t>
            </a:r>
            <a:r>
              <a:rPr lang="en-US" sz="3200" dirty="0">
                <a:latin typeface="Times New Roman" panose="02020603050405020304" pitchFamily="18" charset="0"/>
                <a:cs typeface="Times New Roman" panose="02020603050405020304" pitchFamily="18" charset="0"/>
              </a:rPr>
              <a:t>Slab</a:t>
            </a:r>
            <a:r>
              <a:rPr lang="en-US" sz="3200" b="1" dirty="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Reinforcement</a:t>
            </a:r>
          </a:p>
        </p:txBody>
      </p:sp>
      <p:sp>
        <p:nvSpPr>
          <p:cNvPr id="9" name="Rectangle 8">
            <a:extLst>
              <a:ext uri="{FF2B5EF4-FFF2-40B4-BE49-F238E27FC236}">
                <a16:creationId xmlns:a16="http://schemas.microsoft.com/office/drawing/2014/main" id="{E950AA5E-B0BA-4644-8BE7-880EAFF469F8}"/>
              </a:ext>
            </a:extLst>
          </p:cNvPr>
          <p:cNvSpPr/>
          <p:nvPr/>
        </p:nvSpPr>
        <p:spPr>
          <a:xfrm>
            <a:off x="4088074" y="1758462"/>
            <a:ext cx="4344459" cy="369332"/>
          </a:xfrm>
          <a:prstGeom prst="rect">
            <a:avLst/>
          </a:prstGeom>
          <a:solidFill>
            <a:srgbClr val="92D050"/>
          </a:solidFill>
        </p:spPr>
        <p:txBody>
          <a:bodyPr wrap="none">
            <a:spAutoFit/>
          </a:bodyPr>
          <a:lstStyle/>
          <a:p>
            <a:r>
              <a:rPr lang="en-US" b="1" dirty="0">
                <a:latin typeface="Times New Roman" panose="02020603050405020304" pitchFamily="18" charset="0"/>
                <a:cs typeface="Times New Roman" panose="02020603050405020304" pitchFamily="18" charset="0"/>
              </a:rPr>
              <a:t>Top Reinforcement For Slab in direction 1</a:t>
            </a:r>
          </a:p>
        </p:txBody>
      </p:sp>
      <p:graphicFrame>
        <p:nvGraphicFramePr>
          <p:cNvPr id="7" name="Table 6">
            <a:extLst>
              <a:ext uri="{FF2B5EF4-FFF2-40B4-BE49-F238E27FC236}">
                <a16:creationId xmlns:a16="http://schemas.microsoft.com/office/drawing/2014/main" id="{1FF3A599-0CD4-4A6D-8988-A7361FAE3E71}"/>
              </a:ext>
            </a:extLst>
          </p:cNvPr>
          <p:cNvGraphicFramePr>
            <a:graphicFrameLocks noGrp="1"/>
          </p:cNvGraphicFramePr>
          <p:nvPr>
            <p:extLst>
              <p:ext uri="{D42A27DB-BD31-4B8C-83A1-F6EECF244321}">
                <p14:modId xmlns:p14="http://schemas.microsoft.com/office/powerpoint/2010/main" val="1022132478"/>
              </p:ext>
            </p:extLst>
          </p:nvPr>
        </p:nvGraphicFramePr>
        <p:xfrm>
          <a:off x="2913017" y="2259198"/>
          <a:ext cx="6779623" cy="2293609"/>
        </p:xfrm>
        <a:graphic>
          <a:graphicData uri="http://schemas.openxmlformats.org/drawingml/2006/table">
            <a:tbl>
              <a:tblPr firstRow="1" firstCol="1" bandRow="1">
                <a:tableStyleId>{5C22544A-7EE6-4342-B048-85BDC9FD1C3A}</a:tableStyleId>
              </a:tblPr>
              <a:tblGrid>
                <a:gridCol w="1235466">
                  <a:extLst>
                    <a:ext uri="{9D8B030D-6E8A-4147-A177-3AD203B41FA5}">
                      <a16:colId xmlns:a16="http://schemas.microsoft.com/office/drawing/2014/main" val="1707490100"/>
                    </a:ext>
                  </a:extLst>
                </a:gridCol>
                <a:gridCol w="1134313">
                  <a:extLst>
                    <a:ext uri="{9D8B030D-6E8A-4147-A177-3AD203B41FA5}">
                      <a16:colId xmlns:a16="http://schemas.microsoft.com/office/drawing/2014/main" val="1988317298"/>
                    </a:ext>
                  </a:extLst>
                </a:gridCol>
                <a:gridCol w="688001">
                  <a:extLst>
                    <a:ext uri="{9D8B030D-6E8A-4147-A177-3AD203B41FA5}">
                      <a16:colId xmlns:a16="http://schemas.microsoft.com/office/drawing/2014/main" val="2309509071"/>
                    </a:ext>
                  </a:extLst>
                </a:gridCol>
                <a:gridCol w="1305734">
                  <a:extLst>
                    <a:ext uri="{9D8B030D-6E8A-4147-A177-3AD203B41FA5}">
                      <a16:colId xmlns:a16="http://schemas.microsoft.com/office/drawing/2014/main" val="2455018581"/>
                    </a:ext>
                  </a:extLst>
                </a:gridCol>
                <a:gridCol w="1097249">
                  <a:extLst>
                    <a:ext uri="{9D8B030D-6E8A-4147-A177-3AD203B41FA5}">
                      <a16:colId xmlns:a16="http://schemas.microsoft.com/office/drawing/2014/main" val="3135091200"/>
                    </a:ext>
                  </a:extLst>
                </a:gridCol>
                <a:gridCol w="1318860">
                  <a:extLst>
                    <a:ext uri="{9D8B030D-6E8A-4147-A177-3AD203B41FA5}">
                      <a16:colId xmlns:a16="http://schemas.microsoft.com/office/drawing/2014/main" val="31757814"/>
                    </a:ext>
                  </a:extLst>
                </a:gridCol>
              </a:tblGrid>
              <a:tr h="245077">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Floors</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gridSpan="5">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Top Bar</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52001557"/>
                  </a:ext>
                </a:extLst>
              </a:tr>
              <a:tr h="330365">
                <a:tc>
                  <a:txBody>
                    <a:bodyPr/>
                    <a:lstStyle/>
                    <a:p>
                      <a:endParaRPr lang="en-US" sz="1400" b="1">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No. of Bars</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φ(mm)</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Weight (Ton)</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Length (m)</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Total Weight</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29747624"/>
                  </a:ext>
                </a:extLst>
              </a:tr>
              <a:tr h="245077">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Direction1</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36</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12</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0.00089</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8.7</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0.2784</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6799188"/>
                  </a:ext>
                </a:extLst>
              </a:tr>
              <a:tr h="245515">
                <a:tc>
                  <a:txBody>
                    <a:bodyPr/>
                    <a:lstStyle/>
                    <a:p>
                      <a:endParaRPr lang="en-US" sz="1400" b="1">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20</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12</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0.00089</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2.8</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0.049777778</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48015520"/>
                  </a:ext>
                </a:extLst>
              </a:tr>
              <a:tr h="245515">
                <a:tc>
                  <a:txBody>
                    <a:bodyPr/>
                    <a:lstStyle/>
                    <a:p>
                      <a:endParaRPr lang="en-US" sz="1400" b="1">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10</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14</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0.00121</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9.7</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0.117358025</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48423835"/>
                  </a:ext>
                </a:extLst>
              </a:tr>
              <a:tr h="245515">
                <a:tc>
                  <a:txBody>
                    <a:bodyPr/>
                    <a:lstStyle/>
                    <a:p>
                      <a:endParaRPr lang="en-US" sz="1400" b="1">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8</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12</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0.00089</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9.3</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0.066133333</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10303594"/>
                  </a:ext>
                </a:extLst>
              </a:tr>
              <a:tr h="245515">
                <a:tc>
                  <a:txBody>
                    <a:bodyPr/>
                    <a:lstStyle/>
                    <a:p>
                      <a:endParaRPr lang="en-US" sz="1400" b="1">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10</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14</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0.00121</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9.3</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0.112518519</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67548791"/>
                  </a:ext>
                </a:extLst>
              </a:tr>
              <a:tr h="245515">
                <a:tc>
                  <a:txBody>
                    <a:bodyPr/>
                    <a:lstStyle/>
                    <a:p>
                      <a:endParaRPr lang="en-US" sz="1400" b="1">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15</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12</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0.00089</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5.6</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0.074666667</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91762190"/>
                  </a:ext>
                </a:extLst>
              </a:tr>
              <a:tr h="245515">
                <a:tc>
                  <a:txBody>
                    <a:bodyPr/>
                    <a:lstStyle/>
                    <a:p>
                      <a:endParaRPr lang="en-US" sz="1400" b="1">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20</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12</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0.00089</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3</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0.053333333</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97611726"/>
                  </a:ext>
                </a:extLst>
              </a:tr>
            </a:tbl>
          </a:graphicData>
        </a:graphic>
      </p:graphicFrame>
      <p:sp>
        <p:nvSpPr>
          <p:cNvPr id="10" name="Rectangle 9">
            <a:extLst>
              <a:ext uri="{FF2B5EF4-FFF2-40B4-BE49-F238E27FC236}">
                <a16:creationId xmlns:a16="http://schemas.microsoft.com/office/drawing/2014/main" id="{58EFD31A-C58A-456D-A043-AB57A177339C}"/>
              </a:ext>
            </a:extLst>
          </p:cNvPr>
          <p:cNvSpPr/>
          <p:nvPr/>
        </p:nvSpPr>
        <p:spPr>
          <a:xfrm>
            <a:off x="948634" y="5099539"/>
            <a:ext cx="4397038" cy="369332"/>
          </a:xfrm>
          <a:prstGeom prst="rect">
            <a:avLst/>
          </a:prstGeom>
        </p:spPr>
        <p:txBody>
          <a:bodyPr wrap="none">
            <a:spAutoFit/>
          </a:bodyPr>
          <a:lstStyle/>
          <a:p>
            <a:r>
              <a:rPr lang="en-US" b="1" dirty="0">
                <a:solidFill>
                  <a:srgbClr val="FF0000"/>
                </a:solidFill>
                <a:latin typeface="Times New Roman" panose="02020603050405020304" pitchFamily="18" charset="0"/>
                <a:cs typeface="Times New Roman" panose="02020603050405020304" pitchFamily="18" charset="0"/>
              </a:rPr>
              <a:t>Total Reinforcement For Slab = 6.362 Tons</a:t>
            </a:r>
          </a:p>
        </p:txBody>
      </p:sp>
    </p:spTree>
    <p:extLst>
      <p:ext uri="{BB962C8B-B14F-4D97-AF65-F5344CB8AC3E}">
        <p14:creationId xmlns:p14="http://schemas.microsoft.com/office/powerpoint/2010/main" val="137181325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Frames: </a:t>
            </a:r>
            <a:r>
              <a:rPr lang="en-US" sz="3200" dirty="0">
                <a:latin typeface="Times New Roman" panose="02020603050405020304" pitchFamily="18" charset="0"/>
                <a:cs typeface="Times New Roman" panose="02020603050405020304" pitchFamily="18" charset="0"/>
              </a:rPr>
              <a:t>Longitudinal</a:t>
            </a:r>
            <a:r>
              <a:rPr lang="en-US" sz="3200" b="1" dirty="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Reinforcement For Frames</a:t>
            </a:r>
          </a:p>
        </p:txBody>
      </p:sp>
      <p:sp>
        <p:nvSpPr>
          <p:cNvPr id="9" name="Rectangle 8">
            <a:extLst>
              <a:ext uri="{FF2B5EF4-FFF2-40B4-BE49-F238E27FC236}">
                <a16:creationId xmlns:a16="http://schemas.microsoft.com/office/drawing/2014/main" id="{E950AA5E-B0BA-4644-8BE7-880EAFF469F8}"/>
              </a:ext>
            </a:extLst>
          </p:cNvPr>
          <p:cNvSpPr/>
          <p:nvPr/>
        </p:nvSpPr>
        <p:spPr>
          <a:xfrm>
            <a:off x="4088074" y="1758462"/>
            <a:ext cx="4299575" cy="369332"/>
          </a:xfrm>
          <a:prstGeom prst="rect">
            <a:avLst/>
          </a:prstGeom>
          <a:solidFill>
            <a:srgbClr val="92D050"/>
          </a:solidFill>
        </p:spPr>
        <p:txBody>
          <a:bodyPr wrap="none">
            <a:spAutoFit/>
          </a:bodyPr>
          <a:lstStyle/>
          <a:p>
            <a:r>
              <a:rPr lang="en-US" b="1" dirty="0">
                <a:latin typeface="Times New Roman" panose="02020603050405020304" pitchFamily="18" charset="0"/>
                <a:cs typeface="Times New Roman" panose="02020603050405020304" pitchFamily="18" charset="0"/>
              </a:rPr>
              <a:t>Top Reinforcement For First Four frames</a:t>
            </a:r>
          </a:p>
        </p:txBody>
      </p:sp>
      <p:sp>
        <p:nvSpPr>
          <p:cNvPr id="10" name="Rectangle 9">
            <a:extLst>
              <a:ext uri="{FF2B5EF4-FFF2-40B4-BE49-F238E27FC236}">
                <a16:creationId xmlns:a16="http://schemas.microsoft.com/office/drawing/2014/main" id="{58EFD31A-C58A-456D-A043-AB57A177339C}"/>
              </a:ext>
            </a:extLst>
          </p:cNvPr>
          <p:cNvSpPr/>
          <p:nvPr/>
        </p:nvSpPr>
        <p:spPr>
          <a:xfrm>
            <a:off x="844131" y="5690312"/>
            <a:ext cx="6044925" cy="369332"/>
          </a:xfrm>
          <a:prstGeom prst="rect">
            <a:avLst/>
          </a:prstGeom>
        </p:spPr>
        <p:txBody>
          <a:bodyPr wrap="none">
            <a:spAutoFit/>
          </a:bodyPr>
          <a:lstStyle/>
          <a:p>
            <a:r>
              <a:rPr lang="en-US" b="1" dirty="0">
                <a:solidFill>
                  <a:srgbClr val="FF0000"/>
                </a:solidFill>
                <a:latin typeface="Times New Roman" panose="02020603050405020304" pitchFamily="18" charset="0"/>
                <a:cs typeface="Times New Roman" panose="02020603050405020304" pitchFamily="18" charset="0"/>
              </a:rPr>
              <a:t>Total Longitudinal Reinforcement For Frames = 1.432 Tons</a:t>
            </a:r>
          </a:p>
        </p:txBody>
      </p:sp>
      <p:graphicFrame>
        <p:nvGraphicFramePr>
          <p:cNvPr id="3" name="Table 2">
            <a:extLst>
              <a:ext uri="{FF2B5EF4-FFF2-40B4-BE49-F238E27FC236}">
                <a16:creationId xmlns:a16="http://schemas.microsoft.com/office/drawing/2014/main" id="{E64FABD2-E5D7-4C40-9F04-528AF5C10437}"/>
              </a:ext>
            </a:extLst>
          </p:cNvPr>
          <p:cNvGraphicFramePr>
            <a:graphicFrameLocks noGrp="1"/>
          </p:cNvGraphicFramePr>
          <p:nvPr>
            <p:extLst>
              <p:ext uri="{D42A27DB-BD31-4B8C-83A1-F6EECF244321}">
                <p14:modId xmlns:p14="http://schemas.microsoft.com/office/powerpoint/2010/main" val="238569338"/>
              </p:ext>
            </p:extLst>
          </p:nvPr>
        </p:nvGraphicFramePr>
        <p:xfrm>
          <a:off x="1058091" y="2386010"/>
          <a:ext cx="9405258" cy="2641473"/>
        </p:xfrm>
        <a:graphic>
          <a:graphicData uri="http://schemas.openxmlformats.org/drawingml/2006/table">
            <a:tbl>
              <a:tblPr firstRow="1" firstCol="1" bandRow="1">
                <a:tableStyleId>{5C22544A-7EE6-4342-B048-85BDC9FD1C3A}</a:tableStyleId>
              </a:tblPr>
              <a:tblGrid>
                <a:gridCol w="1741674">
                  <a:extLst>
                    <a:ext uri="{9D8B030D-6E8A-4147-A177-3AD203B41FA5}">
                      <a16:colId xmlns:a16="http://schemas.microsoft.com/office/drawing/2014/main" val="2848597227"/>
                    </a:ext>
                  </a:extLst>
                </a:gridCol>
                <a:gridCol w="1379038">
                  <a:extLst>
                    <a:ext uri="{9D8B030D-6E8A-4147-A177-3AD203B41FA5}">
                      <a16:colId xmlns:a16="http://schemas.microsoft.com/office/drawing/2014/main" val="1724959732"/>
                    </a:ext>
                  </a:extLst>
                </a:gridCol>
                <a:gridCol w="827422">
                  <a:extLst>
                    <a:ext uri="{9D8B030D-6E8A-4147-A177-3AD203B41FA5}">
                      <a16:colId xmlns:a16="http://schemas.microsoft.com/office/drawing/2014/main" val="2291318095"/>
                    </a:ext>
                  </a:extLst>
                </a:gridCol>
                <a:gridCol w="1471995">
                  <a:extLst>
                    <a:ext uri="{9D8B030D-6E8A-4147-A177-3AD203B41FA5}">
                      <a16:colId xmlns:a16="http://schemas.microsoft.com/office/drawing/2014/main" val="3659598374"/>
                    </a:ext>
                  </a:extLst>
                </a:gridCol>
                <a:gridCol w="1286081">
                  <a:extLst>
                    <a:ext uri="{9D8B030D-6E8A-4147-A177-3AD203B41FA5}">
                      <a16:colId xmlns:a16="http://schemas.microsoft.com/office/drawing/2014/main" val="3924453450"/>
                    </a:ext>
                  </a:extLst>
                </a:gridCol>
                <a:gridCol w="2699048">
                  <a:extLst>
                    <a:ext uri="{9D8B030D-6E8A-4147-A177-3AD203B41FA5}">
                      <a16:colId xmlns:a16="http://schemas.microsoft.com/office/drawing/2014/main" val="4229138483"/>
                    </a:ext>
                  </a:extLst>
                </a:gridCol>
              </a:tblGrid>
              <a:tr h="200025">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Frame Type</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gridSpan="5">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Top Bar</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51930258"/>
                  </a:ext>
                </a:extLst>
              </a:tr>
              <a:tr h="190500">
                <a:tc>
                  <a:txBody>
                    <a:bodyPr/>
                    <a:lstStyle/>
                    <a:p>
                      <a:endParaRPr lang="en-US" sz="1800">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No. of Bars</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φ(mm)</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Weight (Ton)</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Length (m)</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Total Weight (Ton)</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77860889"/>
                  </a:ext>
                </a:extLst>
              </a:tr>
              <a:tr h="190500">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Frame1</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6</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12</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0.00088889</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3.4</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0.018133333</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52631302"/>
                  </a:ext>
                </a:extLst>
              </a:tr>
              <a:tr h="190500">
                <a:tc>
                  <a:txBody>
                    <a:bodyPr/>
                    <a:lstStyle/>
                    <a:p>
                      <a:endParaRPr lang="en-US" sz="1800">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4</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12</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0.00088889</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2.3</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0.008177778</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99487241"/>
                  </a:ext>
                </a:extLst>
              </a:tr>
              <a:tr h="190500">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Frame2</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8</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12</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0.00088889</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8.8</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0.062577778</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13873204"/>
                  </a:ext>
                </a:extLst>
              </a:tr>
              <a:tr h="190500">
                <a:tc>
                  <a:txBody>
                    <a:bodyPr/>
                    <a:lstStyle/>
                    <a:p>
                      <a:endParaRPr lang="en-US" sz="1800">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4</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12</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0.00088889</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6.7</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0.023822222</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69923645"/>
                  </a:ext>
                </a:extLst>
              </a:tr>
              <a:tr h="190500">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Frame3</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10</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12</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0.00088889</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4.3</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0.038222222</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86380598"/>
                  </a:ext>
                </a:extLst>
              </a:tr>
              <a:tr h="190500">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Frame4</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8</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12</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0.00088889</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4.5</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0.032</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49920903"/>
                  </a:ext>
                </a:extLst>
              </a:tr>
              <a:tr h="190500">
                <a:tc>
                  <a:txBody>
                    <a:bodyPr/>
                    <a:lstStyle/>
                    <a:p>
                      <a:endParaRPr lang="en-US" sz="1800">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4</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12</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0.00088889</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a:effectLst/>
                          <a:latin typeface="Times New Roman" panose="02020603050405020304" pitchFamily="18" charset="0"/>
                          <a:cs typeface="Times New Roman" panose="02020603050405020304" pitchFamily="18" charset="0"/>
                        </a:rPr>
                        <a:t>4.4</a:t>
                      </a:r>
                      <a:endParaRPr lang="en-US" sz="18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0.015644444</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86331341"/>
                  </a:ext>
                </a:extLst>
              </a:tr>
            </a:tbl>
          </a:graphicData>
        </a:graphic>
      </p:graphicFrame>
    </p:spTree>
    <p:extLst>
      <p:ext uri="{BB962C8B-B14F-4D97-AF65-F5344CB8AC3E}">
        <p14:creationId xmlns:p14="http://schemas.microsoft.com/office/powerpoint/2010/main" val="331357702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Frames: </a:t>
            </a:r>
            <a:r>
              <a:rPr lang="en-US" sz="3200" dirty="0">
                <a:latin typeface="Times New Roman" panose="02020603050405020304" pitchFamily="18" charset="0"/>
                <a:cs typeface="Times New Roman" panose="02020603050405020304" pitchFamily="18" charset="0"/>
              </a:rPr>
              <a:t>Transverse</a:t>
            </a:r>
            <a:r>
              <a:rPr lang="en-US" sz="3200" b="1" dirty="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Reinforcement For Frames</a:t>
            </a:r>
          </a:p>
        </p:txBody>
      </p:sp>
      <p:sp>
        <p:nvSpPr>
          <p:cNvPr id="9" name="Rectangle 8">
            <a:extLst>
              <a:ext uri="{FF2B5EF4-FFF2-40B4-BE49-F238E27FC236}">
                <a16:creationId xmlns:a16="http://schemas.microsoft.com/office/drawing/2014/main" id="{E950AA5E-B0BA-4644-8BE7-880EAFF469F8}"/>
              </a:ext>
            </a:extLst>
          </p:cNvPr>
          <p:cNvSpPr/>
          <p:nvPr/>
        </p:nvSpPr>
        <p:spPr>
          <a:xfrm>
            <a:off x="3735591" y="1775522"/>
            <a:ext cx="5008935" cy="369332"/>
          </a:xfrm>
          <a:prstGeom prst="rect">
            <a:avLst/>
          </a:prstGeom>
          <a:solidFill>
            <a:srgbClr val="92D050"/>
          </a:solidFill>
        </p:spPr>
        <p:txBody>
          <a:bodyPr wrap="none">
            <a:spAutoFit/>
          </a:bodyPr>
          <a:lstStyle/>
          <a:p>
            <a:r>
              <a:rPr lang="en-US" b="1" dirty="0">
                <a:latin typeface="Times New Roman" panose="02020603050405020304" pitchFamily="18" charset="0"/>
                <a:cs typeface="Times New Roman" panose="02020603050405020304" pitchFamily="18" charset="0"/>
              </a:rPr>
              <a:t>Transverse Reinforcement For First Four frames</a:t>
            </a:r>
          </a:p>
        </p:txBody>
      </p:sp>
      <p:sp>
        <p:nvSpPr>
          <p:cNvPr id="10" name="Rectangle 9">
            <a:extLst>
              <a:ext uri="{FF2B5EF4-FFF2-40B4-BE49-F238E27FC236}">
                <a16:creationId xmlns:a16="http://schemas.microsoft.com/office/drawing/2014/main" id="{58EFD31A-C58A-456D-A043-AB57A177339C}"/>
              </a:ext>
            </a:extLst>
          </p:cNvPr>
          <p:cNvSpPr/>
          <p:nvPr/>
        </p:nvSpPr>
        <p:spPr>
          <a:xfrm>
            <a:off x="911496" y="5655762"/>
            <a:ext cx="5728684" cy="369332"/>
          </a:xfrm>
          <a:prstGeom prst="rect">
            <a:avLst/>
          </a:prstGeom>
          <a:noFill/>
        </p:spPr>
        <p:txBody>
          <a:bodyPr wrap="none">
            <a:spAutoFit/>
          </a:bodyPr>
          <a:lstStyle/>
          <a:p>
            <a:r>
              <a:rPr lang="en-US" b="1" dirty="0">
                <a:solidFill>
                  <a:srgbClr val="FF0000"/>
                </a:solidFill>
                <a:latin typeface="Times New Roman" panose="02020603050405020304" pitchFamily="18" charset="0"/>
                <a:cs typeface="Times New Roman" panose="02020603050405020304" pitchFamily="18" charset="0"/>
              </a:rPr>
              <a:t>Total Transverse Reinforcement For Frames = 0.87 Tons</a:t>
            </a:r>
          </a:p>
        </p:txBody>
      </p:sp>
      <p:graphicFrame>
        <p:nvGraphicFramePr>
          <p:cNvPr id="4" name="Table 3">
            <a:extLst>
              <a:ext uri="{FF2B5EF4-FFF2-40B4-BE49-F238E27FC236}">
                <a16:creationId xmlns:a16="http://schemas.microsoft.com/office/drawing/2014/main" id="{C49997FB-6615-4535-8A58-0A196747C01A}"/>
              </a:ext>
            </a:extLst>
          </p:cNvPr>
          <p:cNvGraphicFramePr>
            <a:graphicFrameLocks noGrp="1"/>
          </p:cNvGraphicFramePr>
          <p:nvPr>
            <p:extLst>
              <p:ext uri="{D42A27DB-BD31-4B8C-83A1-F6EECF244321}">
                <p14:modId xmlns:p14="http://schemas.microsoft.com/office/powerpoint/2010/main" val="681298864"/>
              </p:ext>
            </p:extLst>
          </p:nvPr>
        </p:nvGraphicFramePr>
        <p:xfrm>
          <a:off x="2806671" y="2314685"/>
          <a:ext cx="6742277" cy="2784854"/>
        </p:xfrm>
        <a:graphic>
          <a:graphicData uri="http://schemas.openxmlformats.org/drawingml/2006/table">
            <a:tbl>
              <a:tblPr firstRow="1" firstCol="1" bandRow="1">
                <a:tableStyleId>{5C22544A-7EE6-4342-B048-85BDC9FD1C3A}</a:tableStyleId>
              </a:tblPr>
              <a:tblGrid>
                <a:gridCol w="1149315">
                  <a:extLst>
                    <a:ext uri="{9D8B030D-6E8A-4147-A177-3AD203B41FA5}">
                      <a16:colId xmlns:a16="http://schemas.microsoft.com/office/drawing/2014/main" val="3767046575"/>
                    </a:ext>
                  </a:extLst>
                </a:gridCol>
                <a:gridCol w="871537">
                  <a:extLst>
                    <a:ext uri="{9D8B030D-6E8A-4147-A177-3AD203B41FA5}">
                      <a16:colId xmlns:a16="http://schemas.microsoft.com/office/drawing/2014/main" val="4270326721"/>
                    </a:ext>
                  </a:extLst>
                </a:gridCol>
                <a:gridCol w="663801">
                  <a:extLst>
                    <a:ext uri="{9D8B030D-6E8A-4147-A177-3AD203B41FA5}">
                      <a16:colId xmlns:a16="http://schemas.microsoft.com/office/drawing/2014/main" val="1793708596"/>
                    </a:ext>
                  </a:extLst>
                </a:gridCol>
                <a:gridCol w="1193091">
                  <a:extLst>
                    <a:ext uri="{9D8B030D-6E8A-4147-A177-3AD203B41FA5}">
                      <a16:colId xmlns:a16="http://schemas.microsoft.com/office/drawing/2014/main" val="2140060834"/>
                    </a:ext>
                  </a:extLst>
                </a:gridCol>
                <a:gridCol w="1182745">
                  <a:extLst>
                    <a:ext uri="{9D8B030D-6E8A-4147-A177-3AD203B41FA5}">
                      <a16:colId xmlns:a16="http://schemas.microsoft.com/office/drawing/2014/main" val="3492667598"/>
                    </a:ext>
                  </a:extLst>
                </a:gridCol>
                <a:gridCol w="1681788">
                  <a:extLst>
                    <a:ext uri="{9D8B030D-6E8A-4147-A177-3AD203B41FA5}">
                      <a16:colId xmlns:a16="http://schemas.microsoft.com/office/drawing/2014/main" val="2589304720"/>
                    </a:ext>
                  </a:extLst>
                </a:gridCol>
              </a:tblGrid>
              <a:tr h="498103">
                <a:tc gridSpan="6">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Stirrup</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67922018"/>
                  </a:ext>
                </a:extLst>
              </a:tr>
              <a:tr h="475463">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Frame Type</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No.of ST.</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φ(mm)</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Perimeter(m)</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Weight (Ton)</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Total Weight (Ton)</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33276246"/>
                  </a:ext>
                </a:extLst>
              </a:tr>
              <a:tr h="452822">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Frame1</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90</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10</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1.04</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0.0006173</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0.057777778</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83130593"/>
                  </a:ext>
                </a:extLst>
              </a:tr>
              <a:tr h="452822">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Frame2</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200</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10</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1.54</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0.0006173</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0.190123457</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79909100"/>
                  </a:ext>
                </a:extLst>
              </a:tr>
              <a:tr h="452822">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Frame3</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40</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10</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1.04</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0.0006173</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0.025679012</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97191606"/>
                  </a:ext>
                </a:extLst>
              </a:tr>
              <a:tr h="452822">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Frame4</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52</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10</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1.54</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0.0006173</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0.049432099</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35701467"/>
                  </a:ext>
                </a:extLst>
              </a:tr>
            </a:tbl>
          </a:graphicData>
        </a:graphic>
      </p:graphicFrame>
    </p:spTree>
    <p:extLst>
      <p:ext uri="{BB962C8B-B14F-4D97-AF65-F5344CB8AC3E}">
        <p14:creationId xmlns:p14="http://schemas.microsoft.com/office/powerpoint/2010/main" val="8871156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0D6D23-1CF5-45E5-8676-13B95533280E}"/>
              </a:ext>
            </a:extLst>
          </p:cNvPr>
          <p:cNvPicPr>
            <a:picLocks noChangeAspect="1"/>
          </p:cNvPicPr>
          <p:nvPr/>
        </p:nvPicPr>
        <p:blipFill>
          <a:blip r:embed="rId2"/>
          <a:stretch>
            <a:fillRect/>
          </a:stretch>
        </p:blipFill>
        <p:spPr>
          <a:xfrm>
            <a:off x="1941341" y="903113"/>
            <a:ext cx="7424985" cy="5736838"/>
          </a:xfrm>
          <a:prstGeom prst="rect">
            <a:avLst/>
          </a:prstGeom>
          <a:ln>
            <a:no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B566DA98-4737-4B52-A2BB-CE4811B406E1}"/>
              </a:ext>
            </a:extLst>
          </p:cNvPr>
          <p:cNvSpPr txBox="1"/>
          <p:nvPr/>
        </p:nvSpPr>
        <p:spPr>
          <a:xfrm>
            <a:off x="604910" y="0"/>
            <a:ext cx="4135901" cy="707886"/>
          </a:xfrm>
          <a:prstGeom prst="rect">
            <a:avLst/>
          </a:prstGeom>
          <a:noFill/>
        </p:spPr>
        <p:txBody>
          <a:bodyPr wrap="square" rtlCol="0">
            <a:spAutoFit/>
          </a:bodyPr>
          <a:lstStyle/>
          <a:p>
            <a:r>
              <a:rPr lang="en-US" sz="4000" dirty="0">
                <a:solidFill>
                  <a:srgbClr val="0070C0"/>
                </a:solidFill>
                <a:latin typeface="Times New Roman" panose="02020603050405020304" pitchFamily="18" charset="0"/>
                <a:cs typeface="Times New Roman" panose="02020603050405020304" pitchFamily="18" charset="0"/>
              </a:rPr>
              <a:t>Centre Line Plan</a:t>
            </a:r>
          </a:p>
        </p:txBody>
      </p:sp>
    </p:spTree>
    <p:extLst>
      <p:ext uri="{BB962C8B-B14F-4D97-AF65-F5344CB8AC3E}">
        <p14:creationId xmlns:p14="http://schemas.microsoft.com/office/powerpoint/2010/main" val="203771082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Columns:</a:t>
            </a:r>
            <a:endParaRPr lang="en-US" sz="32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258E5B34-620E-445E-BA22-BE21E97D1F5A}"/>
              </a:ext>
            </a:extLst>
          </p:cNvPr>
          <p:cNvSpPr txBox="1"/>
          <p:nvPr/>
        </p:nvSpPr>
        <p:spPr>
          <a:xfrm>
            <a:off x="450166" y="1586078"/>
            <a:ext cx="10862267" cy="2400657"/>
          </a:xfrm>
          <a:prstGeom prst="rect">
            <a:avLst/>
          </a:prstGeom>
          <a:noFill/>
        </p:spPr>
        <p:txBody>
          <a:bodyPr wrap="square" rtlCol="0">
            <a:spAutoFit/>
          </a:bodyPr>
          <a:lstStyle/>
          <a:p>
            <a:r>
              <a:rPr lang="en-US" sz="2600" dirty="0">
                <a:latin typeface="Times New Roman" panose="02020603050405020304" pitchFamily="18" charset="0"/>
                <a:cs typeface="Times New Roman" panose="02020603050405020304" pitchFamily="18" charset="0"/>
              </a:rPr>
              <a:t>Columns are divided into three groups according to their elevations</a:t>
            </a:r>
            <a:r>
              <a:rPr lang="en-US" sz="2600" dirty="0" smtClean="0">
                <a:latin typeface="Times New Roman" panose="02020603050405020304" pitchFamily="18" charset="0"/>
                <a:cs typeface="Times New Roman" panose="02020603050405020304" pitchFamily="18" charset="0"/>
              </a:rPr>
              <a:t>,</a:t>
            </a:r>
            <a:endParaRPr lang="ar-SA" sz="2600" dirty="0" smtClean="0">
              <a:latin typeface="Times New Roman" panose="02020603050405020304" pitchFamily="18" charset="0"/>
              <a:cs typeface="Times New Roman" panose="02020603050405020304" pitchFamily="18" charset="0"/>
            </a:endParaRPr>
          </a:p>
          <a:p>
            <a:r>
              <a:rPr lang="en-US" sz="2600" dirty="0" smtClean="0">
                <a:latin typeface="Times New Roman" panose="02020603050405020304" pitchFamily="18" charset="0"/>
                <a:cs typeface="Times New Roman" panose="02020603050405020304" pitchFamily="18" charset="0"/>
              </a:rPr>
              <a:t> </a:t>
            </a:r>
            <a:r>
              <a:rPr lang="en-US" sz="2600" dirty="0">
                <a:latin typeface="Times New Roman" panose="02020603050405020304" pitchFamily="18" charset="0"/>
                <a:cs typeface="Times New Roman" panose="02020603050405020304" pitchFamily="18" charset="0"/>
              </a:rPr>
              <a:t>these groups are</a:t>
            </a:r>
            <a:r>
              <a:rPr lang="en-US" sz="2600" dirty="0" smtClean="0">
                <a:latin typeface="Times New Roman" panose="02020603050405020304" pitchFamily="18" charset="0"/>
                <a:cs typeface="Times New Roman" panose="02020603050405020304" pitchFamily="18" charset="0"/>
              </a:rPr>
              <a:t>:</a:t>
            </a:r>
            <a:endParaRPr lang="ar-SA" sz="2600" dirty="0" smtClean="0">
              <a:latin typeface="Times New Roman" panose="02020603050405020304" pitchFamily="18" charset="0"/>
              <a:cs typeface="Times New Roman" panose="02020603050405020304" pitchFamily="18" charset="0"/>
            </a:endParaRPr>
          </a:p>
          <a:p>
            <a:endParaRPr lang="en-US" sz="2600" dirty="0">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columns from 0.78-4.16 m</a:t>
            </a:r>
          </a:p>
          <a:p>
            <a:pPr marL="285750" lvl="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columns from 4.16-7.54 m </a:t>
            </a:r>
          </a:p>
          <a:p>
            <a:pPr marL="285750" lvl="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columns from 7.54 – 9.97 m</a:t>
            </a:r>
          </a:p>
        </p:txBody>
      </p:sp>
      <p:sp>
        <p:nvSpPr>
          <p:cNvPr id="9" name="Rectangle 8">
            <a:extLst>
              <a:ext uri="{FF2B5EF4-FFF2-40B4-BE49-F238E27FC236}">
                <a16:creationId xmlns:a16="http://schemas.microsoft.com/office/drawing/2014/main" id="{9858163F-18F5-468F-B3D3-68B059891C91}"/>
              </a:ext>
            </a:extLst>
          </p:cNvPr>
          <p:cNvSpPr/>
          <p:nvPr/>
        </p:nvSpPr>
        <p:spPr>
          <a:xfrm>
            <a:off x="363725" y="4297632"/>
            <a:ext cx="5860066" cy="369332"/>
          </a:xfrm>
          <a:prstGeom prst="rect">
            <a:avLst/>
          </a:prstGeom>
        </p:spPr>
        <p:txBody>
          <a:bodyPr wrap="none">
            <a:spAutoFit/>
          </a:bodyPr>
          <a:lstStyle/>
          <a:p>
            <a:r>
              <a:rPr lang="en-US" dirty="0">
                <a:solidFill>
                  <a:srgbClr val="FF0000"/>
                </a:solidFill>
                <a:latin typeface="Times New Roman" panose="02020603050405020304" pitchFamily="18" charset="0"/>
                <a:cs typeface="Times New Roman" panose="02020603050405020304" pitchFamily="18" charset="0"/>
              </a:rPr>
              <a:t>We will show the calculations for columns form 0.78-4.16 m </a:t>
            </a:r>
          </a:p>
        </p:txBody>
      </p:sp>
    </p:spTree>
    <p:extLst>
      <p:ext uri="{BB962C8B-B14F-4D97-AF65-F5344CB8AC3E}">
        <p14:creationId xmlns:p14="http://schemas.microsoft.com/office/powerpoint/2010/main" val="322219651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Columns: </a:t>
            </a:r>
            <a:r>
              <a:rPr lang="en-US" sz="3200" dirty="0">
                <a:latin typeface="Times New Roman" panose="02020603050405020304" pitchFamily="18" charset="0"/>
                <a:cs typeface="Times New Roman" panose="02020603050405020304" pitchFamily="18" charset="0"/>
              </a:rPr>
              <a:t>Concrete, Formwork &amp; Joists Volumes</a:t>
            </a:r>
          </a:p>
        </p:txBody>
      </p:sp>
      <p:graphicFrame>
        <p:nvGraphicFramePr>
          <p:cNvPr id="3" name="Table 2">
            <a:extLst>
              <a:ext uri="{FF2B5EF4-FFF2-40B4-BE49-F238E27FC236}">
                <a16:creationId xmlns:a16="http://schemas.microsoft.com/office/drawing/2014/main" id="{58089EF8-CF26-4A61-B9AA-749EE928EBAF}"/>
              </a:ext>
            </a:extLst>
          </p:cNvPr>
          <p:cNvGraphicFramePr>
            <a:graphicFrameLocks noGrp="1"/>
          </p:cNvGraphicFramePr>
          <p:nvPr>
            <p:extLst>
              <p:ext uri="{D42A27DB-BD31-4B8C-83A1-F6EECF244321}">
                <p14:modId xmlns:p14="http://schemas.microsoft.com/office/powerpoint/2010/main" val="2992893997"/>
              </p:ext>
            </p:extLst>
          </p:nvPr>
        </p:nvGraphicFramePr>
        <p:xfrm>
          <a:off x="450166" y="2540008"/>
          <a:ext cx="5924508" cy="1522126"/>
        </p:xfrm>
        <a:graphic>
          <a:graphicData uri="http://schemas.openxmlformats.org/drawingml/2006/table">
            <a:tbl>
              <a:tblPr firstRow="1" firstCol="1" bandRow="1">
                <a:tableStyleId>{5C22544A-7EE6-4342-B048-85BDC9FD1C3A}</a:tableStyleId>
              </a:tblPr>
              <a:tblGrid>
                <a:gridCol w="1744394">
                  <a:extLst>
                    <a:ext uri="{9D8B030D-6E8A-4147-A177-3AD203B41FA5}">
                      <a16:colId xmlns:a16="http://schemas.microsoft.com/office/drawing/2014/main" val="451692082"/>
                    </a:ext>
                  </a:extLst>
                </a:gridCol>
                <a:gridCol w="670217">
                  <a:extLst>
                    <a:ext uri="{9D8B030D-6E8A-4147-A177-3AD203B41FA5}">
                      <a16:colId xmlns:a16="http://schemas.microsoft.com/office/drawing/2014/main" val="906465588"/>
                    </a:ext>
                  </a:extLst>
                </a:gridCol>
                <a:gridCol w="697001">
                  <a:extLst>
                    <a:ext uri="{9D8B030D-6E8A-4147-A177-3AD203B41FA5}">
                      <a16:colId xmlns:a16="http://schemas.microsoft.com/office/drawing/2014/main" val="1779541169"/>
                    </a:ext>
                  </a:extLst>
                </a:gridCol>
                <a:gridCol w="734340">
                  <a:extLst>
                    <a:ext uri="{9D8B030D-6E8A-4147-A177-3AD203B41FA5}">
                      <a16:colId xmlns:a16="http://schemas.microsoft.com/office/drawing/2014/main" val="153493166"/>
                    </a:ext>
                  </a:extLst>
                </a:gridCol>
                <a:gridCol w="958376">
                  <a:extLst>
                    <a:ext uri="{9D8B030D-6E8A-4147-A177-3AD203B41FA5}">
                      <a16:colId xmlns:a16="http://schemas.microsoft.com/office/drawing/2014/main" val="2454431727"/>
                    </a:ext>
                  </a:extLst>
                </a:gridCol>
                <a:gridCol w="1120180">
                  <a:extLst>
                    <a:ext uri="{9D8B030D-6E8A-4147-A177-3AD203B41FA5}">
                      <a16:colId xmlns:a16="http://schemas.microsoft.com/office/drawing/2014/main" val="2507906732"/>
                    </a:ext>
                  </a:extLst>
                </a:gridCol>
              </a:tblGrid>
              <a:tr h="313379">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Group of Column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L(m)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W(m)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D(m)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Volume (m</a:t>
                      </a:r>
                      <a:r>
                        <a:rPr lang="en-US" sz="1400" baseline="30000">
                          <a:effectLst/>
                          <a:latin typeface="Times New Roman" panose="02020603050405020304" pitchFamily="18" charset="0"/>
                          <a:cs typeface="Times New Roman" panose="02020603050405020304" pitchFamily="18" charset="0"/>
                        </a:rPr>
                        <a:t>3</a:t>
                      </a:r>
                      <a:r>
                        <a:rPr lang="en-US" sz="1400">
                          <a:effectLst/>
                          <a:latin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37291612"/>
                  </a:ext>
                </a:extLst>
              </a:tr>
              <a:tr h="298456">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3.38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1.8252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99897864"/>
                  </a:ext>
                </a:extLst>
              </a:tr>
              <a:tr h="298456">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C2</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3.38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2.1632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21801750"/>
                  </a:ext>
                </a:extLst>
              </a:tr>
              <a:tr h="298456">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3.38</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2.366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36595851"/>
                  </a:ext>
                </a:extLst>
              </a:tr>
              <a:tr h="313379">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Total</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6.3544</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9182150"/>
                  </a:ext>
                </a:extLst>
              </a:tr>
            </a:tbl>
          </a:graphicData>
        </a:graphic>
      </p:graphicFrame>
      <p:sp>
        <p:nvSpPr>
          <p:cNvPr id="10" name="TextBox 9">
            <a:extLst>
              <a:ext uri="{FF2B5EF4-FFF2-40B4-BE49-F238E27FC236}">
                <a16:creationId xmlns:a16="http://schemas.microsoft.com/office/drawing/2014/main" id="{A9E33F1B-D1E0-4E52-A559-648CCDF169ED}"/>
              </a:ext>
            </a:extLst>
          </p:cNvPr>
          <p:cNvSpPr txBox="1"/>
          <p:nvPr/>
        </p:nvSpPr>
        <p:spPr>
          <a:xfrm>
            <a:off x="8369212" y="1987016"/>
            <a:ext cx="2656234" cy="369332"/>
          </a:xfrm>
          <a:prstGeom prst="rect">
            <a:avLst/>
          </a:prstGeom>
          <a:solidFill>
            <a:srgbClr val="92D050"/>
          </a:solidFill>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Volume of Formwork</a:t>
            </a:r>
          </a:p>
        </p:txBody>
      </p:sp>
      <p:graphicFrame>
        <p:nvGraphicFramePr>
          <p:cNvPr id="4" name="Table 3">
            <a:extLst>
              <a:ext uri="{FF2B5EF4-FFF2-40B4-BE49-F238E27FC236}">
                <a16:creationId xmlns:a16="http://schemas.microsoft.com/office/drawing/2014/main" id="{E551A138-BA86-46EB-923D-2E0729506430}"/>
              </a:ext>
            </a:extLst>
          </p:cNvPr>
          <p:cNvGraphicFramePr>
            <a:graphicFrameLocks noGrp="1"/>
          </p:cNvGraphicFramePr>
          <p:nvPr>
            <p:extLst>
              <p:ext uri="{D42A27DB-BD31-4B8C-83A1-F6EECF244321}">
                <p14:modId xmlns:p14="http://schemas.microsoft.com/office/powerpoint/2010/main" val="3112131872"/>
              </p:ext>
            </p:extLst>
          </p:nvPr>
        </p:nvGraphicFramePr>
        <p:xfrm>
          <a:off x="6708307" y="2526454"/>
          <a:ext cx="5332633" cy="1759852"/>
        </p:xfrm>
        <a:graphic>
          <a:graphicData uri="http://schemas.openxmlformats.org/drawingml/2006/table">
            <a:tbl>
              <a:tblPr firstRow="1" firstCol="1" bandRow="1">
                <a:tableStyleId>{5C22544A-7EE6-4342-B048-85BDC9FD1C3A}</a:tableStyleId>
              </a:tblPr>
              <a:tblGrid>
                <a:gridCol w="1388459">
                  <a:extLst>
                    <a:ext uri="{9D8B030D-6E8A-4147-A177-3AD203B41FA5}">
                      <a16:colId xmlns:a16="http://schemas.microsoft.com/office/drawing/2014/main" val="2871887961"/>
                    </a:ext>
                  </a:extLst>
                </a:gridCol>
                <a:gridCol w="321100">
                  <a:extLst>
                    <a:ext uri="{9D8B030D-6E8A-4147-A177-3AD203B41FA5}">
                      <a16:colId xmlns:a16="http://schemas.microsoft.com/office/drawing/2014/main" val="636398781"/>
                    </a:ext>
                  </a:extLst>
                </a:gridCol>
                <a:gridCol w="428133">
                  <a:extLst>
                    <a:ext uri="{9D8B030D-6E8A-4147-A177-3AD203B41FA5}">
                      <a16:colId xmlns:a16="http://schemas.microsoft.com/office/drawing/2014/main" val="2630126314"/>
                    </a:ext>
                  </a:extLst>
                </a:gridCol>
                <a:gridCol w="749233">
                  <a:extLst>
                    <a:ext uri="{9D8B030D-6E8A-4147-A177-3AD203B41FA5}">
                      <a16:colId xmlns:a16="http://schemas.microsoft.com/office/drawing/2014/main" val="3298247307"/>
                    </a:ext>
                  </a:extLst>
                </a:gridCol>
                <a:gridCol w="642199">
                  <a:extLst>
                    <a:ext uri="{9D8B030D-6E8A-4147-A177-3AD203B41FA5}">
                      <a16:colId xmlns:a16="http://schemas.microsoft.com/office/drawing/2014/main" val="3323169834"/>
                    </a:ext>
                  </a:extLst>
                </a:gridCol>
                <a:gridCol w="909782">
                  <a:extLst>
                    <a:ext uri="{9D8B030D-6E8A-4147-A177-3AD203B41FA5}">
                      <a16:colId xmlns:a16="http://schemas.microsoft.com/office/drawing/2014/main" val="2020286280"/>
                    </a:ext>
                  </a:extLst>
                </a:gridCol>
                <a:gridCol w="893727">
                  <a:extLst>
                    <a:ext uri="{9D8B030D-6E8A-4147-A177-3AD203B41FA5}">
                      <a16:colId xmlns:a16="http://schemas.microsoft.com/office/drawing/2014/main" val="525896755"/>
                    </a:ext>
                  </a:extLst>
                </a:gridCol>
              </a:tblGrid>
              <a:tr h="311548">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Type of column</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dirty="0" smtClean="0">
                          <a:effectLst/>
                          <a:latin typeface="Times New Roman" panose="02020603050405020304" pitchFamily="18" charset="0"/>
                          <a:cs typeface="Times New Roman" panose="02020603050405020304" pitchFamily="18" charset="0"/>
                        </a:rPr>
                        <a:t>L</a:t>
                      </a:r>
                      <a:endParaRPr lang="ar-SA" sz="1400" dirty="0" smtClean="0">
                        <a:effectLst/>
                        <a:latin typeface="Times New Roman" panose="02020603050405020304" pitchFamily="18" charset="0"/>
                        <a:cs typeface="Times New Roman" panose="02020603050405020304" pitchFamily="18" charset="0"/>
                      </a:endParaRPr>
                    </a:p>
                    <a:p>
                      <a:pPr marL="0" marR="0" algn="ctr">
                        <a:lnSpc>
                          <a:spcPct val="107000"/>
                        </a:lnSpc>
                        <a:spcBef>
                          <a:spcPts val="800"/>
                        </a:spcBef>
                        <a:spcAft>
                          <a:spcPts val="0"/>
                        </a:spcAft>
                      </a:pPr>
                      <a:r>
                        <a:rPr lang="en-US" sz="1400" dirty="0" smtClean="0">
                          <a:effectLst/>
                          <a:latin typeface="Times New Roman" panose="02020603050405020304" pitchFamily="18" charset="0"/>
                          <a:cs typeface="Times New Roman" panose="02020603050405020304" pitchFamily="18" charset="0"/>
                        </a:rPr>
                        <a:t>(</a:t>
                      </a:r>
                      <a:r>
                        <a:rPr lang="en-US" sz="1400" dirty="0">
                          <a:effectLst/>
                          <a:latin typeface="Times New Roman" panose="02020603050405020304" pitchFamily="18" charset="0"/>
                          <a:cs typeface="Times New Roman" panose="02020603050405020304" pitchFamily="18" charset="0"/>
                        </a:rPr>
                        <a:t>m)</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Width (m)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D(m)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Thickness(m)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Volume (m</a:t>
                      </a:r>
                      <a:r>
                        <a:rPr lang="en-US" sz="1400" baseline="30000">
                          <a:effectLst/>
                          <a:latin typeface="Times New Roman" panose="02020603050405020304" pitchFamily="18" charset="0"/>
                          <a:cs typeface="Times New Roman" panose="02020603050405020304" pitchFamily="18" charset="0"/>
                        </a:rPr>
                        <a:t>3</a:t>
                      </a:r>
                      <a:r>
                        <a:rPr lang="en-US" sz="1400">
                          <a:effectLst/>
                          <a:latin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15624071"/>
                  </a:ext>
                </a:extLst>
              </a:tr>
              <a:tr h="296713">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0.3</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3.38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0.7605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45280657"/>
                  </a:ext>
                </a:extLst>
              </a:tr>
              <a:tr h="296713">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3.38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0.8112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60817470"/>
                  </a:ext>
                </a:extLst>
              </a:tr>
              <a:tr h="296713">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3.38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0.7605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20827929"/>
                  </a:ext>
                </a:extLst>
              </a:tr>
              <a:tr h="311548">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Total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2.3322</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72422648"/>
                  </a:ext>
                </a:extLst>
              </a:tr>
            </a:tbl>
          </a:graphicData>
        </a:graphic>
      </p:graphicFrame>
      <p:sp>
        <p:nvSpPr>
          <p:cNvPr id="11" name="TextBox 10">
            <a:extLst>
              <a:ext uri="{FF2B5EF4-FFF2-40B4-BE49-F238E27FC236}">
                <a16:creationId xmlns:a16="http://schemas.microsoft.com/office/drawing/2014/main" id="{FFDE380B-31AE-474E-8CFB-50081F4275EB}"/>
              </a:ext>
            </a:extLst>
          </p:cNvPr>
          <p:cNvSpPr txBox="1"/>
          <p:nvPr/>
        </p:nvSpPr>
        <p:spPr>
          <a:xfrm>
            <a:off x="1936724" y="1964569"/>
            <a:ext cx="2656234" cy="369332"/>
          </a:xfrm>
          <a:prstGeom prst="rect">
            <a:avLst/>
          </a:prstGeom>
          <a:solidFill>
            <a:srgbClr val="92D050"/>
          </a:solidFill>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Volume of Concrete</a:t>
            </a:r>
          </a:p>
        </p:txBody>
      </p:sp>
      <p:graphicFrame>
        <p:nvGraphicFramePr>
          <p:cNvPr id="6" name="Table 5">
            <a:extLst>
              <a:ext uri="{FF2B5EF4-FFF2-40B4-BE49-F238E27FC236}">
                <a16:creationId xmlns:a16="http://schemas.microsoft.com/office/drawing/2014/main" id="{B40D47DA-3305-41E1-A7F0-017477DB5231}"/>
              </a:ext>
            </a:extLst>
          </p:cNvPr>
          <p:cNvGraphicFramePr>
            <a:graphicFrameLocks noGrp="1"/>
          </p:cNvGraphicFramePr>
          <p:nvPr>
            <p:extLst>
              <p:ext uri="{D42A27DB-BD31-4B8C-83A1-F6EECF244321}">
                <p14:modId xmlns:p14="http://schemas.microsoft.com/office/powerpoint/2010/main" val="3558757308"/>
              </p:ext>
            </p:extLst>
          </p:nvPr>
        </p:nvGraphicFramePr>
        <p:xfrm>
          <a:off x="4043861" y="5499561"/>
          <a:ext cx="5544277" cy="1266999"/>
        </p:xfrm>
        <a:graphic>
          <a:graphicData uri="http://schemas.openxmlformats.org/drawingml/2006/table">
            <a:tbl>
              <a:tblPr firstRow="1" firstCol="1" bandRow="1">
                <a:tableStyleId>{5C22544A-7EE6-4342-B048-85BDC9FD1C3A}</a:tableStyleId>
              </a:tblPr>
              <a:tblGrid>
                <a:gridCol w="1275943">
                  <a:extLst>
                    <a:ext uri="{9D8B030D-6E8A-4147-A177-3AD203B41FA5}">
                      <a16:colId xmlns:a16="http://schemas.microsoft.com/office/drawing/2014/main" val="3758936412"/>
                    </a:ext>
                  </a:extLst>
                </a:gridCol>
                <a:gridCol w="2096193">
                  <a:extLst>
                    <a:ext uri="{9D8B030D-6E8A-4147-A177-3AD203B41FA5}">
                      <a16:colId xmlns:a16="http://schemas.microsoft.com/office/drawing/2014/main" val="1396532478"/>
                    </a:ext>
                  </a:extLst>
                </a:gridCol>
                <a:gridCol w="2172141">
                  <a:extLst>
                    <a:ext uri="{9D8B030D-6E8A-4147-A177-3AD203B41FA5}">
                      <a16:colId xmlns:a16="http://schemas.microsoft.com/office/drawing/2014/main" val="1325075958"/>
                    </a:ext>
                  </a:extLst>
                </a:gridCol>
              </a:tblGrid>
              <a:tr h="261237">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No. of Joist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Volume of one </a:t>
                      </a:r>
                      <a:r>
                        <a:rPr lang="en-US" sz="1400" dirty="0" smtClean="0">
                          <a:effectLst/>
                          <a:latin typeface="Times New Roman" panose="02020603050405020304" pitchFamily="18" charset="0"/>
                          <a:cs typeface="Times New Roman" panose="02020603050405020304" pitchFamily="18" charset="0"/>
                        </a:rPr>
                        <a:t>Joist</a:t>
                      </a:r>
                      <a:r>
                        <a:rPr lang="ar-SA" sz="1400" dirty="0" smtClean="0">
                          <a:effectLst/>
                          <a:latin typeface="Times New Roman" panose="02020603050405020304" pitchFamily="18" charset="0"/>
                          <a:cs typeface="Times New Roman" panose="02020603050405020304" pitchFamily="18" charset="0"/>
                        </a:rPr>
                        <a:t> </a:t>
                      </a:r>
                      <a:r>
                        <a:rPr lang="en-US" sz="1400" dirty="0" smtClean="0">
                          <a:effectLst/>
                          <a:latin typeface="Times New Roman" panose="02020603050405020304" pitchFamily="18" charset="0"/>
                          <a:cs typeface="Times New Roman" panose="02020603050405020304" pitchFamily="18" charset="0"/>
                        </a:rPr>
                        <a:t>(</a:t>
                      </a:r>
                      <a:r>
                        <a:rPr lang="en-US" sz="1400" dirty="0">
                          <a:effectLst/>
                          <a:latin typeface="Times New Roman" panose="02020603050405020304" pitchFamily="18" charset="0"/>
                          <a:cs typeface="Times New Roman" panose="02020603050405020304" pitchFamily="18" charset="0"/>
                        </a:rPr>
                        <a:t>m</a:t>
                      </a:r>
                      <a:r>
                        <a:rPr lang="en-US" sz="1400" baseline="30000" dirty="0">
                          <a:effectLst/>
                          <a:latin typeface="Times New Roman" panose="02020603050405020304" pitchFamily="18" charset="0"/>
                          <a:cs typeface="Times New Roman" panose="02020603050405020304" pitchFamily="18" charset="0"/>
                        </a:rPr>
                        <a:t>3</a:t>
                      </a:r>
                      <a:r>
                        <a:rPr lang="en-US" sz="1400" dirty="0">
                          <a:effectLst/>
                          <a:latin typeface="Times New Roman" panose="02020603050405020304" pitchFamily="18" charset="0"/>
                          <a:cs typeface="Times New Roman" panose="02020603050405020304" pitchFamily="18" charset="0"/>
                        </a:rPr>
                        <a:t>)</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Volume of Joist (m</a:t>
                      </a:r>
                      <a:r>
                        <a:rPr lang="en-US" sz="1400" baseline="30000">
                          <a:effectLst/>
                          <a:latin typeface="Times New Roman" panose="02020603050405020304" pitchFamily="18" charset="0"/>
                          <a:cs typeface="Times New Roman" panose="02020603050405020304" pitchFamily="18" charset="0"/>
                        </a:rPr>
                        <a:t>3</a:t>
                      </a:r>
                      <a:r>
                        <a:rPr lang="en-US" sz="1400">
                          <a:effectLst/>
                          <a:latin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66614484"/>
                  </a:ext>
                </a:extLst>
              </a:tr>
              <a:tr h="248175">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0.005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0.045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61137680"/>
                  </a:ext>
                </a:extLst>
              </a:tr>
              <a:tr h="248175">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0.006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0.048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22596843"/>
                  </a:ext>
                </a:extLst>
              </a:tr>
              <a:tr h="248175">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0.009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0.045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85028574"/>
                  </a:ext>
                </a:extLst>
              </a:tr>
              <a:tr h="261237">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Total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0.138</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7303001"/>
                  </a:ext>
                </a:extLst>
              </a:tr>
            </a:tbl>
          </a:graphicData>
        </a:graphic>
      </p:graphicFrame>
      <p:sp>
        <p:nvSpPr>
          <p:cNvPr id="12" name="TextBox 11">
            <a:extLst>
              <a:ext uri="{FF2B5EF4-FFF2-40B4-BE49-F238E27FC236}">
                <a16:creationId xmlns:a16="http://schemas.microsoft.com/office/drawing/2014/main" id="{806969E2-3E20-4A3F-8991-5256CC7462E7}"/>
              </a:ext>
            </a:extLst>
          </p:cNvPr>
          <p:cNvSpPr txBox="1"/>
          <p:nvPr/>
        </p:nvSpPr>
        <p:spPr>
          <a:xfrm>
            <a:off x="5018757" y="4924122"/>
            <a:ext cx="2656234" cy="369332"/>
          </a:xfrm>
          <a:prstGeom prst="rect">
            <a:avLst/>
          </a:prstGeom>
          <a:solidFill>
            <a:srgbClr val="92D050"/>
          </a:solidFill>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Volume of Joists</a:t>
            </a:r>
          </a:p>
        </p:txBody>
      </p:sp>
    </p:spTree>
    <p:extLst>
      <p:ext uri="{BB962C8B-B14F-4D97-AF65-F5344CB8AC3E}">
        <p14:creationId xmlns:p14="http://schemas.microsoft.com/office/powerpoint/2010/main" val="245529582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Columns: </a:t>
            </a:r>
            <a:r>
              <a:rPr lang="en-US" sz="3200" dirty="0">
                <a:latin typeface="Times New Roman" panose="02020603050405020304" pitchFamily="18" charset="0"/>
                <a:cs typeface="Times New Roman" panose="02020603050405020304" pitchFamily="18" charset="0"/>
              </a:rPr>
              <a:t>Longitudinal &amp; Transverse Reinforcement</a:t>
            </a:r>
          </a:p>
        </p:txBody>
      </p:sp>
      <p:sp>
        <p:nvSpPr>
          <p:cNvPr id="4" name="TextBox 3">
            <a:extLst>
              <a:ext uri="{FF2B5EF4-FFF2-40B4-BE49-F238E27FC236}">
                <a16:creationId xmlns:a16="http://schemas.microsoft.com/office/drawing/2014/main" id="{AFAC22EF-4C67-4396-A095-6B6DBA11A455}"/>
              </a:ext>
            </a:extLst>
          </p:cNvPr>
          <p:cNvSpPr txBox="1"/>
          <p:nvPr/>
        </p:nvSpPr>
        <p:spPr>
          <a:xfrm>
            <a:off x="4689230" y="1580732"/>
            <a:ext cx="2965603" cy="369332"/>
          </a:xfrm>
          <a:prstGeom prst="rect">
            <a:avLst/>
          </a:prstGeom>
          <a:solidFill>
            <a:srgbClr val="92D050"/>
          </a:solidFill>
        </p:spPr>
        <p:txBody>
          <a:bodyPr wrap="square" rtlCol="0">
            <a:spAutoFit/>
          </a:bodyPr>
          <a:lstStyle/>
          <a:p>
            <a:r>
              <a:rPr lang="en-US" b="1" dirty="0">
                <a:latin typeface="Times New Roman" panose="02020603050405020304" pitchFamily="18" charset="0"/>
                <a:cs typeface="Times New Roman" panose="02020603050405020304" pitchFamily="18" charset="0"/>
              </a:rPr>
              <a:t>Longitudinal Reinforcement</a:t>
            </a:r>
            <a:endParaRPr lang="en-US" b="1" dirty="0"/>
          </a:p>
        </p:txBody>
      </p:sp>
      <p:sp>
        <p:nvSpPr>
          <p:cNvPr id="8" name="TextBox 7">
            <a:extLst>
              <a:ext uri="{FF2B5EF4-FFF2-40B4-BE49-F238E27FC236}">
                <a16:creationId xmlns:a16="http://schemas.microsoft.com/office/drawing/2014/main" id="{5F8B6A9D-278F-4140-952A-C898F86BF3B1}"/>
              </a:ext>
            </a:extLst>
          </p:cNvPr>
          <p:cNvSpPr txBox="1"/>
          <p:nvPr/>
        </p:nvSpPr>
        <p:spPr>
          <a:xfrm>
            <a:off x="4722056" y="4254754"/>
            <a:ext cx="2813538" cy="369332"/>
          </a:xfrm>
          <a:prstGeom prst="rect">
            <a:avLst/>
          </a:prstGeom>
          <a:solidFill>
            <a:srgbClr val="92D050"/>
          </a:solidFill>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Transverse Reinforcement</a:t>
            </a:r>
            <a:endParaRPr lang="en-US" b="1" dirty="0"/>
          </a:p>
        </p:txBody>
      </p:sp>
      <p:graphicFrame>
        <p:nvGraphicFramePr>
          <p:cNvPr id="6" name="Table 5">
            <a:extLst>
              <a:ext uri="{FF2B5EF4-FFF2-40B4-BE49-F238E27FC236}">
                <a16:creationId xmlns:a16="http://schemas.microsoft.com/office/drawing/2014/main" id="{DA31E58C-C78F-4302-A0FC-36395B11BD42}"/>
              </a:ext>
            </a:extLst>
          </p:cNvPr>
          <p:cNvGraphicFramePr>
            <a:graphicFrameLocks noGrp="1"/>
          </p:cNvGraphicFramePr>
          <p:nvPr>
            <p:extLst>
              <p:ext uri="{D42A27DB-BD31-4B8C-83A1-F6EECF244321}">
                <p14:modId xmlns:p14="http://schemas.microsoft.com/office/powerpoint/2010/main" val="1777821144"/>
              </p:ext>
            </p:extLst>
          </p:nvPr>
        </p:nvGraphicFramePr>
        <p:xfrm>
          <a:off x="2325190" y="2072851"/>
          <a:ext cx="7471953" cy="1786865"/>
        </p:xfrm>
        <a:graphic>
          <a:graphicData uri="http://schemas.openxmlformats.org/drawingml/2006/table">
            <a:tbl>
              <a:tblPr firstRow="1" firstCol="1" bandRow="1">
                <a:tableStyleId>{5C22544A-7EE6-4342-B048-85BDC9FD1C3A}</a:tableStyleId>
              </a:tblPr>
              <a:tblGrid>
                <a:gridCol w="1772378">
                  <a:extLst>
                    <a:ext uri="{9D8B030D-6E8A-4147-A177-3AD203B41FA5}">
                      <a16:colId xmlns:a16="http://schemas.microsoft.com/office/drawing/2014/main" val="850302025"/>
                    </a:ext>
                  </a:extLst>
                </a:gridCol>
                <a:gridCol w="518143">
                  <a:extLst>
                    <a:ext uri="{9D8B030D-6E8A-4147-A177-3AD203B41FA5}">
                      <a16:colId xmlns:a16="http://schemas.microsoft.com/office/drawing/2014/main" val="1048442057"/>
                    </a:ext>
                  </a:extLst>
                </a:gridCol>
                <a:gridCol w="1258348">
                  <a:extLst>
                    <a:ext uri="{9D8B030D-6E8A-4147-A177-3AD203B41FA5}">
                      <a16:colId xmlns:a16="http://schemas.microsoft.com/office/drawing/2014/main" val="630479507"/>
                    </a:ext>
                  </a:extLst>
                </a:gridCol>
                <a:gridCol w="1110307">
                  <a:extLst>
                    <a:ext uri="{9D8B030D-6E8A-4147-A177-3AD203B41FA5}">
                      <a16:colId xmlns:a16="http://schemas.microsoft.com/office/drawing/2014/main" val="2182821448"/>
                    </a:ext>
                  </a:extLst>
                </a:gridCol>
                <a:gridCol w="592164">
                  <a:extLst>
                    <a:ext uri="{9D8B030D-6E8A-4147-A177-3AD203B41FA5}">
                      <a16:colId xmlns:a16="http://schemas.microsoft.com/office/drawing/2014/main" val="461862668"/>
                    </a:ext>
                  </a:extLst>
                </a:gridCol>
                <a:gridCol w="917031">
                  <a:extLst>
                    <a:ext uri="{9D8B030D-6E8A-4147-A177-3AD203B41FA5}">
                      <a16:colId xmlns:a16="http://schemas.microsoft.com/office/drawing/2014/main" val="4093547533"/>
                    </a:ext>
                  </a:extLst>
                </a:gridCol>
                <a:gridCol w="1303582">
                  <a:extLst>
                    <a:ext uri="{9D8B030D-6E8A-4147-A177-3AD203B41FA5}">
                      <a16:colId xmlns:a16="http://schemas.microsoft.com/office/drawing/2014/main" val="1666794458"/>
                    </a:ext>
                  </a:extLst>
                </a:gridCol>
              </a:tblGrid>
              <a:tr h="513595">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Group of Column</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Bar Size(mm)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Weight (Kg)</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L(m)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No. of Bar</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Total Weight (Ton)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8266585"/>
                  </a:ext>
                </a:extLst>
              </a:tr>
              <a:tr h="254472">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0.888889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4.7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0.2256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36377067"/>
                  </a:ext>
                </a:extLst>
              </a:tr>
              <a:tr h="254472">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0.888889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4.7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0.2673778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01224309"/>
                  </a:ext>
                </a:extLst>
              </a:tr>
              <a:tr h="254472">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1.209877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4.7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0.2274568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39264932"/>
                  </a:ext>
                </a:extLst>
              </a:tr>
              <a:tr h="254927">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1.209877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4.7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0.1023556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77264025"/>
                  </a:ext>
                </a:extLst>
              </a:tr>
              <a:tr h="254927">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Total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endParaRPr lang="en-US" sz="14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0.8227901</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15121352"/>
                  </a:ext>
                </a:extLst>
              </a:tr>
            </a:tbl>
          </a:graphicData>
        </a:graphic>
      </p:graphicFrame>
      <p:graphicFrame>
        <p:nvGraphicFramePr>
          <p:cNvPr id="7" name="Table 6">
            <a:extLst>
              <a:ext uri="{FF2B5EF4-FFF2-40B4-BE49-F238E27FC236}">
                <a16:creationId xmlns:a16="http://schemas.microsoft.com/office/drawing/2014/main" id="{41BA8D24-847A-4F85-B19A-20C42F2CD359}"/>
              </a:ext>
            </a:extLst>
          </p:cNvPr>
          <p:cNvGraphicFramePr>
            <a:graphicFrameLocks noGrp="1"/>
          </p:cNvGraphicFramePr>
          <p:nvPr>
            <p:extLst>
              <p:ext uri="{D42A27DB-BD31-4B8C-83A1-F6EECF244321}">
                <p14:modId xmlns:p14="http://schemas.microsoft.com/office/powerpoint/2010/main" val="713741039"/>
              </p:ext>
            </p:extLst>
          </p:nvPr>
        </p:nvGraphicFramePr>
        <p:xfrm>
          <a:off x="2325192" y="4732731"/>
          <a:ext cx="7615643" cy="1994638"/>
        </p:xfrm>
        <a:graphic>
          <a:graphicData uri="http://schemas.openxmlformats.org/drawingml/2006/table">
            <a:tbl>
              <a:tblPr firstRow="1" firstCol="1" bandRow="1">
                <a:tableStyleId>{5C22544A-7EE6-4342-B048-85BDC9FD1C3A}</a:tableStyleId>
              </a:tblPr>
              <a:tblGrid>
                <a:gridCol w="1584371">
                  <a:extLst>
                    <a:ext uri="{9D8B030D-6E8A-4147-A177-3AD203B41FA5}">
                      <a16:colId xmlns:a16="http://schemas.microsoft.com/office/drawing/2014/main" val="176331280"/>
                    </a:ext>
                  </a:extLst>
                </a:gridCol>
                <a:gridCol w="502159">
                  <a:extLst>
                    <a:ext uri="{9D8B030D-6E8A-4147-A177-3AD203B41FA5}">
                      <a16:colId xmlns:a16="http://schemas.microsoft.com/office/drawing/2014/main" val="1979104236"/>
                    </a:ext>
                  </a:extLst>
                </a:gridCol>
                <a:gridCol w="802620">
                  <a:extLst>
                    <a:ext uri="{9D8B030D-6E8A-4147-A177-3AD203B41FA5}">
                      <a16:colId xmlns:a16="http://schemas.microsoft.com/office/drawing/2014/main" val="445025458"/>
                    </a:ext>
                  </a:extLst>
                </a:gridCol>
                <a:gridCol w="945298">
                  <a:extLst>
                    <a:ext uri="{9D8B030D-6E8A-4147-A177-3AD203B41FA5}">
                      <a16:colId xmlns:a16="http://schemas.microsoft.com/office/drawing/2014/main" val="993794827"/>
                    </a:ext>
                  </a:extLst>
                </a:gridCol>
                <a:gridCol w="827840">
                  <a:extLst>
                    <a:ext uri="{9D8B030D-6E8A-4147-A177-3AD203B41FA5}">
                      <a16:colId xmlns:a16="http://schemas.microsoft.com/office/drawing/2014/main" val="740603926"/>
                    </a:ext>
                  </a:extLst>
                </a:gridCol>
                <a:gridCol w="610079">
                  <a:extLst>
                    <a:ext uri="{9D8B030D-6E8A-4147-A177-3AD203B41FA5}">
                      <a16:colId xmlns:a16="http://schemas.microsoft.com/office/drawing/2014/main" val="1534734083"/>
                    </a:ext>
                  </a:extLst>
                </a:gridCol>
                <a:gridCol w="563172">
                  <a:extLst>
                    <a:ext uri="{9D8B030D-6E8A-4147-A177-3AD203B41FA5}">
                      <a16:colId xmlns:a16="http://schemas.microsoft.com/office/drawing/2014/main" val="1707686746"/>
                    </a:ext>
                  </a:extLst>
                </a:gridCol>
                <a:gridCol w="674282">
                  <a:extLst>
                    <a:ext uri="{9D8B030D-6E8A-4147-A177-3AD203B41FA5}">
                      <a16:colId xmlns:a16="http://schemas.microsoft.com/office/drawing/2014/main" val="2044295602"/>
                    </a:ext>
                  </a:extLst>
                </a:gridCol>
                <a:gridCol w="1105822">
                  <a:extLst>
                    <a:ext uri="{9D8B030D-6E8A-4147-A177-3AD203B41FA5}">
                      <a16:colId xmlns:a16="http://schemas.microsoft.com/office/drawing/2014/main" val="2753030168"/>
                    </a:ext>
                  </a:extLst>
                </a:gridCol>
              </a:tblGrid>
              <a:tr h="541813">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Group of Column</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Size (mm)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Weight (Kg)</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No. of Stirrup</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W(m)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D(m)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P(m)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Total Weight(Ton)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85204390"/>
                  </a:ext>
                </a:extLst>
              </a:tr>
              <a:tr h="287688">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0.617284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0.15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89957595"/>
                  </a:ext>
                </a:extLst>
              </a:tr>
              <a:tr h="287688">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0.617284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0.35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0.15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0.088889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32587695"/>
                  </a:ext>
                </a:extLst>
              </a:tr>
              <a:tr h="287688">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0.617284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0.73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2.06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0.086469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4491583"/>
                  </a:ext>
                </a:extLst>
              </a:tr>
              <a:tr h="287688">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0.617284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1.27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0.45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3.44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0.036099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46265788"/>
                  </a:ext>
                </a:extLst>
              </a:tr>
              <a:tr h="302073">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Total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0.291457</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46935067"/>
                  </a:ext>
                </a:extLst>
              </a:tr>
            </a:tbl>
          </a:graphicData>
        </a:graphic>
      </p:graphicFrame>
    </p:spTree>
    <p:extLst>
      <p:ext uri="{BB962C8B-B14F-4D97-AF65-F5344CB8AC3E}">
        <p14:creationId xmlns:p14="http://schemas.microsoft.com/office/powerpoint/2010/main" val="98968233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Stairs:</a:t>
            </a:r>
            <a:endParaRPr lang="en-US" sz="3200"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FFDE380B-31AE-474E-8CFB-50081F4275EB}"/>
              </a:ext>
            </a:extLst>
          </p:cNvPr>
          <p:cNvSpPr txBox="1"/>
          <p:nvPr/>
        </p:nvSpPr>
        <p:spPr>
          <a:xfrm>
            <a:off x="351693" y="1758462"/>
            <a:ext cx="7652824"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The stairs are divided into areas to calculate their volume, as shown in figure.</a:t>
            </a:r>
          </a:p>
        </p:txBody>
      </p:sp>
      <p:pic>
        <p:nvPicPr>
          <p:cNvPr id="13" name="Picture 12">
            <a:extLst>
              <a:ext uri="{FF2B5EF4-FFF2-40B4-BE49-F238E27FC236}">
                <a16:creationId xmlns:a16="http://schemas.microsoft.com/office/drawing/2014/main" id="{A946726A-B8F5-4665-B176-512F20AD004C}"/>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702191" y="2345468"/>
            <a:ext cx="8229599" cy="405533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3834858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Stairs: </a:t>
            </a:r>
            <a:r>
              <a:rPr lang="en-US" sz="3200" dirty="0">
                <a:latin typeface="Times New Roman" panose="02020603050405020304" pitchFamily="18" charset="0"/>
                <a:cs typeface="Times New Roman" panose="02020603050405020304" pitchFamily="18" charset="0"/>
              </a:rPr>
              <a:t>Concrete &amp; Formwork Volumes</a:t>
            </a:r>
          </a:p>
        </p:txBody>
      </p:sp>
      <p:graphicFrame>
        <p:nvGraphicFramePr>
          <p:cNvPr id="3" name="Table 2">
            <a:extLst>
              <a:ext uri="{FF2B5EF4-FFF2-40B4-BE49-F238E27FC236}">
                <a16:creationId xmlns:a16="http://schemas.microsoft.com/office/drawing/2014/main" id="{178480F2-7845-4A58-9858-1E3876AD9B18}"/>
              </a:ext>
            </a:extLst>
          </p:cNvPr>
          <p:cNvGraphicFramePr>
            <a:graphicFrameLocks noGrp="1"/>
          </p:cNvGraphicFramePr>
          <p:nvPr>
            <p:extLst>
              <p:ext uri="{D42A27DB-BD31-4B8C-83A1-F6EECF244321}">
                <p14:modId xmlns:p14="http://schemas.microsoft.com/office/powerpoint/2010/main" val="1603923809"/>
              </p:ext>
            </p:extLst>
          </p:nvPr>
        </p:nvGraphicFramePr>
        <p:xfrm>
          <a:off x="1628524" y="2487588"/>
          <a:ext cx="8782571" cy="2959622"/>
        </p:xfrm>
        <a:graphic>
          <a:graphicData uri="http://schemas.openxmlformats.org/drawingml/2006/table">
            <a:tbl>
              <a:tblPr firstRow="1" firstCol="1" bandRow="1">
                <a:tableStyleId>{5C22544A-7EE6-4342-B048-85BDC9FD1C3A}</a:tableStyleId>
              </a:tblPr>
              <a:tblGrid>
                <a:gridCol w="1015198">
                  <a:extLst>
                    <a:ext uri="{9D8B030D-6E8A-4147-A177-3AD203B41FA5}">
                      <a16:colId xmlns:a16="http://schemas.microsoft.com/office/drawing/2014/main" val="1529178091"/>
                    </a:ext>
                  </a:extLst>
                </a:gridCol>
                <a:gridCol w="452886">
                  <a:extLst>
                    <a:ext uri="{9D8B030D-6E8A-4147-A177-3AD203B41FA5}">
                      <a16:colId xmlns:a16="http://schemas.microsoft.com/office/drawing/2014/main" val="3346912099"/>
                    </a:ext>
                  </a:extLst>
                </a:gridCol>
                <a:gridCol w="515187">
                  <a:extLst>
                    <a:ext uri="{9D8B030D-6E8A-4147-A177-3AD203B41FA5}">
                      <a16:colId xmlns:a16="http://schemas.microsoft.com/office/drawing/2014/main" val="973834343"/>
                    </a:ext>
                  </a:extLst>
                </a:gridCol>
                <a:gridCol w="504005">
                  <a:extLst>
                    <a:ext uri="{9D8B030D-6E8A-4147-A177-3AD203B41FA5}">
                      <a16:colId xmlns:a16="http://schemas.microsoft.com/office/drawing/2014/main" val="744688093"/>
                    </a:ext>
                  </a:extLst>
                </a:gridCol>
                <a:gridCol w="678928">
                  <a:extLst>
                    <a:ext uri="{9D8B030D-6E8A-4147-A177-3AD203B41FA5}">
                      <a16:colId xmlns:a16="http://schemas.microsoft.com/office/drawing/2014/main" val="993191782"/>
                    </a:ext>
                  </a:extLst>
                </a:gridCol>
                <a:gridCol w="660557">
                  <a:extLst>
                    <a:ext uri="{9D8B030D-6E8A-4147-A177-3AD203B41FA5}">
                      <a16:colId xmlns:a16="http://schemas.microsoft.com/office/drawing/2014/main" val="658310970"/>
                    </a:ext>
                  </a:extLst>
                </a:gridCol>
                <a:gridCol w="416143">
                  <a:extLst>
                    <a:ext uri="{9D8B030D-6E8A-4147-A177-3AD203B41FA5}">
                      <a16:colId xmlns:a16="http://schemas.microsoft.com/office/drawing/2014/main" val="1188841150"/>
                    </a:ext>
                  </a:extLst>
                </a:gridCol>
                <a:gridCol w="513589">
                  <a:extLst>
                    <a:ext uri="{9D8B030D-6E8A-4147-A177-3AD203B41FA5}">
                      <a16:colId xmlns:a16="http://schemas.microsoft.com/office/drawing/2014/main" val="520614546"/>
                    </a:ext>
                  </a:extLst>
                </a:gridCol>
                <a:gridCol w="952897">
                  <a:extLst>
                    <a:ext uri="{9D8B030D-6E8A-4147-A177-3AD203B41FA5}">
                      <a16:colId xmlns:a16="http://schemas.microsoft.com/office/drawing/2014/main" val="4250493378"/>
                    </a:ext>
                  </a:extLst>
                </a:gridCol>
                <a:gridCol w="1109019">
                  <a:extLst>
                    <a:ext uri="{9D8B030D-6E8A-4147-A177-3AD203B41FA5}">
                      <a16:colId xmlns:a16="http://schemas.microsoft.com/office/drawing/2014/main" val="815259764"/>
                    </a:ext>
                  </a:extLst>
                </a:gridCol>
                <a:gridCol w="1964162">
                  <a:extLst>
                    <a:ext uri="{9D8B030D-6E8A-4147-A177-3AD203B41FA5}">
                      <a16:colId xmlns:a16="http://schemas.microsoft.com/office/drawing/2014/main" val="1679692612"/>
                    </a:ext>
                  </a:extLst>
                </a:gridCol>
              </a:tblGrid>
              <a:tr h="732302">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Level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A</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B</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 Stairs</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h</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Triangles Area</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Concrete Volume </a:t>
                      </a:r>
                      <a:r>
                        <a:rPr lang="en-US" sz="1400" dirty="0" err="1" smtClean="0">
                          <a:effectLst/>
                          <a:latin typeface="Times New Roman" panose="02020603050405020304" pitchFamily="18" charset="0"/>
                          <a:cs typeface="Times New Roman" panose="02020603050405020304" pitchFamily="18" charset="0"/>
                        </a:rPr>
                        <a:t>Vc</a:t>
                      </a:r>
                      <a:r>
                        <a:rPr lang="en-US" sz="1400" dirty="0" smtClean="0">
                          <a:effectLst/>
                          <a:latin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cs typeface="Times New Roman" panose="02020603050405020304" pitchFamily="18" charset="0"/>
                        </a:rPr>
                        <a:t>m</a:t>
                      </a:r>
                      <a:r>
                        <a:rPr lang="en-US" sz="1400" baseline="30000" dirty="0">
                          <a:effectLst/>
                          <a:latin typeface="Times New Roman" panose="02020603050405020304" pitchFamily="18" charset="0"/>
                          <a:cs typeface="Times New Roman" panose="02020603050405020304" pitchFamily="18" charset="0"/>
                        </a:rPr>
                        <a:t>3</a:t>
                      </a:r>
                      <a:r>
                        <a:rPr lang="en-US" sz="1400" dirty="0">
                          <a:effectLst/>
                          <a:latin typeface="Times New Roman" panose="02020603050405020304" pitchFamily="18" charset="0"/>
                          <a:cs typeface="Times New Roman" panose="02020603050405020304" pitchFamily="18" charset="0"/>
                        </a:rPr>
                        <a:t>)</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Formwork Volume </a:t>
                      </a:r>
                      <a:r>
                        <a:rPr lang="en-US" sz="1400" dirty="0" err="1">
                          <a:effectLst/>
                          <a:latin typeface="Times New Roman" panose="02020603050405020304" pitchFamily="18" charset="0"/>
                          <a:cs typeface="Times New Roman" panose="02020603050405020304" pitchFamily="18" charset="0"/>
                        </a:rPr>
                        <a:t>Vw</a:t>
                      </a:r>
                      <a:r>
                        <a:rPr lang="en-US" sz="1400" dirty="0">
                          <a:effectLst/>
                          <a:latin typeface="Times New Roman" panose="02020603050405020304" pitchFamily="18" charset="0"/>
                          <a:cs typeface="Times New Roman" panose="02020603050405020304" pitchFamily="18" charset="0"/>
                        </a:rPr>
                        <a:t>(m</a:t>
                      </a:r>
                      <a:r>
                        <a:rPr lang="en-US" sz="1400" baseline="30000" dirty="0">
                          <a:effectLst/>
                          <a:latin typeface="Times New Roman" panose="02020603050405020304" pitchFamily="18" charset="0"/>
                          <a:cs typeface="Times New Roman" panose="02020603050405020304" pitchFamily="18" charset="0"/>
                        </a:rPr>
                        <a:t>3</a:t>
                      </a:r>
                      <a:r>
                        <a:rPr lang="en-US" sz="1400" dirty="0">
                          <a:effectLst/>
                          <a:latin typeface="Times New Roman" panose="02020603050405020304" pitchFamily="18" charset="0"/>
                          <a:cs typeface="Times New Roman" panose="02020603050405020304" pitchFamily="18" charset="0"/>
                        </a:rPr>
                        <a:t>)</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52987574"/>
                  </a:ext>
                </a:extLst>
              </a:tr>
              <a:tr h="368152">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00-0.78</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1.379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0.17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0.102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0.805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0.192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65934687"/>
                  </a:ext>
                </a:extLst>
              </a:tr>
              <a:tr h="368152">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0.78-2.47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3.448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0.17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0.255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1.314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0.342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68812321"/>
                  </a:ext>
                </a:extLst>
              </a:tr>
              <a:tr h="368152">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2.47-4.16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3.448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0.17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0.255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1.461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0.351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27118903"/>
                  </a:ext>
                </a:extLst>
              </a:tr>
              <a:tr h="368152">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4.16-5.85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3.448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0.17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0.255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1.314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0.342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3052084"/>
                  </a:ext>
                </a:extLst>
              </a:tr>
              <a:tr h="368152">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5.85-7.54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3.448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0.17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0.255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1.461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0.351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52126577"/>
                  </a:ext>
                </a:extLst>
              </a:tr>
              <a:tr h="386560">
                <a:tc gridSpan="9">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Total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6.354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1.577</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46939044"/>
                  </a:ext>
                </a:extLst>
              </a:tr>
            </a:tbl>
          </a:graphicData>
        </a:graphic>
      </p:graphicFrame>
      <p:sp>
        <p:nvSpPr>
          <p:cNvPr id="4" name="Rectangle 3">
            <a:extLst>
              <a:ext uri="{FF2B5EF4-FFF2-40B4-BE49-F238E27FC236}">
                <a16:creationId xmlns:a16="http://schemas.microsoft.com/office/drawing/2014/main" id="{96DF7111-3B25-4D4B-95D5-D9C86CAABF61}"/>
              </a:ext>
            </a:extLst>
          </p:cNvPr>
          <p:cNvSpPr/>
          <p:nvPr/>
        </p:nvSpPr>
        <p:spPr>
          <a:xfrm>
            <a:off x="4860458" y="1758462"/>
            <a:ext cx="2287870" cy="369332"/>
          </a:xfrm>
          <a:prstGeom prst="rect">
            <a:avLst/>
          </a:prstGeom>
          <a:solidFill>
            <a:srgbClr val="92D050"/>
          </a:solidFill>
        </p:spPr>
        <p:txBody>
          <a:bodyPr wrap="none">
            <a:spAutoFit/>
          </a:bodyPr>
          <a:lstStyle/>
          <a:p>
            <a:r>
              <a:rPr lang="en-US" b="1" dirty="0">
                <a:latin typeface="Times New Roman" panose="02020603050405020304" pitchFamily="18" charset="0"/>
                <a:ea typeface="Segoe UI" panose="020B0502040204020203" pitchFamily="34" charset="0"/>
              </a:rPr>
              <a:t>Detailing’s For Stairs</a:t>
            </a:r>
            <a:endParaRPr lang="en-US" b="1" dirty="0"/>
          </a:p>
        </p:txBody>
      </p:sp>
    </p:spTree>
    <p:extLst>
      <p:ext uri="{BB962C8B-B14F-4D97-AF65-F5344CB8AC3E}">
        <p14:creationId xmlns:p14="http://schemas.microsoft.com/office/powerpoint/2010/main" val="242972851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Stairs: </a:t>
            </a:r>
            <a:r>
              <a:rPr lang="en-US" sz="3200" dirty="0">
                <a:latin typeface="Times New Roman" panose="02020603050405020304" pitchFamily="18" charset="0"/>
                <a:cs typeface="Times New Roman" panose="02020603050405020304" pitchFamily="18" charset="0"/>
              </a:rPr>
              <a:t>Longitudinal Reinforcement</a:t>
            </a:r>
          </a:p>
        </p:txBody>
      </p:sp>
      <p:sp>
        <p:nvSpPr>
          <p:cNvPr id="4" name="Rectangle 3">
            <a:extLst>
              <a:ext uri="{FF2B5EF4-FFF2-40B4-BE49-F238E27FC236}">
                <a16:creationId xmlns:a16="http://schemas.microsoft.com/office/drawing/2014/main" id="{96DF7111-3B25-4D4B-95D5-D9C86CAABF61}"/>
              </a:ext>
            </a:extLst>
          </p:cNvPr>
          <p:cNvSpPr/>
          <p:nvPr/>
        </p:nvSpPr>
        <p:spPr>
          <a:xfrm>
            <a:off x="4729973" y="1758462"/>
            <a:ext cx="3991478" cy="369332"/>
          </a:xfrm>
          <a:prstGeom prst="rect">
            <a:avLst/>
          </a:prstGeom>
          <a:solidFill>
            <a:srgbClr val="92D050"/>
          </a:solidFill>
        </p:spPr>
        <p:txBody>
          <a:bodyPr wrap="none">
            <a:spAutoFit/>
          </a:bodyPr>
          <a:lstStyle/>
          <a:p>
            <a:pPr algn="ctr"/>
            <a:r>
              <a:rPr lang="en-US" b="1" dirty="0">
                <a:latin typeface="Times New Roman" panose="02020603050405020304" pitchFamily="18" charset="0"/>
                <a:cs typeface="Times New Roman" panose="02020603050405020304" pitchFamily="18" charset="0"/>
              </a:rPr>
              <a:t>Longitudinal Reinforcement For stairs</a:t>
            </a:r>
            <a:endParaRPr lang="en-US" b="1" dirty="0"/>
          </a:p>
        </p:txBody>
      </p:sp>
      <p:graphicFrame>
        <p:nvGraphicFramePr>
          <p:cNvPr id="6" name="Table 5">
            <a:extLst>
              <a:ext uri="{FF2B5EF4-FFF2-40B4-BE49-F238E27FC236}">
                <a16:creationId xmlns:a16="http://schemas.microsoft.com/office/drawing/2014/main" id="{9ED1B0F8-CAAA-49D3-B69C-A686A6D011A9}"/>
              </a:ext>
            </a:extLst>
          </p:cNvPr>
          <p:cNvGraphicFramePr>
            <a:graphicFrameLocks noGrp="1"/>
          </p:cNvGraphicFramePr>
          <p:nvPr>
            <p:extLst>
              <p:ext uri="{D42A27DB-BD31-4B8C-83A1-F6EECF244321}">
                <p14:modId xmlns:p14="http://schemas.microsoft.com/office/powerpoint/2010/main" val="1411619329"/>
              </p:ext>
            </p:extLst>
          </p:nvPr>
        </p:nvGraphicFramePr>
        <p:xfrm>
          <a:off x="2855742" y="2320382"/>
          <a:ext cx="6588704" cy="3570971"/>
        </p:xfrm>
        <a:graphic>
          <a:graphicData uri="http://schemas.openxmlformats.org/drawingml/2006/table">
            <a:tbl>
              <a:tblPr firstRow="1" firstCol="1" bandRow="1">
                <a:tableStyleId>{5C22544A-7EE6-4342-B048-85BDC9FD1C3A}</a:tableStyleId>
              </a:tblPr>
              <a:tblGrid>
                <a:gridCol w="1429625">
                  <a:extLst>
                    <a:ext uri="{9D8B030D-6E8A-4147-A177-3AD203B41FA5}">
                      <a16:colId xmlns:a16="http://schemas.microsoft.com/office/drawing/2014/main" val="2723578059"/>
                    </a:ext>
                  </a:extLst>
                </a:gridCol>
                <a:gridCol w="730352">
                  <a:extLst>
                    <a:ext uri="{9D8B030D-6E8A-4147-A177-3AD203B41FA5}">
                      <a16:colId xmlns:a16="http://schemas.microsoft.com/office/drawing/2014/main" val="3868577072"/>
                    </a:ext>
                  </a:extLst>
                </a:gridCol>
                <a:gridCol w="1476242">
                  <a:extLst>
                    <a:ext uri="{9D8B030D-6E8A-4147-A177-3AD203B41FA5}">
                      <a16:colId xmlns:a16="http://schemas.microsoft.com/office/drawing/2014/main" val="2229533511"/>
                    </a:ext>
                  </a:extLst>
                </a:gridCol>
                <a:gridCol w="1320849">
                  <a:extLst>
                    <a:ext uri="{9D8B030D-6E8A-4147-A177-3AD203B41FA5}">
                      <a16:colId xmlns:a16="http://schemas.microsoft.com/office/drawing/2014/main" val="967304423"/>
                    </a:ext>
                  </a:extLst>
                </a:gridCol>
                <a:gridCol w="1631636">
                  <a:extLst>
                    <a:ext uri="{9D8B030D-6E8A-4147-A177-3AD203B41FA5}">
                      <a16:colId xmlns:a16="http://schemas.microsoft.com/office/drawing/2014/main" val="4260349356"/>
                    </a:ext>
                  </a:extLst>
                </a:gridCol>
              </a:tblGrid>
              <a:tr h="530456">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Level</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φ</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ΣL</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Linear Density</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W(ton)</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1612703"/>
                  </a:ext>
                </a:extLst>
              </a:tr>
              <a:tr h="275219">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00-0.78</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37.52440406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0.000888889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0.033355026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53802880"/>
                  </a:ext>
                </a:extLst>
              </a:tr>
              <a:tr h="275219">
                <a:tc>
                  <a:txBody>
                    <a:bodyPr/>
                    <a:lstStyle/>
                    <a:p>
                      <a:endParaRPr lang="en-US" sz="16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26.73440406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0.001209877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0.032345328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18012902"/>
                  </a:ext>
                </a:extLst>
              </a:tr>
              <a:tr h="275219">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0.78-2.47</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58.56151016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0.000888889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0.052054676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32803763"/>
                  </a:ext>
                </a:extLst>
              </a:tr>
              <a:tr h="275219">
                <a:tc>
                  <a:txBody>
                    <a:bodyPr/>
                    <a:lstStyle/>
                    <a:p>
                      <a:endParaRPr lang="en-US" sz="16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45.56151016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0.001209877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0.055123802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22411748"/>
                  </a:ext>
                </a:extLst>
              </a:tr>
              <a:tr h="275219">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2.47-4.16</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58.56151016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0.000888889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0.052054676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55226156"/>
                  </a:ext>
                </a:extLst>
              </a:tr>
              <a:tr h="275219">
                <a:tc>
                  <a:txBody>
                    <a:bodyPr/>
                    <a:lstStyle/>
                    <a:p>
                      <a:endParaRPr lang="en-US" sz="16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45.56151016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0.001209877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0.055123802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4043217"/>
                  </a:ext>
                </a:extLst>
              </a:tr>
              <a:tr h="275219">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4.16-5.85</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58.56151016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0.000888889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0.052054676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85014606"/>
                  </a:ext>
                </a:extLst>
              </a:tr>
              <a:tr h="275219">
                <a:tc>
                  <a:txBody>
                    <a:bodyPr/>
                    <a:lstStyle/>
                    <a:p>
                      <a:endParaRPr lang="en-US" sz="16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45.56151016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0.001209877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0.055123802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37906035"/>
                  </a:ext>
                </a:extLst>
              </a:tr>
              <a:tr h="275219">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5.85-7.54</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58.56151016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0.000888889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0.052054676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12759323"/>
                  </a:ext>
                </a:extLst>
              </a:tr>
              <a:tr h="275219">
                <a:tc>
                  <a:txBody>
                    <a:bodyPr/>
                    <a:lstStyle/>
                    <a:p>
                      <a:endParaRPr lang="en-US" sz="16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45.56151016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0.001209877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0.055123802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14568496"/>
                  </a:ext>
                </a:extLst>
              </a:tr>
              <a:tr h="288325">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Total</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0.439290464</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76986680"/>
                  </a:ext>
                </a:extLst>
              </a:tr>
            </a:tbl>
          </a:graphicData>
        </a:graphic>
      </p:graphicFrame>
    </p:spTree>
    <p:extLst>
      <p:ext uri="{BB962C8B-B14F-4D97-AF65-F5344CB8AC3E}">
        <p14:creationId xmlns:p14="http://schemas.microsoft.com/office/powerpoint/2010/main" val="415325794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Plastering &amp; Painting</a:t>
            </a:r>
            <a:endParaRPr lang="en-US" sz="3200" dirty="0">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778AE2E4-20B9-4E79-9281-D80DE917551A}"/>
              </a:ext>
            </a:extLst>
          </p:cNvPr>
          <p:cNvSpPr/>
          <p:nvPr/>
        </p:nvSpPr>
        <p:spPr>
          <a:xfrm>
            <a:off x="150055" y="1758462"/>
            <a:ext cx="6096000" cy="1047338"/>
          </a:xfrm>
          <a:prstGeom prst="rect">
            <a:avLst/>
          </a:prstGeom>
        </p:spPr>
        <p:txBody>
          <a:bodyPr>
            <a:spAutoFit/>
          </a:bodyPr>
          <a:lstStyle/>
          <a:p>
            <a:pPr marL="457200" marR="0" algn="just">
              <a:lnSpc>
                <a:spcPct val="107000"/>
              </a:lnSpc>
              <a:spcBef>
                <a:spcPts val="800"/>
              </a:spcBef>
              <a:spcAft>
                <a:spcPts val="0"/>
              </a:spcAft>
            </a:pPr>
            <a:r>
              <a:rPr lang="en-US" sz="2200" b="1" dirty="0">
                <a:latin typeface="Times New Roman" panose="02020603050405020304" pitchFamily="18" charset="0"/>
                <a:ea typeface="Segoe UI" panose="020B0502040204020203" pitchFamily="34" charset="0"/>
                <a:cs typeface="Times New Roman" panose="02020603050405020304" pitchFamily="18" charset="0"/>
              </a:rPr>
              <a:t>Assumptions: </a:t>
            </a:r>
            <a:endParaRPr lang="en-US" sz="2200" dirty="0">
              <a:latin typeface="Times New Roman" panose="02020603050405020304" pitchFamily="18" charset="0"/>
              <a:ea typeface="Segoe UI" panose="020B0502040204020203" pitchFamily="34" charset="0"/>
              <a:cs typeface="Times New Roman" panose="02020603050405020304" pitchFamily="18" charset="0"/>
            </a:endParaRPr>
          </a:p>
          <a:p>
            <a:pPr marL="457200" marR="0" algn="just">
              <a:lnSpc>
                <a:spcPct val="107000"/>
              </a:lnSpc>
              <a:spcBef>
                <a:spcPts val="0"/>
              </a:spcBef>
              <a:spcAft>
                <a:spcPts val="0"/>
              </a:spcAft>
            </a:pPr>
            <a:r>
              <a:rPr lang="en-US" dirty="0">
                <a:latin typeface="Times New Roman" panose="02020603050405020304" pitchFamily="18" charset="0"/>
                <a:ea typeface="Segoe UI" panose="020B0502040204020203" pitchFamily="34" charset="0"/>
                <a:cs typeface="Times New Roman" panose="02020603050405020304" pitchFamily="18" charset="0"/>
              </a:rPr>
              <a:t>Plaster thickness is 2 cm.</a:t>
            </a:r>
          </a:p>
          <a:p>
            <a:pPr marL="457200" marR="0" algn="just">
              <a:lnSpc>
                <a:spcPct val="107000"/>
              </a:lnSpc>
              <a:spcBef>
                <a:spcPts val="0"/>
              </a:spcBef>
              <a:spcAft>
                <a:spcPts val="0"/>
              </a:spcAft>
            </a:pPr>
            <a:r>
              <a:rPr lang="en-US" dirty="0">
                <a:latin typeface="Times New Roman" panose="02020603050405020304" pitchFamily="18" charset="0"/>
                <a:ea typeface="Segoe UI" panose="020B0502040204020203" pitchFamily="34" charset="0"/>
                <a:cs typeface="Times New Roman" panose="02020603050405020304" pitchFamily="18" charset="0"/>
              </a:rPr>
              <a:t>Paint thickness is 0.6 cm.</a:t>
            </a:r>
          </a:p>
        </p:txBody>
      </p:sp>
      <p:sp>
        <p:nvSpPr>
          <p:cNvPr id="7" name="Rectangle 6">
            <a:extLst>
              <a:ext uri="{FF2B5EF4-FFF2-40B4-BE49-F238E27FC236}">
                <a16:creationId xmlns:a16="http://schemas.microsoft.com/office/drawing/2014/main" id="{71BCA6EC-54A4-4829-8C41-8B8E3E1208D3}"/>
              </a:ext>
            </a:extLst>
          </p:cNvPr>
          <p:cNvSpPr/>
          <p:nvPr/>
        </p:nvSpPr>
        <p:spPr>
          <a:xfrm>
            <a:off x="150055" y="3657316"/>
            <a:ext cx="6096000" cy="1936428"/>
          </a:xfrm>
          <a:prstGeom prst="rect">
            <a:avLst/>
          </a:prstGeom>
        </p:spPr>
        <p:txBody>
          <a:bodyPr>
            <a:spAutoFit/>
          </a:bodyPr>
          <a:lstStyle/>
          <a:p>
            <a:pPr marL="457200" marR="0" algn="just">
              <a:lnSpc>
                <a:spcPct val="107000"/>
              </a:lnSpc>
              <a:spcBef>
                <a:spcPts val="800"/>
              </a:spcBef>
              <a:spcAft>
                <a:spcPts val="0"/>
              </a:spcAft>
            </a:pPr>
            <a:r>
              <a:rPr lang="en-US" sz="2200" b="1" dirty="0">
                <a:latin typeface="Times New Roman" panose="02020603050405020304" pitchFamily="18" charset="0"/>
                <a:ea typeface="Segoe UI" panose="020B0502040204020203" pitchFamily="34" charset="0"/>
                <a:cs typeface="Times New Roman" panose="02020603050405020304" pitchFamily="18" charset="0"/>
              </a:rPr>
              <a:t>Results: </a:t>
            </a:r>
            <a:endParaRPr lang="en-US" sz="2200" dirty="0">
              <a:latin typeface="Times New Roman" panose="02020603050405020304" pitchFamily="18" charset="0"/>
              <a:ea typeface="Segoe UI" panose="020B0502040204020203" pitchFamily="34" charset="0"/>
              <a:cs typeface="Times New Roman" panose="02020603050405020304" pitchFamily="18" charset="0"/>
            </a:endParaRPr>
          </a:p>
          <a:p>
            <a:pPr marL="457200" marR="0" algn="just">
              <a:lnSpc>
                <a:spcPct val="107000"/>
              </a:lnSpc>
              <a:spcBef>
                <a:spcPts val="0"/>
              </a:spcBef>
              <a:spcAft>
                <a:spcPts val="0"/>
              </a:spcAft>
            </a:pPr>
            <a:r>
              <a:rPr lang="en-US" dirty="0">
                <a:latin typeface="Times New Roman" panose="02020603050405020304" pitchFamily="18" charset="0"/>
                <a:ea typeface="Segoe UI" panose="020B0502040204020203" pitchFamily="34" charset="0"/>
                <a:cs typeface="Times New Roman" panose="02020603050405020304" pitchFamily="18" charset="0"/>
              </a:rPr>
              <a:t>Area of Plastering For Walls = 1123.48 </a:t>
            </a:r>
            <a:r>
              <a:rPr lang="en-US" i="1" dirty="0"/>
              <a:t>m</a:t>
            </a:r>
            <a:r>
              <a:rPr lang="en-US" i="1" baseline="30000" dirty="0"/>
              <a:t>2</a:t>
            </a:r>
          </a:p>
          <a:p>
            <a:pPr marL="457200" algn="just">
              <a:lnSpc>
                <a:spcPct val="107000"/>
              </a:lnSpc>
            </a:pPr>
            <a:r>
              <a:rPr lang="en-US" dirty="0">
                <a:latin typeface="Times New Roman" panose="02020603050405020304" pitchFamily="18" charset="0"/>
                <a:ea typeface="Segoe UI" panose="020B0502040204020203" pitchFamily="34" charset="0"/>
                <a:cs typeface="Times New Roman" panose="02020603050405020304" pitchFamily="18" charset="0"/>
              </a:rPr>
              <a:t>Area of Plastering For Floors = 304.5 </a:t>
            </a:r>
            <a:r>
              <a:rPr lang="en-US" i="1" dirty="0"/>
              <a:t>m</a:t>
            </a:r>
            <a:r>
              <a:rPr lang="en-US" i="1" baseline="30000" dirty="0"/>
              <a:t>2</a:t>
            </a:r>
          </a:p>
          <a:p>
            <a:pPr marL="457200" marR="0" algn="just">
              <a:lnSpc>
                <a:spcPct val="107000"/>
              </a:lnSpc>
              <a:spcBef>
                <a:spcPts val="0"/>
              </a:spcBef>
              <a:spcAft>
                <a:spcPts val="0"/>
              </a:spcAft>
            </a:pPr>
            <a:r>
              <a:rPr lang="en-US" dirty="0">
                <a:latin typeface="Times New Roman" panose="02020603050405020304" pitchFamily="18" charset="0"/>
                <a:ea typeface="Segoe UI" panose="020B0502040204020203" pitchFamily="34" charset="0"/>
                <a:cs typeface="Times New Roman" panose="02020603050405020304" pitchFamily="18" charset="0"/>
              </a:rPr>
              <a:t>Area of Painting For Walls = 1123.48 </a:t>
            </a:r>
            <a:r>
              <a:rPr lang="en-US" i="1" dirty="0"/>
              <a:t>m</a:t>
            </a:r>
            <a:r>
              <a:rPr lang="en-US" i="1" baseline="30000" dirty="0"/>
              <a:t>2</a:t>
            </a:r>
          </a:p>
          <a:p>
            <a:pPr marL="457200" algn="just">
              <a:lnSpc>
                <a:spcPct val="107000"/>
              </a:lnSpc>
            </a:pPr>
            <a:r>
              <a:rPr lang="en-US" dirty="0">
                <a:latin typeface="Times New Roman" panose="02020603050405020304" pitchFamily="18" charset="0"/>
                <a:ea typeface="Segoe UI" panose="020B0502040204020203" pitchFamily="34" charset="0"/>
                <a:cs typeface="Times New Roman" panose="02020603050405020304" pitchFamily="18" charset="0"/>
              </a:rPr>
              <a:t>Area of Painting For Floors = 304.5 </a:t>
            </a:r>
            <a:r>
              <a:rPr lang="en-US" i="1" dirty="0"/>
              <a:t>m</a:t>
            </a:r>
            <a:r>
              <a:rPr lang="en-US" i="1" baseline="30000" dirty="0"/>
              <a:t>2</a:t>
            </a:r>
          </a:p>
          <a:p>
            <a:pPr marL="457200" algn="just">
              <a:lnSpc>
                <a:spcPct val="107000"/>
              </a:lnSpc>
            </a:pPr>
            <a:endParaRPr lang="en-US" dirty="0">
              <a:latin typeface="Times New Roman" panose="02020603050405020304" pitchFamily="18" charset="0"/>
              <a:ea typeface="Segoe UI" panose="020B0502040204020203" pitchFamily="34" charset="0"/>
              <a:cs typeface="Times New Roman" panose="02020603050405020304" pitchFamily="18" charset="0"/>
            </a:endParaRPr>
          </a:p>
        </p:txBody>
      </p:sp>
    </p:spTree>
    <p:extLst>
      <p:ext uri="{BB962C8B-B14F-4D97-AF65-F5344CB8AC3E}">
        <p14:creationId xmlns:p14="http://schemas.microsoft.com/office/powerpoint/2010/main" val="95802692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Tiles</a:t>
            </a:r>
            <a:endParaRPr lang="en-US" sz="3200" dirty="0">
              <a:latin typeface="Times New Roman" panose="02020603050405020304" pitchFamily="18" charset="0"/>
              <a:cs typeface="Times New Roman" panose="02020603050405020304" pitchFamily="18" charset="0"/>
            </a:endParaRPr>
          </a:p>
        </p:txBody>
      </p:sp>
      <p:sp>
        <p:nvSpPr>
          <p:cNvPr id="7" name="Rectangle 6">
            <a:extLst>
              <a:ext uri="{FF2B5EF4-FFF2-40B4-BE49-F238E27FC236}">
                <a16:creationId xmlns:a16="http://schemas.microsoft.com/office/drawing/2014/main" id="{71BCA6EC-54A4-4829-8C41-8B8E3E1208D3}"/>
              </a:ext>
            </a:extLst>
          </p:cNvPr>
          <p:cNvSpPr/>
          <p:nvPr/>
        </p:nvSpPr>
        <p:spPr>
          <a:xfrm>
            <a:off x="135987" y="2377156"/>
            <a:ext cx="6096000" cy="3336234"/>
          </a:xfrm>
          <a:prstGeom prst="rect">
            <a:avLst/>
          </a:prstGeom>
        </p:spPr>
        <p:txBody>
          <a:bodyPr>
            <a:spAutoFit/>
          </a:bodyPr>
          <a:lstStyle/>
          <a:p>
            <a:pPr marL="457200" marR="0" algn="just">
              <a:lnSpc>
                <a:spcPct val="107000"/>
              </a:lnSpc>
              <a:spcBef>
                <a:spcPts val="800"/>
              </a:spcBef>
              <a:spcAft>
                <a:spcPts val="0"/>
              </a:spcAft>
            </a:pPr>
            <a:r>
              <a:rPr lang="en-US" b="1" dirty="0">
                <a:latin typeface="Times New Roman" panose="02020603050405020304" pitchFamily="18" charset="0"/>
                <a:ea typeface="Segoe UI" panose="020B0502040204020203" pitchFamily="34" charset="0"/>
                <a:cs typeface="Times New Roman" panose="02020603050405020304" pitchFamily="18" charset="0"/>
              </a:rPr>
              <a:t>Results:</a:t>
            </a:r>
          </a:p>
          <a:p>
            <a:pPr marL="457200" algn="just">
              <a:lnSpc>
                <a:spcPct val="107000"/>
              </a:lnSpc>
              <a:spcBef>
                <a:spcPts val="800"/>
              </a:spcBef>
            </a:pPr>
            <a:r>
              <a:rPr lang="en-US" b="1" dirty="0">
                <a:latin typeface="Times New Roman" panose="02020603050405020304" pitchFamily="18" charset="0"/>
                <a:ea typeface="Segoe UI" panose="020B0502040204020203" pitchFamily="34" charset="0"/>
                <a:cs typeface="Times New Roman" panose="02020603050405020304" pitchFamily="18" charset="0"/>
                <a:sym typeface="Wingdings" panose="05000000000000000000" pitchFamily="2" charset="2"/>
              </a:rPr>
              <a:t> For Ground Tiles:</a:t>
            </a:r>
            <a:endParaRPr lang="en-US" dirty="0">
              <a:latin typeface="Times New Roman" panose="02020603050405020304" pitchFamily="18" charset="0"/>
              <a:ea typeface="Segoe UI" panose="020B0502040204020203" pitchFamily="34" charset="0"/>
              <a:cs typeface="Times New Roman" panose="02020603050405020304" pitchFamily="18" charset="0"/>
            </a:endParaRPr>
          </a:p>
          <a:p>
            <a:pPr marL="457200" marR="0" algn="just">
              <a:lnSpc>
                <a:spcPct val="107000"/>
              </a:lnSpc>
              <a:spcBef>
                <a:spcPts val="0"/>
              </a:spcBef>
              <a:spcAft>
                <a:spcPts val="0"/>
              </a:spcAft>
            </a:pPr>
            <a:r>
              <a:rPr lang="en-US" dirty="0">
                <a:latin typeface="Times New Roman" panose="02020603050405020304" pitchFamily="18" charset="0"/>
                <a:ea typeface="Segoe UI" panose="020B0502040204020203" pitchFamily="34" charset="0"/>
                <a:cs typeface="Times New Roman" panose="02020603050405020304" pitchFamily="18" charset="0"/>
              </a:rPr>
              <a:t>Area of Ground Tile = </a:t>
            </a:r>
            <a:r>
              <a:rPr lang="en-US" b="1" dirty="0">
                <a:latin typeface="Times New Roman" panose="02020603050405020304" pitchFamily="18" charset="0"/>
                <a:ea typeface="Segoe UI" panose="020B0502040204020203" pitchFamily="34" charset="0"/>
                <a:cs typeface="Times New Roman" panose="02020603050405020304" pitchFamily="18" charset="0"/>
              </a:rPr>
              <a:t>274.02 </a:t>
            </a:r>
            <a:r>
              <a:rPr lang="en-US" b="1" i="1" dirty="0"/>
              <a:t>m</a:t>
            </a:r>
            <a:r>
              <a:rPr lang="en-US" b="1" i="1" baseline="30000" dirty="0"/>
              <a:t>2</a:t>
            </a:r>
            <a:endParaRPr lang="en-US" b="1" baseline="30000" dirty="0"/>
          </a:p>
          <a:p>
            <a:pPr marL="457200" algn="just">
              <a:lnSpc>
                <a:spcPct val="107000"/>
              </a:lnSpc>
            </a:pPr>
            <a:r>
              <a:rPr lang="en-US" dirty="0"/>
              <a:t>Total area of bathroom tiles = </a:t>
            </a:r>
            <a:r>
              <a:rPr lang="en-US" b="1" dirty="0"/>
              <a:t>194.68 m</a:t>
            </a:r>
            <a:r>
              <a:rPr lang="en-US" b="1" baseline="30000" dirty="0"/>
              <a:t>2</a:t>
            </a:r>
          </a:p>
          <a:p>
            <a:pPr marL="457200" algn="just">
              <a:lnSpc>
                <a:spcPct val="107000"/>
              </a:lnSpc>
            </a:pPr>
            <a:endParaRPr lang="en-US" b="1" baseline="30000" dirty="0"/>
          </a:p>
          <a:p>
            <a:pPr marL="742950" indent="-285750" algn="just">
              <a:lnSpc>
                <a:spcPct val="107000"/>
              </a:lnSpc>
              <a:buFont typeface="Wingdings" panose="05000000000000000000" pitchFamily="2" charset="2"/>
              <a:buChar char="à"/>
            </a:pPr>
            <a:r>
              <a:rPr lang="en-US" b="1" dirty="0">
                <a:latin typeface="Times New Roman" panose="02020603050405020304" pitchFamily="18" charset="0"/>
                <a:ea typeface="Segoe UI" panose="020B0502040204020203" pitchFamily="34" charset="0"/>
                <a:cs typeface="Times New Roman" panose="02020603050405020304" pitchFamily="18" charset="0"/>
                <a:sym typeface="Wingdings" panose="05000000000000000000" pitchFamily="2" charset="2"/>
              </a:rPr>
              <a:t>For Skirting </a:t>
            </a:r>
            <a:r>
              <a:rPr lang="en-US" b="1" dirty="0" smtClean="0">
                <a:latin typeface="Times New Roman" panose="02020603050405020304" pitchFamily="18" charset="0"/>
                <a:ea typeface="Segoe UI" panose="020B0502040204020203" pitchFamily="34" charset="0"/>
                <a:cs typeface="Times New Roman" panose="02020603050405020304" pitchFamily="18" charset="0"/>
                <a:sym typeface="Wingdings" panose="05000000000000000000" pitchFamily="2" charset="2"/>
              </a:rPr>
              <a:t>Tiles (Panel):</a:t>
            </a:r>
            <a:r>
              <a:rPr lang="en-US" b="1" dirty="0" smtClean="0">
                <a:latin typeface="Times New Roman" panose="02020603050405020304" pitchFamily="18" charset="0"/>
                <a:ea typeface="Segoe UI" panose="020B0502040204020203" pitchFamily="34" charset="0"/>
                <a:cs typeface="Times New Roman" panose="02020603050405020304" pitchFamily="18" charset="0"/>
              </a:rPr>
              <a:t> </a:t>
            </a:r>
            <a:endParaRPr lang="en-US" b="1" dirty="0">
              <a:latin typeface="Times New Roman" panose="02020603050405020304" pitchFamily="18" charset="0"/>
              <a:ea typeface="Segoe UI" panose="020B0502040204020203" pitchFamily="34" charset="0"/>
              <a:cs typeface="Times New Roman" panose="02020603050405020304" pitchFamily="18" charset="0"/>
            </a:endParaRPr>
          </a:p>
          <a:p>
            <a:pPr marL="457200" algn="just">
              <a:lnSpc>
                <a:spcPct val="107000"/>
              </a:lnSpc>
            </a:pPr>
            <a:r>
              <a:rPr lang="en-US" dirty="0"/>
              <a:t>Area of ground tile</a:t>
            </a:r>
            <a:r>
              <a:rPr lang="en-US" b="1" dirty="0"/>
              <a:t> </a:t>
            </a:r>
            <a:r>
              <a:rPr lang="en-US" dirty="0"/>
              <a:t>=</a:t>
            </a:r>
            <a:r>
              <a:rPr lang="en-US" b="1" dirty="0"/>
              <a:t> 251.34 m</a:t>
            </a:r>
          </a:p>
          <a:p>
            <a:pPr marL="457200" algn="just">
              <a:lnSpc>
                <a:spcPct val="107000"/>
              </a:lnSpc>
            </a:pPr>
            <a:endParaRPr lang="en-US" b="1" dirty="0"/>
          </a:p>
          <a:p>
            <a:pPr marL="457200" algn="just">
              <a:lnSpc>
                <a:spcPct val="107000"/>
              </a:lnSpc>
            </a:pPr>
            <a:r>
              <a:rPr lang="en-US" dirty="0">
                <a:sym typeface="Wingdings" panose="05000000000000000000" pitchFamily="2" charset="2"/>
              </a:rPr>
              <a:t> </a:t>
            </a:r>
            <a:r>
              <a:rPr lang="en-US" dirty="0"/>
              <a:t>Total Filling Volume = 30.45 m</a:t>
            </a:r>
            <a:r>
              <a:rPr lang="en-US" baseline="30000" dirty="0"/>
              <a:t>3</a:t>
            </a:r>
          </a:p>
          <a:p>
            <a:pPr marL="457200" algn="just">
              <a:lnSpc>
                <a:spcPct val="107000"/>
              </a:lnSpc>
            </a:pPr>
            <a:r>
              <a:rPr lang="en-US" dirty="0">
                <a:sym typeface="Wingdings" panose="05000000000000000000" pitchFamily="2" charset="2"/>
              </a:rPr>
              <a:t> </a:t>
            </a:r>
            <a:r>
              <a:rPr lang="en-US" dirty="0"/>
              <a:t>Total Mortar Volume =</a:t>
            </a:r>
            <a:r>
              <a:rPr lang="en-US" b="1" dirty="0"/>
              <a:t> 5.496 m</a:t>
            </a:r>
            <a:r>
              <a:rPr lang="en-US" baseline="30000" dirty="0"/>
              <a:t>3</a:t>
            </a:r>
            <a:endParaRPr lang="en-US" dirty="0"/>
          </a:p>
          <a:p>
            <a:pPr marL="457200" algn="just">
              <a:lnSpc>
                <a:spcPct val="107000"/>
              </a:lnSpc>
            </a:pPr>
            <a:endParaRPr lang="en-US" dirty="0">
              <a:latin typeface="Times New Roman" panose="02020603050405020304" pitchFamily="18" charset="0"/>
              <a:ea typeface="Segoe UI" panose="020B0502040204020203" pitchFamily="34" charset="0"/>
              <a:cs typeface="Times New Roman" panose="02020603050405020304" pitchFamily="18" charset="0"/>
            </a:endParaRPr>
          </a:p>
        </p:txBody>
      </p:sp>
    </p:spTree>
    <p:extLst>
      <p:ext uri="{BB962C8B-B14F-4D97-AF65-F5344CB8AC3E}">
        <p14:creationId xmlns:p14="http://schemas.microsoft.com/office/powerpoint/2010/main" val="274943433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Wall Partitions</a:t>
            </a:r>
            <a:endParaRPr lang="en-US" sz="3200" dirty="0">
              <a:latin typeface="Times New Roman" panose="02020603050405020304" pitchFamily="18" charset="0"/>
              <a:cs typeface="Times New Roman" panose="02020603050405020304" pitchFamily="18" charset="0"/>
            </a:endParaRPr>
          </a:p>
        </p:txBody>
      </p:sp>
      <p:sp>
        <p:nvSpPr>
          <p:cNvPr id="7" name="Rectangle 6">
            <a:extLst>
              <a:ext uri="{FF2B5EF4-FFF2-40B4-BE49-F238E27FC236}">
                <a16:creationId xmlns:a16="http://schemas.microsoft.com/office/drawing/2014/main" id="{71BCA6EC-54A4-4829-8C41-8B8E3E1208D3}"/>
              </a:ext>
            </a:extLst>
          </p:cNvPr>
          <p:cNvSpPr/>
          <p:nvPr/>
        </p:nvSpPr>
        <p:spPr>
          <a:xfrm>
            <a:off x="164123" y="3690499"/>
            <a:ext cx="6096000" cy="1949444"/>
          </a:xfrm>
          <a:prstGeom prst="rect">
            <a:avLst/>
          </a:prstGeom>
        </p:spPr>
        <p:txBody>
          <a:bodyPr>
            <a:spAutoFit/>
          </a:bodyPr>
          <a:lstStyle/>
          <a:p>
            <a:pPr marL="457200" marR="0" algn="just">
              <a:lnSpc>
                <a:spcPct val="107000"/>
              </a:lnSpc>
              <a:spcBef>
                <a:spcPts val="800"/>
              </a:spcBef>
              <a:spcAft>
                <a:spcPts val="0"/>
              </a:spcAft>
            </a:pPr>
            <a:r>
              <a:rPr lang="en-US" b="1" dirty="0">
                <a:latin typeface="Times New Roman" panose="02020603050405020304" pitchFamily="18" charset="0"/>
                <a:ea typeface="Segoe UI" panose="020B0502040204020203" pitchFamily="34" charset="0"/>
                <a:cs typeface="Times New Roman" panose="02020603050405020304" pitchFamily="18" charset="0"/>
              </a:rPr>
              <a:t>Results:</a:t>
            </a:r>
          </a:p>
          <a:p>
            <a:pPr marL="742950" indent="-285750" algn="just">
              <a:lnSpc>
                <a:spcPct val="107000"/>
              </a:lnSpc>
              <a:buFont typeface="Wingdings" panose="05000000000000000000" pitchFamily="2" charset="2"/>
              <a:buChar char="à"/>
            </a:pPr>
            <a:r>
              <a:rPr lang="en-US" dirty="0">
                <a:latin typeface="Times New Roman" panose="02020603050405020304" pitchFamily="18" charset="0"/>
                <a:ea typeface="Segoe UI" panose="020B0502040204020203" pitchFamily="34" charset="0"/>
                <a:cs typeface="Times New Roman" panose="02020603050405020304" pitchFamily="18" charset="0"/>
                <a:sym typeface="Wingdings" panose="05000000000000000000" pitchFamily="2" charset="2"/>
              </a:rPr>
              <a:t>Area for external partitions = 437.24 </a:t>
            </a:r>
            <a:r>
              <a:rPr lang="en-US" i="1" dirty="0">
                <a:latin typeface="Times New Roman" panose="02020603050405020304" pitchFamily="18" charset="0"/>
                <a:cs typeface="Times New Roman" panose="02020603050405020304" pitchFamily="18" charset="0"/>
              </a:rPr>
              <a:t>m</a:t>
            </a:r>
            <a:r>
              <a:rPr lang="en-US" i="1" baseline="30000" dirty="0">
                <a:latin typeface="Times New Roman" panose="02020603050405020304" pitchFamily="18" charset="0"/>
                <a:cs typeface="Times New Roman" panose="02020603050405020304" pitchFamily="18" charset="0"/>
              </a:rPr>
              <a:t>2</a:t>
            </a:r>
          </a:p>
          <a:p>
            <a:pPr marL="742950" indent="-285750" algn="just">
              <a:lnSpc>
                <a:spcPct val="107000"/>
              </a:lnSpc>
              <a:buFont typeface="Wingdings" panose="05000000000000000000" pitchFamily="2" charset="2"/>
              <a:buChar char="à"/>
            </a:pPr>
            <a:r>
              <a:rPr lang="en-US" dirty="0">
                <a:latin typeface="Times New Roman" panose="02020603050405020304" pitchFamily="18" charset="0"/>
                <a:ea typeface="Segoe UI" panose="020B0502040204020203" pitchFamily="34" charset="0"/>
                <a:cs typeface="Times New Roman" panose="02020603050405020304" pitchFamily="18" charset="0"/>
                <a:sym typeface="Wingdings" panose="05000000000000000000" pitchFamily="2" charset="2"/>
              </a:rPr>
              <a:t>Area for internal partitions = 35 </a:t>
            </a:r>
            <a:r>
              <a:rPr lang="en-US" i="1" dirty="0">
                <a:latin typeface="Times New Roman" panose="02020603050405020304" pitchFamily="18" charset="0"/>
                <a:cs typeface="Times New Roman" panose="02020603050405020304" pitchFamily="18" charset="0"/>
              </a:rPr>
              <a:t>m</a:t>
            </a:r>
            <a:r>
              <a:rPr lang="en-US" i="1" baseline="30000" dirty="0">
                <a:latin typeface="Times New Roman" panose="02020603050405020304" pitchFamily="18" charset="0"/>
                <a:cs typeface="Times New Roman" panose="02020603050405020304" pitchFamily="18" charset="0"/>
              </a:rPr>
              <a:t>2</a:t>
            </a:r>
          </a:p>
          <a:p>
            <a:pPr marL="742950" indent="-285750" algn="just">
              <a:lnSpc>
                <a:spcPct val="107000"/>
              </a:lnSpc>
              <a:buFont typeface="Wingdings" panose="05000000000000000000" pitchFamily="2" charset="2"/>
              <a:buChar char="à"/>
            </a:pPr>
            <a:r>
              <a:rPr lang="en-US" dirty="0">
                <a:latin typeface="Times New Roman" panose="02020603050405020304" pitchFamily="18" charset="0"/>
                <a:ea typeface="Segoe UI" panose="020B0502040204020203" pitchFamily="34" charset="0"/>
                <a:cs typeface="Times New Roman" panose="02020603050405020304" pitchFamily="18" charset="0"/>
                <a:sym typeface="Wingdings" panose="05000000000000000000" pitchFamily="2" charset="2"/>
              </a:rPr>
              <a:t>Area for </a:t>
            </a:r>
            <a:r>
              <a:rPr lang="en-US" dirty="0" smtClean="0">
                <a:latin typeface="Times New Roman" panose="02020603050405020304" pitchFamily="18" charset="0"/>
                <a:cs typeface="Times New Roman" panose="02020603050405020304" pitchFamily="18" charset="0"/>
              </a:rPr>
              <a:t>Parapet </a:t>
            </a:r>
            <a:r>
              <a:rPr lang="en-US" dirty="0">
                <a:latin typeface="Times New Roman" panose="02020603050405020304" pitchFamily="18" charset="0"/>
                <a:cs typeface="Times New Roman" panose="02020603050405020304" pitchFamily="18" charset="0"/>
              </a:rPr>
              <a:t>Partitions = 65 </a:t>
            </a:r>
            <a:r>
              <a:rPr lang="en-US" i="1" dirty="0">
                <a:latin typeface="Times New Roman" panose="02020603050405020304" pitchFamily="18" charset="0"/>
                <a:cs typeface="Times New Roman" panose="02020603050405020304" pitchFamily="18" charset="0"/>
              </a:rPr>
              <a:t>m</a:t>
            </a:r>
            <a:r>
              <a:rPr lang="en-US" i="1" baseline="30000" dirty="0">
                <a:latin typeface="Times New Roman" panose="02020603050405020304" pitchFamily="18" charset="0"/>
                <a:cs typeface="Times New Roman" panose="02020603050405020304" pitchFamily="18" charset="0"/>
              </a:rPr>
              <a:t>2</a:t>
            </a:r>
          </a:p>
          <a:p>
            <a:pPr marL="457200" algn="just">
              <a:lnSpc>
                <a:spcPct val="107000"/>
              </a:lnSpc>
            </a:pPr>
            <a:endParaRPr lang="en-US" baseline="30000" dirty="0">
              <a:latin typeface="Times New Roman" panose="02020603050405020304" pitchFamily="18" charset="0"/>
              <a:cs typeface="Times New Roman" panose="02020603050405020304" pitchFamily="18" charset="0"/>
            </a:endParaRPr>
          </a:p>
          <a:p>
            <a:pPr marL="742950" indent="-285750" algn="just">
              <a:lnSpc>
                <a:spcPct val="107000"/>
              </a:lnSpc>
              <a:buFont typeface="Wingdings" panose="05000000000000000000" pitchFamily="2" charset="2"/>
              <a:buChar char="à"/>
            </a:pPr>
            <a:endParaRPr lang="en-US" i="1" baseline="30000" dirty="0">
              <a:latin typeface="Times New Roman" panose="02020603050405020304" pitchFamily="18" charset="0"/>
              <a:cs typeface="Times New Roman" panose="02020603050405020304" pitchFamily="18" charset="0"/>
            </a:endParaRPr>
          </a:p>
          <a:p>
            <a:pPr marL="457200" algn="just">
              <a:lnSpc>
                <a:spcPct val="107000"/>
              </a:lnSpc>
            </a:pPr>
            <a:r>
              <a:rPr lang="en-US" dirty="0">
                <a:latin typeface="Times New Roman" panose="02020603050405020304" pitchFamily="18" charset="0"/>
                <a:ea typeface="Segoe UI" panose="020B0502040204020203" pitchFamily="34" charset="0"/>
                <a:cs typeface="Times New Roman" panose="02020603050405020304" pitchFamily="18" charset="0"/>
                <a:sym typeface="Wingdings" panose="05000000000000000000" pitchFamily="2" charset="2"/>
              </a:rPr>
              <a:t> </a:t>
            </a:r>
            <a:endParaRPr lang="en-US" dirty="0">
              <a:latin typeface="Times New Roman" panose="02020603050405020304" pitchFamily="18" charset="0"/>
              <a:ea typeface="Segoe UI" panose="020B0502040204020203"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A7075F38-7464-413D-BCF4-74A82BE11005}"/>
                  </a:ext>
                </a:extLst>
              </p:cNvPr>
              <p:cNvSpPr/>
              <p:nvPr/>
            </p:nvSpPr>
            <p:spPr>
              <a:xfrm>
                <a:off x="586153" y="1712038"/>
                <a:ext cx="6096000" cy="1663148"/>
              </a:xfrm>
              <a:prstGeom prst="rect">
                <a:avLst/>
              </a:prstGeom>
            </p:spPr>
            <p:txBody>
              <a:bodyPr>
                <a:spAutoFit/>
              </a:bodyPr>
              <a:lstStyle/>
              <a:p>
                <a:pPr lvl="0" algn="just">
                  <a:lnSpc>
                    <a:spcPct val="107000"/>
                  </a:lnSpc>
                  <a:spcAft>
                    <a:spcPts val="600"/>
                  </a:spcAft>
                </a:pPr>
                <a:r>
                  <a:rPr lang="en-US" dirty="0">
                    <a:latin typeface="Times New Roman" panose="02020603050405020304" pitchFamily="18" charset="0"/>
                    <a:ea typeface="Segoe UI" panose="020B0502040204020203" pitchFamily="34" charset="0"/>
                    <a:cs typeface="Times New Roman" panose="02020603050405020304" pitchFamily="18" charset="0"/>
                  </a:rPr>
                  <a:t>Wall partitions divided into external and internal walls.</a:t>
                </a:r>
              </a:p>
              <a:p>
                <a:pPr algn="just">
                  <a:lnSpc>
                    <a:spcPct val="107000"/>
                  </a:lnSpc>
                  <a:spcAft>
                    <a:spcPts val="600"/>
                  </a:spcAft>
                </a:pPr>
                <a:r>
                  <a:rPr lang="en-US" dirty="0">
                    <a:latin typeface="Times New Roman" panose="02020603050405020304" pitchFamily="18" charset="0"/>
                    <a:ea typeface="Segoe UI" panose="020B0502040204020203" pitchFamily="34" charset="0"/>
                    <a:cs typeface="Times New Roman" panose="02020603050405020304" pitchFamily="18" charset="0"/>
                  </a:rPr>
                  <a:t>We used Blocks 40 X 20 X 25 cm Height</a:t>
                </a:r>
                <a:r>
                  <a:rPr lang="en-US" dirty="0"/>
                  <a:t> </a:t>
                </a:r>
              </a:p>
              <a:p>
                <a:pPr algn="just">
                  <a:lnSpc>
                    <a:spcPct val="107000"/>
                  </a:lnSpc>
                  <a:spcAft>
                    <a:spcPts val="600"/>
                  </a:spcAft>
                </a:pPr>
                <a:r>
                  <a:rPr lang="en-US" dirty="0"/>
                  <a:t>Number of Blocks needed =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𝑊𝑎𝑙𝑙𝑠</m:t>
                        </m:r>
                        <m:r>
                          <a:rPr lang="en-US" i="1">
                            <a:latin typeface="Cambria Math" panose="02040503050406030204" pitchFamily="18" charset="0"/>
                          </a:rPr>
                          <m:t> </m:t>
                        </m:r>
                        <m:r>
                          <a:rPr lang="en-US" i="1">
                            <a:latin typeface="Cambria Math" panose="02040503050406030204" pitchFamily="18" charset="0"/>
                          </a:rPr>
                          <m:t>𝑠𝑢𝑟𝑓𝑎𝑐𝑒</m:t>
                        </m:r>
                        <m:r>
                          <a:rPr lang="en-US" i="1">
                            <a:latin typeface="Cambria Math" panose="02040503050406030204" pitchFamily="18" charset="0"/>
                          </a:rPr>
                          <m:t> </m:t>
                        </m:r>
                        <m:r>
                          <a:rPr lang="en-US" i="1">
                            <a:latin typeface="Cambria Math" panose="02040503050406030204" pitchFamily="18" charset="0"/>
                          </a:rPr>
                          <m:t>𝑎𝑟𝑒𝑎</m:t>
                        </m:r>
                      </m:num>
                      <m:den>
                        <m:r>
                          <a:rPr lang="en-US" i="1">
                            <a:latin typeface="Cambria Math" panose="02040503050406030204" pitchFamily="18" charset="0"/>
                          </a:rPr>
                          <m:t>𝑂𝑛𝑒</m:t>
                        </m:r>
                        <m:r>
                          <a:rPr lang="en-US" i="1">
                            <a:latin typeface="Cambria Math" panose="02040503050406030204" pitchFamily="18" charset="0"/>
                          </a:rPr>
                          <m:t> </m:t>
                        </m:r>
                        <m:r>
                          <a:rPr lang="en-US" i="1">
                            <a:latin typeface="Cambria Math" panose="02040503050406030204" pitchFamily="18" charset="0"/>
                          </a:rPr>
                          <m:t>𝑏𝑙𝑜𝑐𝑘</m:t>
                        </m:r>
                        <m:r>
                          <a:rPr lang="en-US" i="1">
                            <a:latin typeface="Cambria Math" panose="02040503050406030204" pitchFamily="18" charset="0"/>
                          </a:rPr>
                          <m:t> </m:t>
                        </m:r>
                        <m:r>
                          <a:rPr lang="en-US" i="1">
                            <a:latin typeface="Cambria Math" panose="02040503050406030204" pitchFamily="18" charset="0"/>
                          </a:rPr>
                          <m:t>𝑠𝑢𝑟𝑓𝑎𝑐𝑒</m:t>
                        </m:r>
                        <m:r>
                          <a:rPr lang="en-US" i="1">
                            <a:latin typeface="Cambria Math" panose="02040503050406030204" pitchFamily="18" charset="0"/>
                          </a:rPr>
                          <m:t> </m:t>
                        </m:r>
                        <m:r>
                          <a:rPr lang="en-US" i="1">
                            <a:latin typeface="Cambria Math" panose="02040503050406030204" pitchFamily="18" charset="0"/>
                          </a:rPr>
                          <m:t>𝑎𝑟𝑒𝑎</m:t>
                        </m:r>
                      </m:den>
                    </m:f>
                  </m:oMath>
                </a14:m>
                <a:endParaRPr lang="en-US" dirty="0"/>
              </a:p>
              <a:p>
                <a:pPr lvl="0" algn="just">
                  <a:lnSpc>
                    <a:spcPct val="107000"/>
                  </a:lnSpc>
                  <a:spcAft>
                    <a:spcPts val="600"/>
                  </a:spcAft>
                </a:pPr>
                <a:endParaRPr lang="en-US" dirty="0">
                  <a:latin typeface="Times New Roman" panose="02020603050405020304" pitchFamily="18" charset="0"/>
                  <a:ea typeface="Segoe UI" panose="020B0502040204020203" pitchFamily="34" charset="0"/>
                  <a:cs typeface="Times New Roman" panose="02020603050405020304" pitchFamily="18" charset="0"/>
                </a:endParaRPr>
              </a:p>
            </p:txBody>
          </p:sp>
        </mc:Choice>
        <mc:Fallback xmlns="">
          <p:sp>
            <p:nvSpPr>
              <p:cNvPr id="3" name="Rectangle 2">
                <a:extLst>
                  <a:ext uri="{FF2B5EF4-FFF2-40B4-BE49-F238E27FC236}">
                    <a16:creationId xmlns:a16="http://schemas.microsoft.com/office/drawing/2014/main" id="{A7075F38-7464-413D-BCF4-74A82BE11005}"/>
                  </a:ext>
                </a:extLst>
              </p:cNvPr>
              <p:cNvSpPr>
                <a:spLocks noRot="1" noChangeAspect="1" noMove="1" noResize="1" noEditPoints="1" noAdjustHandles="1" noChangeArrowheads="1" noChangeShapeType="1" noTextEdit="1"/>
              </p:cNvSpPr>
              <p:nvPr/>
            </p:nvSpPr>
            <p:spPr>
              <a:xfrm>
                <a:off x="586153" y="1712038"/>
                <a:ext cx="6096000" cy="1663148"/>
              </a:xfrm>
              <a:prstGeom prst="rect">
                <a:avLst/>
              </a:prstGeom>
              <a:blipFill>
                <a:blip r:embed="rId2"/>
                <a:stretch>
                  <a:fillRect l="-800" t="-2198"/>
                </a:stretch>
              </a:blipFill>
            </p:spPr>
            <p:txBody>
              <a:bodyPr/>
              <a:lstStyle/>
              <a:p>
                <a:r>
                  <a:rPr lang="en-US">
                    <a:noFill/>
                  </a:rPr>
                  <a:t> </a:t>
                </a:r>
              </a:p>
            </p:txBody>
          </p:sp>
        </mc:Fallback>
      </mc:AlternateContent>
      <p:graphicFrame>
        <p:nvGraphicFramePr>
          <p:cNvPr id="4" name="Table 3">
            <a:extLst>
              <a:ext uri="{FF2B5EF4-FFF2-40B4-BE49-F238E27FC236}">
                <a16:creationId xmlns:a16="http://schemas.microsoft.com/office/drawing/2014/main" id="{EEB2F2CA-4404-4EE1-BC18-056419630729}"/>
              </a:ext>
            </a:extLst>
          </p:cNvPr>
          <p:cNvGraphicFramePr>
            <a:graphicFrameLocks noGrp="1"/>
          </p:cNvGraphicFramePr>
          <p:nvPr>
            <p:extLst>
              <p:ext uri="{D42A27DB-BD31-4B8C-83A1-F6EECF244321}">
                <p14:modId xmlns:p14="http://schemas.microsoft.com/office/powerpoint/2010/main" val="2735786801"/>
              </p:ext>
            </p:extLst>
          </p:nvPr>
        </p:nvGraphicFramePr>
        <p:xfrm>
          <a:off x="5247249" y="4379058"/>
          <a:ext cx="6639951" cy="1260885"/>
        </p:xfrm>
        <a:graphic>
          <a:graphicData uri="http://schemas.openxmlformats.org/drawingml/2006/table">
            <a:tbl>
              <a:tblPr firstRow="1" firstCol="1" bandRow="1">
                <a:tableStyleId>{5C22544A-7EE6-4342-B048-85BDC9FD1C3A}</a:tableStyleId>
              </a:tblPr>
              <a:tblGrid>
                <a:gridCol w="4262511">
                  <a:extLst>
                    <a:ext uri="{9D8B030D-6E8A-4147-A177-3AD203B41FA5}">
                      <a16:colId xmlns:a16="http://schemas.microsoft.com/office/drawing/2014/main" val="3512817106"/>
                    </a:ext>
                  </a:extLst>
                </a:gridCol>
                <a:gridCol w="2377440">
                  <a:extLst>
                    <a:ext uri="{9D8B030D-6E8A-4147-A177-3AD203B41FA5}">
                      <a16:colId xmlns:a16="http://schemas.microsoft.com/office/drawing/2014/main" val="1211720391"/>
                    </a:ext>
                  </a:extLst>
                </a:gridCol>
              </a:tblGrid>
              <a:tr h="420295">
                <a:tc>
                  <a:txBody>
                    <a:bodyPr/>
                    <a:lstStyle/>
                    <a:p>
                      <a:pPr marL="0" marR="0" algn="just">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Total no. of boxes of block 10 needed</a:t>
                      </a:r>
                      <a:endParaRPr lang="en-US" sz="16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23</a:t>
                      </a:r>
                      <a:endParaRPr lang="en-US" sz="16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97602434"/>
                  </a:ext>
                </a:extLst>
              </a:tr>
              <a:tr h="420295">
                <a:tc>
                  <a:txBody>
                    <a:bodyPr/>
                    <a:lstStyle/>
                    <a:p>
                      <a:pPr marL="0" marR="0" algn="just">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Total no. of boxes of block 20 needed</a:t>
                      </a:r>
                      <a:endParaRPr lang="en-US" sz="16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89</a:t>
                      </a:r>
                      <a:endParaRPr lang="en-US" sz="16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62053580"/>
                  </a:ext>
                </a:extLst>
              </a:tr>
              <a:tr h="420295">
                <a:tc>
                  <a:txBody>
                    <a:bodyPr/>
                    <a:lstStyle/>
                    <a:p>
                      <a:pPr marL="0" marR="0" algn="just">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Total volume of mortar needed (CM)</a:t>
                      </a:r>
                      <a:endParaRPr lang="en-US" sz="16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5.80</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81459044"/>
                  </a:ext>
                </a:extLst>
              </a:tr>
            </a:tbl>
          </a:graphicData>
        </a:graphic>
      </p:graphicFrame>
    </p:spTree>
    <p:extLst>
      <p:ext uri="{BB962C8B-B14F-4D97-AF65-F5344CB8AC3E}">
        <p14:creationId xmlns:p14="http://schemas.microsoft.com/office/powerpoint/2010/main" val="398493852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Natural Stone</a:t>
            </a:r>
            <a:endParaRPr lang="en-US" sz="3200" dirty="0">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A7075F38-7464-413D-BCF4-74A82BE11005}"/>
              </a:ext>
            </a:extLst>
          </p:cNvPr>
          <p:cNvSpPr/>
          <p:nvPr/>
        </p:nvSpPr>
        <p:spPr>
          <a:xfrm>
            <a:off x="586153" y="1712038"/>
            <a:ext cx="8051410" cy="368755"/>
          </a:xfrm>
          <a:prstGeom prst="rect">
            <a:avLst/>
          </a:prstGeom>
        </p:spPr>
        <p:txBody>
          <a:bodyPr wrap="square">
            <a:spAutoFit/>
          </a:bodyPr>
          <a:lstStyle/>
          <a:p>
            <a:pPr lvl="0" algn="just">
              <a:lnSpc>
                <a:spcPct val="107000"/>
              </a:lnSpc>
              <a:spcAft>
                <a:spcPts val="600"/>
              </a:spcAft>
            </a:pPr>
            <a:r>
              <a:rPr lang="en-US" dirty="0">
                <a:latin typeface="Times New Roman" panose="02020603050405020304" pitchFamily="18" charset="0"/>
                <a:ea typeface="Segoe UI" panose="020B0502040204020203" pitchFamily="34" charset="0"/>
                <a:cs typeface="Times New Roman" panose="02020603050405020304" pitchFamily="18" charset="0"/>
              </a:rPr>
              <a:t>Natural stone used as a cover for the villa, we used natural stone with 4 cm thickness </a:t>
            </a:r>
          </a:p>
        </p:txBody>
      </p:sp>
      <p:graphicFrame>
        <p:nvGraphicFramePr>
          <p:cNvPr id="6" name="Table 5">
            <a:extLst>
              <a:ext uri="{FF2B5EF4-FFF2-40B4-BE49-F238E27FC236}">
                <a16:creationId xmlns:a16="http://schemas.microsoft.com/office/drawing/2014/main" id="{5F103480-328E-482C-90E6-E1D0431D52A4}"/>
              </a:ext>
            </a:extLst>
          </p:cNvPr>
          <p:cNvGraphicFramePr>
            <a:graphicFrameLocks noGrp="1"/>
          </p:cNvGraphicFramePr>
          <p:nvPr>
            <p:extLst>
              <p:ext uri="{D42A27DB-BD31-4B8C-83A1-F6EECF244321}">
                <p14:modId xmlns:p14="http://schemas.microsoft.com/office/powerpoint/2010/main" val="1419928032"/>
              </p:ext>
            </p:extLst>
          </p:nvPr>
        </p:nvGraphicFramePr>
        <p:xfrm>
          <a:off x="3302892" y="2219337"/>
          <a:ext cx="5381898" cy="1895558"/>
        </p:xfrm>
        <a:graphic>
          <a:graphicData uri="http://schemas.openxmlformats.org/drawingml/2006/table">
            <a:tbl>
              <a:tblPr firstRow="1" firstCol="1" bandRow="1">
                <a:tableStyleId>{5C22544A-7EE6-4342-B048-85BDC9FD1C3A}</a:tableStyleId>
              </a:tblPr>
              <a:tblGrid>
                <a:gridCol w="1576779">
                  <a:extLst>
                    <a:ext uri="{9D8B030D-6E8A-4147-A177-3AD203B41FA5}">
                      <a16:colId xmlns:a16="http://schemas.microsoft.com/office/drawing/2014/main" val="1939247049"/>
                    </a:ext>
                  </a:extLst>
                </a:gridCol>
                <a:gridCol w="2015241">
                  <a:extLst>
                    <a:ext uri="{9D8B030D-6E8A-4147-A177-3AD203B41FA5}">
                      <a16:colId xmlns:a16="http://schemas.microsoft.com/office/drawing/2014/main" val="2080324559"/>
                    </a:ext>
                  </a:extLst>
                </a:gridCol>
                <a:gridCol w="1789878">
                  <a:extLst>
                    <a:ext uri="{9D8B030D-6E8A-4147-A177-3AD203B41FA5}">
                      <a16:colId xmlns:a16="http://schemas.microsoft.com/office/drawing/2014/main" val="1270988927"/>
                    </a:ext>
                  </a:extLst>
                </a:gridCol>
              </a:tblGrid>
              <a:tr h="280329">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Area Of Stone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Area Of Opening</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Total Area(m</a:t>
                      </a:r>
                      <a:r>
                        <a:rPr lang="en-US" sz="1400" baseline="30000">
                          <a:effectLst/>
                          <a:latin typeface="Times New Roman" panose="02020603050405020304" pitchFamily="18" charset="0"/>
                          <a:cs typeface="Times New Roman" panose="02020603050405020304" pitchFamily="18" charset="0"/>
                        </a:rPr>
                        <a:t>2</a:t>
                      </a:r>
                      <a:r>
                        <a:rPr lang="en-US" sz="1400">
                          <a:effectLst/>
                          <a:latin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6734767"/>
                  </a:ext>
                </a:extLst>
              </a:tr>
              <a:tr h="266980">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119.7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36.67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83.03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33632524"/>
                  </a:ext>
                </a:extLst>
              </a:tr>
              <a:tr h="266980">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120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107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87509764"/>
                  </a:ext>
                </a:extLst>
              </a:tr>
              <a:tr h="266980">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126.98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112.98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03937389"/>
                  </a:ext>
                </a:extLst>
              </a:tr>
              <a:tr h="266980">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126.98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29.28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97.7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92325690"/>
                  </a:ext>
                </a:extLst>
              </a:tr>
              <a:tr h="266980">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2.47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36.53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36304406"/>
                  </a:ext>
                </a:extLst>
              </a:tr>
              <a:tr h="280329">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Total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437.24</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96799838"/>
                  </a:ext>
                </a:extLst>
              </a:tr>
            </a:tbl>
          </a:graphicData>
        </a:graphic>
      </p:graphicFrame>
      <p:sp>
        <p:nvSpPr>
          <p:cNvPr id="8" name="Rectangle 7">
            <a:extLst>
              <a:ext uri="{FF2B5EF4-FFF2-40B4-BE49-F238E27FC236}">
                <a16:creationId xmlns:a16="http://schemas.microsoft.com/office/drawing/2014/main" id="{4E6BA906-2C24-4521-A857-C98A844386BC}"/>
              </a:ext>
            </a:extLst>
          </p:cNvPr>
          <p:cNvSpPr/>
          <p:nvPr/>
        </p:nvSpPr>
        <p:spPr>
          <a:xfrm>
            <a:off x="586153" y="4285343"/>
            <a:ext cx="3659400" cy="369332"/>
          </a:xfrm>
          <a:prstGeom prst="rect">
            <a:avLst/>
          </a:prstGeom>
        </p:spPr>
        <p:txBody>
          <a:bodyPr wrap="none">
            <a:spAutoFit/>
          </a:bodyPr>
          <a:lstStyle/>
          <a:p>
            <a:r>
              <a:rPr lang="en-US" dirty="0">
                <a:latin typeface="Times New Roman" panose="02020603050405020304" pitchFamily="18" charset="0"/>
                <a:ea typeface="Segoe UI" panose="020B0502040204020203" pitchFamily="34" charset="0"/>
              </a:rPr>
              <a:t>From the factory, factor of area = 1.5 </a:t>
            </a:r>
            <a:endParaRPr lang="en-US" dirty="0"/>
          </a:p>
        </p:txBody>
      </p:sp>
      <p:sp>
        <p:nvSpPr>
          <p:cNvPr id="9" name="Rectangle 8">
            <a:extLst>
              <a:ext uri="{FF2B5EF4-FFF2-40B4-BE49-F238E27FC236}">
                <a16:creationId xmlns:a16="http://schemas.microsoft.com/office/drawing/2014/main" id="{409E1C28-4651-4B46-92C5-ABD0BF022AF1}"/>
              </a:ext>
            </a:extLst>
          </p:cNvPr>
          <p:cNvSpPr/>
          <p:nvPr/>
        </p:nvSpPr>
        <p:spPr>
          <a:xfrm>
            <a:off x="586152" y="4675655"/>
            <a:ext cx="5927189" cy="369332"/>
          </a:xfrm>
          <a:prstGeom prst="rect">
            <a:avLst/>
          </a:prstGeom>
        </p:spPr>
        <p:txBody>
          <a:bodyPr wrap="square">
            <a:spAutoFit/>
          </a:bodyPr>
          <a:lstStyle/>
          <a:p>
            <a:r>
              <a:rPr lang="en-US" dirty="0">
                <a:latin typeface="Times New Roman" panose="02020603050405020304" pitchFamily="18" charset="0"/>
                <a:ea typeface="Segoe UI" panose="020B0502040204020203" pitchFamily="34" charset="0"/>
              </a:rPr>
              <a:t>Total Area of natural stone needed = 437.24 * 1.5 = 655.86 </a:t>
            </a:r>
            <a:r>
              <a:rPr lang="en-US" b="1" dirty="0"/>
              <a:t>m²</a:t>
            </a:r>
            <a:endParaRPr lang="en-US" dirty="0"/>
          </a:p>
        </p:txBody>
      </p:sp>
    </p:spTree>
    <p:extLst>
      <p:ext uri="{BB962C8B-B14F-4D97-AF65-F5344CB8AC3E}">
        <p14:creationId xmlns:p14="http://schemas.microsoft.com/office/powerpoint/2010/main" val="24169947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0322" y="878952"/>
            <a:ext cx="10331355" cy="2213212"/>
          </a:xfrm>
        </p:spPr>
        <p:txBody>
          <a:bodyPr>
            <a:noAutofit/>
          </a:bodyPr>
          <a:lstStyle/>
          <a:p>
            <a:pPr algn="ctr"/>
            <a:r>
              <a:rPr lang="en-US" sz="6000" dirty="0">
                <a:solidFill>
                  <a:srgbClr val="0070C0"/>
                </a:solidFill>
                <a:latin typeface="Times New Roman" panose="02020603050405020304" pitchFamily="18" charset="0"/>
                <a:cs typeface="Times New Roman" panose="02020603050405020304" pitchFamily="18" charset="0"/>
              </a:rPr>
              <a:t>Flat plate slab system</a:t>
            </a:r>
            <a:endParaRPr lang="ar-SA" sz="6000" dirty="0">
              <a:solidFill>
                <a:srgbClr val="0070C0"/>
              </a:solidFill>
              <a:latin typeface="Times New Roman" panose="02020603050405020304" pitchFamily="18" charset="0"/>
              <a:cs typeface="Times New Roman" panose="02020603050405020304" pitchFamily="18" charset="0"/>
            </a:endParaRPr>
          </a:p>
        </p:txBody>
      </p:sp>
      <p:pic>
        <p:nvPicPr>
          <p:cNvPr id="3" name="Picture 2" descr="C:\Users\Jihad\Desktop\flat.png">
            <a:extLst>
              <a:ext uri="{FF2B5EF4-FFF2-40B4-BE49-F238E27FC236}">
                <a16:creationId xmlns:a16="http://schemas.microsoft.com/office/drawing/2014/main" id="{2A7991A7-77DB-4DB3-BF3D-CD6EA505067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904013" y="2415314"/>
            <a:ext cx="6383974" cy="308515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4768394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Doors &amp; Windows</a:t>
            </a:r>
            <a:endParaRPr lang="en-US" sz="3200"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1634CF0B-1015-4181-9FE5-F173526258C6}"/>
              </a:ext>
            </a:extLst>
          </p:cNvPr>
          <p:cNvGraphicFramePr>
            <a:graphicFrameLocks noGrp="1"/>
          </p:cNvGraphicFramePr>
          <p:nvPr>
            <p:extLst>
              <p:ext uri="{D42A27DB-BD31-4B8C-83A1-F6EECF244321}">
                <p14:modId xmlns:p14="http://schemas.microsoft.com/office/powerpoint/2010/main" val="3468671341"/>
              </p:ext>
            </p:extLst>
          </p:nvPr>
        </p:nvGraphicFramePr>
        <p:xfrm>
          <a:off x="1959430" y="1758465"/>
          <a:ext cx="7589518" cy="2591470"/>
        </p:xfrm>
        <a:graphic>
          <a:graphicData uri="http://schemas.openxmlformats.org/drawingml/2006/table">
            <a:tbl>
              <a:tblPr firstRow="1" firstCol="1" bandRow="1">
                <a:tableStyleId>{5C22544A-7EE6-4342-B048-85BDC9FD1C3A}</a:tableStyleId>
              </a:tblPr>
              <a:tblGrid>
                <a:gridCol w="1383971">
                  <a:extLst>
                    <a:ext uri="{9D8B030D-6E8A-4147-A177-3AD203B41FA5}">
                      <a16:colId xmlns:a16="http://schemas.microsoft.com/office/drawing/2014/main" val="1498309477"/>
                    </a:ext>
                  </a:extLst>
                </a:gridCol>
                <a:gridCol w="1145327">
                  <a:extLst>
                    <a:ext uri="{9D8B030D-6E8A-4147-A177-3AD203B41FA5}">
                      <a16:colId xmlns:a16="http://schemas.microsoft.com/office/drawing/2014/main" val="1121162546"/>
                    </a:ext>
                  </a:extLst>
                </a:gridCol>
                <a:gridCol w="1264649">
                  <a:extLst>
                    <a:ext uri="{9D8B030D-6E8A-4147-A177-3AD203B41FA5}">
                      <a16:colId xmlns:a16="http://schemas.microsoft.com/office/drawing/2014/main" val="2995043165"/>
                    </a:ext>
                  </a:extLst>
                </a:gridCol>
                <a:gridCol w="1264649">
                  <a:extLst>
                    <a:ext uri="{9D8B030D-6E8A-4147-A177-3AD203B41FA5}">
                      <a16:colId xmlns:a16="http://schemas.microsoft.com/office/drawing/2014/main" val="512920286"/>
                    </a:ext>
                  </a:extLst>
                </a:gridCol>
                <a:gridCol w="708625">
                  <a:extLst>
                    <a:ext uri="{9D8B030D-6E8A-4147-A177-3AD203B41FA5}">
                      <a16:colId xmlns:a16="http://schemas.microsoft.com/office/drawing/2014/main" val="577699061"/>
                    </a:ext>
                  </a:extLst>
                </a:gridCol>
                <a:gridCol w="1822297">
                  <a:extLst>
                    <a:ext uri="{9D8B030D-6E8A-4147-A177-3AD203B41FA5}">
                      <a16:colId xmlns:a16="http://schemas.microsoft.com/office/drawing/2014/main" val="603763372"/>
                    </a:ext>
                  </a:extLst>
                </a:gridCol>
              </a:tblGrid>
              <a:tr h="370210">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Material Type</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Shape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Height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Width</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No.</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Surface area (m</a:t>
                      </a:r>
                      <a:r>
                        <a:rPr lang="en-US" sz="1400" baseline="30000">
                          <a:effectLst/>
                          <a:latin typeface="Times New Roman" panose="02020603050405020304" pitchFamily="18" charset="0"/>
                          <a:cs typeface="Times New Roman" panose="02020603050405020304" pitchFamily="18" charset="0"/>
                        </a:rPr>
                        <a:t>2</a:t>
                      </a:r>
                      <a:r>
                        <a:rPr lang="en-US" sz="1400">
                          <a:effectLst/>
                          <a:latin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4955372"/>
                  </a:ext>
                </a:extLst>
              </a:tr>
              <a:tr h="370210">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Aluminum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Flat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29.12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86398531"/>
                  </a:ext>
                </a:extLst>
              </a:tr>
              <a:tr h="370210">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Aluminum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Flat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104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3.328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33675456"/>
                  </a:ext>
                </a:extLst>
              </a:tr>
              <a:tr h="370210">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Aluminum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Flat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120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3.12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75431589"/>
                  </a:ext>
                </a:extLst>
              </a:tr>
              <a:tr h="370210">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Aluminum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Flat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78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3.744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75777823"/>
                  </a:ext>
                </a:extLst>
              </a:tr>
              <a:tr h="370210">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Aluminum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Slider</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234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168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15.7248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7524196"/>
                  </a:ext>
                </a:extLst>
              </a:tr>
              <a:tr h="370210">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Aluminum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Slider</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624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104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12.9792</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94389932"/>
                  </a:ext>
                </a:extLst>
              </a:tr>
            </a:tbl>
          </a:graphicData>
        </a:graphic>
      </p:graphicFrame>
    </p:spTree>
    <p:extLst>
      <p:ext uri="{BB962C8B-B14F-4D97-AF65-F5344CB8AC3E}">
        <p14:creationId xmlns:p14="http://schemas.microsoft.com/office/powerpoint/2010/main" val="164736573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Waste Factors</a:t>
            </a:r>
            <a:endParaRPr lang="en-US" sz="3200" dirty="0">
              <a:latin typeface="Times New Roman" panose="02020603050405020304" pitchFamily="18" charset="0"/>
              <a:cs typeface="Times New Roman" panose="02020603050405020304" pitchFamily="18" charset="0"/>
            </a:endParaRPr>
          </a:p>
        </p:txBody>
      </p:sp>
      <p:sp>
        <p:nvSpPr>
          <p:cNvPr id="7" name="Rectangle 6">
            <a:extLst>
              <a:ext uri="{FF2B5EF4-FFF2-40B4-BE49-F238E27FC236}">
                <a16:creationId xmlns:a16="http://schemas.microsoft.com/office/drawing/2014/main" id="{71BCA6EC-54A4-4829-8C41-8B8E3E1208D3}"/>
              </a:ext>
            </a:extLst>
          </p:cNvPr>
          <p:cNvSpPr/>
          <p:nvPr/>
        </p:nvSpPr>
        <p:spPr>
          <a:xfrm>
            <a:off x="234461" y="1758462"/>
            <a:ext cx="11195920" cy="1257845"/>
          </a:xfrm>
          <a:prstGeom prst="rect">
            <a:avLst/>
          </a:prstGeom>
        </p:spPr>
        <p:txBody>
          <a:bodyPr wrap="square">
            <a:spAutoFit/>
          </a:bodyPr>
          <a:lstStyle/>
          <a:p>
            <a:pPr marL="457200" marR="0" algn="just">
              <a:lnSpc>
                <a:spcPct val="107000"/>
              </a:lnSpc>
              <a:spcBef>
                <a:spcPts val="800"/>
              </a:spcBef>
              <a:spcAft>
                <a:spcPts val="0"/>
              </a:spcAft>
            </a:pPr>
            <a:r>
              <a:rPr lang="en-US" dirty="0">
                <a:latin typeface="Times New Roman" panose="02020603050405020304" pitchFamily="18" charset="0"/>
                <a:cs typeface="Times New Roman" panose="02020603050405020304" pitchFamily="18" charset="0"/>
              </a:rPr>
              <a:t>The physical </a:t>
            </a:r>
            <a:r>
              <a:rPr lang="en-US" b="1" dirty="0">
                <a:latin typeface="Times New Roman" panose="02020603050405020304" pitchFamily="18" charset="0"/>
                <a:cs typeface="Times New Roman" panose="02020603050405020304" pitchFamily="18" charset="0"/>
              </a:rPr>
              <a:t>waste</a:t>
            </a:r>
            <a:r>
              <a:rPr lang="en-US" dirty="0">
                <a:latin typeface="Times New Roman" panose="02020603050405020304" pitchFamily="18" charset="0"/>
                <a:cs typeface="Times New Roman" panose="02020603050405020304" pitchFamily="18" charset="0"/>
              </a:rPr>
              <a:t> includes loss of materials and damages while cost and time overrun refers to non-physical </a:t>
            </a:r>
            <a:r>
              <a:rPr lang="en-US" b="1" dirty="0">
                <a:latin typeface="Times New Roman" panose="02020603050405020304" pitchFamily="18" charset="0"/>
                <a:cs typeface="Times New Roman" panose="02020603050405020304" pitchFamily="18" charset="0"/>
              </a:rPr>
              <a:t>waste</a:t>
            </a:r>
            <a:r>
              <a:rPr lang="en-US" dirty="0">
                <a:latin typeface="Times New Roman" panose="02020603050405020304" pitchFamily="18" charset="0"/>
                <a:cs typeface="Times New Roman" panose="02020603050405020304" pitchFamily="18" charset="0"/>
              </a:rPr>
              <a:t>. In building material, </a:t>
            </a:r>
            <a:r>
              <a:rPr lang="en-US" b="1" dirty="0">
                <a:latin typeface="Times New Roman" panose="02020603050405020304" pitchFamily="18" charset="0"/>
                <a:cs typeface="Times New Roman" panose="02020603050405020304" pitchFamily="18" charset="0"/>
              </a:rPr>
              <a:t>waste</a:t>
            </a:r>
            <a:r>
              <a:rPr lang="en-US" dirty="0">
                <a:latin typeface="Times New Roman" panose="02020603050405020304" pitchFamily="18" charset="0"/>
                <a:cs typeface="Times New Roman" panose="02020603050405020304" pitchFamily="18" charset="0"/>
              </a:rPr>
              <a:t> can be described as the difference between total </a:t>
            </a:r>
            <a:r>
              <a:rPr lang="en-US" b="1" dirty="0">
                <a:latin typeface="Times New Roman" panose="02020603050405020304" pitchFamily="18" charset="0"/>
                <a:cs typeface="Times New Roman" panose="02020603050405020304" pitchFamily="18" charset="0"/>
              </a:rPr>
              <a:t>quantity</a:t>
            </a:r>
            <a:r>
              <a:rPr lang="en-US" dirty="0">
                <a:latin typeface="Times New Roman" panose="02020603050405020304" pitchFamily="18" charset="0"/>
                <a:cs typeface="Times New Roman" panose="02020603050405020304" pitchFamily="18" charset="0"/>
              </a:rPr>
              <a:t> of material brought on site and actual </a:t>
            </a:r>
            <a:r>
              <a:rPr lang="en-US" b="1" dirty="0">
                <a:latin typeface="Times New Roman" panose="02020603050405020304" pitchFamily="18" charset="0"/>
                <a:cs typeface="Times New Roman" panose="02020603050405020304" pitchFamily="18" charset="0"/>
              </a:rPr>
              <a:t>quantity</a:t>
            </a:r>
            <a:r>
              <a:rPr lang="en-US" dirty="0">
                <a:latin typeface="Times New Roman" panose="02020603050405020304" pitchFamily="18" charset="0"/>
                <a:cs typeface="Times New Roman" panose="02020603050405020304" pitchFamily="18" charset="0"/>
              </a:rPr>
              <a:t> used.</a:t>
            </a:r>
            <a:endParaRPr lang="en-US" b="1" dirty="0">
              <a:latin typeface="Times New Roman" panose="02020603050405020304" pitchFamily="18" charset="0"/>
              <a:ea typeface="Segoe UI" panose="020B0502040204020203" pitchFamily="34" charset="0"/>
              <a:cs typeface="Times New Roman" panose="02020603050405020304" pitchFamily="18" charset="0"/>
            </a:endParaRPr>
          </a:p>
          <a:p>
            <a:pPr marL="457200" algn="just">
              <a:lnSpc>
                <a:spcPct val="107000"/>
              </a:lnSpc>
            </a:pPr>
            <a:endParaRPr lang="en-US" dirty="0">
              <a:latin typeface="Times New Roman" panose="02020603050405020304" pitchFamily="18" charset="0"/>
              <a:ea typeface="Segoe UI" panose="020B0502040204020203"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DD603F23-0164-4417-93B0-D2430507D9B5}"/>
              </a:ext>
            </a:extLst>
          </p:cNvPr>
          <p:cNvSpPr/>
          <p:nvPr/>
        </p:nvSpPr>
        <p:spPr>
          <a:xfrm>
            <a:off x="342313" y="3429000"/>
            <a:ext cx="11195920" cy="1360437"/>
          </a:xfrm>
          <a:prstGeom prst="rect">
            <a:avLst/>
          </a:prstGeom>
        </p:spPr>
        <p:txBody>
          <a:bodyPr wrap="square">
            <a:spAutoFit/>
          </a:bodyPr>
          <a:lstStyle/>
          <a:p>
            <a:pPr marL="457200" marR="0" algn="just">
              <a:lnSpc>
                <a:spcPct val="107000"/>
              </a:lnSpc>
              <a:spcBef>
                <a:spcPts val="800"/>
              </a:spcBef>
              <a:spcAft>
                <a:spcPts val="0"/>
              </a:spcAft>
            </a:pPr>
            <a:r>
              <a:rPr lang="en-US" dirty="0">
                <a:latin typeface="Times New Roman" panose="02020603050405020304" pitchFamily="18" charset="0"/>
                <a:cs typeface="Times New Roman" panose="02020603050405020304" pitchFamily="18" charset="0"/>
              </a:rPr>
              <a:t>So, according to be conservative in calculating quantities the contractor QS should take in considerations materials that will be lost during construction process by multiply each material quantity to its waste factor.</a:t>
            </a:r>
          </a:p>
          <a:p>
            <a:pPr marL="457200" marR="0" algn="just">
              <a:lnSpc>
                <a:spcPct val="107000"/>
              </a:lnSpc>
              <a:spcBef>
                <a:spcPts val="800"/>
              </a:spcBef>
              <a:spcAft>
                <a:spcPts val="0"/>
              </a:spcAft>
            </a:pPr>
            <a:r>
              <a:rPr lang="en-US" dirty="0">
                <a:latin typeface="Times New Roman" panose="02020603050405020304" pitchFamily="18" charset="0"/>
                <a:cs typeface="Times New Roman" panose="02020603050405020304" pitchFamily="18" charset="0"/>
              </a:rPr>
              <a:t>Waste factors different for contractor to other according to the historical database.</a:t>
            </a:r>
            <a:endParaRPr lang="en-US" b="1" dirty="0">
              <a:latin typeface="Times New Roman" panose="02020603050405020304" pitchFamily="18" charset="0"/>
              <a:ea typeface="Segoe UI" panose="020B0502040204020203" pitchFamily="34" charset="0"/>
              <a:cs typeface="Times New Roman" panose="02020603050405020304" pitchFamily="18" charset="0"/>
            </a:endParaRPr>
          </a:p>
          <a:p>
            <a:pPr marL="457200" algn="just">
              <a:lnSpc>
                <a:spcPct val="107000"/>
              </a:lnSpc>
            </a:pPr>
            <a:endParaRPr lang="en-US" dirty="0">
              <a:latin typeface="Times New Roman" panose="02020603050405020304" pitchFamily="18" charset="0"/>
              <a:ea typeface="Segoe UI" panose="020B0502040204020203" pitchFamily="34" charset="0"/>
              <a:cs typeface="Times New Roman" panose="02020603050405020304" pitchFamily="18" charset="0"/>
            </a:endParaRPr>
          </a:p>
        </p:txBody>
      </p:sp>
    </p:spTree>
    <p:extLst>
      <p:ext uri="{BB962C8B-B14F-4D97-AF65-F5344CB8AC3E}">
        <p14:creationId xmlns:p14="http://schemas.microsoft.com/office/powerpoint/2010/main" val="318582805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Waste Factors</a:t>
            </a:r>
            <a:endParaRPr lang="en-US" sz="3200" dirty="0">
              <a:latin typeface="Times New Roman" panose="02020603050405020304" pitchFamily="18" charset="0"/>
              <a:cs typeface="Times New Roman" panose="02020603050405020304" pitchFamily="18" charset="0"/>
            </a:endParaRPr>
          </a:p>
        </p:txBody>
      </p:sp>
      <p:sp>
        <p:nvSpPr>
          <p:cNvPr id="8" name="Rectangle 7">
            <a:extLst>
              <a:ext uri="{FF2B5EF4-FFF2-40B4-BE49-F238E27FC236}">
                <a16:creationId xmlns:a16="http://schemas.microsoft.com/office/drawing/2014/main" id="{DD603F23-0164-4417-93B0-D2430507D9B5}"/>
              </a:ext>
            </a:extLst>
          </p:cNvPr>
          <p:cNvSpPr/>
          <p:nvPr/>
        </p:nvSpPr>
        <p:spPr>
          <a:xfrm>
            <a:off x="0" y="1758462"/>
            <a:ext cx="7723163" cy="665118"/>
          </a:xfrm>
          <a:prstGeom prst="rect">
            <a:avLst/>
          </a:prstGeom>
        </p:spPr>
        <p:txBody>
          <a:bodyPr wrap="square">
            <a:spAutoFit/>
          </a:bodyPr>
          <a:lstStyle/>
          <a:p>
            <a:pPr marL="457200" marR="0" algn="just">
              <a:lnSpc>
                <a:spcPct val="107000"/>
              </a:lnSpc>
              <a:spcBef>
                <a:spcPts val="800"/>
              </a:spcBef>
              <a:spcAft>
                <a:spcPts val="0"/>
              </a:spcAft>
            </a:pPr>
            <a:r>
              <a:rPr lang="en-US" dirty="0">
                <a:latin typeface="Times New Roman" panose="02020603050405020304" pitchFamily="18" charset="0"/>
                <a:cs typeface="Times New Roman" panose="02020603050405020304" pitchFamily="18" charset="0"/>
              </a:rPr>
              <a:t>The waste factors used in this project:</a:t>
            </a:r>
            <a:endParaRPr lang="en-US" b="1" dirty="0">
              <a:latin typeface="Times New Roman" panose="02020603050405020304" pitchFamily="18" charset="0"/>
              <a:ea typeface="Segoe UI" panose="020B0502040204020203" pitchFamily="34" charset="0"/>
              <a:cs typeface="Times New Roman" panose="02020603050405020304" pitchFamily="18" charset="0"/>
            </a:endParaRPr>
          </a:p>
          <a:p>
            <a:pPr marL="457200" algn="just">
              <a:lnSpc>
                <a:spcPct val="107000"/>
              </a:lnSpc>
            </a:pPr>
            <a:endParaRPr lang="en-US" dirty="0">
              <a:latin typeface="Times New Roman" panose="02020603050405020304" pitchFamily="18" charset="0"/>
              <a:ea typeface="Segoe UI" panose="020B0502040204020203"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DA1700EA-5BA2-4B7D-88C3-4C6A9ED68F48}"/>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22003" y="997396"/>
            <a:ext cx="4831270" cy="565988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8101489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Quantities</a:t>
            </a:r>
            <a:endParaRPr lang="en-US" sz="3200" dirty="0">
              <a:latin typeface="Times New Roman" panose="02020603050405020304" pitchFamily="18" charset="0"/>
              <a:cs typeface="Times New Roman" panose="02020603050405020304" pitchFamily="18" charset="0"/>
            </a:endParaRPr>
          </a:p>
        </p:txBody>
      </p:sp>
      <p:graphicFrame>
        <p:nvGraphicFramePr>
          <p:cNvPr id="3" name="Table 2">
            <a:extLst>
              <a:ext uri="{FF2B5EF4-FFF2-40B4-BE49-F238E27FC236}">
                <a16:creationId xmlns:a16="http://schemas.microsoft.com/office/drawing/2014/main" id="{18861DAA-3414-4388-BC78-A2819601D408}"/>
              </a:ext>
            </a:extLst>
          </p:cNvPr>
          <p:cNvGraphicFramePr>
            <a:graphicFrameLocks noGrp="1"/>
          </p:cNvGraphicFramePr>
          <p:nvPr>
            <p:extLst>
              <p:ext uri="{D42A27DB-BD31-4B8C-83A1-F6EECF244321}">
                <p14:modId xmlns:p14="http://schemas.microsoft.com/office/powerpoint/2010/main" val="1228701987"/>
              </p:ext>
            </p:extLst>
          </p:nvPr>
        </p:nvGraphicFramePr>
        <p:xfrm>
          <a:off x="2574388" y="1758462"/>
          <a:ext cx="6909246" cy="4577402"/>
        </p:xfrm>
        <a:graphic>
          <a:graphicData uri="http://schemas.openxmlformats.org/drawingml/2006/table">
            <a:tbl>
              <a:tblPr firstRow="1" firstCol="1" bandRow="1">
                <a:tableStyleId>{5C22544A-7EE6-4342-B048-85BDC9FD1C3A}</a:tableStyleId>
              </a:tblPr>
              <a:tblGrid>
                <a:gridCol w="2508630">
                  <a:extLst>
                    <a:ext uri="{9D8B030D-6E8A-4147-A177-3AD203B41FA5}">
                      <a16:colId xmlns:a16="http://schemas.microsoft.com/office/drawing/2014/main" val="3087897602"/>
                    </a:ext>
                  </a:extLst>
                </a:gridCol>
                <a:gridCol w="1009059">
                  <a:extLst>
                    <a:ext uri="{9D8B030D-6E8A-4147-A177-3AD203B41FA5}">
                      <a16:colId xmlns:a16="http://schemas.microsoft.com/office/drawing/2014/main" val="8190991"/>
                    </a:ext>
                  </a:extLst>
                </a:gridCol>
                <a:gridCol w="1135191">
                  <a:extLst>
                    <a:ext uri="{9D8B030D-6E8A-4147-A177-3AD203B41FA5}">
                      <a16:colId xmlns:a16="http://schemas.microsoft.com/office/drawing/2014/main" val="1736780299"/>
                    </a:ext>
                  </a:extLst>
                </a:gridCol>
                <a:gridCol w="1135191">
                  <a:extLst>
                    <a:ext uri="{9D8B030D-6E8A-4147-A177-3AD203B41FA5}">
                      <a16:colId xmlns:a16="http://schemas.microsoft.com/office/drawing/2014/main" val="647980398"/>
                    </a:ext>
                  </a:extLst>
                </a:gridCol>
                <a:gridCol w="1121175">
                  <a:extLst>
                    <a:ext uri="{9D8B030D-6E8A-4147-A177-3AD203B41FA5}">
                      <a16:colId xmlns:a16="http://schemas.microsoft.com/office/drawing/2014/main" val="2894207191"/>
                    </a:ext>
                  </a:extLst>
                </a:gridCol>
              </a:tblGrid>
              <a:tr h="544607">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Structural Elements</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Material</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Waste Factor</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Calculated Value</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Total Value</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16653543"/>
                  </a:ext>
                </a:extLst>
              </a:tr>
              <a:tr h="281642">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Footings</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20.187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21.66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7580874"/>
                  </a:ext>
                </a:extLst>
              </a:tr>
              <a:tr h="281642">
                <a:tc>
                  <a:txBody>
                    <a:bodyPr/>
                    <a:lstStyle/>
                    <a:p>
                      <a:endParaRPr lang="en-US" sz="18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Con. B150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7.51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45494950"/>
                  </a:ext>
                </a:extLst>
              </a:tr>
              <a:tr h="281642">
                <a:tc>
                  <a:txBody>
                    <a:bodyPr/>
                    <a:lstStyle/>
                    <a:p>
                      <a:endParaRPr lang="en-US" sz="18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1.386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1.73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72372026"/>
                  </a:ext>
                </a:extLst>
              </a:tr>
              <a:tr h="281642">
                <a:tc>
                  <a:txBody>
                    <a:bodyPr/>
                    <a:lstStyle/>
                    <a:p>
                      <a:endParaRPr lang="en-US" sz="18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0.7856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0.83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37170174"/>
                  </a:ext>
                </a:extLst>
              </a:tr>
              <a:tr h="281642">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Column Necks</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2.127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2.28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39338823"/>
                  </a:ext>
                </a:extLst>
              </a:tr>
              <a:tr h="281642">
                <a:tc>
                  <a:txBody>
                    <a:bodyPr/>
                    <a:lstStyle/>
                    <a:p>
                      <a:endParaRPr lang="en-US" sz="18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0.8055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1.01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13451590"/>
                  </a:ext>
                </a:extLst>
              </a:tr>
              <a:tr h="281642">
                <a:tc>
                  <a:txBody>
                    <a:bodyPr/>
                    <a:lstStyle/>
                    <a:p>
                      <a:endParaRPr lang="en-US" sz="18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0.552888889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0.58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36954566"/>
                  </a:ext>
                </a:extLst>
              </a:tr>
              <a:tr h="281642">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Tie Beams</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13.1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14.06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96715471"/>
                  </a:ext>
                </a:extLst>
              </a:tr>
              <a:tr h="281642">
                <a:tc>
                  <a:txBody>
                    <a:bodyPr/>
                    <a:lstStyle/>
                    <a:p>
                      <a:endParaRPr lang="en-US" sz="18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Con. B150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3.93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4.22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18176783"/>
                  </a:ext>
                </a:extLst>
              </a:tr>
              <a:tr h="281642">
                <a:tc>
                  <a:txBody>
                    <a:bodyPr/>
                    <a:lstStyle/>
                    <a:p>
                      <a:endParaRPr lang="en-US" sz="18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3.93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4.91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0847650"/>
                  </a:ext>
                </a:extLst>
              </a:tr>
              <a:tr h="281642">
                <a:tc>
                  <a:txBody>
                    <a:bodyPr/>
                    <a:lstStyle/>
                    <a:p>
                      <a:endParaRPr lang="en-US" sz="18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1.215950617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1.29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6234167"/>
                  </a:ext>
                </a:extLst>
              </a:tr>
              <a:tr h="281642">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Ground Slab</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18.25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19.58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5208138"/>
                  </a:ext>
                </a:extLst>
              </a:tr>
              <a:tr h="281642">
                <a:tc>
                  <a:txBody>
                    <a:bodyPr/>
                    <a:lstStyle/>
                    <a:p>
                      <a:endParaRPr lang="en-US" sz="18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0.1625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0.20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66087405"/>
                  </a:ext>
                </a:extLst>
              </a:tr>
              <a:tr h="281642">
                <a:tc>
                  <a:txBody>
                    <a:bodyPr/>
                    <a:lstStyle/>
                    <a:p>
                      <a:endParaRPr lang="en-US" sz="18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0.663308642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0.70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99393522"/>
                  </a:ext>
                </a:extLst>
              </a:tr>
            </a:tbl>
          </a:graphicData>
        </a:graphic>
      </p:graphicFrame>
    </p:spTree>
    <p:extLst>
      <p:ext uri="{BB962C8B-B14F-4D97-AF65-F5344CB8AC3E}">
        <p14:creationId xmlns:p14="http://schemas.microsoft.com/office/powerpoint/2010/main" val="210254156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Quantities</a:t>
            </a:r>
            <a:endParaRPr lang="en-US" sz="3200"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AA7DC4E7-F5F6-4C5C-8D9D-4A2C8B1F6459}"/>
              </a:ext>
            </a:extLst>
          </p:cNvPr>
          <p:cNvGraphicFramePr>
            <a:graphicFrameLocks noGrp="1"/>
          </p:cNvGraphicFramePr>
          <p:nvPr>
            <p:extLst>
              <p:ext uri="{D42A27DB-BD31-4B8C-83A1-F6EECF244321}">
                <p14:modId xmlns:p14="http://schemas.microsoft.com/office/powerpoint/2010/main" val="745773240"/>
              </p:ext>
            </p:extLst>
          </p:nvPr>
        </p:nvGraphicFramePr>
        <p:xfrm>
          <a:off x="2616591" y="1758462"/>
          <a:ext cx="7399607" cy="4898817"/>
        </p:xfrm>
        <a:graphic>
          <a:graphicData uri="http://schemas.openxmlformats.org/drawingml/2006/table">
            <a:tbl>
              <a:tblPr firstRow="1" firstCol="1" bandRow="1">
                <a:tableStyleId>{5C22544A-7EE6-4342-B048-85BDC9FD1C3A}</a:tableStyleId>
              </a:tblPr>
              <a:tblGrid>
                <a:gridCol w="2686672">
                  <a:extLst>
                    <a:ext uri="{9D8B030D-6E8A-4147-A177-3AD203B41FA5}">
                      <a16:colId xmlns:a16="http://schemas.microsoft.com/office/drawing/2014/main" val="3170040666"/>
                    </a:ext>
                  </a:extLst>
                </a:gridCol>
                <a:gridCol w="1080673">
                  <a:extLst>
                    <a:ext uri="{9D8B030D-6E8A-4147-A177-3AD203B41FA5}">
                      <a16:colId xmlns:a16="http://schemas.microsoft.com/office/drawing/2014/main" val="1337848191"/>
                    </a:ext>
                  </a:extLst>
                </a:gridCol>
                <a:gridCol w="1215757">
                  <a:extLst>
                    <a:ext uri="{9D8B030D-6E8A-4147-A177-3AD203B41FA5}">
                      <a16:colId xmlns:a16="http://schemas.microsoft.com/office/drawing/2014/main" val="274963828"/>
                    </a:ext>
                  </a:extLst>
                </a:gridCol>
                <a:gridCol w="1215757">
                  <a:extLst>
                    <a:ext uri="{9D8B030D-6E8A-4147-A177-3AD203B41FA5}">
                      <a16:colId xmlns:a16="http://schemas.microsoft.com/office/drawing/2014/main" val="4201745086"/>
                    </a:ext>
                  </a:extLst>
                </a:gridCol>
                <a:gridCol w="1200748">
                  <a:extLst>
                    <a:ext uri="{9D8B030D-6E8A-4147-A177-3AD203B41FA5}">
                      <a16:colId xmlns:a16="http://schemas.microsoft.com/office/drawing/2014/main" val="4198776090"/>
                    </a:ext>
                  </a:extLst>
                </a:gridCol>
              </a:tblGrid>
              <a:tr h="634323">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Structural Elements</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Material</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Waste Factor</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Calculated Value</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Total Value</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64789249"/>
                  </a:ext>
                </a:extLst>
              </a:tr>
              <a:tr h="328038">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columns (0.78 - 4.16 )</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6.3544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6.82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69699932"/>
                  </a:ext>
                </a:extLst>
              </a:tr>
              <a:tr h="328038">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2.4702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3.09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07319345"/>
                  </a:ext>
                </a:extLst>
              </a:tr>
              <a:tr h="328038">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1.114246914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1.18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91535569"/>
                  </a:ext>
                </a:extLst>
              </a:tr>
              <a:tr h="328038">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columns ( 4.16-7.54)</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6.3544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6.82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95523695"/>
                  </a:ext>
                </a:extLst>
              </a:tr>
              <a:tr h="328038">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2.4702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3.09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46544878"/>
                  </a:ext>
                </a:extLst>
              </a:tr>
              <a:tr h="328038">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1.114246914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1.18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70720649"/>
                  </a:ext>
                </a:extLst>
              </a:tr>
              <a:tr h="328038">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columns (7.54-9.97)</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0.729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0.78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80326856"/>
                  </a:ext>
                </a:extLst>
              </a:tr>
              <a:tr h="328038">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0.30245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0.38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76400369"/>
                  </a:ext>
                </a:extLst>
              </a:tr>
              <a:tr h="328038">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0.113160494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0.12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1490342"/>
                  </a:ext>
                </a:extLst>
              </a:tr>
              <a:tr h="328038">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Floors Slab</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75.86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81.40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70084366"/>
                  </a:ext>
                </a:extLst>
              </a:tr>
              <a:tr h="328038">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16.555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20.69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25829596"/>
                  </a:ext>
                </a:extLst>
              </a:tr>
              <a:tr h="328038">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6.596622222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6.97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69337683"/>
                  </a:ext>
                </a:extLst>
              </a:tr>
              <a:tr h="328038">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Frames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2.308696296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2.44</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77719517"/>
                  </a:ext>
                </a:extLst>
              </a:tr>
            </a:tbl>
          </a:graphicData>
        </a:graphic>
      </p:graphicFrame>
    </p:spTree>
    <p:extLst>
      <p:ext uri="{BB962C8B-B14F-4D97-AF65-F5344CB8AC3E}">
        <p14:creationId xmlns:p14="http://schemas.microsoft.com/office/powerpoint/2010/main" val="214544744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Quantities</a:t>
            </a:r>
            <a:endParaRPr lang="en-US" sz="3200"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AA7DC4E7-F5F6-4C5C-8D9D-4A2C8B1F6459}"/>
              </a:ext>
            </a:extLst>
          </p:cNvPr>
          <p:cNvGraphicFramePr>
            <a:graphicFrameLocks noGrp="1"/>
          </p:cNvGraphicFramePr>
          <p:nvPr>
            <p:extLst>
              <p:ext uri="{D42A27DB-BD31-4B8C-83A1-F6EECF244321}">
                <p14:modId xmlns:p14="http://schemas.microsoft.com/office/powerpoint/2010/main" val="4249060874"/>
              </p:ext>
            </p:extLst>
          </p:nvPr>
        </p:nvGraphicFramePr>
        <p:xfrm>
          <a:off x="2616591" y="1758462"/>
          <a:ext cx="7598564" cy="4825222"/>
        </p:xfrm>
        <a:graphic>
          <a:graphicData uri="http://schemas.openxmlformats.org/drawingml/2006/table">
            <a:tbl>
              <a:tblPr firstRow="1" firstCol="1" bandRow="1">
                <a:tableStyleId>{5C22544A-7EE6-4342-B048-85BDC9FD1C3A}</a:tableStyleId>
              </a:tblPr>
              <a:tblGrid>
                <a:gridCol w="2758910">
                  <a:extLst>
                    <a:ext uri="{9D8B030D-6E8A-4147-A177-3AD203B41FA5}">
                      <a16:colId xmlns:a16="http://schemas.microsoft.com/office/drawing/2014/main" val="3170040666"/>
                    </a:ext>
                  </a:extLst>
                </a:gridCol>
                <a:gridCol w="1109729">
                  <a:extLst>
                    <a:ext uri="{9D8B030D-6E8A-4147-A177-3AD203B41FA5}">
                      <a16:colId xmlns:a16="http://schemas.microsoft.com/office/drawing/2014/main" val="1337848191"/>
                    </a:ext>
                  </a:extLst>
                </a:gridCol>
                <a:gridCol w="1248446">
                  <a:extLst>
                    <a:ext uri="{9D8B030D-6E8A-4147-A177-3AD203B41FA5}">
                      <a16:colId xmlns:a16="http://schemas.microsoft.com/office/drawing/2014/main" val="274963828"/>
                    </a:ext>
                  </a:extLst>
                </a:gridCol>
                <a:gridCol w="1248446">
                  <a:extLst>
                    <a:ext uri="{9D8B030D-6E8A-4147-A177-3AD203B41FA5}">
                      <a16:colId xmlns:a16="http://schemas.microsoft.com/office/drawing/2014/main" val="4201745086"/>
                    </a:ext>
                  </a:extLst>
                </a:gridCol>
                <a:gridCol w="1233033">
                  <a:extLst>
                    <a:ext uri="{9D8B030D-6E8A-4147-A177-3AD203B41FA5}">
                      <a16:colId xmlns:a16="http://schemas.microsoft.com/office/drawing/2014/main" val="4198776090"/>
                    </a:ext>
                  </a:extLst>
                </a:gridCol>
              </a:tblGrid>
              <a:tr h="669634">
                <a:tc>
                  <a:txBody>
                    <a:bodyPr/>
                    <a:lstStyle/>
                    <a:p>
                      <a:pPr marL="0" marR="0" algn="ctr">
                        <a:lnSpc>
                          <a:spcPct val="107000"/>
                        </a:lnSpc>
                        <a:spcBef>
                          <a:spcPts val="800"/>
                        </a:spcBef>
                        <a:spcAft>
                          <a:spcPts val="0"/>
                        </a:spcAft>
                      </a:pPr>
                      <a:r>
                        <a:rPr lang="en-US" sz="1800" dirty="0">
                          <a:solidFill>
                            <a:schemeClr val="bg1"/>
                          </a:solidFill>
                          <a:effectLst/>
                          <a:latin typeface="Times New Roman" panose="02020603050405020304" pitchFamily="18" charset="0"/>
                          <a:cs typeface="Times New Roman" panose="02020603050405020304" pitchFamily="18" charset="0"/>
                        </a:rPr>
                        <a:t>Structural Elements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Material</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Waste Factor</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Calculated Value</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Total Value</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64789249"/>
                  </a:ext>
                </a:extLst>
              </a:tr>
              <a:tr h="346299">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Stairs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6.354067943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6.82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69699932"/>
                  </a:ext>
                </a:extLst>
              </a:tr>
              <a:tr h="346299">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1.577140874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1.97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07319345"/>
                  </a:ext>
                </a:extLst>
              </a:tr>
              <a:tr h="346299">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0.439290464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0.46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91535569"/>
                  </a:ext>
                </a:extLst>
              </a:tr>
              <a:tr h="346299">
                <a:tc>
                  <a:txBody>
                    <a:bodyPr/>
                    <a:lstStyle/>
                    <a:p>
                      <a:pPr marL="0" marR="0" algn="ctr">
                        <a:lnSpc>
                          <a:spcPct val="107000"/>
                        </a:lnSpc>
                        <a:spcBef>
                          <a:spcPts val="800"/>
                        </a:spcBef>
                        <a:spcAft>
                          <a:spcPts val="0"/>
                        </a:spcAft>
                      </a:pPr>
                      <a:r>
                        <a:rPr lang="en-US" sz="1800" b="1" i="1" dirty="0" smtClean="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Sloping </a:t>
                      </a: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Screed</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B150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5.046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5.41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95523695"/>
                  </a:ext>
                </a:extLst>
              </a:tr>
              <a:tr h="346299">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plastering Floors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mortar</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1427.4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1612.96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46544878"/>
                  </a:ext>
                </a:extLst>
              </a:tr>
              <a:tr h="346299">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painting Floors (Ceiling)</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304.5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334.95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70720649"/>
                  </a:ext>
                </a:extLst>
              </a:tr>
              <a:tr h="346299">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Walls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1124.545455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1237.00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80326856"/>
                  </a:ext>
                </a:extLst>
              </a:tr>
              <a:tr h="346299">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Tiles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Ground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274.02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290.46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76400369"/>
                  </a:ext>
                </a:extLst>
              </a:tr>
              <a:tr h="346299">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Wall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194.68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206.36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1490342"/>
                  </a:ext>
                </a:extLst>
              </a:tr>
              <a:tr h="346299">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Skriting</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17.92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19.00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70084366"/>
                  </a:ext>
                </a:extLst>
              </a:tr>
              <a:tr h="346299">
                <a:tc>
                  <a:txBody>
                    <a:bodyPr/>
                    <a:lstStyle/>
                    <a:p>
                      <a:endParaRPr lang="en-US" sz="14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mortar</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456.64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516.00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25829596"/>
                  </a:ext>
                </a:extLst>
              </a:tr>
              <a:tr h="346299">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Filling</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340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400" dirty="0">
                        <a:effectLst/>
                        <a:latin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869337683"/>
                  </a:ext>
                </a:extLst>
              </a:tr>
            </a:tbl>
          </a:graphicData>
        </a:graphic>
      </p:graphicFrame>
    </p:spTree>
    <p:extLst>
      <p:ext uri="{BB962C8B-B14F-4D97-AF65-F5344CB8AC3E}">
        <p14:creationId xmlns:p14="http://schemas.microsoft.com/office/powerpoint/2010/main" val="395439566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Quantities</a:t>
            </a:r>
            <a:endParaRPr lang="en-US" sz="3200" dirty="0">
              <a:latin typeface="Times New Roman" panose="02020603050405020304" pitchFamily="18" charset="0"/>
              <a:cs typeface="Times New Roman" panose="02020603050405020304" pitchFamily="18" charset="0"/>
            </a:endParaRPr>
          </a:p>
        </p:txBody>
      </p:sp>
      <p:graphicFrame>
        <p:nvGraphicFramePr>
          <p:cNvPr id="3" name="Table 2">
            <a:extLst>
              <a:ext uri="{FF2B5EF4-FFF2-40B4-BE49-F238E27FC236}">
                <a16:creationId xmlns:a16="http://schemas.microsoft.com/office/drawing/2014/main" id="{81B93BD3-C2F1-404F-B11A-1270BB926016}"/>
              </a:ext>
            </a:extLst>
          </p:cNvPr>
          <p:cNvGraphicFramePr>
            <a:graphicFrameLocks noGrp="1"/>
          </p:cNvGraphicFramePr>
          <p:nvPr>
            <p:extLst>
              <p:ext uri="{D42A27DB-BD31-4B8C-83A1-F6EECF244321}">
                <p14:modId xmlns:p14="http://schemas.microsoft.com/office/powerpoint/2010/main" val="1743835681"/>
              </p:ext>
            </p:extLst>
          </p:nvPr>
        </p:nvGraphicFramePr>
        <p:xfrm>
          <a:off x="2466918" y="1688124"/>
          <a:ext cx="6946710" cy="4997614"/>
        </p:xfrm>
        <a:graphic>
          <a:graphicData uri="http://schemas.openxmlformats.org/drawingml/2006/table">
            <a:tbl>
              <a:tblPr firstRow="1" firstCol="1" bandRow="1">
                <a:tableStyleId>{5C22544A-7EE6-4342-B048-85BDC9FD1C3A}</a:tableStyleId>
              </a:tblPr>
              <a:tblGrid>
                <a:gridCol w="2522234">
                  <a:extLst>
                    <a:ext uri="{9D8B030D-6E8A-4147-A177-3AD203B41FA5}">
                      <a16:colId xmlns:a16="http://schemas.microsoft.com/office/drawing/2014/main" val="1039558809"/>
                    </a:ext>
                  </a:extLst>
                </a:gridCol>
                <a:gridCol w="1014529">
                  <a:extLst>
                    <a:ext uri="{9D8B030D-6E8A-4147-A177-3AD203B41FA5}">
                      <a16:colId xmlns:a16="http://schemas.microsoft.com/office/drawing/2014/main" val="823925525"/>
                    </a:ext>
                  </a:extLst>
                </a:gridCol>
                <a:gridCol w="1141346">
                  <a:extLst>
                    <a:ext uri="{9D8B030D-6E8A-4147-A177-3AD203B41FA5}">
                      <a16:colId xmlns:a16="http://schemas.microsoft.com/office/drawing/2014/main" val="557935899"/>
                    </a:ext>
                  </a:extLst>
                </a:gridCol>
                <a:gridCol w="1141346">
                  <a:extLst>
                    <a:ext uri="{9D8B030D-6E8A-4147-A177-3AD203B41FA5}">
                      <a16:colId xmlns:a16="http://schemas.microsoft.com/office/drawing/2014/main" val="1195102213"/>
                    </a:ext>
                  </a:extLst>
                </a:gridCol>
                <a:gridCol w="1127255">
                  <a:extLst>
                    <a:ext uri="{9D8B030D-6E8A-4147-A177-3AD203B41FA5}">
                      <a16:colId xmlns:a16="http://schemas.microsoft.com/office/drawing/2014/main" val="3274805451"/>
                    </a:ext>
                  </a:extLst>
                </a:gridCol>
              </a:tblGrid>
              <a:tr h="741167">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Structural Elements</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Material</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Waste Factor</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Calculated Value</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Total Value</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52723112"/>
                  </a:ext>
                </a:extLst>
              </a:tr>
              <a:tr h="383293">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Wall Partitions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External (20)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4712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4975.87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07267294"/>
                  </a:ext>
                </a:extLst>
              </a:tr>
              <a:tr h="383293">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Internal (20)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346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365.38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71977196"/>
                  </a:ext>
                </a:extLst>
              </a:tr>
              <a:tr h="383293">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Internal (10)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2696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2846.98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9674037"/>
                  </a:ext>
                </a:extLst>
              </a:tr>
              <a:tr h="383293">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mortar</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5.1784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5.85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4304870"/>
                  </a:ext>
                </a:extLst>
              </a:tr>
              <a:tr h="383293">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Concrete over </a:t>
                      </a:r>
                      <a:r>
                        <a:rPr lang="en-US" sz="1800" b="1" i="1" dirty="0" smtClean="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Parapet</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0.52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0.56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83039992"/>
                  </a:ext>
                </a:extLst>
              </a:tr>
              <a:tr h="383293">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Beams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6.26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6.72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69471216"/>
                  </a:ext>
                </a:extLst>
              </a:tr>
              <a:tr h="383293">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1.83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2.29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32661533"/>
                  </a:ext>
                </a:extLst>
              </a:tr>
              <a:tr h="383293">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0.615111111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0.65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59346618"/>
                  </a:ext>
                </a:extLst>
              </a:tr>
              <a:tr h="383293">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Natural Stone</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Stone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655.86</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693.24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53358151"/>
                  </a:ext>
                </a:extLst>
              </a:tr>
              <a:tr h="383293">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Concrete Between Stone and Block</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17.4896</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18.77</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36491523"/>
                  </a:ext>
                </a:extLst>
              </a:tr>
            </a:tbl>
          </a:graphicData>
        </a:graphic>
      </p:graphicFrame>
    </p:spTree>
    <p:extLst>
      <p:ext uri="{BB962C8B-B14F-4D97-AF65-F5344CB8AC3E}">
        <p14:creationId xmlns:p14="http://schemas.microsoft.com/office/powerpoint/2010/main" val="136768390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Costs</a:t>
            </a:r>
            <a:endParaRPr lang="en-US" sz="3200" dirty="0">
              <a:latin typeface="Times New Roman" panose="02020603050405020304" pitchFamily="18" charset="0"/>
              <a:cs typeface="Times New Roman" panose="02020603050405020304" pitchFamily="18" charset="0"/>
            </a:endParaRPr>
          </a:p>
        </p:txBody>
      </p:sp>
      <p:graphicFrame>
        <p:nvGraphicFramePr>
          <p:cNvPr id="6" name="Table 5">
            <a:extLst>
              <a:ext uri="{FF2B5EF4-FFF2-40B4-BE49-F238E27FC236}">
                <a16:creationId xmlns:a16="http://schemas.microsoft.com/office/drawing/2014/main" id="{45EEF20C-3284-47F4-B7A4-1C9D2BD985B0}"/>
              </a:ext>
            </a:extLst>
          </p:cNvPr>
          <p:cNvGraphicFramePr>
            <a:graphicFrameLocks noGrp="1"/>
          </p:cNvGraphicFramePr>
          <p:nvPr>
            <p:extLst>
              <p:ext uri="{D42A27DB-BD31-4B8C-83A1-F6EECF244321}">
                <p14:modId xmlns:p14="http://schemas.microsoft.com/office/powerpoint/2010/main" val="1925868381"/>
              </p:ext>
            </p:extLst>
          </p:nvPr>
        </p:nvGraphicFramePr>
        <p:xfrm>
          <a:off x="3330054" y="1758462"/>
          <a:ext cx="6009889" cy="4903596"/>
        </p:xfrm>
        <a:graphic>
          <a:graphicData uri="http://schemas.openxmlformats.org/drawingml/2006/table">
            <a:tbl>
              <a:tblPr firstRow="1" firstCol="1" bandRow="1">
                <a:tableStyleId>{5C22544A-7EE6-4342-B048-85BDC9FD1C3A}</a:tableStyleId>
              </a:tblPr>
              <a:tblGrid>
                <a:gridCol w="2927895">
                  <a:extLst>
                    <a:ext uri="{9D8B030D-6E8A-4147-A177-3AD203B41FA5}">
                      <a16:colId xmlns:a16="http://schemas.microsoft.com/office/drawing/2014/main" val="2858234729"/>
                    </a:ext>
                  </a:extLst>
                </a:gridCol>
                <a:gridCol w="1201977">
                  <a:extLst>
                    <a:ext uri="{9D8B030D-6E8A-4147-A177-3AD203B41FA5}">
                      <a16:colId xmlns:a16="http://schemas.microsoft.com/office/drawing/2014/main" val="2762049725"/>
                    </a:ext>
                  </a:extLst>
                </a:gridCol>
                <a:gridCol w="1047878">
                  <a:extLst>
                    <a:ext uri="{9D8B030D-6E8A-4147-A177-3AD203B41FA5}">
                      <a16:colId xmlns:a16="http://schemas.microsoft.com/office/drawing/2014/main" val="175693322"/>
                    </a:ext>
                  </a:extLst>
                </a:gridCol>
                <a:gridCol w="832139">
                  <a:extLst>
                    <a:ext uri="{9D8B030D-6E8A-4147-A177-3AD203B41FA5}">
                      <a16:colId xmlns:a16="http://schemas.microsoft.com/office/drawing/2014/main" val="3821225645"/>
                    </a:ext>
                  </a:extLst>
                </a:gridCol>
              </a:tblGrid>
              <a:tr h="413556">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Name</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Cost</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Unit Cost</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Unit</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81218440"/>
                  </a:ext>
                </a:extLst>
              </a:tr>
              <a:tr h="374170">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Excavation for Footing</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4442.8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13.48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85760409"/>
                  </a:ext>
                </a:extLst>
              </a:tr>
              <a:tr h="374170">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Footing</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3697.45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170.7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85394485"/>
                  </a:ext>
                </a:extLst>
              </a:tr>
              <a:tr h="374170">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Column Neck</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989.22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433.87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36770503"/>
                  </a:ext>
                </a:extLst>
              </a:tr>
              <a:tr h="374170">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Tie Beams</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3583.27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254.86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79701862"/>
                  </a:ext>
                </a:extLst>
              </a:tr>
              <a:tr h="374170">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Ground Slab</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2420.1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123.6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91649352"/>
                  </a:ext>
                </a:extLst>
              </a:tr>
              <a:tr h="374170">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Columns</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5248.16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363.95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84671712"/>
                  </a:ext>
                </a:extLst>
              </a:tr>
              <a:tr h="374170">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Floors Slab</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18680.43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49.25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89526646"/>
                  </a:ext>
                </a:extLst>
              </a:tr>
              <a:tr h="374170">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Frames</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2035.2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834.1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$/Ton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66024153"/>
                  </a:ext>
                </a:extLst>
              </a:tr>
              <a:tr h="374170">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Stairs</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1137.61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166.8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63886271"/>
                  </a:ext>
                </a:extLst>
              </a:tr>
              <a:tr h="374170">
                <a:tc>
                  <a:txBody>
                    <a:bodyPr/>
                    <a:lstStyle/>
                    <a:p>
                      <a:pPr marL="0" marR="0" algn="ctr">
                        <a:lnSpc>
                          <a:spcPct val="107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Sloping </a:t>
                      </a:r>
                      <a:r>
                        <a:rPr lang="en-US" sz="1600" dirty="0">
                          <a:effectLst/>
                          <a:latin typeface="Times New Roman" panose="02020603050405020304" pitchFamily="18" charset="0"/>
                          <a:cs typeface="Times New Roman" panose="02020603050405020304" pitchFamily="18" charset="0"/>
                        </a:rPr>
                        <a:t>Screed</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465.64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86.07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21643944"/>
                  </a:ext>
                </a:extLst>
              </a:tr>
              <a:tr h="374170">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Plastering Floors</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9677.78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14485229"/>
                  </a:ext>
                </a:extLst>
              </a:tr>
              <a:tr h="374170">
                <a:tc>
                  <a:txBody>
                    <a:bodyPr/>
                    <a:lstStyle/>
                    <a:p>
                      <a:pPr marL="0" marR="0" algn="ctr">
                        <a:lnSpc>
                          <a:spcPct val="107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Painting </a:t>
                      </a:r>
                      <a:r>
                        <a:rPr lang="en-US" sz="1600" dirty="0">
                          <a:effectLst/>
                          <a:latin typeface="Times New Roman" panose="02020603050405020304" pitchFamily="18" charset="0"/>
                          <a:cs typeface="Times New Roman" panose="02020603050405020304" pitchFamily="18" charset="0"/>
                        </a:rPr>
                        <a:t>Floors</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4808.71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3.06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$/SM</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79270876"/>
                  </a:ext>
                </a:extLst>
              </a:tr>
            </a:tbl>
          </a:graphicData>
        </a:graphic>
      </p:graphicFrame>
    </p:spTree>
    <p:extLst>
      <p:ext uri="{BB962C8B-B14F-4D97-AF65-F5344CB8AC3E}">
        <p14:creationId xmlns:p14="http://schemas.microsoft.com/office/powerpoint/2010/main" val="76524908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Costs</a:t>
            </a:r>
            <a:endParaRPr lang="en-US" sz="3200" dirty="0">
              <a:latin typeface="Times New Roman" panose="02020603050405020304" pitchFamily="18" charset="0"/>
              <a:cs typeface="Times New Roman" panose="02020603050405020304" pitchFamily="18" charset="0"/>
            </a:endParaRPr>
          </a:p>
        </p:txBody>
      </p:sp>
      <p:graphicFrame>
        <p:nvGraphicFramePr>
          <p:cNvPr id="8" name="Table 7">
            <a:extLst>
              <a:ext uri="{FF2B5EF4-FFF2-40B4-BE49-F238E27FC236}">
                <a16:creationId xmlns:a16="http://schemas.microsoft.com/office/drawing/2014/main" id="{B2821908-81E4-41CB-922D-A90379695567}"/>
              </a:ext>
            </a:extLst>
          </p:cNvPr>
          <p:cNvGraphicFramePr>
            <a:graphicFrameLocks noGrp="1"/>
          </p:cNvGraphicFramePr>
          <p:nvPr>
            <p:extLst>
              <p:ext uri="{D42A27DB-BD31-4B8C-83A1-F6EECF244321}">
                <p14:modId xmlns:p14="http://schemas.microsoft.com/office/powerpoint/2010/main" val="569650323"/>
              </p:ext>
            </p:extLst>
          </p:nvPr>
        </p:nvGraphicFramePr>
        <p:xfrm>
          <a:off x="4640434" y="1414275"/>
          <a:ext cx="6032311" cy="4898818"/>
        </p:xfrm>
        <a:graphic>
          <a:graphicData uri="http://schemas.openxmlformats.org/drawingml/2006/table">
            <a:tbl>
              <a:tblPr firstRow="1" firstCol="1" bandRow="1">
                <a:tableStyleId>{5C22544A-7EE6-4342-B048-85BDC9FD1C3A}</a:tableStyleId>
              </a:tblPr>
              <a:tblGrid>
                <a:gridCol w="2086937">
                  <a:extLst>
                    <a:ext uri="{9D8B030D-6E8A-4147-A177-3AD203B41FA5}">
                      <a16:colId xmlns:a16="http://schemas.microsoft.com/office/drawing/2014/main" val="681050436"/>
                    </a:ext>
                  </a:extLst>
                </a:gridCol>
                <a:gridCol w="1815738">
                  <a:extLst>
                    <a:ext uri="{9D8B030D-6E8A-4147-A177-3AD203B41FA5}">
                      <a16:colId xmlns:a16="http://schemas.microsoft.com/office/drawing/2014/main" val="657331385"/>
                    </a:ext>
                  </a:extLst>
                </a:gridCol>
                <a:gridCol w="1294393">
                  <a:extLst>
                    <a:ext uri="{9D8B030D-6E8A-4147-A177-3AD203B41FA5}">
                      <a16:colId xmlns:a16="http://schemas.microsoft.com/office/drawing/2014/main" val="427066282"/>
                    </a:ext>
                  </a:extLst>
                </a:gridCol>
                <a:gridCol w="835243">
                  <a:extLst>
                    <a:ext uri="{9D8B030D-6E8A-4147-A177-3AD203B41FA5}">
                      <a16:colId xmlns:a16="http://schemas.microsoft.com/office/drawing/2014/main" val="3627984337"/>
                    </a:ext>
                  </a:extLst>
                </a:gridCol>
              </a:tblGrid>
              <a:tr h="447283">
                <a:tc>
                  <a:txBody>
                    <a:bodyPr/>
                    <a:lstStyle/>
                    <a:p>
                      <a:pPr marL="0" marR="0" algn="ctr">
                        <a:lnSpc>
                          <a:spcPct val="107000"/>
                        </a:lnSpc>
                        <a:spcBef>
                          <a:spcPts val="0"/>
                        </a:spcBef>
                        <a:spcAft>
                          <a:spcPts val="0"/>
                        </a:spcAft>
                      </a:pPr>
                      <a:r>
                        <a:rPr lang="en-US" sz="1800" dirty="0">
                          <a:solidFill>
                            <a:schemeClr val="bg1"/>
                          </a:solidFill>
                          <a:effectLst/>
                          <a:latin typeface="Times New Roman" panose="02020603050405020304" pitchFamily="18" charset="0"/>
                          <a:cs typeface="Times New Roman" panose="02020603050405020304" pitchFamily="18" charset="0"/>
                        </a:rPr>
                        <a:t>Name</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Cost</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Unit Cost</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Unit</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83285937"/>
                  </a:ext>
                </a:extLst>
              </a:tr>
              <a:tr h="404685">
                <a:tc>
                  <a:txBody>
                    <a:bodyPr/>
                    <a:lstStyle/>
                    <a:p>
                      <a:pPr marL="0" marR="0" algn="ctr">
                        <a:lnSpc>
                          <a:spcPct val="107000"/>
                        </a:lnSpc>
                        <a:spcBef>
                          <a:spcPts val="0"/>
                        </a:spcBef>
                        <a:spcAft>
                          <a:spcPts val="0"/>
                        </a:spcAft>
                      </a:pPr>
                      <a:r>
                        <a:rPr lang="en-US" sz="1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Tiles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12310.86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23.87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38787459"/>
                  </a:ext>
                </a:extLst>
              </a:tr>
              <a:tr h="404685">
                <a:tc>
                  <a:txBody>
                    <a:bodyPr/>
                    <a:lstStyle/>
                    <a:p>
                      <a:pPr marL="0" marR="0" algn="ctr">
                        <a:lnSpc>
                          <a:spcPct val="107000"/>
                        </a:lnSpc>
                        <a:spcBef>
                          <a:spcPts val="0"/>
                        </a:spcBef>
                        <a:spcAft>
                          <a:spcPts val="0"/>
                        </a:spcAft>
                      </a:pPr>
                      <a:r>
                        <a:rPr lang="en-US" sz="1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Blocks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10054.07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88.97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$/Box</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61776709"/>
                  </a:ext>
                </a:extLst>
              </a:tr>
              <a:tr h="404685">
                <a:tc>
                  <a:txBody>
                    <a:bodyPr/>
                    <a:lstStyle/>
                    <a:p>
                      <a:pPr marL="0" marR="0" algn="ctr">
                        <a:lnSpc>
                          <a:spcPct val="107000"/>
                        </a:lnSpc>
                        <a:spcBef>
                          <a:spcPts val="0"/>
                        </a:spcBef>
                        <a:spcAft>
                          <a:spcPts val="0"/>
                        </a:spcAft>
                      </a:pPr>
                      <a:r>
                        <a:rPr lang="en-US" sz="1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Stone</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38599.8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55.68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54831283"/>
                  </a:ext>
                </a:extLst>
              </a:tr>
              <a:tr h="404685">
                <a:tc>
                  <a:txBody>
                    <a:bodyPr/>
                    <a:lstStyle/>
                    <a:p>
                      <a:pPr marL="0" marR="0" algn="ctr">
                        <a:lnSpc>
                          <a:spcPct val="107000"/>
                        </a:lnSpc>
                        <a:spcBef>
                          <a:spcPts val="0"/>
                        </a:spcBef>
                        <a:spcAft>
                          <a:spcPts val="0"/>
                        </a:spcAft>
                      </a:pPr>
                      <a:r>
                        <a:rPr lang="en-US" sz="1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Beam</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2581.18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384.1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09747685"/>
                  </a:ext>
                </a:extLst>
              </a:tr>
              <a:tr h="404685">
                <a:tc>
                  <a:txBody>
                    <a:bodyPr/>
                    <a:lstStyle/>
                    <a:p>
                      <a:pPr marL="0" marR="0" algn="ctr">
                        <a:lnSpc>
                          <a:spcPct val="107000"/>
                        </a:lnSpc>
                        <a:spcBef>
                          <a:spcPts val="0"/>
                        </a:spcBef>
                        <a:spcAft>
                          <a:spcPts val="0"/>
                        </a:spcAft>
                      </a:pPr>
                      <a:r>
                        <a:rPr lang="en-US" sz="1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Doors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5322.36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134.17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7285207"/>
                  </a:ext>
                </a:extLst>
              </a:tr>
              <a:tr h="404685">
                <a:tc>
                  <a:txBody>
                    <a:bodyPr/>
                    <a:lstStyle/>
                    <a:p>
                      <a:pPr marL="0" marR="0" algn="ctr">
                        <a:lnSpc>
                          <a:spcPct val="107000"/>
                        </a:lnSpc>
                        <a:spcBef>
                          <a:spcPts val="0"/>
                        </a:spcBef>
                        <a:spcAft>
                          <a:spcPts val="0"/>
                        </a:spcAft>
                      </a:pPr>
                      <a:r>
                        <a:rPr lang="en-US" sz="1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Windows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5441.6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80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03031281"/>
                  </a:ext>
                </a:extLst>
              </a:tr>
              <a:tr h="404685">
                <a:tc>
                  <a:txBody>
                    <a:bodyPr/>
                    <a:lstStyle/>
                    <a:p>
                      <a:pPr marL="0" marR="0" algn="ctr">
                        <a:lnSpc>
                          <a:spcPct val="107000"/>
                        </a:lnSpc>
                        <a:spcBef>
                          <a:spcPts val="0"/>
                        </a:spcBef>
                        <a:spcAft>
                          <a:spcPts val="0"/>
                        </a:spcAft>
                      </a:pPr>
                      <a:r>
                        <a:rPr lang="en-US" sz="1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Staircase Rail</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606.8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61087395"/>
                  </a:ext>
                </a:extLst>
              </a:tr>
              <a:tr h="404685">
                <a:tc>
                  <a:txBody>
                    <a:bodyPr/>
                    <a:lstStyle/>
                    <a:p>
                      <a:pPr marL="0" marR="0" algn="ctr">
                        <a:lnSpc>
                          <a:spcPct val="107000"/>
                        </a:lnSpc>
                        <a:spcBef>
                          <a:spcPts val="0"/>
                        </a:spcBef>
                        <a:spcAft>
                          <a:spcPts val="0"/>
                        </a:spcAft>
                      </a:pPr>
                      <a:r>
                        <a:rPr lang="en-US" sz="1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Staircase Tile</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1021.44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70182473"/>
                  </a:ext>
                </a:extLst>
              </a:tr>
              <a:tr h="404685">
                <a:tc>
                  <a:txBody>
                    <a:bodyPr/>
                    <a:lstStyle/>
                    <a:p>
                      <a:pPr marL="0" marR="0" algn="ctr" rtl="1">
                        <a:lnSpc>
                          <a:spcPct val="107000"/>
                        </a:lnSpc>
                        <a:spcBef>
                          <a:spcPts val="0"/>
                        </a:spcBef>
                        <a:spcAft>
                          <a:spcPts val="0"/>
                        </a:spcAft>
                      </a:pPr>
                      <a:r>
                        <a:rPr lang="en-US" sz="1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Window stone</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2057.6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rtl="0">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29308006"/>
                  </a:ext>
                </a:extLst>
              </a:tr>
              <a:tr h="404685">
                <a:tc>
                  <a:txBody>
                    <a:bodyPr/>
                    <a:lstStyle/>
                    <a:p>
                      <a:pPr marL="0" marR="0" algn="ctr" rtl="1">
                        <a:lnSpc>
                          <a:spcPct val="107000"/>
                        </a:lnSpc>
                        <a:spcBef>
                          <a:spcPts val="0"/>
                        </a:spcBef>
                        <a:spcAft>
                          <a:spcPts val="0"/>
                        </a:spcAft>
                      </a:pPr>
                      <a:r>
                        <a:rPr lang="en-US" sz="1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Granite Stone</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800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rtl="0">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22814615"/>
                  </a:ext>
                </a:extLst>
              </a:tr>
              <a:tr h="404685">
                <a:tc>
                  <a:txBody>
                    <a:bodyPr/>
                    <a:lstStyle/>
                    <a:p>
                      <a:pPr marL="0" marR="0" algn="ctr">
                        <a:lnSpc>
                          <a:spcPct val="107000"/>
                        </a:lnSpc>
                        <a:spcBef>
                          <a:spcPts val="0"/>
                        </a:spcBef>
                        <a:spcAft>
                          <a:spcPts val="0"/>
                        </a:spcAft>
                      </a:pPr>
                      <a:r>
                        <a:rPr lang="en-US" sz="1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Total Direct Cost</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gridSpan="3">
                  <a:txBody>
                    <a:bodyPr/>
                    <a:lstStyle/>
                    <a:p>
                      <a:pPr marL="0" marR="0" algn="ctr">
                        <a:lnSpc>
                          <a:spcPct val="107000"/>
                        </a:lnSpc>
                        <a:spcBef>
                          <a:spcPts val="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135982.07</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3351501668"/>
                  </a:ext>
                </a:extLst>
              </a:tr>
            </a:tbl>
          </a:graphicData>
        </a:graphic>
      </p:graphicFrame>
    </p:spTree>
    <p:extLst>
      <p:ext uri="{BB962C8B-B14F-4D97-AF65-F5344CB8AC3E}">
        <p14:creationId xmlns:p14="http://schemas.microsoft.com/office/powerpoint/2010/main" val="6745498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BOQ</a:t>
            </a:r>
            <a:endParaRPr lang="en-US" sz="3200" dirty="0">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644A6E4B-733D-4E13-B49C-B9622055A288}"/>
              </a:ext>
            </a:extLst>
          </p:cNvPr>
          <p:cNvSpPr/>
          <p:nvPr/>
        </p:nvSpPr>
        <p:spPr>
          <a:xfrm>
            <a:off x="761620" y="1758462"/>
            <a:ext cx="2082100" cy="1984518"/>
          </a:xfrm>
          <a:prstGeom prst="rect">
            <a:avLst/>
          </a:prstGeom>
          <a:ln w="38100">
            <a:solidFill>
              <a:srgbClr val="FF0000"/>
            </a:solidFill>
          </a:ln>
        </p:spPr>
        <p:txBody>
          <a:bodyPr wrap="square">
            <a:spAutoFit/>
          </a:bodyPr>
          <a:lstStyle/>
          <a:p>
            <a:pPr algn="just">
              <a:lnSpc>
                <a:spcPct val="107000"/>
              </a:lnSpc>
              <a:spcBef>
                <a:spcPts val="800"/>
              </a:spcBef>
            </a:pPr>
            <a:r>
              <a:rPr lang="en-US" b="1" dirty="0">
                <a:latin typeface="Times New Roman" panose="02020603050405020304" pitchFamily="18" charset="0"/>
                <a:ea typeface="Segoe UI" panose="020B0502040204020203" pitchFamily="34" charset="0"/>
                <a:cs typeface="Times New Roman" panose="02020603050405020304" pitchFamily="18" charset="0"/>
              </a:rPr>
              <a:t>Assumptions</a:t>
            </a:r>
            <a:r>
              <a:rPr lang="en-US" dirty="0" smtClean="0">
                <a:latin typeface="Times New Roman" panose="02020603050405020304" pitchFamily="18" charset="0"/>
                <a:ea typeface="Segoe UI" panose="020B0502040204020203" pitchFamily="34" charset="0"/>
                <a:cs typeface="Times New Roman" panose="02020603050405020304" pitchFamily="18" charset="0"/>
              </a:rPr>
              <a:t>:</a:t>
            </a:r>
          </a:p>
          <a:p>
            <a:pPr algn="just">
              <a:lnSpc>
                <a:spcPct val="107000"/>
              </a:lnSpc>
              <a:spcBef>
                <a:spcPts val="800"/>
              </a:spcBef>
            </a:pPr>
            <a:endParaRPr lang="en-US" dirty="0">
              <a:latin typeface="Times New Roman" panose="02020603050405020304" pitchFamily="18" charset="0"/>
              <a:ea typeface="Segoe UI" panose="020B0502040204020203" pitchFamily="34" charset="0"/>
              <a:cs typeface="Times New Roman" panose="02020603050405020304" pitchFamily="18" charset="0"/>
            </a:endParaRPr>
          </a:p>
          <a:p>
            <a:pPr algn="just">
              <a:lnSpc>
                <a:spcPct val="107000"/>
              </a:lnSpc>
              <a:spcBef>
                <a:spcPts val="800"/>
              </a:spcBef>
            </a:pPr>
            <a:r>
              <a:rPr lang="en-US" dirty="0">
                <a:latin typeface="Times New Roman" panose="02020603050405020304" pitchFamily="18" charset="0"/>
                <a:ea typeface="Segoe UI" panose="020B0502040204020203" pitchFamily="34" charset="0"/>
                <a:cs typeface="Times New Roman" panose="02020603050405020304" pitchFamily="18" charset="0"/>
              </a:rPr>
              <a:t>%JO = 10%</a:t>
            </a:r>
          </a:p>
          <a:p>
            <a:pPr algn="just">
              <a:lnSpc>
                <a:spcPct val="107000"/>
              </a:lnSpc>
              <a:spcBef>
                <a:spcPts val="800"/>
              </a:spcBef>
            </a:pPr>
            <a:r>
              <a:rPr lang="en-US" dirty="0">
                <a:latin typeface="Times New Roman" panose="02020603050405020304" pitchFamily="18" charset="0"/>
                <a:ea typeface="Segoe UI" panose="020B0502040204020203" pitchFamily="34" charset="0"/>
                <a:cs typeface="Times New Roman" panose="02020603050405020304" pitchFamily="18" charset="0"/>
              </a:rPr>
              <a:t>%OO = 3%</a:t>
            </a:r>
          </a:p>
          <a:p>
            <a:pPr algn="just">
              <a:lnSpc>
                <a:spcPct val="107000"/>
              </a:lnSpc>
              <a:spcBef>
                <a:spcPts val="800"/>
              </a:spcBef>
            </a:pPr>
            <a:r>
              <a:rPr lang="en-US" dirty="0">
                <a:latin typeface="Times New Roman" panose="02020603050405020304" pitchFamily="18" charset="0"/>
                <a:ea typeface="Segoe UI" panose="020B0502040204020203" pitchFamily="34" charset="0"/>
                <a:cs typeface="Times New Roman" panose="02020603050405020304" pitchFamily="18" charset="0"/>
              </a:rPr>
              <a:t> %P = 5%</a:t>
            </a:r>
          </a:p>
        </p:txBody>
      </p:sp>
      <p:graphicFrame>
        <p:nvGraphicFramePr>
          <p:cNvPr id="6" name="Table 5">
            <a:extLst>
              <a:ext uri="{FF2B5EF4-FFF2-40B4-BE49-F238E27FC236}">
                <a16:creationId xmlns:a16="http://schemas.microsoft.com/office/drawing/2014/main" id="{FF67328A-5680-40E2-A61C-07A093A309A4}"/>
              </a:ext>
            </a:extLst>
          </p:cNvPr>
          <p:cNvGraphicFramePr>
            <a:graphicFrameLocks noGrp="1"/>
          </p:cNvGraphicFramePr>
          <p:nvPr>
            <p:extLst>
              <p:ext uri="{D42A27DB-BD31-4B8C-83A1-F6EECF244321}">
                <p14:modId xmlns:p14="http://schemas.microsoft.com/office/powerpoint/2010/main" val="1252681796"/>
              </p:ext>
            </p:extLst>
          </p:nvPr>
        </p:nvGraphicFramePr>
        <p:xfrm>
          <a:off x="3648391" y="1223356"/>
          <a:ext cx="6977318" cy="5409147"/>
        </p:xfrm>
        <a:graphic>
          <a:graphicData uri="http://schemas.openxmlformats.org/drawingml/2006/table">
            <a:tbl>
              <a:tblPr firstRow="1" firstCol="1" bandRow="1">
                <a:tableStyleId>{5C22544A-7EE6-4342-B048-85BDC9FD1C3A}</a:tableStyleId>
              </a:tblPr>
              <a:tblGrid>
                <a:gridCol w="884556">
                  <a:extLst>
                    <a:ext uri="{9D8B030D-6E8A-4147-A177-3AD203B41FA5}">
                      <a16:colId xmlns:a16="http://schemas.microsoft.com/office/drawing/2014/main" val="511093299"/>
                    </a:ext>
                  </a:extLst>
                </a:gridCol>
                <a:gridCol w="1965295">
                  <a:extLst>
                    <a:ext uri="{9D8B030D-6E8A-4147-A177-3AD203B41FA5}">
                      <a16:colId xmlns:a16="http://schemas.microsoft.com/office/drawing/2014/main" val="1564319625"/>
                    </a:ext>
                  </a:extLst>
                </a:gridCol>
                <a:gridCol w="884556">
                  <a:extLst>
                    <a:ext uri="{9D8B030D-6E8A-4147-A177-3AD203B41FA5}">
                      <a16:colId xmlns:a16="http://schemas.microsoft.com/office/drawing/2014/main" val="448809064"/>
                    </a:ext>
                  </a:extLst>
                </a:gridCol>
                <a:gridCol w="687681">
                  <a:extLst>
                    <a:ext uri="{9D8B030D-6E8A-4147-A177-3AD203B41FA5}">
                      <a16:colId xmlns:a16="http://schemas.microsoft.com/office/drawing/2014/main" val="1070758304"/>
                    </a:ext>
                  </a:extLst>
                </a:gridCol>
                <a:gridCol w="786118">
                  <a:extLst>
                    <a:ext uri="{9D8B030D-6E8A-4147-A177-3AD203B41FA5}">
                      <a16:colId xmlns:a16="http://schemas.microsoft.com/office/drawing/2014/main" val="451300490"/>
                    </a:ext>
                  </a:extLst>
                </a:gridCol>
                <a:gridCol w="884556">
                  <a:extLst>
                    <a:ext uri="{9D8B030D-6E8A-4147-A177-3AD203B41FA5}">
                      <a16:colId xmlns:a16="http://schemas.microsoft.com/office/drawing/2014/main" val="1314263090"/>
                    </a:ext>
                  </a:extLst>
                </a:gridCol>
                <a:gridCol w="884556">
                  <a:extLst>
                    <a:ext uri="{9D8B030D-6E8A-4147-A177-3AD203B41FA5}">
                      <a16:colId xmlns:a16="http://schemas.microsoft.com/office/drawing/2014/main" val="21835322"/>
                    </a:ext>
                  </a:extLst>
                </a:gridCol>
              </a:tblGrid>
              <a:tr h="368205">
                <a:tc gridSpan="7">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Bill of Quantity</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8534194"/>
                  </a:ext>
                </a:extLst>
              </a:tr>
              <a:tr h="644184">
                <a:tc rowSpan="2">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Item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rowSpan="2">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Description</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gridSpan="2">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Quantity</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Unit Price</a:t>
                      </a:r>
                      <a:endParaRPr lang="en-US" sz="16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Total Price $</a:t>
                      </a:r>
                      <a:endParaRPr lang="en-US" sz="16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16847833"/>
                  </a:ext>
                </a:extLst>
              </a:tr>
              <a:tr h="368205">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Value</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Unit</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Value</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Unit</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600" dirty="0">
                        <a:effectLst/>
                        <a:latin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272490526"/>
                  </a:ext>
                </a:extLst>
              </a:tr>
              <a:tr h="350671">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Excavation for Footing</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329.70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16.04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5288.78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25526947"/>
                  </a:ext>
                </a:extLst>
              </a:tr>
              <a:tr h="350671">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Footing</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21.66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203.13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4399.86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48791948"/>
                  </a:ext>
                </a:extLst>
              </a:tr>
              <a:tr h="350671">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Column Neck</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2.28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516.31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1177.18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23401857"/>
                  </a:ext>
                </a:extLst>
              </a:tr>
              <a:tr h="350671">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Tie Beams</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14.06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303.28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4264.16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7101850"/>
                  </a:ext>
                </a:extLst>
              </a:tr>
              <a:tr h="350671">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Ground Slab</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19.58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147.08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2879.90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95666779"/>
                  </a:ext>
                </a:extLst>
              </a:tr>
              <a:tr h="350671">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Columns</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14.42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433.10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6245.31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35633968"/>
                  </a:ext>
                </a:extLst>
              </a:tr>
              <a:tr h="350671">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Floors Slab</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379.30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58.61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22229.82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23850679"/>
                  </a:ext>
                </a:extLst>
              </a:tr>
              <a:tr h="350671">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Frames</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2.44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Ton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992.58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$/Ton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2421.89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41150626"/>
                  </a:ext>
                </a:extLst>
              </a:tr>
              <a:tr h="350671">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Stairs</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6.82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198.49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1353.72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50452564"/>
                  </a:ext>
                </a:extLst>
              </a:tr>
              <a:tr h="350671">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Sloping </a:t>
                      </a:r>
                      <a:r>
                        <a:rPr lang="en-US" sz="1600" dirty="0">
                          <a:effectLst/>
                          <a:latin typeface="Times New Roman" panose="02020603050405020304" pitchFamily="18" charset="0"/>
                          <a:cs typeface="Times New Roman" panose="02020603050405020304" pitchFamily="18" charset="0"/>
                        </a:rPr>
                        <a:t>Screed</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5.41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102.42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554.11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85215979"/>
                  </a:ext>
                </a:extLst>
              </a:tr>
              <a:tr h="350671">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Plastering Floors</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1612.96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7.14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11516.53</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42254700"/>
                  </a:ext>
                </a:extLst>
              </a:tr>
            </a:tbl>
          </a:graphicData>
        </a:graphic>
      </p:graphicFrame>
    </p:spTree>
    <p:extLst>
      <p:ext uri="{BB962C8B-B14F-4D97-AF65-F5344CB8AC3E}">
        <p14:creationId xmlns:p14="http://schemas.microsoft.com/office/powerpoint/2010/main" val="32171814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050878"/>
          </a:xfrm>
        </p:spPr>
        <p:txBody>
          <a:bodyPr>
            <a:noAutofit/>
          </a:bodyPr>
          <a:lstStyle/>
          <a:p>
            <a:pPr algn="ctr"/>
            <a:r>
              <a:rPr lang="en-US" sz="4400" dirty="0">
                <a:solidFill>
                  <a:srgbClr val="0070C0"/>
                </a:solidFill>
                <a:latin typeface="Times New Roman" panose="02020603050405020304" pitchFamily="18" charset="0"/>
                <a:cs typeface="Times New Roman" panose="02020603050405020304" pitchFamily="18" charset="0"/>
              </a:rPr>
              <a:t>THREE-DIMENSIONAL STRUCTURAL ANALYSIS</a:t>
            </a:r>
            <a:endParaRPr lang="ar-SA" sz="4400" dirty="0">
              <a:solidFill>
                <a:srgbClr val="0070C0"/>
              </a:solidFill>
              <a:latin typeface="Times New Roman" panose="02020603050405020304" pitchFamily="18" charset="0"/>
              <a:cs typeface="Times New Roman" panose="02020603050405020304" pitchFamily="18" charset="0"/>
            </a:endParaRPr>
          </a:p>
        </p:txBody>
      </p:sp>
      <p:pic>
        <p:nvPicPr>
          <p:cNvPr id="5" name="Picture 4"/>
          <p:cNvPicPr/>
          <p:nvPr/>
        </p:nvPicPr>
        <p:blipFill>
          <a:blip r:embed="rId2"/>
          <a:stretch>
            <a:fillRect/>
          </a:stretch>
        </p:blipFill>
        <p:spPr>
          <a:xfrm>
            <a:off x="3606476" y="1050878"/>
            <a:ext cx="4878964" cy="544656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9174543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Tow-way Flat Plate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BOQ</a:t>
            </a:r>
            <a:endParaRPr lang="en-US" sz="3200" dirty="0">
              <a:latin typeface="Times New Roman" panose="02020603050405020304" pitchFamily="18" charset="0"/>
              <a:cs typeface="Times New Roman" panose="02020603050405020304" pitchFamily="18" charset="0"/>
            </a:endParaRPr>
          </a:p>
        </p:txBody>
      </p:sp>
      <p:graphicFrame>
        <p:nvGraphicFramePr>
          <p:cNvPr id="7" name="Table 6">
            <a:extLst>
              <a:ext uri="{FF2B5EF4-FFF2-40B4-BE49-F238E27FC236}">
                <a16:creationId xmlns:a16="http://schemas.microsoft.com/office/drawing/2014/main" id="{FDAC0ABC-A95C-493A-B878-312F87D4F52F}"/>
              </a:ext>
            </a:extLst>
          </p:cNvPr>
          <p:cNvGraphicFramePr>
            <a:graphicFrameLocks noGrp="1"/>
          </p:cNvGraphicFramePr>
          <p:nvPr>
            <p:extLst>
              <p:ext uri="{D42A27DB-BD31-4B8C-83A1-F6EECF244321}">
                <p14:modId xmlns:p14="http://schemas.microsoft.com/office/powerpoint/2010/main" val="3319753424"/>
              </p:ext>
            </p:extLst>
          </p:nvPr>
        </p:nvGraphicFramePr>
        <p:xfrm>
          <a:off x="2867199" y="1249482"/>
          <a:ext cx="6903817" cy="5237982"/>
        </p:xfrm>
        <a:graphic>
          <a:graphicData uri="http://schemas.openxmlformats.org/drawingml/2006/table">
            <a:tbl>
              <a:tblPr firstRow="1" firstCol="1" bandRow="1">
                <a:tableStyleId>{5C22544A-7EE6-4342-B048-85BDC9FD1C3A}</a:tableStyleId>
              </a:tblPr>
              <a:tblGrid>
                <a:gridCol w="875238">
                  <a:extLst>
                    <a:ext uri="{9D8B030D-6E8A-4147-A177-3AD203B41FA5}">
                      <a16:colId xmlns:a16="http://schemas.microsoft.com/office/drawing/2014/main" val="1825609271"/>
                    </a:ext>
                  </a:extLst>
                </a:gridCol>
                <a:gridCol w="1796214">
                  <a:extLst>
                    <a:ext uri="{9D8B030D-6E8A-4147-A177-3AD203B41FA5}">
                      <a16:colId xmlns:a16="http://schemas.microsoft.com/office/drawing/2014/main" val="1501202448"/>
                    </a:ext>
                  </a:extLst>
                </a:gridCol>
                <a:gridCol w="1023617">
                  <a:extLst>
                    <a:ext uri="{9D8B030D-6E8A-4147-A177-3AD203B41FA5}">
                      <a16:colId xmlns:a16="http://schemas.microsoft.com/office/drawing/2014/main" val="2513094094"/>
                    </a:ext>
                  </a:extLst>
                </a:gridCol>
                <a:gridCol w="680436">
                  <a:extLst>
                    <a:ext uri="{9D8B030D-6E8A-4147-A177-3AD203B41FA5}">
                      <a16:colId xmlns:a16="http://schemas.microsoft.com/office/drawing/2014/main" val="1295181554"/>
                    </a:ext>
                  </a:extLst>
                </a:gridCol>
                <a:gridCol w="777836">
                  <a:extLst>
                    <a:ext uri="{9D8B030D-6E8A-4147-A177-3AD203B41FA5}">
                      <a16:colId xmlns:a16="http://schemas.microsoft.com/office/drawing/2014/main" val="2045042469"/>
                    </a:ext>
                  </a:extLst>
                </a:gridCol>
                <a:gridCol w="770763">
                  <a:extLst>
                    <a:ext uri="{9D8B030D-6E8A-4147-A177-3AD203B41FA5}">
                      <a16:colId xmlns:a16="http://schemas.microsoft.com/office/drawing/2014/main" val="133161411"/>
                    </a:ext>
                  </a:extLst>
                </a:gridCol>
                <a:gridCol w="979713">
                  <a:extLst>
                    <a:ext uri="{9D8B030D-6E8A-4147-A177-3AD203B41FA5}">
                      <a16:colId xmlns:a16="http://schemas.microsoft.com/office/drawing/2014/main" val="2999642827"/>
                    </a:ext>
                  </a:extLst>
                </a:gridCol>
              </a:tblGrid>
              <a:tr h="345101">
                <a:tc gridSpan="7">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Bill of Quantity</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91556003"/>
                  </a:ext>
                </a:extLst>
              </a:tr>
              <a:tr h="603764">
                <a:tc rowSpan="2">
                  <a:txBody>
                    <a:bodyPr/>
                    <a:lstStyle/>
                    <a:p>
                      <a:pPr marL="0" marR="0" algn="ctr">
                        <a:lnSpc>
                          <a:spcPct val="107000"/>
                        </a:lnSpc>
                        <a:spcBef>
                          <a:spcPts val="0"/>
                        </a:spcBef>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Item</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rowSpan="2">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Description</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gridSpan="2">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Quantity</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Unit Price</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Total Price $</a:t>
                      </a:r>
                      <a:endParaRPr lang="en-US" sz="16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87658293"/>
                  </a:ext>
                </a:extLst>
              </a:tr>
              <a:tr h="345101">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Value</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Unit</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Value</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Unit</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600" dirty="0">
                        <a:effectLst/>
                        <a:latin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537777173"/>
                  </a:ext>
                </a:extLst>
              </a:tr>
              <a:tr h="328668">
                <a:tc>
                  <a:txBody>
                    <a:bodyPr/>
                    <a:lstStyle/>
                    <a:p>
                      <a:pPr marL="0" marR="0" algn="ctr">
                        <a:lnSpc>
                          <a:spcPct val="107000"/>
                        </a:lnSpc>
                        <a:spcBef>
                          <a:spcPts val="0"/>
                        </a:spcBef>
                        <a:spcAft>
                          <a:spcPts val="0"/>
                        </a:spcAft>
                      </a:pPr>
                      <a:r>
                        <a:rPr lang="en-US" sz="1400" b="1" i="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40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a:effectLst/>
                          <a:latin typeface="Times New Roman" panose="02020603050405020304" pitchFamily="18" charset="0"/>
                          <a:ea typeface="Times New Roman" panose="02020603050405020304" pitchFamily="18" charset="0"/>
                          <a:cs typeface="Times New Roman" panose="02020603050405020304" pitchFamily="18" charset="0"/>
                        </a:rPr>
                        <a:t>Paintening Floors</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1571.95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3.64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5724.10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28318182"/>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13</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Tiles</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515.82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28.41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14652.02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51573942"/>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14</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a:effectLst/>
                          <a:latin typeface="Times New Roman" panose="02020603050405020304" pitchFamily="18" charset="0"/>
                          <a:ea typeface="Segoe UI" panose="020B0502040204020203" pitchFamily="34" charset="0"/>
                          <a:cs typeface="Times New Roman" panose="02020603050405020304" pitchFamily="18" charset="0"/>
                        </a:rPr>
                        <a:t>Blocks</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113.00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Box</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105.87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$/Box</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11963.80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69909344"/>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Stone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693.24</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66.26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45933.53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88327479"/>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16</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a:effectLst/>
                          <a:latin typeface="Times New Roman" panose="02020603050405020304" pitchFamily="18" charset="0"/>
                          <a:ea typeface="Segoe UI" panose="020B0502040204020203" pitchFamily="34" charset="0"/>
                          <a:cs typeface="Times New Roman" panose="02020603050405020304" pitchFamily="18" charset="0"/>
                        </a:rPr>
                        <a:t>Beam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6.72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457.08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3071.57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8879622"/>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17</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Doors</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41.75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159.66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6665.90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41830160"/>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18</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a:effectLst/>
                          <a:latin typeface="Times New Roman" panose="02020603050405020304" pitchFamily="18" charset="0"/>
                          <a:ea typeface="Segoe UI" panose="020B0502040204020203" pitchFamily="34" charset="0"/>
                          <a:cs typeface="Times New Roman" panose="02020603050405020304" pitchFamily="18" charset="0"/>
                        </a:rPr>
                        <a:t>Windows</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68.02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95.20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6475.50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94110799"/>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19</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Staircase rail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15.17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47.60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722.09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70654340"/>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20</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a:effectLst/>
                          <a:latin typeface="Times New Roman" panose="02020603050405020304" pitchFamily="18" charset="0"/>
                          <a:ea typeface="Segoe UI" panose="020B0502040204020203" pitchFamily="34" charset="0"/>
                          <a:cs typeface="Times New Roman" panose="02020603050405020304" pitchFamily="18" charset="0"/>
                        </a:rPr>
                        <a:t>Staircase Tile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26.88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45.22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1215.51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60172063"/>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21</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rtl="1">
                        <a:lnSpc>
                          <a:spcPct val="107000"/>
                        </a:lnSpc>
                        <a:spcBef>
                          <a:spcPts val="0"/>
                        </a:spcBef>
                        <a:spcAft>
                          <a:spcPts val="0"/>
                        </a:spcAft>
                      </a:pPr>
                      <a:r>
                        <a:rPr lang="en-US" sz="1400" b="1" i="1">
                          <a:effectLst/>
                          <a:latin typeface="Times New Roman" panose="02020603050405020304" pitchFamily="18" charset="0"/>
                          <a:ea typeface="Segoe UI" panose="020B0502040204020203" pitchFamily="34" charset="0"/>
                          <a:cs typeface="Times New Roman" panose="02020603050405020304" pitchFamily="18" charset="0"/>
                        </a:rPr>
                        <a:t>Window Stone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51.44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47.60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2448.54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52050786"/>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22</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rtl="1">
                        <a:lnSpc>
                          <a:spcPct val="107000"/>
                        </a:lnSpc>
                        <a:spcBef>
                          <a:spcPts val="0"/>
                        </a:spcBef>
                        <a:spcAft>
                          <a:spcPts val="0"/>
                        </a:spcAft>
                      </a:pPr>
                      <a:r>
                        <a:rPr lang="en-US" sz="1400" b="1" i="1">
                          <a:effectLst/>
                          <a:latin typeface="Times New Roman" panose="02020603050405020304" pitchFamily="18" charset="0"/>
                          <a:ea typeface="Segoe UI" panose="020B0502040204020203" pitchFamily="34" charset="0"/>
                          <a:cs typeface="Times New Roman" panose="02020603050405020304" pitchFamily="18" charset="0"/>
                        </a:rPr>
                        <a:t>Granite Stone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8.00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119.00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952.00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71453154"/>
                  </a:ext>
                </a:extLst>
              </a:tr>
              <a:tr h="328668">
                <a:tc gridSpan="6">
                  <a:txBody>
                    <a:bodyPr/>
                    <a:lstStyle/>
                    <a:p>
                      <a:pPr marL="0" marR="0" algn="just">
                        <a:lnSpc>
                          <a:spcPct val="107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 Bid Price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0"/>
                        </a:spcBef>
                        <a:spcAft>
                          <a:spcPts val="0"/>
                        </a:spcAft>
                      </a:pPr>
                      <a:r>
                        <a:rPr lang="en-US" sz="1400" b="1" dirty="0">
                          <a:solidFill>
                            <a:srgbClr val="FF0000"/>
                          </a:solidFill>
                          <a:effectLst/>
                          <a:latin typeface="Times New Roman" panose="02020603050405020304" pitchFamily="18" charset="0"/>
                          <a:ea typeface="Segoe UI" panose="020B0502040204020203" pitchFamily="34" charset="0"/>
                          <a:cs typeface="Times New Roman" panose="02020603050405020304" pitchFamily="18" charset="0"/>
                        </a:rPr>
                        <a:t>162155.82</a:t>
                      </a:r>
                      <a:endParaRPr lang="en-US" sz="1400" dirty="0">
                        <a:solidFill>
                          <a:srgbClr val="FF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55498324"/>
                  </a:ext>
                </a:extLst>
              </a:tr>
            </a:tbl>
          </a:graphicData>
        </a:graphic>
      </p:graphicFrame>
    </p:spTree>
    <p:extLst>
      <p:ext uri="{BB962C8B-B14F-4D97-AF65-F5344CB8AC3E}">
        <p14:creationId xmlns:p14="http://schemas.microsoft.com/office/powerpoint/2010/main" val="34459912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Two-way Solid Slab</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Quantities</a:t>
            </a:r>
            <a:endParaRPr lang="en-US" sz="3200" dirty="0">
              <a:latin typeface="Times New Roman" panose="02020603050405020304" pitchFamily="18" charset="0"/>
              <a:cs typeface="Times New Roman" panose="02020603050405020304" pitchFamily="18" charset="0"/>
            </a:endParaRPr>
          </a:p>
        </p:txBody>
      </p:sp>
      <p:graphicFrame>
        <p:nvGraphicFramePr>
          <p:cNvPr id="3" name="Table 2">
            <a:extLst>
              <a:ext uri="{FF2B5EF4-FFF2-40B4-BE49-F238E27FC236}">
                <a16:creationId xmlns:a16="http://schemas.microsoft.com/office/drawing/2014/main" id="{18861DAA-3414-4388-BC78-A2819601D408}"/>
              </a:ext>
            </a:extLst>
          </p:cNvPr>
          <p:cNvGraphicFramePr>
            <a:graphicFrameLocks noGrp="1"/>
          </p:cNvGraphicFramePr>
          <p:nvPr>
            <p:extLst>
              <p:ext uri="{D42A27DB-BD31-4B8C-83A1-F6EECF244321}">
                <p14:modId xmlns:p14="http://schemas.microsoft.com/office/powerpoint/2010/main" val="2805410342"/>
              </p:ext>
            </p:extLst>
          </p:nvPr>
        </p:nvGraphicFramePr>
        <p:xfrm>
          <a:off x="2574388" y="1758462"/>
          <a:ext cx="7719143" cy="4577402"/>
        </p:xfrm>
        <a:graphic>
          <a:graphicData uri="http://schemas.openxmlformats.org/drawingml/2006/table">
            <a:tbl>
              <a:tblPr firstRow="1" firstCol="1" bandRow="1">
                <a:tableStyleId>{5C22544A-7EE6-4342-B048-85BDC9FD1C3A}</a:tableStyleId>
              </a:tblPr>
              <a:tblGrid>
                <a:gridCol w="2363372">
                  <a:extLst>
                    <a:ext uri="{9D8B030D-6E8A-4147-A177-3AD203B41FA5}">
                      <a16:colId xmlns:a16="http://schemas.microsoft.com/office/drawing/2014/main" val="3087897602"/>
                    </a:ext>
                  </a:extLst>
                </a:gridCol>
                <a:gridCol w="1566658">
                  <a:extLst>
                    <a:ext uri="{9D8B030D-6E8A-4147-A177-3AD203B41FA5}">
                      <a16:colId xmlns:a16="http://schemas.microsoft.com/office/drawing/2014/main" val="8190991"/>
                    </a:ext>
                  </a:extLst>
                </a:gridCol>
                <a:gridCol w="1268257">
                  <a:extLst>
                    <a:ext uri="{9D8B030D-6E8A-4147-A177-3AD203B41FA5}">
                      <a16:colId xmlns:a16="http://schemas.microsoft.com/office/drawing/2014/main" val="1736780299"/>
                    </a:ext>
                  </a:extLst>
                </a:gridCol>
                <a:gridCol w="1268257">
                  <a:extLst>
                    <a:ext uri="{9D8B030D-6E8A-4147-A177-3AD203B41FA5}">
                      <a16:colId xmlns:a16="http://schemas.microsoft.com/office/drawing/2014/main" val="647980398"/>
                    </a:ext>
                  </a:extLst>
                </a:gridCol>
                <a:gridCol w="1252599">
                  <a:extLst>
                    <a:ext uri="{9D8B030D-6E8A-4147-A177-3AD203B41FA5}">
                      <a16:colId xmlns:a16="http://schemas.microsoft.com/office/drawing/2014/main" val="2894207191"/>
                    </a:ext>
                  </a:extLst>
                </a:gridCol>
              </a:tblGrid>
              <a:tr h="544607">
                <a:tc>
                  <a:txBody>
                    <a:bodyPr/>
                    <a:lstStyle/>
                    <a:p>
                      <a:pPr marL="0" marR="0" algn="ctr">
                        <a:lnSpc>
                          <a:spcPct val="107000"/>
                        </a:lnSpc>
                        <a:spcBef>
                          <a:spcPts val="800"/>
                        </a:spcBef>
                        <a:spcAft>
                          <a:spcPts val="0"/>
                        </a:spcAft>
                      </a:pPr>
                      <a:r>
                        <a:rPr lang="en-US" sz="1800" dirty="0">
                          <a:solidFill>
                            <a:schemeClr val="bg1"/>
                          </a:solidFill>
                          <a:effectLst/>
                          <a:latin typeface="Times New Roman" panose="02020603050405020304" pitchFamily="18" charset="0"/>
                          <a:cs typeface="Times New Roman" panose="02020603050405020304" pitchFamily="18" charset="0"/>
                        </a:rPr>
                        <a:t>Structural Elements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Material</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Waste Factor</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Calculated Value</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Total Value</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16653543"/>
                  </a:ext>
                </a:extLst>
              </a:tr>
              <a:tr h="281642">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Footings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dirty="0">
                          <a:latin typeface="Times New Roman" panose="02020603050405020304" pitchFamily="18" charset="0"/>
                          <a:cs typeface="Times New Roman" panose="02020603050405020304" pitchFamily="18" charset="0"/>
                        </a:rPr>
                        <a:t>Con. B300</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7.30%</a:t>
                      </a:r>
                    </a:p>
                  </a:txBody>
                  <a:tcPr marL="68580" marR="68580" marT="0" marB="0" anchor="ctr"/>
                </a:tc>
                <a:tc>
                  <a:txBody>
                    <a:bodyPr/>
                    <a:lstStyle/>
                    <a:p>
                      <a:pPr marL="0" marR="0" algn="ctr">
                        <a:lnSpc>
                          <a:spcPct val="107000"/>
                        </a:lnSpc>
                        <a:spcBef>
                          <a:spcPts val="800"/>
                        </a:spcBef>
                        <a:spcAft>
                          <a:spcPts val="0"/>
                        </a:spcAft>
                      </a:pPr>
                      <a:r>
                        <a:rPr lang="en-US" sz="1400" dirty="0">
                          <a:latin typeface="Times New Roman" panose="02020603050405020304" pitchFamily="18" charset="0"/>
                          <a:cs typeface="Times New Roman" panose="02020603050405020304" pitchFamily="18" charset="0"/>
                        </a:rPr>
                        <a:t>19.714</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21.15</a:t>
                      </a:r>
                    </a:p>
                  </a:txBody>
                  <a:tcPr marL="68580" marR="68580" marT="0" marB="0" anchor="ctr"/>
                </a:tc>
                <a:extLst>
                  <a:ext uri="{0D108BD9-81ED-4DB2-BD59-A6C34878D82A}">
                    <a16:rowId xmlns:a16="http://schemas.microsoft.com/office/drawing/2014/main" val="307580874"/>
                  </a:ext>
                </a:extLst>
              </a:tr>
              <a:tr h="281642">
                <a:tc>
                  <a:txBody>
                    <a:bodyPr/>
                    <a:lstStyle/>
                    <a:p>
                      <a:endParaRPr lang="en-US" sz="180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Con. B150</a:t>
                      </a:r>
                    </a:p>
                  </a:txBody>
                  <a:tcPr marL="68580" marR="68580" marT="0" marB="0" anchor="ctr"/>
                </a:tc>
                <a:tc>
                  <a:txBody>
                    <a:bodyPr/>
                    <a:lstStyle/>
                    <a:p>
                      <a:pPr marL="0" marR="0" algn="ctr">
                        <a:lnSpc>
                          <a:spcPct val="107000"/>
                        </a:lnSpc>
                        <a:spcBef>
                          <a:spcPts val="800"/>
                        </a:spcBef>
                        <a:spcAft>
                          <a:spcPts val="0"/>
                        </a:spcAft>
                      </a:pPr>
                      <a:r>
                        <a:rPr lang="en-US" sz="1400" dirty="0">
                          <a:latin typeface="Times New Roman" panose="02020603050405020304" pitchFamily="18" charset="0"/>
                          <a:cs typeface="Times New Roman" panose="02020603050405020304" pitchFamily="18" charset="0"/>
                        </a:rPr>
                        <a:t>7.30%</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6.901</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7.40</a:t>
                      </a:r>
                    </a:p>
                  </a:txBody>
                  <a:tcPr marL="68580" marR="68580" marT="0" marB="0" anchor="ctr"/>
                </a:tc>
                <a:extLst>
                  <a:ext uri="{0D108BD9-81ED-4DB2-BD59-A6C34878D82A}">
                    <a16:rowId xmlns:a16="http://schemas.microsoft.com/office/drawing/2014/main" val="2045494950"/>
                  </a:ext>
                </a:extLst>
              </a:tr>
              <a:tr h="281642">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Wood</a:t>
                      </a:r>
                    </a:p>
                  </a:txBody>
                  <a:tcPr marL="68580" marR="68580" marT="0" marB="0" anchor="ctr"/>
                </a:tc>
                <a:tc>
                  <a:txBody>
                    <a:bodyPr/>
                    <a:lstStyle/>
                    <a:p>
                      <a:pPr marL="0" marR="0" algn="ctr">
                        <a:lnSpc>
                          <a:spcPct val="107000"/>
                        </a:lnSpc>
                        <a:spcBef>
                          <a:spcPts val="800"/>
                        </a:spcBef>
                        <a:spcAft>
                          <a:spcPts val="0"/>
                        </a:spcAft>
                      </a:pPr>
                      <a:r>
                        <a:rPr lang="en-US" sz="1400" dirty="0">
                          <a:latin typeface="Times New Roman" panose="02020603050405020304" pitchFamily="18" charset="0"/>
                          <a:cs typeface="Times New Roman" panose="02020603050405020304" pitchFamily="18" charset="0"/>
                        </a:rPr>
                        <a:t>25%</a:t>
                      </a:r>
                    </a:p>
                  </a:txBody>
                  <a:tcPr marL="68580" marR="68580" marT="0" marB="0" anchor="ctr"/>
                </a:tc>
                <a:tc>
                  <a:txBody>
                    <a:bodyPr/>
                    <a:lstStyle/>
                    <a:p>
                      <a:pPr marL="0" marR="0" algn="ctr">
                        <a:lnSpc>
                          <a:spcPct val="107000"/>
                        </a:lnSpc>
                        <a:spcBef>
                          <a:spcPts val="800"/>
                        </a:spcBef>
                        <a:spcAft>
                          <a:spcPts val="0"/>
                        </a:spcAft>
                      </a:pPr>
                      <a:r>
                        <a:rPr lang="en-US" sz="1400" dirty="0">
                          <a:latin typeface="Times New Roman" panose="02020603050405020304" pitchFamily="18" charset="0"/>
                          <a:cs typeface="Times New Roman" panose="02020603050405020304" pitchFamily="18" charset="0"/>
                        </a:rPr>
                        <a:t>1.376</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1.72</a:t>
                      </a:r>
                    </a:p>
                  </a:txBody>
                  <a:tcPr marL="68580" marR="68580" marT="0" marB="0" anchor="ctr"/>
                </a:tc>
                <a:extLst>
                  <a:ext uri="{0D108BD9-81ED-4DB2-BD59-A6C34878D82A}">
                    <a16:rowId xmlns:a16="http://schemas.microsoft.com/office/drawing/2014/main" val="1772372026"/>
                  </a:ext>
                </a:extLst>
              </a:tr>
              <a:tr h="281642">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Steel</a:t>
                      </a:r>
                    </a:p>
                  </a:txBody>
                  <a:tcPr marL="68580" marR="68580" marT="0" marB="0" anchor="ctr"/>
                </a:tc>
                <a:tc>
                  <a:txBody>
                    <a:bodyPr/>
                    <a:lstStyle/>
                    <a:p>
                      <a:pPr marL="0" marR="0" algn="ctr">
                        <a:lnSpc>
                          <a:spcPct val="107000"/>
                        </a:lnSpc>
                        <a:spcBef>
                          <a:spcPts val="800"/>
                        </a:spcBef>
                        <a:spcAft>
                          <a:spcPts val="0"/>
                        </a:spcAft>
                      </a:pPr>
                      <a:r>
                        <a:rPr lang="en-US" sz="1400" dirty="0">
                          <a:latin typeface="Times New Roman" panose="02020603050405020304" pitchFamily="18" charset="0"/>
                          <a:cs typeface="Times New Roman" panose="02020603050405020304" pitchFamily="18" charset="0"/>
                        </a:rPr>
                        <a:t>5.70%</a:t>
                      </a:r>
                    </a:p>
                  </a:txBody>
                  <a:tcPr marL="68580" marR="68580" marT="0" marB="0" anchor="ctr"/>
                </a:tc>
                <a:tc>
                  <a:txBody>
                    <a:bodyPr/>
                    <a:lstStyle/>
                    <a:p>
                      <a:pPr marL="0" marR="0" algn="ctr">
                        <a:lnSpc>
                          <a:spcPct val="107000"/>
                        </a:lnSpc>
                        <a:spcBef>
                          <a:spcPts val="800"/>
                        </a:spcBef>
                        <a:spcAft>
                          <a:spcPts val="0"/>
                        </a:spcAft>
                      </a:pPr>
                      <a:r>
                        <a:rPr lang="en-US" sz="1400" dirty="0">
                          <a:latin typeface="Times New Roman" panose="02020603050405020304" pitchFamily="18" charset="0"/>
                          <a:cs typeface="Times New Roman" panose="02020603050405020304" pitchFamily="18" charset="0"/>
                        </a:rPr>
                        <a:t>0.7824</a:t>
                      </a:r>
                    </a:p>
                  </a:txBody>
                  <a:tcPr marL="68580" marR="68580" marT="0" marB="0" anchor="ctr"/>
                </a:tc>
                <a:tc>
                  <a:txBody>
                    <a:bodyPr/>
                    <a:lstStyle/>
                    <a:p>
                      <a:pPr marL="0" marR="0" algn="ctr">
                        <a:lnSpc>
                          <a:spcPct val="107000"/>
                        </a:lnSpc>
                        <a:spcBef>
                          <a:spcPts val="800"/>
                        </a:spcBef>
                        <a:spcAft>
                          <a:spcPts val="0"/>
                        </a:spcAft>
                      </a:pPr>
                      <a:r>
                        <a:rPr lang="en-US" sz="1400" dirty="0">
                          <a:latin typeface="Times New Roman" panose="02020603050405020304" pitchFamily="18" charset="0"/>
                          <a:cs typeface="Times New Roman" panose="02020603050405020304" pitchFamily="18" charset="0"/>
                        </a:rPr>
                        <a:t>0.83</a:t>
                      </a:r>
                    </a:p>
                  </a:txBody>
                  <a:tcPr marL="68580" marR="68580" marT="0" marB="0" anchor="ctr"/>
                </a:tc>
                <a:extLst>
                  <a:ext uri="{0D108BD9-81ED-4DB2-BD59-A6C34878D82A}">
                    <a16:rowId xmlns:a16="http://schemas.microsoft.com/office/drawing/2014/main" val="1537170174"/>
                  </a:ext>
                </a:extLst>
              </a:tr>
              <a:tr h="281642">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Column Necks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Con. B300</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7.30%</a:t>
                      </a:r>
                    </a:p>
                  </a:txBody>
                  <a:tcPr marL="68580" marR="68580" marT="0" marB="0" anchor="ctr"/>
                </a:tc>
                <a:tc>
                  <a:txBody>
                    <a:bodyPr/>
                    <a:lstStyle/>
                    <a:p>
                      <a:pPr marL="0" marR="0" algn="ctr">
                        <a:lnSpc>
                          <a:spcPct val="107000"/>
                        </a:lnSpc>
                        <a:spcBef>
                          <a:spcPts val="800"/>
                        </a:spcBef>
                        <a:spcAft>
                          <a:spcPts val="0"/>
                        </a:spcAft>
                      </a:pPr>
                      <a:r>
                        <a:rPr lang="en-US" sz="1400" dirty="0">
                          <a:latin typeface="Times New Roman" panose="02020603050405020304" pitchFamily="18" charset="0"/>
                          <a:cs typeface="Times New Roman" panose="02020603050405020304" pitchFamily="18" charset="0"/>
                        </a:rPr>
                        <a:t>1.933</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2.07</a:t>
                      </a:r>
                    </a:p>
                  </a:txBody>
                  <a:tcPr marL="68580" marR="68580" marT="0" marB="0" anchor="ctr"/>
                </a:tc>
                <a:extLst>
                  <a:ext uri="{0D108BD9-81ED-4DB2-BD59-A6C34878D82A}">
                    <a16:rowId xmlns:a16="http://schemas.microsoft.com/office/drawing/2014/main" val="3739338823"/>
                  </a:ext>
                </a:extLst>
              </a:tr>
              <a:tr h="281642">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Wood</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25%</a:t>
                      </a:r>
                    </a:p>
                  </a:txBody>
                  <a:tcPr marL="68580" marR="68580" marT="0" marB="0" anchor="ctr"/>
                </a:tc>
                <a:tc>
                  <a:txBody>
                    <a:bodyPr/>
                    <a:lstStyle/>
                    <a:p>
                      <a:pPr marL="0" marR="0" algn="ctr">
                        <a:lnSpc>
                          <a:spcPct val="107000"/>
                        </a:lnSpc>
                        <a:spcBef>
                          <a:spcPts val="800"/>
                        </a:spcBef>
                        <a:spcAft>
                          <a:spcPts val="0"/>
                        </a:spcAft>
                      </a:pPr>
                      <a:r>
                        <a:rPr lang="en-US" sz="1400" dirty="0">
                          <a:latin typeface="Times New Roman" panose="02020603050405020304" pitchFamily="18" charset="0"/>
                          <a:cs typeface="Times New Roman" panose="02020603050405020304" pitchFamily="18" charset="0"/>
                        </a:rPr>
                        <a:t>0.759</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0.95</a:t>
                      </a:r>
                    </a:p>
                  </a:txBody>
                  <a:tcPr marL="68580" marR="68580" marT="0" marB="0" anchor="ctr"/>
                </a:tc>
                <a:extLst>
                  <a:ext uri="{0D108BD9-81ED-4DB2-BD59-A6C34878D82A}">
                    <a16:rowId xmlns:a16="http://schemas.microsoft.com/office/drawing/2014/main" val="2813451590"/>
                  </a:ext>
                </a:extLst>
              </a:tr>
              <a:tr h="281642">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Steel</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5.70%</a:t>
                      </a:r>
                    </a:p>
                  </a:txBody>
                  <a:tcPr marL="68580" marR="68580" marT="0" marB="0" anchor="ctr"/>
                </a:tc>
                <a:tc>
                  <a:txBody>
                    <a:bodyPr/>
                    <a:lstStyle/>
                    <a:p>
                      <a:pPr marL="0" marR="0" algn="ctr">
                        <a:lnSpc>
                          <a:spcPct val="107000"/>
                        </a:lnSpc>
                        <a:spcBef>
                          <a:spcPts val="800"/>
                        </a:spcBef>
                        <a:spcAft>
                          <a:spcPts val="0"/>
                        </a:spcAft>
                      </a:pPr>
                      <a:r>
                        <a:rPr lang="en-US" sz="1400" dirty="0">
                          <a:latin typeface="Times New Roman" panose="02020603050405020304" pitchFamily="18" charset="0"/>
                          <a:cs typeface="Times New Roman" panose="02020603050405020304" pitchFamily="18" charset="0"/>
                        </a:rPr>
                        <a:t>0.483377778</a:t>
                      </a:r>
                    </a:p>
                  </a:txBody>
                  <a:tcPr marL="68580" marR="68580" marT="0" marB="0" anchor="ctr"/>
                </a:tc>
                <a:tc>
                  <a:txBody>
                    <a:bodyPr/>
                    <a:lstStyle/>
                    <a:p>
                      <a:pPr marL="0" marR="0" algn="ctr">
                        <a:lnSpc>
                          <a:spcPct val="107000"/>
                        </a:lnSpc>
                        <a:spcBef>
                          <a:spcPts val="800"/>
                        </a:spcBef>
                        <a:spcAft>
                          <a:spcPts val="0"/>
                        </a:spcAft>
                      </a:pPr>
                      <a:r>
                        <a:rPr lang="en-US" sz="1400" dirty="0">
                          <a:latin typeface="Times New Roman" panose="02020603050405020304" pitchFamily="18" charset="0"/>
                          <a:cs typeface="Times New Roman" panose="02020603050405020304" pitchFamily="18" charset="0"/>
                        </a:rPr>
                        <a:t>0.51</a:t>
                      </a:r>
                    </a:p>
                  </a:txBody>
                  <a:tcPr marL="68580" marR="68580" marT="0" marB="0" anchor="ctr"/>
                </a:tc>
                <a:extLst>
                  <a:ext uri="{0D108BD9-81ED-4DB2-BD59-A6C34878D82A}">
                    <a16:rowId xmlns:a16="http://schemas.microsoft.com/office/drawing/2014/main" val="4036954566"/>
                  </a:ext>
                </a:extLst>
              </a:tr>
              <a:tr h="281642">
                <a:tc>
                  <a:txBody>
                    <a:bodyPr/>
                    <a:lstStyle/>
                    <a:p>
                      <a:pPr marL="0" marR="0" algn="ctr">
                        <a:lnSpc>
                          <a:spcPct val="107000"/>
                        </a:lnSpc>
                        <a:spcBef>
                          <a:spcPts val="800"/>
                        </a:spcBef>
                        <a:spcAft>
                          <a:spcPts val="0"/>
                        </a:spcAft>
                      </a:pPr>
                      <a:r>
                        <a:rPr lang="en-US" sz="1800" dirty="0">
                          <a:solidFill>
                            <a:schemeClr val="bg1"/>
                          </a:solidFill>
                          <a:effectLst/>
                          <a:latin typeface="Times New Roman" panose="02020603050405020304" pitchFamily="18" charset="0"/>
                          <a:cs typeface="Times New Roman" panose="02020603050405020304" pitchFamily="18" charset="0"/>
                        </a:rPr>
                        <a:t>Tie Beams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Con. B300</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7.30%</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13.1</a:t>
                      </a:r>
                    </a:p>
                  </a:txBody>
                  <a:tcPr marL="68580" marR="68580" marT="0" marB="0" anchor="ctr"/>
                </a:tc>
                <a:tc>
                  <a:txBody>
                    <a:bodyPr/>
                    <a:lstStyle/>
                    <a:p>
                      <a:pPr marL="0" marR="0" algn="ctr">
                        <a:lnSpc>
                          <a:spcPct val="107000"/>
                        </a:lnSpc>
                        <a:spcBef>
                          <a:spcPts val="800"/>
                        </a:spcBef>
                        <a:spcAft>
                          <a:spcPts val="0"/>
                        </a:spcAft>
                      </a:pPr>
                      <a:r>
                        <a:rPr lang="en-US" sz="1400" dirty="0">
                          <a:latin typeface="Times New Roman" panose="02020603050405020304" pitchFamily="18" charset="0"/>
                          <a:cs typeface="Times New Roman" panose="02020603050405020304" pitchFamily="18" charset="0"/>
                        </a:rPr>
                        <a:t>14.06</a:t>
                      </a:r>
                    </a:p>
                  </a:txBody>
                  <a:tcPr marL="68580" marR="68580" marT="0" marB="0" anchor="ctr"/>
                </a:tc>
                <a:extLst>
                  <a:ext uri="{0D108BD9-81ED-4DB2-BD59-A6C34878D82A}">
                    <a16:rowId xmlns:a16="http://schemas.microsoft.com/office/drawing/2014/main" val="2796715471"/>
                  </a:ext>
                </a:extLst>
              </a:tr>
              <a:tr h="281642">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Con. B150</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7.30%</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3.93</a:t>
                      </a:r>
                    </a:p>
                  </a:txBody>
                  <a:tcPr marL="68580" marR="68580" marT="0" marB="0" anchor="ctr"/>
                </a:tc>
                <a:tc>
                  <a:txBody>
                    <a:bodyPr/>
                    <a:lstStyle/>
                    <a:p>
                      <a:pPr marL="0" marR="0" algn="ctr">
                        <a:lnSpc>
                          <a:spcPct val="107000"/>
                        </a:lnSpc>
                        <a:spcBef>
                          <a:spcPts val="800"/>
                        </a:spcBef>
                        <a:spcAft>
                          <a:spcPts val="0"/>
                        </a:spcAft>
                      </a:pPr>
                      <a:r>
                        <a:rPr lang="en-US" sz="1400" dirty="0">
                          <a:latin typeface="Times New Roman" panose="02020603050405020304" pitchFamily="18" charset="0"/>
                          <a:cs typeface="Times New Roman" panose="02020603050405020304" pitchFamily="18" charset="0"/>
                        </a:rPr>
                        <a:t>4.22</a:t>
                      </a:r>
                    </a:p>
                  </a:txBody>
                  <a:tcPr marL="68580" marR="68580" marT="0" marB="0" anchor="ctr"/>
                </a:tc>
                <a:extLst>
                  <a:ext uri="{0D108BD9-81ED-4DB2-BD59-A6C34878D82A}">
                    <a16:rowId xmlns:a16="http://schemas.microsoft.com/office/drawing/2014/main" val="1818176783"/>
                  </a:ext>
                </a:extLst>
              </a:tr>
              <a:tr h="281642">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Wood</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25%</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3.93</a:t>
                      </a:r>
                    </a:p>
                  </a:txBody>
                  <a:tcPr marL="68580" marR="68580" marT="0" marB="0" anchor="ctr"/>
                </a:tc>
                <a:tc>
                  <a:txBody>
                    <a:bodyPr/>
                    <a:lstStyle/>
                    <a:p>
                      <a:pPr marL="0" marR="0" algn="ctr">
                        <a:lnSpc>
                          <a:spcPct val="107000"/>
                        </a:lnSpc>
                        <a:spcBef>
                          <a:spcPts val="800"/>
                        </a:spcBef>
                        <a:spcAft>
                          <a:spcPts val="0"/>
                        </a:spcAft>
                      </a:pPr>
                      <a:r>
                        <a:rPr lang="en-US" sz="1400" dirty="0">
                          <a:latin typeface="Times New Roman" panose="02020603050405020304" pitchFamily="18" charset="0"/>
                          <a:cs typeface="Times New Roman" panose="02020603050405020304" pitchFamily="18" charset="0"/>
                        </a:rPr>
                        <a:t>4.91</a:t>
                      </a:r>
                    </a:p>
                  </a:txBody>
                  <a:tcPr marL="68580" marR="68580" marT="0" marB="0" anchor="ctr"/>
                </a:tc>
                <a:extLst>
                  <a:ext uri="{0D108BD9-81ED-4DB2-BD59-A6C34878D82A}">
                    <a16:rowId xmlns:a16="http://schemas.microsoft.com/office/drawing/2014/main" val="210847650"/>
                  </a:ext>
                </a:extLst>
              </a:tr>
              <a:tr h="281642">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Steel</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5.70%</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1.215950617</a:t>
                      </a:r>
                    </a:p>
                  </a:txBody>
                  <a:tcPr marL="68580" marR="68580" marT="0" marB="0" anchor="ctr"/>
                </a:tc>
                <a:tc>
                  <a:txBody>
                    <a:bodyPr/>
                    <a:lstStyle/>
                    <a:p>
                      <a:pPr marL="0" marR="0" algn="ctr">
                        <a:lnSpc>
                          <a:spcPct val="107000"/>
                        </a:lnSpc>
                        <a:spcBef>
                          <a:spcPts val="800"/>
                        </a:spcBef>
                        <a:spcAft>
                          <a:spcPts val="0"/>
                        </a:spcAft>
                      </a:pPr>
                      <a:r>
                        <a:rPr lang="en-US" sz="1400" dirty="0">
                          <a:latin typeface="Times New Roman" panose="02020603050405020304" pitchFamily="18" charset="0"/>
                          <a:cs typeface="Times New Roman" panose="02020603050405020304" pitchFamily="18" charset="0"/>
                        </a:rPr>
                        <a:t>1.29</a:t>
                      </a:r>
                    </a:p>
                  </a:txBody>
                  <a:tcPr marL="68580" marR="68580" marT="0" marB="0" anchor="ctr"/>
                </a:tc>
                <a:extLst>
                  <a:ext uri="{0D108BD9-81ED-4DB2-BD59-A6C34878D82A}">
                    <a16:rowId xmlns:a16="http://schemas.microsoft.com/office/drawing/2014/main" val="96234167"/>
                  </a:ext>
                </a:extLst>
              </a:tr>
              <a:tr h="281642">
                <a:tc>
                  <a:txBody>
                    <a:bodyPr/>
                    <a:lstStyle/>
                    <a:p>
                      <a:pPr marL="0" marR="0" algn="ctr">
                        <a:lnSpc>
                          <a:spcPct val="107000"/>
                        </a:lnSpc>
                        <a:spcBef>
                          <a:spcPts val="800"/>
                        </a:spcBef>
                        <a:spcAft>
                          <a:spcPts val="0"/>
                        </a:spcAft>
                      </a:pPr>
                      <a:r>
                        <a:rPr lang="en-US" sz="1800" dirty="0">
                          <a:solidFill>
                            <a:schemeClr val="bg1"/>
                          </a:solidFill>
                          <a:effectLst/>
                          <a:latin typeface="Times New Roman" panose="02020603050405020304" pitchFamily="18" charset="0"/>
                          <a:cs typeface="Times New Roman" panose="02020603050405020304" pitchFamily="18" charset="0"/>
                        </a:rPr>
                        <a:t>Ground Slab</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Con. B300</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7.30%</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18.25</a:t>
                      </a:r>
                    </a:p>
                  </a:txBody>
                  <a:tcPr marL="68580" marR="68580" marT="0" marB="0" anchor="ctr"/>
                </a:tc>
                <a:tc>
                  <a:txBody>
                    <a:bodyPr/>
                    <a:lstStyle/>
                    <a:p>
                      <a:pPr marL="0" marR="0" algn="ctr">
                        <a:lnSpc>
                          <a:spcPct val="107000"/>
                        </a:lnSpc>
                        <a:spcBef>
                          <a:spcPts val="800"/>
                        </a:spcBef>
                        <a:spcAft>
                          <a:spcPts val="0"/>
                        </a:spcAft>
                      </a:pPr>
                      <a:r>
                        <a:rPr lang="en-US" sz="1400" dirty="0">
                          <a:latin typeface="Times New Roman" panose="02020603050405020304" pitchFamily="18" charset="0"/>
                          <a:cs typeface="Times New Roman" panose="02020603050405020304" pitchFamily="18" charset="0"/>
                        </a:rPr>
                        <a:t>19.58</a:t>
                      </a:r>
                    </a:p>
                  </a:txBody>
                  <a:tcPr marL="68580" marR="68580" marT="0" marB="0" anchor="ctr"/>
                </a:tc>
                <a:extLst>
                  <a:ext uri="{0D108BD9-81ED-4DB2-BD59-A6C34878D82A}">
                    <a16:rowId xmlns:a16="http://schemas.microsoft.com/office/drawing/2014/main" val="275208138"/>
                  </a:ext>
                </a:extLst>
              </a:tr>
              <a:tr h="281642">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Wood</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25%</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0.1625</a:t>
                      </a:r>
                    </a:p>
                  </a:txBody>
                  <a:tcPr marL="68580" marR="68580" marT="0" marB="0" anchor="ctr"/>
                </a:tc>
                <a:tc>
                  <a:txBody>
                    <a:bodyPr/>
                    <a:lstStyle/>
                    <a:p>
                      <a:pPr marL="0" marR="0" algn="ctr">
                        <a:lnSpc>
                          <a:spcPct val="107000"/>
                        </a:lnSpc>
                        <a:spcBef>
                          <a:spcPts val="800"/>
                        </a:spcBef>
                        <a:spcAft>
                          <a:spcPts val="0"/>
                        </a:spcAft>
                      </a:pPr>
                      <a:r>
                        <a:rPr lang="en-US" sz="1400" dirty="0">
                          <a:latin typeface="Times New Roman" panose="02020603050405020304" pitchFamily="18" charset="0"/>
                          <a:cs typeface="Times New Roman" panose="02020603050405020304" pitchFamily="18" charset="0"/>
                        </a:rPr>
                        <a:t>0.20</a:t>
                      </a:r>
                    </a:p>
                  </a:txBody>
                  <a:tcPr marL="68580" marR="68580" marT="0" marB="0" anchor="ctr"/>
                </a:tc>
                <a:extLst>
                  <a:ext uri="{0D108BD9-81ED-4DB2-BD59-A6C34878D82A}">
                    <a16:rowId xmlns:a16="http://schemas.microsoft.com/office/drawing/2014/main" val="3066087405"/>
                  </a:ext>
                </a:extLst>
              </a:tr>
              <a:tr h="281642">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Steel</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5.70%</a:t>
                      </a:r>
                    </a:p>
                  </a:txBody>
                  <a:tcPr marL="68580" marR="68580" marT="0" marB="0" anchor="ctr"/>
                </a:tc>
                <a:tc>
                  <a:txBody>
                    <a:bodyPr/>
                    <a:lstStyle/>
                    <a:p>
                      <a:pPr marL="0" marR="0" algn="ctr">
                        <a:lnSpc>
                          <a:spcPct val="107000"/>
                        </a:lnSpc>
                        <a:spcBef>
                          <a:spcPts val="800"/>
                        </a:spcBef>
                        <a:spcAft>
                          <a:spcPts val="0"/>
                        </a:spcAft>
                      </a:pPr>
                      <a:r>
                        <a:rPr lang="en-US" sz="1400">
                          <a:latin typeface="Times New Roman" panose="02020603050405020304" pitchFamily="18" charset="0"/>
                          <a:cs typeface="Times New Roman" panose="02020603050405020304" pitchFamily="18" charset="0"/>
                        </a:rPr>
                        <a:t>0.663308642</a:t>
                      </a:r>
                    </a:p>
                  </a:txBody>
                  <a:tcPr marL="68580" marR="68580" marT="0" marB="0" anchor="ctr"/>
                </a:tc>
                <a:tc>
                  <a:txBody>
                    <a:bodyPr/>
                    <a:lstStyle/>
                    <a:p>
                      <a:pPr marL="0" marR="0" algn="ctr">
                        <a:lnSpc>
                          <a:spcPct val="107000"/>
                        </a:lnSpc>
                        <a:spcBef>
                          <a:spcPts val="800"/>
                        </a:spcBef>
                        <a:spcAft>
                          <a:spcPts val="0"/>
                        </a:spcAft>
                      </a:pPr>
                      <a:r>
                        <a:rPr lang="en-US" sz="1400" dirty="0">
                          <a:latin typeface="Times New Roman" panose="02020603050405020304" pitchFamily="18" charset="0"/>
                          <a:cs typeface="Times New Roman" panose="02020603050405020304" pitchFamily="18" charset="0"/>
                        </a:rPr>
                        <a:t>0.70</a:t>
                      </a:r>
                    </a:p>
                  </a:txBody>
                  <a:tcPr marL="68580" marR="68580" marT="0" marB="0" anchor="ctr"/>
                </a:tc>
                <a:extLst>
                  <a:ext uri="{0D108BD9-81ED-4DB2-BD59-A6C34878D82A}">
                    <a16:rowId xmlns:a16="http://schemas.microsoft.com/office/drawing/2014/main" val="999393522"/>
                  </a:ext>
                </a:extLst>
              </a:tr>
            </a:tbl>
          </a:graphicData>
        </a:graphic>
      </p:graphicFrame>
    </p:spTree>
    <p:extLst>
      <p:ext uri="{BB962C8B-B14F-4D97-AF65-F5344CB8AC3E}">
        <p14:creationId xmlns:p14="http://schemas.microsoft.com/office/powerpoint/2010/main" val="390481905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Two-way Solid Slab</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Quantities</a:t>
            </a:r>
            <a:endParaRPr lang="en-US" sz="3200"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AA7DC4E7-F5F6-4C5C-8D9D-4A2C8B1F6459}"/>
              </a:ext>
            </a:extLst>
          </p:cNvPr>
          <p:cNvGraphicFramePr>
            <a:graphicFrameLocks noGrp="1"/>
          </p:cNvGraphicFramePr>
          <p:nvPr>
            <p:extLst>
              <p:ext uri="{D42A27DB-BD31-4B8C-83A1-F6EECF244321}">
                <p14:modId xmlns:p14="http://schemas.microsoft.com/office/powerpoint/2010/main" val="2570451341"/>
              </p:ext>
            </p:extLst>
          </p:nvPr>
        </p:nvGraphicFramePr>
        <p:xfrm>
          <a:off x="2616591" y="1758462"/>
          <a:ext cx="7650816" cy="4570779"/>
        </p:xfrm>
        <a:graphic>
          <a:graphicData uri="http://schemas.openxmlformats.org/drawingml/2006/table">
            <a:tbl>
              <a:tblPr firstRow="1" firstCol="1" bandRow="1">
                <a:tableStyleId>{5C22544A-7EE6-4342-B048-85BDC9FD1C3A}</a:tableStyleId>
              </a:tblPr>
              <a:tblGrid>
                <a:gridCol w="2777881">
                  <a:extLst>
                    <a:ext uri="{9D8B030D-6E8A-4147-A177-3AD203B41FA5}">
                      <a16:colId xmlns:a16="http://schemas.microsoft.com/office/drawing/2014/main" val="3170040666"/>
                    </a:ext>
                  </a:extLst>
                </a:gridCol>
                <a:gridCol w="1117361">
                  <a:extLst>
                    <a:ext uri="{9D8B030D-6E8A-4147-A177-3AD203B41FA5}">
                      <a16:colId xmlns:a16="http://schemas.microsoft.com/office/drawing/2014/main" val="1337848191"/>
                    </a:ext>
                  </a:extLst>
                </a:gridCol>
                <a:gridCol w="1257031">
                  <a:extLst>
                    <a:ext uri="{9D8B030D-6E8A-4147-A177-3AD203B41FA5}">
                      <a16:colId xmlns:a16="http://schemas.microsoft.com/office/drawing/2014/main" val="274963828"/>
                    </a:ext>
                  </a:extLst>
                </a:gridCol>
                <a:gridCol w="1257031">
                  <a:extLst>
                    <a:ext uri="{9D8B030D-6E8A-4147-A177-3AD203B41FA5}">
                      <a16:colId xmlns:a16="http://schemas.microsoft.com/office/drawing/2014/main" val="4201745086"/>
                    </a:ext>
                  </a:extLst>
                </a:gridCol>
                <a:gridCol w="1241512">
                  <a:extLst>
                    <a:ext uri="{9D8B030D-6E8A-4147-A177-3AD203B41FA5}">
                      <a16:colId xmlns:a16="http://schemas.microsoft.com/office/drawing/2014/main" val="4198776090"/>
                    </a:ext>
                  </a:extLst>
                </a:gridCol>
              </a:tblGrid>
              <a:tr h="634323">
                <a:tc>
                  <a:txBody>
                    <a:bodyPr/>
                    <a:lstStyle/>
                    <a:p>
                      <a:pPr marL="0" marR="0" algn="ctr">
                        <a:lnSpc>
                          <a:spcPct val="107000"/>
                        </a:lnSpc>
                        <a:spcBef>
                          <a:spcPts val="800"/>
                        </a:spcBef>
                        <a:spcAft>
                          <a:spcPts val="0"/>
                        </a:spcAft>
                      </a:pPr>
                      <a:r>
                        <a:rPr lang="en-US" sz="1800" dirty="0">
                          <a:solidFill>
                            <a:schemeClr val="bg1"/>
                          </a:solidFill>
                          <a:effectLst/>
                          <a:latin typeface="Times New Roman" panose="02020603050405020304" pitchFamily="18" charset="0"/>
                          <a:cs typeface="Times New Roman" panose="02020603050405020304" pitchFamily="18" charset="0"/>
                        </a:rPr>
                        <a:t>Structural Elements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Material</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Waste Factor</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Calculated Value</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Total Value</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64789249"/>
                  </a:ext>
                </a:extLst>
              </a:tr>
              <a:tr h="328038">
                <a:tc>
                  <a:txBody>
                    <a:bodyPr/>
                    <a:lstStyle/>
                    <a:p>
                      <a:pPr marL="0" marR="0" algn="ctr">
                        <a:lnSpc>
                          <a:spcPct val="107000"/>
                        </a:lnSpc>
                        <a:spcBef>
                          <a:spcPts val="800"/>
                        </a:spcBef>
                        <a:spcAft>
                          <a:spcPts val="0"/>
                        </a:spcAft>
                      </a:pPr>
                      <a:r>
                        <a:rPr lang="en-US" sz="1800" b="1" i="1">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columns (0.78 - 4.16 )</a:t>
                      </a:r>
                      <a:endParaRPr lang="en-US" sz="180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chemeClr val="tx1"/>
                          </a:solidFill>
                          <a:effectLst/>
                          <a:latin typeface="Times New Roman" panose="02020603050405020304" pitchFamily="18" charset="0"/>
                          <a:ea typeface="Segoe UI" panose="020B0502040204020203" pitchFamily="34" charset="0"/>
                          <a:cs typeface="Times New Roman" panose="02020603050405020304" pitchFamily="18" charset="0"/>
                        </a:rPr>
                        <a:t>5.746</a:t>
                      </a:r>
                      <a:endParaRPr lang="en-US" sz="1400" dirty="0">
                        <a:solidFill>
                          <a:schemeClr val="tx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chemeClr val="tx1"/>
                          </a:solidFill>
                          <a:effectLst/>
                          <a:latin typeface="Times New Roman" panose="02020603050405020304" pitchFamily="18" charset="0"/>
                          <a:ea typeface="Segoe UI" panose="020B0502040204020203" pitchFamily="34" charset="0"/>
                          <a:cs typeface="Times New Roman" panose="02020603050405020304" pitchFamily="18" charset="0"/>
                        </a:rPr>
                        <a:t>6.17</a:t>
                      </a:r>
                      <a:endParaRPr lang="en-US" sz="1400" dirty="0">
                        <a:solidFill>
                          <a:schemeClr val="tx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69699932"/>
                  </a:ext>
                </a:extLst>
              </a:tr>
              <a:tr h="328038">
                <a:tc>
                  <a:txBody>
                    <a:bodyPr/>
                    <a:lstStyle/>
                    <a:p>
                      <a:endParaRPr lang="en-US" sz="180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2.3091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2.89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07319345"/>
                  </a:ext>
                </a:extLst>
              </a:tr>
              <a:tr h="328038">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0.976022222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1.03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91535569"/>
                  </a:ext>
                </a:extLst>
              </a:tr>
              <a:tr h="328038">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columns ( 4.16-7.54)</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5.746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6.17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95523695"/>
                  </a:ext>
                </a:extLst>
              </a:tr>
              <a:tr h="328038">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2.3091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2.89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46544878"/>
                  </a:ext>
                </a:extLst>
              </a:tr>
              <a:tr h="328038">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0.976022222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1.03</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70720649"/>
                  </a:ext>
                </a:extLst>
              </a:tr>
              <a:tr h="328038">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columns (7.54-9.97)</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0.729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0.78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80326856"/>
                  </a:ext>
                </a:extLst>
              </a:tr>
              <a:tr h="328038">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0.30245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0.38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76400369"/>
                  </a:ext>
                </a:extLst>
              </a:tr>
              <a:tr h="328038">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0.113160494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0.12</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1490342"/>
                  </a:ext>
                </a:extLst>
              </a:tr>
              <a:tr h="328038">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Floors Slab</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56.895</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61.05</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70084366"/>
                  </a:ext>
                </a:extLst>
              </a:tr>
              <a:tr h="328038">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16.555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20.69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25829596"/>
                  </a:ext>
                </a:extLst>
              </a:tr>
              <a:tr h="328038">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5.873422222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6.21</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69337683"/>
                  </a:ext>
                </a:extLst>
              </a:tr>
            </a:tbl>
          </a:graphicData>
        </a:graphic>
      </p:graphicFrame>
    </p:spTree>
    <p:extLst>
      <p:ext uri="{BB962C8B-B14F-4D97-AF65-F5344CB8AC3E}">
        <p14:creationId xmlns:p14="http://schemas.microsoft.com/office/powerpoint/2010/main" val="220179125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Two-way Solid Slab</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Quantities</a:t>
            </a:r>
            <a:endParaRPr lang="en-US" sz="3200"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AA7DC4E7-F5F6-4C5C-8D9D-4A2C8B1F6459}"/>
              </a:ext>
            </a:extLst>
          </p:cNvPr>
          <p:cNvGraphicFramePr>
            <a:graphicFrameLocks noGrp="1"/>
          </p:cNvGraphicFramePr>
          <p:nvPr>
            <p:extLst>
              <p:ext uri="{D42A27DB-BD31-4B8C-83A1-F6EECF244321}">
                <p14:modId xmlns:p14="http://schemas.microsoft.com/office/powerpoint/2010/main" val="4175800343"/>
              </p:ext>
            </p:extLst>
          </p:nvPr>
        </p:nvGraphicFramePr>
        <p:xfrm>
          <a:off x="2616591" y="1740375"/>
          <a:ext cx="7399607" cy="4898817"/>
        </p:xfrm>
        <a:graphic>
          <a:graphicData uri="http://schemas.openxmlformats.org/drawingml/2006/table">
            <a:tbl>
              <a:tblPr firstRow="1" firstCol="1" bandRow="1">
                <a:tableStyleId>{5C22544A-7EE6-4342-B048-85BDC9FD1C3A}</a:tableStyleId>
              </a:tblPr>
              <a:tblGrid>
                <a:gridCol w="2686672">
                  <a:extLst>
                    <a:ext uri="{9D8B030D-6E8A-4147-A177-3AD203B41FA5}">
                      <a16:colId xmlns:a16="http://schemas.microsoft.com/office/drawing/2014/main" val="3170040666"/>
                    </a:ext>
                  </a:extLst>
                </a:gridCol>
                <a:gridCol w="1080673">
                  <a:extLst>
                    <a:ext uri="{9D8B030D-6E8A-4147-A177-3AD203B41FA5}">
                      <a16:colId xmlns:a16="http://schemas.microsoft.com/office/drawing/2014/main" val="1337848191"/>
                    </a:ext>
                  </a:extLst>
                </a:gridCol>
                <a:gridCol w="1215757">
                  <a:extLst>
                    <a:ext uri="{9D8B030D-6E8A-4147-A177-3AD203B41FA5}">
                      <a16:colId xmlns:a16="http://schemas.microsoft.com/office/drawing/2014/main" val="274963828"/>
                    </a:ext>
                  </a:extLst>
                </a:gridCol>
                <a:gridCol w="1215757">
                  <a:extLst>
                    <a:ext uri="{9D8B030D-6E8A-4147-A177-3AD203B41FA5}">
                      <a16:colId xmlns:a16="http://schemas.microsoft.com/office/drawing/2014/main" val="4201745086"/>
                    </a:ext>
                  </a:extLst>
                </a:gridCol>
                <a:gridCol w="1200748">
                  <a:extLst>
                    <a:ext uri="{9D8B030D-6E8A-4147-A177-3AD203B41FA5}">
                      <a16:colId xmlns:a16="http://schemas.microsoft.com/office/drawing/2014/main" val="4198776090"/>
                    </a:ext>
                  </a:extLst>
                </a:gridCol>
              </a:tblGrid>
              <a:tr h="634323">
                <a:tc>
                  <a:txBody>
                    <a:bodyPr/>
                    <a:lstStyle/>
                    <a:p>
                      <a:pPr marL="0" marR="0" algn="ctr">
                        <a:lnSpc>
                          <a:spcPct val="107000"/>
                        </a:lnSpc>
                        <a:spcBef>
                          <a:spcPts val="800"/>
                        </a:spcBef>
                        <a:spcAft>
                          <a:spcPts val="0"/>
                        </a:spcAft>
                      </a:pPr>
                      <a:r>
                        <a:rPr lang="en-US" sz="1800" dirty="0">
                          <a:solidFill>
                            <a:schemeClr val="bg1"/>
                          </a:solidFill>
                          <a:effectLst/>
                          <a:latin typeface="Times New Roman" panose="02020603050405020304" pitchFamily="18" charset="0"/>
                          <a:cs typeface="Times New Roman" panose="02020603050405020304" pitchFamily="18" charset="0"/>
                        </a:rPr>
                        <a:t>Structural Elements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Material</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Waste Factor</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Calculated Value</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Total Value</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64789249"/>
                  </a:ext>
                </a:extLst>
              </a:tr>
              <a:tr h="328038">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Stairs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6.354067943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6.82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69699932"/>
                  </a:ext>
                </a:extLst>
              </a:tr>
              <a:tr h="328038">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1.577140874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1.97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07319345"/>
                  </a:ext>
                </a:extLst>
              </a:tr>
              <a:tr h="328038">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0.439290464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0.46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91535569"/>
                  </a:ext>
                </a:extLst>
              </a:tr>
              <a:tr h="328038">
                <a:tc>
                  <a:txBody>
                    <a:bodyPr/>
                    <a:lstStyle/>
                    <a:p>
                      <a:pPr marL="0" marR="0" algn="ctr">
                        <a:lnSpc>
                          <a:spcPct val="107000"/>
                        </a:lnSpc>
                        <a:spcBef>
                          <a:spcPts val="800"/>
                        </a:spcBef>
                        <a:spcAft>
                          <a:spcPts val="0"/>
                        </a:spcAft>
                      </a:pPr>
                      <a:r>
                        <a:rPr lang="en-US" sz="1800" b="1" i="1" dirty="0" smtClean="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Sloping </a:t>
                      </a: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Screed</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B150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5.046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5.41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95523695"/>
                  </a:ext>
                </a:extLst>
              </a:tr>
              <a:tr h="328038">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plastering Floors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mortar</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1427.4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1612.96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46544878"/>
                  </a:ext>
                </a:extLst>
              </a:tr>
              <a:tr h="328038">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painting Floors (Ceiling)</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304.5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334.95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70720649"/>
                  </a:ext>
                </a:extLst>
              </a:tr>
              <a:tr h="328038">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Walls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1124.545455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1237.00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80326856"/>
                  </a:ext>
                </a:extLst>
              </a:tr>
              <a:tr h="328038">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Tiles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Ground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274.02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290.46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76400369"/>
                  </a:ext>
                </a:extLst>
              </a:tr>
              <a:tr h="328038">
                <a:tc>
                  <a:txBody>
                    <a:bodyPr/>
                    <a:lstStyle/>
                    <a:p>
                      <a:endParaRPr lang="en-US" sz="180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Wall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194.68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206.36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1490342"/>
                  </a:ext>
                </a:extLst>
              </a:tr>
              <a:tr h="328038">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Skriting</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17.92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19.00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70084366"/>
                  </a:ext>
                </a:extLst>
              </a:tr>
              <a:tr h="328038">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mortar</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456.64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516.00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25829596"/>
                  </a:ext>
                </a:extLst>
              </a:tr>
              <a:tr h="328038">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Filling</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340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869337683"/>
                  </a:ext>
                </a:extLst>
              </a:tr>
              <a:tr h="328038">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Stairs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6.354067943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6.82</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77719517"/>
                  </a:ext>
                </a:extLst>
              </a:tr>
            </a:tbl>
          </a:graphicData>
        </a:graphic>
      </p:graphicFrame>
    </p:spTree>
    <p:extLst>
      <p:ext uri="{BB962C8B-B14F-4D97-AF65-F5344CB8AC3E}">
        <p14:creationId xmlns:p14="http://schemas.microsoft.com/office/powerpoint/2010/main" val="348782553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34842"/>
            <a:ext cx="12192000" cy="879413"/>
          </a:xfrm>
        </p:spPr>
        <p:txBody>
          <a:bodyPr/>
          <a:lstStyle/>
          <a:p>
            <a:pPr algn="ctr"/>
            <a:r>
              <a:rPr lang="en-US" dirty="0">
                <a:latin typeface="Times New Roman" panose="02020603050405020304" pitchFamily="18" charset="0"/>
                <a:cs typeface="Times New Roman" panose="02020603050405020304" pitchFamily="18" charset="0"/>
              </a:rPr>
              <a:t>Two-way Solid Slab</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76292" y="931857"/>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Quantities</a:t>
            </a:r>
            <a:endParaRPr lang="en-US" sz="3200"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1B51B71B-80BC-43B2-956B-D979636B539C}"/>
              </a:ext>
            </a:extLst>
          </p:cNvPr>
          <p:cNvGraphicFramePr>
            <a:graphicFrameLocks noGrp="1"/>
          </p:cNvGraphicFramePr>
          <p:nvPr>
            <p:extLst>
              <p:ext uri="{D42A27DB-BD31-4B8C-83A1-F6EECF244321}">
                <p14:modId xmlns:p14="http://schemas.microsoft.com/office/powerpoint/2010/main" val="2510326421"/>
              </p:ext>
            </p:extLst>
          </p:nvPr>
        </p:nvGraphicFramePr>
        <p:xfrm>
          <a:off x="3188310" y="1444906"/>
          <a:ext cx="7588547" cy="5215468"/>
        </p:xfrm>
        <a:graphic>
          <a:graphicData uri="http://schemas.openxmlformats.org/drawingml/2006/table">
            <a:tbl>
              <a:tblPr firstRow="1" firstCol="1" bandRow="1">
                <a:tableStyleId>{5C22544A-7EE6-4342-B048-85BDC9FD1C3A}</a:tableStyleId>
              </a:tblPr>
              <a:tblGrid>
                <a:gridCol w="2400624">
                  <a:extLst>
                    <a:ext uri="{9D8B030D-6E8A-4147-A177-3AD203B41FA5}">
                      <a16:colId xmlns:a16="http://schemas.microsoft.com/office/drawing/2014/main" val="2400061290"/>
                    </a:ext>
                  </a:extLst>
                </a:gridCol>
                <a:gridCol w="1160032">
                  <a:extLst>
                    <a:ext uri="{9D8B030D-6E8A-4147-A177-3AD203B41FA5}">
                      <a16:colId xmlns:a16="http://schemas.microsoft.com/office/drawing/2014/main" val="889151616"/>
                    </a:ext>
                  </a:extLst>
                </a:gridCol>
                <a:gridCol w="1208367">
                  <a:extLst>
                    <a:ext uri="{9D8B030D-6E8A-4147-A177-3AD203B41FA5}">
                      <a16:colId xmlns:a16="http://schemas.microsoft.com/office/drawing/2014/main" val="3664629543"/>
                    </a:ext>
                  </a:extLst>
                </a:gridCol>
                <a:gridCol w="1530599">
                  <a:extLst>
                    <a:ext uri="{9D8B030D-6E8A-4147-A177-3AD203B41FA5}">
                      <a16:colId xmlns:a16="http://schemas.microsoft.com/office/drawing/2014/main" val="3002188054"/>
                    </a:ext>
                  </a:extLst>
                </a:gridCol>
                <a:gridCol w="1288925">
                  <a:extLst>
                    <a:ext uri="{9D8B030D-6E8A-4147-A177-3AD203B41FA5}">
                      <a16:colId xmlns:a16="http://schemas.microsoft.com/office/drawing/2014/main" val="957737277"/>
                    </a:ext>
                  </a:extLst>
                </a:gridCol>
              </a:tblGrid>
              <a:tr h="380827">
                <a:tc>
                  <a:txBody>
                    <a:bodyPr/>
                    <a:lstStyle/>
                    <a:p>
                      <a:pPr marL="0" marR="0" algn="ctr">
                        <a:lnSpc>
                          <a:spcPct val="107000"/>
                        </a:lnSpc>
                        <a:spcBef>
                          <a:spcPts val="800"/>
                        </a:spcBef>
                        <a:spcAft>
                          <a:spcPts val="0"/>
                        </a:spcAft>
                      </a:pPr>
                      <a:r>
                        <a:rPr lang="en-US" sz="1600" dirty="0">
                          <a:solidFill>
                            <a:schemeClr val="bg1"/>
                          </a:solidFill>
                          <a:effectLst/>
                          <a:latin typeface="Times New Roman" panose="02020603050405020304" pitchFamily="18" charset="0"/>
                          <a:cs typeface="Times New Roman" panose="02020603050405020304" pitchFamily="18" charset="0"/>
                        </a:rPr>
                        <a:t>Structural Elements</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Material</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Waste Factor</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Calculated Value</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Total Value</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12717301"/>
                  </a:ext>
                </a:extLst>
              </a:tr>
              <a:tr h="363516">
                <a:tc>
                  <a:txBody>
                    <a:bodyPr/>
                    <a:lstStyle/>
                    <a:p>
                      <a:pPr marL="0" marR="0" algn="ctr">
                        <a:lnSpc>
                          <a:spcPct val="107000"/>
                        </a:lnSpc>
                        <a:spcBef>
                          <a:spcPts val="800"/>
                        </a:spcBef>
                        <a:spcAft>
                          <a:spcPts val="0"/>
                        </a:spcAft>
                      </a:pPr>
                      <a:r>
                        <a:rPr lang="en-US" sz="16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Frames (Drop)</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B300</a:t>
                      </a: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7.30%</a:t>
                      </a: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13.1</a:t>
                      </a: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14.06</a:t>
                      </a:r>
                    </a:p>
                  </a:txBody>
                  <a:tcPr marL="68580" marR="68580" marT="0" marB="0"/>
                </a:tc>
                <a:extLst>
                  <a:ext uri="{0D108BD9-81ED-4DB2-BD59-A6C34878D82A}">
                    <a16:rowId xmlns:a16="http://schemas.microsoft.com/office/drawing/2014/main" val="3571326610"/>
                  </a:ext>
                </a:extLst>
              </a:tr>
              <a:tr h="346206">
                <a:tc>
                  <a:txBody>
                    <a:bodyPr/>
                    <a:lstStyle/>
                    <a:p>
                      <a:endParaRPr lang="en-US" sz="16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25.00%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2.91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3.64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86938040"/>
                  </a:ext>
                </a:extLst>
              </a:tr>
              <a:tr h="346206">
                <a:tc>
                  <a:txBody>
                    <a:bodyPr/>
                    <a:lstStyle/>
                    <a:p>
                      <a:endParaRPr lang="en-US" sz="16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3.436641975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3.63</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19410470"/>
                  </a:ext>
                </a:extLst>
              </a:tr>
              <a:tr h="346206">
                <a:tc>
                  <a:txBody>
                    <a:bodyPr/>
                    <a:lstStyle/>
                    <a:p>
                      <a:pPr marL="0" marR="0" algn="ctr">
                        <a:lnSpc>
                          <a:spcPct val="107000"/>
                        </a:lnSpc>
                        <a:spcBef>
                          <a:spcPts val="800"/>
                        </a:spcBef>
                        <a:spcAft>
                          <a:spcPts val="0"/>
                        </a:spcAft>
                      </a:pPr>
                      <a:r>
                        <a:rPr lang="en-US" sz="16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Wall Partitions</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External (20)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4712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4975.87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67162207"/>
                  </a:ext>
                </a:extLst>
              </a:tr>
              <a:tr h="346206">
                <a:tc>
                  <a:txBody>
                    <a:bodyPr/>
                    <a:lstStyle/>
                    <a:p>
                      <a:endParaRPr lang="en-US" sz="16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Internal (20)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5.60%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346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365.38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23174397"/>
                  </a:ext>
                </a:extLst>
              </a:tr>
              <a:tr h="346206">
                <a:tc>
                  <a:txBody>
                    <a:bodyPr/>
                    <a:lstStyle/>
                    <a:p>
                      <a:endParaRPr lang="en-US" sz="16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Internal (10)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2696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2846.98</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39292065"/>
                  </a:ext>
                </a:extLst>
              </a:tr>
              <a:tr h="346206">
                <a:tc>
                  <a:txBody>
                    <a:bodyPr/>
                    <a:lstStyle/>
                    <a:p>
                      <a:endParaRPr lang="en-US" sz="16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mortar</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5.1784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5.85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62134107"/>
                  </a:ext>
                </a:extLst>
              </a:tr>
              <a:tr h="346206">
                <a:tc>
                  <a:txBody>
                    <a:bodyPr/>
                    <a:lstStyle/>
                    <a:p>
                      <a:pPr marL="0" marR="0" algn="ctr">
                        <a:lnSpc>
                          <a:spcPct val="107000"/>
                        </a:lnSpc>
                        <a:spcBef>
                          <a:spcPts val="800"/>
                        </a:spcBef>
                        <a:spcAft>
                          <a:spcPts val="0"/>
                        </a:spcAft>
                      </a:pPr>
                      <a:r>
                        <a:rPr lang="en-US" sz="16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Concrete over </a:t>
                      </a:r>
                      <a:r>
                        <a:rPr lang="en-US" sz="1600" b="1" i="1" dirty="0" smtClean="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Parapet</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0.52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0.56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59250374"/>
                  </a:ext>
                </a:extLst>
              </a:tr>
              <a:tr h="346206">
                <a:tc>
                  <a:txBody>
                    <a:bodyPr/>
                    <a:lstStyle/>
                    <a:p>
                      <a:pPr marL="0" marR="0" algn="ctr">
                        <a:lnSpc>
                          <a:spcPct val="107000"/>
                        </a:lnSpc>
                        <a:spcBef>
                          <a:spcPts val="800"/>
                        </a:spcBef>
                        <a:spcAft>
                          <a:spcPts val="0"/>
                        </a:spcAft>
                      </a:pPr>
                      <a:r>
                        <a:rPr lang="en-US" sz="16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Beams</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6.26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6.72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79568595"/>
                  </a:ext>
                </a:extLst>
              </a:tr>
              <a:tr h="346206">
                <a:tc>
                  <a:txBody>
                    <a:bodyPr/>
                    <a:lstStyle/>
                    <a:p>
                      <a:endParaRPr lang="en-US" sz="16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1.83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2.29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37045990"/>
                  </a:ext>
                </a:extLst>
              </a:tr>
              <a:tr h="346206">
                <a:tc>
                  <a:txBody>
                    <a:bodyPr/>
                    <a:lstStyle/>
                    <a:p>
                      <a:endParaRPr lang="en-US" sz="16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0.615111111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0.65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68919132"/>
                  </a:ext>
                </a:extLst>
              </a:tr>
              <a:tr h="346206">
                <a:tc>
                  <a:txBody>
                    <a:bodyPr/>
                    <a:lstStyle/>
                    <a:p>
                      <a:pPr marL="0" marR="0" algn="ctr">
                        <a:lnSpc>
                          <a:spcPct val="107000"/>
                        </a:lnSpc>
                        <a:spcBef>
                          <a:spcPts val="800"/>
                        </a:spcBef>
                        <a:spcAft>
                          <a:spcPts val="0"/>
                        </a:spcAft>
                      </a:pPr>
                      <a:r>
                        <a:rPr lang="en-US" sz="16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Natural Stone</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Stone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655.86</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693.24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12018453"/>
                  </a:ext>
                </a:extLst>
              </a:tr>
              <a:tr h="346206">
                <a:tc>
                  <a:txBody>
                    <a:bodyPr/>
                    <a:lstStyle/>
                    <a:p>
                      <a:pPr marL="0" marR="0" algn="ctr">
                        <a:lnSpc>
                          <a:spcPct val="107000"/>
                        </a:lnSpc>
                        <a:spcBef>
                          <a:spcPts val="800"/>
                        </a:spcBef>
                        <a:spcAft>
                          <a:spcPts val="0"/>
                        </a:spcAft>
                      </a:pPr>
                      <a:r>
                        <a:rPr lang="en-US" sz="16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Concrete Between Stone and Block</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17.4896</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18.77</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84556905"/>
                  </a:ext>
                </a:extLst>
              </a:tr>
            </a:tbl>
          </a:graphicData>
        </a:graphic>
      </p:graphicFrame>
    </p:spTree>
    <p:extLst>
      <p:ext uri="{BB962C8B-B14F-4D97-AF65-F5344CB8AC3E}">
        <p14:creationId xmlns:p14="http://schemas.microsoft.com/office/powerpoint/2010/main" val="206654020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Two-way Solid Slab</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Costs</a:t>
            </a:r>
            <a:endParaRPr lang="en-US" sz="3200" dirty="0">
              <a:latin typeface="Times New Roman" panose="02020603050405020304" pitchFamily="18" charset="0"/>
              <a:cs typeface="Times New Roman" panose="02020603050405020304" pitchFamily="18" charset="0"/>
            </a:endParaRPr>
          </a:p>
        </p:txBody>
      </p:sp>
      <p:graphicFrame>
        <p:nvGraphicFramePr>
          <p:cNvPr id="6" name="Table 5">
            <a:extLst>
              <a:ext uri="{FF2B5EF4-FFF2-40B4-BE49-F238E27FC236}">
                <a16:creationId xmlns:a16="http://schemas.microsoft.com/office/drawing/2014/main" id="{45EEF20C-3284-47F4-B7A4-1C9D2BD985B0}"/>
              </a:ext>
            </a:extLst>
          </p:cNvPr>
          <p:cNvGraphicFramePr>
            <a:graphicFrameLocks noGrp="1"/>
          </p:cNvGraphicFramePr>
          <p:nvPr>
            <p:extLst>
              <p:ext uri="{D42A27DB-BD31-4B8C-83A1-F6EECF244321}">
                <p14:modId xmlns:p14="http://schemas.microsoft.com/office/powerpoint/2010/main" val="2143865895"/>
              </p:ext>
            </p:extLst>
          </p:nvPr>
        </p:nvGraphicFramePr>
        <p:xfrm>
          <a:off x="3330054" y="1758462"/>
          <a:ext cx="6258083" cy="4464911"/>
        </p:xfrm>
        <a:graphic>
          <a:graphicData uri="http://schemas.openxmlformats.org/drawingml/2006/table">
            <a:tbl>
              <a:tblPr firstRow="1" firstCol="1" bandRow="1">
                <a:tableStyleId>{5C22544A-7EE6-4342-B048-85BDC9FD1C3A}</a:tableStyleId>
              </a:tblPr>
              <a:tblGrid>
                <a:gridCol w="3048810">
                  <a:extLst>
                    <a:ext uri="{9D8B030D-6E8A-4147-A177-3AD203B41FA5}">
                      <a16:colId xmlns:a16="http://schemas.microsoft.com/office/drawing/2014/main" val="2858234729"/>
                    </a:ext>
                  </a:extLst>
                </a:gridCol>
                <a:gridCol w="1251616">
                  <a:extLst>
                    <a:ext uri="{9D8B030D-6E8A-4147-A177-3AD203B41FA5}">
                      <a16:colId xmlns:a16="http://schemas.microsoft.com/office/drawing/2014/main" val="2762049725"/>
                    </a:ext>
                  </a:extLst>
                </a:gridCol>
                <a:gridCol w="1091153">
                  <a:extLst>
                    <a:ext uri="{9D8B030D-6E8A-4147-A177-3AD203B41FA5}">
                      <a16:colId xmlns:a16="http://schemas.microsoft.com/office/drawing/2014/main" val="175693322"/>
                    </a:ext>
                  </a:extLst>
                </a:gridCol>
                <a:gridCol w="866504">
                  <a:extLst>
                    <a:ext uri="{9D8B030D-6E8A-4147-A177-3AD203B41FA5}">
                      <a16:colId xmlns:a16="http://schemas.microsoft.com/office/drawing/2014/main" val="3821225645"/>
                    </a:ext>
                  </a:extLst>
                </a:gridCol>
              </a:tblGrid>
              <a:tr h="376559">
                <a:tc>
                  <a:txBody>
                    <a:bodyPr/>
                    <a:lstStyle/>
                    <a:p>
                      <a:pPr marL="0" marR="0" algn="ctr">
                        <a:lnSpc>
                          <a:spcPct val="107000"/>
                        </a:lnSpc>
                        <a:spcBef>
                          <a:spcPts val="0"/>
                        </a:spcBef>
                        <a:spcAft>
                          <a:spcPts val="0"/>
                        </a:spcAft>
                      </a:pPr>
                      <a:r>
                        <a:rPr lang="en-US" sz="1600" dirty="0">
                          <a:solidFill>
                            <a:schemeClr val="bg1"/>
                          </a:solidFill>
                          <a:effectLst/>
                          <a:latin typeface="Times New Roman" panose="02020603050405020304" pitchFamily="18" charset="0"/>
                          <a:cs typeface="Times New Roman" panose="02020603050405020304" pitchFamily="18" charset="0"/>
                        </a:rPr>
                        <a:t>Name</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Cost</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Unit Cost</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Unit</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81218440"/>
                  </a:ext>
                </a:extLst>
              </a:tr>
              <a:tr h="340696">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Name </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a:effectLst/>
                          <a:latin typeface="Times New Roman" panose="02020603050405020304" pitchFamily="18" charset="0"/>
                          <a:ea typeface="Times New Roman" panose="02020603050405020304" pitchFamily="18" charset="0"/>
                          <a:cs typeface="Times New Roman" panose="02020603050405020304" pitchFamily="18" charset="0"/>
                        </a:rPr>
                        <a:t>Cost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a:effectLst/>
                          <a:latin typeface="Times New Roman" panose="02020603050405020304" pitchFamily="18" charset="0"/>
                          <a:ea typeface="Times New Roman" panose="02020603050405020304" pitchFamily="18" charset="0"/>
                          <a:cs typeface="Times New Roman" panose="02020603050405020304" pitchFamily="18" charset="0"/>
                        </a:rPr>
                        <a:t>Unit Cost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a:effectLst/>
                          <a:latin typeface="Times New Roman" panose="02020603050405020304" pitchFamily="18" charset="0"/>
                          <a:ea typeface="Times New Roman" panose="02020603050405020304" pitchFamily="18" charset="0"/>
                          <a:cs typeface="Times New Roman" panose="02020603050405020304" pitchFamily="18" charset="0"/>
                        </a:rPr>
                        <a:t>Unit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85760409"/>
                  </a:ext>
                </a:extLst>
              </a:tr>
              <a:tr h="340696">
                <a:tc>
                  <a:txBody>
                    <a:bodyPr/>
                    <a:lstStyle/>
                    <a:p>
                      <a:pPr marL="0" marR="0" algn="ctr">
                        <a:lnSpc>
                          <a:spcPct val="107000"/>
                        </a:lnSpc>
                        <a:spcBef>
                          <a:spcPts val="0"/>
                        </a:spcBef>
                        <a:spcAft>
                          <a:spcPts val="0"/>
                        </a:spcAft>
                      </a:pPr>
                      <a:r>
                        <a:rPr lang="en-US" sz="1600" b="1" i="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Excavation for Footing</a:t>
                      </a:r>
                      <a:endParaRPr lang="en-US" sz="160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4384.11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13.42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85394485"/>
                  </a:ext>
                </a:extLst>
              </a:tr>
              <a:tr h="340696">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Footing</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3632.040951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171.7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36770503"/>
                  </a:ext>
                </a:extLst>
              </a:tr>
              <a:tr h="340696">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Column Neck</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884.5349805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426.47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79701862"/>
                  </a:ext>
                </a:extLst>
              </a:tr>
              <a:tr h="340696">
                <a:tc>
                  <a:txBody>
                    <a:bodyPr/>
                    <a:lstStyle/>
                    <a:p>
                      <a:pPr marL="0" marR="0" algn="ctr">
                        <a:lnSpc>
                          <a:spcPct val="107000"/>
                        </a:lnSpc>
                        <a:spcBef>
                          <a:spcPts val="0"/>
                        </a:spcBef>
                        <a:spcAft>
                          <a:spcPts val="0"/>
                        </a:spcAft>
                      </a:pPr>
                      <a:r>
                        <a:rPr lang="en-US" sz="1600" b="1" i="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Tie Beams</a:t>
                      </a:r>
                      <a:endParaRPr lang="en-US" sz="160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3583.27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254.86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91649352"/>
                  </a:ext>
                </a:extLst>
              </a:tr>
              <a:tr h="340696">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Ground Slab</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2420.1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123.6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84671712"/>
                  </a:ext>
                </a:extLst>
              </a:tr>
              <a:tr h="340696">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Columns</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4729.495643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360.67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89526646"/>
                  </a:ext>
                </a:extLst>
              </a:tr>
              <a:tr h="340696">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Floors Slab</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27231.24669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71.79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66024153"/>
                  </a:ext>
                </a:extLst>
              </a:tr>
              <a:tr h="340696">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Frames </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4235.759407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1232.53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$/Ton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63886271"/>
                  </a:ext>
                </a:extLst>
              </a:tr>
              <a:tr h="340696">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Stairs</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1137.61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166.8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21643944"/>
                  </a:ext>
                </a:extLst>
              </a:tr>
              <a:tr h="340696">
                <a:tc>
                  <a:txBody>
                    <a:bodyPr/>
                    <a:lstStyle/>
                    <a:p>
                      <a:pPr marL="0" marR="0" algn="ctr">
                        <a:lnSpc>
                          <a:spcPct val="107000"/>
                        </a:lnSpc>
                        <a:spcBef>
                          <a:spcPts val="0"/>
                        </a:spcBef>
                        <a:spcAft>
                          <a:spcPts val="0"/>
                        </a:spcAft>
                      </a:pPr>
                      <a:r>
                        <a:rPr lang="en-US" sz="1600" b="1" i="1" dirty="0" smtClean="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Sloping </a:t>
                      </a: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Screed</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465.64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86.07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14485229"/>
                  </a:ext>
                </a:extLst>
              </a:tr>
              <a:tr h="340696">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Plastering Floors </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9677.78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79270876"/>
                  </a:ext>
                </a:extLst>
              </a:tr>
            </a:tbl>
          </a:graphicData>
        </a:graphic>
      </p:graphicFrame>
    </p:spTree>
    <p:extLst>
      <p:ext uri="{BB962C8B-B14F-4D97-AF65-F5344CB8AC3E}">
        <p14:creationId xmlns:p14="http://schemas.microsoft.com/office/powerpoint/2010/main" val="153371509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Two-way Solid Slab</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Costs</a:t>
            </a:r>
            <a:endParaRPr lang="en-US" sz="3200" dirty="0">
              <a:latin typeface="Times New Roman" panose="02020603050405020304" pitchFamily="18" charset="0"/>
              <a:cs typeface="Times New Roman" panose="02020603050405020304" pitchFamily="18" charset="0"/>
            </a:endParaRPr>
          </a:p>
        </p:txBody>
      </p:sp>
      <p:graphicFrame>
        <p:nvGraphicFramePr>
          <p:cNvPr id="8" name="Table 7">
            <a:extLst>
              <a:ext uri="{FF2B5EF4-FFF2-40B4-BE49-F238E27FC236}">
                <a16:creationId xmlns:a16="http://schemas.microsoft.com/office/drawing/2014/main" id="{B2821908-81E4-41CB-922D-A90379695567}"/>
              </a:ext>
            </a:extLst>
          </p:cNvPr>
          <p:cNvGraphicFramePr>
            <a:graphicFrameLocks noGrp="1"/>
          </p:cNvGraphicFramePr>
          <p:nvPr>
            <p:extLst>
              <p:ext uri="{D42A27DB-BD31-4B8C-83A1-F6EECF244321}">
                <p14:modId xmlns:p14="http://schemas.microsoft.com/office/powerpoint/2010/main" val="3141279204"/>
              </p:ext>
            </p:extLst>
          </p:nvPr>
        </p:nvGraphicFramePr>
        <p:xfrm>
          <a:off x="4258101" y="1419299"/>
          <a:ext cx="6032311" cy="4898818"/>
        </p:xfrm>
        <a:graphic>
          <a:graphicData uri="http://schemas.openxmlformats.org/drawingml/2006/table">
            <a:tbl>
              <a:tblPr firstRow="1" firstCol="1" bandRow="1">
                <a:tableStyleId>{5C22544A-7EE6-4342-B048-85BDC9FD1C3A}</a:tableStyleId>
              </a:tblPr>
              <a:tblGrid>
                <a:gridCol w="2938819">
                  <a:extLst>
                    <a:ext uri="{9D8B030D-6E8A-4147-A177-3AD203B41FA5}">
                      <a16:colId xmlns:a16="http://schemas.microsoft.com/office/drawing/2014/main" val="681050436"/>
                    </a:ext>
                  </a:extLst>
                </a:gridCol>
                <a:gridCol w="1206462">
                  <a:extLst>
                    <a:ext uri="{9D8B030D-6E8A-4147-A177-3AD203B41FA5}">
                      <a16:colId xmlns:a16="http://schemas.microsoft.com/office/drawing/2014/main" val="657331385"/>
                    </a:ext>
                  </a:extLst>
                </a:gridCol>
                <a:gridCol w="1051787">
                  <a:extLst>
                    <a:ext uri="{9D8B030D-6E8A-4147-A177-3AD203B41FA5}">
                      <a16:colId xmlns:a16="http://schemas.microsoft.com/office/drawing/2014/main" val="427066282"/>
                    </a:ext>
                  </a:extLst>
                </a:gridCol>
                <a:gridCol w="835243">
                  <a:extLst>
                    <a:ext uri="{9D8B030D-6E8A-4147-A177-3AD203B41FA5}">
                      <a16:colId xmlns:a16="http://schemas.microsoft.com/office/drawing/2014/main" val="3627984337"/>
                    </a:ext>
                  </a:extLst>
                </a:gridCol>
              </a:tblGrid>
              <a:tr h="447283">
                <a:tc>
                  <a:txBody>
                    <a:bodyPr/>
                    <a:lstStyle/>
                    <a:p>
                      <a:pPr marL="0" marR="0" algn="ctr">
                        <a:lnSpc>
                          <a:spcPct val="107000"/>
                        </a:lnSpc>
                        <a:spcBef>
                          <a:spcPts val="0"/>
                        </a:spcBef>
                        <a:spcAft>
                          <a:spcPts val="0"/>
                        </a:spcAft>
                      </a:pPr>
                      <a:r>
                        <a:rPr lang="en-US" sz="1600" dirty="0">
                          <a:solidFill>
                            <a:schemeClr val="bg1"/>
                          </a:solidFill>
                          <a:effectLst/>
                          <a:latin typeface="Times New Roman" panose="02020603050405020304" pitchFamily="18" charset="0"/>
                          <a:cs typeface="Times New Roman" panose="02020603050405020304" pitchFamily="18" charset="0"/>
                        </a:rPr>
                        <a:t>Name</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Cost</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Unit Cost</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Unit</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83285937"/>
                  </a:ext>
                </a:extLst>
              </a:tr>
              <a:tr h="404685">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Tiles</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rPr>
                        <a:t>12310.86</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23.87</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$/SM</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38787459"/>
                  </a:ext>
                </a:extLst>
              </a:tr>
              <a:tr h="404685">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Blocks </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10054.07</a:t>
                      </a: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88.97</a:t>
                      </a: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$/Box</a:t>
                      </a:r>
                    </a:p>
                  </a:txBody>
                  <a:tcPr marL="68580" marR="68580" marT="0" marB="0" anchor="ctr"/>
                </a:tc>
                <a:extLst>
                  <a:ext uri="{0D108BD9-81ED-4DB2-BD59-A6C34878D82A}">
                    <a16:rowId xmlns:a16="http://schemas.microsoft.com/office/drawing/2014/main" val="2361776709"/>
                  </a:ext>
                </a:extLst>
              </a:tr>
              <a:tr h="404685">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Stone</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38599.8</a:t>
                      </a: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55.68</a:t>
                      </a: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p>
                  </a:txBody>
                  <a:tcPr marL="68580" marR="68580" marT="0" marB="0" anchor="ctr"/>
                </a:tc>
                <a:extLst>
                  <a:ext uri="{0D108BD9-81ED-4DB2-BD59-A6C34878D82A}">
                    <a16:rowId xmlns:a16="http://schemas.microsoft.com/office/drawing/2014/main" val="2754831283"/>
                  </a:ext>
                </a:extLst>
              </a:tr>
              <a:tr h="404685">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Beam </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2581.18</a:t>
                      </a: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384.1</a:t>
                      </a: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p>
                  </a:txBody>
                  <a:tcPr marL="68580" marR="68580" marT="0" marB="0" anchor="ctr"/>
                </a:tc>
                <a:extLst>
                  <a:ext uri="{0D108BD9-81ED-4DB2-BD59-A6C34878D82A}">
                    <a16:rowId xmlns:a16="http://schemas.microsoft.com/office/drawing/2014/main" val="1409747685"/>
                  </a:ext>
                </a:extLst>
              </a:tr>
              <a:tr h="404685">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Doors</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5322.36</a:t>
                      </a:r>
                    </a:p>
                  </a:txBody>
                  <a:tcPr marL="68580" marR="68580" marT="0" marB="0" anchor="ctr"/>
                </a:tc>
                <a:tc>
                  <a:txBody>
                    <a:bodyPr/>
                    <a:lstStyle/>
                    <a:p>
                      <a:pPr marL="0" marR="0" algn="ctr">
                        <a:lnSpc>
                          <a:spcPct val="107000"/>
                        </a:lnSpc>
                        <a:spcBef>
                          <a:spcPts val="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134.17</a:t>
                      </a: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p>
                  </a:txBody>
                  <a:tcPr marL="68580" marR="68580" marT="0" marB="0" anchor="ctr"/>
                </a:tc>
                <a:extLst>
                  <a:ext uri="{0D108BD9-81ED-4DB2-BD59-A6C34878D82A}">
                    <a16:rowId xmlns:a16="http://schemas.microsoft.com/office/drawing/2014/main" val="287285207"/>
                  </a:ext>
                </a:extLst>
              </a:tr>
              <a:tr h="404685">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Windows</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5441.6</a:t>
                      </a:r>
                    </a:p>
                  </a:txBody>
                  <a:tcPr marL="68580" marR="68580" marT="0" marB="0" anchor="ctr"/>
                </a:tc>
                <a:tc>
                  <a:txBody>
                    <a:bodyPr/>
                    <a:lstStyle/>
                    <a:p>
                      <a:pPr marL="0" marR="0" algn="ctr">
                        <a:lnSpc>
                          <a:spcPct val="107000"/>
                        </a:lnSpc>
                        <a:spcBef>
                          <a:spcPts val="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80</a:t>
                      </a: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p>
                  </a:txBody>
                  <a:tcPr marL="68580" marR="68580" marT="0" marB="0" anchor="ctr"/>
                </a:tc>
                <a:extLst>
                  <a:ext uri="{0D108BD9-81ED-4DB2-BD59-A6C34878D82A}">
                    <a16:rowId xmlns:a16="http://schemas.microsoft.com/office/drawing/2014/main" val="3203031281"/>
                  </a:ext>
                </a:extLst>
              </a:tr>
              <a:tr h="404685">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Staircase rail </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606.8</a:t>
                      </a:r>
                    </a:p>
                  </a:txBody>
                  <a:tcPr marL="68580" marR="68580" marT="0" marB="0" anchor="ctr"/>
                </a:tc>
                <a:tc>
                  <a:txBody>
                    <a:bodyPr/>
                    <a:lstStyle/>
                    <a:p>
                      <a:pPr marL="0" marR="0" algn="ctr">
                        <a:lnSpc>
                          <a:spcPct val="107000"/>
                        </a:lnSpc>
                        <a:spcBef>
                          <a:spcPts val="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40</a:t>
                      </a: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p>
                  </a:txBody>
                  <a:tcPr marL="68580" marR="68580" marT="0" marB="0" anchor="ctr"/>
                </a:tc>
                <a:extLst>
                  <a:ext uri="{0D108BD9-81ED-4DB2-BD59-A6C34878D82A}">
                    <a16:rowId xmlns:a16="http://schemas.microsoft.com/office/drawing/2014/main" val="1061087395"/>
                  </a:ext>
                </a:extLst>
              </a:tr>
              <a:tr h="404685">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Staircase Tile </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1021.44</a:t>
                      </a: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38</a:t>
                      </a: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p>
                  </a:txBody>
                  <a:tcPr marL="68580" marR="68580" marT="0" marB="0" anchor="ctr"/>
                </a:tc>
                <a:extLst>
                  <a:ext uri="{0D108BD9-81ED-4DB2-BD59-A6C34878D82A}">
                    <a16:rowId xmlns:a16="http://schemas.microsoft.com/office/drawing/2014/main" val="2370182473"/>
                  </a:ext>
                </a:extLst>
              </a:tr>
              <a:tr h="404685">
                <a:tc>
                  <a:txBody>
                    <a:bodyPr/>
                    <a:lstStyle/>
                    <a:p>
                      <a:pPr marL="0" marR="0" algn="ctr" rtl="1">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Window Stone</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2057.6</a:t>
                      </a:r>
                    </a:p>
                  </a:txBody>
                  <a:tcPr marL="68580" marR="68580" marT="0" marB="0" anchor="ctr"/>
                </a:tc>
                <a:tc>
                  <a:txBody>
                    <a:bodyPr/>
                    <a:lstStyle/>
                    <a:p>
                      <a:pPr marL="0" marR="0" algn="ctr">
                        <a:lnSpc>
                          <a:spcPct val="107000"/>
                        </a:lnSpc>
                        <a:spcBef>
                          <a:spcPts val="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40</a:t>
                      </a: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p>
                  </a:txBody>
                  <a:tcPr marL="68580" marR="68580" marT="0" marB="0" anchor="ctr"/>
                </a:tc>
                <a:extLst>
                  <a:ext uri="{0D108BD9-81ED-4DB2-BD59-A6C34878D82A}">
                    <a16:rowId xmlns:a16="http://schemas.microsoft.com/office/drawing/2014/main" val="529308006"/>
                  </a:ext>
                </a:extLst>
              </a:tr>
              <a:tr h="404685">
                <a:tc>
                  <a:txBody>
                    <a:bodyPr/>
                    <a:lstStyle/>
                    <a:p>
                      <a:pPr marL="0" marR="0" algn="ctr" rtl="1">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Granite Stone </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800</a:t>
                      </a:r>
                    </a:p>
                  </a:txBody>
                  <a:tcPr marL="68580" marR="68580" marT="0" marB="0" anchor="ctr"/>
                </a:tc>
                <a:tc>
                  <a:txBody>
                    <a:bodyPr/>
                    <a:lstStyle/>
                    <a:p>
                      <a:pPr marL="0" marR="0" algn="ctr">
                        <a:lnSpc>
                          <a:spcPct val="107000"/>
                        </a:lnSpc>
                        <a:spcBef>
                          <a:spcPts val="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100</a:t>
                      </a: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p>
                  </a:txBody>
                  <a:tcPr marL="68580" marR="68580" marT="0" marB="0" anchor="ctr"/>
                </a:tc>
                <a:extLst>
                  <a:ext uri="{0D108BD9-81ED-4DB2-BD59-A6C34878D82A}">
                    <a16:rowId xmlns:a16="http://schemas.microsoft.com/office/drawing/2014/main" val="822814615"/>
                  </a:ext>
                </a:extLst>
              </a:tr>
              <a:tr h="404685">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Total Direct Cost</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gridSpan="3">
                  <a:txBody>
                    <a:bodyPr/>
                    <a:lstStyle/>
                    <a:p>
                      <a:pPr marL="0" marR="0" algn="ctr">
                        <a:lnSpc>
                          <a:spcPct val="107000"/>
                        </a:lnSpc>
                        <a:spcBef>
                          <a:spcPts val="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145986.0077</a:t>
                      </a:r>
                    </a:p>
                  </a:txBody>
                  <a:tcPr marL="68580" marR="68580" marT="0"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51501668"/>
                  </a:ext>
                </a:extLst>
              </a:tr>
            </a:tbl>
          </a:graphicData>
        </a:graphic>
      </p:graphicFrame>
    </p:spTree>
    <p:extLst>
      <p:ext uri="{BB962C8B-B14F-4D97-AF65-F5344CB8AC3E}">
        <p14:creationId xmlns:p14="http://schemas.microsoft.com/office/powerpoint/2010/main" val="330403500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Two-way Solid Slab</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BOQ</a:t>
            </a:r>
            <a:endParaRPr lang="en-US" sz="3200" dirty="0">
              <a:latin typeface="Times New Roman" panose="02020603050405020304" pitchFamily="18" charset="0"/>
              <a:cs typeface="Times New Roman" panose="02020603050405020304" pitchFamily="18" charset="0"/>
            </a:endParaRPr>
          </a:p>
        </p:txBody>
      </p:sp>
      <p:graphicFrame>
        <p:nvGraphicFramePr>
          <p:cNvPr id="6" name="Table 5">
            <a:extLst>
              <a:ext uri="{FF2B5EF4-FFF2-40B4-BE49-F238E27FC236}">
                <a16:creationId xmlns:a16="http://schemas.microsoft.com/office/drawing/2014/main" id="{FF67328A-5680-40E2-A61C-07A093A309A4}"/>
              </a:ext>
            </a:extLst>
          </p:cNvPr>
          <p:cNvGraphicFramePr>
            <a:graphicFrameLocks noGrp="1"/>
          </p:cNvGraphicFramePr>
          <p:nvPr>
            <p:extLst>
              <p:ext uri="{D42A27DB-BD31-4B8C-83A1-F6EECF244321}">
                <p14:modId xmlns:p14="http://schemas.microsoft.com/office/powerpoint/2010/main" val="702508369"/>
              </p:ext>
            </p:extLst>
          </p:nvPr>
        </p:nvGraphicFramePr>
        <p:xfrm>
          <a:off x="3290085" y="1080135"/>
          <a:ext cx="6807504" cy="5608182"/>
        </p:xfrm>
        <a:graphic>
          <a:graphicData uri="http://schemas.openxmlformats.org/drawingml/2006/table">
            <a:tbl>
              <a:tblPr firstRow="1" firstCol="1" bandRow="1">
                <a:tableStyleId>{5C22544A-7EE6-4342-B048-85BDC9FD1C3A}</a:tableStyleId>
              </a:tblPr>
              <a:tblGrid>
                <a:gridCol w="863028">
                  <a:extLst>
                    <a:ext uri="{9D8B030D-6E8A-4147-A177-3AD203B41FA5}">
                      <a16:colId xmlns:a16="http://schemas.microsoft.com/office/drawing/2014/main" val="511093299"/>
                    </a:ext>
                  </a:extLst>
                </a:gridCol>
                <a:gridCol w="1917463">
                  <a:extLst>
                    <a:ext uri="{9D8B030D-6E8A-4147-A177-3AD203B41FA5}">
                      <a16:colId xmlns:a16="http://schemas.microsoft.com/office/drawing/2014/main" val="1564319625"/>
                    </a:ext>
                  </a:extLst>
                </a:gridCol>
                <a:gridCol w="863028">
                  <a:extLst>
                    <a:ext uri="{9D8B030D-6E8A-4147-A177-3AD203B41FA5}">
                      <a16:colId xmlns:a16="http://schemas.microsoft.com/office/drawing/2014/main" val="448809064"/>
                    </a:ext>
                  </a:extLst>
                </a:gridCol>
                <a:gridCol w="670944">
                  <a:extLst>
                    <a:ext uri="{9D8B030D-6E8A-4147-A177-3AD203B41FA5}">
                      <a16:colId xmlns:a16="http://schemas.microsoft.com/office/drawing/2014/main" val="1070758304"/>
                    </a:ext>
                  </a:extLst>
                </a:gridCol>
                <a:gridCol w="766985">
                  <a:extLst>
                    <a:ext uri="{9D8B030D-6E8A-4147-A177-3AD203B41FA5}">
                      <a16:colId xmlns:a16="http://schemas.microsoft.com/office/drawing/2014/main" val="451300490"/>
                    </a:ext>
                  </a:extLst>
                </a:gridCol>
                <a:gridCol w="863028">
                  <a:extLst>
                    <a:ext uri="{9D8B030D-6E8A-4147-A177-3AD203B41FA5}">
                      <a16:colId xmlns:a16="http://schemas.microsoft.com/office/drawing/2014/main" val="1314263090"/>
                    </a:ext>
                  </a:extLst>
                </a:gridCol>
                <a:gridCol w="863028">
                  <a:extLst>
                    <a:ext uri="{9D8B030D-6E8A-4147-A177-3AD203B41FA5}">
                      <a16:colId xmlns:a16="http://schemas.microsoft.com/office/drawing/2014/main" val="21835322"/>
                    </a:ext>
                  </a:extLst>
                </a:gridCol>
              </a:tblGrid>
              <a:tr h="383200">
                <a:tc gridSpan="7">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Bill of Quantity</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8534194"/>
                  </a:ext>
                </a:extLst>
              </a:tr>
              <a:tr h="670419">
                <a:tc rowSpan="2">
                  <a:txBody>
                    <a:bodyPr/>
                    <a:lstStyle/>
                    <a:p>
                      <a:pPr marL="0" marR="0" algn="ctr">
                        <a:lnSpc>
                          <a:spcPct val="107000"/>
                        </a:lnSpc>
                        <a:spcBef>
                          <a:spcPts val="0"/>
                        </a:spcBef>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Item</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rowSpan="2">
                  <a:txBody>
                    <a:bodyPr/>
                    <a:lstStyle/>
                    <a:p>
                      <a:pPr marL="0" marR="0" algn="ctr">
                        <a:lnSpc>
                          <a:spcPct val="107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Description</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gridSpan="2">
                  <a:txBody>
                    <a:bodyPr/>
                    <a:lstStyle/>
                    <a:p>
                      <a:pPr marL="0" marR="0" algn="ctr">
                        <a:lnSpc>
                          <a:spcPct val="107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Quantity</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gn="ctr">
                        <a:lnSpc>
                          <a:spcPct val="107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Unit Price</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0"/>
                        </a:spcAft>
                      </a:pPr>
                      <a:r>
                        <a:rPr lang="en-US" sz="1600" b="1">
                          <a:effectLst/>
                          <a:latin typeface="Times New Roman" panose="02020603050405020304" pitchFamily="18" charset="0"/>
                          <a:cs typeface="Times New Roman" panose="02020603050405020304" pitchFamily="18" charset="0"/>
                        </a:rPr>
                        <a:t>Total Price $</a:t>
                      </a:r>
                      <a:endParaRPr lang="en-US" sz="16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16847833"/>
                  </a:ext>
                </a:extLst>
              </a:tr>
              <a:tr h="383200">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600" b="1">
                          <a:effectLst/>
                          <a:latin typeface="Times New Roman" panose="02020603050405020304" pitchFamily="18" charset="0"/>
                          <a:cs typeface="Times New Roman" panose="02020603050405020304" pitchFamily="18" charset="0"/>
                        </a:rPr>
                        <a:t>Value</a:t>
                      </a:r>
                      <a:endParaRPr lang="en-US" sz="16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a:effectLst/>
                          <a:latin typeface="Times New Roman" panose="02020603050405020304" pitchFamily="18" charset="0"/>
                          <a:cs typeface="Times New Roman" panose="02020603050405020304" pitchFamily="18" charset="0"/>
                        </a:rPr>
                        <a:t>Unit</a:t>
                      </a:r>
                      <a:endParaRPr lang="en-US" sz="16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a:effectLst/>
                          <a:latin typeface="Times New Roman" panose="02020603050405020304" pitchFamily="18" charset="0"/>
                          <a:cs typeface="Times New Roman" panose="02020603050405020304" pitchFamily="18" charset="0"/>
                        </a:rPr>
                        <a:t>Value</a:t>
                      </a:r>
                      <a:endParaRPr lang="en-US" sz="16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Unit</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600" b="1" dirty="0">
                        <a:effectLst/>
                        <a:latin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272490526"/>
                  </a:ext>
                </a:extLst>
              </a:tr>
              <a:tr h="364952">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i="1" dirty="0">
                          <a:effectLst/>
                          <a:latin typeface="Times New Roman" panose="02020603050405020304" pitchFamily="18" charset="0"/>
                          <a:ea typeface="Times New Roman" panose="02020603050405020304" pitchFamily="18" charset="0"/>
                          <a:cs typeface="Times New Roman" panose="02020603050405020304" pitchFamily="18" charset="0"/>
                        </a:rPr>
                        <a:t>Excavation for Footing</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326.63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15.97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5216.26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25526947"/>
                  </a:ext>
                </a:extLst>
              </a:tr>
              <a:tr h="364952">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Footing</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21.15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204.32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4322.07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48791948"/>
                  </a:ext>
                </a:extLst>
              </a:tr>
              <a:tr h="364952">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effectLst/>
                          <a:latin typeface="Times New Roman" panose="02020603050405020304" pitchFamily="18" charset="0"/>
                          <a:ea typeface="Segoe UI" panose="020B0502040204020203" pitchFamily="34" charset="0"/>
                          <a:cs typeface="Times New Roman" panose="02020603050405020304" pitchFamily="18" charset="0"/>
                        </a:rPr>
                        <a:t>Column Neck</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2.07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507.50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1052.61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23401857"/>
                  </a:ext>
                </a:extLst>
              </a:tr>
              <a:tr h="364952">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Tie Beams</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14.06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303.28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4264.16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7101850"/>
                  </a:ext>
                </a:extLst>
              </a:tr>
              <a:tr h="364952">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effectLst/>
                          <a:latin typeface="Times New Roman" panose="02020603050405020304" pitchFamily="18" charset="0"/>
                          <a:ea typeface="Segoe UI" panose="020B0502040204020203" pitchFamily="34" charset="0"/>
                          <a:cs typeface="Times New Roman" panose="02020603050405020304" pitchFamily="18" charset="0"/>
                        </a:rPr>
                        <a:t>Ground Slab</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19.58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147.08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2879.90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95666779"/>
                  </a:ext>
                </a:extLst>
              </a:tr>
              <a:tr h="364952">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6</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Columns</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13.11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429.20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5628.12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35633968"/>
                  </a:ext>
                </a:extLst>
              </a:tr>
              <a:tr h="364952">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7</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effectLst/>
                          <a:latin typeface="Times New Roman" panose="02020603050405020304" pitchFamily="18" charset="0"/>
                          <a:ea typeface="Segoe UI" panose="020B0502040204020203" pitchFamily="34" charset="0"/>
                          <a:cs typeface="Times New Roman" panose="02020603050405020304" pitchFamily="18" charset="0"/>
                        </a:rPr>
                        <a:t>Floors Slab</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379.30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85.43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32403.64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23850679"/>
                  </a:ext>
                </a:extLst>
              </a:tr>
              <a:tr h="364952">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8</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Frames </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3.44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Ton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1466.71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$/Ton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5040.56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41150626"/>
                  </a:ext>
                </a:extLst>
              </a:tr>
              <a:tr h="364952">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9</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effectLst/>
                          <a:latin typeface="Times New Roman" panose="02020603050405020304" pitchFamily="18" charset="0"/>
                          <a:ea typeface="Segoe UI" panose="020B0502040204020203" pitchFamily="34" charset="0"/>
                          <a:cs typeface="Times New Roman" panose="02020603050405020304" pitchFamily="18" charset="0"/>
                        </a:rPr>
                        <a:t>Stairs</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6.82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198.49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1353.72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50452564"/>
                  </a:ext>
                </a:extLst>
              </a:tr>
              <a:tr h="364952">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smtClean="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Sloping </a:t>
                      </a: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Screed</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5.41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102.42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554.11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85215979"/>
                  </a:ext>
                </a:extLst>
              </a:tr>
              <a:tr h="364952">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11</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effectLst/>
                          <a:latin typeface="Times New Roman" panose="02020603050405020304" pitchFamily="18" charset="0"/>
                          <a:ea typeface="Segoe UI" panose="020B0502040204020203" pitchFamily="34" charset="0"/>
                          <a:cs typeface="Times New Roman" panose="02020603050405020304" pitchFamily="18" charset="0"/>
                        </a:rPr>
                        <a:t>Plastering Floors </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1612.96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7.14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11516.53</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42254700"/>
                  </a:ext>
                </a:extLst>
              </a:tr>
            </a:tbl>
          </a:graphicData>
        </a:graphic>
      </p:graphicFrame>
    </p:spTree>
    <p:extLst>
      <p:ext uri="{BB962C8B-B14F-4D97-AF65-F5344CB8AC3E}">
        <p14:creationId xmlns:p14="http://schemas.microsoft.com/office/powerpoint/2010/main" val="206113510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Two-way Solid Slab</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BOQ</a:t>
            </a:r>
            <a:endParaRPr lang="en-US" sz="3200" dirty="0">
              <a:latin typeface="Times New Roman" panose="02020603050405020304" pitchFamily="18" charset="0"/>
              <a:cs typeface="Times New Roman" panose="02020603050405020304" pitchFamily="18" charset="0"/>
            </a:endParaRPr>
          </a:p>
        </p:txBody>
      </p:sp>
      <p:graphicFrame>
        <p:nvGraphicFramePr>
          <p:cNvPr id="7" name="Table 6">
            <a:extLst>
              <a:ext uri="{FF2B5EF4-FFF2-40B4-BE49-F238E27FC236}">
                <a16:creationId xmlns:a16="http://schemas.microsoft.com/office/drawing/2014/main" id="{FDAC0ABC-A95C-493A-B878-312F87D4F52F}"/>
              </a:ext>
            </a:extLst>
          </p:cNvPr>
          <p:cNvGraphicFramePr>
            <a:graphicFrameLocks noGrp="1"/>
          </p:cNvGraphicFramePr>
          <p:nvPr>
            <p:extLst>
              <p:ext uri="{D42A27DB-BD31-4B8C-83A1-F6EECF244321}">
                <p14:modId xmlns:p14="http://schemas.microsoft.com/office/powerpoint/2010/main" val="1899049684"/>
              </p:ext>
            </p:extLst>
          </p:nvPr>
        </p:nvGraphicFramePr>
        <p:xfrm>
          <a:off x="2859144" y="1249482"/>
          <a:ext cx="6911873" cy="5237982"/>
        </p:xfrm>
        <a:graphic>
          <a:graphicData uri="http://schemas.openxmlformats.org/drawingml/2006/table">
            <a:tbl>
              <a:tblPr firstRow="1" firstCol="1" bandRow="1">
                <a:tableStyleId>{5C22544A-7EE6-4342-B048-85BDC9FD1C3A}</a:tableStyleId>
              </a:tblPr>
              <a:tblGrid>
                <a:gridCol w="820711">
                  <a:extLst>
                    <a:ext uri="{9D8B030D-6E8A-4147-A177-3AD203B41FA5}">
                      <a16:colId xmlns:a16="http://schemas.microsoft.com/office/drawing/2014/main" val="1825609271"/>
                    </a:ext>
                  </a:extLst>
                </a:gridCol>
                <a:gridCol w="1823445">
                  <a:extLst>
                    <a:ext uri="{9D8B030D-6E8A-4147-A177-3AD203B41FA5}">
                      <a16:colId xmlns:a16="http://schemas.microsoft.com/office/drawing/2014/main" val="1501202448"/>
                    </a:ext>
                  </a:extLst>
                </a:gridCol>
                <a:gridCol w="820711">
                  <a:extLst>
                    <a:ext uri="{9D8B030D-6E8A-4147-A177-3AD203B41FA5}">
                      <a16:colId xmlns:a16="http://schemas.microsoft.com/office/drawing/2014/main" val="2513094094"/>
                    </a:ext>
                  </a:extLst>
                </a:gridCol>
                <a:gridCol w="638045">
                  <a:extLst>
                    <a:ext uri="{9D8B030D-6E8A-4147-A177-3AD203B41FA5}">
                      <a16:colId xmlns:a16="http://schemas.microsoft.com/office/drawing/2014/main" val="1295181554"/>
                    </a:ext>
                  </a:extLst>
                </a:gridCol>
                <a:gridCol w="729377">
                  <a:extLst>
                    <a:ext uri="{9D8B030D-6E8A-4147-A177-3AD203B41FA5}">
                      <a16:colId xmlns:a16="http://schemas.microsoft.com/office/drawing/2014/main" val="2045042469"/>
                    </a:ext>
                  </a:extLst>
                </a:gridCol>
                <a:gridCol w="820711">
                  <a:extLst>
                    <a:ext uri="{9D8B030D-6E8A-4147-A177-3AD203B41FA5}">
                      <a16:colId xmlns:a16="http://schemas.microsoft.com/office/drawing/2014/main" val="133161411"/>
                    </a:ext>
                  </a:extLst>
                </a:gridCol>
                <a:gridCol w="1258873">
                  <a:extLst>
                    <a:ext uri="{9D8B030D-6E8A-4147-A177-3AD203B41FA5}">
                      <a16:colId xmlns:a16="http://schemas.microsoft.com/office/drawing/2014/main" val="2999642827"/>
                    </a:ext>
                  </a:extLst>
                </a:gridCol>
              </a:tblGrid>
              <a:tr h="345101">
                <a:tc gridSpan="7">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Bill of Quantity</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91556003"/>
                  </a:ext>
                </a:extLst>
              </a:tr>
              <a:tr h="603764">
                <a:tc rowSpan="2">
                  <a:txBody>
                    <a:bodyPr/>
                    <a:lstStyle/>
                    <a:p>
                      <a:pPr marL="0" marR="0" algn="ctr">
                        <a:lnSpc>
                          <a:spcPct val="107000"/>
                        </a:lnSpc>
                        <a:spcBef>
                          <a:spcPts val="0"/>
                        </a:spcBef>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Item</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rowSpan="2">
                  <a:txBody>
                    <a:bodyPr/>
                    <a:lstStyle/>
                    <a:p>
                      <a:pPr marL="0" marR="0" algn="ctr">
                        <a:lnSpc>
                          <a:spcPct val="107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Description</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gridSpan="2">
                  <a:txBody>
                    <a:bodyPr/>
                    <a:lstStyle/>
                    <a:p>
                      <a:pPr marL="0" marR="0" algn="ctr">
                        <a:lnSpc>
                          <a:spcPct val="107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Quantity</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gn="ctr">
                        <a:lnSpc>
                          <a:spcPct val="107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Unit Price</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0"/>
                        </a:spcAft>
                      </a:pPr>
                      <a:r>
                        <a:rPr lang="en-US" sz="1600" b="1">
                          <a:effectLst/>
                          <a:latin typeface="Times New Roman" panose="02020603050405020304" pitchFamily="18" charset="0"/>
                          <a:cs typeface="Times New Roman" panose="02020603050405020304" pitchFamily="18" charset="0"/>
                        </a:rPr>
                        <a:t>Total Price $</a:t>
                      </a:r>
                      <a:endParaRPr lang="en-US" sz="16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87658293"/>
                  </a:ext>
                </a:extLst>
              </a:tr>
              <a:tr h="345101">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600" b="1">
                          <a:effectLst/>
                          <a:latin typeface="Times New Roman" panose="02020603050405020304" pitchFamily="18" charset="0"/>
                          <a:cs typeface="Times New Roman" panose="02020603050405020304" pitchFamily="18" charset="0"/>
                        </a:rPr>
                        <a:t>Value</a:t>
                      </a:r>
                      <a:endParaRPr lang="en-US" sz="16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a:effectLst/>
                          <a:latin typeface="Times New Roman" panose="02020603050405020304" pitchFamily="18" charset="0"/>
                          <a:cs typeface="Times New Roman" panose="02020603050405020304" pitchFamily="18" charset="0"/>
                        </a:rPr>
                        <a:t>Unit</a:t>
                      </a:r>
                      <a:endParaRPr lang="en-US" sz="16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a:effectLst/>
                          <a:latin typeface="Times New Roman" panose="02020603050405020304" pitchFamily="18" charset="0"/>
                          <a:cs typeface="Times New Roman" panose="02020603050405020304" pitchFamily="18" charset="0"/>
                        </a:rPr>
                        <a:t>Value</a:t>
                      </a:r>
                      <a:endParaRPr lang="en-US" sz="16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Unit</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600" b="1" dirty="0">
                        <a:effectLst/>
                        <a:latin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537777173"/>
                  </a:ext>
                </a:extLst>
              </a:tr>
              <a:tr h="328668">
                <a:tc>
                  <a:txBody>
                    <a:bodyPr/>
                    <a:lstStyle/>
                    <a:p>
                      <a:pPr marL="0" marR="0" algn="ctr">
                        <a:lnSpc>
                          <a:spcPct val="107000"/>
                        </a:lnSpc>
                        <a:spcBef>
                          <a:spcPts val="0"/>
                        </a:spcBef>
                        <a:spcAft>
                          <a:spcPts val="0"/>
                        </a:spcAft>
                      </a:pPr>
                      <a:r>
                        <a:rPr lang="en-US" sz="1400" b="1" i="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40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smtClean="0">
                          <a:effectLst/>
                          <a:latin typeface="Times New Roman" panose="02020603050405020304" pitchFamily="18" charset="0"/>
                          <a:ea typeface="Times New Roman" panose="02020603050405020304" pitchFamily="18" charset="0"/>
                          <a:cs typeface="Times New Roman" panose="02020603050405020304" pitchFamily="18" charset="0"/>
                        </a:rPr>
                        <a:t>Painting </a:t>
                      </a:r>
                      <a:r>
                        <a:rPr lang="en-US" sz="1600" b="1" i="1" dirty="0">
                          <a:effectLst/>
                          <a:latin typeface="Times New Roman" panose="02020603050405020304" pitchFamily="18" charset="0"/>
                          <a:ea typeface="Times New Roman" panose="02020603050405020304" pitchFamily="18" charset="0"/>
                          <a:cs typeface="Times New Roman" panose="02020603050405020304" pitchFamily="18" charset="0"/>
                        </a:rPr>
                        <a:t>Floors </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1571.95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3.64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5724.10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28318182"/>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13</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Tiles</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515.82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28.41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14652.02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51573942"/>
                  </a:ext>
                </a:extLst>
              </a:tr>
              <a:tr h="328668">
                <a:tc>
                  <a:txBody>
                    <a:bodyPr/>
                    <a:lstStyle/>
                    <a:p>
                      <a:pPr marL="0" marR="0" algn="ctr">
                        <a:lnSpc>
                          <a:spcPct val="107000"/>
                        </a:lnSpc>
                        <a:spcBef>
                          <a:spcPts val="0"/>
                        </a:spcBef>
                        <a:spcAft>
                          <a:spcPts val="0"/>
                        </a:spcAft>
                      </a:pPr>
                      <a:r>
                        <a:rPr lang="en-US" sz="1400" b="1" i="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14</a:t>
                      </a:r>
                      <a:endParaRPr lang="en-US" sz="140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effectLst/>
                          <a:latin typeface="Times New Roman" panose="02020603050405020304" pitchFamily="18" charset="0"/>
                          <a:ea typeface="Segoe UI" panose="020B0502040204020203" pitchFamily="34" charset="0"/>
                          <a:cs typeface="Times New Roman" panose="02020603050405020304" pitchFamily="18" charset="0"/>
                        </a:rPr>
                        <a:t>Blocks </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113.00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Box</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105.87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$/Box</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11963.80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69909344"/>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Stone</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693.24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66.26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45933.53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88327479"/>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16</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effectLst/>
                          <a:latin typeface="Times New Roman" panose="02020603050405020304" pitchFamily="18" charset="0"/>
                          <a:ea typeface="Segoe UI" panose="020B0502040204020203" pitchFamily="34" charset="0"/>
                          <a:cs typeface="Times New Roman" panose="02020603050405020304" pitchFamily="18" charset="0"/>
                        </a:rPr>
                        <a:t>Beam </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6.72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457.08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3071.57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8879622"/>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17</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Doors</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41.75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159.66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6665.90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41830160"/>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18</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effectLst/>
                          <a:latin typeface="Times New Roman" panose="02020603050405020304" pitchFamily="18" charset="0"/>
                          <a:ea typeface="Segoe UI" panose="020B0502040204020203" pitchFamily="34" charset="0"/>
                          <a:cs typeface="Times New Roman" panose="02020603050405020304" pitchFamily="18" charset="0"/>
                        </a:rPr>
                        <a:t>Windows</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68.02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95.20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6475.50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94110799"/>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19</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Staircase rail </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15.17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47.60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722.09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70654340"/>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20</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effectLst/>
                          <a:latin typeface="Times New Roman" panose="02020603050405020304" pitchFamily="18" charset="0"/>
                          <a:ea typeface="Segoe UI" panose="020B0502040204020203" pitchFamily="34" charset="0"/>
                          <a:cs typeface="Times New Roman" panose="02020603050405020304" pitchFamily="18" charset="0"/>
                        </a:rPr>
                        <a:t>Staircase Tile </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26.88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45.22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1215.51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60172063"/>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21</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rtl="1">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Window Stone</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51.44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47.60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2448.54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52050786"/>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22</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rtl="1">
                        <a:lnSpc>
                          <a:spcPct val="107000"/>
                        </a:lnSpc>
                        <a:spcBef>
                          <a:spcPts val="0"/>
                        </a:spcBef>
                        <a:spcAft>
                          <a:spcPts val="0"/>
                        </a:spcAft>
                      </a:pPr>
                      <a:r>
                        <a:rPr lang="en-US" sz="1600" b="1" i="1" dirty="0">
                          <a:effectLst/>
                          <a:latin typeface="Times New Roman" panose="02020603050405020304" pitchFamily="18" charset="0"/>
                          <a:ea typeface="Segoe UI" panose="020B0502040204020203" pitchFamily="34" charset="0"/>
                          <a:cs typeface="Times New Roman" panose="02020603050405020304" pitchFamily="18" charset="0"/>
                        </a:rPr>
                        <a:t>Granite Stone </a:t>
                      </a:r>
                      <a:endParaRPr lang="en-US" sz="16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8.00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119.00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952.00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71453154"/>
                  </a:ext>
                </a:extLst>
              </a:tr>
              <a:tr h="328668">
                <a:tc gridSpan="6">
                  <a:txBody>
                    <a:bodyPr/>
                    <a:lstStyle/>
                    <a:p>
                      <a:pPr marL="0" marR="0" algn="ctr">
                        <a:lnSpc>
                          <a:spcPct val="107000"/>
                        </a:lnSpc>
                        <a:spcBef>
                          <a:spcPts val="0"/>
                        </a:spcBef>
                        <a:spcAft>
                          <a:spcPts val="0"/>
                        </a:spcAft>
                      </a:pPr>
                      <a:r>
                        <a:rPr lang="en-US" sz="1400" b="1" i="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 Bid Price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0"/>
                        </a:spcBef>
                        <a:spcAft>
                          <a:spcPts val="0"/>
                        </a:spcAft>
                      </a:pPr>
                      <a:r>
                        <a:rPr lang="en-US" sz="1400" b="1" dirty="0">
                          <a:solidFill>
                            <a:srgbClr val="FF0000"/>
                          </a:solidFill>
                          <a:effectLst/>
                          <a:latin typeface="Times New Roman" panose="02020603050405020304" pitchFamily="18" charset="0"/>
                          <a:ea typeface="Segoe UI" panose="020B0502040204020203" pitchFamily="34" charset="0"/>
                          <a:cs typeface="Times New Roman" panose="02020603050405020304" pitchFamily="18" charset="0"/>
                        </a:rPr>
                        <a:t>174056.25</a:t>
                      </a:r>
                      <a:endParaRPr lang="en-US" sz="1400" dirty="0">
                        <a:solidFill>
                          <a:srgbClr val="FF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55498324"/>
                  </a:ext>
                </a:extLst>
              </a:tr>
            </a:tbl>
          </a:graphicData>
        </a:graphic>
      </p:graphicFrame>
    </p:spTree>
    <p:extLst>
      <p:ext uri="{BB962C8B-B14F-4D97-AF65-F5344CB8AC3E}">
        <p14:creationId xmlns:p14="http://schemas.microsoft.com/office/powerpoint/2010/main" val="310255120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Two-way Ribbed Slab (Waffle)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Quantities</a:t>
            </a:r>
            <a:endParaRPr lang="en-US" sz="3200" dirty="0">
              <a:latin typeface="Times New Roman" panose="02020603050405020304" pitchFamily="18" charset="0"/>
              <a:cs typeface="Times New Roman" panose="02020603050405020304" pitchFamily="18" charset="0"/>
            </a:endParaRPr>
          </a:p>
        </p:txBody>
      </p:sp>
      <p:graphicFrame>
        <p:nvGraphicFramePr>
          <p:cNvPr id="3" name="Table 2">
            <a:extLst>
              <a:ext uri="{FF2B5EF4-FFF2-40B4-BE49-F238E27FC236}">
                <a16:creationId xmlns:a16="http://schemas.microsoft.com/office/drawing/2014/main" id="{18861DAA-3414-4388-BC78-A2819601D408}"/>
              </a:ext>
            </a:extLst>
          </p:cNvPr>
          <p:cNvGraphicFramePr>
            <a:graphicFrameLocks noGrp="1"/>
          </p:cNvGraphicFramePr>
          <p:nvPr>
            <p:extLst>
              <p:ext uri="{D42A27DB-BD31-4B8C-83A1-F6EECF244321}">
                <p14:modId xmlns:p14="http://schemas.microsoft.com/office/powerpoint/2010/main" val="2458376388"/>
              </p:ext>
            </p:extLst>
          </p:nvPr>
        </p:nvGraphicFramePr>
        <p:xfrm>
          <a:off x="2574388" y="1758462"/>
          <a:ext cx="6652163" cy="4487595"/>
        </p:xfrm>
        <a:graphic>
          <a:graphicData uri="http://schemas.openxmlformats.org/drawingml/2006/table">
            <a:tbl>
              <a:tblPr firstRow="1" firstCol="1" bandRow="1">
                <a:tableStyleId>{5C22544A-7EE6-4342-B048-85BDC9FD1C3A}</a:tableStyleId>
              </a:tblPr>
              <a:tblGrid>
                <a:gridCol w="2415288">
                  <a:extLst>
                    <a:ext uri="{9D8B030D-6E8A-4147-A177-3AD203B41FA5}">
                      <a16:colId xmlns:a16="http://schemas.microsoft.com/office/drawing/2014/main" val="3087897602"/>
                    </a:ext>
                  </a:extLst>
                </a:gridCol>
                <a:gridCol w="971513">
                  <a:extLst>
                    <a:ext uri="{9D8B030D-6E8A-4147-A177-3AD203B41FA5}">
                      <a16:colId xmlns:a16="http://schemas.microsoft.com/office/drawing/2014/main" val="8190991"/>
                    </a:ext>
                  </a:extLst>
                </a:gridCol>
                <a:gridCol w="1092952">
                  <a:extLst>
                    <a:ext uri="{9D8B030D-6E8A-4147-A177-3AD203B41FA5}">
                      <a16:colId xmlns:a16="http://schemas.microsoft.com/office/drawing/2014/main" val="1736780299"/>
                    </a:ext>
                  </a:extLst>
                </a:gridCol>
                <a:gridCol w="1092952">
                  <a:extLst>
                    <a:ext uri="{9D8B030D-6E8A-4147-A177-3AD203B41FA5}">
                      <a16:colId xmlns:a16="http://schemas.microsoft.com/office/drawing/2014/main" val="647980398"/>
                    </a:ext>
                  </a:extLst>
                </a:gridCol>
                <a:gridCol w="1079458">
                  <a:extLst>
                    <a:ext uri="{9D8B030D-6E8A-4147-A177-3AD203B41FA5}">
                      <a16:colId xmlns:a16="http://schemas.microsoft.com/office/drawing/2014/main" val="2894207191"/>
                    </a:ext>
                  </a:extLst>
                </a:gridCol>
              </a:tblGrid>
              <a:tr h="544607">
                <a:tc>
                  <a:txBody>
                    <a:bodyPr/>
                    <a:lstStyle/>
                    <a:p>
                      <a:pPr marL="0" marR="0" algn="ctr">
                        <a:lnSpc>
                          <a:spcPct val="107000"/>
                        </a:lnSpc>
                        <a:spcBef>
                          <a:spcPts val="800"/>
                        </a:spcBef>
                        <a:spcAft>
                          <a:spcPts val="0"/>
                        </a:spcAft>
                      </a:pPr>
                      <a:r>
                        <a:rPr lang="en-US" sz="1600" dirty="0">
                          <a:solidFill>
                            <a:schemeClr val="bg1"/>
                          </a:solidFill>
                          <a:effectLst/>
                          <a:latin typeface="Times New Roman" panose="02020603050405020304" pitchFamily="18" charset="0"/>
                          <a:cs typeface="Times New Roman" panose="02020603050405020304" pitchFamily="18" charset="0"/>
                        </a:rPr>
                        <a:t>Structural Elements</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Material</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Waste Factor</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Calculated Value</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Total Value</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16653543"/>
                  </a:ext>
                </a:extLst>
              </a:tr>
              <a:tr h="281642">
                <a:tc>
                  <a:txBody>
                    <a:bodyPr/>
                    <a:lstStyle/>
                    <a:p>
                      <a:pPr marL="0" marR="0" algn="ctr">
                        <a:lnSpc>
                          <a:spcPct val="107000"/>
                        </a:lnSpc>
                        <a:spcBef>
                          <a:spcPts val="800"/>
                        </a:spcBef>
                        <a:spcAft>
                          <a:spcPts val="0"/>
                        </a:spcAft>
                      </a:pPr>
                      <a:r>
                        <a:rPr lang="en-US" sz="16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Footings</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16.8705</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18.10</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7580874"/>
                  </a:ext>
                </a:extLst>
              </a:tr>
              <a:tr h="281642">
                <a:tc>
                  <a:txBody>
                    <a:bodyPr/>
                    <a:lstStyle/>
                    <a:p>
                      <a:endParaRPr lang="en-US" sz="16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B150</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6.151</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6.60</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45494950"/>
                  </a:ext>
                </a:extLst>
              </a:tr>
              <a:tr h="281642">
                <a:tc>
                  <a:txBody>
                    <a:bodyPr/>
                    <a:lstStyle/>
                    <a:p>
                      <a:endParaRPr lang="en-US" sz="16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Wood</a:t>
                      </a: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25%</a:t>
                      </a: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1.221</a:t>
                      </a: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1.53</a:t>
                      </a:r>
                    </a:p>
                  </a:txBody>
                  <a:tcPr marL="68580" marR="68580" marT="0" marB="0" anchor="ctr"/>
                </a:tc>
                <a:extLst>
                  <a:ext uri="{0D108BD9-81ED-4DB2-BD59-A6C34878D82A}">
                    <a16:rowId xmlns:a16="http://schemas.microsoft.com/office/drawing/2014/main" val="1772372026"/>
                  </a:ext>
                </a:extLst>
              </a:tr>
              <a:tr h="281642">
                <a:tc>
                  <a:txBody>
                    <a:bodyPr/>
                    <a:lstStyle/>
                    <a:p>
                      <a:endParaRPr lang="en-US" sz="16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0.7096</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0.75</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37170174"/>
                  </a:ext>
                </a:extLst>
              </a:tr>
              <a:tr h="281642">
                <a:tc>
                  <a:txBody>
                    <a:bodyPr/>
                    <a:lstStyle/>
                    <a:p>
                      <a:pPr marL="0" marR="0" algn="ctr">
                        <a:lnSpc>
                          <a:spcPct val="107000"/>
                        </a:lnSpc>
                        <a:spcBef>
                          <a:spcPts val="800"/>
                        </a:spcBef>
                        <a:spcAft>
                          <a:spcPts val="0"/>
                        </a:spcAft>
                      </a:pPr>
                      <a:r>
                        <a:rPr lang="en-US" sz="16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Column Necks</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Con. B300</a:t>
                      </a: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7.30%</a:t>
                      </a: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1.916</a:t>
                      </a: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2.06</a:t>
                      </a:r>
                    </a:p>
                  </a:txBody>
                  <a:tcPr marL="68580" marR="68580" marT="0" marB="0" anchor="ctr"/>
                </a:tc>
                <a:extLst>
                  <a:ext uri="{0D108BD9-81ED-4DB2-BD59-A6C34878D82A}">
                    <a16:rowId xmlns:a16="http://schemas.microsoft.com/office/drawing/2014/main" val="3739338823"/>
                  </a:ext>
                </a:extLst>
              </a:tr>
              <a:tr h="281642">
                <a:tc>
                  <a:txBody>
                    <a:bodyPr/>
                    <a:lstStyle/>
                    <a:p>
                      <a:endParaRPr lang="en-US" sz="16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Wood</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0.79075</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0.99</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13451590"/>
                  </a:ext>
                </a:extLst>
              </a:tr>
              <a:tr h="281642">
                <a:tc>
                  <a:txBody>
                    <a:bodyPr/>
                    <a:lstStyle/>
                    <a:p>
                      <a:endParaRPr lang="en-US" sz="16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Steel</a:t>
                      </a: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5.70%</a:t>
                      </a: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0.40</a:t>
                      </a: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0.42</a:t>
                      </a:r>
                    </a:p>
                  </a:txBody>
                  <a:tcPr marL="68580" marR="68580" marT="0" marB="0" anchor="ctr"/>
                </a:tc>
                <a:extLst>
                  <a:ext uri="{0D108BD9-81ED-4DB2-BD59-A6C34878D82A}">
                    <a16:rowId xmlns:a16="http://schemas.microsoft.com/office/drawing/2014/main" val="4036954566"/>
                  </a:ext>
                </a:extLst>
              </a:tr>
              <a:tr h="281642">
                <a:tc>
                  <a:txBody>
                    <a:bodyPr/>
                    <a:lstStyle/>
                    <a:p>
                      <a:pPr marL="0" marR="0" algn="ctr">
                        <a:lnSpc>
                          <a:spcPct val="107000"/>
                        </a:lnSpc>
                        <a:spcBef>
                          <a:spcPts val="800"/>
                        </a:spcBef>
                        <a:spcAft>
                          <a:spcPts val="0"/>
                        </a:spcAft>
                      </a:pPr>
                      <a:r>
                        <a:rPr lang="en-US" sz="1600" dirty="0">
                          <a:solidFill>
                            <a:schemeClr val="bg1"/>
                          </a:solidFill>
                          <a:effectLst/>
                          <a:latin typeface="Times New Roman" panose="02020603050405020304" pitchFamily="18" charset="0"/>
                          <a:cs typeface="Times New Roman" panose="02020603050405020304" pitchFamily="18" charset="0"/>
                        </a:rPr>
                        <a:t>Tie Beams</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Con. B300</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7.30%</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13.1</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14.06</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96715471"/>
                  </a:ext>
                </a:extLst>
              </a:tr>
              <a:tr h="281642">
                <a:tc>
                  <a:txBody>
                    <a:bodyPr/>
                    <a:lstStyle/>
                    <a:p>
                      <a:endParaRPr lang="en-US" sz="16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Con. B150</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7.30%</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3.93</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4.22</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18176783"/>
                  </a:ext>
                </a:extLst>
              </a:tr>
              <a:tr h="281642">
                <a:tc>
                  <a:txBody>
                    <a:bodyPr/>
                    <a:lstStyle/>
                    <a:p>
                      <a:endParaRPr lang="en-US" sz="16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Wood</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25%</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3.93</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4.91</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0847650"/>
                  </a:ext>
                </a:extLst>
              </a:tr>
              <a:tr h="281642">
                <a:tc>
                  <a:txBody>
                    <a:bodyPr/>
                    <a:lstStyle/>
                    <a:p>
                      <a:endParaRPr lang="en-US" sz="16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Steel</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5.70%</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1.215950617</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1.29</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6234167"/>
                  </a:ext>
                </a:extLst>
              </a:tr>
              <a:tr h="281642">
                <a:tc>
                  <a:txBody>
                    <a:bodyPr/>
                    <a:lstStyle/>
                    <a:p>
                      <a:pPr marL="0" marR="0" algn="ctr">
                        <a:lnSpc>
                          <a:spcPct val="107000"/>
                        </a:lnSpc>
                        <a:spcBef>
                          <a:spcPts val="800"/>
                        </a:spcBef>
                        <a:spcAft>
                          <a:spcPts val="0"/>
                        </a:spcAft>
                      </a:pPr>
                      <a:r>
                        <a:rPr lang="en-US" sz="1600" dirty="0">
                          <a:solidFill>
                            <a:schemeClr val="bg1"/>
                          </a:solidFill>
                          <a:effectLst/>
                          <a:latin typeface="Times New Roman" panose="02020603050405020304" pitchFamily="18" charset="0"/>
                          <a:cs typeface="Times New Roman" panose="02020603050405020304" pitchFamily="18" charset="0"/>
                        </a:rPr>
                        <a:t>Ground Slab</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Con. B300</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7.30%</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18.25</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19.58</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5208138"/>
                  </a:ext>
                </a:extLst>
              </a:tr>
              <a:tr h="281642">
                <a:tc>
                  <a:txBody>
                    <a:bodyPr/>
                    <a:lstStyle/>
                    <a:p>
                      <a:endParaRPr lang="en-US" sz="16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Wood</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25%</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0.1625</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0.20</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66087405"/>
                  </a:ext>
                </a:extLst>
              </a:tr>
              <a:tr h="281642">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Steel</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cs typeface="Times New Roman" panose="02020603050405020304" pitchFamily="18" charset="0"/>
                        </a:rPr>
                        <a:t>5.70%</a:t>
                      </a:r>
                      <a:endParaRPr lang="en-US" sz="1400" b="1">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0.663308642</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cs typeface="Times New Roman" panose="02020603050405020304" pitchFamily="18" charset="0"/>
                        </a:rPr>
                        <a:t>0.70</a:t>
                      </a:r>
                      <a:endParaRPr lang="en-US" sz="1400" b="1"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99393522"/>
                  </a:ext>
                </a:extLst>
              </a:tr>
            </a:tbl>
          </a:graphicData>
        </a:graphic>
      </p:graphicFrame>
    </p:spTree>
    <p:extLst>
      <p:ext uri="{BB962C8B-B14F-4D97-AF65-F5344CB8AC3E}">
        <p14:creationId xmlns:p14="http://schemas.microsoft.com/office/powerpoint/2010/main" val="31846911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424" y="0"/>
            <a:ext cx="10772775" cy="1658198"/>
          </a:xfrm>
        </p:spPr>
        <p:txBody>
          <a:bodyPr/>
          <a:lstStyle/>
          <a:p>
            <a:r>
              <a:rPr lang="en-US" dirty="0">
                <a:latin typeface="Times New Roman" panose="02020603050405020304" pitchFamily="18" charset="0"/>
                <a:cs typeface="Times New Roman" panose="02020603050405020304" pitchFamily="18" charset="0"/>
              </a:rPr>
              <a:t>Slab and beams </a:t>
            </a:r>
          </a:p>
        </p:txBody>
      </p:sp>
      <p:sp>
        <p:nvSpPr>
          <p:cNvPr id="3" name="Content Placeholder 2"/>
          <p:cNvSpPr>
            <a:spLocks noGrp="1"/>
          </p:cNvSpPr>
          <p:nvPr>
            <p:ph idx="1"/>
          </p:nvPr>
        </p:nvSpPr>
        <p:spPr>
          <a:xfrm>
            <a:off x="579674" y="1526771"/>
            <a:ext cx="10753725" cy="4555375"/>
          </a:xfrm>
        </p:spPr>
        <p:txBody>
          <a:bodyPr>
            <a:normAutofit/>
          </a:bodyPr>
          <a:lstStyle/>
          <a:p>
            <a:r>
              <a:rPr lang="en-US" sz="3000" b="1" dirty="0">
                <a:latin typeface="Times New Roman" panose="02020603050405020304" pitchFamily="18" charset="0"/>
                <a:cs typeface="Times New Roman" panose="02020603050405020304" pitchFamily="18" charset="0"/>
              </a:rPr>
              <a:t>Thickness of Slab = 200 mm</a:t>
            </a:r>
          </a:p>
          <a:p>
            <a:endParaRPr lang="en-US" sz="3000" b="1" dirty="0">
              <a:latin typeface="Times New Roman" panose="02020603050405020304" pitchFamily="18" charset="0"/>
              <a:cs typeface="Times New Roman" panose="02020603050405020304" pitchFamily="18" charset="0"/>
            </a:endParaRPr>
          </a:p>
          <a:p>
            <a:r>
              <a:rPr lang="en-US" sz="3000" b="1" dirty="0">
                <a:latin typeface="Times New Roman" panose="02020603050405020304" pitchFamily="18" charset="0"/>
                <a:cs typeface="Times New Roman" panose="02020603050405020304" pitchFamily="18" charset="0"/>
              </a:rPr>
              <a:t>For Beams we used Edge beams:</a:t>
            </a:r>
          </a:p>
          <a:p>
            <a:r>
              <a:rPr lang="en-US" sz="3000" b="1" dirty="0">
                <a:latin typeface="Times New Roman" panose="02020603050405020304" pitchFamily="18" charset="0"/>
                <a:cs typeface="Times New Roman" panose="02020603050405020304" pitchFamily="18" charset="0"/>
              </a:rPr>
              <a:t>Width of Beam1 (B1) = </a:t>
            </a:r>
            <a:r>
              <a:rPr lang="en-US" sz="3000" b="1" dirty="0" smtClean="0">
                <a:latin typeface="Times New Roman" panose="02020603050405020304" pitchFamily="18" charset="0"/>
                <a:cs typeface="Times New Roman" panose="02020603050405020304" pitchFamily="18" charset="0"/>
              </a:rPr>
              <a:t>300 </a:t>
            </a:r>
            <a:r>
              <a:rPr lang="en-US" sz="3000" b="1" dirty="0">
                <a:latin typeface="Times New Roman" panose="02020603050405020304" pitchFamily="18" charset="0"/>
                <a:cs typeface="Times New Roman" panose="02020603050405020304" pitchFamily="18" charset="0"/>
              </a:rPr>
              <a:t>mm</a:t>
            </a:r>
          </a:p>
          <a:p>
            <a:r>
              <a:rPr lang="en-US" sz="3000" b="1" dirty="0">
                <a:latin typeface="Times New Roman" panose="02020603050405020304" pitchFamily="18" charset="0"/>
                <a:cs typeface="Times New Roman" panose="02020603050405020304" pitchFamily="18" charset="0"/>
              </a:rPr>
              <a:t>Depth of Beam1 (B1) = </a:t>
            </a:r>
            <a:r>
              <a:rPr lang="en-US" sz="3000" b="1" dirty="0" smtClean="0">
                <a:latin typeface="Times New Roman" panose="02020603050405020304" pitchFamily="18" charset="0"/>
                <a:cs typeface="Times New Roman" panose="02020603050405020304" pitchFamily="18" charset="0"/>
              </a:rPr>
              <a:t>200 </a:t>
            </a:r>
            <a:r>
              <a:rPr lang="en-US" sz="3000" b="1" dirty="0">
                <a:latin typeface="Times New Roman" panose="02020603050405020304" pitchFamily="18" charset="0"/>
                <a:cs typeface="Times New Roman" panose="02020603050405020304" pitchFamily="18" charset="0"/>
              </a:rPr>
              <a:t>mm</a:t>
            </a:r>
          </a:p>
          <a:p>
            <a:endParaRPr lang="en-US" sz="3000" b="1" dirty="0">
              <a:latin typeface="Times New Roman" panose="02020603050405020304" pitchFamily="18" charset="0"/>
              <a:cs typeface="Times New Roman" panose="02020603050405020304" pitchFamily="18" charset="0"/>
            </a:endParaRPr>
          </a:p>
          <a:p>
            <a:r>
              <a:rPr lang="en-US" sz="3000" b="1" dirty="0">
                <a:latin typeface="Times New Roman" panose="02020603050405020304" pitchFamily="18" charset="0"/>
                <a:cs typeface="Times New Roman" panose="02020603050405020304" pitchFamily="18" charset="0"/>
              </a:rPr>
              <a:t>Width of Beam2 (B2) = </a:t>
            </a:r>
            <a:r>
              <a:rPr lang="en-US" sz="3000" b="1" dirty="0" smtClean="0">
                <a:latin typeface="Times New Roman" panose="02020603050405020304" pitchFamily="18" charset="0"/>
                <a:cs typeface="Times New Roman" panose="02020603050405020304" pitchFamily="18" charset="0"/>
              </a:rPr>
              <a:t>450 </a:t>
            </a:r>
            <a:r>
              <a:rPr lang="en-US" sz="3000" b="1" dirty="0">
                <a:latin typeface="Times New Roman" panose="02020603050405020304" pitchFamily="18" charset="0"/>
                <a:cs typeface="Times New Roman" panose="02020603050405020304" pitchFamily="18" charset="0"/>
              </a:rPr>
              <a:t>mm</a:t>
            </a:r>
          </a:p>
          <a:p>
            <a:r>
              <a:rPr lang="en-US" sz="3000" b="1" dirty="0">
                <a:latin typeface="Times New Roman" panose="02020603050405020304" pitchFamily="18" charset="0"/>
                <a:cs typeface="Times New Roman" panose="02020603050405020304" pitchFamily="18" charset="0"/>
              </a:rPr>
              <a:t>Depth of Beam2 (B2) = </a:t>
            </a:r>
            <a:r>
              <a:rPr lang="en-US" sz="3000" b="1" dirty="0" smtClean="0">
                <a:latin typeface="Times New Roman" panose="02020603050405020304" pitchFamily="18" charset="0"/>
                <a:cs typeface="Times New Roman" panose="02020603050405020304" pitchFamily="18" charset="0"/>
              </a:rPr>
              <a:t>200 </a:t>
            </a:r>
            <a:r>
              <a:rPr lang="en-US" sz="3000" b="1" dirty="0">
                <a:latin typeface="Times New Roman" panose="02020603050405020304" pitchFamily="18" charset="0"/>
                <a:cs typeface="Times New Roman" panose="02020603050405020304" pitchFamily="18" charset="0"/>
              </a:rPr>
              <a:t>mm</a:t>
            </a:r>
          </a:p>
          <a:p>
            <a:endParaRPr lang="en-US" sz="3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0736333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Two-way Ribbed Slab (Waffle)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Quantities</a:t>
            </a:r>
            <a:endParaRPr lang="en-US" sz="3200" dirty="0">
              <a:latin typeface="Times New Roman" panose="02020603050405020304" pitchFamily="18" charset="0"/>
              <a:cs typeface="Times New Roman" panose="02020603050405020304" pitchFamily="18" charset="0"/>
            </a:endParaRPr>
          </a:p>
        </p:txBody>
      </p:sp>
      <p:graphicFrame>
        <p:nvGraphicFramePr>
          <p:cNvPr id="7" name="Table 6">
            <a:extLst>
              <a:ext uri="{FF2B5EF4-FFF2-40B4-BE49-F238E27FC236}">
                <a16:creationId xmlns:a16="http://schemas.microsoft.com/office/drawing/2014/main" id="{5CCA7CEE-5868-456F-8270-7759CEDBCF4B}"/>
              </a:ext>
            </a:extLst>
          </p:cNvPr>
          <p:cNvGraphicFramePr>
            <a:graphicFrameLocks noGrp="1"/>
          </p:cNvGraphicFramePr>
          <p:nvPr>
            <p:extLst>
              <p:ext uri="{D42A27DB-BD31-4B8C-83A1-F6EECF244321}">
                <p14:modId xmlns:p14="http://schemas.microsoft.com/office/powerpoint/2010/main" val="3346735816"/>
              </p:ext>
            </p:extLst>
          </p:nvPr>
        </p:nvGraphicFramePr>
        <p:xfrm>
          <a:off x="3179928" y="1614771"/>
          <a:ext cx="6956848" cy="5027702"/>
        </p:xfrm>
        <a:graphic>
          <a:graphicData uri="http://schemas.openxmlformats.org/drawingml/2006/table">
            <a:tbl>
              <a:tblPr firstRow="1" firstCol="1" bandRow="1">
                <a:tableStyleId>{5C22544A-7EE6-4342-B048-85BDC9FD1C3A}</a:tableStyleId>
              </a:tblPr>
              <a:tblGrid>
                <a:gridCol w="2438483">
                  <a:extLst>
                    <a:ext uri="{9D8B030D-6E8A-4147-A177-3AD203B41FA5}">
                      <a16:colId xmlns:a16="http://schemas.microsoft.com/office/drawing/2014/main" val="1708300671"/>
                    </a:ext>
                  </a:extLst>
                </a:gridCol>
                <a:gridCol w="994726">
                  <a:extLst>
                    <a:ext uri="{9D8B030D-6E8A-4147-A177-3AD203B41FA5}">
                      <a16:colId xmlns:a16="http://schemas.microsoft.com/office/drawing/2014/main" val="4292967578"/>
                    </a:ext>
                  </a:extLst>
                </a:gridCol>
                <a:gridCol w="1119457">
                  <a:extLst>
                    <a:ext uri="{9D8B030D-6E8A-4147-A177-3AD203B41FA5}">
                      <a16:colId xmlns:a16="http://schemas.microsoft.com/office/drawing/2014/main" val="3558496179"/>
                    </a:ext>
                  </a:extLst>
                </a:gridCol>
                <a:gridCol w="1306553">
                  <a:extLst>
                    <a:ext uri="{9D8B030D-6E8A-4147-A177-3AD203B41FA5}">
                      <a16:colId xmlns:a16="http://schemas.microsoft.com/office/drawing/2014/main" val="2654860013"/>
                    </a:ext>
                  </a:extLst>
                </a:gridCol>
                <a:gridCol w="1097629">
                  <a:extLst>
                    <a:ext uri="{9D8B030D-6E8A-4147-A177-3AD203B41FA5}">
                      <a16:colId xmlns:a16="http://schemas.microsoft.com/office/drawing/2014/main" val="3667054826"/>
                    </a:ext>
                  </a:extLst>
                </a:gridCol>
              </a:tblGrid>
              <a:tr h="341778">
                <a:tc>
                  <a:txBody>
                    <a:bodyPr/>
                    <a:lstStyle/>
                    <a:p>
                      <a:pPr marL="0" marR="0" algn="ctr">
                        <a:lnSpc>
                          <a:spcPct val="107000"/>
                        </a:lnSpc>
                        <a:spcBef>
                          <a:spcPts val="800"/>
                        </a:spcBef>
                        <a:spcAft>
                          <a:spcPts val="0"/>
                        </a:spcAft>
                      </a:pPr>
                      <a:r>
                        <a:rPr lang="en-US" sz="1800" dirty="0">
                          <a:solidFill>
                            <a:schemeClr val="bg1"/>
                          </a:solidFill>
                          <a:effectLst/>
                          <a:latin typeface="Times New Roman" panose="02020603050405020304" pitchFamily="18" charset="0"/>
                          <a:cs typeface="Times New Roman" panose="02020603050405020304" pitchFamily="18" charset="0"/>
                        </a:rPr>
                        <a:t>Structural Elements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Material</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Waste Factor</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Calculated Value</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Total Value</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26128702"/>
                  </a:ext>
                </a:extLst>
              </a:tr>
              <a:tr h="325503">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columns (0.78 - 4.16)</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dirty="0">
                          <a:effectLst/>
                          <a:latin typeface="Times New Roman" panose="02020603050405020304" pitchFamily="18" charset="0"/>
                          <a:ea typeface="Segoe UI" panose="020B0502040204020203" pitchFamily="34" charset="0"/>
                          <a:cs typeface="Times New Roman" panose="02020603050405020304" pitchFamily="18" charset="0"/>
                        </a:rPr>
                        <a:t>Con. B300</a:t>
                      </a:r>
                    </a:p>
                  </a:txBody>
                  <a:tcPr marL="68580" marR="68580" marT="0" marB="0" anchor="ctr"/>
                </a:tc>
                <a:tc>
                  <a:txBody>
                    <a:bodyPr/>
                    <a:lstStyle/>
                    <a:p>
                      <a:pPr marL="0" marR="0" algn="ctr">
                        <a:lnSpc>
                          <a:spcPct val="107000"/>
                        </a:lnSpc>
                        <a:spcBef>
                          <a:spcPts val="800"/>
                        </a:spcBef>
                        <a:spcAft>
                          <a:spcPts val="0"/>
                        </a:spcAft>
                      </a:pPr>
                      <a:r>
                        <a:rPr lang="en-US" sz="1400" b="0">
                          <a:effectLst/>
                          <a:latin typeface="Times New Roman" panose="02020603050405020304" pitchFamily="18" charset="0"/>
                          <a:ea typeface="Segoe UI" panose="020B0502040204020203" pitchFamily="34" charset="0"/>
                          <a:cs typeface="Times New Roman" panose="02020603050405020304" pitchFamily="18" charset="0"/>
                        </a:rPr>
                        <a:t>7.30%</a:t>
                      </a:r>
                    </a:p>
                  </a:txBody>
                  <a:tcPr marL="68580" marR="68580" marT="0" marB="0" anchor="ctr"/>
                </a:tc>
                <a:tc>
                  <a:txBody>
                    <a:bodyPr/>
                    <a:lstStyle/>
                    <a:p>
                      <a:pPr marL="0" marR="0" algn="ctr">
                        <a:lnSpc>
                          <a:spcPct val="107000"/>
                        </a:lnSpc>
                        <a:spcBef>
                          <a:spcPts val="800"/>
                        </a:spcBef>
                        <a:spcAft>
                          <a:spcPts val="0"/>
                        </a:spcAft>
                      </a:pPr>
                      <a:r>
                        <a:rPr lang="en-US" sz="1400" b="0">
                          <a:effectLst/>
                          <a:latin typeface="Times New Roman" panose="02020603050405020304" pitchFamily="18" charset="0"/>
                          <a:ea typeface="Segoe UI" panose="020B0502040204020203" pitchFamily="34" charset="0"/>
                          <a:cs typeface="Times New Roman" panose="02020603050405020304" pitchFamily="18" charset="0"/>
                        </a:rPr>
                        <a:t>5.6446</a:t>
                      </a:r>
                    </a:p>
                  </a:txBody>
                  <a:tcPr marL="68580" marR="68580" marT="0" marB="0" anchor="ctr"/>
                </a:tc>
                <a:tc>
                  <a:txBody>
                    <a:bodyPr/>
                    <a:lstStyle/>
                    <a:p>
                      <a:pPr marL="0" marR="0" algn="ctr">
                        <a:lnSpc>
                          <a:spcPct val="107000"/>
                        </a:lnSpc>
                        <a:spcBef>
                          <a:spcPts val="800"/>
                        </a:spcBef>
                        <a:spcAft>
                          <a:spcPts val="0"/>
                        </a:spcAft>
                      </a:pPr>
                      <a:r>
                        <a:rPr lang="en-US" sz="1400" b="0">
                          <a:effectLst/>
                          <a:latin typeface="Times New Roman" panose="02020603050405020304" pitchFamily="18" charset="0"/>
                          <a:ea typeface="Segoe UI" panose="020B0502040204020203" pitchFamily="34" charset="0"/>
                          <a:cs typeface="Times New Roman" panose="02020603050405020304" pitchFamily="18" charset="0"/>
                        </a:rPr>
                        <a:t>6.06</a:t>
                      </a:r>
                    </a:p>
                  </a:txBody>
                  <a:tcPr marL="68580" marR="68580" marT="0" marB="0" anchor="ctr"/>
                </a:tc>
                <a:extLst>
                  <a:ext uri="{0D108BD9-81ED-4DB2-BD59-A6C34878D82A}">
                    <a16:rowId xmlns:a16="http://schemas.microsoft.com/office/drawing/2014/main" val="1217130835"/>
                  </a:ext>
                </a:extLst>
              </a:tr>
              <a:tr h="325503">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Wood</a:t>
                      </a:r>
                      <a:endParaRPr lang="en-US" sz="1400" b="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b="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2.2477</a:t>
                      </a:r>
                      <a:endParaRPr lang="en-US" sz="1400" b="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2.81</a:t>
                      </a:r>
                      <a:endParaRPr lang="en-US" sz="1400" b="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54538516"/>
                  </a:ext>
                </a:extLst>
              </a:tr>
              <a:tr h="255989">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effectLst/>
                          <a:latin typeface="Times New Roman" panose="02020603050405020304" pitchFamily="18" charset="0"/>
                          <a:ea typeface="Segoe UI" panose="020B0502040204020203" pitchFamily="34" charset="0"/>
                          <a:cs typeface="Times New Roman" panose="02020603050405020304" pitchFamily="18" charset="0"/>
                        </a:rPr>
                        <a:t>Steel</a:t>
                      </a:r>
                    </a:p>
                  </a:txBody>
                  <a:tcPr marL="68580" marR="68580" marT="0" marB="0" anchor="ctr"/>
                </a:tc>
                <a:tc>
                  <a:txBody>
                    <a:bodyPr/>
                    <a:lstStyle/>
                    <a:p>
                      <a:pPr marL="0" marR="0" algn="ctr">
                        <a:lnSpc>
                          <a:spcPct val="107000"/>
                        </a:lnSpc>
                        <a:spcBef>
                          <a:spcPts val="800"/>
                        </a:spcBef>
                        <a:spcAft>
                          <a:spcPts val="0"/>
                        </a:spcAft>
                      </a:pPr>
                      <a:r>
                        <a:rPr lang="en-US" sz="1400" b="0" dirty="0">
                          <a:effectLst/>
                          <a:latin typeface="Times New Roman" panose="02020603050405020304" pitchFamily="18" charset="0"/>
                          <a:ea typeface="Segoe UI" panose="020B0502040204020203" pitchFamily="34" charset="0"/>
                          <a:cs typeface="Times New Roman" panose="02020603050405020304" pitchFamily="18" charset="0"/>
                        </a:rPr>
                        <a:t>5.70%</a:t>
                      </a:r>
                    </a:p>
                  </a:txBody>
                  <a:tcPr marL="68580" marR="68580" marT="0" marB="0" anchor="ctr"/>
                </a:tc>
                <a:tc>
                  <a:txBody>
                    <a:bodyPr/>
                    <a:lstStyle/>
                    <a:p>
                      <a:pPr marL="0" marR="0" algn="ctr">
                        <a:lnSpc>
                          <a:spcPct val="107000"/>
                        </a:lnSpc>
                        <a:spcBef>
                          <a:spcPts val="800"/>
                        </a:spcBef>
                        <a:spcAft>
                          <a:spcPts val="0"/>
                        </a:spcAft>
                      </a:pPr>
                      <a:r>
                        <a:rPr lang="en-US" sz="1400" b="0" dirty="0">
                          <a:effectLst/>
                          <a:latin typeface="Times New Roman" panose="02020603050405020304" pitchFamily="18" charset="0"/>
                          <a:ea typeface="Segoe UI" panose="020B0502040204020203" pitchFamily="34" charset="0"/>
                          <a:cs typeface="Times New Roman" panose="02020603050405020304" pitchFamily="18" charset="0"/>
                        </a:rPr>
                        <a:t>1.036748148</a:t>
                      </a:r>
                    </a:p>
                  </a:txBody>
                  <a:tcPr marL="68580" marR="68580" marT="0" marB="0" anchor="ctr"/>
                </a:tc>
                <a:tc>
                  <a:txBody>
                    <a:bodyPr/>
                    <a:lstStyle/>
                    <a:p>
                      <a:pPr marL="0" marR="0" algn="ctr">
                        <a:lnSpc>
                          <a:spcPct val="107000"/>
                        </a:lnSpc>
                        <a:spcBef>
                          <a:spcPts val="800"/>
                        </a:spcBef>
                        <a:spcAft>
                          <a:spcPts val="0"/>
                        </a:spcAft>
                      </a:pPr>
                      <a:r>
                        <a:rPr lang="en-US" sz="1400" b="0">
                          <a:effectLst/>
                          <a:latin typeface="Times New Roman" panose="02020603050405020304" pitchFamily="18" charset="0"/>
                          <a:ea typeface="Segoe UI" panose="020B0502040204020203" pitchFamily="34" charset="0"/>
                          <a:cs typeface="Times New Roman" panose="02020603050405020304" pitchFamily="18" charset="0"/>
                        </a:rPr>
                        <a:t>1.10</a:t>
                      </a:r>
                    </a:p>
                  </a:txBody>
                  <a:tcPr marL="68580" marR="68580" marT="0" marB="0" anchor="ctr"/>
                </a:tc>
                <a:extLst>
                  <a:ext uri="{0D108BD9-81ED-4DB2-BD59-A6C34878D82A}">
                    <a16:rowId xmlns:a16="http://schemas.microsoft.com/office/drawing/2014/main" val="907459098"/>
                  </a:ext>
                </a:extLst>
              </a:tr>
              <a:tr h="325503">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columns (4.16-7.54)</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b="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b="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5.6446</a:t>
                      </a:r>
                      <a:endParaRPr lang="en-US" sz="1400" b="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6.06</a:t>
                      </a:r>
                      <a:endParaRPr lang="en-US" sz="1400" b="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26838314"/>
                  </a:ext>
                </a:extLst>
              </a:tr>
              <a:tr h="325503">
                <a:tc>
                  <a:txBody>
                    <a:bodyPr/>
                    <a:lstStyle/>
                    <a:p>
                      <a:endParaRPr lang="en-US" sz="180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dirty="0">
                          <a:effectLst/>
                          <a:latin typeface="Times New Roman" panose="02020603050405020304" pitchFamily="18" charset="0"/>
                          <a:ea typeface="Segoe UI" panose="020B0502040204020203" pitchFamily="34" charset="0"/>
                          <a:cs typeface="Times New Roman" panose="02020603050405020304" pitchFamily="18" charset="0"/>
                        </a:rPr>
                        <a:t>Wood</a:t>
                      </a:r>
                    </a:p>
                  </a:txBody>
                  <a:tcPr marL="68580" marR="68580" marT="0" marB="0" anchor="ctr"/>
                </a:tc>
                <a:tc>
                  <a:txBody>
                    <a:bodyPr/>
                    <a:lstStyle/>
                    <a:p>
                      <a:pPr marL="0" marR="0" algn="ctr">
                        <a:lnSpc>
                          <a:spcPct val="107000"/>
                        </a:lnSpc>
                        <a:spcBef>
                          <a:spcPts val="800"/>
                        </a:spcBef>
                        <a:spcAft>
                          <a:spcPts val="0"/>
                        </a:spcAft>
                      </a:pPr>
                      <a:r>
                        <a:rPr lang="en-US" sz="1400" b="0">
                          <a:effectLst/>
                          <a:latin typeface="Times New Roman" panose="02020603050405020304" pitchFamily="18" charset="0"/>
                          <a:ea typeface="Segoe UI" panose="020B0502040204020203" pitchFamily="34" charset="0"/>
                          <a:cs typeface="Times New Roman" panose="02020603050405020304" pitchFamily="18" charset="0"/>
                        </a:rPr>
                        <a:t>25%</a:t>
                      </a:r>
                    </a:p>
                  </a:txBody>
                  <a:tcPr marL="68580" marR="68580" marT="0" marB="0" anchor="ctr"/>
                </a:tc>
                <a:tc>
                  <a:txBody>
                    <a:bodyPr/>
                    <a:lstStyle/>
                    <a:p>
                      <a:pPr marL="0" marR="0" algn="ctr">
                        <a:lnSpc>
                          <a:spcPct val="107000"/>
                        </a:lnSpc>
                        <a:spcBef>
                          <a:spcPts val="800"/>
                        </a:spcBef>
                        <a:spcAft>
                          <a:spcPts val="0"/>
                        </a:spcAft>
                      </a:pPr>
                      <a:r>
                        <a:rPr lang="en-US" sz="1400" b="0" dirty="0">
                          <a:effectLst/>
                          <a:latin typeface="Times New Roman" panose="02020603050405020304" pitchFamily="18" charset="0"/>
                          <a:ea typeface="Segoe UI" panose="020B0502040204020203" pitchFamily="34" charset="0"/>
                          <a:cs typeface="Times New Roman" panose="02020603050405020304" pitchFamily="18" charset="0"/>
                        </a:rPr>
                        <a:t>2.2477</a:t>
                      </a:r>
                    </a:p>
                  </a:txBody>
                  <a:tcPr marL="68580" marR="68580" marT="0" marB="0" anchor="ctr"/>
                </a:tc>
                <a:tc>
                  <a:txBody>
                    <a:bodyPr/>
                    <a:lstStyle/>
                    <a:p>
                      <a:pPr marL="0" marR="0" algn="ctr">
                        <a:lnSpc>
                          <a:spcPct val="107000"/>
                        </a:lnSpc>
                        <a:spcBef>
                          <a:spcPts val="800"/>
                        </a:spcBef>
                        <a:spcAft>
                          <a:spcPts val="0"/>
                        </a:spcAft>
                      </a:pPr>
                      <a:r>
                        <a:rPr lang="en-US" sz="1400" b="0">
                          <a:effectLst/>
                          <a:latin typeface="Times New Roman" panose="02020603050405020304" pitchFamily="18" charset="0"/>
                          <a:ea typeface="Segoe UI" panose="020B0502040204020203" pitchFamily="34" charset="0"/>
                          <a:cs typeface="Times New Roman" panose="02020603050405020304" pitchFamily="18" charset="0"/>
                        </a:rPr>
                        <a:t>2.81</a:t>
                      </a:r>
                    </a:p>
                  </a:txBody>
                  <a:tcPr marL="68580" marR="68580" marT="0" marB="0" anchor="ctr"/>
                </a:tc>
                <a:extLst>
                  <a:ext uri="{0D108BD9-81ED-4DB2-BD59-A6C34878D82A}">
                    <a16:rowId xmlns:a16="http://schemas.microsoft.com/office/drawing/2014/main" val="870829489"/>
                  </a:ext>
                </a:extLst>
              </a:tr>
              <a:tr h="325503">
                <a:tc>
                  <a:txBody>
                    <a:bodyPr/>
                    <a:lstStyle/>
                    <a:p>
                      <a:endParaRPr lang="en-US" sz="180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b="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b="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0.981190123</a:t>
                      </a:r>
                      <a:endParaRPr lang="en-US" sz="1400" b="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1.04</a:t>
                      </a:r>
                      <a:endParaRPr lang="en-US" sz="1400" b="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22480498"/>
                  </a:ext>
                </a:extLst>
              </a:tr>
              <a:tr h="325503">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columns (7.54-9.97)</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effectLst/>
                          <a:latin typeface="Times New Roman" panose="02020603050405020304" pitchFamily="18" charset="0"/>
                          <a:ea typeface="Segoe UI" panose="020B0502040204020203" pitchFamily="34" charset="0"/>
                          <a:cs typeface="Times New Roman" panose="02020603050405020304" pitchFamily="18" charset="0"/>
                        </a:rPr>
                        <a:t>Con. B300</a:t>
                      </a:r>
                    </a:p>
                  </a:txBody>
                  <a:tcPr marL="68580" marR="68580" marT="0" marB="0" anchor="ctr"/>
                </a:tc>
                <a:tc>
                  <a:txBody>
                    <a:bodyPr/>
                    <a:lstStyle/>
                    <a:p>
                      <a:pPr marL="0" marR="0" algn="ctr">
                        <a:lnSpc>
                          <a:spcPct val="107000"/>
                        </a:lnSpc>
                        <a:spcBef>
                          <a:spcPts val="800"/>
                        </a:spcBef>
                        <a:spcAft>
                          <a:spcPts val="0"/>
                        </a:spcAft>
                      </a:pPr>
                      <a:r>
                        <a:rPr lang="en-US" sz="1400" b="0">
                          <a:effectLst/>
                          <a:latin typeface="Times New Roman" panose="02020603050405020304" pitchFamily="18" charset="0"/>
                          <a:ea typeface="Segoe UI" panose="020B0502040204020203" pitchFamily="34" charset="0"/>
                          <a:cs typeface="Times New Roman" panose="02020603050405020304" pitchFamily="18" charset="0"/>
                        </a:rPr>
                        <a:t>7.30%</a:t>
                      </a:r>
                    </a:p>
                  </a:txBody>
                  <a:tcPr marL="68580" marR="68580" marT="0" marB="0" anchor="ctr"/>
                </a:tc>
                <a:tc>
                  <a:txBody>
                    <a:bodyPr/>
                    <a:lstStyle/>
                    <a:p>
                      <a:pPr marL="0" marR="0" algn="ctr">
                        <a:lnSpc>
                          <a:spcPct val="107000"/>
                        </a:lnSpc>
                        <a:spcBef>
                          <a:spcPts val="800"/>
                        </a:spcBef>
                        <a:spcAft>
                          <a:spcPts val="0"/>
                        </a:spcAft>
                      </a:pPr>
                      <a:r>
                        <a:rPr lang="en-US" sz="1400" b="0">
                          <a:effectLst/>
                          <a:latin typeface="Times New Roman" panose="02020603050405020304" pitchFamily="18" charset="0"/>
                          <a:ea typeface="Segoe UI" panose="020B0502040204020203" pitchFamily="34" charset="0"/>
                          <a:cs typeface="Times New Roman" panose="02020603050405020304" pitchFamily="18" charset="0"/>
                        </a:rPr>
                        <a:t>0.6318</a:t>
                      </a:r>
                    </a:p>
                  </a:txBody>
                  <a:tcPr marL="68580" marR="68580" marT="0" marB="0" anchor="ctr"/>
                </a:tc>
                <a:tc>
                  <a:txBody>
                    <a:bodyPr/>
                    <a:lstStyle/>
                    <a:p>
                      <a:pPr marL="0" marR="0" algn="ctr">
                        <a:lnSpc>
                          <a:spcPct val="107000"/>
                        </a:lnSpc>
                        <a:spcBef>
                          <a:spcPts val="800"/>
                        </a:spcBef>
                        <a:spcAft>
                          <a:spcPts val="0"/>
                        </a:spcAft>
                      </a:pPr>
                      <a:r>
                        <a:rPr lang="en-US" sz="1400" b="0">
                          <a:effectLst/>
                          <a:latin typeface="Times New Roman" panose="02020603050405020304" pitchFamily="18" charset="0"/>
                          <a:ea typeface="Segoe UI" panose="020B0502040204020203" pitchFamily="34" charset="0"/>
                          <a:cs typeface="Times New Roman" panose="02020603050405020304" pitchFamily="18" charset="0"/>
                        </a:rPr>
                        <a:t>0.68</a:t>
                      </a:r>
                    </a:p>
                  </a:txBody>
                  <a:tcPr marL="68580" marR="68580" marT="0" marB="0" anchor="ctr"/>
                </a:tc>
                <a:extLst>
                  <a:ext uri="{0D108BD9-81ED-4DB2-BD59-A6C34878D82A}">
                    <a16:rowId xmlns:a16="http://schemas.microsoft.com/office/drawing/2014/main" val="1576531184"/>
                  </a:ext>
                </a:extLst>
              </a:tr>
              <a:tr h="325503">
                <a:tc>
                  <a:txBody>
                    <a:bodyPr/>
                    <a:lstStyle/>
                    <a:p>
                      <a:endParaRPr lang="en-US" sz="180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Wood</a:t>
                      </a:r>
                      <a:endParaRPr lang="en-US" sz="1400" b="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b="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0.2673</a:t>
                      </a:r>
                      <a:endParaRPr lang="en-US" sz="1400" b="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0.33</a:t>
                      </a:r>
                      <a:endParaRPr lang="en-US" sz="1400" b="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72029085"/>
                  </a:ext>
                </a:extLst>
              </a:tr>
              <a:tr h="325503">
                <a:tc>
                  <a:txBody>
                    <a:bodyPr/>
                    <a:lstStyle/>
                    <a:p>
                      <a:endParaRPr lang="en-US" sz="180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effectLst/>
                          <a:latin typeface="Times New Roman" panose="02020603050405020304" pitchFamily="18" charset="0"/>
                          <a:ea typeface="Segoe UI" panose="020B0502040204020203" pitchFamily="34" charset="0"/>
                          <a:cs typeface="Times New Roman" panose="02020603050405020304" pitchFamily="18" charset="0"/>
                        </a:rPr>
                        <a:t>Steel</a:t>
                      </a:r>
                    </a:p>
                  </a:txBody>
                  <a:tcPr marL="68580" marR="68580" marT="0" marB="0" anchor="ctr"/>
                </a:tc>
                <a:tc>
                  <a:txBody>
                    <a:bodyPr/>
                    <a:lstStyle/>
                    <a:p>
                      <a:pPr marL="0" marR="0" algn="ctr">
                        <a:lnSpc>
                          <a:spcPct val="107000"/>
                        </a:lnSpc>
                        <a:spcBef>
                          <a:spcPts val="800"/>
                        </a:spcBef>
                        <a:spcAft>
                          <a:spcPts val="0"/>
                        </a:spcAft>
                      </a:pPr>
                      <a:r>
                        <a:rPr lang="en-US" sz="1400" b="0">
                          <a:effectLst/>
                          <a:latin typeface="Times New Roman" panose="02020603050405020304" pitchFamily="18" charset="0"/>
                          <a:ea typeface="Segoe UI" panose="020B0502040204020203" pitchFamily="34" charset="0"/>
                          <a:cs typeface="Times New Roman" panose="02020603050405020304" pitchFamily="18" charset="0"/>
                        </a:rPr>
                        <a:t>5.70%</a:t>
                      </a:r>
                    </a:p>
                  </a:txBody>
                  <a:tcPr marL="68580" marR="68580" marT="0" marB="0" anchor="ctr"/>
                </a:tc>
                <a:tc>
                  <a:txBody>
                    <a:bodyPr/>
                    <a:lstStyle/>
                    <a:p>
                      <a:pPr marL="0" marR="0" algn="ctr">
                        <a:lnSpc>
                          <a:spcPct val="107000"/>
                        </a:lnSpc>
                        <a:spcBef>
                          <a:spcPts val="800"/>
                        </a:spcBef>
                        <a:spcAft>
                          <a:spcPts val="0"/>
                        </a:spcAft>
                      </a:pPr>
                      <a:r>
                        <a:rPr lang="en-US" sz="1400" b="0" dirty="0">
                          <a:effectLst/>
                          <a:latin typeface="Times New Roman" panose="02020603050405020304" pitchFamily="18" charset="0"/>
                          <a:ea typeface="Segoe UI" panose="020B0502040204020203" pitchFamily="34" charset="0"/>
                          <a:cs typeface="Times New Roman" panose="02020603050405020304" pitchFamily="18" charset="0"/>
                        </a:rPr>
                        <a:t>0.104439506</a:t>
                      </a:r>
                    </a:p>
                  </a:txBody>
                  <a:tcPr marL="68580" marR="68580" marT="0" marB="0" anchor="ctr"/>
                </a:tc>
                <a:tc>
                  <a:txBody>
                    <a:bodyPr/>
                    <a:lstStyle/>
                    <a:p>
                      <a:pPr marL="0" marR="0" algn="ctr">
                        <a:lnSpc>
                          <a:spcPct val="107000"/>
                        </a:lnSpc>
                        <a:spcBef>
                          <a:spcPts val="800"/>
                        </a:spcBef>
                        <a:spcAft>
                          <a:spcPts val="0"/>
                        </a:spcAft>
                      </a:pPr>
                      <a:r>
                        <a:rPr lang="en-US" sz="1400" b="0">
                          <a:effectLst/>
                          <a:latin typeface="Times New Roman" panose="02020603050405020304" pitchFamily="18" charset="0"/>
                          <a:ea typeface="Segoe UI" panose="020B0502040204020203" pitchFamily="34" charset="0"/>
                          <a:cs typeface="Times New Roman" panose="02020603050405020304" pitchFamily="18" charset="0"/>
                        </a:rPr>
                        <a:t>0.11</a:t>
                      </a:r>
                    </a:p>
                  </a:txBody>
                  <a:tcPr marL="68580" marR="68580" marT="0" marB="0" anchor="ctr"/>
                </a:tc>
                <a:extLst>
                  <a:ext uri="{0D108BD9-81ED-4DB2-BD59-A6C34878D82A}">
                    <a16:rowId xmlns:a16="http://schemas.microsoft.com/office/drawing/2014/main" val="792214166"/>
                  </a:ext>
                </a:extLst>
              </a:tr>
              <a:tr h="325503">
                <a:tc>
                  <a:txBody>
                    <a:bodyPr/>
                    <a:lstStyle/>
                    <a:p>
                      <a:pPr marL="0" marR="0" algn="ctr">
                        <a:lnSpc>
                          <a:spcPct val="107000"/>
                        </a:lnSpc>
                        <a:spcBef>
                          <a:spcPts val="800"/>
                        </a:spcBef>
                        <a:spcAft>
                          <a:spcPts val="0"/>
                        </a:spcAft>
                      </a:pPr>
                      <a:r>
                        <a:rPr lang="en-US" sz="1800" b="1" i="1">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Floors Slab</a:t>
                      </a:r>
                      <a:endParaRPr lang="en-US" sz="180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b="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b="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65.7854</a:t>
                      </a:r>
                      <a:endParaRPr lang="en-US" sz="1400" b="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70.59</a:t>
                      </a:r>
                      <a:endParaRPr lang="en-US" sz="1400" b="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24198155"/>
                  </a:ext>
                </a:extLst>
              </a:tr>
              <a:tr h="325503">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effectLst/>
                          <a:latin typeface="Times New Roman" panose="02020603050405020304" pitchFamily="18" charset="0"/>
                          <a:ea typeface="Segoe UI" panose="020B0502040204020203" pitchFamily="34" charset="0"/>
                          <a:cs typeface="Times New Roman" panose="02020603050405020304" pitchFamily="18" charset="0"/>
                        </a:rPr>
                        <a:t>Wood</a:t>
                      </a:r>
                    </a:p>
                  </a:txBody>
                  <a:tcPr marL="68580" marR="68580" marT="0" marB="0" anchor="ctr"/>
                </a:tc>
                <a:tc>
                  <a:txBody>
                    <a:bodyPr/>
                    <a:lstStyle/>
                    <a:p>
                      <a:pPr marL="0" marR="0" algn="ctr">
                        <a:lnSpc>
                          <a:spcPct val="107000"/>
                        </a:lnSpc>
                        <a:spcBef>
                          <a:spcPts val="800"/>
                        </a:spcBef>
                        <a:spcAft>
                          <a:spcPts val="0"/>
                        </a:spcAft>
                      </a:pPr>
                      <a:r>
                        <a:rPr lang="en-US" sz="1400" b="0">
                          <a:effectLst/>
                          <a:latin typeface="Times New Roman" panose="02020603050405020304" pitchFamily="18" charset="0"/>
                          <a:ea typeface="Segoe UI" panose="020B0502040204020203" pitchFamily="34" charset="0"/>
                          <a:cs typeface="Times New Roman" panose="02020603050405020304" pitchFamily="18" charset="0"/>
                        </a:rPr>
                        <a:t>25%</a:t>
                      </a:r>
                    </a:p>
                  </a:txBody>
                  <a:tcPr marL="68580" marR="68580" marT="0" marB="0" anchor="ctr"/>
                </a:tc>
                <a:tc>
                  <a:txBody>
                    <a:bodyPr/>
                    <a:lstStyle/>
                    <a:p>
                      <a:pPr marL="0" marR="0" algn="ctr">
                        <a:lnSpc>
                          <a:spcPct val="107000"/>
                        </a:lnSpc>
                        <a:spcBef>
                          <a:spcPts val="800"/>
                        </a:spcBef>
                        <a:spcAft>
                          <a:spcPts val="0"/>
                        </a:spcAft>
                      </a:pPr>
                      <a:r>
                        <a:rPr lang="en-US" sz="1400" b="0">
                          <a:effectLst/>
                          <a:latin typeface="Times New Roman" panose="02020603050405020304" pitchFamily="18" charset="0"/>
                          <a:ea typeface="Segoe UI" panose="020B0502040204020203" pitchFamily="34" charset="0"/>
                          <a:cs typeface="Times New Roman" panose="02020603050405020304" pitchFamily="18" charset="0"/>
                        </a:rPr>
                        <a:t>16.555</a:t>
                      </a:r>
                    </a:p>
                  </a:txBody>
                  <a:tcPr marL="68580" marR="68580" marT="0" marB="0" anchor="ctr"/>
                </a:tc>
                <a:tc>
                  <a:txBody>
                    <a:bodyPr/>
                    <a:lstStyle/>
                    <a:p>
                      <a:pPr marL="0" marR="0" algn="ctr">
                        <a:lnSpc>
                          <a:spcPct val="107000"/>
                        </a:lnSpc>
                        <a:spcBef>
                          <a:spcPts val="800"/>
                        </a:spcBef>
                        <a:spcAft>
                          <a:spcPts val="0"/>
                        </a:spcAft>
                      </a:pPr>
                      <a:r>
                        <a:rPr lang="en-US" sz="1400" b="0" dirty="0">
                          <a:effectLst/>
                          <a:latin typeface="Times New Roman" panose="02020603050405020304" pitchFamily="18" charset="0"/>
                          <a:ea typeface="Segoe UI" panose="020B0502040204020203" pitchFamily="34" charset="0"/>
                          <a:cs typeface="Times New Roman" panose="02020603050405020304" pitchFamily="18" charset="0"/>
                        </a:rPr>
                        <a:t>20.69</a:t>
                      </a:r>
                    </a:p>
                  </a:txBody>
                  <a:tcPr marL="68580" marR="68580" marT="0" marB="0" anchor="ctr"/>
                </a:tc>
                <a:extLst>
                  <a:ext uri="{0D108BD9-81ED-4DB2-BD59-A6C34878D82A}">
                    <a16:rowId xmlns:a16="http://schemas.microsoft.com/office/drawing/2014/main" val="244488230"/>
                  </a:ext>
                </a:extLst>
              </a:tr>
              <a:tr h="325503">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b="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b="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6.744</a:t>
                      </a:r>
                      <a:endParaRPr lang="en-US" sz="1400" b="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7.13</a:t>
                      </a:r>
                      <a:endParaRPr lang="en-US" sz="1400" b="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59807847"/>
                  </a:ext>
                </a:extLst>
              </a:tr>
              <a:tr h="325503">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effectLst/>
                          <a:latin typeface="Times New Roman" panose="02020603050405020304" pitchFamily="18" charset="0"/>
                          <a:ea typeface="Segoe UI" panose="020B0502040204020203" pitchFamily="34" charset="0"/>
                          <a:cs typeface="Times New Roman" panose="02020603050405020304" pitchFamily="18" charset="0"/>
                        </a:rPr>
                        <a:t>Blocks</a:t>
                      </a:r>
                    </a:p>
                  </a:txBody>
                  <a:tcPr marL="68580" marR="68580" marT="0" marB="0" anchor="ctr"/>
                </a:tc>
                <a:tc>
                  <a:txBody>
                    <a:bodyPr/>
                    <a:lstStyle/>
                    <a:p>
                      <a:pPr marL="0" marR="0" algn="ctr">
                        <a:lnSpc>
                          <a:spcPct val="107000"/>
                        </a:lnSpc>
                        <a:spcBef>
                          <a:spcPts val="800"/>
                        </a:spcBef>
                        <a:spcAft>
                          <a:spcPts val="0"/>
                        </a:spcAft>
                      </a:pPr>
                      <a:r>
                        <a:rPr lang="en-US" sz="1400" b="0">
                          <a:effectLst/>
                          <a:latin typeface="Times New Roman" panose="02020603050405020304" pitchFamily="18" charset="0"/>
                          <a:ea typeface="Segoe UI" panose="020B0502040204020203" pitchFamily="34" charset="0"/>
                          <a:cs typeface="Times New Roman" panose="02020603050405020304" pitchFamily="18" charset="0"/>
                        </a:rPr>
                        <a:t>5.00%</a:t>
                      </a:r>
                    </a:p>
                  </a:txBody>
                  <a:tcPr marL="68580" marR="68580" marT="0" marB="0" anchor="ctr"/>
                </a:tc>
                <a:tc>
                  <a:txBody>
                    <a:bodyPr/>
                    <a:lstStyle/>
                    <a:p>
                      <a:pPr marL="0" marR="0" algn="ctr">
                        <a:lnSpc>
                          <a:spcPct val="107000"/>
                        </a:lnSpc>
                        <a:spcBef>
                          <a:spcPts val="800"/>
                        </a:spcBef>
                        <a:spcAft>
                          <a:spcPts val="0"/>
                        </a:spcAft>
                      </a:pPr>
                      <a:r>
                        <a:rPr lang="en-US" sz="1400" b="0">
                          <a:effectLst/>
                          <a:latin typeface="Times New Roman" panose="02020603050405020304" pitchFamily="18" charset="0"/>
                          <a:ea typeface="Segoe UI" panose="020B0502040204020203" pitchFamily="34" charset="0"/>
                          <a:cs typeface="Times New Roman" panose="02020603050405020304" pitchFamily="18" charset="0"/>
                        </a:rPr>
                        <a:t>2129.75</a:t>
                      </a:r>
                    </a:p>
                  </a:txBody>
                  <a:tcPr marL="68580" marR="68580" marT="0" marB="0" anchor="ctr"/>
                </a:tc>
                <a:tc>
                  <a:txBody>
                    <a:bodyPr/>
                    <a:lstStyle/>
                    <a:p>
                      <a:pPr marL="0" marR="0" algn="ctr">
                        <a:lnSpc>
                          <a:spcPct val="107000"/>
                        </a:lnSpc>
                        <a:spcBef>
                          <a:spcPts val="800"/>
                        </a:spcBef>
                        <a:spcAft>
                          <a:spcPts val="0"/>
                        </a:spcAft>
                      </a:pPr>
                      <a:r>
                        <a:rPr lang="en-US" sz="1400" b="0" dirty="0">
                          <a:effectLst/>
                          <a:latin typeface="Times New Roman" panose="02020603050405020304" pitchFamily="18" charset="0"/>
                          <a:ea typeface="Segoe UI" panose="020B0502040204020203" pitchFamily="34" charset="0"/>
                          <a:cs typeface="Times New Roman" panose="02020603050405020304" pitchFamily="18" charset="0"/>
                        </a:rPr>
                        <a:t>2236.24</a:t>
                      </a:r>
                    </a:p>
                  </a:txBody>
                  <a:tcPr marL="68580" marR="68580" marT="0" marB="0" anchor="ctr"/>
                </a:tc>
                <a:extLst>
                  <a:ext uri="{0D108BD9-81ED-4DB2-BD59-A6C34878D82A}">
                    <a16:rowId xmlns:a16="http://schemas.microsoft.com/office/drawing/2014/main" val="2312524149"/>
                  </a:ext>
                </a:extLst>
              </a:tr>
              <a:tr h="325503">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Frames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b="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b="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4.461520988</a:t>
                      </a:r>
                      <a:endParaRPr lang="en-US" sz="1400" b="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0"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4.72</a:t>
                      </a:r>
                      <a:endParaRPr lang="en-US" sz="1400" b="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61434720"/>
                  </a:ext>
                </a:extLst>
              </a:tr>
            </a:tbl>
          </a:graphicData>
        </a:graphic>
      </p:graphicFrame>
    </p:spTree>
    <p:extLst>
      <p:ext uri="{BB962C8B-B14F-4D97-AF65-F5344CB8AC3E}">
        <p14:creationId xmlns:p14="http://schemas.microsoft.com/office/powerpoint/2010/main" val="264689716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Two-way Ribbed Slab (Waffle)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Quantities</a:t>
            </a:r>
            <a:endParaRPr lang="en-US" sz="3200"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AA7DC4E7-F5F6-4C5C-8D9D-4A2C8B1F6459}"/>
              </a:ext>
            </a:extLst>
          </p:cNvPr>
          <p:cNvGraphicFramePr>
            <a:graphicFrameLocks noGrp="1"/>
          </p:cNvGraphicFramePr>
          <p:nvPr>
            <p:extLst>
              <p:ext uri="{D42A27DB-BD31-4B8C-83A1-F6EECF244321}">
                <p14:modId xmlns:p14="http://schemas.microsoft.com/office/powerpoint/2010/main" val="1318143607"/>
              </p:ext>
            </p:extLst>
          </p:nvPr>
        </p:nvGraphicFramePr>
        <p:xfrm>
          <a:off x="2616591" y="1758462"/>
          <a:ext cx="7399607" cy="4570779"/>
        </p:xfrm>
        <a:graphic>
          <a:graphicData uri="http://schemas.openxmlformats.org/drawingml/2006/table">
            <a:tbl>
              <a:tblPr firstRow="1" firstCol="1" bandRow="1">
                <a:tableStyleId>{5C22544A-7EE6-4342-B048-85BDC9FD1C3A}</a:tableStyleId>
              </a:tblPr>
              <a:tblGrid>
                <a:gridCol w="2686672">
                  <a:extLst>
                    <a:ext uri="{9D8B030D-6E8A-4147-A177-3AD203B41FA5}">
                      <a16:colId xmlns:a16="http://schemas.microsoft.com/office/drawing/2014/main" val="3170040666"/>
                    </a:ext>
                  </a:extLst>
                </a:gridCol>
                <a:gridCol w="1080673">
                  <a:extLst>
                    <a:ext uri="{9D8B030D-6E8A-4147-A177-3AD203B41FA5}">
                      <a16:colId xmlns:a16="http://schemas.microsoft.com/office/drawing/2014/main" val="1337848191"/>
                    </a:ext>
                  </a:extLst>
                </a:gridCol>
                <a:gridCol w="1215757">
                  <a:extLst>
                    <a:ext uri="{9D8B030D-6E8A-4147-A177-3AD203B41FA5}">
                      <a16:colId xmlns:a16="http://schemas.microsoft.com/office/drawing/2014/main" val="274963828"/>
                    </a:ext>
                  </a:extLst>
                </a:gridCol>
                <a:gridCol w="1215757">
                  <a:extLst>
                    <a:ext uri="{9D8B030D-6E8A-4147-A177-3AD203B41FA5}">
                      <a16:colId xmlns:a16="http://schemas.microsoft.com/office/drawing/2014/main" val="4201745086"/>
                    </a:ext>
                  </a:extLst>
                </a:gridCol>
                <a:gridCol w="1200748">
                  <a:extLst>
                    <a:ext uri="{9D8B030D-6E8A-4147-A177-3AD203B41FA5}">
                      <a16:colId xmlns:a16="http://schemas.microsoft.com/office/drawing/2014/main" val="4198776090"/>
                    </a:ext>
                  </a:extLst>
                </a:gridCol>
              </a:tblGrid>
              <a:tr h="634323">
                <a:tc>
                  <a:txBody>
                    <a:bodyPr/>
                    <a:lstStyle/>
                    <a:p>
                      <a:pPr marL="0" marR="0" algn="ctr">
                        <a:lnSpc>
                          <a:spcPct val="107000"/>
                        </a:lnSpc>
                        <a:spcBef>
                          <a:spcPts val="800"/>
                        </a:spcBef>
                        <a:spcAft>
                          <a:spcPts val="0"/>
                        </a:spcAft>
                      </a:pPr>
                      <a:r>
                        <a:rPr lang="en-US" sz="1800" dirty="0">
                          <a:solidFill>
                            <a:schemeClr val="bg1"/>
                          </a:solidFill>
                          <a:effectLst/>
                          <a:latin typeface="Times New Roman" panose="02020603050405020304" pitchFamily="18" charset="0"/>
                          <a:cs typeface="Times New Roman" panose="02020603050405020304" pitchFamily="18" charset="0"/>
                        </a:rPr>
                        <a:t>Structural Elements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Material</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Waste Factor</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Calculated Value</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600" dirty="0">
                          <a:effectLst/>
                          <a:latin typeface="Times New Roman" panose="02020603050405020304" pitchFamily="18" charset="0"/>
                          <a:cs typeface="Times New Roman" panose="02020603050405020304" pitchFamily="18" charset="0"/>
                        </a:rPr>
                        <a:t>Total Value</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64789249"/>
                  </a:ext>
                </a:extLst>
              </a:tr>
              <a:tr h="328038">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Stairs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6.354067943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6.82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69699932"/>
                  </a:ext>
                </a:extLst>
              </a:tr>
              <a:tr h="328038">
                <a:tc>
                  <a:txBody>
                    <a:bodyPr/>
                    <a:lstStyle/>
                    <a:p>
                      <a:endParaRPr lang="en-US" sz="180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1.577140874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1.97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07319345"/>
                  </a:ext>
                </a:extLst>
              </a:tr>
              <a:tr h="328038">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0.439290464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0.46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91535569"/>
                  </a:ext>
                </a:extLst>
              </a:tr>
              <a:tr h="328038">
                <a:tc>
                  <a:txBody>
                    <a:bodyPr/>
                    <a:lstStyle/>
                    <a:p>
                      <a:pPr marL="0" marR="0" algn="ctr">
                        <a:lnSpc>
                          <a:spcPct val="107000"/>
                        </a:lnSpc>
                        <a:spcBef>
                          <a:spcPts val="800"/>
                        </a:spcBef>
                        <a:spcAft>
                          <a:spcPts val="0"/>
                        </a:spcAft>
                      </a:pPr>
                      <a:r>
                        <a:rPr lang="en-US" sz="1800" b="1" i="1" dirty="0" smtClean="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Sloping </a:t>
                      </a: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Screed</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B150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5.046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5.41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95523695"/>
                  </a:ext>
                </a:extLst>
              </a:tr>
              <a:tr h="328038">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plastering Floors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mortar</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1427.4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1612.96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46544878"/>
                  </a:ext>
                </a:extLst>
              </a:tr>
              <a:tr h="328038">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painting Floors (Ceiling)</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304.5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334.95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70720649"/>
                  </a:ext>
                </a:extLst>
              </a:tr>
              <a:tr h="328038">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Walls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1124.545455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1237.00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80326856"/>
                  </a:ext>
                </a:extLst>
              </a:tr>
              <a:tr h="328038">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Tiles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Ground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274.02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290.46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76400369"/>
                  </a:ext>
                </a:extLst>
              </a:tr>
              <a:tr h="328038">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Wall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194.68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206.36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1490342"/>
                  </a:ext>
                </a:extLst>
              </a:tr>
              <a:tr h="328038">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Skriting</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17.92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19.00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70084366"/>
                  </a:ext>
                </a:extLst>
              </a:tr>
              <a:tr h="328038">
                <a:tc>
                  <a:txBody>
                    <a:bodyPr/>
                    <a:lstStyle/>
                    <a:p>
                      <a:endParaRPr lang="en-US" sz="14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mortar</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456.64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516.00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25829596"/>
                  </a:ext>
                </a:extLst>
              </a:tr>
              <a:tr h="328038">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Filling</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340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400" dirty="0">
                        <a:effectLst/>
                        <a:latin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869337683"/>
                  </a:ext>
                </a:extLst>
              </a:tr>
            </a:tbl>
          </a:graphicData>
        </a:graphic>
      </p:graphicFrame>
    </p:spTree>
    <p:extLst>
      <p:ext uri="{BB962C8B-B14F-4D97-AF65-F5344CB8AC3E}">
        <p14:creationId xmlns:p14="http://schemas.microsoft.com/office/powerpoint/2010/main" val="171587839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Two-way Ribbed Slab (Waffle)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Quantities</a:t>
            </a:r>
            <a:endParaRPr lang="en-US" sz="3200" dirty="0">
              <a:latin typeface="Times New Roman" panose="02020603050405020304" pitchFamily="18" charset="0"/>
              <a:cs typeface="Times New Roman" panose="02020603050405020304" pitchFamily="18" charset="0"/>
            </a:endParaRPr>
          </a:p>
        </p:txBody>
      </p:sp>
      <p:graphicFrame>
        <p:nvGraphicFramePr>
          <p:cNvPr id="6" name="Table 5">
            <a:extLst>
              <a:ext uri="{FF2B5EF4-FFF2-40B4-BE49-F238E27FC236}">
                <a16:creationId xmlns:a16="http://schemas.microsoft.com/office/drawing/2014/main" id="{E542AE77-402B-481E-A6AF-3DDB542CD7FD}"/>
              </a:ext>
            </a:extLst>
          </p:cNvPr>
          <p:cNvGraphicFramePr>
            <a:graphicFrameLocks noGrp="1"/>
          </p:cNvGraphicFramePr>
          <p:nvPr>
            <p:extLst>
              <p:ext uri="{D42A27DB-BD31-4B8C-83A1-F6EECF244321}">
                <p14:modId xmlns:p14="http://schemas.microsoft.com/office/powerpoint/2010/main" val="1490460580"/>
              </p:ext>
            </p:extLst>
          </p:nvPr>
        </p:nvGraphicFramePr>
        <p:xfrm>
          <a:off x="2757043" y="1588646"/>
          <a:ext cx="6946710" cy="4997614"/>
        </p:xfrm>
        <a:graphic>
          <a:graphicData uri="http://schemas.openxmlformats.org/drawingml/2006/table">
            <a:tbl>
              <a:tblPr firstRow="1" firstCol="1" bandRow="1">
                <a:tableStyleId>{5C22544A-7EE6-4342-B048-85BDC9FD1C3A}</a:tableStyleId>
              </a:tblPr>
              <a:tblGrid>
                <a:gridCol w="2522234">
                  <a:extLst>
                    <a:ext uri="{9D8B030D-6E8A-4147-A177-3AD203B41FA5}">
                      <a16:colId xmlns:a16="http://schemas.microsoft.com/office/drawing/2014/main" val="1039558809"/>
                    </a:ext>
                  </a:extLst>
                </a:gridCol>
                <a:gridCol w="1014529">
                  <a:extLst>
                    <a:ext uri="{9D8B030D-6E8A-4147-A177-3AD203B41FA5}">
                      <a16:colId xmlns:a16="http://schemas.microsoft.com/office/drawing/2014/main" val="823925525"/>
                    </a:ext>
                  </a:extLst>
                </a:gridCol>
                <a:gridCol w="1141346">
                  <a:extLst>
                    <a:ext uri="{9D8B030D-6E8A-4147-A177-3AD203B41FA5}">
                      <a16:colId xmlns:a16="http://schemas.microsoft.com/office/drawing/2014/main" val="557935899"/>
                    </a:ext>
                  </a:extLst>
                </a:gridCol>
                <a:gridCol w="1251648">
                  <a:extLst>
                    <a:ext uri="{9D8B030D-6E8A-4147-A177-3AD203B41FA5}">
                      <a16:colId xmlns:a16="http://schemas.microsoft.com/office/drawing/2014/main" val="1195102213"/>
                    </a:ext>
                  </a:extLst>
                </a:gridCol>
                <a:gridCol w="1016953">
                  <a:extLst>
                    <a:ext uri="{9D8B030D-6E8A-4147-A177-3AD203B41FA5}">
                      <a16:colId xmlns:a16="http://schemas.microsoft.com/office/drawing/2014/main" val="3274805451"/>
                    </a:ext>
                  </a:extLst>
                </a:gridCol>
              </a:tblGrid>
              <a:tr h="741167">
                <a:tc>
                  <a:txBody>
                    <a:bodyPr/>
                    <a:lstStyle/>
                    <a:p>
                      <a:pPr marL="0" marR="0" algn="ctr">
                        <a:lnSpc>
                          <a:spcPct val="107000"/>
                        </a:lnSpc>
                        <a:spcBef>
                          <a:spcPts val="800"/>
                        </a:spcBef>
                        <a:spcAft>
                          <a:spcPts val="0"/>
                        </a:spcAft>
                      </a:pPr>
                      <a:r>
                        <a:rPr lang="en-US" sz="1800" dirty="0">
                          <a:solidFill>
                            <a:schemeClr val="bg1"/>
                          </a:solidFill>
                          <a:effectLst/>
                          <a:latin typeface="Times New Roman" panose="02020603050405020304" pitchFamily="18" charset="0"/>
                          <a:cs typeface="Times New Roman" panose="02020603050405020304" pitchFamily="18" charset="0"/>
                        </a:rPr>
                        <a:t>Structural Elements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Material</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Waste Factor</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Calculated Value</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800" dirty="0">
                          <a:effectLst/>
                          <a:latin typeface="Times New Roman" panose="02020603050405020304" pitchFamily="18" charset="0"/>
                          <a:cs typeface="Times New Roman" panose="02020603050405020304" pitchFamily="18" charset="0"/>
                        </a:rPr>
                        <a:t>Total Value</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52723112"/>
                  </a:ext>
                </a:extLst>
              </a:tr>
              <a:tr h="383293">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Wall Partitions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External (20)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4712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4975.87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07267294"/>
                  </a:ext>
                </a:extLst>
              </a:tr>
              <a:tr h="383293">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Internal (20)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346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365.38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71977196"/>
                  </a:ext>
                </a:extLst>
              </a:tr>
              <a:tr h="383293">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Internal (10)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2696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2846.98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9674037"/>
                  </a:ext>
                </a:extLst>
              </a:tr>
              <a:tr h="383293">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mortar</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5.1784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5.85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4304870"/>
                  </a:ext>
                </a:extLst>
              </a:tr>
              <a:tr h="383293">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Concrete over </a:t>
                      </a:r>
                      <a:r>
                        <a:rPr lang="en-US" sz="1800" b="1" i="1" dirty="0" smtClean="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Parapet</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0.52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0.56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83039992"/>
                  </a:ext>
                </a:extLst>
              </a:tr>
              <a:tr h="383293">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Beams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6.26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6.72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69471216"/>
                  </a:ext>
                </a:extLst>
              </a:tr>
              <a:tr h="383293">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1.83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2.29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32661533"/>
                  </a:ext>
                </a:extLst>
              </a:tr>
              <a:tr h="383293">
                <a:tc>
                  <a:txBody>
                    <a:bodyPr/>
                    <a:lstStyle/>
                    <a:p>
                      <a:endParaRPr lang="en-US" sz="18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0.615111111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0.65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59346618"/>
                  </a:ext>
                </a:extLst>
              </a:tr>
              <a:tr h="383293">
                <a:tc>
                  <a:txBody>
                    <a:bodyPr/>
                    <a:lstStyle/>
                    <a:p>
                      <a:pPr marL="0" marR="0" algn="ctr">
                        <a:lnSpc>
                          <a:spcPct val="107000"/>
                        </a:lnSpc>
                        <a:spcBef>
                          <a:spcPts val="800"/>
                        </a:spcBef>
                        <a:spcAft>
                          <a:spcPts val="0"/>
                        </a:spcAft>
                      </a:pPr>
                      <a:r>
                        <a:rPr lang="en-US" sz="1800" b="1" i="1">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Natural Stone</a:t>
                      </a:r>
                      <a:endParaRPr lang="en-US" sz="180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Stone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655.86</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693.24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53358151"/>
                  </a:ext>
                </a:extLst>
              </a:tr>
              <a:tr h="383293">
                <a:tc>
                  <a:txBody>
                    <a:bodyPr/>
                    <a:lstStyle/>
                    <a:p>
                      <a:pPr marL="0" marR="0" algn="ctr">
                        <a:lnSpc>
                          <a:spcPct val="107000"/>
                        </a:lnSpc>
                        <a:spcBef>
                          <a:spcPts val="800"/>
                        </a:spcBef>
                        <a:spcAft>
                          <a:spcPts val="0"/>
                        </a:spcAft>
                      </a:pPr>
                      <a:r>
                        <a:rPr lang="en-US" sz="18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Concrete Between Stone and Block</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17.4896</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18.77</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36491523"/>
                  </a:ext>
                </a:extLst>
              </a:tr>
            </a:tbl>
          </a:graphicData>
        </a:graphic>
      </p:graphicFrame>
    </p:spTree>
    <p:extLst>
      <p:ext uri="{BB962C8B-B14F-4D97-AF65-F5344CB8AC3E}">
        <p14:creationId xmlns:p14="http://schemas.microsoft.com/office/powerpoint/2010/main" val="3357871271"/>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Two-way Ribbed Slab (Waffle)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Costs</a:t>
            </a:r>
            <a:endParaRPr lang="en-US" sz="3200" dirty="0">
              <a:latin typeface="Times New Roman" panose="02020603050405020304" pitchFamily="18" charset="0"/>
              <a:cs typeface="Times New Roman" panose="02020603050405020304" pitchFamily="18" charset="0"/>
            </a:endParaRPr>
          </a:p>
        </p:txBody>
      </p:sp>
      <p:graphicFrame>
        <p:nvGraphicFramePr>
          <p:cNvPr id="6" name="Table 5">
            <a:extLst>
              <a:ext uri="{FF2B5EF4-FFF2-40B4-BE49-F238E27FC236}">
                <a16:creationId xmlns:a16="http://schemas.microsoft.com/office/drawing/2014/main" id="{45EEF20C-3284-47F4-B7A4-1C9D2BD985B0}"/>
              </a:ext>
            </a:extLst>
          </p:cNvPr>
          <p:cNvGraphicFramePr>
            <a:graphicFrameLocks noGrp="1"/>
          </p:cNvGraphicFramePr>
          <p:nvPr>
            <p:extLst>
              <p:ext uri="{D42A27DB-BD31-4B8C-83A1-F6EECF244321}">
                <p14:modId xmlns:p14="http://schemas.microsoft.com/office/powerpoint/2010/main" val="1135707520"/>
              </p:ext>
            </p:extLst>
          </p:nvPr>
        </p:nvGraphicFramePr>
        <p:xfrm>
          <a:off x="3325611" y="1758462"/>
          <a:ext cx="6353967" cy="4124215"/>
        </p:xfrm>
        <a:graphic>
          <a:graphicData uri="http://schemas.openxmlformats.org/drawingml/2006/table">
            <a:tbl>
              <a:tblPr firstRow="1" firstCol="1" bandRow="1">
                <a:tableStyleId>{5C22544A-7EE6-4342-B048-85BDC9FD1C3A}</a:tableStyleId>
              </a:tblPr>
              <a:tblGrid>
                <a:gridCol w="3095522">
                  <a:extLst>
                    <a:ext uri="{9D8B030D-6E8A-4147-A177-3AD203B41FA5}">
                      <a16:colId xmlns:a16="http://schemas.microsoft.com/office/drawing/2014/main" val="2858234729"/>
                    </a:ext>
                  </a:extLst>
                </a:gridCol>
                <a:gridCol w="1270793">
                  <a:extLst>
                    <a:ext uri="{9D8B030D-6E8A-4147-A177-3AD203B41FA5}">
                      <a16:colId xmlns:a16="http://schemas.microsoft.com/office/drawing/2014/main" val="2762049725"/>
                    </a:ext>
                  </a:extLst>
                </a:gridCol>
                <a:gridCol w="1107871">
                  <a:extLst>
                    <a:ext uri="{9D8B030D-6E8A-4147-A177-3AD203B41FA5}">
                      <a16:colId xmlns:a16="http://schemas.microsoft.com/office/drawing/2014/main" val="175693322"/>
                    </a:ext>
                  </a:extLst>
                </a:gridCol>
                <a:gridCol w="879781">
                  <a:extLst>
                    <a:ext uri="{9D8B030D-6E8A-4147-A177-3AD203B41FA5}">
                      <a16:colId xmlns:a16="http://schemas.microsoft.com/office/drawing/2014/main" val="3821225645"/>
                    </a:ext>
                  </a:extLst>
                </a:gridCol>
              </a:tblGrid>
              <a:tr h="376559">
                <a:tc>
                  <a:txBody>
                    <a:bodyPr/>
                    <a:lstStyle/>
                    <a:p>
                      <a:pPr marL="0" marR="0" algn="ctr">
                        <a:lnSpc>
                          <a:spcPct val="107000"/>
                        </a:lnSpc>
                        <a:spcBef>
                          <a:spcPts val="0"/>
                        </a:spcBef>
                        <a:spcAft>
                          <a:spcPts val="0"/>
                        </a:spcAft>
                      </a:pPr>
                      <a:r>
                        <a:rPr lang="en-US" sz="1600" dirty="0">
                          <a:solidFill>
                            <a:schemeClr val="bg1"/>
                          </a:solidFill>
                          <a:effectLst/>
                          <a:latin typeface="Times New Roman" panose="02020603050405020304" pitchFamily="18" charset="0"/>
                          <a:cs typeface="Times New Roman" panose="02020603050405020304" pitchFamily="18" charset="0"/>
                        </a:rPr>
                        <a:t>Name</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Cost</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Unit Cost</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Unit</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81218440"/>
                  </a:ext>
                </a:extLst>
              </a:tr>
              <a:tr h="340696">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Excavation for Footing</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4192.897514</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13.91</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85394485"/>
                  </a:ext>
                </a:extLst>
              </a:tr>
              <a:tr h="340696">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Footing</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3169.391633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175.0847139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36770503"/>
                  </a:ext>
                </a:extLst>
              </a:tr>
              <a:tr h="340696">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Column Neck</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810.0514413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394.0191886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79701862"/>
                  </a:ext>
                </a:extLst>
              </a:tr>
              <a:tr h="340696">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Tie Beams</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3587.78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255.18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91649352"/>
                  </a:ext>
                </a:extLst>
              </a:tr>
              <a:tr h="340696">
                <a:tc>
                  <a:txBody>
                    <a:bodyPr/>
                    <a:lstStyle/>
                    <a:p>
                      <a:pPr marL="0" marR="0" algn="ctr">
                        <a:lnSpc>
                          <a:spcPct val="107000"/>
                        </a:lnSpc>
                        <a:spcBef>
                          <a:spcPts val="0"/>
                        </a:spcBef>
                        <a:spcAft>
                          <a:spcPts val="0"/>
                        </a:spcAft>
                      </a:pPr>
                      <a:r>
                        <a:rPr lang="en-US" sz="1600" b="1" i="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Ground Slab</a:t>
                      </a:r>
                      <a:endParaRPr lang="en-US" sz="160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2418.74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123.53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84671712"/>
                  </a:ext>
                </a:extLst>
              </a:tr>
              <a:tr h="340696">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Columns</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4705.235948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367.848506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89526646"/>
                  </a:ext>
                </a:extLst>
              </a:tr>
              <a:tr h="340696">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Floors Slab</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22857.96312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60.26354631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66024153"/>
                  </a:ext>
                </a:extLst>
              </a:tr>
              <a:tr h="340696">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Frames </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3933.000288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834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$/Ton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63886271"/>
                  </a:ext>
                </a:extLst>
              </a:tr>
              <a:tr h="340696">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Stairs</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1137.61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166.8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21643944"/>
                  </a:ext>
                </a:extLst>
              </a:tr>
              <a:tr h="340696">
                <a:tc>
                  <a:txBody>
                    <a:bodyPr/>
                    <a:lstStyle/>
                    <a:p>
                      <a:pPr marL="0" marR="0" algn="ctr">
                        <a:lnSpc>
                          <a:spcPct val="107000"/>
                        </a:lnSpc>
                        <a:spcBef>
                          <a:spcPts val="0"/>
                        </a:spcBef>
                        <a:spcAft>
                          <a:spcPts val="0"/>
                        </a:spcAft>
                      </a:pPr>
                      <a:r>
                        <a:rPr lang="en-US" sz="1600" b="1" i="1" dirty="0" smtClean="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Sloping </a:t>
                      </a: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Screed</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465.64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86.07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14485229"/>
                  </a:ext>
                </a:extLst>
              </a:tr>
              <a:tr h="340696">
                <a:tc>
                  <a:txBody>
                    <a:bodyPr/>
                    <a:lstStyle/>
                    <a:p>
                      <a:pPr marL="0" marR="0" algn="ctr">
                        <a:lnSpc>
                          <a:spcPct val="107000"/>
                        </a:lnSpc>
                        <a:spcBef>
                          <a:spcPts val="0"/>
                        </a:spcBef>
                        <a:spcAft>
                          <a:spcPts val="0"/>
                        </a:spcAft>
                      </a:pPr>
                      <a:r>
                        <a:rPr lang="en-US" sz="16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Plastering Floors </a:t>
                      </a:r>
                      <a:endParaRPr lang="en-US" sz="16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9677.78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79270876"/>
                  </a:ext>
                </a:extLst>
              </a:tr>
            </a:tbl>
          </a:graphicData>
        </a:graphic>
      </p:graphicFrame>
    </p:spTree>
    <p:extLst>
      <p:ext uri="{BB962C8B-B14F-4D97-AF65-F5344CB8AC3E}">
        <p14:creationId xmlns:p14="http://schemas.microsoft.com/office/powerpoint/2010/main" val="342281122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Two-way Ribbed Slab (Waffle)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Costs</a:t>
            </a:r>
            <a:endParaRPr lang="en-US" sz="3200" dirty="0">
              <a:latin typeface="Times New Roman" panose="02020603050405020304" pitchFamily="18" charset="0"/>
              <a:cs typeface="Times New Roman" panose="02020603050405020304" pitchFamily="18" charset="0"/>
            </a:endParaRPr>
          </a:p>
        </p:txBody>
      </p:sp>
      <p:graphicFrame>
        <p:nvGraphicFramePr>
          <p:cNvPr id="8" name="Table 7">
            <a:extLst>
              <a:ext uri="{FF2B5EF4-FFF2-40B4-BE49-F238E27FC236}">
                <a16:creationId xmlns:a16="http://schemas.microsoft.com/office/drawing/2014/main" id="{B2821908-81E4-41CB-922D-A90379695567}"/>
              </a:ext>
            </a:extLst>
          </p:cNvPr>
          <p:cNvGraphicFramePr>
            <a:graphicFrameLocks noGrp="1"/>
          </p:cNvGraphicFramePr>
          <p:nvPr>
            <p:extLst>
              <p:ext uri="{D42A27DB-BD31-4B8C-83A1-F6EECF244321}">
                <p14:modId xmlns:p14="http://schemas.microsoft.com/office/powerpoint/2010/main" val="2553349206"/>
              </p:ext>
            </p:extLst>
          </p:nvPr>
        </p:nvGraphicFramePr>
        <p:xfrm>
          <a:off x="4258101" y="1419299"/>
          <a:ext cx="6032311" cy="5038529"/>
        </p:xfrm>
        <a:graphic>
          <a:graphicData uri="http://schemas.openxmlformats.org/drawingml/2006/table">
            <a:tbl>
              <a:tblPr firstRow="1" firstCol="1" bandRow="1">
                <a:tableStyleId>{5C22544A-7EE6-4342-B048-85BDC9FD1C3A}</a:tableStyleId>
              </a:tblPr>
              <a:tblGrid>
                <a:gridCol w="2938819">
                  <a:extLst>
                    <a:ext uri="{9D8B030D-6E8A-4147-A177-3AD203B41FA5}">
                      <a16:colId xmlns:a16="http://schemas.microsoft.com/office/drawing/2014/main" val="681050436"/>
                    </a:ext>
                  </a:extLst>
                </a:gridCol>
                <a:gridCol w="1206462">
                  <a:extLst>
                    <a:ext uri="{9D8B030D-6E8A-4147-A177-3AD203B41FA5}">
                      <a16:colId xmlns:a16="http://schemas.microsoft.com/office/drawing/2014/main" val="657331385"/>
                    </a:ext>
                  </a:extLst>
                </a:gridCol>
                <a:gridCol w="1051787">
                  <a:extLst>
                    <a:ext uri="{9D8B030D-6E8A-4147-A177-3AD203B41FA5}">
                      <a16:colId xmlns:a16="http://schemas.microsoft.com/office/drawing/2014/main" val="427066282"/>
                    </a:ext>
                  </a:extLst>
                </a:gridCol>
                <a:gridCol w="835243">
                  <a:extLst>
                    <a:ext uri="{9D8B030D-6E8A-4147-A177-3AD203B41FA5}">
                      <a16:colId xmlns:a16="http://schemas.microsoft.com/office/drawing/2014/main" val="3627984337"/>
                    </a:ext>
                  </a:extLst>
                </a:gridCol>
              </a:tblGrid>
              <a:tr h="447283">
                <a:tc>
                  <a:txBody>
                    <a:bodyPr/>
                    <a:lstStyle/>
                    <a:p>
                      <a:pPr marL="0" marR="0" algn="ctr">
                        <a:lnSpc>
                          <a:spcPct val="107000"/>
                        </a:lnSpc>
                        <a:spcBef>
                          <a:spcPts val="0"/>
                        </a:spcBef>
                        <a:spcAft>
                          <a:spcPts val="0"/>
                        </a:spcAft>
                      </a:pPr>
                      <a:r>
                        <a:rPr lang="en-US" sz="1800" dirty="0">
                          <a:solidFill>
                            <a:schemeClr val="bg1"/>
                          </a:solidFill>
                          <a:effectLst/>
                          <a:latin typeface="Times New Roman" panose="02020603050405020304" pitchFamily="18" charset="0"/>
                          <a:cs typeface="Times New Roman" panose="02020603050405020304" pitchFamily="18" charset="0"/>
                        </a:rPr>
                        <a:t>Name</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Cost</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Unit Cost</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Unit</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83285937"/>
                  </a:ext>
                </a:extLst>
              </a:tr>
              <a:tr h="404685">
                <a:tc>
                  <a:txBody>
                    <a:bodyPr/>
                    <a:lstStyle/>
                    <a:p>
                      <a:pPr marL="0" marR="0" algn="ctr">
                        <a:lnSpc>
                          <a:spcPct val="107000"/>
                        </a:lnSpc>
                        <a:spcBef>
                          <a:spcPts val="0"/>
                        </a:spcBef>
                        <a:spcAft>
                          <a:spcPts val="0"/>
                        </a:spcAft>
                      </a:pPr>
                      <a:r>
                        <a:rPr lang="en-US" sz="1800" b="1" i="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Tiles</a:t>
                      </a:r>
                      <a:endParaRPr lang="en-US" sz="180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12310.86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23.87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38787459"/>
                  </a:ext>
                </a:extLst>
              </a:tr>
              <a:tr h="404685">
                <a:tc>
                  <a:txBody>
                    <a:bodyPr/>
                    <a:lstStyle/>
                    <a:p>
                      <a:pPr marL="0" marR="0" algn="ctr">
                        <a:lnSpc>
                          <a:spcPct val="107000"/>
                        </a:lnSpc>
                        <a:spcBef>
                          <a:spcPts val="0"/>
                        </a:spcBef>
                        <a:spcAft>
                          <a:spcPts val="0"/>
                        </a:spcAft>
                      </a:pPr>
                      <a:r>
                        <a:rPr lang="en-US" sz="1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Blocks </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10054.07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88.97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$/Box</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61776709"/>
                  </a:ext>
                </a:extLst>
              </a:tr>
              <a:tr h="404685">
                <a:tc>
                  <a:txBody>
                    <a:bodyPr/>
                    <a:lstStyle/>
                    <a:p>
                      <a:pPr marL="0" marR="0" algn="ctr">
                        <a:lnSpc>
                          <a:spcPct val="107000"/>
                        </a:lnSpc>
                        <a:spcBef>
                          <a:spcPts val="0"/>
                        </a:spcBef>
                        <a:spcAft>
                          <a:spcPts val="0"/>
                        </a:spcAft>
                      </a:pPr>
                      <a:r>
                        <a:rPr lang="en-US" sz="1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Stone</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38599.8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55.68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54831283"/>
                  </a:ext>
                </a:extLst>
              </a:tr>
              <a:tr h="404685">
                <a:tc>
                  <a:txBody>
                    <a:bodyPr/>
                    <a:lstStyle/>
                    <a:p>
                      <a:pPr marL="0" marR="0" algn="ctr">
                        <a:lnSpc>
                          <a:spcPct val="107000"/>
                        </a:lnSpc>
                        <a:spcBef>
                          <a:spcPts val="0"/>
                        </a:spcBef>
                        <a:spcAft>
                          <a:spcPts val="0"/>
                        </a:spcAft>
                      </a:pPr>
                      <a:r>
                        <a:rPr lang="en-US" sz="1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Beam </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2581.18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384.1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09747685"/>
                  </a:ext>
                </a:extLst>
              </a:tr>
              <a:tr h="404685">
                <a:tc>
                  <a:txBody>
                    <a:bodyPr/>
                    <a:lstStyle/>
                    <a:p>
                      <a:pPr marL="0" marR="0" algn="ctr">
                        <a:lnSpc>
                          <a:spcPct val="107000"/>
                        </a:lnSpc>
                        <a:spcBef>
                          <a:spcPts val="0"/>
                        </a:spcBef>
                        <a:spcAft>
                          <a:spcPts val="0"/>
                        </a:spcAft>
                      </a:pPr>
                      <a:r>
                        <a:rPr lang="en-US" sz="1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Doors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5322.36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134.17</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7285207"/>
                  </a:ext>
                </a:extLst>
              </a:tr>
              <a:tr h="404685">
                <a:tc>
                  <a:txBody>
                    <a:bodyPr/>
                    <a:lstStyle/>
                    <a:p>
                      <a:pPr marL="0" marR="0" algn="ctr">
                        <a:lnSpc>
                          <a:spcPct val="107000"/>
                        </a:lnSpc>
                        <a:spcBef>
                          <a:spcPts val="0"/>
                        </a:spcBef>
                        <a:spcAft>
                          <a:spcPts val="0"/>
                        </a:spcAft>
                      </a:pPr>
                      <a:r>
                        <a:rPr lang="en-US" sz="1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Windows</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5441.6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80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03031281"/>
                  </a:ext>
                </a:extLst>
              </a:tr>
              <a:tr h="404685">
                <a:tc>
                  <a:txBody>
                    <a:bodyPr/>
                    <a:lstStyle/>
                    <a:p>
                      <a:pPr marL="0" marR="0" algn="ctr">
                        <a:lnSpc>
                          <a:spcPct val="107000"/>
                        </a:lnSpc>
                        <a:spcBef>
                          <a:spcPts val="0"/>
                        </a:spcBef>
                        <a:spcAft>
                          <a:spcPts val="0"/>
                        </a:spcAft>
                      </a:pPr>
                      <a:r>
                        <a:rPr lang="en-US" sz="1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Staircase rail </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606.8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61087395"/>
                  </a:ext>
                </a:extLst>
              </a:tr>
              <a:tr h="404685">
                <a:tc>
                  <a:txBody>
                    <a:bodyPr/>
                    <a:lstStyle/>
                    <a:p>
                      <a:pPr marL="0" marR="0" algn="ctr">
                        <a:lnSpc>
                          <a:spcPct val="107000"/>
                        </a:lnSpc>
                        <a:spcBef>
                          <a:spcPts val="0"/>
                        </a:spcBef>
                        <a:spcAft>
                          <a:spcPts val="0"/>
                        </a:spcAft>
                      </a:pPr>
                      <a:r>
                        <a:rPr lang="en-US" sz="1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Staircase Tile </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1021.44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70182473"/>
                  </a:ext>
                </a:extLst>
              </a:tr>
              <a:tr h="404685">
                <a:tc>
                  <a:txBody>
                    <a:bodyPr/>
                    <a:lstStyle/>
                    <a:p>
                      <a:pPr marL="0" marR="0" algn="ctr" rtl="1">
                        <a:lnSpc>
                          <a:spcPct val="107000"/>
                        </a:lnSpc>
                        <a:spcBef>
                          <a:spcPts val="0"/>
                        </a:spcBef>
                        <a:spcAft>
                          <a:spcPts val="0"/>
                        </a:spcAft>
                      </a:pPr>
                      <a:r>
                        <a:rPr lang="en-US" sz="1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Window Stone</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2057.6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29308006"/>
                  </a:ext>
                </a:extLst>
              </a:tr>
              <a:tr h="404685">
                <a:tc>
                  <a:txBody>
                    <a:bodyPr/>
                    <a:lstStyle/>
                    <a:p>
                      <a:pPr marL="0" marR="0" algn="ctr" rtl="1">
                        <a:lnSpc>
                          <a:spcPct val="107000"/>
                        </a:lnSpc>
                        <a:spcBef>
                          <a:spcPts val="0"/>
                        </a:spcBef>
                        <a:spcAft>
                          <a:spcPts val="0"/>
                        </a:spcAft>
                      </a:pPr>
                      <a:r>
                        <a:rPr lang="en-US" sz="1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Granite Stone </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800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22814615"/>
                  </a:ext>
                </a:extLst>
              </a:tr>
              <a:tr h="404685">
                <a:tc>
                  <a:txBody>
                    <a:bodyPr/>
                    <a:lstStyle/>
                    <a:p>
                      <a:pPr marL="0" marR="0" algn="ctr">
                        <a:lnSpc>
                          <a:spcPct val="107000"/>
                        </a:lnSpc>
                        <a:spcBef>
                          <a:spcPts val="0"/>
                        </a:spcBef>
                        <a:spcAft>
                          <a:spcPts val="0"/>
                        </a:spcAft>
                      </a:pPr>
                      <a:r>
                        <a:rPr lang="en-US" sz="1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Total Direct Cost</a:t>
                      </a:r>
                      <a:endParaRPr lang="en-US" sz="18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gridSpan="3">
                  <a:txBody>
                    <a:bodyPr/>
                    <a:lstStyle/>
                    <a:p>
                      <a:pPr marL="0" marR="0" algn="ctr" rtl="1">
                        <a:lnSpc>
                          <a:spcPct val="107000"/>
                        </a:lnSpc>
                        <a:spcBef>
                          <a:spcPts val="0"/>
                        </a:spcBef>
                        <a:spcAft>
                          <a:spcPts val="0"/>
                        </a:spcAft>
                      </a:pPr>
                      <a:r>
                        <a:rPr lang="ar-SA" sz="1400" b="1" dirty="0">
                          <a:effectLst/>
                          <a:latin typeface="Times New Roman" panose="02020603050405020304" pitchFamily="18" charset="0"/>
                          <a:ea typeface="Segoe UI" panose="020B0502040204020203" pitchFamily="34" charset="0"/>
                          <a:cs typeface="Times New Roman" panose="02020603050405020304" pitchFamily="18" charset="0"/>
                        </a:rPr>
                        <a:t>140560.51</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51501668"/>
                  </a:ext>
                </a:extLst>
              </a:tr>
            </a:tbl>
          </a:graphicData>
        </a:graphic>
      </p:graphicFrame>
    </p:spTree>
    <p:extLst>
      <p:ext uri="{BB962C8B-B14F-4D97-AF65-F5344CB8AC3E}">
        <p14:creationId xmlns:p14="http://schemas.microsoft.com/office/powerpoint/2010/main" val="160168060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Two-way Ribbed Slab (Waffle)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BOQ</a:t>
            </a:r>
            <a:endParaRPr lang="en-US" sz="3200" dirty="0">
              <a:latin typeface="Times New Roman" panose="02020603050405020304" pitchFamily="18" charset="0"/>
              <a:cs typeface="Times New Roman" panose="02020603050405020304" pitchFamily="18" charset="0"/>
            </a:endParaRPr>
          </a:p>
        </p:txBody>
      </p:sp>
      <p:graphicFrame>
        <p:nvGraphicFramePr>
          <p:cNvPr id="6" name="Table 5">
            <a:extLst>
              <a:ext uri="{FF2B5EF4-FFF2-40B4-BE49-F238E27FC236}">
                <a16:creationId xmlns:a16="http://schemas.microsoft.com/office/drawing/2014/main" id="{FF67328A-5680-40E2-A61C-07A093A309A4}"/>
              </a:ext>
            </a:extLst>
          </p:cNvPr>
          <p:cNvGraphicFramePr>
            <a:graphicFrameLocks noGrp="1"/>
          </p:cNvGraphicFramePr>
          <p:nvPr>
            <p:extLst>
              <p:ext uri="{D42A27DB-BD31-4B8C-83A1-F6EECF244321}">
                <p14:modId xmlns:p14="http://schemas.microsoft.com/office/powerpoint/2010/main" val="1340813140"/>
              </p:ext>
            </p:extLst>
          </p:nvPr>
        </p:nvGraphicFramePr>
        <p:xfrm>
          <a:off x="3525217" y="1080135"/>
          <a:ext cx="6541950" cy="5409147"/>
        </p:xfrm>
        <a:graphic>
          <a:graphicData uri="http://schemas.openxmlformats.org/drawingml/2006/table">
            <a:tbl>
              <a:tblPr firstRow="1" firstCol="1" bandRow="1">
                <a:tableStyleId>{5C22544A-7EE6-4342-B048-85BDC9FD1C3A}</a:tableStyleId>
              </a:tblPr>
              <a:tblGrid>
                <a:gridCol w="829362">
                  <a:extLst>
                    <a:ext uri="{9D8B030D-6E8A-4147-A177-3AD203B41FA5}">
                      <a16:colId xmlns:a16="http://schemas.microsoft.com/office/drawing/2014/main" val="511093299"/>
                    </a:ext>
                  </a:extLst>
                </a:gridCol>
                <a:gridCol w="1842665">
                  <a:extLst>
                    <a:ext uri="{9D8B030D-6E8A-4147-A177-3AD203B41FA5}">
                      <a16:colId xmlns:a16="http://schemas.microsoft.com/office/drawing/2014/main" val="1564319625"/>
                    </a:ext>
                  </a:extLst>
                </a:gridCol>
                <a:gridCol w="829362">
                  <a:extLst>
                    <a:ext uri="{9D8B030D-6E8A-4147-A177-3AD203B41FA5}">
                      <a16:colId xmlns:a16="http://schemas.microsoft.com/office/drawing/2014/main" val="448809064"/>
                    </a:ext>
                  </a:extLst>
                </a:gridCol>
                <a:gridCol w="644771">
                  <a:extLst>
                    <a:ext uri="{9D8B030D-6E8A-4147-A177-3AD203B41FA5}">
                      <a16:colId xmlns:a16="http://schemas.microsoft.com/office/drawing/2014/main" val="1070758304"/>
                    </a:ext>
                  </a:extLst>
                </a:gridCol>
                <a:gridCol w="737066">
                  <a:extLst>
                    <a:ext uri="{9D8B030D-6E8A-4147-A177-3AD203B41FA5}">
                      <a16:colId xmlns:a16="http://schemas.microsoft.com/office/drawing/2014/main" val="451300490"/>
                    </a:ext>
                  </a:extLst>
                </a:gridCol>
                <a:gridCol w="829362">
                  <a:extLst>
                    <a:ext uri="{9D8B030D-6E8A-4147-A177-3AD203B41FA5}">
                      <a16:colId xmlns:a16="http://schemas.microsoft.com/office/drawing/2014/main" val="1314263090"/>
                    </a:ext>
                  </a:extLst>
                </a:gridCol>
                <a:gridCol w="829362">
                  <a:extLst>
                    <a:ext uri="{9D8B030D-6E8A-4147-A177-3AD203B41FA5}">
                      <a16:colId xmlns:a16="http://schemas.microsoft.com/office/drawing/2014/main" val="21835322"/>
                    </a:ext>
                  </a:extLst>
                </a:gridCol>
              </a:tblGrid>
              <a:tr h="368205">
                <a:tc gridSpan="7">
                  <a:txBody>
                    <a:bodyPr/>
                    <a:lstStyle/>
                    <a:p>
                      <a:pPr marL="0" marR="0" algn="ctr">
                        <a:lnSpc>
                          <a:spcPct val="107000"/>
                        </a:lnSpc>
                        <a:spcBef>
                          <a:spcPts val="0"/>
                        </a:spcBef>
                        <a:spcAft>
                          <a:spcPts val="0"/>
                        </a:spcAft>
                      </a:pPr>
                      <a:r>
                        <a:rPr lang="en-US" sz="1800" b="1" i="1" dirty="0">
                          <a:effectLst/>
                          <a:latin typeface="Times New Roman" panose="02020603050405020304" pitchFamily="18" charset="0"/>
                          <a:ea typeface="Times New Roman" panose="02020603050405020304" pitchFamily="18" charset="0"/>
                          <a:cs typeface="Times New Roman" panose="02020603050405020304" pitchFamily="18" charset="0"/>
                        </a:rPr>
                        <a:t>Bill of Quantity</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8534194"/>
                  </a:ext>
                </a:extLst>
              </a:tr>
              <a:tr h="644184">
                <a:tc rowSpan="2">
                  <a:txBody>
                    <a:bodyPr/>
                    <a:lstStyle/>
                    <a:p>
                      <a:pPr marL="0" marR="0" algn="ctr">
                        <a:lnSpc>
                          <a:spcPct val="107000"/>
                        </a:lnSpc>
                        <a:spcBef>
                          <a:spcPts val="0"/>
                        </a:spcBef>
                        <a:spcAft>
                          <a:spcPts val="0"/>
                        </a:spcAft>
                      </a:pPr>
                      <a:r>
                        <a:rPr lang="en-US" sz="1400" b="1" i="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Item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rowSpan="2">
                  <a:txBody>
                    <a:bodyPr/>
                    <a:lstStyle/>
                    <a:p>
                      <a:pPr marL="0" marR="0" algn="ctr">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Description</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gridSpan="2">
                  <a:txBody>
                    <a:bodyPr/>
                    <a:lstStyle/>
                    <a:p>
                      <a:pPr marL="0" marR="0" algn="ctr">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Quantity</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gn="ctr">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Unit Price</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Total Price $</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16847833"/>
                  </a:ext>
                </a:extLst>
              </a:tr>
              <a:tr h="368205">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400" b="1" i="1">
                          <a:effectLst/>
                          <a:latin typeface="Times New Roman" panose="02020603050405020304" pitchFamily="18" charset="0"/>
                          <a:ea typeface="Segoe UI" panose="020B0502040204020203" pitchFamily="34" charset="0"/>
                          <a:cs typeface="Times New Roman" panose="02020603050405020304" pitchFamily="18" charset="0"/>
                        </a:rPr>
                        <a:t>Value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a:effectLst/>
                          <a:latin typeface="Times New Roman" panose="02020603050405020304" pitchFamily="18" charset="0"/>
                          <a:ea typeface="Segoe UI" panose="020B0502040204020203" pitchFamily="34" charset="0"/>
                          <a:cs typeface="Times New Roman" panose="02020603050405020304" pitchFamily="18" charset="0"/>
                        </a:rPr>
                        <a:t>Unit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a:effectLst/>
                          <a:latin typeface="Times New Roman" panose="02020603050405020304" pitchFamily="18" charset="0"/>
                          <a:ea typeface="Segoe UI" panose="020B0502040204020203" pitchFamily="34" charset="0"/>
                          <a:cs typeface="Times New Roman" panose="02020603050405020304" pitchFamily="18" charset="0"/>
                        </a:rPr>
                        <a:t>Value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dirty="0">
                          <a:effectLst/>
                          <a:latin typeface="Times New Roman" panose="02020603050405020304" pitchFamily="18" charset="0"/>
                          <a:ea typeface="Segoe UI" panose="020B0502040204020203" pitchFamily="34" charset="0"/>
                          <a:cs typeface="Times New Roman" panose="02020603050405020304" pitchFamily="18" charset="0"/>
                        </a:rPr>
                        <a:t>Unit</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400" dirty="0">
                        <a:effectLst/>
                        <a:latin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272490526"/>
                  </a:ext>
                </a:extLst>
              </a:tr>
              <a:tr h="350671">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Excavation for Footing</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301.48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16.55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4989.55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25526947"/>
                  </a:ext>
                </a:extLst>
              </a:tr>
              <a:tr h="350671">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effectLst/>
                          <a:latin typeface="Times New Roman" panose="02020603050405020304" pitchFamily="18" charset="0"/>
                          <a:ea typeface="Segoe UI" panose="020B0502040204020203" pitchFamily="34" charset="0"/>
                          <a:cs typeface="Times New Roman" panose="02020603050405020304" pitchFamily="18" charset="0"/>
                        </a:rPr>
                        <a:t>Footing</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18.10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208.35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3771.58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48791948"/>
                  </a:ext>
                </a:extLst>
              </a:tr>
              <a:tr h="350671">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Column Neck</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2.06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468.88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963.96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23401857"/>
                  </a:ext>
                </a:extLst>
              </a:tr>
              <a:tr h="350671">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a:effectLst/>
                          <a:latin typeface="Times New Roman" panose="02020603050405020304" pitchFamily="18" charset="0"/>
                          <a:ea typeface="Segoe UI" panose="020B0502040204020203" pitchFamily="34" charset="0"/>
                          <a:cs typeface="Times New Roman" panose="02020603050405020304" pitchFamily="18" charset="0"/>
                        </a:rPr>
                        <a:t>Tie Beams</a:t>
                      </a:r>
                      <a:endParaRPr lang="en-US" sz="16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14.06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303.66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4268.40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7101850"/>
                  </a:ext>
                </a:extLst>
              </a:tr>
              <a:tr h="350671">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Ground Slab</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19.58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147.08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2879.90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95666779"/>
                  </a:ext>
                </a:extLst>
              </a:tr>
              <a:tr h="350671">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6</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effectLst/>
                          <a:latin typeface="Times New Roman" panose="02020603050405020304" pitchFamily="18" charset="0"/>
                          <a:ea typeface="Segoe UI" panose="020B0502040204020203" pitchFamily="34" charset="0"/>
                          <a:cs typeface="Times New Roman" panose="02020603050405020304" pitchFamily="18" charset="0"/>
                        </a:rPr>
                        <a:t>Columns</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12.79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437.74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5599.23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35633968"/>
                  </a:ext>
                </a:extLst>
              </a:tr>
              <a:tr h="350671">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7</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Floors Slab</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379.30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71.71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27200.98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23850679"/>
                  </a:ext>
                </a:extLst>
              </a:tr>
              <a:tr h="350671">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8</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effectLst/>
                          <a:latin typeface="Times New Roman" panose="02020603050405020304" pitchFamily="18" charset="0"/>
                          <a:ea typeface="Segoe UI" panose="020B0502040204020203" pitchFamily="34" charset="0"/>
                          <a:cs typeface="Times New Roman" panose="02020603050405020304" pitchFamily="18" charset="0"/>
                        </a:rPr>
                        <a:t>Frames </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4.72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Ton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992.46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$/Ton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4680.27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41150626"/>
                  </a:ext>
                </a:extLst>
              </a:tr>
              <a:tr h="350671">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9</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Stairs</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6.82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198.49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1353.72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50452564"/>
                  </a:ext>
                </a:extLst>
              </a:tr>
              <a:tr h="350671">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smtClean="0">
                          <a:effectLst/>
                          <a:latin typeface="Times New Roman" panose="02020603050405020304" pitchFamily="18" charset="0"/>
                          <a:ea typeface="Segoe UI" panose="020B0502040204020203" pitchFamily="34" charset="0"/>
                          <a:cs typeface="Times New Roman" panose="02020603050405020304" pitchFamily="18" charset="0"/>
                        </a:rPr>
                        <a:t>Sloping </a:t>
                      </a:r>
                      <a:r>
                        <a:rPr lang="en-US" sz="1600" b="1" i="1" dirty="0">
                          <a:effectLst/>
                          <a:latin typeface="Times New Roman" panose="02020603050405020304" pitchFamily="18" charset="0"/>
                          <a:ea typeface="Segoe UI" panose="020B0502040204020203" pitchFamily="34" charset="0"/>
                          <a:cs typeface="Times New Roman" panose="02020603050405020304" pitchFamily="18" charset="0"/>
                        </a:rPr>
                        <a:t>Screed</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5.41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102.42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554.11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85215979"/>
                  </a:ext>
                </a:extLst>
              </a:tr>
              <a:tr h="350671">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11</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Plastering Floors </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1612.96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7.14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11516.53</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42254700"/>
                  </a:ext>
                </a:extLst>
              </a:tr>
            </a:tbl>
          </a:graphicData>
        </a:graphic>
      </p:graphicFrame>
    </p:spTree>
    <p:extLst>
      <p:ext uri="{BB962C8B-B14F-4D97-AF65-F5344CB8AC3E}">
        <p14:creationId xmlns:p14="http://schemas.microsoft.com/office/powerpoint/2010/main" val="864058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Two-way Ribbed Slab (Waffle)</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BOQ</a:t>
            </a:r>
            <a:endParaRPr lang="en-US" sz="3200" dirty="0">
              <a:latin typeface="Times New Roman" panose="02020603050405020304" pitchFamily="18" charset="0"/>
              <a:cs typeface="Times New Roman" panose="02020603050405020304" pitchFamily="18" charset="0"/>
            </a:endParaRPr>
          </a:p>
        </p:txBody>
      </p:sp>
      <p:graphicFrame>
        <p:nvGraphicFramePr>
          <p:cNvPr id="7" name="Table 6">
            <a:extLst>
              <a:ext uri="{FF2B5EF4-FFF2-40B4-BE49-F238E27FC236}">
                <a16:creationId xmlns:a16="http://schemas.microsoft.com/office/drawing/2014/main" id="{FDAC0ABC-A95C-493A-B878-312F87D4F52F}"/>
              </a:ext>
            </a:extLst>
          </p:cNvPr>
          <p:cNvGraphicFramePr>
            <a:graphicFrameLocks noGrp="1"/>
          </p:cNvGraphicFramePr>
          <p:nvPr>
            <p:extLst>
              <p:ext uri="{D42A27DB-BD31-4B8C-83A1-F6EECF244321}">
                <p14:modId xmlns:p14="http://schemas.microsoft.com/office/powerpoint/2010/main" val="1081755125"/>
              </p:ext>
            </p:extLst>
          </p:nvPr>
        </p:nvGraphicFramePr>
        <p:xfrm>
          <a:off x="2703417" y="1184167"/>
          <a:ext cx="7119851" cy="5237982"/>
        </p:xfrm>
        <a:graphic>
          <a:graphicData uri="http://schemas.openxmlformats.org/drawingml/2006/table">
            <a:tbl>
              <a:tblPr firstRow="1" firstCol="1" bandRow="1">
                <a:tableStyleId>{5C22544A-7EE6-4342-B048-85BDC9FD1C3A}</a:tableStyleId>
              </a:tblPr>
              <a:tblGrid>
                <a:gridCol w="902626">
                  <a:extLst>
                    <a:ext uri="{9D8B030D-6E8A-4147-A177-3AD203B41FA5}">
                      <a16:colId xmlns:a16="http://schemas.microsoft.com/office/drawing/2014/main" val="1825609271"/>
                    </a:ext>
                  </a:extLst>
                </a:gridCol>
                <a:gridCol w="2005443">
                  <a:extLst>
                    <a:ext uri="{9D8B030D-6E8A-4147-A177-3AD203B41FA5}">
                      <a16:colId xmlns:a16="http://schemas.microsoft.com/office/drawing/2014/main" val="1501202448"/>
                    </a:ext>
                  </a:extLst>
                </a:gridCol>
                <a:gridCol w="902626">
                  <a:extLst>
                    <a:ext uri="{9D8B030D-6E8A-4147-A177-3AD203B41FA5}">
                      <a16:colId xmlns:a16="http://schemas.microsoft.com/office/drawing/2014/main" val="2513094094"/>
                    </a:ext>
                  </a:extLst>
                </a:gridCol>
                <a:gridCol w="701728">
                  <a:extLst>
                    <a:ext uri="{9D8B030D-6E8A-4147-A177-3AD203B41FA5}">
                      <a16:colId xmlns:a16="http://schemas.microsoft.com/office/drawing/2014/main" val="1295181554"/>
                    </a:ext>
                  </a:extLst>
                </a:gridCol>
                <a:gridCol w="802176">
                  <a:extLst>
                    <a:ext uri="{9D8B030D-6E8A-4147-A177-3AD203B41FA5}">
                      <a16:colId xmlns:a16="http://schemas.microsoft.com/office/drawing/2014/main" val="2045042469"/>
                    </a:ext>
                  </a:extLst>
                </a:gridCol>
                <a:gridCol w="902626">
                  <a:extLst>
                    <a:ext uri="{9D8B030D-6E8A-4147-A177-3AD203B41FA5}">
                      <a16:colId xmlns:a16="http://schemas.microsoft.com/office/drawing/2014/main" val="133161411"/>
                    </a:ext>
                  </a:extLst>
                </a:gridCol>
                <a:gridCol w="902626">
                  <a:extLst>
                    <a:ext uri="{9D8B030D-6E8A-4147-A177-3AD203B41FA5}">
                      <a16:colId xmlns:a16="http://schemas.microsoft.com/office/drawing/2014/main" val="2999642827"/>
                    </a:ext>
                  </a:extLst>
                </a:gridCol>
              </a:tblGrid>
              <a:tr h="345101">
                <a:tc gridSpan="7">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Bill of Quantity</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91556003"/>
                  </a:ext>
                </a:extLst>
              </a:tr>
              <a:tr h="603764">
                <a:tc rowSpan="2">
                  <a:txBody>
                    <a:bodyPr/>
                    <a:lstStyle/>
                    <a:p>
                      <a:pPr marL="0" marR="0" algn="ctr">
                        <a:lnSpc>
                          <a:spcPct val="107000"/>
                        </a:lnSpc>
                        <a:spcBef>
                          <a:spcPts val="0"/>
                        </a:spcBef>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Item</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rowSpan="2">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Description</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gridSpan="2">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Quantity</a:t>
                      </a:r>
                      <a:endParaRPr lang="en-US" sz="16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Unit Price</a:t>
                      </a:r>
                      <a:endParaRPr lang="en-US" sz="16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Total Price $</a:t>
                      </a:r>
                      <a:endParaRPr lang="en-US" sz="16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87658293"/>
                  </a:ext>
                </a:extLst>
              </a:tr>
              <a:tr h="345101">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Value</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Unit</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Value</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Unit</a:t>
                      </a:r>
                      <a:endParaRPr lang="en-US" sz="16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600" dirty="0">
                        <a:effectLst/>
                        <a:latin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537777173"/>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i="1" dirty="0" smtClean="0">
                          <a:effectLst/>
                          <a:latin typeface="Times New Roman" panose="02020603050405020304" pitchFamily="18" charset="0"/>
                          <a:ea typeface="Times New Roman" panose="02020603050405020304" pitchFamily="18" charset="0"/>
                          <a:cs typeface="Times New Roman" panose="02020603050405020304" pitchFamily="18" charset="0"/>
                        </a:rPr>
                        <a:t>Painting </a:t>
                      </a:r>
                      <a:r>
                        <a:rPr lang="en-US" sz="1600" i="1" dirty="0">
                          <a:effectLst/>
                          <a:latin typeface="Times New Roman" panose="02020603050405020304" pitchFamily="18" charset="0"/>
                          <a:ea typeface="Times New Roman" panose="02020603050405020304" pitchFamily="18" charset="0"/>
                          <a:cs typeface="Times New Roman" panose="02020603050405020304" pitchFamily="18" charset="0"/>
                        </a:rPr>
                        <a:t>Floors </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1571.95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3.64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$/SM</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5724.10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28318182"/>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13</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Tiles</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515.82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28.41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14652.02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51573942"/>
                  </a:ext>
                </a:extLst>
              </a:tr>
              <a:tr h="328668">
                <a:tc>
                  <a:txBody>
                    <a:bodyPr/>
                    <a:lstStyle/>
                    <a:p>
                      <a:pPr marL="0" marR="0" algn="ctr">
                        <a:lnSpc>
                          <a:spcPct val="107000"/>
                        </a:lnSpc>
                        <a:spcBef>
                          <a:spcPts val="0"/>
                        </a:spcBef>
                        <a:spcAft>
                          <a:spcPts val="0"/>
                        </a:spcAft>
                      </a:pPr>
                      <a:r>
                        <a:rPr lang="en-US" sz="1400" b="1" i="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14</a:t>
                      </a:r>
                      <a:endParaRPr lang="en-US" sz="140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effectLst/>
                          <a:latin typeface="Times New Roman" panose="02020603050405020304" pitchFamily="18" charset="0"/>
                          <a:ea typeface="Segoe UI" panose="020B0502040204020203" pitchFamily="34" charset="0"/>
                          <a:cs typeface="Times New Roman" panose="02020603050405020304" pitchFamily="18" charset="0"/>
                        </a:rPr>
                        <a:t>Blocks </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113.00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Box</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105.87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$/Box</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11963.80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69909344"/>
                  </a:ext>
                </a:extLst>
              </a:tr>
              <a:tr h="328668">
                <a:tc>
                  <a:txBody>
                    <a:bodyPr/>
                    <a:lstStyle/>
                    <a:p>
                      <a:pPr marL="0" marR="0" algn="ctr">
                        <a:lnSpc>
                          <a:spcPct val="107000"/>
                        </a:lnSpc>
                        <a:spcBef>
                          <a:spcPts val="0"/>
                        </a:spcBef>
                        <a:spcAft>
                          <a:spcPts val="0"/>
                        </a:spcAft>
                      </a:pPr>
                      <a:r>
                        <a:rPr lang="en-US" sz="1400" b="1" i="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n-US" sz="140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Stone</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693.24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66.26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45933.53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88327479"/>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16</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effectLst/>
                          <a:latin typeface="Times New Roman" panose="02020603050405020304" pitchFamily="18" charset="0"/>
                          <a:ea typeface="Segoe UI" panose="020B0502040204020203" pitchFamily="34" charset="0"/>
                          <a:cs typeface="Times New Roman" panose="02020603050405020304" pitchFamily="18" charset="0"/>
                        </a:rPr>
                        <a:t>Beam </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6.72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457.08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3071.57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8879622"/>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17</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Doors</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41.75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159.66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6665.90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41830160"/>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18</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effectLst/>
                          <a:latin typeface="Times New Roman" panose="02020603050405020304" pitchFamily="18" charset="0"/>
                          <a:ea typeface="Segoe UI" panose="020B0502040204020203" pitchFamily="34" charset="0"/>
                          <a:cs typeface="Times New Roman" panose="02020603050405020304" pitchFamily="18" charset="0"/>
                        </a:rPr>
                        <a:t>Windows</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68.02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95.20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6475.50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94110799"/>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19</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Staircase rail </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15.17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47.60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722.09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70654340"/>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20</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i="1" dirty="0">
                          <a:effectLst/>
                          <a:latin typeface="Times New Roman" panose="02020603050405020304" pitchFamily="18" charset="0"/>
                          <a:ea typeface="Segoe UI" panose="020B0502040204020203" pitchFamily="34" charset="0"/>
                          <a:cs typeface="Times New Roman" panose="02020603050405020304" pitchFamily="18" charset="0"/>
                        </a:rPr>
                        <a:t>Staircase Tile </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26.88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45.22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1215.51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60172063"/>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21</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rtl="1">
                        <a:lnSpc>
                          <a:spcPct val="107000"/>
                        </a:lnSpc>
                        <a:spcBef>
                          <a:spcPts val="0"/>
                        </a:spcBef>
                        <a:spcAft>
                          <a:spcPts val="0"/>
                        </a:spcAft>
                      </a:pPr>
                      <a:r>
                        <a:rPr lang="en-US" sz="16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Window Stone </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51.44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47.60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2448.54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52050786"/>
                  </a:ext>
                </a:extLst>
              </a:tr>
              <a:tr h="328668">
                <a:tc>
                  <a:txBody>
                    <a:bodyPr/>
                    <a:lstStyle/>
                    <a:p>
                      <a:pPr marL="0" marR="0" algn="ctr">
                        <a:lnSpc>
                          <a:spcPct val="107000"/>
                        </a:lnSpc>
                        <a:spcBef>
                          <a:spcPts val="0"/>
                        </a:spcBef>
                        <a:spcAft>
                          <a:spcPts val="0"/>
                        </a:spcAft>
                      </a:pPr>
                      <a:r>
                        <a:rPr lang="en-US" sz="1400" b="1" i="1">
                          <a:effectLst/>
                          <a:latin typeface="Times New Roman" panose="02020603050405020304" pitchFamily="18" charset="0"/>
                          <a:ea typeface="Times New Roman" panose="02020603050405020304" pitchFamily="18" charset="0"/>
                          <a:cs typeface="Times New Roman" panose="02020603050405020304" pitchFamily="18" charset="0"/>
                        </a:rPr>
                        <a:t>22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rtl="1">
                        <a:lnSpc>
                          <a:spcPct val="107000"/>
                        </a:lnSpc>
                        <a:spcBef>
                          <a:spcPts val="0"/>
                        </a:spcBef>
                        <a:spcAft>
                          <a:spcPts val="0"/>
                        </a:spcAft>
                      </a:pPr>
                      <a:r>
                        <a:rPr lang="en-US" sz="1600" b="1" i="1" dirty="0">
                          <a:effectLst/>
                          <a:latin typeface="Times New Roman" panose="02020603050405020304" pitchFamily="18" charset="0"/>
                          <a:ea typeface="Segoe UI" panose="020B0502040204020203" pitchFamily="34" charset="0"/>
                          <a:cs typeface="Times New Roman" panose="02020603050405020304" pitchFamily="18" charset="0"/>
                        </a:rPr>
                        <a:t>Granite Stone </a:t>
                      </a:r>
                      <a:endParaRPr lang="en-US" sz="16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8.00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119.00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952.00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71453154"/>
                  </a:ext>
                </a:extLst>
              </a:tr>
              <a:tr h="328668">
                <a:tc gridSpan="6">
                  <a:txBody>
                    <a:bodyPr/>
                    <a:lstStyle/>
                    <a:p>
                      <a:pPr marL="0" marR="0" algn="ctr">
                        <a:lnSpc>
                          <a:spcPct val="107000"/>
                        </a:lnSpc>
                        <a:spcBef>
                          <a:spcPts val="0"/>
                        </a:spcBef>
                        <a:spcAft>
                          <a:spcPts val="0"/>
                        </a:spcAft>
                      </a:pPr>
                      <a:r>
                        <a:rPr lang="en-US" sz="14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 Bid Price</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0"/>
                        </a:spcBef>
                        <a:spcAft>
                          <a:spcPts val="0"/>
                        </a:spcAft>
                      </a:pPr>
                      <a:r>
                        <a:rPr lang="en-US" sz="1400" b="1" dirty="0">
                          <a:solidFill>
                            <a:srgbClr val="FF0000"/>
                          </a:solidFill>
                          <a:effectLst/>
                          <a:latin typeface="Times New Roman" panose="02020603050405020304" pitchFamily="18" charset="0"/>
                          <a:ea typeface="Segoe UI" panose="020B0502040204020203" pitchFamily="34" charset="0"/>
                          <a:cs typeface="Times New Roman" panose="02020603050405020304" pitchFamily="18" charset="0"/>
                        </a:rPr>
                        <a:t>167602.79</a:t>
                      </a:r>
                      <a:endParaRPr lang="en-US" sz="1400" dirty="0">
                        <a:solidFill>
                          <a:srgbClr val="FF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55498324"/>
                  </a:ext>
                </a:extLst>
              </a:tr>
            </a:tbl>
          </a:graphicData>
        </a:graphic>
      </p:graphicFrame>
    </p:spTree>
    <p:extLst>
      <p:ext uri="{BB962C8B-B14F-4D97-AF65-F5344CB8AC3E}">
        <p14:creationId xmlns:p14="http://schemas.microsoft.com/office/powerpoint/2010/main" val="3758841356"/>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One-way Ribbed Slab</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Quantities</a:t>
            </a:r>
            <a:endParaRPr lang="en-US" sz="3200" dirty="0">
              <a:latin typeface="Times New Roman" panose="02020603050405020304" pitchFamily="18" charset="0"/>
              <a:cs typeface="Times New Roman" panose="02020603050405020304" pitchFamily="18" charset="0"/>
            </a:endParaRPr>
          </a:p>
        </p:txBody>
      </p:sp>
      <p:graphicFrame>
        <p:nvGraphicFramePr>
          <p:cNvPr id="3" name="Table 2">
            <a:extLst>
              <a:ext uri="{FF2B5EF4-FFF2-40B4-BE49-F238E27FC236}">
                <a16:creationId xmlns:a16="http://schemas.microsoft.com/office/drawing/2014/main" id="{18861DAA-3414-4388-BC78-A2819601D408}"/>
              </a:ext>
            </a:extLst>
          </p:cNvPr>
          <p:cNvGraphicFramePr>
            <a:graphicFrameLocks noGrp="1"/>
          </p:cNvGraphicFramePr>
          <p:nvPr>
            <p:extLst>
              <p:ext uri="{D42A27DB-BD31-4B8C-83A1-F6EECF244321}">
                <p14:modId xmlns:p14="http://schemas.microsoft.com/office/powerpoint/2010/main" val="1522093163"/>
              </p:ext>
            </p:extLst>
          </p:nvPr>
        </p:nvGraphicFramePr>
        <p:xfrm>
          <a:off x="2574388" y="1758462"/>
          <a:ext cx="6652163" cy="4434236"/>
        </p:xfrm>
        <a:graphic>
          <a:graphicData uri="http://schemas.openxmlformats.org/drawingml/2006/table">
            <a:tbl>
              <a:tblPr firstRow="1" firstCol="1" bandRow="1">
                <a:tableStyleId>{5C22544A-7EE6-4342-B048-85BDC9FD1C3A}</a:tableStyleId>
              </a:tblPr>
              <a:tblGrid>
                <a:gridCol w="2415288">
                  <a:extLst>
                    <a:ext uri="{9D8B030D-6E8A-4147-A177-3AD203B41FA5}">
                      <a16:colId xmlns:a16="http://schemas.microsoft.com/office/drawing/2014/main" val="3087897602"/>
                    </a:ext>
                  </a:extLst>
                </a:gridCol>
                <a:gridCol w="971513">
                  <a:extLst>
                    <a:ext uri="{9D8B030D-6E8A-4147-A177-3AD203B41FA5}">
                      <a16:colId xmlns:a16="http://schemas.microsoft.com/office/drawing/2014/main" val="8190991"/>
                    </a:ext>
                  </a:extLst>
                </a:gridCol>
                <a:gridCol w="1092952">
                  <a:extLst>
                    <a:ext uri="{9D8B030D-6E8A-4147-A177-3AD203B41FA5}">
                      <a16:colId xmlns:a16="http://schemas.microsoft.com/office/drawing/2014/main" val="1736780299"/>
                    </a:ext>
                  </a:extLst>
                </a:gridCol>
                <a:gridCol w="1092952">
                  <a:extLst>
                    <a:ext uri="{9D8B030D-6E8A-4147-A177-3AD203B41FA5}">
                      <a16:colId xmlns:a16="http://schemas.microsoft.com/office/drawing/2014/main" val="647980398"/>
                    </a:ext>
                  </a:extLst>
                </a:gridCol>
                <a:gridCol w="1079458">
                  <a:extLst>
                    <a:ext uri="{9D8B030D-6E8A-4147-A177-3AD203B41FA5}">
                      <a16:colId xmlns:a16="http://schemas.microsoft.com/office/drawing/2014/main" val="2894207191"/>
                    </a:ext>
                  </a:extLst>
                </a:gridCol>
              </a:tblGrid>
              <a:tr h="544607">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Structural Elements</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Material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Waste Factor</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Calculated Value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Total Value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16653543"/>
                  </a:ext>
                </a:extLst>
              </a:tr>
              <a:tr h="281642">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Footings</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18.67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20.04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7580874"/>
                  </a:ext>
                </a:extLst>
              </a:tr>
              <a:tr h="197678">
                <a:tc>
                  <a:txBody>
                    <a:bodyPr/>
                    <a:lstStyle/>
                    <a:p>
                      <a:pPr marL="0" marR="0" algn="ctr">
                        <a:lnSpc>
                          <a:spcPct val="107000"/>
                        </a:lnSpc>
                        <a:spcBef>
                          <a:spcPts val="800"/>
                        </a:spcBef>
                        <a:spcAft>
                          <a:spcPts val="0"/>
                        </a:spcAft>
                      </a:pPr>
                      <a:r>
                        <a:rPr lang="en-US" sz="14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 </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B150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6.538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45494950"/>
                  </a:ext>
                </a:extLst>
              </a:tr>
              <a:tr h="281642">
                <a:tc>
                  <a:txBody>
                    <a:bodyPr/>
                    <a:lstStyle/>
                    <a:p>
                      <a:pPr marL="0" marR="0" algn="ctr">
                        <a:lnSpc>
                          <a:spcPct val="107000"/>
                        </a:lnSpc>
                        <a:spcBef>
                          <a:spcPts val="800"/>
                        </a:spcBef>
                        <a:spcAft>
                          <a:spcPts val="0"/>
                        </a:spcAft>
                      </a:pPr>
                      <a:r>
                        <a:rPr lang="en-US" sz="1400" b="1" i="1" dirty="0">
                          <a:effectLst/>
                          <a:latin typeface="Times New Roman" panose="02020603050405020304" pitchFamily="18" charset="0"/>
                          <a:ea typeface="Segoe UI" panose="020B0502040204020203" pitchFamily="34" charset="0"/>
                          <a:cs typeface="Times New Roman" panose="02020603050405020304" pitchFamily="18" charset="0"/>
                        </a:rPr>
                        <a:t> </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Wood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1.334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1.67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72372026"/>
                  </a:ext>
                </a:extLst>
              </a:tr>
              <a:tr h="281642">
                <a:tc>
                  <a:txBody>
                    <a:bodyPr/>
                    <a:lstStyle/>
                    <a:p>
                      <a:pPr marL="0" marR="0" algn="ctr">
                        <a:lnSpc>
                          <a:spcPct val="107000"/>
                        </a:lnSpc>
                        <a:spcBef>
                          <a:spcPts val="800"/>
                        </a:spcBef>
                        <a:spcAft>
                          <a:spcPts val="0"/>
                        </a:spcAft>
                      </a:pPr>
                      <a:r>
                        <a:rPr lang="en-US" sz="14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 </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0.762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0.81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37170174"/>
                  </a:ext>
                </a:extLst>
              </a:tr>
              <a:tr h="281642">
                <a:tc>
                  <a:txBody>
                    <a:bodyPr/>
                    <a:lstStyle/>
                    <a:p>
                      <a:pPr marL="0" marR="0" algn="ctr">
                        <a:lnSpc>
                          <a:spcPct val="107000"/>
                        </a:lnSpc>
                        <a:spcBef>
                          <a:spcPts val="800"/>
                        </a:spcBef>
                        <a:spcAft>
                          <a:spcPts val="0"/>
                        </a:spcAft>
                      </a:pPr>
                      <a:r>
                        <a:rPr lang="en-US" sz="1400" b="1" i="1" dirty="0">
                          <a:effectLst/>
                          <a:latin typeface="Times New Roman" panose="02020603050405020304" pitchFamily="18" charset="0"/>
                          <a:ea typeface="Segoe UI" panose="020B0502040204020203" pitchFamily="34" charset="0"/>
                          <a:cs typeface="Times New Roman" panose="02020603050405020304" pitchFamily="18" charset="0"/>
                        </a:rPr>
                        <a:t>Column Necks</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1.962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2.11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39338823"/>
                  </a:ext>
                </a:extLst>
              </a:tr>
              <a:tr h="281642">
                <a:tc>
                  <a:txBody>
                    <a:bodyPr/>
                    <a:lstStyle/>
                    <a:p>
                      <a:pPr marL="0" marR="0" algn="ctr">
                        <a:lnSpc>
                          <a:spcPct val="107000"/>
                        </a:lnSpc>
                        <a:spcBef>
                          <a:spcPts val="800"/>
                        </a:spcBef>
                        <a:spcAft>
                          <a:spcPts val="0"/>
                        </a:spcAft>
                      </a:pPr>
                      <a:r>
                        <a:rPr lang="en-US" sz="14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 </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Wood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0.76425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0.96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13451590"/>
                  </a:ext>
                </a:extLst>
              </a:tr>
              <a:tr h="281642">
                <a:tc>
                  <a:txBody>
                    <a:bodyPr/>
                    <a:lstStyle/>
                    <a:p>
                      <a:pPr marL="0" marR="0" algn="ctr">
                        <a:lnSpc>
                          <a:spcPct val="107000"/>
                        </a:lnSpc>
                        <a:spcBef>
                          <a:spcPts val="800"/>
                        </a:spcBef>
                        <a:spcAft>
                          <a:spcPts val="0"/>
                        </a:spcAft>
                      </a:pPr>
                      <a:r>
                        <a:rPr lang="en-US" sz="1400" b="1" i="1">
                          <a:effectLst/>
                          <a:latin typeface="Times New Roman" panose="02020603050405020304" pitchFamily="18" charset="0"/>
                          <a:ea typeface="Segoe UI" panose="020B0502040204020203" pitchFamily="34" charset="0"/>
                          <a:cs typeface="Times New Roman" panose="02020603050405020304" pitchFamily="18" charset="0"/>
                        </a:rPr>
                        <a:t>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0.528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0.56</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36954566"/>
                  </a:ext>
                </a:extLst>
              </a:tr>
              <a:tr h="281642">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Tie Beams</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Con. B300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7.30%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13.1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14.06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96715471"/>
                  </a:ext>
                </a:extLst>
              </a:tr>
              <a:tr h="281642">
                <a:tc>
                  <a:txBody>
                    <a:bodyPr/>
                    <a:lstStyle/>
                    <a:p>
                      <a:endParaRPr lang="en-US" sz="14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Con. B150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3.93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4.22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18176783"/>
                  </a:ext>
                </a:extLst>
              </a:tr>
              <a:tr h="281642">
                <a:tc>
                  <a:txBody>
                    <a:bodyPr/>
                    <a:lstStyle/>
                    <a:p>
                      <a:endParaRPr lang="en-US" sz="14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3.93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4.91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0847650"/>
                  </a:ext>
                </a:extLst>
              </a:tr>
              <a:tr h="281642">
                <a:tc>
                  <a:txBody>
                    <a:bodyPr/>
                    <a:lstStyle/>
                    <a:p>
                      <a:endParaRPr lang="en-US" sz="14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1.215950617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1.29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6234167"/>
                  </a:ext>
                </a:extLst>
              </a:tr>
              <a:tr h="281642">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Ground Slab</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18.25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19.58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5208138"/>
                  </a:ext>
                </a:extLst>
              </a:tr>
              <a:tr h="281642">
                <a:tc>
                  <a:txBody>
                    <a:bodyPr/>
                    <a:lstStyle/>
                    <a:p>
                      <a:endParaRPr lang="en-US" sz="14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0.1625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0.20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66087405"/>
                  </a:ext>
                </a:extLst>
              </a:tr>
              <a:tr h="281642">
                <a:tc>
                  <a:txBody>
                    <a:bodyPr/>
                    <a:lstStyle/>
                    <a:p>
                      <a:endParaRPr lang="en-US" sz="14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0.663308642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0.70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99393522"/>
                  </a:ext>
                </a:extLst>
              </a:tr>
            </a:tbl>
          </a:graphicData>
        </a:graphic>
      </p:graphicFrame>
    </p:spTree>
    <p:extLst>
      <p:ext uri="{BB962C8B-B14F-4D97-AF65-F5344CB8AC3E}">
        <p14:creationId xmlns:p14="http://schemas.microsoft.com/office/powerpoint/2010/main" val="3373722643"/>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One-way Ribbed Slab</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5"/>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Quantities</a:t>
            </a:r>
            <a:endParaRPr lang="en-US" sz="3200" dirty="0">
              <a:latin typeface="Times New Roman" panose="02020603050405020304" pitchFamily="18" charset="0"/>
              <a:cs typeface="Times New Roman" panose="02020603050405020304" pitchFamily="18" charset="0"/>
            </a:endParaRPr>
          </a:p>
        </p:txBody>
      </p:sp>
      <p:graphicFrame>
        <p:nvGraphicFramePr>
          <p:cNvPr id="7" name="Table 6">
            <a:extLst>
              <a:ext uri="{FF2B5EF4-FFF2-40B4-BE49-F238E27FC236}">
                <a16:creationId xmlns:a16="http://schemas.microsoft.com/office/drawing/2014/main" id="{5CCA7CEE-5868-456F-8270-7759CEDBCF4B}"/>
              </a:ext>
            </a:extLst>
          </p:cNvPr>
          <p:cNvGraphicFramePr>
            <a:graphicFrameLocks noGrp="1"/>
          </p:cNvGraphicFramePr>
          <p:nvPr>
            <p:extLst>
              <p:ext uri="{D42A27DB-BD31-4B8C-83A1-F6EECF244321}">
                <p14:modId xmlns:p14="http://schemas.microsoft.com/office/powerpoint/2010/main" val="3379839493"/>
              </p:ext>
            </p:extLst>
          </p:nvPr>
        </p:nvGraphicFramePr>
        <p:xfrm>
          <a:off x="5100168" y="1080135"/>
          <a:ext cx="6190720" cy="5634012"/>
        </p:xfrm>
        <a:graphic>
          <a:graphicData uri="http://schemas.openxmlformats.org/drawingml/2006/table">
            <a:tbl>
              <a:tblPr firstRow="1" firstCol="1" bandRow="1">
                <a:tableStyleId>{5C22544A-7EE6-4342-B048-85BDC9FD1C3A}</a:tableStyleId>
              </a:tblPr>
              <a:tblGrid>
                <a:gridCol w="2169943">
                  <a:extLst>
                    <a:ext uri="{9D8B030D-6E8A-4147-A177-3AD203B41FA5}">
                      <a16:colId xmlns:a16="http://schemas.microsoft.com/office/drawing/2014/main" val="1708300671"/>
                    </a:ext>
                  </a:extLst>
                </a:gridCol>
                <a:gridCol w="885181">
                  <a:extLst>
                    <a:ext uri="{9D8B030D-6E8A-4147-A177-3AD203B41FA5}">
                      <a16:colId xmlns:a16="http://schemas.microsoft.com/office/drawing/2014/main" val="4292967578"/>
                    </a:ext>
                  </a:extLst>
                </a:gridCol>
                <a:gridCol w="996176">
                  <a:extLst>
                    <a:ext uri="{9D8B030D-6E8A-4147-A177-3AD203B41FA5}">
                      <a16:colId xmlns:a16="http://schemas.microsoft.com/office/drawing/2014/main" val="3558496179"/>
                    </a:ext>
                  </a:extLst>
                </a:gridCol>
                <a:gridCol w="1162668">
                  <a:extLst>
                    <a:ext uri="{9D8B030D-6E8A-4147-A177-3AD203B41FA5}">
                      <a16:colId xmlns:a16="http://schemas.microsoft.com/office/drawing/2014/main" val="2654860013"/>
                    </a:ext>
                  </a:extLst>
                </a:gridCol>
                <a:gridCol w="976752">
                  <a:extLst>
                    <a:ext uri="{9D8B030D-6E8A-4147-A177-3AD203B41FA5}">
                      <a16:colId xmlns:a16="http://schemas.microsoft.com/office/drawing/2014/main" val="3667054826"/>
                    </a:ext>
                  </a:extLst>
                </a:gridCol>
              </a:tblGrid>
              <a:tr h="552722">
                <a:tc>
                  <a:txBody>
                    <a:bodyPr/>
                    <a:lstStyle/>
                    <a:p>
                      <a:pPr marL="0" marR="0" algn="ctr">
                        <a:lnSpc>
                          <a:spcPct val="107000"/>
                        </a:lnSpc>
                        <a:spcBef>
                          <a:spcPts val="800"/>
                        </a:spcBef>
                        <a:spcAft>
                          <a:spcPts val="0"/>
                        </a:spcAft>
                      </a:pPr>
                      <a:r>
                        <a:rPr lang="en-US" sz="1400" dirty="0">
                          <a:effectLst/>
                          <a:latin typeface="Times New Roman" panose="02020603050405020304" pitchFamily="18" charset="0"/>
                          <a:cs typeface="Times New Roman" panose="02020603050405020304" pitchFamily="18" charset="0"/>
                        </a:rPr>
                        <a:t>Structural Elements</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Material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Waste Factor</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Calculated Value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Total Value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26128702"/>
                  </a:ext>
                </a:extLst>
              </a:tr>
              <a:tr h="325503">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columns (0.78 - 4.16 )</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5.8474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6.27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17130835"/>
                  </a:ext>
                </a:extLst>
              </a:tr>
              <a:tr h="325503">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 </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Wood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2.336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2.92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54538516"/>
                  </a:ext>
                </a:extLst>
              </a:tr>
              <a:tr h="325503">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 </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0.9936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1.05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07459098"/>
                  </a:ext>
                </a:extLst>
              </a:tr>
              <a:tr h="325503">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columns ( 4.16-7.54) </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5.8474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6.27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26838314"/>
                  </a:ext>
                </a:extLst>
              </a:tr>
              <a:tr h="325503">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 </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Wood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2.336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2.92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70829489"/>
                  </a:ext>
                </a:extLst>
              </a:tr>
              <a:tr h="325503">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 </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0.9936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1.05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22480498"/>
                  </a:ext>
                </a:extLst>
              </a:tr>
              <a:tr h="325503">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columns (7.54-9.97) </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0.7047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0.76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76531184"/>
                  </a:ext>
                </a:extLst>
              </a:tr>
              <a:tr h="325503">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 </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Wood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0.289875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0.36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72029085"/>
                  </a:ext>
                </a:extLst>
              </a:tr>
              <a:tr h="325503">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 </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0.116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0.12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92214166"/>
                  </a:ext>
                </a:extLst>
              </a:tr>
              <a:tr h="325503">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Floors Slab</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84.77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24198155"/>
                  </a:ext>
                </a:extLst>
              </a:tr>
              <a:tr h="325503">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 </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Wood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16.555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20.69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4488230"/>
                  </a:ext>
                </a:extLst>
              </a:tr>
              <a:tr h="325503">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 </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6.078410746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6.42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59807847"/>
                  </a:ext>
                </a:extLst>
              </a:tr>
              <a:tr h="325503">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 </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Blocks</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1832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1923.60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12524149"/>
                  </a:ext>
                </a:extLst>
              </a:tr>
              <a:tr h="325503">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Frames</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4.7577</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5.03</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61434720"/>
                  </a:ext>
                </a:extLst>
              </a:tr>
            </a:tbl>
          </a:graphicData>
        </a:graphic>
      </p:graphicFrame>
    </p:spTree>
    <p:extLst>
      <p:ext uri="{BB962C8B-B14F-4D97-AF65-F5344CB8AC3E}">
        <p14:creationId xmlns:p14="http://schemas.microsoft.com/office/powerpoint/2010/main" val="2058108553"/>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One-way Ribbed Slab</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Quantities</a:t>
            </a:r>
            <a:endParaRPr lang="en-US" sz="3200"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AA7DC4E7-F5F6-4C5C-8D9D-4A2C8B1F6459}"/>
              </a:ext>
            </a:extLst>
          </p:cNvPr>
          <p:cNvGraphicFramePr>
            <a:graphicFrameLocks noGrp="1"/>
          </p:cNvGraphicFramePr>
          <p:nvPr>
            <p:extLst>
              <p:ext uri="{D42A27DB-BD31-4B8C-83A1-F6EECF244321}">
                <p14:modId xmlns:p14="http://schemas.microsoft.com/office/powerpoint/2010/main" val="2188896545"/>
              </p:ext>
            </p:extLst>
          </p:nvPr>
        </p:nvGraphicFramePr>
        <p:xfrm>
          <a:off x="2616591" y="1758462"/>
          <a:ext cx="7729192" cy="4890530"/>
        </p:xfrm>
        <a:graphic>
          <a:graphicData uri="http://schemas.openxmlformats.org/drawingml/2006/table">
            <a:tbl>
              <a:tblPr firstRow="1" firstCol="1" bandRow="1">
                <a:tableStyleId>{5C22544A-7EE6-4342-B048-85BDC9FD1C3A}</a:tableStyleId>
              </a:tblPr>
              <a:tblGrid>
                <a:gridCol w="2806339">
                  <a:extLst>
                    <a:ext uri="{9D8B030D-6E8A-4147-A177-3AD203B41FA5}">
                      <a16:colId xmlns:a16="http://schemas.microsoft.com/office/drawing/2014/main" val="3170040666"/>
                    </a:ext>
                  </a:extLst>
                </a:gridCol>
                <a:gridCol w="1128807">
                  <a:extLst>
                    <a:ext uri="{9D8B030D-6E8A-4147-A177-3AD203B41FA5}">
                      <a16:colId xmlns:a16="http://schemas.microsoft.com/office/drawing/2014/main" val="1337848191"/>
                    </a:ext>
                  </a:extLst>
                </a:gridCol>
                <a:gridCol w="1269908">
                  <a:extLst>
                    <a:ext uri="{9D8B030D-6E8A-4147-A177-3AD203B41FA5}">
                      <a16:colId xmlns:a16="http://schemas.microsoft.com/office/drawing/2014/main" val="274963828"/>
                    </a:ext>
                  </a:extLst>
                </a:gridCol>
                <a:gridCol w="1269908">
                  <a:extLst>
                    <a:ext uri="{9D8B030D-6E8A-4147-A177-3AD203B41FA5}">
                      <a16:colId xmlns:a16="http://schemas.microsoft.com/office/drawing/2014/main" val="4201745086"/>
                    </a:ext>
                  </a:extLst>
                </a:gridCol>
                <a:gridCol w="1254230">
                  <a:extLst>
                    <a:ext uri="{9D8B030D-6E8A-4147-A177-3AD203B41FA5}">
                      <a16:colId xmlns:a16="http://schemas.microsoft.com/office/drawing/2014/main" val="4198776090"/>
                    </a:ext>
                  </a:extLst>
                </a:gridCol>
              </a:tblGrid>
              <a:tr h="678698">
                <a:tc>
                  <a:txBody>
                    <a:bodyPr/>
                    <a:lstStyle/>
                    <a:p>
                      <a:pPr marL="0" marR="0" algn="ctr">
                        <a:lnSpc>
                          <a:spcPct val="107000"/>
                        </a:lnSpc>
                        <a:spcBef>
                          <a:spcPts val="800"/>
                        </a:spcBef>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Structural Elements</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Material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Waste Factor</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Calculated Value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Total Value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64789249"/>
                  </a:ext>
                </a:extLst>
              </a:tr>
              <a:tr h="350986">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Stairs</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6.354067943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6.82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69699932"/>
                  </a:ext>
                </a:extLst>
              </a:tr>
              <a:tr h="350986">
                <a:tc>
                  <a:txBody>
                    <a:bodyPr/>
                    <a:lstStyle/>
                    <a:p>
                      <a:endParaRPr lang="en-US" sz="14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1.577140874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1.97</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07319345"/>
                  </a:ext>
                </a:extLst>
              </a:tr>
              <a:tr h="350986">
                <a:tc>
                  <a:txBody>
                    <a:bodyPr/>
                    <a:lstStyle/>
                    <a:p>
                      <a:endParaRPr lang="en-US" sz="14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0.439290464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0.46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91535569"/>
                  </a:ext>
                </a:extLst>
              </a:tr>
              <a:tr h="350986">
                <a:tc>
                  <a:txBody>
                    <a:bodyPr/>
                    <a:lstStyle/>
                    <a:p>
                      <a:pPr marL="0" marR="0" algn="ctr">
                        <a:lnSpc>
                          <a:spcPct val="107000"/>
                        </a:lnSpc>
                        <a:spcBef>
                          <a:spcPts val="800"/>
                        </a:spcBef>
                        <a:spcAft>
                          <a:spcPts val="0"/>
                        </a:spcAft>
                      </a:pPr>
                      <a:r>
                        <a:rPr lang="en-US" sz="1400" b="1" i="1" dirty="0" smtClean="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Sloping </a:t>
                      </a: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Screed</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B150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5.046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5.41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95523695"/>
                  </a:ext>
                </a:extLst>
              </a:tr>
              <a:tr h="350986">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plastering Floors</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mortar</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1427.4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1612.96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46544878"/>
                  </a:ext>
                </a:extLst>
              </a:tr>
              <a:tr h="350986">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painting Floors (Ceiling)</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304.5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334.95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70720649"/>
                  </a:ext>
                </a:extLst>
              </a:tr>
              <a:tr h="350986">
                <a:tc>
                  <a:txBody>
                    <a:bodyPr/>
                    <a:lstStyle/>
                    <a:p>
                      <a:pPr marL="0" marR="0" algn="ctr">
                        <a:lnSpc>
                          <a:spcPct val="107000"/>
                        </a:lnSpc>
                        <a:spcBef>
                          <a:spcPts val="800"/>
                        </a:spcBef>
                        <a:spcAft>
                          <a:spcPts val="0"/>
                        </a:spcAft>
                      </a:pPr>
                      <a:r>
                        <a:rPr lang="en-US" sz="1400" b="1" i="1">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Walls</a:t>
                      </a:r>
                      <a:endParaRPr lang="en-US" sz="140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1124.545455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1237.00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80326856"/>
                  </a:ext>
                </a:extLst>
              </a:tr>
              <a:tr h="350986">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Tiles</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Ground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274.02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290.46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76400369"/>
                  </a:ext>
                </a:extLst>
              </a:tr>
              <a:tr h="350986">
                <a:tc>
                  <a:txBody>
                    <a:bodyPr/>
                    <a:lstStyle/>
                    <a:p>
                      <a:endParaRPr lang="en-US" sz="14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Wall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194.68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206.36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1490342"/>
                  </a:ext>
                </a:extLst>
              </a:tr>
              <a:tr h="350986">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Skriting</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17.92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19.00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70084366"/>
                  </a:ext>
                </a:extLst>
              </a:tr>
              <a:tr h="350986">
                <a:tc>
                  <a:txBody>
                    <a:bodyPr/>
                    <a:lstStyle/>
                    <a:p>
                      <a:endParaRPr lang="en-US" sz="1400"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mortar</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456.64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516.00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25829596"/>
                  </a:ext>
                </a:extLst>
              </a:tr>
              <a:tr h="350986">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Filling</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340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400" dirty="0">
                        <a:effectLst/>
                        <a:latin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869337683"/>
                  </a:ext>
                </a:extLst>
              </a:tr>
            </a:tbl>
          </a:graphicData>
        </a:graphic>
      </p:graphicFrame>
    </p:spTree>
    <p:extLst>
      <p:ext uri="{BB962C8B-B14F-4D97-AF65-F5344CB8AC3E}">
        <p14:creationId xmlns:p14="http://schemas.microsoft.com/office/powerpoint/2010/main" val="19506549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7224" y="0"/>
            <a:ext cx="10772775" cy="1658198"/>
          </a:xfrm>
        </p:spPr>
        <p:txBody>
          <a:bodyPr/>
          <a:lstStyle/>
          <a:p>
            <a:r>
              <a:rPr lang="en-US" dirty="0">
                <a:latin typeface="Times New Roman" panose="02020603050405020304" pitchFamily="18" charset="0"/>
                <a:cs typeface="Times New Roman" panose="02020603050405020304" pitchFamily="18" charset="0"/>
              </a:rPr>
              <a:t>Columns</a:t>
            </a:r>
          </a:p>
        </p:txBody>
      </p:sp>
      <p:graphicFrame>
        <p:nvGraphicFramePr>
          <p:cNvPr id="4" name="Content Placeholder 3"/>
          <p:cNvGraphicFramePr>
            <a:graphicFrameLocks noGrp="1"/>
          </p:cNvGraphicFramePr>
          <p:nvPr>
            <p:ph idx="1"/>
            <p:extLst/>
          </p:nvPr>
        </p:nvGraphicFramePr>
        <p:xfrm>
          <a:off x="657223" y="2011363"/>
          <a:ext cx="10772776" cy="2622414"/>
        </p:xfrm>
        <a:graphic>
          <a:graphicData uri="http://schemas.openxmlformats.org/drawingml/2006/table">
            <a:tbl>
              <a:tblPr firstRow="1" bandRow="1">
                <a:tableStyleId>{5C22544A-7EE6-4342-B048-85BDC9FD1C3A}</a:tableStyleId>
              </a:tblPr>
              <a:tblGrid>
                <a:gridCol w="2460050">
                  <a:extLst>
                    <a:ext uri="{9D8B030D-6E8A-4147-A177-3AD203B41FA5}">
                      <a16:colId xmlns:a16="http://schemas.microsoft.com/office/drawing/2014/main" val="1606057101"/>
                    </a:ext>
                  </a:extLst>
                </a:gridCol>
                <a:gridCol w="2926338">
                  <a:extLst>
                    <a:ext uri="{9D8B030D-6E8A-4147-A177-3AD203B41FA5}">
                      <a16:colId xmlns:a16="http://schemas.microsoft.com/office/drawing/2014/main" val="4227162748"/>
                    </a:ext>
                  </a:extLst>
                </a:gridCol>
                <a:gridCol w="2693194">
                  <a:extLst>
                    <a:ext uri="{9D8B030D-6E8A-4147-A177-3AD203B41FA5}">
                      <a16:colId xmlns:a16="http://schemas.microsoft.com/office/drawing/2014/main" val="438640784"/>
                    </a:ext>
                  </a:extLst>
                </a:gridCol>
                <a:gridCol w="2693194">
                  <a:extLst>
                    <a:ext uri="{9D8B030D-6E8A-4147-A177-3AD203B41FA5}">
                      <a16:colId xmlns:a16="http://schemas.microsoft.com/office/drawing/2014/main" val="3428621549"/>
                    </a:ext>
                  </a:extLst>
                </a:gridCol>
              </a:tblGrid>
              <a:tr h="599818">
                <a:tc>
                  <a:txBody>
                    <a:bodyPr/>
                    <a:lstStyle/>
                    <a:p>
                      <a:pPr algn="ctr"/>
                      <a:r>
                        <a:rPr lang="en-US" sz="2400" dirty="0">
                          <a:latin typeface="Times New Roman" panose="02020603050405020304" pitchFamily="18" charset="0"/>
                          <a:cs typeface="Times New Roman" panose="02020603050405020304" pitchFamily="18" charset="0"/>
                        </a:rPr>
                        <a:t>Column</a:t>
                      </a:r>
                      <a:r>
                        <a:rPr lang="en-US" sz="2400" baseline="0" dirty="0">
                          <a:latin typeface="Times New Roman" panose="02020603050405020304" pitchFamily="18" charset="0"/>
                          <a:cs typeface="Times New Roman" panose="02020603050405020304" pitchFamily="18" charset="0"/>
                        </a:rPr>
                        <a:t> Group</a:t>
                      </a:r>
                      <a:endParaRPr lang="en-US" sz="2400" dirty="0">
                        <a:latin typeface="Times New Roman" panose="02020603050405020304" pitchFamily="18" charset="0"/>
                        <a:cs typeface="Times New Roman" panose="02020603050405020304" pitchFamily="18" charset="0"/>
                      </a:endParaRPr>
                    </a:p>
                  </a:txBody>
                  <a:tcPr/>
                </a:tc>
                <a:tc>
                  <a:txBody>
                    <a:bodyPr/>
                    <a:lstStyle/>
                    <a:p>
                      <a:pPr algn="ctr"/>
                      <a:r>
                        <a:rPr lang="en-US" sz="2400" dirty="0">
                          <a:latin typeface="Times New Roman" panose="02020603050405020304" pitchFamily="18" charset="0"/>
                          <a:cs typeface="Times New Roman" panose="02020603050405020304" pitchFamily="18" charset="0"/>
                        </a:rPr>
                        <a:t>Column Dimensions (mm)</a:t>
                      </a:r>
                    </a:p>
                  </a:txBody>
                  <a:tcPr/>
                </a:tc>
                <a:tc>
                  <a:txBody>
                    <a:bodyPr/>
                    <a:lstStyle/>
                    <a:p>
                      <a:pPr algn="ctr"/>
                      <a:r>
                        <a:rPr lang="en-US" sz="2400" dirty="0">
                          <a:latin typeface="Times New Roman" panose="02020603050405020304" pitchFamily="18" charset="0"/>
                          <a:cs typeface="Times New Roman" panose="02020603050405020304" pitchFamily="18" charset="0"/>
                        </a:rPr>
                        <a:t>Longitudinal Steel</a:t>
                      </a:r>
                    </a:p>
                  </a:txBody>
                  <a:tcPr/>
                </a:tc>
                <a:tc>
                  <a:txBody>
                    <a:bodyPr/>
                    <a:lstStyle/>
                    <a:p>
                      <a:pPr algn="ctr"/>
                      <a:r>
                        <a:rPr lang="en-US" sz="2400" dirty="0">
                          <a:latin typeface="Times New Roman" panose="02020603050405020304" pitchFamily="18" charset="0"/>
                          <a:cs typeface="Times New Roman" panose="02020603050405020304" pitchFamily="18" charset="0"/>
                        </a:rPr>
                        <a:t>Stirrups</a:t>
                      </a:r>
                    </a:p>
                  </a:txBody>
                  <a:tcPr/>
                </a:tc>
                <a:extLst>
                  <a:ext uri="{0D108BD9-81ED-4DB2-BD59-A6C34878D82A}">
                    <a16:rowId xmlns:a16="http://schemas.microsoft.com/office/drawing/2014/main" val="130593144"/>
                  </a:ext>
                </a:extLst>
              </a:tr>
              <a:tr h="599818">
                <a:tc>
                  <a:txBody>
                    <a:bodyPr/>
                    <a:lstStyle/>
                    <a:p>
                      <a:pPr algn="ctr"/>
                      <a:r>
                        <a:rPr lang="en-US" sz="2000" b="1" dirty="0">
                          <a:latin typeface="Times New Roman" panose="02020603050405020304" pitchFamily="18" charset="0"/>
                          <a:cs typeface="Times New Roman" panose="02020603050405020304" pitchFamily="18" charset="0"/>
                        </a:rPr>
                        <a:t>C1</a:t>
                      </a:r>
                    </a:p>
                  </a:txBody>
                  <a:tcPr/>
                </a:tc>
                <a:tc>
                  <a:txBody>
                    <a:bodyPr/>
                    <a:lstStyle/>
                    <a:p>
                      <a:pPr algn="ctr"/>
                      <a:r>
                        <a:rPr lang="en-US" sz="2000" b="1" dirty="0">
                          <a:latin typeface="Times New Roman" panose="02020603050405020304" pitchFamily="18" charset="0"/>
                          <a:cs typeface="Times New Roman" panose="02020603050405020304" pitchFamily="18" charset="0"/>
                        </a:rPr>
                        <a:t>700</a:t>
                      </a:r>
                      <a:r>
                        <a:rPr lang="en-US" sz="2000" b="1" baseline="0" dirty="0">
                          <a:latin typeface="Times New Roman" panose="02020603050405020304" pitchFamily="18" charset="0"/>
                          <a:cs typeface="Times New Roman" panose="02020603050405020304" pitchFamily="18" charset="0"/>
                        </a:rPr>
                        <a:t> X </a:t>
                      </a:r>
                      <a:r>
                        <a:rPr lang="en-US" sz="2000" b="1" dirty="0">
                          <a:latin typeface="Times New Roman" panose="02020603050405020304" pitchFamily="18" charset="0"/>
                          <a:cs typeface="Times New Roman" panose="02020603050405020304" pitchFamily="18" charset="0"/>
                        </a:rPr>
                        <a:t>200</a:t>
                      </a:r>
                    </a:p>
                  </a:txBody>
                  <a:tcPr/>
                </a:tc>
                <a:tc>
                  <a:txBody>
                    <a:bodyPr/>
                    <a:lstStyle/>
                    <a:p>
                      <a:pPr algn="ct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10 ∅ 14 mm </a:t>
                      </a:r>
                      <a:endParaRPr lang="en-US" sz="2000" b="1" dirty="0">
                        <a:latin typeface="Times New Roman" panose="02020603050405020304" pitchFamily="18" charset="0"/>
                        <a:cs typeface="Times New Roman" panose="02020603050405020304" pitchFamily="18" charset="0"/>
                      </a:endParaRPr>
                    </a:p>
                  </a:txBody>
                  <a:tcPr/>
                </a:tc>
                <a:tc>
                  <a:txBody>
                    <a:bodyPr/>
                    <a:lstStyle/>
                    <a:p>
                      <a:pPr algn="ct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1 ∅10 @ 200 mm </a:t>
                      </a:r>
                      <a:endParaRPr lang="en-US" sz="20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877904141"/>
                  </a:ext>
                </a:extLst>
              </a:tr>
              <a:tr h="599818">
                <a:tc>
                  <a:txBody>
                    <a:bodyPr/>
                    <a:lstStyle/>
                    <a:p>
                      <a:pPr algn="ctr"/>
                      <a:r>
                        <a:rPr lang="en-US" sz="2000" b="1" dirty="0">
                          <a:latin typeface="Times New Roman" panose="02020603050405020304" pitchFamily="18" charset="0"/>
                          <a:cs typeface="Times New Roman" panose="02020603050405020304" pitchFamily="18" charset="0"/>
                        </a:rPr>
                        <a:t>C2</a:t>
                      </a:r>
                    </a:p>
                  </a:txBody>
                  <a:tcPr/>
                </a:tc>
                <a:tc>
                  <a:txBody>
                    <a:bodyPr/>
                    <a:lstStyle/>
                    <a:p>
                      <a:pPr algn="ctr"/>
                      <a:r>
                        <a:rPr lang="en-US" sz="2000" b="1" dirty="0">
                          <a:latin typeface="Times New Roman" panose="02020603050405020304" pitchFamily="18" charset="0"/>
                          <a:cs typeface="Times New Roman" panose="02020603050405020304" pitchFamily="18" charset="0"/>
                        </a:rPr>
                        <a:t>400</a:t>
                      </a:r>
                      <a:r>
                        <a:rPr lang="en-US" sz="2000" b="1" baseline="0" dirty="0">
                          <a:latin typeface="Times New Roman" panose="02020603050405020304" pitchFamily="18" charset="0"/>
                          <a:cs typeface="Times New Roman" panose="02020603050405020304" pitchFamily="18" charset="0"/>
                        </a:rPr>
                        <a:t> X 200</a:t>
                      </a:r>
                      <a:endParaRPr lang="en-US" sz="2000" b="1" dirty="0">
                        <a:latin typeface="Times New Roman" panose="02020603050405020304" pitchFamily="18" charset="0"/>
                        <a:cs typeface="Times New Roman" panose="02020603050405020304" pitchFamily="18" charset="0"/>
                      </a:endParaRPr>
                    </a:p>
                  </a:txBody>
                  <a:tcPr/>
                </a:tc>
                <a:tc>
                  <a:txBody>
                    <a:bodyPr/>
                    <a:lstStyle/>
                    <a:p>
                      <a:pPr algn="ct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8 ∅ 12 mm </a:t>
                      </a:r>
                      <a:endParaRPr lang="en-US" sz="2000" b="1"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1 ∅10 @ 190 mm </a:t>
                      </a:r>
                      <a:endParaRPr lang="en-US" sz="20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25678575"/>
                  </a:ext>
                </a:extLst>
              </a:tr>
              <a:tr h="599818">
                <a:tc>
                  <a:txBody>
                    <a:bodyPr/>
                    <a:lstStyle/>
                    <a:p>
                      <a:pPr algn="ctr"/>
                      <a:r>
                        <a:rPr lang="en-US" sz="2000" b="1" dirty="0">
                          <a:latin typeface="Times New Roman" panose="02020603050405020304" pitchFamily="18" charset="0"/>
                          <a:cs typeface="Times New Roman" panose="02020603050405020304" pitchFamily="18" charset="0"/>
                        </a:rPr>
                        <a:t>C3</a:t>
                      </a:r>
                    </a:p>
                  </a:txBody>
                  <a:tcPr/>
                </a:tc>
                <a:tc>
                  <a:txBody>
                    <a:bodyPr/>
                    <a:lstStyle/>
                    <a:p>
                      <a:pPr algn="ctr"/>
                      <a:r>
                        <a:rPr lang="en-US" sz="2000" b="1" dirty="0">
                          <a:latin typeface="Times New Roman" panose="02020603050405020304" pitchFamily="18" charset="0"/>
                          <a:cs typeface="Times New Roman" panose="02020603050405020304" pitchFamily="18" charset="0"/>
                        </a:rPr>
                        <a:t>300 X 200</a:t>
                      </a:r>
                    </a:p>
                  </a:txBody>
                  <a:tcPr/>
                </a:tc>
                <a:tc>
                  <a:txBody>
                    <a:bodyPr/>
                    <a:lstStyle/>
                    <a:p>
                      <a:pPr algn="ct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6 ∅ 12 mm </a:t>
                      </a:r>
                      <a:endParaRPr lang="en-US" sz="2000" b="1"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i="0" u="none" strike="noStrike" kern="1200" baseline="0" dirty="0">
                          <a:solidFill>
                            <a:schemeClr val="dk1"/>
                          </a:solidFill>
                          <a:latin typeface="Times New Roman" panose="02020603050405020304" pitchFamily="18" charset="0"/>
                          <a:ea typeface="+mn-ea"/>
                          <a:cs typeface="Times New Roman" panose="02020603050405020304" pitchFamily="18" charset="0"/>
                        </a:rPr>
                        <a:t>1 ∅10 @ 190 mm </a:t>
                      </a:r>
                      <a:endParaRPr lang="en-US" sz="20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365621758"/>
                  </a:ext>
                </a:extLst>
              </a:tr>
            </a:tbl>
          </a:graphicData>
        </a:graphic>
      </p:graphicFrame>
    </p:spTree>
    <p:extLst>
      <p:ext uri="{BB962C8B-B14F-4D97-AF65-F5344CB8AC3E}">
        <p14:creationId xmlns:p14="http://schemas.microsoft.com/office/powerpoint/2010/main" val="317292042"/>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One-way Ribbed Slab</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Quantities</a:t>
            </a:r>
            <a:endParaRPr lang="en-US" sz="3200" dirty="0">
              <a:latin typeface="Times New Roman" panose="02020603050405020304" pitchFamily="18" charset="0"/>
              <a:cs typeface="Times New Roman" panose="02020603050405020304" pitchFamily="18" charset="0"/>
            </a:endParaRPr>
          </a:p>
        </p:txBody>
      </p:sp>
      <p:graphicFrame>
        <p:nvGraphicFramePr>
          <p:cNvPr id="6" name="Table 5">
            <a:extLst>
              <a:ext uri="{FF2B5EF4-FFF2-40B4-BE49-F238E27FC236}">
                <a16:creationId xmlns:a16="http://schemas.microsoft.com/office/drawing/2014/main" id="{E542AE77-402B-481E-A6AF-3DDB542CD7FD}"/>
              </a:ext>
            </a:extLst>
          </p:cNvPr>
          <p:cNvGraphicFramePr>
            <a:graphicFrameLocks noGrp="1"/>
          </p:cNvGraphicFramePr>
          <p:nvPr>
            <p:extLst>
              <p:ext uri="{D42A27DB-BD31-4B8C-83A1-F6EECF244321}">
                <p14:modId xmlns:p14="http://schemas.microsoft.com/office/powerpoint/2010/main" val="1812885565"/>
              </p:ext>
            </p:extLst>
          </p:nvPr>
        </p:nvGraphicFramePr>
        <p:xfrm>
          <a:off x="2456597" y="1758463"/>
          <a:ext cx="6946710" cy="4867185"/>
        </p:xfrm>
        <a:graphic>
          <a:graphicData uri="http://schemas.openxmlformats.org/drawingml/2006/table">
            <a:tbl>
              <a:tblPr firstRow="1" firstCol="1" bandRow="1">
                <a:tableStyleId>{5C22544A-7EE6-4342-B048-85BDC9FD1C3A}</a:tableStyleId>
              </a:tblPr>
              <a:tblGrid>
                <a:gridCol w="2522234">
                  <a:extLst>
                    <a:ext uri="{9D8B030D-6E8A-4147-A177-3AD203B41FA5}">
                      <a16:colId xmlns:a16="http://schemas.microsoft.com/office/drawing/2014/main" val="1039558809"/>
                    </a:ext>
                  </a:extLst>
                </a:gridCol>
                <a:gridCol w="1014529">
                  <a:extLst>
                    <a:ext uri="{9D8B030D-6E8A-4147-A177-3AD203B41FA5}">
                      <a16:colId xmlns:a16="http://schemas.microsoft.com/office/drawing/2014/main" val="823925525"/>
                    </a:ext>
                  </a:extLst>
                </a:gridCol>
                <a:gridCol w="1141346">
                  <a:extLst>
                    <a:ext uri="{9D8B030D-6E8A-4147-A177-3AD203B41FA5}">
                      <a16:colId xmlns:a16="http://schemas.microsoft.com/office/drawing/2014/main" val="557935899"/>
                    </a:ext>
                  </a:extLst>
                </a:gridCol>
                <a:gridCol w="1141346">
                  <a:extLst>
                    <a:ext uri="{9D8B030D-6E8A-4147-A177-3AD203B41FA5}">
                      <a16:colId xmlns:a16="http://schemas.microsoft.com/office/drawing/2014/main" val="1195102213"/>
                    </a:ext>
                  </a:extLst>
                </a:gridCol>
                <a:gridCol w="1127255">
                  <a:extLst>
                    <a:ext uri="{9D8B030D-6E8A-4147-A177-3AD203B41FA5}">
                      <a16:colId xmlns:a16="http://schemas.microsoft.com/office/drawing/2014/main" val="3274805451"/>
                    </a:ext>
                  </a:extLst>
                </a:gridCol>
              </a:tblGrid>
              <a:tr h="741167">
                <a:tc>
                  <a:txBody>
                    <a:bodyPr/>
                    <a:lstStyle/>
                    <a:p>
                      <a:pPr marL="0" marR="0" algn="ctr">
                        <a:lnSpc>
                          <a:spcPct val="107000"/>
                        </a:lnSpc>
                        <a:spcBef>
                          <a:spcPts val="800"/>
                        </a:spcBef>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Structural Elements</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Material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Waste Factor</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Calculated Value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a:effectLst/>
                          <a:latin typeface="Times New Roman" panose="02020603050405020304" pitchFamily="18" charset="0"/>
                          <a:cs typeface="Times New Roman" panose="02020603050405020304" pitchFamily="18" charset="0"/>
                        </a:rPr>
                        <a:t>Total Value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52723112"/>
                  </a:ext>
                </a:extLst>
              </a:tr>
              <a:tr h="383293">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Wall Partitions</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External (20)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4712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4975.87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07267294"/>
                  </a:ext>
                </a:extLst>
              </a:tr>
              <a:tr h="383293">
                <a:tc>
                  <a:txBody>
                    <a:bodyPr/>
                    <a:lstStyle/>
                    <a:p>
                      <a:endParaRPr lang="en-US" sz="14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Internal (20)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346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365.38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71977196"/>
                  </a:ext>
                </a:extLst>
              </a:tr>
              <a:tr h="383293">
                <a:tc>
                  <a:txBody>
                    <a:bodyPr/>
                    <a:lstStyle/>
                    <a:p>
                      <a:endParaRPr lang="en-US" sz="14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Internal (10)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2696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2846.98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9674037"/>
                  </a:ext>
                </a:extLst>
              </a:tr>
              <a:tr h="383293">
                <a:tc>
                  <a:txBody>
                    <a:bodyPr/>
                    <a:lstStyle/>
                    <a:p>
                      <a:endParaRPr lang="en-US" sz="14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mortar</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5.1784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5.85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4304870"/>
                  </a:ext>
                </a:extLst>
              </a:tr>
              <a:tr h="383293">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Concrete over </a:t>
                      </a:r>
                      <a:r>
                        <a:rPr lang="en-US" sz="1400" b="1" i="1" dirty="0" smtClean="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Parapet</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0.52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0.56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83039992"/>
                  </a:ext>
                </a:extLst>
              </a:tr>
              <a:tr h="383293">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Beams</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6.26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6.72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69471216"/>
                  </a:ext>
                </a:extLst>
              </a:tr>
              <a:tr h="383293">
                <a:tc>
                  <a:txBody>
                    <a:bodyPr/>
                    <a:lstStyle/>
                    <a:p>
                      <a:endParaRPr lang="en-US" sz="14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Wood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25%</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1.83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2.29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32661533"/>
                  </a:ext>
                </a:extLst>
              </a:tr>
              <a:tr h="383293">
                <a:tc>
                  <a:txBody>
                    <a:bodyPr/>
                    <a:lstStyle/>
                    <a:p>
                      <a:endParaRPr lang="en-US" sz="1400" dirty="0">
                        <a:solidFill>
                          <a:schemeClr val="bg1"/>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Steel</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0.615111111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0.65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59346618"/>
                  </a:ext>
                </a:extLst>
              </a:tr>
              <a:tr h="383293">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Natural Stone</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Stone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5.70%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655.86</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693.24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53358151"/>
                  </a:ext>
                </a:extLst>
              </a:tr>
              <a:tr h="383293">
                <a:tc>
                  <a:txBody>
                    <a:bodyPr/>
                    <a:lstStyle/>
                    <a:p>
                      <a:pPr marL="0" marR="0" algn="ctr">
                        <a:lnSpc>
                          <a:spcPct val="107000"/>
                        </a:lnSpc>
                        <a:spcBef>
                          <a:spcPts val="800"/>
                        </a:spcBef>
                        <a:spcAft>
                          <a:spcPts val="0"/>
                        </a:spcAft>
                      </a:pPr>
                      <a:r>
                        <a:rPr lang="en-US" sz="1400" b="1" i="1"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rPr>
                        <a:t>Concrete Between Stone and Block</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Con. B300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17.4896</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800"/>
                        </a:spcBef>
                        <a:spcAft>
                          <a:spcPts val="0"/>
                        </a:spcAft>
                      </a:pPr>
                      <a:r>
                        <a:rPr lang="en-US" sz="1400" b="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18.77</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36491523"/>
                  </a:ext>
                </a:extLst>
              </a:tr>
            </a:tbl>
          </a:graphicData>
        </a:graphic>
      </p:graphicFrame>
    </p:spTree>
    <p:extLst>
      <p:ext uri="{BB962C8B-B14F-4D97-AF65-F5344CB8AC3E}">
        <p14:creationId xmlns:p14="http://schemas.microsoft.com/office/powerpoint/2010/main" val="94374201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One-way Ribbed Slab</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Costs</a:t>
            </a:r>
            <a:endParaRPr lang="en-US" sz="3200" dirty="0">
              <a:latin typeface="Times New Roman" panose="02020603050405020304" pitchFamily="18" charset="0"/>
              <a:cs typeface="Times New Roman" panose="02020603050405020304" pitchFamily="18" charset="0"/>
            </a:endParaRPr>
          </a:p>
        </p:txBody>
      </p:sp>
      <p:graphicFrame>
        <p:nvGraphicFramePr>
          <p:cNvPr id="6" name="Table 5">
            <a:extLst>
              <a:ext uri="{FF2B5EF4-FFF2-40B4-BE49-F238E27FC236}">
                <a16:creationId xmlns:a16="http://schemas.microsoft.com/office/drawing/2014/main" id="{45EEF20C-3284-47F4-B7A4-1C9D2BD985B0}"/>
              </a:ext>
            </a:extLst>
          </p:cNvPr>
          <p:cNvGraphicFramePr>
            <a:graphicFrameLocks noGrp="1"/>
          </p:cNvGraphicFramePr>
          <p:nvPr>
            <p:extLst>
              <p:ext uri="{D42A27DB-BD31-4B8C-83A1-F6EECF244321}">
                <p14:modId xmlns:p14="http://schemas.microsoft.com/office/powerpoint/2010/main" val="2521408617"/>
              </p:ext>
            </p:extLst>
          </p:nvPr>
        </p:nvGraphicFramePr>
        <p:xfrm>
          <a:off x="3330054" y="1758462"/>
          <a:ext cx="5540777" cy="4464911"/>
        </p:xfrm>
        <a:graphic>
          <a:graphicData uri="http://schemas.openxmlformats.org/drawingml/2006/table">
            <a:tbl>
              <a:tblPr firstRow="1" firstCol="1" bandRow="1">
                <a:tableStyleId>{5C22544A-7EE6-4342-B048-85BDC9FD1C3A}</a:tableStyleId>
              </a:tblPr>
              <a:tblGrid>
                <a:gridCol w="2699353">
                  <a:extLst>
                    <a:ext uri="{9D8B030D-6E8A-4147-A177-3AD203B41FA5}">
                      <a16:colId xmlns:a16="http://schemas.microsoft.com/office/drawing/2014/main" val="2858234729"/>
                    </a:ext>
                  </a:extLst>
                </a:gridCol>
                <a:gridCol w="1108155">
                  <a:extLst>
                    <a:ext uri="{9D8B030D-6E8A-4147-A177-3AD203B41FA5}">
                      <a16:colId xmlns:a16="http://schemas.microsoft.com/office/drawing/2014/main" val="2762049725"/>
                    </a:ext>
                  </a:extLst>
                </a:gridCol>
                <a:gridCol w="966084">
                  <a:extLst>
                    <a:ext uri="{9D8B030D-6E8A-4147-A177-3AD203B41FA5}">
                      <a16:colId xmlns:a16="http://schemas.microsoft.com/office/drawing/2014/main" val="175693322"/>
                    </a:ext>
                  </a:extLst>
                </a:gridCol>
                <a:gridCol w="767185">
                  <a:extLst>
                    <a:ext uri="{9D8B030D-6E8A-4147-A177-3AD203B41FA5}">
                      <a16:colId xmlns:a16="http://schemas.microsoft.com/office/drawing/2014/main" val="3821225645"/>
                    </a:ext>
                  </a:extLst>
                </a:gridCol>
              </a:tblGrid>
              <a:tr h="376559">
                <a:tc>
                  <a:txBody>
                    <a:bodyPr/>
                    <a:lstStyle/>
                    <a:p>
                      <a:pPr marL="0" marR="0" algn="ctr">
                        <a:lnSpc>
                          <a:spcPct val="107000"/>
                        </a:lnSpc>
                        <a:spcBef>
                          <a:spcPts val="0"/>
                        </a:spcBef>
                        <a:spcAft>
                          <a:spcPts val="0"/>
                        </a:spcAft>
                      </a:pP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Name </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Cost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Unit Cost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Unit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81218440"/>
                  </a:ext>
                </a:extLst>
              </a:tr>
              <a:tr h="340696">
                <a:tc>
                  <a:txBody>
                    <a:bodyPr/>
                    <a:lstStyle/>
                    <a:p>
                      <a:pPr marL="0" marR="0" algn="ctr">
                        <a:lnSpc>
                          <a:spcPct val="107000"/>
                        </a:lnSpc>
                        <a:spcBef>
                          <a:spcPts val="0"/>
                        </a:spcBef>
                        <a:spcAft>
                          <a:spcPts val="0"/>
                        </a:spcAft>
                      </a:pP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Excavation for Footing</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4311.3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13.7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85760409"/>
                  </a:ext>
                </a:extLst>
              </a:tr>
              <a:tr h="340696">
                <a:tc>
                  <a:txBody>
                    <a:bodyPr/>
                    <a:lstStyle/>
                    <a:p>
                      <a:pPr marL="0" marR="0" algn="ctr">
                        <a:lnSpc>
                          <a:spcPct val="107000"/>
                        </a:lnSpc>
                        <a:spcBef>
                          <a:spcPts val="0"/>
                        </a:spcBef>
                        <a:spcAft>
                          <a:spcPts val="0"/>
                        </a:spcAft>
                      </a:pP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Footing</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3461.665298</a:t>
                      </a: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172.76</a:t>
                      </a: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$/CM</a:t>
                      </a:r>
                    </a:p>
                  </a:txBody>
                  <a:tcPr marL="68580" marR="68580" marT="0" marB="0" anchor="ctr"/>
                </a:tc>
                <a:extLst>
                  <a:ext uri="{0D108BD9-81ED-4DB2-BD59-A6C34878D82A}">
                    <a16:rowId xmlns:a16="http://schemas.microsoft.com/office/drawing/2014/main" val="985394485"/>
                  </a:ext>
                </a:extLst>
              </a:tr>
              <a:tr h="340696">
                <a:tc>
                  <a:txBody>
                    <a:bodyPr/>
                    <a:lstStyle/>
                    <a:p>
                      <a:pPr marL="0" marR="0" algn="ctr">
                        <a:lnSpc>
                          <a:spcPct val="107000"/>
                        </a:lnSpc>
                        <a:spcBef>
                          <a:spcPts val="0"/>
                        </a:spcBef>
                        <a:spcAft>
                          <a:spcPts val="0"/>
                        </a:spcAft>
                      </a:pP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Column Neck</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930.4206102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441.96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36770503"/>
                  </a:ext>
                </a:extLst>
              </a:tr>
              <a:tr h="340696">
                <a:tc>
                  <a:txBody>
                    <a:bodyPr/>
                    <a:lstStyle/>
                    <a:p>
                      <a:pPr marL="0" marR="0" algn="ctr">
                        <a:lnSpc>
                          <a:spcPct val="107000"/>
                        </a:lnSpc>
                        <a:spcBef>
                          <a:spcPts val="0"/>
                        </a:spcBef>
                        <a:spcAft>
                          <a:spcPts val="0"/>
                        </a:spcAft>
                      </a:pP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Tie Beams</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3583.27</a:t>
                      </a: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254.86</a:t>
                      </a: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$/CM</a:t>
                      </a:r>
                    </a:p>
                  </a:txBody>
                  <a:tcPr marL="68580" marR="68580" marT="0" marB="0" anchor="ctr"/>
                </a:tc>
                <a:extLst>
                  <a:ext uri="{0D108BD9-81ED-4DB2-BD59-A6C34878D82A}">
                    <a16:rowId xmlns:a16="http://schemas.microsoft.com/office/drawing/2014/main" val="3679701862"/>
                  </a:ext>
                </a:extLst>
              </a:tr>
              <a:tr h="340696">
                <a:tc>
                  <a:txBody>
                    <a:bodyPr/>
                    <a:lstStyle/>
                    <a:p>
                      <a:pPr marL="0" marR="0" algn="ctr">
                        <a:lnSpc>
                          <a:spcPct val="107000"/>
                        </a:lnSpc>
                        <a:spcBef>
                          <a:spcPts val="0"/>
                        </a:spcBef>
                        <a:spcAft>
                          <a:spcPts val="0"/>
                        </a:spcAft>
                      </a:pP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Ground Slab</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2420.1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123.6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91649352"/>
                  </a:ext>
                </a:extLst>
              </a:tr>
              <a:tr h="340696">
                <a:tc>
                  <a:txBody>
                    <a:bodyPr/>
                    <a:lstStyle/>
                    <a:p>
                      <a:pPr marL="0" marR="0" algn="ctr">
                        <a:lnSpc>
                          <a:spcPct val="107000"/>
                        </a:lnSpc>
                        <a:spcBef>
                          <a:spcPts val="0"/>
                        </a:spcBef>
                        <a:spcAft>
                          <a:spcPts val="0"/>
                        </a:spcAft>
                      </a:pP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Columns</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4802.830968</a:t>
                      </a: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360.99</a:t>
                      </a: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$/CM</a:t>
                      </a:r>
                    </a:p>
                  </a:txBody>
                  <a:tcPr marL="68580" marR="68580" marT="0" marB="0" anchor="ctr"/>
                </a:tc>
                <a:extLst>
                  <a:ext uri="{0D108BD9-81ED-4DB2-BD59-A6C34878D82A}">
                    <a16:rowId xmlns:a16="http://schemas.microsoft.com/office/drawing/2014/main" val="3884671712"/>
                  </a:ext>
                </a:extLst>
              </a:tr>
              <a:tr h="340696">
                <a:tc>
                  <a:txBody>
                    <a:bodyPr/>
                    <a:lstStyle/>
                    <a:p>
                      <a:pPr marL="0" marR="0" algn="ctr">
                        <a:lnSpc>
                          <a:spcPct val="107000"/>
                        </a:lnSpc>
                        <a:spcBef>
                          <a:spcPts val="0"/>
                        </a:spcBef>
                        <a:spcAft>
                          <a:spcPts val="0"/>
                        </a:spcAft>
                      </a:pP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Floors Slab</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22779.01305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60.06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89526646"/>
                  </a:ext>
                </a:extLst>
              </a:tr>
              <a:tr h="340696">
                <a:tc>
                  <a:txBody>
                    <a:bodyPr/>
                    <a:lstStyle/>
                    <a:p>
                      <a:pPr marL="0" marR="0" algn="ctr">
                        <a:lnSpc>
                          <a:spcPct val="107000"/>
                        </a:lnSpc>
                        <a:spcBef>
                          <a:spcPts val="0"/>
                        </a:spcBef>
                        <a:spcAft>
                          <a:spcPts val="0"/>
                        </a:spcAft>
                      </a:pP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Frames </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4194.106185</a:t>
                      </a: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834</a:t>
                      </a: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$/Ton</a:t>
                      </a:r>
                    </a:p>
                  </a:txBody>
                  <a:tcPr marL="68580" marR="68580" marT="0" marB="0" anchor="ctr"/>
                </a:tc>
                <a:extLst>
                  <a:ext uri="{0D108BD9-81ED-4DB2-BD59-A6C34878D82A}">
                    <a16:rowId xmlns:a16="http://schemas.microsoft.com/office/drawing/2014/main" val="4166024153"/>
                  </a:ext>
                </a:extLst>
              </a:tr>
              <a:tr h="340696">
                <a:tc>
                  <a:txBody>
                    <a:bodyPr/>
                    <a:lstStyle/>
                    <a:p>
                      <a:pPr marL="0" marR="0" algn="ctr">
                        <a:lnSpc>
                          <a:spcPct val="107000"/>
                        </a:lnSpc>
                        <a:spcBef>
                          <a:spcPts val="0"/>
                        </a:spcBef>
                        <a:spcAft>
                          <a:spcPts val="0"/>
                        </a:spcAft>
                      </a:pP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Stairs</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1137.61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166.8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63886271"/>
                  </a:ext>
                </a:extLst>
              </a:tr>
              <a:tr h="340696">
                <a:tc>
                  <a:txBody>
                    <a:bodyPr/>
                    <a:lstStyle/>
                    <a:p>
                      <a:pPr marL="0" marR="0" algn="ctr">
                        <a:lnSpc>
                          <a:spcPct val="107000"/>
                        </a:lnSpc>
                        <a:spcBef>
                          <a:spcPts val="0"/>
                        </a:spcBef>
                        <a:spcAft>
                          <a:spcPts val="0"/>
                        </a:spcAft>
                      </a:pPr>
                      <a:r>
                        <a:rPr lang="en-US" sz="1400" b="1" dirty="0" smtClean="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Sloping </a:t>
                      </a: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Screed</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465.64</a:t>
                      </a: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86.07</a:t>
                      </a: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$/CM</a:t>
                      </a:r>
                    </a:p>
                  </a:txBody>
                  <a:tcPr marL="68580" marR="68580" marT="0" marB="0" anchor="ctr"/>
                </a:tc>
                <a:extLst>
                  <a:ext uri="{0D108BD9-81ED-4DB2-BD59-A6C34878D82A}">
                    <a16:rowId xmlns:a16="http://schemas.microsoft.com/office/drawing/2014/main" val="4121643944"/>
                  </a:ext>
                </a:extLst>
              </a:tr>
              <a:tr h="340696">
                <a:tc>
                  <a:txBody>
                    <a:bodyPr/>
                    <a:lstStyle/>
                    <a:p>
                      <a:pPr marL="0" marR="0" algn="ctr">
                        <a:lnSpc>
                          <a:spcPct val="107000"/>
                        </a:lnSpc>
                        <a:spcBef>
                          <a:spcPts val="0"/>
                        </a:spcBef>
                        <a:spcAft>
                          <a:spcPts val="0"/>
                        </a:spcAft>
                      </a:pP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Plastering Floors </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9677.78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14485229"/>
                  </a:ext>
                </a:extLst>
              </a:tr>
              <a:tr h="340696">
                <a:tc>
                  <a:txBody>
                    <a:bodyPr/>
                    <a:lstStyle/>
                    <a:p>
                      <a:pPr marL="0" marR="0" algn="ctr">
                        <a:lnSpc>
                          <a:spcPct val="107000"/>
                        </a:lnSpc>
                        <a:spcBef>
                          <a:spcPts val="0"/>
                        </a:spcBef>
                        <a:spcAft>
                          <a:spcPts val="0"/>
                        </a:spcAft>
                      </a:pPr>
                      <a:r>
                        <a:rPr lang="en-US" sz="1400" b="1" dirty="0" smtClean="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Painting </a:t>
                      </a: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Floors </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4808.71</a:t>
                      </a: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3.06</a:t>
                      </a:r>
                    </a:p>
                  </a:txBody>
                  <a:tcPr marL="68580" marR="68580" marT="0" marB="0" anchor="ct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ea typeface="Segoe UI" panose="020B0502040204020203" pitchFamily="34" charset="0"/>
                          <a:cs typeface="Times New Roman" panose="02020603050405020304" pitchFamily="18" charset="0"/>
                        </a:rPr>
                        <a:t>$/SM</a:t>
                      </a:r>
                    </a:p>
                  </a:txBody>
                  <a:tcPr marL="68580" marR="68580" marT="0" marB="0" anchor="ctr"/>
                </a:tc>
                <a:extLst>
                  <a:ext uri="{0D108BD9-81ED-4DB2-BD59-A6C34878D82A}">
                    <a16:rowId xmlns:a16="http://schemas.microsoft.com/office/drawing/2014/main" val="3079270876"/>
                  </a:ext>
                </a:extLst>
              </a:tr>
            </a:tbl>
          </a:graphicData>
        </a:graphic>
      </p:graphicFrame>
    </p:spTree>
    <p:extLst>
      <p:ext uri="{BB962C8B-B14F-4D97-AF65-F5344CB8AC3E}">
        <p14:creationId xmlns:p14="http://schemas.microsoft.com/office/powerpoint/2010/main" val="4292268129"/>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One-way Ribbed Slab</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Summery Costs</a:t>
            </a:r>
            <a:endParaRPr lang="en-US" sz="3200" dirty="0">
              <a:latin typeface="Times New Roman" panose="02020603050405020304" pitchFamily="18" charset="0"/>
              <a:cs typeface="Times New Roman" panose="02020603050405020304" pitchFamily="18" charset="0"/>
            </a:endParaRPr>
          </a:p>
        </p:txBody>
      </p:sp>
      <p:graphicFrame>
        <p:nvGraphicFramePr>
          <p:cNvPr id="8" name="Table 7">
            <a:extLst>
              <a:ext uri="{FF2B5EF4-FFF2-40B4-BE49-F238E27FC236}">
                <a16:creationId xmlns:a16="http://schemas.microsoft.com/office/drawing/2014/main" id="{B2821908-81E4-41CB-922D-A90379695567}"/>
              </a:ext>
            </a:extLst>
          </p:cNvPr>
          <p:cNvGraphicFramePr>
            <a:graphicFrameLocks noGrp="1"/>
          </p:cNvGraphicFramePr>
          <p:nvPr>
            <p:extLst>
              <p:ext uri="{D42A27DB-BD31-4B8C-83A1-F6EECF244321}">
                <p14:modId xmlns:p14="http://schemas.microsoft.com/office/powerpoint/2010/main" val="719114938"/>
              </p:ext>
            </p:extLst>
          </p:nvPr>
        </p:nvGraphicFramePr>
        <p:xfrm>
          <a:off x="4258101" y="1419299"/>
          <a:ext cx="6032311" cy="4898818"/>
        </p:xfrm>
        <a:graphic>
          <a:graphicData uri="http://schemas.openxmlformats.org/drawingml/2006/table">
            <a:tbl>
              <a:tblPr firstRow="1" firstCol="1" bandRow="1">
                <a:tableStyleId>{5C22544A-7EE6-4342-B048-85BDC9FD1C3A}</a:tableStyleId>
              </a:tblPr>
              <a:tblGrid>
                <a:gridCol w="2938819">
                  <a:extLst>
                    <a:ext uri="{9D8B030D-6E8A-4147-A177-3AD203B41FA5}">
                      <a16:colId xmlns:a16="http://schemas.microsoft.com/office/drawing/2014/main" val="681050436"/>
                    </a:ext>
                  </a:extLst>
                </a:gridCol>
                <a:gridCol w="1206462">
                  <a:extLst>
                    <a:ext uri="{9D8B030D-6E8A-4147-A177-3AD203B41FA5}">
                      <a16:colId xmlns:a16="http://schemas.microsoft.com/office/drawing/2014/main" val="657331385"/>
                    </a:ext>
                  </a:extLst>
                </a:gridCol>
                <a:gridCol w="1051787">
                  <a:extLst>
                    <a:ext uri="{9D8B030D-6E8A-4147-A177-3AD203B41FA5}">
                      <a16:colId xmlns:a16="http://schemas.microsoft.com/office/drawing/2014/main" val="427066282"/>
                    </a:ext>
                  </a:extLst>
                </a:gridCol>
                <a:gridCol w="835243">
                  <a:extLst>
                    <a:ext uri="{9D8B030D-6E8A-4147-A177-3AD203B41FA5}">
                      <a16:colId xmlns:a16="http://schemas.microsoft.com/office/drawing/2014/main" val="3627984337"/>
                    </a:ext>
                  </a:extLst>
                </a:gridCol>
              </a:tblGrid>
              <a:tr h="447283">
                <a:tc>
                  <a:txBody>
                    <a:bodyPr/>
                    <a:lstStyle/>
                    <a:p>
                      <a:pPr marL="0" marR="0" algn="ctr">
                        <a:lnSpc>
                          <a:spcPct val="107000"/>
                        </a:lnSpc>
                        <a:spcBef>
                          <a:spcPts val="0"/>
                        </a:spcBef>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Name</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Cost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Unit Cost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Unit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83285937"/>
                  </a:ext>
                </a:extLst>
              </a:tr>
              <a:tr h="404685">
                <a:tc>
                  <a:txBody>
                    <a:bodyPr/>
                    <a:lstStyle/>
                    <a:p>
                      <a:pPr marL="0" marR="0" algn="ctr">
                        <a:lnSpc>
                          <a:spcPct val="107000"/>
                        </a:lnSpc>
                        <a:spcBef>
                          <a:spcPts val="0"/>
                        </a:spcBef>
                        <a:spcAft>
                          <a:spcPts val="0"/>
                        </a:spcAft>
                      </a:pP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Tiles</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12310.86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23.87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38787459"/>
                  </a:ext>
                </a:extLst>
              </a:tr>
              <a:tr h="404685">
                <a:tc>
                  <a:txBody>
                    <a:bodyPr/>
                    <a:lstStyle/>
                    <a:p>
                      <a:pPr marL="0" marR="0" algn="ctr">
                        <a:lnSpc>
                          <a:spcPct val="107000"/>
                        </a:lnSpc>
                        <a:spcBef>
                          <a:spcPts val="0"/>
                        </a:spcBef>
                        <a:spcAft>
                          <a:spcPts val="0"/>
                        </a:spcAft>
                      </a:pP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Blocks </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10054.07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88.97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$/Box</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61776709"/>
                  </a:ext>
                </a:extLst>
              </a:tr>
              <a:tr h="404685">
                <a:tc>
                  <a:txBody>
                    <a:bodyPr/>
                    <a:lstStyle/>
                    <a:p>
                      <a:pPr marL="0" marR="0" algn="ctr">
                        <a:lnSpc>
                          <a:spcPct val="107000"/>
                        </a:lnSpc>
                        <a:spcBef>
                          <a:spcPts val="0"/>
                        </a:spcBef>
                        <a:spcAft>
                          <a:spcPts val="0"/>
                        </a:spcAft>
                      </a:pP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Stone</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38599.8</a:t>
                      </a: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55.68</a:t>
                      </a: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$/SM</a:t>
                      </a:r>
                    </a:p>
                  </a:txBody>
                  <a:tcPr marL="68580" marR="68580" marT="0" marB="0" anchor="ctr"/>
                </a:tc>
                <a:extLst>
                  <a:ext uri="{0D108BD9-81ED-4DB2-BD59-A6C34878D82A}">
                    <a16:rowId xmlns:a16="http://schemas.microsoft.com/office/drawing/2014/main" val="2754831283"/>
                  </a:ext>
                </a:extLst>
              </a:tr>
              <a:tr h="404685">
                <a:tc>
                  <a:txBody>
                    <a:bodyPr/>
                    <a:lstStyle/>
                    <a:p>
                      <a:pPr marL="0" marR="0" algn="ctr">
                        <a:lnSpc>
                          <a:spcPct val="107000"/>
                        </a:lnSpc>
                        <a:spcBef>
                          <a:spcPts val="0"/>
                        </a:spcBef>
                        <a:spcAft>
                          <a:spcPts val="0"/>
                        </a:spcAft>
                      </a:pP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Beam </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2581.18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384.1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09747685"/>
                  </a:ext>
                </a:extLst>
              </a:tr>
              <a:tr h="404685">
                <a:tc>
                  <a:txBody>
                    <a:bodyPr/>
                    <a:lstStyle/>
                    <a:p>
                      <a:pPr marL="0" marR="0" algn="ctr">
                        <a:lnSpc>
                          <a:spcPct val="107000"/>
                        </a:lnSpc>
                        <a:spcBef>
                          <a:spcPts val="0"/>
                        </a:spcBef>
                        <a:spcAft>
                          <a:spcPts val="0"/>
                        </a:spcAft>
                      </a:pP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Doors</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5322.36</a:t>
                      </a: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134.17</a:t>
                      </a: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$/SM</a:t>
                      </a:r>
                    </a:p>
                  </a:txBody>
                  <a:tcPr marL="68580" marR="68580" marT="0" marB="0" anchor="ctr"/>
                </a:tc>
                <a:extLst>
                  <a:ext uri="{0D108BD9-81ED-4DB2-BD59-A6C34878D82A}">
                    <a16:rowId xmlns:a16="http://schemas.microsoft.com/office/drawing/2014/main" val="287285207"/>
                  </a:ext>
                </a:extLst>
              </a:tr>
              <a:tr h="404685">
                <a:tc>
                  <a:txBody>
                    <a:bodyPr/>
                    <a:lstStyle/>
                    <a:p>
                      <a:pPr marL="0" marR="0" algn="ctr">
                        <a:lnSpc>
                          <a:spcPct val="107000"/>
                        </a:lnSpc>
                        <a:spcBef>
                          <a:spcPts val="0"/>
                        </a:spcBef>
                        <a:spcAft>
                          <a:spcPts val="0"/>
                        </a:spcAft>
                      </a:pP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Windows</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5441.6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80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03031281"/>
                  </a:ext>
                </a:extLst>
              </a:tr>
              <a:tr h="404685">
                <a:tc>
                  <a:txBody>
                    <a:bodyPr/>
                    <a:lstStyle/>
                    <a:p>
                      <a:pPr marL="0" marR="0" algn="ctr">
                        <a:lnSpc>
                          <a:spcPct val="107000"/>
                        </a:lnSpc>
                        <a:spcBef>
                          <a:spcPts val="0"/>
                        </a:spcBef>
                        <a:spcAft>
                          <a:spcPts val="0"/>
                        </a:spcAft>
                      </a:pP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Staircase rail </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606.8</a:t>
                      </a: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40</a:t>
                      </a: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$/SM</a:t>
                      </a:r>
                    </a:p>
                  </a:txBody>
                  <a:tcPr marL="68580" marR="68580" marT="0" marB="0" anchor="ctr"/>
                </a:tc>
                <a:extLst>
                  <a:ext uri="{0D108BD9-81ED-4DB2-BD59-A6C34878D82A}">
                    <a16:rowId xmlns:a16="http://schemas.microsoft.com/office/drawing/2014/main" val="1061087395"/>
                  </a:ext>
                </a:extLst>
              </a:tr>
              <a:tr h="404685">
                <a:tc>
                  <a:txBody>
                    <a:bodyPr/>
                    <a:lstStyle/>
                    <a:p>
                      <a:pPr marL="0" marR="0" algn="ctr">
                        <a:lnSpc>
                          <a:spcPct val="107000"/>
                        </a:lnSpc>
                        <a:spcBef>
                          <a:spcPts val="0"/>
                        </a:spcBef>
                        <a:spcAft>
                          <a:spcPts val="0"/>
                        </a:spcAft>
                      </a:pP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Staircase Tile </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1021.44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70182473"/>
                  </a:ext>
                </a:extLst>
              </a:tr>
              <a:tr h="404685">
                <a:tc>
                  <a:txBody>
                    <a:bodyPr/>
                    <a:lstStyle/>
                    <a:p>
                      <a:pPr marL="0" marR="0" algn="ctr" rtl="1">
                        <a:lnSpc>
                          <a:spcPct val="107000"/>
                        </a:lnSpc>
                        <a:spcBef>
                          <a:spcPts val="0"/>
                        </a:spcBef>
                        <a:spcAft>
                          <a:spcPts val="0"/>
                        </a:spcAft>
                      </a:pP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Window Stone</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2057.6</a:t>
                      </a:r>
                    </a:p>
                  </a:txBody>
                  <a:tcPr marL="68580" marR="68580" marT="0" marB="0" anchor="ctr"/>
                </a:tc>
                <a:tc>
                  <a:txBody>
                    <a:bodyPr/>
                    <a:lstStyle/>
                    <a:p>
                      <a:pPr marL="0" marR="0" algn="ctr" rtl="0">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40</a:t>
                      </a: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Segoe UI" panose="020B0502040204020203" pitchFamily="34" charset="0"/>
                          <a:cs typeface="Times New Roman" panose="02020603050405020304" pitchFamily="18" charset="0"/>
                        </a:rPr>
                        <a:t>$/SM</a:t>
                      </a:r>
                    </a:p>
                  </a:txBody>
                  <a:tcPr marL="68580" marR="68580" marT="0" marB="0" anchor="ctr"/>
                </a:tc>
                <a:extLst>
                  <a:ext uri="{0D108BD9-81ED-4DB2-BD59-A6C34878D82A}">
                    <a16:rowId xmlns:a16="http://schemas.microsoft.com/office/drawing/2014/main" val="529308006"/>
                  </a:ext>
                </a:extLst>
              </a:tr>
              <a:tr h="404685">
                <a:tc>
                  <a:txBody>
                    <a:bodyPr/>
                    <a:lstStyle/>
                    <a:p>
                      <a:pPr marL="0" marR="0" algn="ctr" rtl="1">
                        <a:lnSpc>
                          <a:spcPct val="107000"/>
                        </a:lnSpc>
                        <a:spcBef>
                          <a:spcPts val="0"/>
                        </a:spcBef>
                        <a:spcAft>
                          <a:spcPts val="0"/>
                        </a:spcAft>
                      </a:pP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Granite Stone </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800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rtl="0">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22814615"/>
                  </a:ext>
                </a:extLst>
              </a:tr>
              <a:tr h="404685">
                <a:tc>
                  <a:txBody>
                    <a:bodyPr/>
                    <a:lstStyle/>
                    <a:p>
                      <a:pPr marL="0" marR="0" algn="ctr">
                        <a:lnSpc>
                          <a:spcPct val="107000"/>
                        </a:lnSpc>
                        <a:spcBef>
                          <a:spcPts val="0"/>
                        </a:spcBef>
                        <a:spcAft>
                          <a:spcPts val="0"/>
                        </a:spcAft>
                      </a:pPr>
                      <a:r>
                        <a:rPr lang="en-US" sz="1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Total Direct Cost</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gridSpan="3">
                  <a:txBody>
                    <a:bodyPr/>
                    <a:lstStyle/>
                    <a:p>
                      <a:pPr marL="0" marR="0" algn="ctr">
                        <a:lnSpc>
                          <a:spcPct val="107000"/>
                        </a:lnSpc>
                        <a:spcBef>
                          <a:spcPts val="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141368.1561</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51501668"/>
                  </a:ext>
                </a:extLst>
              </a:tr>
            </a:tbl>
          </a:graphicData>
        </a:graphic>
      </p:graphicFrame>
    </p:spTree>
    <p:extLst>
      <p:ext uri="{BB962C8B-B14F-4D97-AF65-F5344CB8AC3E}">
        <p14:creationId xmlns:p14="http://schemas.microsoft.com/office/powerpoint/2010/main" val="417079781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One-way Ribbed Slab</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BOQ</a:t>
            </a:r>
            <a:endParaRPr lang="en-US" sz="3200" dirty="0">
              <a:latin typeface="Times New Roman" panose="02020603050405020304" pitchFamily="18" charset="0"/>
              <a:cs typeface="Times New Roman" panose="02020603050405020304" pitchFamily="18" charset="0"/>
            </a:endParaRPr>
          </a:p>
        </p:txBody>
      </p:sp>
      <p:graphicFrame>
        <p:nvGraphicFramePr>
          <p:cNvPr id="6" name="Table 5">
            <a:extLst>
              <a:ext uri="{FF2B5EF4-FFF2-40B4-BE49-F238E27FC236}">
                <a16:creationId xmlns:a16="http://schemas.microsoft.com/office/drawing/2014/main" id="{FF67328A-5680-40E2-A61C-07A093A309A4}"/>
              </a:ext>
            </a:extLst>
          </p:cNvPr>
          <p:cNvGraphicFramePr>
            <a:graphicFrameLocks noGrp="1"/>
          </p:cNvGraphicFramePr>
          <p:nvPr>
            <p:extLst>
              <p:ext uri="{D42A27DB-BD31-4B8C-83A1-F6EECF244321}">
                <p14:modId xmlns:p14="http://schemas.microsoft.com/office/powerpoint/2010/main" val="818264187"/>
              </p:ext>
            </p:extLst>
          </p:nvPr>
        </p:nvGraphicFramePr>
        <p:xfrm>
          <a:off x="3629720" y="1327859"/>
          <a:ext cx="6541950" cy="5237975"/>
        </p:xfrm>
        <a:graphic>
          <a:graphicData uri="http://schemas.openxmlformats.org/drawingml/2006/table">
            <a:tbl>
              <a:tblPr firstRow="1" firstCol="1" bandRow="1">
                <a:tableStyleId>{5C22544A-7EE6-4342-B048-85BDC9FD1C3A}</a:tableStyleId>
              </a:tblPr>
              <a:tblGrid>
                <a:gridCol w="829362">
                  <a:extLst>
                    <a:ext uri="{9D8B030D-6E8A-4147-A177-3AD203B41FA5}">
                      <a16:colId xmlns:a16="http://schemas.microsoft.com/office/drawing/2014/main" val="511093299"/>
                    </a:ext>
                  </a:extLst>
                </a:gridCol>
                <a:gridCol w="1842665">
                  <a:extLst>
                    <a:ext uri="{9D8B030D-6E8A-4147-A177-3AD203B41FA5}">
                      <a16:colId xmlns:a16="http://schemas.microsoft.com/office/drawing/2014/main" val="1564319625"/>
                    </a:ext>
                  </a:extLst>
                </a:gridCol>
                <a:gridCol w="829362">
                  <a:extLst>
                    <a:ext uri="{9D8B030D-6E8A-4147-A177-3AD203B41FA5}">
                      <a16:colId xmlns:a16="http://schemas.microsoft.com/office/drawing/2014/main" val="448809064"/>
                    </a:ext>
                  </a:extLst>
                </a:gridCol>
                <a:gridCol w="644771">
                  <a:extLst>
                    <a:ext uri="{9D8B030D-6E8A-4147-A177-3AD203B41FA5}">
                      <a16:colId xmlns:a16="http://schemas.microsoft.com/office/drawing/2014/main" val="1070758304"/>
                    </a:ext>
                  </a:extLst>
                </a:gridCol>
                <a:gridCol w="737066">
                  <a:extLst>
                    <a:ext uri="{9D8B030D-6E8A-4147-A177-3AD203B41FA5}">
                      <a16:colId xmlns:a16="http://schemas.microsoft.com/office/drawing/2014/main" val="451300490"/>
                    </a:ext>
                  </a:extLst>
                </a:gridCol>
                <a:gridCol w="829362">
                  <a:extLst>
                    <a:ext uri="{9D8B030D-6E8A-4147-A177-3AD203B41FA5}">
                      <a16:colId xmlns:a16="http://schemas.microsoft.com/office/drawing/2014/main" val="1314263090"/>
                    </a:ext>
                  </a:extLst>
                </a:gridCol>
                <a:gridCol w="829362">
                  <a:extLst>
                    <a:ext uri="{9D8B030D-6E8A-4147-A177-3AD203B41FA5}">
                      <a16:colId xmlns:a16="http://schemas.microsoft.com/office/drawing/2014/main" val="21835322"/>
                    </a:ext>
                  </a:extLst>
                </a:gridCol>
              </a:tblGrid>
              <a:tr h="368205">
                <a:tc gridSpan="7">
                  <a:txBody>
                    <a:bodyPr/>
                    <a:lstStyle/>
                    <a:p>
                      <a:pPr marL="0" marR="0" algn="ctr">
                        <a:lnSpc>
                          <a:spcPct val="107000"/>
                        </a:lnSpc>
                        <a:spcBef>
                          <a:spcPts val="0"/>
                        </a:spcBef>
                        <a:spcAft>
                          <a:spcPts val="0"/>
                        </a:spcAft>
                      </a:pPr>
                      <a:r>
                        <a:rPr lang="en-US" sz="1800" b="1" i="1" dirty="0">
                          <a:effectLst/>
                          <a:latin typeface="Times New Roman" panose="02020603050405020304" pitchFamily="18" charset="0"/>
                          <a:ea typeface="Times New Roman" panose="02020603050405020304" pitchFamily="18" charset="0"/>
                          <a:cs typeface="Times New Roman" panose="02020603050405020304" pitchFamily="18" charset="0"/>
                        </a:rPr>
                        <a:t>Bill of Quantity</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8534194"/>
                  </a:ext>
                </a:extLst>
              </a:tr>
              <a:tr h="644184">
                <a:tc rowSpan="2">
                  <a:txBody>
                    <a:bodyPr/>
                    <a:lstStyle/>
                    <a:p>
                      <a:pPr marL="0" marR="0" algn="ctr">
                        <a:lnSpc>
                          <a:spcPct val="107000"/>
                        </a:lnSpc>
                        <a:spcBef>
                          <a:spcPts val="0"/>
                        </a:spcBef>
                        <a:spcAft>
                          <a:spcPts val="0"/>
                        </a:spcAft>
                      </a:pPr>
                      <a:r>
                        <a:rPr lang="en-US" sz="14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Item</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rowSpan="2">
                  <a:txBody>
                    <a:bodyPr/>
                    <a:lstStyle/>
                    <a:p>
                      <a:pPr marL="0" marR="0" algn="ctr">
                        <a:lnSpc>
                          <a:spcPct val="107000"/>
                        </a:lnSpc>
                        <a:spcBef>
                          <a:spcPts val="0"/>
                        </a:spcBef>
                        <a:spcAft>
                          <a:spcPts val="0"/>
                        </a:spcAft>
                      </a:pPr>
                      <a:r>
                        <a:rPr lang="en-US" sz="14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Description</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gridSpan="2">
                  <a:txBody>
                    <a:bodyPr/>
                    <a:lstStyle/>
                    <a:p>
                      <a:pPr marL="0" marR="0" algn="ctr">
                        <a:lnSpc>
                          <a:spcPct val="107000"/>
                        </a:lnSpc>
                        <a:spcBef>
                          <a:spcPts val="0"/>
                        </a:spcBef>
                        <a:spcAft>
                          <a:spcPts val="0"/>
                        </a:spcAft>
                      </a:pPr>
                      <a:r>
                        <a:rPr lang="en-US" sz="1400" b="1" i="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Quantity</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hMerge="1">
                  <a:txBody>
                    <a:bodyPr/>
                    <a:lstStyle/>
                    <a:p>
                      <a:endParaRPr lang="en-US"/>
                    </a:p>
                  </a:txBody>
                  <a:tcPr/>
                </a:tc>
                <a:tc gridSpan="2">
                  <a:txBody>
                    <a:bodyPr/>
                    <a:lstStyle/>
                    <a:p>
                      <a:pPr marL="0" marR="0" algn="ctr">
                        <a:lnSpc>
                          <a:spcPct val="107000"/>
                        </a:lnSpc>
                        <a:spcBef>
                          <a:spcPts val="0"/>
                        </a:spcBef>
                        <a:spcAft>
                          <a:spcPts val="0"/>
                        </a:spcAft>
                      </a:pPr>
                      <a:r>
                        <a:rPr lang="en-US" sz="1400" b="1" i="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Unit Price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hMerge="1">
                  <a:txBody>
                    <a:bodyPr/>
                    <a:lstStyle/>
                    <a:p>
                      <a:endParaRPr lang="en-US"/>
                    </a:p>
                  </a:txBody>
                  <a:tcPr/>
                </a:tc>
                <a:tc>
                  <a:txBody>
                    <a:bodyPr/>
                    <a:lstStyle/>
                    <a:p>
                      <a:pPr marL="0" marR="0" algn="ctr">
                        <a:lnSpc>
                          <a:spcPct val="107000"/>
                        </a:lnSpc>
                        <a:spcBef>
                          <a:spcPts val="0"/>
                        </a:spcBef>
                        <a:spcAft>
                          <a:spcPts val="0"/>
                        </a:spcAft>
                      </a:pPr>
                      <a:r>
                        <a:rPr lang="en-US" sz="1400" b="1" i="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Total Price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16847833"/>
                  </a:ext>
                </a:extLst>
              </a:tr>
              <a:tr h="368205">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400" b="1" i="1">
                          <a:effectLst/>
                          <a:latin typeface="Times New Roman" panose="02020603050405020304" pitchFamily="18" charset="0"/>
                          <a:ea typeface="Segoe UI" panose="020B0502040204020203" pitchFamily="34" charset="0"/>
                          <a:cs typeface="Times New Roman" panose="02020603050405020304" pitchFamily="18" charset="0"/>
                        </a:rPr>
                        <a:t>Value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i="1">
                          <a:effectLst/>
                          <a:latin typeface="Times New Roman" panose="02020603050405020304" pitchFamily="18" charset="0"/>
                          <a:ea typeface="Segoe UI" panose="020B0502040204020203" pitchFamily="34" charset="0"/>
                          <a:cs typeface="Times New Roman" panose="02020603050405020304" pitchFamily="18" charset="0"/>
                        </a:rPr>
                        <a:t>Unit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i="1">
                          <a:effectLst/>
                          <a:latin typeface="Times New Roman" panose="02020603050405020304" pitchFamily="18" charset="0"/>
                          <a:ea typeface="Segoe UI" panose="020B0502040204020203" pitchFamily="34" charset="0"/>
                          <a:cs typeface="Times New Roman" panose="02020603050405020304" pitchFamily="18" charset="0"/>
                        </a:rPr>
                        <a:t>Value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i="1">
                          <a:effectLst/>
                          <a:latin typeface="Times New Roman" panose="02020603050405020304" pitchFamily="18" charset="0"/>
                          <a:ea typeface="Segoe UI" panose="020B0502040204020203" pitchFamily="34" charset="0"/>
                          <a:cs typeface="Times New Roman" panose="02020603050405020304" pitchFamily="18" charset="0"/>
                        </a:rPr>
                        <a:t>Unit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72490526"/>
                  </a:ext>
                </a:extLst>
              </a:tr>
              <a:tr h="350671">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i="1" dirty="0">
                          <a:effectLst/>
                          <a:latin typeface="Times New Roman" panose="02020603050405020304" pitchFamily="18" charset="0"/>
                          <a:ea typeface="Times New Roman" panose="02020603050405020304" pitchFamily="18" charset="0"/>
                          <a:cs typeface="Times New Roman" panose="02020603050405020304" pitchFamily="18" charset="0"/>
                        </a:rPr>
                        <a:t>Excavation for Footing</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314.70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16.30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5130.45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25526947"/>
                  </a:ext>
                </a:extLst>
              </a:tr>
              <a:tr h="350671">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i="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Footing</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20.04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205.58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4119.39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48791948"/>
                  </a:ext>
                </a:extLst>
              </a:tr>
              <a:tr h="350671">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i="1">
                          <a:effectLst/>
                          <a:latin typeface="Times New Roman" panose="02020603050405020304" pitchFamily="18" charset="0"/>
                          <a:ea typeface="Segoe UI" panose="020B0502040204020203" pitchFamily="34" charset="0"/>
                          <a:cs typeface="Times New Roman" panose="02020603050405020304" pitchFamily="18" charset="0"/>
                        </a:rPr>
                        <a:t>Column Neck</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2.11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525.93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1107.21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23401857"/>
                  </a:ext>
                </a:extLst>
              </a:tr>
              <a:tr h="350671">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i="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Tie Beams</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14.06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303.28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4264.16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7101850"/>
                  </a:ext>
                </a:extLst>
              </a:tr>
              <a:tr h="350671">
                <a:tc>
                  <a:txBody>
                    <a:bodyPr/>
                    <a:lstStyle/>
                    <a:p>
                      <a:pPr marL="0" marR="0" algn="ctr">
                        <a:lnSpc>
                          <a:spcPct val="107000"/>
                        </a:lnSpc>
                        <a:spcBef>
                          <a:spcPts val="0"/>
                        </a:spcBef>
                        <a:spcAft>
                          <a:spcPts val="0"/>
                        </a:spcAft>
                      </a:pPr>
                      <a:r>
                        <a:rPr lang="en-US" sz="1400" b="1" i="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40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i="1">
                          <a:effectLst/>
                          <a:latin typeface="Times New Roman" panose="02020603050405020304" pitchFamily="18" charset="0"/>
                          <a:ea typeface="Segoe UI" panose="020B0502040204020203" pitchFamily="34" charset="0"/>
                          <a:cs typeface="Times New Roman" panose="02020603050405020304" pitchFamily="18" charset="0"/>
                        </a:rPr>
                        <a:t>Ground Slab</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19.58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147.08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2879.90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95666779"/>
                  </a:ext>
                </a:extLst>
              </a:tr>
              <a:tr h="350671">
                <a:tc>
                  <a:txBody>
                    <a:bodyPr/>
                    <a:lstStyle/>
                    <a:p>
                      <a:pPr marL="0" marR="0" algn="ctr">
                        <a:lnSpc>
                          <a:spcPct val="107000"/>
                        </a:lnSpc>
                        <a:spcBef>
                          <a:spcPts val="0"/>
                        </a:spcBef>
                        <a:spcAft>
                          <a:spcPts val="0"/>
                        </a:spcAft>
                      </a:pPr>
                      <a:r>
                        <a:rPr lang="en-US" sz="1400" b="1" i="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6</a:t>
                      </a:r>
                      <a:endParaRPr lang="en-US" sz="140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Columns</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13.30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429.58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5715.39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35633968"/>
                  </a:ext>
                </a:extLst>
              </a:tr>
              <a:tr h="350671">
                <a:tc>
                  <a:txBody>
                    <a:bodyPr/>
                    <a:lstStyle/>
                    <a:p>
                      <a:pPr marL="0" marR="0" algn="ctr">
                        <a:lnSpc>
                          <a:spcPct val="107000"/>
                        </a:lnSpc>
                        <a:spcBef>
                          <a:spcPts val="0"/>
                        </a:spcBef>
                        <a:spcAft>
                          <a:spcPts val="0"/>
                        </a:spcAft>
                      </a:pPr>
                      <a:r>
                        <a:rPr lang="en-US" sz="1400" b="1" i="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7</a:t>
                      </a:r>
                      <a:endParaRPr lang="en-US" sz="140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i="1" dirty="0">
                          <a:effectLst/>
                          <a:latin typeface="Times New Roman" panose="02020603050405020304" pitchFamily="18" charset="0"/>
                          <a:ea typeface="Segoe UI" panose="020B0502040204020203" pitchFamily="34" charset="0"/>
                          <a:cs typeface="Times New Roman" panose="02020603050405020304" pitchFamily="18" charset="0"/>
                        </a:rPr>
                        <a:t>Floors Slab</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379.30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71.47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27109.10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23850679"/>
                  </a:ext>
                </a:extLst>
              </a:tr>
              <a:tr h="350671">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8</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Frames </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5.03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Ton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992.46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$/Ton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4990.99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41150626"/>
                  </a:ext>
                </a:extLst>
              </a:tr>
              <a:tr h="350671">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9</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i="1">
                          <a:effectLst/>
                          <a:latin typeface="Times New Roman" panose="02020603050405020304" pitchFamily="18" charset="0"/>
                          <a:ea typeface="Segoe UI" panose="020B0502040204020203" pitchFamily="34" charset="0"/>
                          <a:cs typeface="Times New Roman" panose="02020603050405020304" pitchFamily="18" charset="0"/>
                        </a:rPr>
                        <a:t>Stairs</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6.82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198.49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1353.72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50452564"/>
                  </a:ext>
                </a:extLst>
              </a:tr>
              <a:tr h="350671">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i="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Slooping Screed</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5.41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102.42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554.11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85215979"/>
                  </a:ext>
                </a:extLst>
              </a:tr>
              <a:tr h="350671">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11</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i="1">
                          <a:effectLst/>
                          <a:latin typeface="Times New Roman" panose="02020603050405020304" pitchFamily="18" charset="0"/>
                          <a:ea typeface="Segoe UI" panose="020B0502040204020203" pitchFamily="34" charset="0"/>
                          <a:cs typeface="Times New Roman" panose="02020603050405020304" pitchFamily="18" charset="0"/>
                        </a:rPr>
                        <a:t>Plastering Floors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1612.96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7.14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11516.53</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42254700"/>
                  </a:ext>
                </a:extLst>
              </a:tr>
            </a:tbl>
          </a:graphicData>
        </a:graphic>
      </p:graphicFrame>
    </p:spTree>
    <p:extLst>
      <p:ext uri="{BB962C8B-B14F-4D97-AF65-F5344CB8AC3E}">
        <p14:creationId xmlns:p14="http://schemas.microsoft.com/office/powerpoint/2010/main" val="390791039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One-way Ribbed Slab</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450166" y="1080136"/>
            <a:ext cx="10980215" cy="678326"/>
          </a:xfrm>
        </p:spPr>
        <p:txBody>
          <a:bodyPr>
            <a:normAutofit/>
          </a:body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BOQ</a:t>
            </a:r>
            <a:endParaRPr lang="en-US" sz="3200" dirty="0">
              <a:latin typeface="Times New Roman" panose="02020603050405020304" pitchFamily="18" charset="0"/>
              <a:cs typeface="Times New Roman" panose="02020603050405020304" pitchFamily="18" charset="0"/>
            </a:endParaRPr>
          </a:p>
        </p:txBody>
      </p:sp>
      <p:graphicFrame>
        <p:nvGraphicFramePr>
          <p:cNvPr id="7" name="Table 6">
            <a:extLst>
              <a:ext uri="{FF2B5EF4-FFF2-40B4-BE49-F238E27FC236}">
                <a16:creationId xmlns:a16="http://schemas.microsoft.com/office/drawing/2014/main" id="{FDAC0ABC-A95C-493A-B878-312F87D4F52F}"/>
              </a:ext>
            </a:extLst>
          </p:cNvPr>
          <p:cNvGraphicFramePr>
            <a:graphicFrameLocks noGrp="1"/>
          </p:cNvGraphicFramePr>
          <p:nvPr>
            <p:extLst>
              <p:ext uri="{D42A27DB-BD31-4B8C-83A1-F6EECF244321}">
                <p14:modId xmlns:p14="http://schemas.microsoft.com/office/powerpoint/2010/main" val="2140462610"/>
              </p:ext>
            </p:extLst>
          </p:nvPr>
        </p:nvGraphicFramePr>
        <p:xfrm>
          <a:off x="2859144" y="1275608"/>
          <a:ext cx="6781245" cy="5237982"/>
        </p:xfrm>
        <a:graphic>
          <a:graphicData uri="http://schemas.openxmlformats.org/drawingml/2006/table">
            <a:tbl>
              <a:tblPr firstRow="1" firstCol="1" bandRow="1">
                <a:tableStyleId>{5C22544A-7EE6-4342-B048-85BDC9FD1C3A}</a:tableStyleId>
              </a:tblPr>
              <a:tblGrid>
                <a:gridCol w="859699">
                  <a:extLst>
                    <a:ext uri="{9D8B030D-6E8A-4147-A177-3AD203B41FA5}">
                      <a16:colId xmlns:a16="http://schemas.microsoft.com/office/drawing/2014/main" val="1825609271"/>
                    </a:ext>
                  </a:extLst>
                </a:gridCol>
                <a:gridCol w="1910068">
                  <a:extLst>
                    <a:ext uri="{9D8B030D-6E8A-4147-A177-3AD203B41FA5}">
                      <a16:colId xmlns:a16="http://schemas.microsoft.com/office/drawing/2014/main" val="1501202448"/>
                    </a:ext>
                  </a:extLst>
                </a:gridCol>
                <a:gridCol w="859699">
                  <a:extLst>
                    <a:ext uri="{9D8B030D-6E8A-4147-A177-3AD203B41FA5}">
                      <a16:colId xmlns:a16="http://schemas.microsoft.com/office/drawing/2014/main" val="2513094094"/>
                    </a:ext>
                  </a:extLst>
                </a:gridCol>
                <a:gridCol w="668355">
                  <a:extLst>
                    <a:ext uri="{9D8B030D-6E8A-4147-A177-3AD203B41FA5}">
                      <a16:colId xmlns:a16="http://schemas.microsoft.com/office/drawing/2014/main" val="1295181554"/>
                    </a:ext>
                  </a:extLst>
                </a:gridCol>
                <a:gridCol w="764026">
                  <a:extLst>
                    <a:ext uri="{9D8B030D-6E8A-4147-A177-3AD203B41FA5}">
                      <a16:colId xmlns:a16="http://schemas.microsoft.com/office/drawing/2014/main" val="2045042469"/>
                    </a:ext>
                  </a:extLst>
                </a:gridCol>
                <a:gridCol w="726620">
                  <a:extLst>
                    <a:ext uri="{9D8B030D-6E8A-4147-A177-3AD203B41FA5}">
                      <a16:colId xmlns:a16="http://schemas.microsoft.com/office/drawing/2014/main" val="133161411"/>
                    </a:ext>
                  </a:extLst>
                </a:gridCol>
                <a:gridCol w="992778">
                  <a:extLst>
                    <a:ext uri="{9D8B030D-6E8A-4147-A177-3AD203B41FA5}">
                      <a16:colId xmlns:a16="http://schemas.microsoft.com/office/drawing/2014/main" val="2999642827"/>
                    </a:ext>
                  </a:extLst>
                </a:gridCol>
              </a:tblGrid>
              <a:tr h="345101">
                <a:tc gridSpan="7">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Bill of Quantity</a:t>
                      </a:r>
                      <a:endParaRPr lang="en-US" sz="18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91556003"/>
                  </a:ext>
                </a:extLst>
              </a:tr>
              <a:tr h="603764">
                <a:tc rowSpan="2">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Item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rowSpan="2">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Description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gridSpan="2">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Quantity</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Unit Price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Total Price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87658293"/>
                  </a:ext>
                </a:extLst>
              </a:tr>
              <a:tr h="345101">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Value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Unit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Value</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Unit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endParaRPr lang="en-US" sz="1400">
                        <a:effectLst/>
                        <a:latin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537777173"/>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i="1">
                          <a:effectLst/>
                          <a:latin typeface="Times New Roman" panose="02020603050405020304" pitchFamily="18" charset="0"/>
                          <a:ea typeface="Times New Roman" panose="02020603050405020304" pitchFamily="18" charset="0"/>
                          <a:cs typeface="Times New Roman" panose="02020603050405020304" pitchFamily="18" charset="0"/>
                        </a:rPr>
                        <a:t>Paintening Floors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1571.95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3.64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5724.10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28318182"/>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13</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Tiles</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515.82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28.41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14652.02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51573942"/>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14</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dirty="0">
                          <a:effectLst/>
                          <a:latin typeface="Times New Roman" panose="02020603050405020304" pitchFamily="18" charset="0"/>
                          <a:ea typeface="Segoe UI" panose="020B0502040204020203" pitchFamily="34" charset="0"/>
                          <a:cs typeface="Times New Roman" panose="02020603050405020304" pitchFamily="18" charset="0"/>
                        </a:rPr>
                        <a:t>Blocks </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113.00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Box</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105.87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$/Box</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11963.80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69909344"/>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Stone</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693.24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66.26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45933.53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88327479"/>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16</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dirty="0">
                          <a:effectLst/>
                          <a:latin typeface="Times New Roman" panose="02020603050405020304" pitchFamily="18" charset="0"/>
                          <a:ea typeface="Segoe UI" panose="020B0502040204020203" pitchFamily="34" charset="0"/>
                          <a:cs typeface="Times New Roman" panose="02020603050405020304" pitchFamily="18" charset="0"/>
                        </a:rPr>
                        <a:t>Beam </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6.72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457.08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$/CM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3071.57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8879622"/>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17</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Doors</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41.75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159.66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6665.90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41830160"/>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18</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dirty="0">
                          <a:effectLst/>
                          <a:latin typeface="Times New Roman" panose="02020603050405020304" pitchFamily="18" charset="0"/>
                          <a:ea typeface="Segoe UI" panose="020B0502040204020203" pitchFamily="34" charset="0"/>
                          <a:cs typeface="Times New Roman" panose="02020603050405020304" pitchFamily="18" charset="0"/>
                        </a:rPr>
                        <a:t>Windows</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68.02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95.20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6475.50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94110799"/>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19</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Staircase rail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15.17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47.60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722.09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70654340"/>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20</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i="1">
                          <a:effectLst/>
                          <a:latin typeface="Times New Roman" panose="02020603050405020304" pitchFamily="18" charset="0"/>
                          <a:ea typeface="Segoe UI" panose="020B0502040204020203" pitchFamily="34" charset="0"/>
                          <a:cs typeface="Times New Roman" panose="02020603050405020304" pitchFamily="18" charset="0"/>
                        </a:rPr>
                        <a:t>Staircase Tile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26.88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45.22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1215.51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60172063"/>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21</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rtl="1">
                        <a:lnSpc>
                          <a:spcPct val="107000"/>
                        </a:lnSpc>
                        <a:spcBef>
                          <a:spcPts val="0"/>
                        </a:spcBef>
                        <a:spcAft>
                          <a:spcPts val="0"/>
                        </a:spcAft>
                      </a:pPr>
                      <a:r>
                        <a:rPr lang="en-US" sz="1400" b="1" i="1" dirty="0">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Window Stone </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51.44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47.60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solidFill>
                            <a:srgbClr val="000000"/>
                          </a:solidFill>
                          <a:effectLst/>
                          <a:latin typeface="Times New Roman" panose="02020603050405020304" pitchFamily="18" charset="0"/>
                          <a:ea typeface="Segoe UI" panose="020B0502040204020203" pitchFamily="34" charset="0"/>
                          <a:cs typeface="Times New Roman" panose="02020603050405020304" pitchFamily="18" charset="0"/>
                        </a:rPr>
                        <a:t>2448.54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52050786"/>
                  </a:ext>
                </a:extLst>
              </a:tr>
              <a:tr h="328668">
                <a:tc>
                  <a:txBody>
                    <a:bodyPr/>
                    <a:lstStyle/>
                    <a:p>
                      <a:pPr marL="0" marR="0" algn="ctr">
                        <a:lnSpc>
                          <a:spcPct val="107000"/>
                        </a:lnSpc>
                        <a:spcBef>
                          <a:spcPts val="0"/>
                        </a:spcBef>
                        <a:spcAft>
                          <a:spcPts val="0"/>
                        </a:spcAft>
                      </a:pPr>
                      <a:r>
                        <a:rPr lang="en-US" sz="14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22</a:t>
                      </a:r>
                      <a:endParaRPr lang="en-US" sz="1400" dirty="0">
                        <a:solidFill>
                          <a:schemeClr val="bg1"/>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rtl="1">
                        <a:lnSpc>
                          <a:spcPct val="107000"/>
                        </a:lnSpc>
                        <a:spcBef>
                          <a:spcPts val="0"/>
                        </a:spcBef>
                        <a:spcAft>
                          <a:spcPts val="0"/>
                        </a:spcAft>
                      </a:pPr>
                      <a:r>
                        <a:rPr lang="en-US" sz="1400" b="1" i="1">
                          <a:effectLst/>
                          <a:latin typeface="Times New Roman" panose="02020603050405020304" pitchFamily="18" charset="0"/>
                          <a:ea typeface="Segoe UI" panose="020B0502040204020203" pitchFamily="34" charset="0"/>
                          <a:cs typeface="Times New Roman" panose="02020603050405020304" pitchFamily="18" charset="0"/>
                        </a:rPr>
                        <a:t>Granite Stone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8.00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119.00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Times New Roman" panose="02020603050405020304" pitchFamily="18" charset="0"/>
                          <a:ea typeface="Segoe UI" panose="020B0502040204020203" pitchFamily="34" charset="0"/>
                          <a:cs typeface="Times New Roman" panose="02020603050405020304" pitchFamily="18" charset="0"/>
                        </a:rPr>
                        <a:t>$/SM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Times New Roman" panose="02020603050405020304" pitchFamily="18" charset="0"/>
                          <a:ea typeface="Segoe UI" panose="020B0502040204020203" pitchFamily="34" charset="0"/>
                          <a:cs typeface="Times New Roman" panose="02020603050405020304" pitchFamily="18" charset="0"/>
                        </a:rPr>
                        <a:t>952.00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71453154"/>
                  </a:ext>
                </a:extLst>
              </a:tr>
              <a:tr h="328668">
                <a:tc gridSpan="6">
                  <a:txBody>
                    <a:bodyPr/>
                    <a:lstStyle/>
                    <a:p>
                      <a:pPr marL="0" marR="0" algn="ctr">
                        <a:lnSpc>
                          <a:spcPct val="107000"/>
                        </a:lnSpc>
                        <a:spcBef>
                          <a:spcPts val="0"/>
                        </a:spcBef>
                        <a:spcAft>
                          <a:spcPts val="0"/>
                        </a:spcAft>
                      </a:pPr>
                      <a:r>
                        <a:rPr lang="en-US" sz="14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 Bid Price</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0"/>
                        </a:spcBef>
                        <a:spcAft>
                          <a:spcPts val="0"/>
                        </a:spcAft>
                      </a:pPr>
                      <a:r>
                        <a:rPr lang="en-US" sz="1400" b="1" dirty="0">
                          <a:solidFill>
                            <a:srgbClr val="FF0000"/>
                          </a:solidFill>
                          <a:effectLst/>
                          <a:latin typeface="Times New Roman" panose="02020603050405020304" pitchFamily="18" charset="0"/>
                          <a:ea typeface="Segoe UI" panose="020B0502040204020203" pitchFamily="34" charset="0"/>
                          <a:cs typeface="Times New Roman" panose="02020603050405020304" pitchFamily="18" charset="0"/>
                        </a:rPr>
                        <a:t>168565.52</a:t>
                      </a:r>
                      <a:endParaRPr lang="en-US" sz="1400" dirty="0">
                        <a:solidFill>
                          <a:srgbClr val="FF0000"/>
                        </a:solidFill>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55498324"/>
                  </a:ext>
                </a:extLst>
              </a:tr>
            </a:tbl>
          </a:graphicData>
        </a:graphic>
      </p:graphicFrame>
    </p:spTree>
    <p:extLst>
      <p:ext uri="{BB962C8B-B14F-4D97-AF65-F5344CB8AC3E}">
        <p14:creationId xmlns:p14="http://schemas.microsoft.com/office/powerpoint/2010/main" val="4155817378"/>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Conclusion</a:t>
            </a:r>
          </a:p>
        </p:txBody>
      </p:sp>
      <p:sp>
        <p:nvSpPr>
          <p:cNvPr id="5" name="Content Placeholder 4">
            <a:extLst>
              <a:ext uri="{FF2B5EF4-FFF2-40B4-BE49-F238E27FC236}">
                <a16:creationId xmlns:a16="http://schemas.microsoft.com/office/drawing/2014/main" id="{32CA6734-6C38-418D-B225-6DAAEDA7FE8B}"/>
              </a:ext>
            </a:extLst>
          </p:cNvPr>
          <p:cNvSpPr>
            <a:spLocks noGrp="1"/>
          </p:cNvSpPr>
          <p:nvPr>
            <p:ph idx="1"/>
          </p:nvPr>
        </p:nvSpPr>
        <p:spPr>
          <a:xfrm>
            <a:off x="286604" y="1080136"/>
            <a:ext cx="11143778" cy="678326"/>
          </a:xfrm>
        </p:spPr>
        <p:txBody>
          <a:bodyPr>
            <a:normAutofit/>
          </a:bodyPr>
          <a:lstStyle/>
          <a:p>
            <a:pPr marL="0" indent="0">
              <a:buNone/>
            </a:pPr>
            <a:r>
              <a:rPr lang="en-US" dirty="0">
                <a:latin typeface="Times New Roman" panose="02020603050405020304" pitchFamily="18" charset="0"/>
                <a:cs typeface="Times New Roman" panose="02020603050405020304" pitchFamily="18" charset="0"/>
              </a:rPr>
              <a:t>We will do comparison between all slab systems in Quantities and costs.</a:t>
            </a:r>
          </a:p>
        </p:txBody>
      </p:sp>
      <p:sp>
        <p:nvSpPr>
          <p:cNvPr id="6" name="Content Placeholder 4">
            <a:extLst>
              <a:ext uri="{FF2B5EF4-FFF2-40B4-BE49-F238E27FC236}">
                <a16:creationId xmlns:a16="http://schemas.microsoft.com/office/drawing/2014/main" id="{EB748A38-91DF-4440-8F7B-101288DFD800}"/>
              </a:ext>
            </a:extLst>
          </p:cNvPr>
          <p:cNvSpPr txBox="1">
            <a:spLocks/>
          </p:cNvSpPr>
          <p:nvPr/>
        </p:nvSpPr>
        <p:spPr>
          <a:xfrm>
            <a:off x="286604" y="1573730"/>
            <a:ext cx="11143778" cy="678326"/>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a:buFont typeface="Wingdings" panose="05000000000000000000" pitchFamily="2" charset="2"/>
              <a:buChar char="Ø"/>
            </a:pPr>
            <a:r>
              <a:rPr lang="en-US" sz="3200" b="1" dirty="0">
                <a:latin typeface="Times New Roman" panose="02020603050405020304" pitchFamily="18" charset="0"/>
                <a:cs typeface="Times New Roman" panose="02020603050405020304" pitchFamily="18" charset="0"/>
              </a:rPr>
              <a:t> Quantities Comparison</a:t>
            </a:r>
          </a:p>
        </p:txBody>
      </p:sp>
      <p:sp>
        <p:nvSpPr>
          <p:cNvPr id="8" name="Content Placeholder 4">
            <a:extLst>
              <a:ext uri="{FF2B5EF4-FFF2-40B4-BE49-F238E27FC236}">
                <a16:creationId xmlns:a16="http://schemas.microsoft.com/office/drawing/2014/main" id="{9E747463-4220-45E3-8E00-C458F8FA391B}"/>
              </a:ext>
            </a:extLst>
          </p:cNvPr>
          <p:cNvSpPr txBox="1">
            <a:spLocks/>
          </p:cNvSpPr>
          <p:nvPr/>
        </p:nvSpPr>
        <p:spPr>
          <a:xfrm>
            <a:off x="286604" y="2225830"/>
            <a:ext cx="11143778" cy="678326"/>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Footings</a:t>
            </a:r>
          </a:p>
        </p:txBody>
      </p:sp>
      <p:graphicFrame>
        <p:nvGraphicFramePr>
          <p:cNvPr id="4" name="Table 3">
            <a:extLst>
              <a:ext uri="{FF2B5EF4-FFF2-40B4-BE49-F238E27FC236}">
                <a16:creationId xmlns:a16="http://schemas.microsoft.com/office/drawing/2014/main" id="{2856368A-07F7-44FD-9155-78ACA0BE299F}"/>
              </a:ext>
            </a:extLst>
          </p:cNvPr>
          <p:cNvGraphicFramePr>
            <a:graphicFrameLocks noGrp="1"/>
          </p:cNvGraphicFramePr>
          <p:nvPr>
            <p:extLst>
              <p:ext uri="{D42A27DB-BD31-4B8C-83A1-F6EECF244321}">
                <p14:modId xmlns:p14="http://schemas.microsoft.com/office/powerpoint/2010/main" val="3543609106"/>
              </p:ext>
            </p:extLst>
          </p:nvPr>
        </p:nvGraphicFramePr>
        <p:xfrm>
          <a:off x="719137" y="2745650"/>
          <a:ext cx="10753725" cy="3023614"/>
        </p:xfrm>
        <a:graphic>
          <a:graphicData uri="http://schemas.openxmlformats.org/drawingml/2006/table">
            <a:tbl>
              <a:tblPr firstRow="1" firstCol="1" bandRow="1">
                <a:tableStyleId>{5C22544A-7EE6-4342-B048-85BDC9FD1C3A}</a:tableStyleId>
              </a:tblPr>
              <a:tblGrid>
                <a:gridCol w="2150745">
                  <a:extLst>
                    <a:ext uri="{9D8B030D-6E8A-4147-A177-3AD203B41FA5}">
                      <a16:colId xmlns:a16="http://schemas.microsoft.com/office/drawing/2014/main" val="1395128565"/>
                    </a:ext>
                  </a:extLst>
                </a:gridCol>
                <a:gridCol w="2150745">
                  <a:extLst>
                    <a:ext uri="{9D8B030D-6E8A-4147-A177-3AD203B41FA5}">
                      <a16:colId xmlns:a16="http://schemas.microsoft.com/office/drawing/2014/main" val="1368459643"/>
                    </a:ext>
                  </a:extLst>
                </a:gridCol>
                <a:gridCol w="2150745">
                  <a:extLst>
                    <a:ext uri="{9D8B030D-6E8A-4147-A177-3AD203B41FA5}">
                      <a16:colId xmlns:a16="http://schemas.microsoft.com/office/drawing/2014/main" val="1072558179"/>
                    </a:ext>
                  </a:extLst>
                </a:gridCol>
                <a:gridCol w="2150745">
                  <a:extLst>
                    <a:ext uri="{9D8B030D-6E8A-4147-A177-3AD203B41FA5}">
                      <a16:colId xmlns:a16="http://schemas.microsoft.com/office/drawing/2014/main" val="1929421672"/>
                    </a:ext>
                  </a:extLst>
                </a:gridCol>
                <a:gridCol w="2150745">
                  <a:extLst>
                    <a:ext uri="{9D8B030D-6E8A-4147-A177-3AD203B41FA5}">
                      <a16:colId xmlns:a16="http://schemas.microsoft.com/office/drawing/2014/main" val="4170836136"/>
                    </a:ext>
                  </a:extLst>
                </a:gridCol>
              </a:tblGrid>
              <a:tr h="592654">
                <a:tc gridSpan="5">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Footings</a:t>
                      </a:r>
                      <a:endParaRPr lang="en-US" sz="20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63933633"/>
                  </a:ext>
                </a:extLst>
              </a:tr>
              <a:tr h="758046">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Item description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Solid Sab system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Flat Plate system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Two-way Ribbed Slab system (Waffle)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One-way Ribbed slab system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19746853"/>
                  </a:ext>
                </a:extLst>
              </a:tr>
              <a:tr h="303219">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Volume of Excavation (m</a:t>
                      </a:r>
                      <a:r>
                        <a:rPr lang="en-US" sz="1400" baseline="30000">
                          <a:effectLst/>
                          <a:latin typeface="Times New Roman" panose="02020603050405020304" pitchFamily="18" charset="0"/>
                          <a:cs typeface="Times New Roman" panose="02020603050405020304" pitchFamily="18" charset="0"/>
                        </a:rPr>
                        <a:t>3</a:t>
                      </a:r>
                      <a:r>
                        <a:rPr lang="en-US" sz="1400">
                          <a:effectLst/>
                          <a:latin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326.63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329.70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301.48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314.70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78700859"/>
                  </a:ext>
                </a:extLst>
              </a:tr>
              <a:tr h="289436">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Total Concrete Volume (m</a:t>
                      </a:r>
                      <a:r>
                        <a:rPr lang="en-US" sz="1400" baseline="30000">
                          <a:effectLst/>
                          <a:latin typeface="Times New Roman" panose="02020603050405020304" pitchFamily="18" charset="0"/>
                          <a:cs typeface="Times New Roman" panose="02020603050405020304" pitchFamily="18" charset="0"/>
                        </a:rPr>
                        <a:t>3</a:t>
                      </a:r>
                      <a:r>
                        <a:rPr lang="en-US" sz="1400">
                          <a:effectLst/>
                          <a:latin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28.56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29.17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24.70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27.05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09949967"/>
                  </a:ext>
                </a:extLst>
              </a:tr>
              <a:tr h="289436">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Volume of framework (m</a:t>
                      </a:r>
                      <a:r>
                        <a:rPr lang="en-US" sz="1400" baseline="30000">
                          <a:effectLst/>
                          <a:latin typeface="Times New Roman" panose="02020603050405020304" pitchFamily="18" charset="0"/>
                          <a:cs typeface="Times New Roman" panose="02020603050405020304" pitchFamily="18" charset="0"/>
                        </a:rPr>
                        <a:t>3</a:t>
                      </a:r>
                      <a:r>
                        <a:rPr lang="en-US" sz="1400">
                          <a:effectLst/>
                          <a:latin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1.72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1.73</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1.53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1.67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20990609"/>
                  </a:ext>
                </a:extLst>
              </a:tr>
              <a:tr h="303219">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Reinforcing (tones)</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0.83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0.83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0.75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0.81</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60915782"/>
                  </a:ext>
                </a:extLst>
              </a:tr>
            </a:tbl>
          </a:graphicData>
        </a:graphic>
      </p:graphicFrame>
      <p:sp>
        <p:nvSpPr>
          <p:cNvPr id="9" name="Content Placeholder 4">
            <a:extLst>
              <a:ext uri="{FF2B5EF4-FFF2-40B4-BE49-F238E27FC236}">
                <a16:creationId xmlns:a16="http://schemas.microsoft.com/office/drawing/2014/main" id="{84EC60E8-01E2-41ED-97C8-1E0C8EF20B1C}"/>
              </a:ext>
            </a:extLst>
          </p:cNvPr>
          <p:cNvSpPr txBox="1">
            <a:spLocks/>
          </p:cNvSpPr>
          <p:nvPr/>
        </p:nvSpPr>
        <p:spPr>
          <a:xfrm>
            <a:off x="329084" y="6078126"/>
            <a:ext cx="11143778" cy="678326"/>
          </a:xfrm>
          <a:prstGeom prst="rect">
            <a:avLst/>
          </a:prstGeom>
        </p:spPr>
        <p:txBody>
          <a:bodyPr vert="horz" lIns="91440" tIns="45720" rIns="91440" bIns="45720" rtlCol="0">
            <a:normAutofit lnSpcReduction="10000"/>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marL="0" indent="0">
              <a:buNone/>
            </a:pPr>
            <a:r>
              <a:rPr lang="en-US" b="1" dirty="0">
                <a:solidFill>
                  <a:srgbClr val="FF0000"/>
                </a:solidFill>
                <a:latin typeface="Times New Roman" panose="02020603050405020304" pitchFamily="18" charset="0"/>
                <a:cs typeface="Times New Roman" panose="02020603050405020304" pitchFamily="18" charset="0"/>
              </a:rPr>
              <a:t>Flat Plat System have the largest quantities of concrete and steel with small differences. </a:t>
            </a:r>
            <a:endParaRPr lang="en-US" sz="32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31588516"/>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Conclusion</a:t>
            </a:r>
          </a:p>
        </p:txBody>
      </p:sp>
      <p:sp>
        <p:nvSpPr>
          <p:cNvPr id="6" name="Content Placeholder 4">
            <a:extLst>
              <a:ext uri="{FF2B5EF4-FFF2-40B4-BE49-F238E27FC236}">
                <a16:creationId xmlns:a16="http://schemas.microsoft.com/office/drawing/2014/main" id="{EB748A38-91DF-4440-8F7B-101288DFD800}"/>
              </a:ext>
            </a:extLst>
          </p:cNvPr>
          <p:cNvSpPr txBox="1">
            <a:spLocks/>
          </p:cNvSpPr>
          <p:nvPr/>
        </p:nvSpPr>
        <p:spPr>
          <a:xfrm>
            <a:off x="286604" y="1080135"/>
            <a:ext cx="11143778" cy="678326"/>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a:buFont typeface="Wingdings" panose="05000000000000000000" pitchFamily="2" charset="2"/>
              <a:buChar char="Ø"/>
            </a:pPr>
            <a:r>
              <a:rPr lang="en-US" sz="3200" b="1" dirty="0">
                <a:latin typeface="Times New Roman" panose="02020603050405020304" pitchFamily="18" charset="0"/>
                <a:cs typeface="Times New Roman" panose="02020603050405020304" pitchFamily="18" charset="0"/>
              </a:rPr>
              <a:t> Quantities Comparison</a:t>
            </a:r>
          </a:p>
        </p:txBody>
      </p:sp>
      <p:sp>
        <p:nvSpPr>
          <p:cNvPr id="8" name="Content Placeholder 4">
            <a:extLst>
              <a:ext uri="{FF2B5EF4-FFF2-40B4-BE49-F238E27FC236}">
                <a16:creationId xmlns:a16="http://schemas.microsoft.com/office/drawing/2014/main" id="{9E747463-4220-45E3-8E00-C458F8FA391B}"/>
              </a:ext>
            </a:extLst>
          </p:cNvPr>
          <p:cNvSpPr txBox="1">
            <a:spLocks/>
          </p:cNvSpPr>
          <p:nvPr/>
        </p:nvSpPr>
        <p:spPr>
          <a:xfrm>
            <a:off x="286604" y="1758461"/>
            <a:ext cx="11143778" cy="678326"/>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Column Necks</a:t>
            </a:r>
          </a:p>
        </p:txBody>
      </p:sp>
      <p:graphicFrame>
        <p:nvGraphicFramePr>
          <p:cNvPr id="3" name="Table 2">
            <a:extLst>
              <a:ext uri="{FF2B5EF4-FFF2-40B4-BE49-F238E27FC236}">
                <a16:creationId xmlns:a16="http://schemas.microsoft.com/office/drawing/2014/main" id="{3EB94B03-2CAA-42FF-AC25-5C35BF2F41CD}"/>
              </a:ext>
            </a:extLst>
          </p:cNvPr>
          <p:cNvGraphicFramePr>
            <a:graphicFrameLocks noGrp="1"/>
          </p:cNvGraphicFramePr>
          <p:nvPr>
            <p:extLst>
              <p:ext uri="{D42A27DB-BD31-4B8C-83A1-F6EECF244321}">
                <p14:modId xmlns:p14="http://schemas.microsoft.com/office/powerpoint/2010/main" val="166859134"/>
              </p:ext>
            </p:extLst>
          </p:nvPr>
        </p:nvGraphicFramePr>
        <p:xfrm>
          <a:off x="676657" y="2637874"/>
          <a:ext cx="10753725" cy="2843379"/>
        </p:xfrm>
        <a:graphic>
          <a:graphicData uri="http://schemas.openxmlformats.org/drawingml/2006/table">
            <a:tbl>
              <a:tblPr firstRow="1" firstCol="1" bandRow="1">
                <a:tableStyleId>{5C22544A-7EE6-4342-B048-85BDC9FD1C3A}</a:tableStyleId>
              </a:tblPr>
              <a:tblGrid>
                <a:gridCol w="2150745">
                  <a:extLst>
                    <a:ext uri="{9D8B030D-6E8A-4147-A177-3AD203B41FA5}">
                      <a16:colId xmlns:a16="http://schemas.microsoft.com/office/drawing/2014/main" val="1983145531"/>
                    </a:ext>
                  </a:extLst>
                </a:gridCol>
                <a:gridCol w="2150745">
                  <a:extLst>
                    <a:ext uri="{9D8B030D-6E8A-4147-A177-3AD203B41FA5}">
                      <a16:colId xmlns:a16="http://schemas.microsoft.com/office/drawing/2014/main" val="1390964643"/>
                    </a:ext>
                  </a:extLst>
                </a:gridCol>
                <a:gridCol w="2150745">
                  <a:extLst>
                    <a:ext uri="{9D8B030D-6E8A-4147-A177-3AD203B41FA5}">
                      <a16:colId xmlns:a16="http://schemas.microsoft.com/office/drawing/2014/main" val="802852667"/>
                    </a:ext>
                  </a:extLst>
                </a:gridCol>
                <a:gridCol w="2150745">
                  <a:extLst>
                    <a:ext uri="{9D8B030D-6E8A-4147-A177-3AD203B41FA5}">
                      <a16:colId xmlns:a16="http://schemas.microsoft.com/office/drawing/2014/main" val="117856459"/>
                    </a:ext>
                  </a:extLst>
                </a:gridCol>
                <a:gridCol w="2150745">
                  <a:extLst>
                    <a:ext uri="{9D8B030D-6E8A-4147-A177-3AD203B41FA5}">
                      <a16:colId xmlns:a16="http://schemas.microsoft.com/office/drawing/2014/main" val="1769207849"/>
                    </a:ext>
                  </a:extLst>
                </a:gridCol>
              </a:tblGrid>
              <a:tr h="536400">
                <a:tc gridSpan="5">
                  <a:txBody>
                    <a:bodyPr/>
                    <a:lstStyle/>
                    <a:p>
                      <a:pPr marL="0" marR="0" algn="ctr">
                        <a:lnSpc>
                          <a:spcPct val="107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Column Neck</a:t>
                      </a:r>
                      <a:endParaRPr lang="en-US" sz="2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603723424"/>
                  </a:ext>
                </a:extLst>
              </a:tr>
              <a:tr h="880028">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Item description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Solid Sab system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Flat Plate system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Two-way Ribbed Slab system (Waffle)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One-way Ribbed slab system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20180887"/>
                  </a:ext>
                </a:extLst>
              </a:tr>
              <a:tr h="482968">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Total Concrete Volume (m</a:t>
                      </a:r>
                      <a:r>
                        <a:rPr lang="en-US" sz="1400" baseline="30000">
                          <a:effectLst/>
                          <a:latin typeface="Times New Roman" panose="02020603050405020304" pitchFamily="18" charset="0"/>
                          <a:cs typeface="Times New Roman" panose="02020603050405020304" pitchFamily="18" charset="0"/>
                        </a:rPr>
                        <a:t>3</a:t>
                      </a:r>
                      <a:r>
                        <a:rPr lang="en-US" sz="1400">
                          <a:effectLst/>
                          <a:latin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2.07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2.28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2.06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2.11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72083327"/>
                  </a:ext>
                </a:extLst>
              </a:tr>
              <a:tr h="461015">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Volume of framework (m</a:t>
                      </a:r>
                      <a:r>
                        <a:rPr lang="en-US" sz="1400" baseline="30000">
                          <a:effectLst/>
                          <a:latin typeface="Times New Roman" panose="02020603050405020304" pitchFamily="18" charset="0"/>
                          <a:cs typeface="Times New Roman" panose="02020603050405020304" pitchFamily="18" charset="0"/>
                        </a:rPr>
                        <a:t>3</a:t>
                      </a:r>
                      <a:r>
                        <a:rPr lang="en-US" sz="1400">
                          <a:effectLst/>
                          <a:latin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0.95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1.01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0.99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0.96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83452675"/>
                  </a:ext>
                </a:extLst>
              </a:tr>
              <a:tr h="482968">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Reinforcing (tones)</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0.51</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0.58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0.42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0.56</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41459264"/>
                  </a:ext>
                </a:extLst>
              </a:tr>
            </a:tbl>
          </a:graphicData>
        </a:graphic>
      </p:graphicFrame>
      <p:sp>
        <p:nvSpPr>
          <p:cNvPr id="9" name="Content Placeholder 4">
            <a:extLst>
              <a:ext uri="{FF2B5EF4-FFF2-40B4-BE49-F238E27FC236}">
                <a16:creationId xmlns:a16="http://schemas.microsoft.com/office/drawing/2014/main" id="{73A44A3E-402D-49F6-B8ED-C5408A99696F}"/>
              </a:ext>
            </a:extLst>
          </p:cNvPr>
          <p:cNvSpPr txBox="1">
            <a:spLocks/>
          </p:cNvSpPr>
          <p:nvPr/>
        </p:nvSpPr>
        <p:spPr>
          <a:xfrm>
            <a:off x="371565" y="6078546"/>
            <a:ext cx="11920584" cy="678326"/>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marL="0" indent="0">
              <a:buNone/>
            </a:pPr>
            <a:r>
              <a:rPr lang="en-US" b="1" dirty="0">
                <a:solidFill>
                  <a:srgbClr val="FF0000"/>
                </a:solidFill>
                <a:latin typeface="Times New Roman" panose="02020603050405020304" pitchFamily="18" charset="0"/>
                <a:cs typeface="Times New Roman" panose="02020603050405020304" pitchFamily="18" charset="0"/>
              </a:rPr>
              <a:t>Flat Plat System have the largest quantities of concrete and steel with small differences. </a:t>
            </a:r>
            <a:endParaRPr lang="en-US" sz="40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36487643"/>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Conclusion</a:t>
            </a:r>
          </a:p>
        </p:txBody>
      </p:sp>
      <p:sp>
        <p:nvSpPr>
          <p:cNvPr id="6" name="Content Placeholder 4">
            <a:extLst>
              <a:ext uri="{FF2B5EF4-FFF2-40B4-BE49-F238E27FC236}">
                <a16:creationId xmlns:a16="http://schemas.microsoft.com/office/drawing/2014/main" id="{EB748A38-91DF-4440-8F7B-101288DFD800}"/>
              </a:ext>
            </a:extLst>
          </p:cNvPr>
          <p:cNvSpPr txBox="1">
            <a:spLocks/>
          </p:cNvSpPr>
          <p:nvPr/>
        </p:nvSpPr>
        <p:spPr>
          <a:xfrm>
            <a:off x="286604" y="1080135"/>
            <a:ext cx="11143778" cy="678326"/>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a:buFont typeface="Wingdings" panose="05000000000000000000" pitchFamily="2" charset="2"/>
              <a:buChar char="Ø"/>
            </a:pPr>
            <a:r>
              <a:rPr lang="en-US" sz="3200" b="1" dirty="0">
                <a:latin typeface="Times New Roman" panose="02020603050405020304" pitchFamily="18" charset="0"/>
                <a:cs typeface="Times New Roman" panose="02020603050405020304" pitchFamily="18" charset="0"/>
              </a:rPr>
              <a:t> Quantities Comparison</a:t>
            </a:r>
          </a:p>
        </p:txBody>
      </p:sp>
      <p:sp>
        <p:nvSpPr>
          <p:cNvPr id="8" name="Content Placeholder 4">
            <a:extLst>
              <a:ext uri="{FF2B5EF4-FFF2-40B4-BE49-F238E27FC236}">
                <a16:creationId xmlns:a16="http://schemas.microsoft.com/office/drawing/2014/main" id="{9E747463-4220-45E3-8E00-C458F8FA391B}"/>
              </a:ext>
            </a:extLst>
          </p:cNvPr>
          <p:cNvSpPr txBox="1">
            <a:spLocks/>
          </p:cNvSpPr>
          <p:nvPr/>
        </p:nvSpPr>
        <p:spPr>
          <a:xfrm>
            <a:off x="286604" y="1758461"/>
            <a:ext cx="11143778" cy="678326"/>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Columns</a:t>
            </a:r>
          </a:p>
        </p:txBody>
      </p:sp>
      <p:graphicFrame>
        <p:nvGraphicFramePr>
          <p:cNvPr id="4" name="Table 3">
            <a:extLst>
              <a:ext uri="{FF2B5EF4-FFF2-40B4-BE49-F238E27FC236}">
                <a16:creationId xmlns:a16="http://schemas.microsoft.com/office/drawing/2014/main" id="{C54DFCCB-8393-49E5-AB26-BA854183B6FC}"/>
              </a:ext>
            </a:extLst>
          </p:cNvPr>
          <p:cNvGraphicFramePr>
            <a:graphicFrameLocks noGrp="1"/>
          </p:cNvGraphicFramePr>
          <p:nvPr>
            <p:extLst>
              <p:ext uri="{D42A27DB-BD31-4B8C-83A1-F6EECF244321}">
                <p14:modId xmlns:p14="http://schemas.microsoft.com/office/powerpoint/2010/main" val="4286976841"/>
              </p:ext>
            </p:extLst>
          </p:nvPr>
        </p:nvGraphicFramePr>
        <p:xfrm>
          <a:off x="1151671" y="2296680"/>
          <a:ext cx="10753725" cy="2852177"/>
        </p:xfrm>
        <a:graphic>
          <a:graphicData uri="http://schemas.openxmlformats.org/drawingml/2006/table">
            <a:tbl>
              <a:tblPr firstRow="1" firstCol="1" bandRow="1">
                <a:tableStyleId>{5C22544A-7EE6-4342-B048-85BDC9FD1C3A}</a:tableStyleId>
              </a:tblPr>
              <a:tblGrid>
                <a:gridCol w="2150745">
                  <a:extLst>
                    <a:ext uri="{9D8B030D-6E8A-4147-A177-3AD203B41FA5}">
                      <a16:colId xmlns:a16="http://schemas.microsoft.com/office/drawing/2014/main" val="1078400149"/>
                    </a:ext>
                  </a:extLst>
                </a:gridCol>
                <a:gridCol w="2150745">
                  <a:extLst>
                    <a:ext uri="{9D8B030D-6E8A-4147-A177-3AD203B41FA5}">
                      <a16:colId xmlns:a16="http://schemas.microsoft.com/office/drawing/2014/main" val="632409383"/>
                    </a:ext>
                  </a:extLst>
                </a:gridCol>
                <a:gridCol w="2150745">
                  <a:extLst>
                    <a:ext uri="{9D8B030D-6E8A-4147-A177-3AD203B41FA5}">
                      <a16:colId xmlns:a16="http://schemas.microsoft.com/office/drawing/2014/main" val="3354116584"/>
                    </a:ext>
                  </a:extLst>
                </a:gridCol>
                <a:gridCol w="2150745">
                  <a:extLst>
                    <a:ext uri="{9D8B030D-6E8A-4147-A177-3AD203B41FA5}">
                      <a16:colId xmlns:a16="http://schemas.microsoft.com/office/drawing/2014/main" val="1735687332"/>
                    </a:ext>
                  </a:extLst>
                </a:gridCol>
                <a:gridCol w="2150745">
                  <a:extLst>
                    <a:ext uri="{9D8B030D-6E8A-4147-A177-3AD203B41FA5}">
                      <a16:colId xmlns:a16="http://schemas.microsoft.com/office/drawing/2014/main" val="3007985517"/>
                    </a:ext>
                  </a:extLst>
                </a:gridCol>
              </a:tblGrid>
              <a:tr h="729850">
                <a:tc gridSpan="5">
                  <a:txBody>
                    <a:bodyPr/>
                    <a:lstStyle/>
                    <a:p>
                      <a:pPr marL="0" marR="0" algn="ctr">
                        <a:lnSpc>
                          <a:spcPct val="107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Column</a:t>
                      </a:r>
                      <a:endParaRPr lang="en-US" sz="2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256913331"/>
                  </a:ext>
                </a:extLst>
              </a:tr>
              <a:tr h="835786">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Item description</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Solid Sab system</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Flat Plate system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Two-way Ribbed Slab system (Waffle)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One-way Ribbed slab system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30859975"/>
                  </a:ext>
                </a:extLst>
              </a:tr>
              <a:tr h="373411">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Total Concrete Volume (m</a:t>
                      </a:r>
                      <a:r>
                        <a:rPr lang="en-US" sz="1400" baseline="30000">
                          <a:effectLst/>
                          <a:latin typeface="Times New Roman" panose="02020603050405020304" pitchFamily="18" charset="0"/>
                          <a:cs typeface="Times New Roman" panose="02020603050405020304" pitchFamily="18" charset="0"/>
                        </a:rPr>
                        <a:t>3</a:t>
                      </a:r>
                      <a:r>
                        <a:rPr lang="en-US" sz="1400">
                          <a:effectLst/>
                          <a:latin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13.11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14.42</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12.79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13.30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91673023"/>
                  </a:ext>
                </a:extLst>
              </a:tr>
              <a:tr h="356438">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Volume of framework (m</a:t>
                      </a:r>
                      <a:r>
                        <a:rPr lang="en-US" sz="1400" baseline="30000">
                          <a:effectLst/>
                          <a:latin typeface="Times New Roman" panose="02020603050405020304" pitchFamily="18" charset="0"/>
                          <a:cs typeface="Times New Roman" panose="02020603050405020304" pitchFamily="18" charset="0"/>
                        </a:rPr>
                        <a:t>3</a:t>
                      </a:r>
                      <a:r>
                        <a:rPr lang="en-US" sz="1400">
                          <a:effectLst/>
                          <a:latin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6.15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6.55</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5.95</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6.20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87776991"/>
                  </a:ext>
                </a:extLst>
              </a:tr>
              <a:tr h="373411">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Reinforcing (tones)</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2.18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2.48</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2.24</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2.22</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03189911"/>
                  </a:ext>
                </a:extLst>
              </a:tr>
            </a:tbl>
          </a:graphicData>
        </a:graphic>
      </p:graphicFrame>
      <p:sp>
        <p:nvSpPr>
          <p:cNvPr id="7" name="Content Placeholder 4">
            <a:extLst>
              <a:ext uri="{FF2B5EF4-FFF2-40B4-BE49-F238E27FC236}">
                <a16:creationId xmlns:a16="http://schemas.microsoft.com/office/drawing/2014/main" id="{0404E462-87AD-48D4-9AB2-04A9B6B8E7A4}"/>
              </a:ext>
            </a:extLst>
          </p:cNvPr>
          <p:cNvSpPr txBox="1">
            <a:spLocks/>
          </p:cNvSpPr>
          <p:nvPr/>
        </p:nvSpPr>
        <p:spPr>
          <a:xfrm>
            <a:off x="421066" y="5656470"/>
            <a:ext cx="11675139" cy="678326"/>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marL="0" indent="0">
              <a:buNone/>
            </a:pPr>
            <a:r>
              <a:rPr lang="en-US" b="1" dirty="0">
                <a:solidFill>
                  <a:srgbClr val="FF0000"/>
                </a:solidFill>
                <a:latin typeface="Times New Roman" panose="02020603050405020304" pitchFamily="18" charset="0"/>
                <a:cs typeface="Times New Roman" panose="02020603050405020304" pitchFamily="18" charset="0"/>
              </a:rPr>
              <a:t>Flat Plat System have the largest quantities of concrete and steel with small differences. </a:t>
            </a:r>
            <a:endParaRPr lang="en-US" sz="40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279539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Conclusion</a:t>
            </a:r>
          </a:p>
        </p:txBody>
      </p:sp>
      <p:sp>
        <p:nvSpPr>
          <p:cNvPr id="6" name="Content Placeholder 4">
            <a:extLst>
              <a:ext uri="{FF2B5EF4-FFF2-40B4-BE49-F238E27FC236}">
                <a16:creationId xmlns:a16="http://schemas.microsoft.com/office/drawing/2014/main" id="{EB748A38-91DF-4440-8F7B-101288DFD800}"/>
              </a:ext>
            </a:extLst>
          </p:cNvPr>
          <p:cNvSpPr txBox="1">
            <a:spLocks/>
          </p:cNvSpPr>
          <p:nvPr/>
        </p:nvSpPr>
        <p:spPr>
          <a:xfrm>
            <a:off x="286604" y="1080135"/>
            <a:ext cx="11143778" cy="678326"/>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a:buFont typeface="Wingdings" panose="05000000000000000000" pitchFamily="2" charset="2"/>
              <a:buChar char="Ø"/>
            </a:pPr>
            <a:r>
              <a:rPr lang="en-US" sz="3200" b="1" dirty="0">
                <a:latin typeface="Times New Roman" panose="02020603050405020304" pitchFamily="18" charset="0"/>
                <a:cs typeface="Times New Roman" panose="02020603050405020304" pitchFamily="18" charset="0"/>
              </a:rPr>
              <a:t> Quantities Comparison</a:t>
            </a:r>
          </a:p>
        </p:txBody>
      </p:sp>
      <p:sp>
        <p:nvSpPr>
          <p:cNvPr id="8" name="Content Placeholder 4">
            <a:extLst>
              <a:ext uri="{FF2B5EF4-FFF2-40B4-BE49-F238E27FC236}">
                <a16:creationId xmlns:a16="http://schemas.microsoft.com/office/drawing/2014/main" id="{9E747463-4220-45E3-8E00-C458F8FA391B}"/>
              </a:ext>
            </a:extLst>
          </p:cNvPr>
          <p:cNvSpPr txBox="1">
            <a:spLocks/>
          </p:cNvSpPr>
          <p:nvPr/>
        </p:nvSpPr>
        <p:spPr>
          <a:xfrm>
            <a:off x="286604" y="1758461"/>
            <a:ext cx="11143778" cy="678326"/>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Floor Slabs</a:t>
            </a:r>
          </a:p>
        </p:txBody>
      </p:sp>
      <p:sp>
        <p:nvSpPr>
          <p:cNvPr id="7" name="Content Placeholder 4">
            <a:extLst>
              <a:ext uri="{FF2B5EF4-FFF2-40B4-BE49-F238E27FC236}">
                <a16:creationId xmlns:a16="http://schemas.microsoft.com/office/drawing/2014/main" id="{0404E462-87AD-48D4-9AB2-04A9B6B8E7A4}"/>
              </a:ext>
            </a:extLst>
          </p:cNvPr>
          <p:cNvSpPr txBox="1">
            <a:spLocks/>
          </p:cNvSpPr>
          <p:nvPr/>
        </p:nvSpPr>
        <p:spPr>
          <a:xfrm>
            <a:off x="286604" y="5463079"/>
            <a:ext cx="11143778" cy="678326"/>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marL="0" indent="0">
              <a:buNone/>
            </a:pPr>
            <a:r>
              <a:rPr lang="en-US" sz="2000" b="1" dirty="0">
                <a:solidFill>
                  <a:srgbClr val="FF0000"/>
                </a:solidFill>
                <a:latin typeface="Times New Roman" panose="02020603050405020304" pitchFamily="18" charset="0"/>
                <a:cs typeface="Times New Roman" panose="02020603050405020304" pitchFamily="18" charset="0"/>
              </a:rPr>
              <a:t>One-way Ribbed slab system has the largest quantity of concrete. On the other hand </a:t>
            </a:r>
            <a:r>
              <a:rPr lang="en-US" sz="2000" b="1" dirty="0" smtClean="0">
                <a:solidFill>
                  <a:srgbClr val="FF0000"/>
                </a:solidFill>
                <a:latin typeface="Times New Roman" panose="02020603050405020304" pitchFamily="18" charset="0"/>
                <a:cs typeface="Times New Roman" panose="02020603050405020304" pitchFamily="18" charset="0"/>
              </a:rPr>
              <a:t>Two – Way Ribbed </a:t>
            </a:r>
            <a:r>
              <a:rPr lang="en-US" sz="2000" b="1" dirty="0">
                <a:solidFill>
                  <a:srgbClr val="FF0000"/>
                </a:solidFill>
                <a:latin typeface="Times New Roman" panose="02020603050405020304" pitchFamily="18" charset="0"/>
                <a:cs typeface="Times New Roman" panose="02020603050405020304" pitchFamily="18" charset="0"/>
              </a:rPr>
              <a:t>system has the largest quantity of steel.</a:t>
            </a:r>
            <a:endParaRPr lang="en-US" sz="2000" dirty="0">
              <a:solidFill>
                <a:srgbClr val="FF0000"/>
              </a:solidFill>
              <a:latin typeface="Times New Roman" panose="02020603050405020304" pitchFamily="18" charset="0"/>
              <a:cs typeface="Times New Roman" panose="02020603050405020304" pitchFamily="18" charset="0"/>
            </a:endParaRPr>
          </a:p>
        </p:txBody>
      </p:sp>
      <p:graphicFrame>
        <p:nvGraphicFramePr>
          <p:cNvPr id="3" name="Table 2">
            <a:extLst>
              <a:ext uri="{FF2B5EF4-FFF2-40B4-BE49-F238E27FC236}">
                <a16:creationId xmlns:a16="http://schemas.microsoft.com/office/drawing/2014/main" id="{21F55487-3E12-4DCD-A561-02544885AC77}"/>
              </a:ext>
            </a:extLst>
          </p:cNvPr>
          <p:cNvGraphicFramePr>
            <a:graphicFrameLocks noGrp="1"/>
          </p:cNvGraphicFramePr>
          <p:nvPr>
            <p:extLst>
              <p:ext uri="{D42A27DB-BD31-4B8C-83A1-F6EECF244321}">
                <p14:modId xmlns:p14="http://schemas.microsoft.com/office/powerpoint/2010/main" val="3721677729"/>
              </p:ext>
            </p:extLst>
          </p:nvPr>
        </p:nvGraphicFramePr>
        <p:xfrm>
          <a:off x="962878" y="2251614"/>
          <a:ext cx="10753725" cy="2952709"/>
        </p:xfrm>
        <a:graphic>
          <a:graphicData uri="http://schemas.openxmlformats.org/drawingml/2006/table">
            <a:tbl>
              <a:tblPr firstRow="1" firstCol="1" bandRow="1">
                <a:tableStyleId>{5C22544A-7EE6-4342-B048-85BDC9FD1C3A}</a:tableStyleId>
              </a:tblPr>
              <a:tblGrid>
                <a:gridCol w="2150745">
                  <a:extLst>
                    <a:ext uri="{9D8B030D-6E8A-4147-A177-3AD203B41FA5}">
                      <a16:colId xmlns:a16="http://schemas.microsoft.com/office/drawing/2014/main" val="82661616"/>
                    </a:ext>
                  </a:extLst>
                </a:gridCol>
                <a:gridCol w="2150745">
                  <a:extLst>
                    <a:ext uri="{9D8B030D-6E8A-4147-A177-3AD203B41FA5}">
                      <a16:colId xmlns:a16="http://schemas.microsoft.com/office/drawing/2014/main" val="734580165"/>
                    </a:ext>
                  </a:extLst>
                </a:gridCol>
                <a:gridCol w="2150745">
                  <a:extLst>
                    <a:ext uri="{9D8B030D-6E8A-4147-A177-3AD203B41FA5}">
                      <a16:colId xmlns:a16="http://schemas.microsoft.com/office/drawing/2014/main" val="457740238"/>
                    </a:ext>
                  </a:extLst>
                </a:gridCol>
                <a:gridCol w="2150745">
                  <a:extLst>
                    <a:ext uri="{9D8B030D-6E8A-4147-A177-3AD203B41FA5}">
                      <a16:colId xmlns:a16="http://schemas.microsoft.com/office/drawing/2014/main" val="3546622974"/>
                    </a:ext>
                  </a:extLst>
                </a:gridCol>
                <a:gridCol w="2150745">
                  <a:extLst>
                    <a:ext uri="{9D8B030D-6E8A-4147-A177-3AD203B41FA5}">
                      <a16:colId xmlns:a16="http://schemas.microsoft.com/office/drawing/2014/main" val="3808950727"/>
                    </a:ext>
                  </a:extLst>
                </a:gridCol>
              </a:tblGrid>
              <a:tr h="621999">
                <a:tc gridSpan="5">
                  <a:txBody>
                    <a:bodyPr/>
                    <a:lstStyle/>
                    <a:p>
                      <a:pPr marL="0" marR="0" algn="ctr">
                        <a:lnSpc>
                          <a:spcPct val="107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Floor Slabs</a:t>
                      </a:r>
                      <a:endParaRPr lang="en-US" sz="2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11978986"/>
                  </a:ext>
                </a:extLst>
              </a:tr>
              <a:tr h="795581">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Item description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Solid Sab system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Flat Plate system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Two-way Ribbed Slab system (Waffle)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One-way Ribbed slab system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36546258"/>
                  </a:ext>
                </a:extLst>
              </a:tr>
              <a:tr h="318232">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Total Concrete Volume (m</a:t>
                      </a:r>
                      <a:r>
                        <a:rPr lang="en-US" sz="1400" baseline="30000">
                          <a:effectLst/>
                          <a:latin typeface="Times New Roman" panose="02020603050405020304" pitchFamily="18" charset="0"/>
                          <a:cs typeface="Times New Roman" panose="02020603050405020304" pitchFamily="18" charset="0"/>
                        </a:rPr>
                        <a:t>3</a:t>
                      </a:r>
                      <a:r>
                        <a:rPr lang="en-US" sz="1400">
                          <a:effectLst/>
                          <a:latin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61.05</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81.40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70.59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84.77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42261396"/>
                  </a:ext>
                </a:extLst>
              </a:tr>
              <a:tr h="303767">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Volume of framework (m</a:t>
                      </a:r>
                      <a:r>
                        <a:rPr lang="en-US" sz="1400" baseline="30000">
                          <a:effectLst/>
                          <a:latin typeface="Times New Roman" panose="02020603050405020304" pitchFamily="18" charset="0"/>
                          <a:cs typeface="Times New Roman" panose="02020603050405020304" pitchFamily="18" charset="0"/>
                        </a:rPr>
                        <a:t>3</a:t>
                      </a:r>
                      <a:r>
                        <a:rPr lang="en-US" sz="1400">
                          <a:effectLst/>
                          <a:latin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20.69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20.69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20.69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20.69</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2392442"/>
                  </a:ext>
                </a:extLst>
              </a:tr>
              <a:tr h="303767">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Reinforcing (tones)</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6.21</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6.97</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7.13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6.42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21172763"/>
                  </a:ext>
                </a:extLst>
              </a:tr>
              <a:tr h="318232">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No. of Blocks</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2236.24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1923.60</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33094048"/>
                  </a:ext>
                </a:extLst>
              </a:tr>
            </a:tbl>
          </a:graphicData>
        </a:graphic>
      </p:graphicFrame>
    </p:spTree>
    <p:extLst>
      <p:ext uri="{BB962C8B-B14F-4D97-AF65-F5344CB8AC3E}">
        <p14:creationId xmlns:p14="http://schemas.microsoft.com/office/powerpoint/2010/main" val="3975257274"/>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A9EF-E012-4E0A-80E0-93992C0BEA94}"/>
              </a:ext>
            </a:extLst>
          </p:cNvPr>
          <p:cNvSpPr>
            <a:spLocks noGrp="1"/>
          </p:cNvSpPr>
          <p:nvPr>
            <p:ph type="title"/>
          </p:nvPr>
        </p:nvSpPr>
        <p:spPr>
          <a:xfrm>
            <a:off x="0" y="200722"/>
            <a:ext cx="12192000" cy="879413"/>
          </a:xfrm>
        </p:spPr>
        <p:txBody>
          <a:bodyPr/>
          <a:lstStyle/>
          <a:p>
            <a:pPr algn="ctr"/>
            <a:r>
              <a:rPr lang="en-US" dirty="0">
                <a:latin typeface="Times New Roman" panose="02020603050405020304" pitchFamily="18" charset="0"/>
                <a:cs typeface="Times New Roman" panose="02020603050405020304" pitchFamily="18" charset="0"/>
              </a:rPr>
              <a:t>Conclusion</a:t>
            </a:r>
          </a:p>
        </p:txBody>
      </p:sp>
      <p:sp>
        <p:nvSpPr>
          <p:cNvPr id="6" name="Content Placeholder 4">
            <a:extLst>
              <a:ext uri="{FF2B5EF4-FFF2-40B4-BE49-F238E27FC236}">
                <a16:creationId xmlns:a16="http://schemas.microsoft.com/office/drawing/2014/main" id="{EB748A38-91DF-4440-8F7B-101288DFD800}"/>
              </a:ext>
            </a:extLst>
          </p:cNvPr>
          <p:cNvSpPr txBox="1">
            <a:spLocks/>
          </p:cNvSpPr>
          <p:nvPr/>
        </p:nvSpPr>
        <p:spPr>
          <a:xfrm>
            <a:off x="286604" y="1080135"/>
            <a:ext cx="11143778" cy="678326"/>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a:buFont typeface="Wingdings" panose="05000000000000000000" pitchFamily="2" charset="2"/>
              <a:buChar char="Ø"/>
            </a:pPr>
            <a:r>
              <a:rPr lang="en-US" sz="3200" b="1" dirty="0">
                <a:latin typeface="Times New Roman" panose="02020603050405020304" pitchFamily="18" charset="0"/>
                <a:cs typeface="Times New Roman" panose="02020603050405020304" pitchFamily="18" charset="0"/>
              </a:rPr>
              <a:t> Quantities Comparison</a:t>
            </a:r>
          </a:p>
        </p:txBody>
      </p:sp>
      <p:sp>
        <p:nvSpPr>
          <p:cNvPr id="8" name="Content Placeholder 4">
            <a:extLst>
              <a:ext uri="{FF2B5EF4-FFF2-40B4-BE49-F238E27FC236}">
                <a16:creationId xmlns:a16="http://schemas.microsoft.com/office/drawing/2014/main" id="{9E747463-4220-45E3-8E00-C458F8FA391B}"/>
              </a:ext>
            </a:extLst>
          </p:cNvPr>
          <p:cNvSpPr txBox="1">
            <a:spLocks/>
          </p:cNvSpPr>
          <p:nvPr/>
        </p:nvSpPr>
        <p:spPr>
          <a:xfrm>
            <a:off x="286604" y="1758461"/>
            <a:ext cx="11143778" cy="678326"/>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a:buFont typeface="Wingdings" panose="05000000000000000000" pitchFamily="2" charset="2"/>
              <a:buChar char="q"/>
            </a:pPr>
            <a:r>
              <a:rPr lang="en-US" sz="3200" b="1" dirty="0">
                <a:latin typeface="Times New Roman" panose="02020603050405020304" pitchFamily="18" charset="0"/>
                <a:cs typeface="Times New Roman" panose="02020603050405020304" pitchFamily="18" charset="0"/>
              </a:rPr>
              <a:t> Frames</a:t>
            </a:r>
          </a:p>
        </p:txBody>
      </p:sp>
      <p:sp>
        <p:nvSpPr>
          <p:cNvPr id="7" name="Content Placeholder 4">
            <a:extLst>
              <a:ext uri="{FF2B5EF4-FFF2-40B4-BE49-F238E27FC236}">
                <a16:creationId xmlns:a16="http://schemas.microsoft.com/office/drawing/2014/main" id="{0404E462-87AD-48D4-9AB2-04A9B6B8E7A4}"/>
              </a:ext>
            </a:extLst>
          </p:cNvPr>
          <p:cNvSpPr txBox="1">
            <a:spLocks/>
          </p:cNvSpPr>
          <p:nvPr/>
        </p:nvSpPr>
        <p:spPr>
          <a:xfrm>
            <a:off x="286604" y="5254738"/>
            <a:ext cx="11143778" cy="678326"/>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r>
              <a:rPr lang="en-US" b="1" dirty="0">
                <a:solidFill>
                  <a:srgbClr val="FF0000"/>
                </a:solidFill>
                <a:latin typeface="Times New Roman" panose="02020603050405020304" pitchFamily="18" charset="0"/>
                <a:cs typeface="Times New Roman" panose="02020603050405020304" pitchFamily="18" charset="0"/>
              </a:rPr>
              <a:t>Flat Plate system has the smallest quantities of steel and concrete in frames (Drop).</a:t>
            </a:r>
            <a:endParaRPr lang="en-US" dirty="0">
              <a:solidFill>
                <a:srgbClr val="FF0000"/>
              </a:solidFill>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B14792D7-589B-452E-A37E-E10EE2EE71D7}"/>
              </a:ext>
            </a:extLst>
          </p:cNvPr>
          <p:cNvGraphicFramePr>
            <a:graphicFrameLocks noGrp="1"/>
          </p:cNvGraphicFramePr>
          <p:nvPr>
            <p:extLst>
              <p:ext uri="{D42A27DB-BD31-4B8C-83A1-F6EECF244321}">
                <p14:modId xmlns:p14="http://schemas.microsoft.com/office/powerpoint/2010/main" val="2809214876"/>
              </p:ext>
            </p:extLst>
          </p:nvPr>
        </p:nvGraphicFramePr>
        <p:xfrm>
          <a:off x="1304072" y="2272716"/>
          <a:ext cx="10347996" cy="2806930"/>
        </p:xfrm>
        <a:graphic>
          <a:graphicData uri="http://schemas.openxmlformats.org/drawingml/2006/table">
            <a:tbl>
              <a:tblPr firstRow="1" firstCol="1" bandRow="1">
                <a:tableStyleId>{5C22544A-7EE6-4342-B048-85BDC9FD1C3A}</a:tableStyleId>
              </a:tblPr>
              <a:tblGrid>
                <a:gridCol w="2226383">
                  <a:extLst>
                    <a:ext uri="{9D8B030D-6E8A-4147-A177-3AD203B41FA5}">
                      <a16:colId xmlns:a16="http://schemas.microsoft.com/office/drawing/2014/main" val="684329610"/>
                    </a:ext>
                  </a:extLst>
                </a:gridCol>
                <a:gridCol w="1912816">
                  <a:extLst>
                    <a:ext uri="{9D8B030D-6E8A-4147-A177-3AD203B41FA5}">
                      <a16:colId xmlns:a16="http://schemas.microsoft.com/office/drawing/2014/main" val="1791317317"/>
                    </a:ext>
                  </a:extLst>
                </a:gridCol>
                <a:gridCol w="2069599">
                  <a:extLst>
                    <a:ext uri="{9D8B030D-6E8A-4147-A177-3AD203B41FA5}">
                      <a16:colId xmlns:a16="http://schemas.microsoft.com/office/drawing/2014/main" val="3501064829"/>
                    </a:ext>
                  </a:extLst>
                </a:gridCol>
                <a:gridCol w="2069599">
                  <a:extLst>
                    <a:ext uri="{9D8B030D-6E8A-4147-A177-3AD203B41FA5}">
                      <a16:colId xmlns:a16="http://schemas.microsoft.com/office/drawing/2014/main" val="3481593561"/>
                    </a:ext>
                  </a:extLst>
                </a:gridCol>
                <a:gridCol w="2069599">
                  <a:extLst>
                    <a:ext uri="{9D8B030D-6E8A-4147-A177-3AD203B41FA5}">
                      <a16:colId xmlns:a16="http://schemas.microsoft.com/office/drawing/2014/main" val="1198006607"/>
                    </a:ext>
                  </a:extLst>
                </a:gridCol>
              </a:tblGrid>
              <a:tr h="676364">
                <a:tc gridSpan="5">
                  <a:txBody>
                    <a:bodyPr/>
                    <a:lstStyle/>
                    <a:p>
                      <a:pPr marL="0" marR="0" algn="ctr">
                        <a:lnSpc>
                          <a:spcPct val="107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Frames</a:t>
                      </a:r>
                      <a:endParaRPr lang="en-US" sz="2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13525901"/>
                  </a:ext>
                </a:extLst>
              </a:tr>
              <a:tr h="946910">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Item description</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Solid Sab system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Flat Plate system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Two-way Ribbed Slab system (Waffle) </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One-way Ribbed slab system</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7494081"/>
                  </a:ext>
                </a:extLst>
              </a:tr>
              <a:tr h="372000">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Total Concrete Volume (m</a:t>
                      </a:r>
                      <a:r>
                        <a:rPr lang="en-US" sz="1400" baseline="30000">
                          <a:effectLst/>
                          <a:latin typeface="Times New Roman" panose="02020603050405020304" pitchFamily="18" charset="0"/>
                          <a:cs typeface="Times New Roman" panose="02020603050405020304" pitchFamily="18" charset="0"/>
                        </a:rPr>
                        <a:t>3</a:t>
                      </a:r>
                      <a:r>
                        <a:rPr lang="en-US" sz="1400">
                          <a:effectLst/>
                          <a:latin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14.06</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0.00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0.00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0.00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87162650"/>
                  </a:ext>
                </a:extLst>
              </a:tr>
              <a:tr h="355091">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Volume of framework (m</a:t>
                      </a:r>
                      <a:r>
                        <a:rPr lang="en-US" sz="1400" baseline="30000">
                          <a:effectLst/>
                          <a:latin typeface="Times New Roman" panose="02020603050405020304" pitchFamily="18" charset="0"/>
                          <a:cs typeface="Times New Roman" panose="02020603050405020304" pitchFamily="18" charset="0"/>
                        </a:rPr>
                        <a:t>3</a:t>
                      </a:r>
                      <a:r>
                        <a:rPr lang="en-US" sz="1400">
                          <a:effectLst/>
                          <a:latin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3.64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0.00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0.00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0.00</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68429011"/>
                  </a:ext>
                </a:extLst>
              </a:tr>
              <a:tr h="372000">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Reinforcing (tones)</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3.63</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2.44</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a:effectLst/>
                          <a:latin typeface="Times New Roman" panose="02020603050405020304" pitchFamily="18" charset="0"/>
                          <a:cs typeface="Times New Roman" panose="02020603050405020304" pitchFamily="18" charset="0"/>
                        </a:rPr>
                        <a:t>4.72</a:t>
                      </a:r>
                      <a:endParaRPr lang="en-US" sz="140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5.03</a:t>
                      </a:r>
                      <a:endParaRPr lang="en-US" sz="1400" dirty="0">
                        <a:effectLst/>
                        <a:latin typeface="Times New Roman" panose="02020603050405020304" pitchFamily="18" charset="0"/>
                        <a:ea typeface="Segoe UI" panose="020B0502040204020203"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65883763"/>
                  </a:ext>
                </a:extLst>
              </a:tr>
            </a:tbl>
          </a:graphicData>
        </a:graphic>
      </p:graphicFrame>
    </p:spTree>
    <p:extLst>
      <p:ext uri="{BB962C8B-B14F-4D97-AF65-F5344CB8AC3E}">
        <p14:creationId xmlns:p14="http://schemas.microsoft.com/office/powerpoint/2010/main" val="681469370"/>
      </p:ext>
    </p:extLst>
  </p:cSld>
  <p:clrMapOvr>
    <a:masterClrMapping/>
  </p:clrMapOvr>
  <p:timing>
    <p:tnLst>
      <p:par>
        <p:cTn id="1" dur="indefinite" restart="never" nodeType="tmRoot"/>
      </p:par>
    </p:tnLst>
  </p:timing>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2.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Gallery</Template>
  <TotalTime>4896</TotalTime>
  <Words>7101</Words>
  <Application>Microsoft Office PowerPoint</Application>
  <PresentationFormat>Widescreen</PresentationFormat>
  <Paragraphs>3776</Paragraphs>
  <Slides>103</Slides>
  <Notes>39</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103</vt:i4>
      </vt:variant>
    </vt:vector>
  </HeadingPairs>
  <TitlesOfParts>
    <vt:vector size="114" baseType="lpstr">
      <vt:lpstr>Microsoft JhengHei</vt:lpstr>
      <vt:lpstr>Arial</vt:lpstr>
      <vt:lpstr>Calibri</vt:lpstr>
      <vt:lpstr>Calibri Light</vt:lpstr>
      <vt:lpstr>Cambria Math</vt:lpstr>
      <vt:lpstr>Gill Sans MT</vt:lpstr>
      <vt:lpstr>Segoe UI</vt:lpstr>
      <vt:lpstr>Times New Roman</vt:lpstr>
      <vt:lpstr>Wingdings</vt:lpstr>
      <vt:lpstr>Metropolitan</vt:lpstr>
      <vt:lpstr>Gallery</vt:lpstr>
      <vt:lpstr>Comparison Between Different Slab Systems (Structural and Economical)</vt:lpstr>
      <vt:lpstr>In this project</vt:lpstr>
      <vt:lpstr>PowerPoint Presentation</vt:lpstr>
      <vt:lpstr>PowerPoint Presentation</vt:lpstr>
      <vt:lpstr>PowerPoint Presentation</vt:lpstr>
      <vt:lpstr>Flat plate slab system</vt:lpstr>
      <vt:lpstr>THREE-DIMENSIONAL STRUCTURAL ANALYSIS</vt:lpstr>
      <vt:lpstr>Slab and beams </vt:lpstr>
      <vt:lpstr>Columns</vt:lpstr>
      <vt:lpstr>Footings</vt:lpstr>
      <vt:lpstr>Two way solid slab system</vt:lpstr>
      <vt:lpstr>Three-Dimensional Structural Analysis </vt:lpstr>
      <vt:lpstr>Slab and beams </vt:lpstr>
      <vt:lpstr>Columns</vt:lpstr>
      <vt:lpstr>Footings</vt:lpstr>
      <vt:lpstr>Two way ribbed slab system (Waffle slab)</vt:lpstr>
      <vt:lpstr>PowerPoint Presentation</vt:lpstr>
      <vt:lpstr>Slab</vt:lpstr>
      <vt:lpstr>Beams</vt:lpstr>
      <vt:lpstr>Columns</vt:lpstr>
      <vt:lpstr>Footings</vt:lpstr>
      <vt:lpstr>ONE way ribbed slab system</vt:lpstr>
      <vt:lpstr>PowerPoint Presentation</vt:lpstr>
      <vt:lpstr>Slab</vt:lpstr>
      <vt:lpstr>Beams</vt:lpstr>
      <vt:lpstr>Columns</vt:lpstr>
      <vt:lpstr>Footings</vt:lpstr>
      <vt:lpstr>Quantity surveying &amp; Cost estimate</vt:lpstr>
      <vt:lpstr>Quantity And Material Takeoff</vt:lpstr>
      <vt:lpstr>Quantity Surveying (QS)</vt:lpstr>
      <vt:lpstr>Estimation</vt:lpstr>
      <vt:lpstr>Work Breakdown Structure (WBS)</vt:lpstr>
      <vt:lpstr>Work Breakdown Structure (WBS)</vt:lpstr>
      <vt:lpstr>Bill Of Quantity ( BOQ)</vt:lpstr>
      <vt:lpstr>Project Quantities </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Tow-way Flat Plate</vt:lpstr>
      <vt:lpstr>Two-way Solid Slab</vt:lpstr>
      <vt:lpstr>Two-way Solid Slab</vt:lpstr>
      <vt:lpstr>Two-way Solid Slab</vt:lpstr>
      <vt:lpstr>Two-way Solid Slab</vt:lpstr>
      <vt:lpstr>Two-way Solid Slab</vt:lpstr>
      <vt:lpstr>Two-way Solid Slab</vt:lpstr>
      <vt:lpstr>Two-way Solid Slab</vt:lpstr>
      <vt:lpstr>Two-way Solid Slab</vt:lpstr>
      <vt:lpstr>Two-way Ribbed Slab (Waffle)</vt:lpstr>
      <vt:lpstr>Two-way Ribbed Slab (Waffle)</vt:lpstr>
      <vt:lpstr>Two-way Ribbed Slab (Waffle)</vt:lpstr>
      <vt:lpstr>Two-way Ribbed Slab (Waffle)</vt:lpstr>
      <vt:lpstr>Two-way Ribbed Slab (Waffle)</vt:lpstr>
      <vt:lpstr>Two-way Ribbed Slab (Waffle)</vt:lpstr>
      <vt:lpstr>Two-way Ribbed Slab (Waffle)</vt:lpstr>
      <vt:lpstr>Two-way Ribbed Slab (Waffle)</vt:lpstr>
      <vt:lpstr>One-way Ribbed Slab</vt:lpstr>
      <vt:lpstr>One-way Ribbed Slab</vt:lpstr>
      <vt:lpstr>One-way Ribbed Slab</vt:lpstr>
      <vt:lpstr>One-way Ribbed Slab</vt:lpstr>
      <vt:lpstr>One-way Ribbed Slab</vt:lpstr>
      <vt:lpstr>One-way Ribbed Slab</vt:lpstr>
      <vt:lpstr>One-way Ribbed Slab</vt:lpstr>
      <vt:lpstr>One-way Ribbed Slab</vt:lpstr>
      <vt:lpstr>Conclusion</vt:lpstr>
      <vt:lpstr>Conclusion</vt:lpstr>
      <vt:lpstr>Conclusion</vt:lpstr>
      <vt:lpstr>Conclusion</vt:lpstr>
      <vt:lpstr>Conclusion</vt:lpstr>
      <vt:lpstr>Conclusion</vt:lpstr>
      <vt:lpstr>Conclusion</vt:lpstr>
      <vt:lpstr>Conclusion</vt:lpstr>
      <vt:lpstr>The 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abdullah shehab</dc:creator>
  <cp:lastModifiedBy>Abdullah</cp:lastModifiedBy>
  <cp:revision>341</cp:revision>
  <dcterms:created xsi:type="dcterms:W3CDTF">2019-01-06T12:56:56Z</dcterms:created>
  <dcterms:modified xsi:type="dcterms:W3CDTF">2019-05-20T09:39:51Z</dcterms:modified>
</cp:coreProperties>
</file>