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804" r:id="rId2"/>
    <p:sldMasterId id="2147483816" r:id="rId3"/>
    <p:sldMasterId id="2147483870" r:id="rId4"/>
    <p:sldMasterId id="2147483882" r:id="rId5"/>
    <p:sldMasterId id="2147483894" r:id="rId6"/>
    <p:sldMasterId id="2147483906" r:id="rId7"/>
    <p:sldMasterId id="2147483918" r:id="rId8"/>
  </p:sldMasterIdLst>
  <p:notesMasterIdLst>
    <p:notesMasterId r:id="rId93"/>
  </p:notesMasterIdLst>
  <p:sldIdLst>
    <p:sldId id="368" r:id="rId9"/>
    <p:sldId id="380" r:id="rId10"/>
    <p:sldId id="283" r:id="rId11"/>
    <p:sldId id="381" r:id="rId12"/>
    <p:sldId id="313" r:id="rId13"/>
    <p:sldId id="370" r:id="rId14"/>
    <p:sldId id="369" r:id="rId15"/>
    <p:sldId id="314" r:id="rId16"/>
    <p:sldId id="316" r:id="rId17"/>
    <p:sldId id="315" r:id="rId18"/>
    <p:sldId id="317" r:id="rId19"/>
    <p:sldId id="324" r:id="rId20"/>
    <p:sldId id="323" r:id="rId21"/>
    <p:sldId id="322" r:id="rId22"/>
    <p:sldId id="321" r:id="rId23"/>
    <p:sldId id="320" r:id="rId24"/>
    <p:sldId id="365" r:id="rId25"/>
    <p:sldId id="366" r:id="rId26"/>
    <p:sldId id="367" r:id="rId27"/>
    <p:sldId id="386" r:id="rId28"/>
    <p:sldId id="387" r:id="rId29"/>
    <p:sldId id="382" r:id="rId30"/>
    <p:sldId id="383" r:id="rId31"/>
    <p:sldId id="384" r:id="rId32"/>
    <p:sldId id="385" r:id="rId33"/>
    <p:sldId id="325" r:id="rId34"/>
    <p:sldId id="372" r:id="rId35"/>
    <p:sldId id="371" r:id="rId36"/>
    <p:sldId id="373" r:id="rId37"/>
    <p:sldId id="374" r:id="rId38"/>
    <p:sldId id="375" r:id="rId39"/>
    <p:sldId id="376" r:id="rId40"/>
    <p:sldId id="377" r:id="rId41"/>
    <p:sldId id="379" r:id="rId42"/>
    <p:sldId id="378" r:id="rId43"/>
    <p:sldId id="407" r:id="rId44"/>
    <p:sldId id="408" r:id="rId45"/>
    <p:sldId id="409" r:id="rId46"/>
    <p:sldId id="410" r:id="rId47"/>
    <p:sldId id="411" r:id="rId48"/>
    <p:sldId id="412" r:id="rId49"/>
    <p:sldId id="413" r:id="rId50"/>
    <p:sldId id="414" r:id="rId51"/>
    <p:sldId id="415" r:id="rId52"/>
    <p:sldId id="416" r:id="rId53"/>
    <p:sldId id="417" r:id="rId54"/>
    <p:sldId id="418" r:id="rId55"/>
    <p:sldId id="419" r:id="rId56"/>
    <p:sldId id="420" r:id="rId57"/>
    <p:sldId id="388" r:id="rId58"/>
    <p:sldId id="389" r:id="rId59"/>
    <p:sldId id="390" r:id="rId60"/>
    <p:sldId id="391" r:id="rId61"/>
    <p:sldId id="392" r:id="rId62"/>
    <p:sldId id="393" r:id="rId63"/>
    <p:sldId id="394" r:id="rId64"/>
    <p:sldId id="395" r:id="rId65"/>
    <p:sldId id="396" r:id="rId66"/>
    <p:sldId id="397" r:id="rId67"/>
    <p:sldId id="398" r:id="rId68"/>
    <p:sldId id="399" r:id="rId69"/>
    <p:sldId id="400" r:id="rId70"/>
    <p:sldId id="401" r:id="rId71"/>
    <p:sldId id="402" r:id="rId72"/>
    <p:sldId id="403" r:id="rId73"/>
    <p:sldId id="404" r:id="rId74"/>
    <p:sldId id="405" r:id="rId75"/>
    <p:sldId id="406" r:id="rId76"/>
    <p:sldId id="421" r:id="rId77"/>
    <p:sldId id="422" r:id="rId78"/>
    <p:sldId id="423" r:id="rId79"/>
    <p:sldId id="424" r:id="rId80"/>
    <p:sldId id="425" r:id="rId81"/>
    <p:sldId id="426" r:id="rId82"/>
    <p:sldId id="427" r:id="rId83"/>
    <p:sldId id="428" r:id="rId84"/>
    <p:sldId id="429" r:id="rId85"/>
    <p:sldId id="430" r:id="rId86"/>
    <p:sldId id="431" r:id="rId87"/>
    <p:sldId id="432" r:id="rId88"/>
    <p:sldId id="433" r:id="rId89"/>
    <p:sldId id="434" r:id="rId90"/>
    <p:sldId id="435" r:id="rId91"/>
    <p:sldId id="275" r:id="rId9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77" d="100"/>
          <a:sy n="77" d="100"/>
        </p:scale>
        <p:origin x="-11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slide" Target="slides/slide76.xml"/><Relationship Id="rId89" Type="http://schemas.openxmlformats.org/officeDocument/2006/relationships/slide" Target="slides/slide81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2.xml"/><Relationship Id="rId95" Type="http://schemas.openxmlformats.org/officeDocument/2006/relationships/viewProps" Target="viewProps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91" Type="http://schemas.openxmlformats.org/officeDocument/2006/relationships/slide" Target="slides/slide83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slide" Target="slides/slide48.xml"/><Relationship Id="rId77" Type="http://schemas.openxmlformats.org/officeDocument/2006/relationships/slide" Target="slides/slide6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9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9566A-71CD-4B15-BE67-BCF9F862A41A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</dgm:pt>
    <dgm:pt modelId="{EC22A4FE-09F1-4E72-9368-22F4E205A930}">
      <dgm:prSet phldrT="[Text]"/>
      <dgm:spPr>
        <a:xfrm>
          <a:off x="567936" y="296904"/>
          <a:ext cx="3084481" cy="2987573"/>
        </a:xfrm>
        <a:prstGeom prst="pie">
          <a:avLst>
            <a:gd name="adj1" fmla="val 16200000"/>
            <a:gd name="adj2" fmla="val 1800000"/>
          </a:avLst>
        </a:prstGeom>
      </dgm:spPr>
      <dgm:t>
        <a:bodyPr/>
        <a:lstStyle/>
        <a:p>
          <a:r>
            <a:rPr lang="en-US" smtClean="0">
              <a:latin typeface="David" pitchFamily="34" charset="-79"/>
              <a:ea typeface="+mn-ea"/>
              <a:cs typeface="David" pitchFamily="34" charset="-79"/>
            </a:rPr>
            <a:t>Artificial lighting 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9D521813-49FA-400A-AE1B-48212CDE78FF}" type="parTrans" cxnId="{1EBD04AB-90C6-49C8-B508-71E147F1EFF4}">
      <dgm:prSet/>
      <dgm:spPr/>
      <dgm:t>
        <a:bodyPr/>
        <a:lstStyle/>
        <a:p>
          <a:endParaRPr lang="en-US"/>
        </a:p>
      </dgm:t>
    </dgm:pt>
    <dgm:pt modelId="{11576E25-0628-4CF2-B00D-C14AE0DD7F22}" type="sibTrans" cxnId="{1EBD04AB-90C6-49C8-B508-71E147F1EFF4}">
      <dgm:prSet/>
      <dgm:spPr/>
      <dgm:t>
        <a:bodyPr/>
        <a:lstStyle/>
        <a:p>
          <a:endParaRPr lang="en-US"/>
        </a:p>
      </dgm:t>
    </dgm:pt>
    <dgm:pt modelId="{E673436D-B40D-467D-AC53-7E348B043AD3}">
      <dgm:prSet phldrT="[Text]"/>
      <dgm:spPr>
        <a:xfrm>
          <a:off x="409979" y="361949"/>
          <a:ext cx="3200400" cy="3200400"/>
        </a:xfrm>
        <a:prstGeom prst="pie">
          <a:avLst>
            <a:gd name="adj1" fmla="val 1800000"/>
            <a:gd name="adj2" fmla="val 9000000"/>
          </a:avLst>
        </a:prstGeom>
      </dgm:spPr>
      <dgm:t>
        <a:bodyPr/>
        <a:lstStyle/>
        <a:p>
          <a:r>
            <a:rPr lang="en-US" smtClean="0">
              <a:latin typeface="David" pitchFamily="34" charset="-79"/>
              <a:ea typeface="+mn-ea"/>
              <a:cs typeface="David" pitchFamily="34" charset="-79"/>
            </a:rPr>
            <a:t>Emergency lighting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E490AD81-C3BC-40D4-9A09-414375A8130D}" type="parTrans" cxnId="{A0DDA65A-FFB1-4BE7-8514-71DE7E68C537}">
      <dgm:prSet/>
      <dgm:spPr/>
      <dgm:t>
        <a:bodyPr/>
        <a:lstStyle/>
        <a:p>
          <a:endParaRPr lang="en-US"/>
        </a:p>
      </dgm:t>
    </dgm:pt>
    <dgm:pt modelId="{7B957C44-CCDA-4FA0-86B3-5358B259812F}" type="sibTrans" cxnId="{A0DDA65A-FFB1-4BE7-8514-71DE7E68C537}">
      <dgm:prSet/>
      <dgm:spPr/>
      <dgm:t>
        <a:bodyPr/>
        <a:lstStyle/>
        <a:p>
          <a:endParaRPr lang="en-US"/>
        </a:p>
      </dgm:t>
    </dgm:pt>
    <dgm:pt modelId="{892A272E-E074-4483-8C1E-F1AB4ECFB9C2}">
      <dgm:prSet phldrT="[Text]"/>
      <dgm:spPr>
        <a:xfrm>
          <a:off x="344066" y="247649"/>
          <a:ext cx="3200400" cy="3200400"/>
        </a:xfrm>
        <a:prstGeom prst="pie">
          <a:avLst>
            <a:gd name="adj1" fmla="val 9000000"/>
            <a:gd name="adj2" fmla="val 16200000"/>
          </a:avLst>
        </a:prstGeom>
      </dgm:spPr>
      <dgm:t>
        <a:bodyPr/>
        <a:lstStyle/>
        <a:p>
          <a:r>
            <a:rPr lang="en-US" smtClean="0">
              <a:latin typeface="David" pitchFamily="34" charset="-79"/>
              <a:ea typeface="+mn-ea"/>
              <a:cs typeface="David" pitchFamily="34" charset="-79"/>
            </a:rPr>
            <a:t>Natural lighting </a:t>
          </a:r>
          <a:endParaRPr lang="en-US" dirty="0">
            <a:latin typeface="Calibri"/>
            <a:ea typeface="+mn-ea"/>
            <a:cs typeface="+mn-cs"/>
          </a:endParaRPr>
        </a:p>
      </dgm:t>
    </dgm:pt>
    <dgm:pt modelId="{1D3004E5-CA9A-4214-A9F7-B42B5F379F80}" type="parTrans" cxnId="{47C11A31-6EF4-4079-AD1E-DD06C96AEDE8}">
      <dgm:prSet/>
      <dgm:spPr/>
      <dgm:t>
        <a:bodyPr/>
        <a:lstStyle/>
        <a:p>
          <a:endParaRPr lang="en-US"/>
        </a:p>
      </dgm:t>
    </dgm:pt>
    <dgm:pt modelId="{E8E872B8-2B57-448F-8FCA-368CB45DE801}" type="sibTrans" cxnId="{47C11A31-6EF4-4079-AD1E-DD06C96AEDE8}">
      <dgm:prSet/>
      <dgm:spPr/>
      <dgm:t>
        <a:bodyPr/>
        <a:lstStyle/>
        <a:p>
          <a:endParaRPr lang="en-US"/>
        </a:p>
      </dgm:t>
    </dgm:pt>
    <dgm:pt modelId="{7ACF837A-DAE1-4098-A9BE-6E4A3D20688E}" type="pres">
      <dgm:prSet presAssocID="{4209566A-71CD-4B15-BE67-BCF9F862A41A}" presName="compositeShape" presStyleCnt="0">
        <dgm:presLayoutVars>
          <dgm:chMax val="7"/>
          <dgm:dir/>
          <dgm:resizeHandles val="exact"/>
        </dgm:presLayoutVars>
      </dgm:prSet>
      <dgm:spPr/>
    </dgm:pt>
    <dgm:pt modelId="{08479385-384A-4C55-8C89-6A7D22F9D70C}" type="pres">
      <dgm:prSet presAssocID="{4209566A-71CD-4B15-BE67-BCF9F862A41A}" presName="wedge1" presStyleLbl="node1" presStyleIdx="0" presStyleCnt="3" custScaleX="96378" custScaleY="93350" custLinFactNeighborX="1065" custLinFactNeighborY="-1786"/>
      <dgm:spPr/>
      <dgm:t>
        <a:bodyPr/>
        <a:lstStyle/>
        <a:p>
          <a:endParaRPr lang="en-US"/>
        </a:p>
      </dgm:t>
    </dgm:pt>
    <dgm:pt modelId="{99BF5746-6F9B-4247-BF42-9F97B2DBDA8B}" type="pres">
      <dgm:prSet presAssocID="{4209566A-71CD-4B15-BE67-BCF9F862A41A}" presName="dummy1a" presStyleCnt="0"/>
      <dgm:spPr/>
    </dgm:pt>
    <dgm:pt modelId="{0ACCD08B-B6DB-4A0B-BB06-8C92AEC11F97}" type="pres">
      <dgm:prSet presAssocID="{4209566A-71CD-4B15-BE67-BCF9F862A41A}" presName="dummy1b" presStyleCnt="0"/>
      <dgm:spPr/>
    </dgm:pt>
    <dgm:pt modelId="{422B2B2E-0872-4DDC-A272-0BAB7C682DDF}" type="pres">
      <dgm:prSet presAssocID="{4209566A-71CD-4B15-BE67-BCF9F862A41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0EDB8B-ED46-495E-88D2-6AEE2C830224}" type="pres">
      <dgm:prSet presAssocID="{4209566A-71CD-4B15-BE67-BCF9F862A41A}" presName="wedge2" presStyleLbl="node1" presStyleIdx="1" presStyleCnt="3"/>
      <dgm:spPr/>
      <dgm:t>
        <a:bodyPr/>
        <a:lstStyle/>
        <a:p>
          <a:endParaRPr lang="en-US"/>
        </a:p>
      </dgm:t>
    </dgm:pt>
    <dgm:pt modelId="{7A547746-BB48-4510-B461-4BC27BBC5839}" type="pres">
      <dgm:prSet presAssocID="{4209566A-71CD-4B15-BE67-BCF9F862A41A}" presName="dummy2a" presStyleCnt="0"/>
      <dgm:spPr/>
    </dgm:pt>
    <dgm:pt modelId="{D5E27228-98C2-4ABA-8E77-9DDE55CFA944}" type="pres">
      <dgm:prSet presAssocID="{4209566A-71CD-4B15-BE67-BCF9F862A41A}" presName="dummy2b" presStyleCnt="0"/>
      <dgm:spPr/>
    </dgm:pt>
    <dgm:pt modelId="{C194FBAD-2F9C-43A4-8FDD-784041347CF2}" type="pres">
      <dgm:prSet presAssocID="{4209566A-71CD-4B15-BE67-BCF9F862A41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A33EB-9255-4193-B022-2E3908D10C51}" type="pres">
      <dgm:prSet presAssocID="{4209566A-71CD-4B15-BE67-BCF9F862A41A}" presName="wedge3" presStyleLbl="node1" presStyleIdx="2" presStyleCnt="3"/>
      <dgm:spPr/>
      <dgm:t>
        <a:bodyPr/>
        <a:lstStyle/>
        <a:p>
          <a:endParaRPr lang="en-US"/>
        </a:p>
      </dgm:t>
    </dgm:pt>
    <dgm:pt modelId="{968A8600-0A85-4F9B-A746-0BA777553056}" type="pres">
      <dgm:prSet presAssocID="{4209566A-71CD-4B15-BE67-BCF9F862A41A}" presName="dummy3a" presStyleCnt="0"/>
      <dgm:spPr/>
    </dgm:pt>
    <dgm:pt modelId="{B4AE3B71-685B-444F-8527-B1B022462B48}" type="pres">
      <dgm:prSet presAssocID="{4209566A-71CD-4B15-BE67-BCF9F862A41A}" presName="dummy3b" presStyleCnt="0"/>
      <dgm:spPr/>
    </dgm:pt>
    <dgm:pt modelId="{0EC004CE-1A6F-4963-BA04-E2A576016260}" type="pres">
      <dgm:prSet presAssocID="{4209566A-71CD-4B15-BE67-BCF9F862A41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88792-218D-4BC8-BC21-82F13056CB76}" type="pres">
      <dgm:prSet presAssocID="{11576E25-0628-4CF2-B00D-C14AE0DD7F22}" presName="arrowWedge1" presStyleLbl="fgSibTrans2D1" presStyleIdx="0" presStyleCnt="3"/>
      <dgm:spPr>
        <a:xfrm>
          <a:off x="312773" y="-6432"/>
          <a:ext cx="3596640" cy="359664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</dgm:spPr>
      <dgm:t>
        <a:bodyPr/>
        <a:lstStyle/>
        <a:p>
          <a:endParaRPr lang="en-US"/>
        </a:p>
      </dgm:t>
    </dgm:pt>
    <dgm:pt modelId="{CC10CBFC-7E89-44F1-BBF8-11BD0AC2ED97}" type="pres">
      <dgm:prSet presAssocID="{7B957C44-CCDA-4FA0-86B3-5358B259812F}" presName="arrowWedge2" presStyleLbl="fgSibTrans2D1" presStyleIdx="1" presStyleCnt="3"/>
      <dgm:spPr>
        <a:xfrm>
          <a:off x="211859" y="163627"/>
          <a:ext cx="3596640" cy="359664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</dgm:spPr>
    </dgm:pt>
    <dgm:pt modelId="{CD65CE9D-A47A-4C07-AEEE-1E3059D0788A}" type="pres">
      <dgm:prSet presAssocID="{E8E872B8-2B57-448F-8FCA-368CB45DE801}" presName="arrowWedge3" presStyleLbl="fgSibTrans2D1" presStyleIdx="2" presStyleCnt="3"/>
      <dgm:spPr>
        <a:xfrm>
          <a:off x="145682" y="49529"/>
          <a:ext cx="3596640" cy="359664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</dgm:spPr>
    </dgm:pt>
  </dgm:ptLst>
  <dgm:cxnLst>
    <dgm:cxn modelId="{5F1C277E-D318-490E-B8B7-5628672534C9}" type="presOf" srcId="{E673436D-B40D-467D-AC53-7E348B043AD3}" destId="{A60EDB8B-ED46-495E-88D2-6AEE2C830224}" srcOrd="0" destOrd="0" presId="urn:microsoft.com/office/officeart/2005/8/layout/cycle8"/>
    <dgm:cxn modelId="{55E5900B-C740-4234-BC29-B4D694CC5D90}" type="presOf" srcId="{892A272E-E074-4483-8C1E-F1AB4ECFB9C2}" destId="{0EC004CE-1A6F-4963-BA04-E2A576016260}" srcOrd="1" destOrd="0" presId="urn:microsoft.com/office/officeart/2005/8/layout/cycle8"/>
    <dgm:cxn modelId="{A0DDA65A-FFB1-4BE7-8514-71DE7E68C537}" srcId="{4209566A-71CD-4B15-BE67-BCF9F862A41A}" destId="{E673436D-B40D-467D-AC53-7E348B043AD3}" srcOrd="1" destOrd="0" parTransId="{E490AD81-C3BC-40D4-9A09-414375A8130D}" sibTransId="{7B957C44-CCDA-4FA0-86B3-5358B259812F}"/>
    <dgm:cxn modelId="{4EEC24CE-F3E7-42B5-81FD-D9F29B1C4132}" type="presOf" srcId="{892A272E-E074-4483-8C1E-F1AB4ECFB9C2}" destId="{528A33EB-9255-4193-B022-2E3908D10C51}" srcOrd="0" destOrd="0" presId="urn:microsoft.com/office/officeart/2005/8/layout/cycle8"/>
    <dgm:cxn modelId="{47C11A31-6EF4-4079-AD1E-DD06C96AEDE8}" srcId="{4209566A-71CD-4B15-BE67-BCF9F862A41A}" destId="{892A272E-E074-4483-8C1E-F1AB4ECFB9C2}" srcOrd="2" destOrd="0" parTransId="{1D3004E5-CA9A-4214-A9F7-B42B5F379F80}" sibTransId="{E8E872B8-2B57-448F-8FCA-368CB45DE801}"/>
    <dgm:cxn modelId="{1EBD04AB-90C6-49C8-B508-71E147F1EFF4}" srcId="{4209566A-71CD-4B15-BE67-BCF9F862A41A}" destId="{EC22A4FE-09F1-4E72-9368-22F4E205A930}" srcOrd="0" destOrd="0" parTransId="{9D521813-49FA-400A-AE1B-48212CDE78FF}" sibTransId="{11576E25-0628-4CF2-B00D-C14AE0DD7F22}"/>
    <dgm:cxn modelId="{B55608A6-B3E7-4A3E-B597-7E274F326D99}" type="presOf" srcId="{EC22A4FE-09F1-4E72-9368-22F4E205A930}" destId="{422B2B2E-0872-4DDC-A272-0BAB7C682DDF}" srcOrd="1" destOrd="0" presId="urn:microsoft.com/office/officeart/2005/8/layout/cycle8"/>
    <dgm:cxn modelId="{1E1E7D98-9280-4B2A-9944-F0B99E893CEC}" type="presOf" srcId="{E673436D-B40D-467D-AC53-7E348B043AD3}" destId="{C194FBAD-2F9C-43A4-8FDD-784041347CF2}" srcOrd="1" destOrd="0" presId="urn:microsoft.com/office/officeart/2005/8/layout/cycle8"/>
    <dgm:cxn modelId="{22F5B0F4-62C2-4F7D-AAF2-C990283580E0}" type="presOf" srcId="{EC22A4FE-09F1-4E72-9368-22F4E205A930}" destId="{08479385-384A-4C55-8C89-6A7D22F9D70C}" srcOrd="0" destOrd="0" presId="urn:microsoft.com/office/officeart/2005/8/layout/cycle8"/>
    <dgm:cxn modelId="{A4193C7F-336E-4447-AA55-D01C544DB983}" type="presOf" srcId="{4209566A-71CD-4B15-BE67-BCF9F862A41A}" destId="{7ACF837A-DAE1-4098-A9BE-6E4A3D20688E}" srcOrd="0" destOrd="0" presId="urn:microsoft.com/office/officeart/2005/8/layout/cycle8"/>
    <dgm:cxn modelId="{60909E5D-7E3F-4F2B-818B-D6B20AA8BF57}" type="presParOf" srcId="{7ACF837A-DAE1-4098-A9BE-6E4A3D20688E}" destId="{08479385-384A-4C55-8C89-6A7D22F9D70C}" srcOrd="0" destOrd="0" presId="urn:microsoft.com/office/officeart/2005/8/layout/cycle8"/>
    <dgm:cxn modelId="{C2E72892-452A-47E1-A10B-8A83FF5E27FE}" type="presParOf" srcId="{7ACF837A-DAE1-4098-A9BE-6E4A3D20688E}" destId="{99BF5746-6F9B-4247-BF42-9F97B2DBDA8B}" srcOrd="1" destOrd="0" presId="urn:microsoft.com/office/officeart/2005/8/layout/cycle8"/>
    <dgm:cxn modelId="{AA405B53-3B72-4C0C-8781-040E3BB4CC3A}" type="presParOf" srcId="{7ACF837A-DAE1-4098-A9BE-6E4A3D20688E}" destId="{0ACCD08B-B6DB-4A0B-BB06-8C92AEC11F97}" srcOrd="2" destOrd="0" presId="urn:microsoft.com/office/officeart/2005/8/layout/cycle8"/>
    <dgm:cxn modelId="{14A8C8D4-ADCB-4D5E-9C7A-B0681E82A681}" type="presParOf" srcId="{7ACF837A-DAE1-4098-A9BE-6E4A3D20688E}" destId="{422B2B2E-0872-4DDC-A272-0BAB7C682DDF}" srcOrd="3" destOrd="0" presId="urn:microsoft.com/office/officeart/2005/8/layout/cycle8"/>
    <dgm:cxn modelId="{8F6FC8ED-48D5-4F14-A6E2-A7372ADD0B3E}" type="presParOf" srcId="{7ACF837A-DAE1-4098-A9BE-6E4A3D20688E}" destId="{A60EDB8B-ED46-495E-88D2-6AEE2C830224}" srcOrd="4" destOrd="0" presId="urn:microsoft.com/office/officeart/2005/8/layout/cycle8"/>
    <dgm:cxn modelId="{42E700EF-AD56-4B7F-BC17-BEE1528482E1}" type="presParOf" srcId="{7ACF837A-DAE1-4098-A9BE-6E4A3D20688E}" destId="{7A547746-BB48-4510-B461-4BC27BBC5839}" srcOrd="5" destOrd="0" presId="urn:microsoft.com/office/officeart/2005/8/layout/cycle8"/>
    <dgm:cxn modelId="{3FFC2B0D-2B3A-4F98-AC42-0A7F704C54A0}" type="presParOf" srcId="{7ACF837A-DAE1-4098-A9BE-6E4A3D20688E}" destId="{D5E27228-98C2-4ABA-8E77-9DDE55CFA944}" srcOrd="6" destOrd="0" presId="urn:microsoft.com/office/officeart/2005/8/layout/cycle8"/>
    <dgm:cxn modelId="{98E394B3-77C8-4FD0-84AE-EDE6D9E14552}" type="presParOf" srcId="{7ACF837A-DAE1-4098-A9BE-6E4A3D20688E}" destId="{C194FBAD-2F9C-43A4-8FDD-784041347CF2}" srcOrd="7" destOrd="0" presId="urn:microsoft.com/office/officeart/2005/8/layout/cycle8"/>
    <dgm:cxn modelId="{CDC4E2DC-8DAA-4172-9602-3001A5A6EB2A}" type="presParOf" srcId="{7ACF837A-DAE1-4098-A9BE-6E4A3D20688E}" destId="{528A33EB-9255-4193-B022-2E3908D10C51}" srcOrd="8" destOrd="0" presId="urn:microsoft.com/office/officeart/2005/8/layout/cycle8"/>
    <dgm:cxn modelId="{AC196AED-1BA7-45B5-9CD7-A448B139DE47}" type="presParOf" srcId="{7ACF837A-DAE1-4098-A9BE-6E4A3D20688E}" destId="{968A8600-0A85-4F9B-A746-0BA777553056}" srcOrd="9" destOrd="0" presId="urn:microsoft.com/office/officeart/2005/8/layout/cycle8"/>
    <dgm:cxn modelId="{C3880154-2EB5-4B12-8C5C-7A86E3FEA7E2}" type="presParOf" srcId="{7ACF837A-DAE1-4098-A9BE-6E4A3D20688E}" destId="{B4AE3B71-685B-444F-8527-B1B022462B48}" srcOrd="10" destOrd="0" presId="urn:microsoft.com/office/officeart/2005/8/layout/cycle8"/>
    <dgm:cxn modelId="{C55290A1-25A8-41AF-A57F-0110C9638B0D}" type="presParOf" srcId="{7ACF837A-DAE1-4098-A9BE-6E4A3D20688E}" destId="{0EC004CE-1A6F-4963-BA04-E2A576016260}" srcOrd="11" destOrd="0" presId="urn:microsoft.com/office/officeart/2005/8/layout/cycle8"/>
    <dgm:cxn modelId="{1B69018C-7AEE-45BC-AE26-8D5911ECA3AD}" type="presParOf" srcId="{7ACF837A-DAE1-4098-A9BE-6E4A3D20688E}" destId="{52A88792-218D-4BC8-BC21-82F13056CB76}" srcOrd="12" destOrd="0" presId="urn:microsoft.com/office/officeart/2005/8/layout/cycle8"/>
    <dgm:cxn modelId="{DE645986-F59D-4652-95FD-F67ABD80E19F}" type="presParOf" srcId="{7ACF837A-DAE1-4098-A9BE-6E4A3D20688E}" destId="{CC10CBFC-7E89-44F1-BBF8-11BD0AC2ED97}" srcOrd="13" destOrd="0" presId="urn:microsoft.com/office/officeart/2005/8/layout/cycle8"/>
    <dgm:cxn modelId="{9716D8B2-E8FA-4E6D-B39D-C80A5FE7E526}" type="presParOf" srcId="{7ACF837A-DAE1-4098-A9BE-6E4A3D20688E}" destId="{CD65CE9D-A47A-4C07-AEEE-1E3059D0788A}" srcOrd="14" destOrd="0" presId="urn:microsoft.com/office/officeart/2005/8/layout/cycle8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0B7B4-D078-4CDC-B0AA-673B44C327DC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F4F3C-240C-4FE1-9B20-B93D2BC2A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15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36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46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47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48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49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F4F3C-240C-4FE1-9B20-B93D2BC2A690}" type="slidenum">
              <a:rPr lang="en-US" smtClean="0">
                <a:solidFill>
                  <a:prstClr val="black"/>
                </a:solidFill>
              </a:rPr>
              <a:pPr/>
              <a:t>76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4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37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dirty="0" smtClean="0">
                <a:solidFill>
                  <a:srgbClr val="003399"/>
                </a:solidFill>
              </a:rPr>
              <a:t>          </a:t>
            </a:r>
            <a:r>
              <a:rPr lang="en-US" sz="1200" dirty="0" smtClean="0">
                <a:solidFill>
                  <a:srgbClr val="003399"/>
                </a:solidFill>
              </a:rPr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38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40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41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42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43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44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B1F5B-3BDA-45AC-AE79-DA9006DBFA63}" type="slidenum">
              <a:rPr lang="ar-SA" smtClean="0">
                <a:solidFill>
                  <a:prstClr val="black"/>
                </a:solidFill>
              </a:rPr>
              <a:pPr/>
              <a:t>45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79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999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135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36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70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68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63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0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126388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54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06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177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800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25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0778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51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9477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2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72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41202870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673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276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08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4713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70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730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453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8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1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226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9696091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049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824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348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943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1029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251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7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718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55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476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7754819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758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251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076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284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077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7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6085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394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715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735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72805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5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73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433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311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71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6246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35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055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950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383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2801259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909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9834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424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57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633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6821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843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8680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401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451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676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929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6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6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46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12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2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1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80F32D-983C-4919-946D-3C268F83BAF1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1/12/2014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C4947-9146-4FCA-BF4F-C99338FAA27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749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7F68B-BCC8-4F8C-B6C7-0EE28B5C6F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A91A-3915-4E63-BE86-18BD1737B9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9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0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6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floor: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85256"/>
            <a:ext cx="7078063" cy="49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Elevation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00200"/>
            <a:ext cx="7430538" cy="486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Elevation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1524000"/>
            <a:ext cx="8161361" cy="463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6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Elevation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7848600" cy="50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6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Elevation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8077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6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Section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703" y="1981200"/>
            <a:ext cx="8001000" cy="466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6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Section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7924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6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2286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3d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Outlines:-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 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2971800" y="2573337"/>
            <a:ext cx="4495800" cy="574675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669999"/>
            </a:outerShdw>
          </a:effectLst>
        </p:spPr>
        <p:txBody>
          <a:bodyPr wrap="none" anchor="ctr"/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 dirty="0">
              <a:solidFill>
                <a:srgbClr val="FFFFFF"/>
              </a:solidFill>
            </a:endParaRP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kern="0" dirty="0">
                <a:solidFill>
                  <a:srgbClr val="FFFFFF"/>
                </a:solidFill>
              </a:rPr>
              <a:t> Environmental  Design. </a:t>
            </a: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 dirty="0">
              <a:solidFill>
                <a:srgbClr val="FFFFFF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gray">
          <a:xfrm>
            <a:off x="2971800" y="1811337"/>
            <a:ext cx="4495800" cy="574675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669999"/>
            </a:outerShdw>
          </a:effec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kern="0" dirty="0">
                <a:solidFill>
                  <a:srgbClr val="FFFFFF"/>
                </a:solidFill>
              </a:rPr>
              <a:t>Architectural  Design Modifications.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gray">
          <a:xfrm>
            <a:off x="2971800" y="4173537"/>
            <a:ext cx="4495800" cy="574675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669999"/>
            </a:outerShdw>
          </a:effectLst>
        </p:spPr>
        <p:txBody>
          <a:bodyPr wrap="none" anchor="ctr"/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kern="0" dirty="0">
                <a:solidFill>
                  <a:srgbClr val="FFFFFF"/>
                </a:solidFill>
              </a:rPr>
              <a:t>Structural  Design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gray">
          <a:xfrm>
            <a:off x="3048000" y="4935537"/>
            <a:ext cx="4495800" cy="574675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669999"/>
            </a:outerShdw>
          </a:effectLst>
        </p:spPr>
        <p:txBody>
          <a:bodyPr wrap="none" anchor="ctr"/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 dirty="0">
              <a:solidFill>
                <a:srgbClr val="FFFFFF"/>
              </a:solidFill>
            </a:endParaRP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kern="0" dirty="0" smtClean="0">
                <a:solidFill>
                  <a:srgbClr val="FFFFFF"/>
                </a:solidFill>
              </a:rPr>
              <a:t>Quantity compare</a:t>
            </a:r>
            <a:endParaRPr lang="en-US" sz="2200" kern="0" dirty="0">
              <a:solidFill>
                <a:srgbClr val="FFFFFF"/>
              </a:solidFill>
            </a:endParaRPr>
          </a:p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 dirty="0">
              <a:solidFill>
                <a:srgbClr val="FFFFFF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gray">
          <a:xfrm>
            <a:off x="3048000" y="3411537"/>
            <a:ext cx="4419600" cy="574675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669999"/>
            </a:outerShdw>
          </a:effectLst>
        </p:spPr>
        <p:txBody>
          <a:bodyPr wrap="none" anchor="ctr"/>
          <a:lstStyle/>
          <a:p>
            <a:pPr marL="0" lvl="1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kern="0" dirty="0">
                <a:solidFill>
                  <a:srgbClr val="FFFFFF"/>
                </a:solidFill>
              </a:rPr>
              <a:t>Lighting and Mechanical Design.</a:t>
            </a:r>
          </a:p>
        </p:txBody>
      </p:sp>
    </p:spTree>
    <p:extLst>
      <p:ext uri="{BB962C8B-B14F-4D97-AF65-F5344CB8AC3E}">
        <p14:creationId xmlns:p14="http://schemas.microsoft.com/office/powerpoint/2010/main" val="333951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90688" cy="73183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Passive solar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200" y="1600200"/>
            <a:ext cx="7498080" cy="48006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dirty="0" smtClean="0"/>
              <a:t>At the south we decide to make solar window…..Why??</a:t>
            </a:r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* Because solar chimney is not effected as shown in calculation </a:t>
            </a:r>
          </a:p>
        </p:txBody>
      </p:sp>
    </p:spTree>
    <p:extLst>
      <p:ext uri="{BB962C8B-B14F-4D97-AF65-F5344CB8AC3E}">
        <p14:creationId xmlns:p14="http://schemas.microsoft.com/office/powerpoint/2010/main" val="17257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90688" cy="73183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Passive solar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200" y="990600"/>
            <a:ext cx="7498080" cy="5410200"/>
          </a:xfrm>
        </p:spPr>
        <p:txBody>
          <a:bodyPr>
            <a:normAutofit fontScale="77500" lnSpcReduction="20000"/>
          </a:bodyPr>
          <a:lstStyle/>
          <a:p>
            <a:pPr marL="82296" indent="0" algn="l" rtl="0">
              <a:buNone/>
            </a:pPr>
            <a:r>
              <a:rPr lang="en-US" dirty="0"/>
              <a:t>Solar chimney calculated:</a:t>
            </a:r>
          </a:p>
          <a:p>
            <a:pPr marL="82296" indent="0" algn="l" rtl="0">
              <a:buNone/>
            </a:pPr>
            <a:r>
              <a:rPr lang="en-US" dirty="0"/>
              <a:t>                                                           </a:t>
            </a:r>
          </a:p>
          <a:p>
            <a:pPr marL="82296" indent="0" algn="l" rtl="0">
              <a:buNone/>
            </a:pPr>
            <a:r>
              <a:rPr lang="en-US" dirty="0"/>
              <a:t>A = 4 ft2</a:t>
            </a:r>
          </a:p>
          <a:p>
            <a:pPr marL="82296" indent="0" algn="l" rtl="0">
              <a:buNone/>
            </a:pPr>
            <a:r>
              <a:rPr lang="en-US" dirty="0"/>
              <a:t>T1-T2 = 30 F in winter</a:t>
            </a:r>
          </a:p>
          <a:p>
            <a:pPr marL="82296" indent="0" algn="l" rtl="0">
              <a:buNone/>
            </a:pPr>
            <a:r>
              <a:rPr lang="en-US" dirty="0"/>
              <a:t>H = 18 ft.</a:t>
            </a:r>
          </a:p>
          <a:p>
            <a:pPr marL="82296" indent="0" algn="l" rtl="0">
              <a:buNone/>
            </a:pPr>
            <a:r>
              <a:rPr lang="en-US" dirty="0"/>
              <a:t>Q= 540*A*√h (T1-T2)</a:t>
            </a:r>
          </a:p>
          <a:p>
            <a:pPr marL="82296" indent="0" algn="l" rtl="0">
              <a:buNone/>
            </a:pPr>
            <a:r>
              <a:rPr lang="en-US" dirty="0"/>
              <a:t>    = 540*4*√18 (30)</a:t>
            </a:r>
          </a:p>
          <a:p>
            <a:pPr marL="82296" indent="0" algn="l" rtl="0">
              <a:buNone/>
            </a:pPr>
            <a:r>
              <a:rPr lang="en-US" dirty="0"/>
              <a:t>   = 50193.86 ft3/ hr.</a:t>
            </a:r>
          </a:p>
          <a:p>
            <a:pPr marL="82296" indent="0" algn="l" rtl="0">
              <a:buNone/>
            </a:pPr>
            <a:r>
              <a:rPr lang="en-US" dirty="0"/>
              <a:t>Volume of space = 9486 ft3</a:t>
            </a:r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dirty="0"/>
              <a:t>Number of change = Q/ V</a:t>
            </a:r>
          </a:p>
          <a:p>
            <a:pPr marL="82296" indent="0" algn="l" rtl="0">
              <a:buNone/>
            </a:pPr>
            <a:r>
              <a:rPr lang="en-US" dirty="0"/>
              <a:t>                                =50193.86/9486 = 5.2 change/hour   and that less than 6 so the chimney not efficacy in the house </a:t>
            </a:r>
            <a:r>
              <a:rPr lang="en-US" dirty="0" smtClean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421297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12891" y="2286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Shading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20853" y="16764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524001"/>
            <a:ext cx="7162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Sample calculation: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Design </a:t>
            </a:r>
            <a:r>
              <a:rPr lang="en-US" dirty="0">
                <a:solidFill>
                  <a:prstClr val="black"/>
                </a:solidFill>
              </a:rPr>
              <a:t>the horizontal lover in the 21/5 at 12 pm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X </a:t>
            </a:r>
            <a:r>
              <a:rPr lang="en-US" dirty="0">
                <a:solidFill>
                  <a:prstClr val="black"/>
                </a:solidFill>
              </a:rPr>
              <a:t>= h/ (tan (Alt))  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X</a:t>
            </a:r>
            <a:r>
              <a:rPr lang="en-US" dirty="0">
                <a:solidFill>
                  <a:prstClr val="black"/>
                </a:solidFill>
              </a:rPr>
              <a:t>= horizontal length of lover 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H </a:t>
            </a:r>
            <a:r>
              <a:rPr lang="en-US" dirty="0">
                <a:solidFill>
                  <a:prstClr val="black"/>
                </a:solidFill>
              </a:rPr>
              <a:t>= glass height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Alt </a:t>
            </a:r>
            <a:r>
              <a:rPr lang="en-US" dirty="0">
                <a:solidFill>
                  <a:prstClr val="black"/>
                </a:solidFill>
              </a:rPr>
              <a:t>=Altitude at 21/5 at 12 pm and equal 78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So </a:t>
            </a:r>
            <a:r>
              <a:rPr lang="en-US" dirty="0">
                <a:solidFill>
                  <a:prstClr val="black"/>
                </a:solidFill>
              </a:rPr>
              <a:t>the first design for h = 40 cm and y = 0 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X </a:t>
            </a:r>
            <a:r>
              <a:rPr lang="en-US" dirty="0">
                <a:solidFill>
                  <a:prstClr val="black"/>
                </a:solidFill>
              </a:rPr>
              <a:t>= 0.4/ (tan (78))   = 9 cm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>
                <a:solidFill>
                  <a:prstClr val="black"/>
                </a:solidFill>
              </a:rPr>
              <a:t>anther design for h = 120cm and y = 0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X </a:t>
            </a:r>
            <a:r>
              <a:rPr lang="en-US" dirty="0">
                <a:solidFill>
                  <a:prstClr val="black"/>
                </a:solidFill>
              </a:rPr>
              <a:t>= 1.2/ (tan (78))   = 25cm</a:t>
            </a:r>
          </a:p>
        </p:txBody>
      </p:sp>
    </p:spTree>
    <p:extLst>
      <p:ext uri="{BB962C8B-B14F-4D97-AF65-F5344CB8AC3E}">
        <p14:creationId xmlns:p14="http://schemas.microsoft.com/office/powerpoint/2010/main" val="163981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997839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-17060"/>
            <a:ext cx="2553056" cy="3724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14969"/>
            <a:ext cx="2638425" cy="328043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98" y="3581400"/>
            <a:ext cx="400050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5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997839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237"/>
            <a:ext cx="914172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1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997839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04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680762266"/>
              </p:ext>
            </p:extLst>
          </p:nvPr>
        </p:nvGraphicFramePr>
        <p:xfrm>
          <a:off x="2743200" y="2362200"/>
          <a:ext cx="4648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799"/>
            <a:ext cx="25114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0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8243" y="1752600"/>
            <a:ext cx="6477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u="sng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Natural </a:t>
            </a:r>
            <a:r>
              <a:rPr lang="en-US" sz="2400" u="sng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lighting </a:t>
            </a:r>
            <a:endParaRPr lang="en-US" u="sng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compute the D.F by ECOTECT program</a:t>
            </a: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68445"/>
              </p:ext>
            </p:extLst>
          </p:nvPr>
        </p:nvGraphicFramePr>
        <p:xfrm>
          <a:off x="2133600" y="3276600"/>
          <a:ext cx="5791200" cy="2796567"/>
        </p:xfrm>
        <a:graphic>
          <a:graphicData uri="http://schemas.openxmlformats.org/drawingml/2006/table">
            <a:tbl>
              <a:tblPr firstRow="1" firstCol="1" bandRow="1"/>
              <a:tblGrid>
                <a:gridCol w="1448853"/>
                <a:gridCol w="1445343"/>
                <a:gridCol w="1449555"/>
                <a:gridCol w="1447449"/>
              </a:tblGrid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Function 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D.F%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Standard value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Accept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Guest room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3.1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Living 1</a:t>
                      </a:r>
                      <a:r>
                        <a:rPr lang="en-US" sz="1100" baseline="30000">
                          <a:effectLst/>
                          <a:latin typeface="Times New Roman"/>
                          <a:ea typeface="Arial"/>
                          <a:cs typeface="Arial"/>
                        </a:rPr>
                        <a:t>st</a:t>
                      </a: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 floor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Kitchen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2.9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Bath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1.5-2.5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Corridor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1.9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1.5-2.5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Master bed room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Room 3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2.7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Living 2</a:t>
                      </a:r>
                      <a:r>
                        <a:rPr lang="en-US" sz="1100" baseline="30000">
                          <a:effectLst/>
                          <a:latin typeface="Times New Roman"/>
                          <a:ea typeface="Arial"/>
                          <a:cs typeface="Arial"/>
                        </a:rPr>
                        <a:t>nd</a:t>
                      </a: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 floor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Bed room 1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Bed room 2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√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Bed room 3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2.8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2.5-4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Arial"/>
                          <a:cs typeface="Arial"/>
                        </a:rPr>
                        <a:t>√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3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68439"/>
            <a:ext cx="7924800" cy="486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8153400" cy="486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principal objectives of this project are to reduce the construction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residential buildings, through proposing material alternative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floor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tiles, door, window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584209" y="1759933"/>
            <a:ext cx="3276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DIALUX</a:t>
            </a:r>
            <a:r>
              <a:rPr lang="en-US" sz="2400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software was used to design the </a:t>
            </a:r>
            <a:r>
              <a:rPr lang="en-US" sz="2400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Artificial  </a:t>
            </a:r>
            <a:r>
              <a:rPr lang="en-US" sz="2400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lighting system 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422223"/>
            <a:ext cx="4648200" cy="3140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990600" y="1780320"/>
            <a:ext cx="3276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B-Artificial lighting </a:t>
            </a:r>
            <a:endParaRPr lang="en-US" sz="2400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74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1371600" y="20574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Technical values for design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872019"/>
              </p:ext>
            </p:extLst>
          </p:nvPr>
        </p:nvGraphicFramePr>
        <p:xfrm>
          <a:off x="1524000" y="2590800"/>
          <a:ext cx="65532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2186308"/>
                <a:gridCol w="2184400"/>
                <a:gridCol w="2182492"/>
              </a:tblGrid>
              <a:tr h="243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Function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/>
                          <a:ea typeface="Arial"/>
                          <a:cs typeface="Arial"/>
                        </a:rPr>
                        <a:t>Eavg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Work plan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Gust room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250-300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0.75m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Kitchen room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350-500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Living room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300-500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0.75m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Corridor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150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1-1.5m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Bath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Arial"/>
                          <a:cs typeface="Arial"/>
                        </a:rPr>
                        <a:t>150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0.75m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267200"/>
            <a:ext cx="3048000" cy="22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267200"/>
            <a:ext cx="1981200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56" y="4267200"/>
            <a:ext cx="205853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8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22599" y="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236899" y="1131507"/>
            <a:ext cx="144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Brush Script MT" pitchFamily="66" charset="0"/>
                <a:cs typeface="Arial" charset="0"/>
              </a:rPr>
              <a:t>SAMPLE:.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Brush Script MT" pitchFamily="66" charset="0"/>
              <a:cs typeface="Arial" charset="0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2919961" y="1084676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Guest room</a:t>
            </a: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5379493" y="10668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Laminar distributed 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086205" y="1778675"/>
            <a:ext cx="3124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Illumenance</a:t>
            </a: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=250 lux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Work plane =75cm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  uniformity= 0.66</a:t>
            </a: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#of </a:t>
            </a: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lamps=2 lamps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                   12Led </a:t>
            </a: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155" y="1748615"/>
            <a:ext cx="4007485" cy="3212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46" y="3354847"/>
            <a:ext cx="2458801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05" y="4961080"/>
            <a:ext cx="2445793" cy="160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97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22599" y="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38" y="-1325563"/>
            <a:ext cx="9515476" cy="951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9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22599" y="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236899" y="1131507"/>
            <a:ext cx="144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Brush Script MT" pitchFamily="66" charset="0"/>
                <a:cs typeface="Arial" charset="0"/>
              </a:rPr>
              <a:t>SAMPLE:.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Brush Script MT" pitchFamily="66" charset="0"/>
              <a:cs typeface="Arial" charset="0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2919961" y="1084676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Bed room </a:t>
            </a: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5379493" y="10668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Laminar distributed 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086205" y="1600200"/>
            <a:ext cx="3124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Illumenance</a:t>
            </a: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=340lux</a:t>
            </a: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Work plane =75cm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  uniformity= 0.66</a:t>
            </a: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#of </a:t>
            </a: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lamps=7 lamps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David" pitchFamily="34" charset="-79"/>
                <a:cs typeface="David" pitchFamily="34" charset="-79"/>
              </a:rPr>
              <a:t>                    18Led </a:t>
            </a: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192" y="1777620"/>
            <a:ext cx="3962401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05" y="3051411"/>
            <a:ext cx="284797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307" y="5148617"/>
            <a:ext cx="176177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1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22599" y="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00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  <a:ln/>
        </p:spPr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n-US" sz="4400" b="1" dirty="0">
              <a:solidFill>
                <a:prstClr val="black">
                  <a:lumMod val="95000"/>
                  <a:lumOff val="5000"/>
                </a:prstClr>
              </a:solidFill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220072" y="5373216"/>
            <a:ext cx="4176464" cy="576064"/>
          </a:xfrm>
          <a:prstGeom prst="rect">
            <a:avLst/>
          </a:prstGeom>
          <a:ln/>
        </p:spPr>
        <p:txBody>
          <a:bodyPr vert="horz" lIns="91440" tIns="45720" rIns="91440" bIns="45720" rtlCol="1" anchor="ctr">
            <a:normAutofit/>
          </a:bodyPr>
          <a:lstStyle/>
          <a:p>
            <a:pPr algn="ctr" rtl="1">
              <a:spcBef>
                <a:spcPct val="0"/>
              </a:spcBef>
              <a:defRPr/>
            </a:pPr>
            <a:endParaRPr lang="en-US" sz="2400" dirty="0">
              <a:solidFill>
                <a:srgbClr val="003399"/>
              </a:solidFill>
              <a:ea typeface="+mj-ea"/>
              <a:cs typeface="+mj-cs"/>
            </a:endParaRPr>
          </a:p>
        </p:txBody>
      </p:sp>
      <p:pic>
        <p:nvPicPr>
          <p:cNvPr id="7" name="Picture 6" descr="sap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8802"/>
            <a:ext cx="4143372" cy="4929198"/>
          </a:xfrm>
          <a:prstGeom prst="rect">
            <a:avLst/>
          </a:prstGeom>
        </p:spPr>
      </p:pic>
      <p:pic>
        <p:nvPicPr>
          <p:cNvPr id="8" name="Picture 7" descr="sap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1928802"/>
            <a:ext cx="5143504" cy="49291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57356" y="571480"/>
            <a:ext cx="5429288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3891A7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</a:t>
            </a:r>
            <a:endParaRPr lang="en-US" sz="5400" b="1" dirty="0">
              <a:ln w="12700">
                <a:solidFill>
                  <a:srgbClr val="3891A7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733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7772400" cy="1143000"/>
          </a:xfr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Construction material properties: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4282" y="1905000"/>
            <a:ext cx="5572164" cy="3667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4000" dirty="0" smtClean="0">
                <a:solidFill>
                  <a:prstClr val="black"/>
                </a:solidFill>
              </a:rPr>
              <a:t>  </a:t>
            </a:r>
            <a:r>
              <a:rPr lang="en-US" sz="3300" dirty="0" smtClean="0">
                <a:solidFill>
                  <a:prstClr val="black"/>
                </a:solidFill>
              </a:rPr>
              <a:t>Concrete, f’c= 24MPa</a:t>
            </a:r>
            <a:endParaRPr lang="en-US" sz="3300" dirty="0" smtClean="0">
              <a:solidFill>
                <a:srgbClr val="003399"/>
              </a:solidFill>
            </a:endParaRP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4000" dirty="0" smtClean="0">
                <a:solidFill>
                  <a:prstClr val="black"/>
                </a:solidFill>
              </a:rPr>
              <a:t>  steel, fy= 420MPa</a:t>
            </a:r>
            <a:r>
              <a:rPr lang="en-US" sz="4000" dirty="0" smtClean="0">
                <a:solidFill>
                  <a:srgbClr val="003399"/>
                </a:solidFill>
              </a:rPr>
              <a:t> </a:t>
            </a:r>
          </a:p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4000" dirty="0">
              <a:solidFill>
                <a:srgbClr val="003399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00760" y="1785926"/>
            <a:ext cx="2914179" cy="1714512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000760" y="3571876"/>
            <a:ext cx="2883469" cy="19181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6428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0" y="1643050"/>
            <a:ext cx="9144000" cy="70788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E7D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super impose dead Load=2.5KN/M2 </a:t>
            </a:r>
            <a:endParaRPr lang="en-US" sz="3200" b="1" dirty="0">
              <a:ln w="12700">
                <a:solidFill>
                  <a:srgbClr val="4F271C">
                    <a:satMod val="155000"/>
                  </a:srgbClr>
                </a:solidFill>
                <a:prstDash val="solid"/>
              </a:ln>
              <a:solidFill>
                <a:srgbClr val="E7DE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0" y="2786058"/>
            <a:ext cx="9144000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E7D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building parameter wall load =21KN/M</a:t>
            </a:r>
            <a:endParaRPr lang="en-US" sz="3600" b="1" dirty="0">
              <a:ln w="12700">
                <a:solidFill>
                  <a:srgbClr val="4F271C">
                    <a:satMod val="155000"/>
                  </a:srgbClr>
                </a:solidFill>
                <a:prstDash val="solid"/>
              </a:ln>
              <a:solidFill>
                <a:srgbClr val="E7DE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500034" y="357166"/>
            <a:ext cx="7772400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4F271C"/>
                </a:solidFill>
              </a:rPr>
              <a:t>loads</a:t>
            </a:r>
            <a:endParaRPr lang="en-US" sz="4400" dirty="0">
              <a:solidFill>
                <a:srgbClr val="4F271C"/>
              </a:solidFill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0" y="4000504"/>
            <a:ext cx="9144000" cy="70788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E7D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Live load =4KN/M2    </a:t>
            </a:r>
            <a:endParaRPr lang="en-US" sz="3200" b="1" dirty="0">
              <a:ln w="12700">
                <a:solidFill>
                  <a:srgbClr val="4F271C">
                    <a:satMod val="155000"/>
                  </a:srgbClr>
                </a:solidFill>
                <a:prstDash val="solid"/>
              </a:ln>
              <a:solidFill>
                <a:srgbClr val="E7DE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3982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7772400" cy="114300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                COLUMNS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371600" y="4267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ar-SA">
              <a:solidFill>
                <a:prstClr val="black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0" y="4005064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solidFill>
                <a:prstClr val="black"/>
              </a:solidFill>
            </a:endParaRPr>
          </a:p>
        </p:txBody>
      </p:sp>
      <p:pic>
        <p:nvPicPr>
          <p:cNvPr id="24" name="Picture 23" descr="CLOUM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9144000" cy="4643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6594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8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40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3399"/>
                </a:solidFill>
              </a:rPr>
              <a:t>SOME CHECK On  RESULT  from SAP</a:t>
            </a:r>
            <a:endParaRPr lang="en-US" sz="3600" dirty="0">
              <a:solidFill>
                <a:srgbClr val="003399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0" y="2119290"/>
            <a:ext cx="9144000" cy="47387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800100" lvl="1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DEAD  LOAD  from = 6446 </a:t>
            </a:r>
            <a:r>
              <a:rPr lang="en-US" sz="3600" dirty="0" err="1" smtClean="0">
                <a:solidFill>
                  <a:prstClr val="black"/>
                </a:solidFill>
              </a:rPr>
              <a:t>kN</a:t>
            </a:r>
            <a:r>
              <a:rPr lang="en-US" sz="3600" dirty="0" smtClean="0">
                <a:solidFill>
                  <a:prstClr val="black"/>
                </a:solidFill>
              </a:rPr>
              <a:t>/m2 calculation=6446KN/M2 </a:t>
            </a:r>
            <a:r>
              <a:rPr lang="en-US" sz="4000" dirty="0" err="1" smtClean="0">
                <a:solidFill>
                  <a:prstClr val="black"/>
                </a:solidFill>
              </a:rPr>
              <a:t>KNkN</a:t>
            </a:r>
            <a:r>
              <a:rPr lang="en-US" sz="4000" dirty="0" smtClean="0">
                <a:solidFill>
                  <a:prstClr val="black"/>
                </a:solidFill>
              </a:rPr>
              <a:t>/m2</a:t>
            </a:r>
          </a:p>
          <a:p>
            <a:pPr marL="800100" lvl="1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4000" dirty="0" smtClean="0">
              <a:solidFill>
                <a:srgbClr val="003399"/>
              </a:solidFill>
            </a:endParaRPr>
          </a:p>
          <a:p>
            <a:pPr marL="800100" lvl="1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prstClr val="black"/>
                </a:solidFill>
              </a:rPr>
              <a:t>DEAD LOAD  from Sap   =6234 kN/m2     </a:t>
            </a:r>
            <a:endParaRPr lang="en-US" sz="3600" dirty="0">
              <a:solidFill>
                <a:srgbClr val="003399"/>
              </a:solidFill>
            </a:endParaRPr>
          </a:p>
        </p:txBody>
      </p:sp>
      <p:pic>
        <p:nvPicPr>
          <p:cNvPr id="39938" name="Picture 18" descr="sup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8"/>
            <a:ext cx="9144000" cy="928694"/>
          </a:xfrm>
          <a:prstGeom prst="rect">
            <a:avLst/>
          </a:prstGeom>
          <a:noFill/>
        </p:spPr>
      </p:pic>
      <p:pic>
        <p:nvPicPr>
          <p:cNvPr id="39937" name="Picture 17" descr="de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1942"/>
            <a:ext cx="9144000" cy="866778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417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41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CHECK On  deflection 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0" y="1905000"/>
            <a:ext cx="9144000" cy="47387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3399"/>
                </a:solidFill>
              </a:rPr>
              <a:t>Max deflection=7mm</a:t>
            </a:r>
          </a:p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srgbClr val="4A0DA3"/>
                </a:solidFill>
                <a:latin typeface="Calibri"/>
              </a:rPr>
              <a:t>∆max= </a:t>
            </a:r>
            <a:r>
              <a:rPr lang="en-US" sz="2800" dirty="0" smtClean="0">
                <a:solidFill>
                  <a:srgbClr val="4A0DA3"/>
                </a:solidFill>
                <a:latin typeface="Calibri"/>
              </a:rPr>
              <a:t>19.7mm</a:t>
            </a:r>
          </a:p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4A0DA3"/>
                </a:solidFill>
                <a:latin typeface="Calibri"/>
              </a:rPr>
              <a:t>19.7≻7   ok</a:t>
            </a:r>
          </a:p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003399"/>
              </a:solidFill>
            </a:endParaRP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i="1" dirty="0" smtClean="0">
                <a:solidFill>
                  <a:prstClr val="black"/>
                </a:solidFill>
              </a:rPr>
              <a:t>∆max= </a:t>
            </a:r>
            <a:r>
              <a:rPr lang="en-US" sz="2800" dirty="0" smtClean="0">
                <a:solidFill>
                  <a:prstClr val="black"/>
                </a:solidFill>
              </a:rPr>
              <a:t>19.7mm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19.7≻7   ok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indent="-342900" algn="r" rtl="1">
              <a:lnSpc>
                <a:spcPct val="14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dirty="0">
              <a:solidFill>
                <a:srgbClr val="003399"/>
              </a:solidFill>
            </a:endParaRPr>
          </a:p>
        </p:txBody>
      </p:sp>
      <p:pic>
        <p:nvPicPr>
          <p:cNvPr id="6" name="Picture 5" descr="deflection shap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364"/>
            <a:ext cx="5572132" cy="478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44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42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000232" y="285728"/>
            <a:ext cx="5457836" cy="103345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Design beam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714876" y="2667000"/>
            <a:ext cx="4429124" cy="41910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 fontScale="47500" lnSpcReduction="20000"/>
          </a:bodyPr>
          <a:lstStyle/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Main beam(60*25)     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r>
              <a:rPr lang="en-US" sz="5100" b="1" dirty="0" err="1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Asmin</a:t>
            </a: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=440mm2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endParaRPr lang="en-US" sz="2800" b="1" dirty="0" smtClean="0">
              <a:ln w="12700">
                <a:solidFill>
                  <a:srgbClr val="4F271C">
                    <a:satMod val="155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4000" b="1" i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en-US" sz="5100" b="1" i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Secondary beam(40*25)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r>
              <a:rPr lang="en-US" sz="5100" b="1" dirty="0" err="1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Asmin</a:t>
            </a: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=295mm2 </a:t>
            </a:r>
            <a:r>
              <a:rPr lang="en-US" sz="51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</a:p>
          <a:p>
            <a:pPr marL="342900" indent="-34290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6" name="Picture 5" descr="bbbbbbbbbbbbbbbbbbbbbbbbbbbbbbbe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514600"/>
            <a:ext cx="43434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64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تنتبالبلءي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42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سصبيس للابللا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34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     Design slab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A682A3F8-19D9-471F-884E-A080FB84A815}" type="slidenum">
              <a:rPr lang="ar-SA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45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8" name="Picture 7" descr="slab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071678"/>
            <a:ext cx="5143504" cy="4786322"/>
          </a:xfrm>
          <a:prstGeom prst="rect">
            <a:avLst/>
          </a:prstGeom>
        </p:spPr>
      </p:pic>
      <p:pic>
        <p:nvPicPr>
          <p:cNvPr id="9" name="Picture 8" descr="CLOUM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5438" y="2071678"/>
            <a:ext cx="3948562" cy="4786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468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A682A3F8-19D9-471F-884E-A080FB84A815}" type="slidenum">
              <a:rPr lang="ar-SA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46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725613" algn="l"/>
              </a:tabLst>
            </a:pPr>
            <a:r>
              <a:rPr lang="en-US" sz="1200" smtClean="0">
                <a:solidFill>
                  <a:prstClr val="black"/>
                </a:solidFill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725613" algn="l"/>
              </a:tabLst>
            </a:pPr>
            <a:r>
              <a:rPr lang="en-US" sz="120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0" y="1762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 descr="asas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066800" y="2362200"/>
            <a:ext cx="5248300" cy="4210072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25" name="Rectangle 3"/>
          <p:cNvSpPr>
            <a:spLocks noGrp="1" noChangeArrowheads="1"/>
          </p:cNvSpPr>
          <p:nvPr>
            <p:ph type="title"/>
          </p:nvPr>
        </p:nvSpPr>
        <p:spPr>
          <a:xfrm>
            <a:off x="1714480" y="214290"/>
            <a:ext cx="5715040" cy="103345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Design slab </a:t>
            </a:r>
            <a:endParaRPr lang="en-US" dirty="0">
              <a:solidFill>
                <a:srgbClr val="003399"/>
              </a:solidFill>
            </a:endParaRPr>
          </a:p>
        </p:txBody>
      </p:sp>
      <p:pic>
        <p:nvPicPr>
          <p:cNvPr id="10" name="Picture 9" descr="rrrrrrrrrrrrrrr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2362200"/>
            <a:ext cx="2667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86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47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000232" y="285728"/>
            <a:ext cx="5457836" cy="103345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Design column </a:t>
            </a:r>
            <a:endParaRPr lang="en-US" dirty="0">
              <a:solidFill>
                <a:srgbClr val="003399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6799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48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000232" y="285728"/>
            <a:ext cx="5457836" cy="103345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Footing Design </a:t>
            </a:r>
            <a:endParaRPr lang="en-US" dirty="0">
              <a:solidFill>
                <a:srgbClr val="003399"/>
              </a:solidFill>
            </a:endParaRPr>
          </a:p>
        </p:txBody>
      </p:sp>
      <p:pic>
        <p:nvPicPr>
          <p:cNvPr id="5" name="Picture 4" descr="aaaaaaaaaaaaaaaaaaaaaa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143116"/>
            <a:ext cx="4286248" cy="4714884"/>
          </a:xfrm>
          <a:prstGeom prst="rect">
            <a:avLst/>
          </a:prstGeom>
        </p:spPr>
      </p:pic>
      <p:pic>
        <p:nvPicPr>
          <p:cNvPr id="6" name="Picture 5" descr="tttt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143116"/>
            <a:ext cx="4857752" cy="471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87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5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1" anchor="ctr"/>
          <a:lstStyle/>
          <a:p>
            <a:pPr rtl="1">
              <a:defRPr/>
            </a:pPr>
            <a:fld id="{F2227182-7B16-4D30-AE29-974F7C3A3C93}" type="slidenum">
              <a:rPr lang="ar-SA" sz="1200" smtClean="0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49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1643042" y="571480"/>
            <a:ext cx="5457836" cy="1033450"/>
          </a:xfrm>
          <a:solidFill>
            <a:schemeClr val="tx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Design Tie beam</a:t>
            </a:r>
            <a:endParaRPr lang="en-US" dirty="0">
              <a:solidFill>
                <a:srgbClr val="003399"/>
              </a:solidFill>
            </a:endParaRPr>
          </a:p>
        </p:txBody>
      </p:sp>
      <p:pic>
        <p:nvPicPr>
          <p:cNvPr id="6" name="Picture 5" descr="ti beam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85852" y="3000372"/>
            <a:ext cx="6382384" cy="34052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flipH="1">
            <a:off x="2143108" y="2071679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r>
              <a:rPr lang="en-US" sz="24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FEB8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 beam(50*30 cm)    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20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plan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226" y="1600200"/>
            <a:ext cx="6487431" cy="48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800100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former design did not design for HVAC system.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 of the wall and slab </a:t>
            </a:r>
          </a:p>
          <a:p>
            <a:pPr rtl="0"/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External Wall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35573"/>
            <a:ext cx="3063540" cy="44600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425" y="1818513"/>
            <a:ext cx="4331649" cy="44600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5173" y="5181600"/>
            <a:ext cx="1752984" cy="62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304800"/>
            <a:ext cx="749808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Internal wall       Ceiling  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8800"/>
            <a:ext cx="3269602" cy="28172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363" y="1828800"/>
            <a:ext cx="4505325" cy="37052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613" y="5248204"/>
            <a:ext cx="1930823" cy="5716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7750" y="3962400"/>
            <a:ext cx="1854606" cy="53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Ground 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133600"/>
            <a:ext cx="5257800" cy="41449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0860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Heating Load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8243" y="1752600"/>
            <a:ext cx="6477000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transfer  through wall and slab.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Infiltration through window and door.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 side temperature = 8C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temperature =20C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= 10 KW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0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Heating Load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617947"/>
              </p:ext>
            </p:extLst>
          </p:nvPr>
        </p:nvGraphicFramePr>
        <p:xfrm>
          <a:off x="152401" y="1676400"/>
          <a:ext cx="8686800" cy="4808220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1825966"/>
                <a:gridCol w="1991014"/>
                <a:gridCol w="2574768"/>
                <a:gridCol w="2295052"/>
              </a:tblGrid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# of zone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 Total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 total kw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 TR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1227.03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1.23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0.35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1173.60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1.17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0.33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310.36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0.31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748.74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0.75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0.21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210.88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0.21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638.26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0.64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0.18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1946.52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1.95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0.55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917.16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0.92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0.26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423.55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0.42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0.12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444.15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0.44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0.13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859.10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0.86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0.24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342.84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0.34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1109.74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1.11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0.32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0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10351.95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10.35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2.94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550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Cooling Load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1905000"/>
            <a:ext cx="7178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transfer  through wall and slab.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Infiltration through window and door</a:t>
            </a:r>
            <a:r>
              <a:rPr lang="en-US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equipment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Outside temperature = 35C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 = 9 KW</a:t>
            </a:r>
            <a:endParaRPr lang="en-US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Cooling Load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974502"/>
              </p:ext>
            </p:extLst>
          </p:nvPr>
        </p:nvGraphicFramePr>
        <p:xfrm>
          <a:off x="228600" y="1591967"/>
          <a:ext cx="8641725" cy="5060910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2058844"/>
                <a:gridCol w="2411014"/>
                <a:gridCol w="2411014"/>
                <a:gridCol w="1760853"/>
              </a:tblGrid>
              <a:tr h="6443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# Zone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Q Totlal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Qtotal kw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Q TR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2682.83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2.68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0.76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42.03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90.21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603.04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0.60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0.17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53.76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655.74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0.66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0.19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1406.38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1.41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0.40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911.51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0.91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0.26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142.55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171.06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0.17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1097.41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1.10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0.31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193.73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0.19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0.06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1123.31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1.12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0.32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9173.56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9.17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2.61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228600"/>
            <a:ext cx="7406640" cy="1113495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heating and cooling load in building. </a:t>
            </a:r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:\Users\city comp\Desktop\1481401_10152436318412538_840922839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33" y="1600200"/>
            <a:ext cx="8106607" cy="49813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153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 split unit   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00564"/>
              </p:ext>
            </p:extLst>
          </p:nvPr>
        </p:nvGraphicFramePr>
        <p:xfrm>
          <a:off x="304800" y="1981200"/>
          <a:ext cx="8305800" cy="4636396"/>
        </p:xfrm>
        <a:graphic>
          <a:graphicData uri="http://schemas.openxmlformats.org/drawingml/2006/table">
            <a:tbl>
              <a:tblPr rtl="1" firstRow="1" firstCol="1" bandRow="1">
                <a:gradFill rotWithShape="1">
                  <a:gsLst>
                    <a:gs pos="0">
                      <a:srgbClr val="CD811F">
                        <a:tint val="62000"/>
                        <a:hueMod val="94000"/>
                        <a:satMod val="140000"/>
                        <a:lumMod val="110000"/>
                      </a:srgbClr>
                    </a:gs>
                    <a:gs pos="100000">
                      <a:srgbClr val="CD811F">
                        <a:tint val="84000"/>
                        <a:satMod val="160000"/>
                      </a:srgbClr>
                    </a:gs>
                  </a:gsLst>
                  <a:lin ang="5400000" scaled="0"/>
                </a:gradFill>
                <a:effectLst/>
              </a:tblPr>
              <a:tblGrid>
                <a:gridCol w="1939303"/>
                <a:gridCol w="2088480"/>
                <a:gridCol w="2184724"/>
                <a:gridCol w="2093293"/>
              </a:tblGrid>
              <a:tr h="1159099"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total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/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price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/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Number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/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Type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/>
                    </a:solidFill>
                  </a:tcPr>
                </a:tc>
              </a:tr>
              <a:tr h="1159099"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27000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R>
                    <a:lnT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3000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</a:rPr>
                        <a:t>9000 Btu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15875" cap="rnd" cmpd="sng" algn="ctr">
                      <a:solidFill>
                        <a:sysClr val="window" lastClr="FFFFFF">
                          <a:hueMod val="94000"/>
                        </a:sys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</a:tr>
              <a:tr h="1159099"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252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14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18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</a:rPr>
                        <a:t>Pipe 1.5</a:t>
                      </a:r>
                      <a:r>
                        <a:rPr lang="en-US" sz="1800" b="1" baseline="30000" dirty="0">
                          <a:effectLst/>
                        </a:rPr>
                        <a:t>”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59099">
                <a:tc>
                  <a:txBody>
                    <a:bodyPr/>
                    <a:lstStyle>
                      <a:lvl1pPr marL="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27252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5875" cap="rnd" cmpd="sng" algn="ctr">
                      <a:solidFill>
                        <a:srgbClr val="CD811F"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r" rtl="1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</a:rPr>
                        <a:t>total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L>
                    <a:lnR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R>
                    <a:lnT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T>
                    <a:lnB w="9525" cap="rnd" cmpd="sng" algn="ctr">
                      <a:solidFill>
                        <a:srgbClr val="CD811F">
                          <a:tint val="76000"/>
                          <a:alpha val="60000"/>
                          <a:hueMod val="94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11F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4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 direction 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33600"/>
            <a:ext cx="8178420" cy="429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Installation of split unit 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1981199"/>
            <a:ext cx="6781801" cy="42672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287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Electrical design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13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Circuit breaker board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514600"/>
            <a:ext cx="7789227" cy="3886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983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Earth system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406640" cy="43434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7650050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192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Lighting distribution in ground floor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881" y="1828800"/>
            <a:ext cx="6843533" cy="46106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027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Lighting distribution in first floor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659" y="1828800"/>
            <a:ext cx="5743978" cy="44497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4795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Socket distribution in ground floor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7848600" cy="43735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5336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Socket distribution in first floor</a:t>
            </a:r>
            <a:endParaRPr lang="ar-SA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52600"/>
            <a:ext cx="7830355" cy="47743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954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Protection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1579602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   Fire extinguisher (two class)</a:t>
            </a:r>
            <a:endParaRPr lang="en-US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1371600" y="2006723"/>
            <a:ext cx="2826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</a:rPr>
              <a:t>1-Class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</a:rPr>
              <a:t>K Fire Extinguisher 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105400" y="2009094"/>
            <a:ext cx="2826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</a:rPr>
              <a:t>2-Class C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</a:rPr>
              <a:t>Fire Extinguisher </a:t>
            </a:r>
          </a:p>
        </p:txBody>
      </p:sp>
      <p:pic>
        <p:nvPicPr>
          <p:cNvPr id="10" name="Picture 14" descr="http://www.fireextinguisherss.com/wp-content/uploads/2011/03/Class-K-Fire-Extinguis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183" y="2715491"/>
            <a:ext cx="2598561" cy="279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Portable Fire Extinguis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1307" y="2805545"/>
            <a:ext cx="2514600" cy="261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197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dirty="0">
                <a:solidFill>
                  <a:prstClr val="black"/>
                </a:solidFill>
                <a:effectLst/>
                <a:latin typeface="Calibri"/>
              </a:rPr>
              <a:t>Water Systems design </a:t>
            </a:r>
            <a:r>
              <a:rPr lang="en-US" sz="3600" dirty="0" smtClean="0">
                <a:solidFill>
                  <a:prstClr val="black"/>
                </a:solidFill>
                <a:effectLst/>
                <a:latin typeface="Calibri"/>
              </a:rPr>
              <a:t>( </a:t>
            </a:r>
            <a:r>
              <a:rPr lang="en-US" sz="3600" dirty="0">
                <a:solidFill>
                  <a:prstClr val="black"/>
                </a:solidFill>
                <a:effectLst/>
                <a:latin typeface="Calibri"/>
              </a:rPr>
              <a:t>plumping </a:t>
            </a:r>
            <a:r>
              <a:rPr lang="en-US" sz="3600" dirty="0" smtClean="0">
                <a:solidFill>
                  <a:prstClr val="black"/>
                </a:solidFill>
                <a:effectLst/>
                <a:latin typeface="Calibri"/>
              </a:rPr>
              <a:t>system</a:t>
            </a:r>
            <a:r>
              <a:rPr lang="en-US" sz="3600" dirty="0">
                <a:solidFill>
                  <a:prstClr val="black"/>
                </a:solidFill>
                <a:effectLst/>
                <a:latin typeface="Calibri"/>
              </a:rPr>
              <a:t>)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67000"/>
            <a:ext cx="6450638" cy="35017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67400" y="1600200"/>
            <a:ext cx="4572000" cy="17512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Diameter 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Arial"/>
              </a:rPr>
              <a:t>used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:</a:t>
            </a:r>
            <a:endParaRPr lang="en-US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Vertical feeder = 1.25 inch</a:t>
            </a:r>
            <a:endParaRPr lang="en-US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Horizontal feeder = 1 inch</a:t>
            </a:r>
            <a:endParaRPr lang="en-US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Branch = ¾ inch</a:t>
            </a:r>
            <a:endParaRPr lang="en-US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15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Old design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00200"/>
            <a:ext cx="7116169" cy="49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Systems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601925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collector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location: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45" y="1948498"/>
            <a:ext cx="4177621" cy="40835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670688"/>
            <a:ext cx="3253023" cy="285697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505200" y="3505200"/>
            <a:ext cx="2971801" cy="593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35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Drainage Systems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16841" y="2504364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GB" sz="2800" i="1" dirty="0">
                <a:solidFill>
                  <a:prstClr val="black"/>
                </a:solidFill>
              </a:rPr>
              <a:t>Black </a:t>
            </a:r>
            <a:r>
              <a:rPr lang="en-GB" sz="2800" dirty="0">
                <a:solidFill>
                  <a:prstClr val="black"/>
                </a:solidFill>
              </a:rPr>
              <a:t>water  :</a:t>
            </a:r>
            <a:r>
              <a:rPr lang="en-GB" sz="2800" u="sng" dirty="0">
                <a:solidFill>
                  <a:prstClr val="black"/>
                </a:solidFill>
              </a:rPr>
              <a:t>W.CS &amp; kitchen sink                </a:t>
            </a:r>
            <a:endParaRPr lang="en-US" sz="2800" u="sng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Grey water :</a:t>
            </a:r>
            <a:r>
              <a:rPr lang="en-US" sz="2800" u="sng" dirty="0">
                <a:solidFill>
                  <a:prstClr val="black"/>
                </a:solidFill>
              </a:rPr>
              <a:t> Laundries &amp; </a:t>
            </a:r>
            <a:r>
              <a:rPr lang="en-US" sz="2800" u="sng" dirty="0" smtClean="0">
                <a:solidFill>
                  <a:prstClr val="black"/>
                </a:solidFill>
              </a:rPr>
              <a:t>shower head</a:t>
            </a:r>
          </a:p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endParaRPr lang="en-US" sz="2800" u="sng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buFont typeface="Calibri" pitchFamily="34" charset="0"/>
              <a:buAutoNum type="arabicPeriod"/>
            </a:pPr>
            <a:endParaRPr lang="en-US" sz="2800" u="sng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en-US" sz="2800" u="sng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en-US" sz="2800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7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Black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water: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26359"/>
            <a:ext cx="6083843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2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Grey water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133600"/>
            <a:ext cx="5334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Quantity and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comparison: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66800" y="1828800"/>
            <a:ext cx="7406640" cy="4343400"/>
          </a:xfrm>
        </p:spPr>
        <p:txBody>
          <a:bodyPr>
            <a:normAutofit/>
          </a:bodyPr>
          <a:lstStyle/>
          <a:p>
            <a:pPr rtl="0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28800"/>
            <a:ext cx="6781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prstClr val="black"/>
                </a:solidFill>
              </a:rPr>
              <a:t>Divide into two types </a:t>
            </a:r>
            <a:r>
              <a:rPr lang="en-US" sz="2400" b="1" i="1" dirty="0" smtClean="0">
                <a:solidFill>
                  <a:prstClr val="black"/>
                </a:solidFill>
              </a:rPr>
              <a:t>:</a:t>
            </a:r>
            <a:endParaRPr lang="en-US" sz="2400" b="1" i="1" dirty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prstClr val="black"/>
                </a:solidFill>
              </a:rPr>
              <a:t> 1- </a:t>
            </a:r>
            <a:r>
              <a:rPr lang="en-US" sz="2400" dirty="0">
                <a:solidFill>
                  <a:prstClr val="black"/>
                </a:solidFill>
              </a:rPr>
              <a:t>cost without using alternative materials with area equal 350 m 2 (former design)                                     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 2- </a:t>
            </a:r>
            <a:r>
              <a:rPr lang="en-US" sz="2400" dirty="0">
                <a:solidFill>
                  <a:prstClr val="black"/>
                </a:solidFill>
              </a:rPr>
              <a:t>cost after revised and using alternative materials with area equal 354 m 2 (revised design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endParaRPr lang="en-US" sz="2400" dirty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sz="2400" dirty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sz="2400" dirty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sz="2400" dirty="0">
              <a:solidFill>
                <a:prstClr val="black"/>
              </a:solidFill>
            </a:endParaRP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2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943"/>
            <a:ext cx="9372600" cy="6969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0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" y="0"/>
            <a:ext cx="9427191" cy="691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49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53910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4"/>
            <a:ext cx="9144000" cy="6844145"/>
          </a:xfrm>
        </p:spPr>
      </p:pic>
    </p:spTree>
    <p:extLst>
      <p:ext uri="{BB962C8B-B14F-4D97-AF65-F5344CB8AC3E}">
        <p14:creationId xmlns:p14="http://schemas.microsoft.com/office/powerpoint/2010/main" val="74738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Old design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7116169" cy="50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39337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858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683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36260" y="1752600"/>
            <a:ext cx="7620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   Using </a:t>
            </a:r>
            <a:r>
              <a:rPr lang="en-US" sz="2800" dirty="0">
                <a:solidFill>
                  <a:prstClr val="black"/>
                </a:solidFill>
              </a:rPr>
              <a:t>the alternative materials, external stone, PVC windows, doors, fiber hollow block in the internal wall and PVC floors tiles, reducing the total cost </a:t>
            </a:r>
            <a:r>
              <a:rPr lang="en-US" sz="2800" dirty="0" smtClean="0">
                <a:solidFill>
                  <a:prstClr val="black"/>
                </a:solidFill>
              </a:rPr>
              <a:t>about </a:t>
            </a:r>
            <a:r>
              <a:rPr lang="en-US" sz="3600" b="1" dirty="0" smtClean="0">
                <a:solidFill>
                  <a:srgbClr val="FF0000"/>
                </a:solidFill>
              </a:rPr>
              <a:t>21%, </a:t>
            </a:r>
            <a:r>
              <a:rPr lang="en-US" sz="2800" dirty="0">
                <a:solidFill>
                  <a:prstClr val="black"/>
                </a:solidFill>
              </a:rPr>
              <a:t>with the same or best efficiency than the local material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</a:p>
          <a:p>
            <a:endParaRPr lang="en-US" sz="2800" dirty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endParaRPr lang="en-US" sz="2800" dirty="0" smtClean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  <a:p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2133600"/>
            <a:ext cx="5234831" cy="246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Thanks</a:t>
            </a:r>
          </a:p>
          <a:p>
            <a:pPr algn="ctr">
              <a:buFont typeface="Wingdings 2" pitchFamily="18" charset="2"/>
              <a:buNone/>
            </a:pPr>
            <a:r>
              <a:rPr lang="en-US" sz="4400" b="1" dirty="0" smtClean="0"/>
              <a:t> For Your Attention</a:t>
            </a:r>
          </a:p>
          <a:p>
            <a:pPr algn="ctr">
              <a:buFont typeface="Wingdings 2" pitchFamily="18" charset="2"/>
              <a:buNone/>
            </a:pPr>
            <a:endParaRPr lang="en-US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406640" cy="6890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 design 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6640" cy="3407736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52600"/>
            <a:ext cx="7335274" cy="49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3679</TotalTime>
  <Words>1104</Words>
  <Application>Microsoft Office PowerPoint</Application>
  <PresentationFormat>On-screen Show (4:3)</PresentationFormat>
  <Paragraphs>480</Paragraphs>
  <Slides>84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84</vt:i4>
      </vt:variant>
    </vt:vector>
  </HeadingPairs>
  <TitlesOfParts>
    <vt:vector size="92" baseType="lpstr">
      <vt:lpstr>انقلاب</vt:lpstr>
      <vt:lpstr>5_انقلاب</vt:lpstr>
      <vt:lpstr>6_انقلاب</vt:lpstr>
      <vt:lpstr>3_انقلاب</vt:lpstr>
      <vt:lpstr>1_انقلاب</vt:lpstr>
      <vt:lpstr>2_انقلاب</vt:lpstr>
      <vt:lpstr>4_انقلاب</vt:lpstr>
      <vt:lpstr>1_Office Theme</vt:lpstr>
      <vt:lpstr>PowerPoint Presentation</vt:lpstr>
      <vt:lpstr>Outlines:-</vt:lpstr>
      <vt:lpstr>Objective: </vt:lpstr>
      <vt:lpstr>Objective: </vt:lpstr>
      <vt:lpstr>Site plan : </vt:lpstr>
      <vt:lpstr>Wind direction  : </vt:lpstr>
      <vt:lpstr>Old design : </vt:lpstr>
      <vt:lpstr>Old design : </vt:lpstr>
      <vt:lpstr>New design : </vt:lpstr>
      <vt:lpstr>2nd floor: </vt:lpstr>
      <vt:lpstr>Elevation : </vt:lpstr>
      <vt:lpstr>Elevation  : </vt:lpstr>
      <vt:lpstr>Elevation : </vt:lpstr>
      <vt:lpstr>Elevation : </vt:lpstr>
      <vt:lpstr>Section  : </vt:lpstr>
      <vt:lpstr>Section : </vt:lpstr>
      <vt:lpstr>3d  : </vt:lpstr>
      <vt:lpstr>PowerPoint Presentation</vt:lpstr>
      <vt:lpstr>PowerPoint Presentation</vt:lpstr>
      <vt:lpstr>Passive solar</vt:lpstr>
      <vt:lpstr>Passive solar</vt:lpstr>
      <vt:lpstr>Shading : </vt:lpstr>
      <vt:lpstr>PowerPoint Presentation</vt:lpstr>
      <vt:lpstr>PowerPoint Presentation</vt:lpstr>
      <vt:lpstr>PowerPoint Presentation</vt:lpstr>
      <vt:lpstr>Environmental  : </vt:lpstr>
      <vt:lpstr>Environmental  : </vt:lpstr>
      <vt:lpstr>Environmental  : </vt:lpstr>
      <vt:lpstr>Environmental  : </vt:lpstr>
      <vt:lpstr>Environmental  : </vt:lpstr>
      <vt:lpstr>Environmental  : </vt:lpstr>
      <vt:lpstr>Environmental  : </vt:lpstr>
      <vt:lpstr>Environmental  : </vt:lpstr>
      <vt:lpstr>Environmental  : </vt:lpstr>
      <vt:lpstr>Environmental  : </vt:lpstr>
      <vt:lpstr>PowerPoint Presentation</vt:lpstr>
      <vt:lpstr>Construction material properties:</vt:lpstr>
      <vt:lpstr>PowerPoint Presentation</vt:lpstr>
      <vt:lpstr>                COLUMNS</vt:lpstr>
      <vt:lpstr>SOME CHECK On  RESULT  from SAP</vt:lpstr>
      <vt:lpstr>CHECK On  deflection </vt:lpstr>
      <vt:lpstr>Design beam</vt:lpstr>
      <vt:lpstr>PowerPoint Presentation</vt:lpstr>
      <vt:lpstr>PowerPoint Presentation</vt:lpstr>
      <vt:lpstr>     Design slab</vt:lpstr>
      <vt:lpstr>Design slab </vt:lpstr>
      <vt:lpstr>Design column </vt:lpstr>
      <vt:lpstr>Footing Design </vt:lpstr>
      <vt:lpstr>Design Tie beam</vt:lpstr>
      <vt:lpstr>HVAC System</vt:lpstr>
      <vt:lpstr>External Wall</vt:lpstr>
      <vt:lpstr>Internal wall       Ceiling  </vt:lpstr>
      <vt:lpstr>Ground </vt:lpstr>
      <vt:lpstr>Heating Load  </vt:lpstr>
      <vt:lpstr>Heating Load</vt:lpstr>
      <vt:lpstr>Cooling Load  </vt:lpstr>
      <vt:lpstr>Cooling Load </vt:lpstr>
      <vt:lpstr>Average heating and cooling load in building. </vt:lpstr>
      <vt:lpstr>Use split unit   </vt:lpstr>
      <vt:lpstr>Installation of split unit </vt:lpstr>
      <vt:lpstr>Electrical design</vt:lpstr>
      <vt:lpstr>Circuit breaker board  </vt:lpstr>
      <vt:lpstr>Earth system </vt:lpstr>
      <vt:lpstr>Lighting distribution in ground floor</vt:lpstr>
      <vt:lpstr>Lighting distribution in first floor</vt:lpstr>
      <vt:lpstr>Socket distribution in ground floor</vt:lpstr>
      <vt:lpstr>Socket distribution in first floor</vt:lpstr>
      <vt:lpstr>Protection system : </vt:lpstr>
      <vt:lpstr>Water Systems design ( plumping system) : </vt:lpstr>
      <vt:lpstr>Water Systems design:</vt:lpstr>
      <vt:lpstr>The collector location:</vt:lpstr>
      <vt:lpstr>Drainage Systems design:</vt:lpstr>
      <vt:lpstr>Black water: </vt:lpstr>
      <vt:lpstr>Grey water :</vt:lpstr>
      <vt:lpstr>Quantity and comparison: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anan abujaber</dc:creator>
  <cp:lastModifiedBy>Medad</cp:lastModifiedBy>
  <cp:revision>171</cp:revision>
  <dcterms:created xsi:type="dcterms:W3CDTF">2012-05-06T20:00:31Z</dcterms:created>
  <dcterms:modified xsi:type="dcterms:W3CDTF">2014-01-12T07:52:47Z</dcterms:modified>
</cp:coreProperties>
</file>