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72" r:id="rId1"/>
  </p:sldMasterIdLst>
  <p:sldIdLst>
    <p:sldId id="256" r:id="rId2"/>
    <p:sldId id="257" r:id="rId3"/>
    <p:sldId id="258" r:id="rId4"/>
    <p:sldId id="270" r:id="rId5"/>
    <p:sldId id="271" r:id="rId6"/>
    <p:sldId id="272" r:id="rId7"/>
    <p:sldId id="273" r:id="rId8"/>
    <p:sldId id="260" r:id="rId9"/>
    <p:sldId id="261" r:id="rId10"/>
    <p:sldId id="262" r:id="rId11"/>
    <p:sldId id="263" r:id="rId12"/>
    <p:sldId id="295" r:id="rId13"/>
    <p:sldId id="264" r:id="rId14"/>
    <p:sldId id="279" r:id="rId15"/>
    <p:sldId id="282" r:id="rId16"/>
    <p:sldId id="283" r:id="rId17"/>
    <p:sldId id="294" r:id="rId18"/>
    <p:sldId id="293" r:id="rId19"/>
    <p:sldId id="284" r:id="rId20"/>
    <p:sldId id="285" r:id="rId21"/>
    <p:sldId id="286" r:id="rId22"/>
    <p:sldId id="287" r:id="rId23"/>
    <p:sldId id="288" r:id="rId24"/>
    <p:sldId id="289" r:id="rId25"/>
    <p:sldId id="290" r:id="rId26"/>
    <p:sldId id="291" r:id="rId27"/>
    <p:sldId id="292" r:id="rId28"/>
    <p:sldId id="265" r:id="rId29"/>
    <p:sldId id="276" r:id="rId30"/>
    <p:sldId id="277" r:id="rId31"/>
    <p:sldId id="278" r:id="rId32"/>
    <p:sldId id="281" r:id="rId33"/>
    <p:sldId id="266" r:id="rId34"/>
    <p:sldId id="274" r:id="rId35"/>
    <p:sldId id="267" r:id="rId36"/>
    <p:sldId id="268" r:id="rId37"/>
    <p:sldId id="269" r:id="rId38"/>
    <p:sldId id="275" r:id="rId39"/>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مقطع افتراضي" id="{9B8DFC1A-36F5-48C3-8230-29B6EE38E198}">
          <p14:sldIdLst>
            <p14:sldId id="256"/>
            <p14:sldId id="257"/>
            <p14:sldId id="258"/>
            <p14:sldId id="270"/>
            <p14:sldId id="271"/>
            <p14:sldId id="272"/>
            <p14:sldId id="273"/>
            <p14:sldId id="260"/>
            <p14:sldId id="261"/>
            <p14:sldId id="262"/>
            <p14:sldId id="263"/>
            <p14:sldId id="295"/>
            <p14:sldId id="264"/>
            <p14:sldId id="279"/>
            <p14:sldId id="282"/>
            <p14:sldId id="283"/>
            <p14:sldId id="294"/>
            <p14:sldId id="293"/>
            <p14:sldId id="284"/>
            <p14:sldId id="285"/>
            <p14:sldId id="286"/>
            <p14:sldId id="287"/>
            <p14:sldId id="288"/>
            <p14:sldId id="289"/>
            <p14:sldId id="290"/>
            <p14:sldId id="291"/>
            <p14:sldId id="292"/>
            <p14:sldId id="265"/>
            <p14:sldId id="276"/>
            <p14:sldId id="277"/>
            <p14:sldId id="278"/>
            <p14:sldId id="281"/>
          </p14:sldIdLst>
        </p14:section>
        <p14:section name="مقطع بدون عنوان" id="{E04A5DA1-8832-4F0C-BFF3-87082D729ECE}">
          <p14:sldIdLst>
            <p14:sldId id="266"/>
            <p14:sldId id="274"/>
            <p14:sldId id="267"/>
            <p14:sldId id="268"/>
            <p14:sldId id="269"/>
            <p14:sldId id="275"/>
          </p14:sldIdLst>
        </p14:section>
      </p14:section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نمط متوسط 2 - تمييز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2487" autoAdjust="0"/>
  </p:normalViewPr>
  <p:slideViewPr>
    <p:cSldViewPr>
      <p:cViewPr varScale="1">
        <p:scale>
          <a:sx n="67" d="100"/>
          <a:sy n="67" d="100"/>
        </p:scale>
        <p:origin x="-1476" y="-10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spTree>
      <p:nvGrpSpPr>
        <p:cNvPr id="1" name=""/>
        <p:cNvGrpSpPr/>
        <p:nvPr/>
      </p:nvGrpSpPr>
      <p:grpSpPr>
        <a:xfrm>
          <a:off x="0" y="0"/>
          <a:ext cx="0" cy="0"/>
          <a:chOff x="0" y="0"/>
          <a:chExt cx="0" cy="0"/>
        </a:xfrm>
      </p:grpSpPr>
      <p:grpSp>
        <p:nvGrpSpPr>
          <p:cNvPr id="43" name="Group 42"/>
          <p:cNvGrpSpPr/>
          <p:nvPr/>
        </p:nvGrpSpPr>
        <p:grpSpPr>
          <a:xfrm>
            <a:off x="-382404" y="0"/>
            <a:ext cx="9932332" cy="6858000"/>
            <a:chOff x="-382404" y="0"/>
            <a:chExt cx="9932332" cy="6858000"/>
          </a:xfrm>
        </p:grpSpPr>
        <p:grpSp>
          <p:nvGrpSpPr>
            <p:cNvPr id="44" name="Group 44"/>
            <p:cNvGrpSpPr/>
            <p:nvPr/>
          </p:nvGrpSpPr>
          <p:grpSpPr>
            <a:xfrm>
              <a:off x="0" y="0"/>
              <a:ext cx="9144000" cy="6858000"/>
              <a:chOff x="0" y="0"/>
              <a:chExt cx="9144000" cy="6858000"/>
            </a:xfrm>
          </p:grpSpPr>
          <p:grpSp>
            <p:nvGrpSpPr>
              <p:cNvPr id="70" name="Group 4"/>
              <p:cNvGrpSpPr/>
              <p:nvPr/>
            </p:nvGrpSpPr>
            <p:grpSpPr>
              <a:xfrm>
                <a:off x="0" y="0"/>
                <a:ext cx="2514600" cy="6858000"/>
                <a:chOff x="0" y="0"/>
                <a:chExt cx="2514600" cy="6858000"/>
              </a:xfrm>
            </p:grpSpPr>
            <p:sp>
              <p:nvSpPr>
                <p:cNvPr id="115" name="Rectangle 11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6"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7"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1" name="Group 5"/>
              <p:cNvGrpSpPr/>
              <p:nvPr/>
            </p:nvGrpSpPr>
            <p:grpSpPr>
              <a:xfrm>
                <a:off x="422910" y="0"/>
                <a:ext cx="2514600" cy="6858000"/>
                <a:chOff x="0" y="0"/>
                <a:chExt cx="2514600" cy="6858000"/>
              </a:xfrm>
            </p:grpSpPr>
            <p:sp>
              <p:nvSpPr>
                <p:cNvPr id="85" name="Rectangle 8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11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Rectangle 80"/>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5" name="Freeform 44"/>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Freeform 51"/>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3" name="Hexagon 52"/>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Freeform 57"/>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Freeform 67"/>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Freeform 68"/>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4649096" y="-21511"/>
            <a:ext cx="3505200" cy="231288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4733365" y="2708476"/>
            <a:ext cx="3313355" cy="1702160"/>
          </a:xfrm>
        </p:spPr>
        <p:txBody>
          <a:bodyPr>
            <a:normAutofit/>
          </a:bodyPr>
          <a:lstStyle>
            <a:lvl1pPr>
              <a:defRPr sz="3600"/>
            </a:lvl1pPr>
          </a:lstStyle>
          <a:p>
            <a:r>
              <a:rPr lang="ar-SA" smtClean="0"/>
              <a:t>انقر لتحرير نمط العنوان الرئيسي</a:t>
            </a:r>
            <a:endParaRPr lang="en-US" dirty="0"/>
          </a:p>
        </p:txBody>
      </p:sp>
      <p:sp>
        <p:nvSpPr>
          <p:cNvPr id="3" name="Subtitle 2"/>
          <p:cNvSpPr>
            <a:spLocks noGrp="1"/>
          </p:cNvSpPr>
          <p:nvPr>
            <p:ph type="subTitle" idx="1"/>
          </p:nvPr>
        </p:nvSpPr>
        <p:spPr>
          <a:xfrm>
            <a:off x="4733365" y="4421080"/>
            <a:ext cx="3309803" cy="1260629"/>
          </a:xfrm>
        </p:spPr>
        <p:txBody>
          <a:bodyPr>
            <a:normAutofit/>
          </a:bodyPr>
          <a:lstStyle>
            <a:lvl1pPr marL="0" indent="0" algn="l">
              <a:buNone/>
              <a:defRPr sz="1800">
                <a:solidFill>
                  <a:srgbClr val="42424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en-US" dirty="0"/>
          </a:p>
        </p:txBody>
      </p:sp>
      <p:sp>
        <p:nvSpPr>
          <p:cNvPr id="4" name="Date Placeholder 3"/>
          <p:cNvSpPr>
            <a:spLocks noGrp="1"/>
          </p:cNvSpPr>
          <p:nvPr>
            <p:ph type="dt" sz="half" idx="10"/>
          </p:nvPr>
        </p:nvSpPr>
        <p:spPr>
          <a:xfrm>
            <a:off x="4738744" y="1516828"/>
            <a:ext cx="2133600" cy="750981"/>
          </a:xfrm>
        </p:spPr>
        <p:txBody>
          <a:bodyPr anchor="b"/>
          <a:lstStyle>
            <a:lvl1pPr algn="l">
              <a:defRPr sz="2400"/>
            </a:lvl1pPr>
          </a:lstStyle>
          <a:p>
            <a:fld id="{1B8ABB09-4A1D-463E-8065-109CC2B7EFAA}" type="datetimeFigureOut">
              <a:rPr lang="ar-SA" smtClean="0"/>
              <a:t>02/04/1439</a:t>
            </a:fld>
            <a:endParaRPr lang="ar-SA"/>
          </a:p>
        </p:txBody>
      </p:sp>
      <p:sp>
        <p:nvSpPr>
          <p:cNvPr id="50" name="Rectangle 49"/>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ooter Placeholder 4"/>
          <p:cNvSpPr>
            <a:spLocks noGrp="1"/>
          </p:cNvSpPr>
          <p:nvPr>
            <p:ph type="ftr" sz="quarter" idx="11"/>
          </p:nvPr>
        </p:nvSpPr>
        <p:spPr>
          <a:xfrm>
            <a:off x="5303520" y="5719966"/>
            <a:ext cx="2831592" cy="365125"/>
          </a:xfrm>
        </p:spPr>
        <p:txBody>
          <a:bodyPr>
            <a:normAutofit/>
          </a:bodyPr>
          <a:lstStyle>
            <a:lvl1pPr>
              <a:defRPr>
                <a:solidFill>
                  <a:schemeClr val="accent1"/>
                </a:solidFill>
              </a:defRPr>
            </a:lvl1pPr>
          </a:lstStyle>
          <a:p>
            <a:endParaRPr lang="ar-SA"/>
          </a:p>
        </p:txBody>
      </p:sp>
      <p:sp>
        <p:nvSpPr>
          <p:cNvPr id="6" name="Slide Number Placeholder 5"/>
          <p:cNvSpPr>
            <a:spLocks noGrp="1"/>
          </p:cNvSpPr>
          <p:nvPr>
            <p:ph type="sldNum" sz="quarter" idx="12"/>
          </p:nvPr>
        </p:nvSpPr>
        <p:spPr>
          <a:xfrm>
            <a:off x="4649096" y="5719966"/>
            <a:ext cx="643666" cy="365125"/>
          </a:xfrm>
        </p:spPr>
        <p:txBody>
          <a:bodyPr/>
          <a:lstStyle>
            <a:lvl1pPr>
              <a:defRPr>
                <a:solidFill>
                  <a:schemeClr val="accent1"/>
                </a:solidFill>
              </a:defRPr>
            </a:lvl1pPr>
          </a:lstStyle>
          <a:p>
            <a:fld id="{0B34F065-1154-456A-91E3-76DE8E75E17B}" type="slidenum">
              <a:rPr lang="ar-SA" smtClean="0"/>
              <a:t>‹#›</a:t>
            </a:fld>
            <a:endParaRPr lang="ar-SA"/>
          </a:p>
        </p:txBody>
      </p:sp>
      <p:sp>
        <p:nvSpPr>
          <p:cNvPr id="89" name="Rectangle 88"/>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a:p>
        </p:txBody>
      </p:sp>
      <p:sp>
        <p:nvSpPr>
          <p:cNvPr id="3" name="Vertical Text Placeholder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Date Placeholder 3"/>
          <p:cNvSpPr>
            <a:spLocks noGrp="1"/>
          </p:cNvSpPr>
          <p:nvPr>
            <p:ph type="dt" sz="half" idx="10"/>
          </p:nvPr>
        </p:nvSpPr>
        <p:spPr/>
        <p:txBody>
          <a:bodyPr/>
          <a:lstStyle/>
          <a:p>
            <a:fld id="{1B8ABB09-4A1D-463E-8065-109CC2B7EFAA}" type="datetimeFigureOut">
              <a:rPr lang="ar-SA" smtClean="0"/>
              <a:t>02/04/1439</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030147"/>
            <a:ext cx="1484453" cy="4780344"/>
          </a:xfrm>
        </p:spPr>
        <p:txBody>
          <a:bodyPr vert="eaVert" anchor="ctr"/>
          <a:lstStyle/>
          <a:p>
            <a:r>
              <a:rPr lang="ar-SA" smtClean="0"/>
              <a:t>انقر لتحرير نمط العنوان الرئيسي</a:t>
            </a:r>
            <a:endParaRPr lang="en-US"/>
          </a:p>
        </p:txBody>
      </p:sp>
      <p:sp>
        <p:nvSpPr>
          <p:cNvPr id="3" name="Vertical Text Placeholder 2"/>
          <p:cNvSpPr>
            <a:spLocks noGrp="1"/>
          </p:cNvSpPr>
          <p:nvPr>
            <p:ph type="body" orient="vert" idx="1"/>
          </p:nvPr>
        </p:nvSpPr>
        <p:spPr>
          <a:xfrm>
            <a:off x="1053296" y="1030147"/>
            <a:ext cx="5423704" cy="4780344"/>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Date Placeholder 3"/>
          <p:cNvSpPr>
            <a:spLocks noGrp="1"/>
          </p:cNvSpPr>
          <p:nvPr>
            <p:ph type="dt" sz="half" idx="10"/>
          </p:nvPr>
        </p:nvSpPr>
        <p:spPr/>
        <p:txBody>
          <a:bodyPr/>
          <a:lstStyle/>
          <a:p>
            <a:fld id="{1B8ABB09-4A1D-463E-8065-109CC2B7EFAA}" type="datetimeFigureOut">
              <a:rPr lang="ar-SA" smtClean="0"/>
              <a:t>02/04/1439</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a:p>
        </p:txBody>
      </p:sp>
      <p:sp>
        <p:nvSpPr>
          <p:cNvPr id="3" name="Content Placeholder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10"/>
          </p:nvPr>
        </p:nvSpPr>
        <p:spPr/>
        <p:txBody>
          <a:bodyPr/>
          <a:lstStyle/>
          <a:p>
            <a:fld id="{1B8ABB09-4A1D-463E-8065-109CC2B7EFAA}" type="datetimeFigureOut">
              <a:rPr lang="ar-SA" smtClean="0"/>
              <a:t>02/04/1439</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Title 1"/>
          <p:cNvSpPr>
            <a:spLocks noGrp="1"/>
          </p:cNvSpPr>
          <p:nvPr>
            <p:ph type="title"/>
          </p:nvPr>
        </p:nvSpPr>
        <p:spPr>
          <a:xfrm>
            <a:off x="1258645" y="2900829"/>
            <a:ext cx="6637468" cy="1362075"/>
          </a:xfrm>
        </p:spPr>
        <p:txBody>
          <a:bodyPr anchor="b"/>
          <a:lstStyle>
            <a:lvl1pPr algn="l">
              <a:defRPr sz="4000" b="0" cap="none" baseline="0"/>
            </a:lvl1p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1258645" y="4267200"/>
            <a:ext cx="6637467" cy="1520413"/>
          </a:xfrm>
        </p:spPr>
        <p:txBody>
          <a:bodyPr anchor="t"/>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Date Placeholder 3"/>
          <p:cNvSpPr>
            <a:spLocks noGrp="1"/>
          </p:cNvSpPr>
          <p:nvPr>
            <p:ph type="dt" sz="half" idx="10"/>
          </p:nvPr>
        </p:nvSpPr>
        <p:spPr/>
        <p:txBody>
          <a:bodyPr/>
          <a:lstStyle/>
          <a:p>
            <a:fld id="{1B8ABB09-4A1D-463E-8065-109CC2B7EFAA}" type="datetimeFigureOut">
              <a:rPr lang="ar-SA" smtClean="0"/>
              <a:t>02/04/1439</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a:p>
        </p:txBody>
      </p:sp>
      <p:sp>
        <p:nvSpPr>
          <p:cNvPr id="5" name="Date Placeholder 4"/>
          <p:cNvSpPr>
            <a:spLocks noGrp="1"/>
          </p:cNvSpPr>
          <p:nvPr>
            <p:ph type="dt" sz="half" idx="10"/>
          </p:nvPr>
        </p:nvSpPr>
        <p:spPr/>
        <p:txBody>
          <a:bodyPr/>
          <a:lstStyle/>
          <a:p>
            <a:fld id="{1B8ABB09-4A1D-463E-8065-109CC2B7EFAA}" type="datetimeFigureOut">
              <a:rPr lang="ar-SA" smtClean="0"/>
              <a:t>02/04/1439</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0B34F065-1154-456A-91E3-76DE8E75E17B}" type="slidenum">
              <a:rPr lang="ar-SA" smtClean="0"/>
              <a:t>‹#›</a:t>
            </a:fld>
            <a:endParaRPr lang="ar-SA"/>
          </a:p>
        </p:txBody>
      </p:sp>
      <p:sp>
        <p:nvSpPr>
          <p:cNvPr id="9" name="Content Placeholder 8"/>
          <p:cNvSpPr>
            <a:spLocks noGrp="1"/>
          </p:cNvSpPr>
          <p:nvPr>
            <p:ph sz="quarter" idx="13"/>
          </p:nvPr>
        </p:nvSpPr>
        <p:spPr>
          <a:xfrm>
            <a:off x="1042416" y="2313432"/>
            <a:ext cx="3419856" cy="3493008"/>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11" name="Content Placeholder 10"/>
          <p:cNvSpPr>
            <a:spLocks noGrp="1"/>
          </p:cNvSpPr>
          <p:nvPr>
            <p:ph sz="quarter" idx="14"/>
          </p:nvPr>
        </p:nvSpPr>
        <p:spPr>
          <a:xfrm>
            <a:off x="4645152" y="2313431"/>
            <a:ext cx="3419856" cy="3493008"/>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ar-SA" smtClean="0"/>
              <a:t>انقر لتحرير نمط العنوان الرئيسي</a:t>
            </a:r>
            <a:endParaRPr lang="en-US"/>
          </a:p>
        </p:txBody>
      </p:sp>
      <p:sp>
        <p:nvSpPr>
          <p:cNvPr id="3" name="Text Placeholder 2"/>
          <p:cNvSpPr>
            <a:spLocks noGrp="1"/>
          </p:cNvSpPr>
          <p:nvPr>
            <p:ph type="body" idx="1"/>
          </p:nvPr>
        </p:nvSpPr>
        <p:spPr>
          <a:xfrm>
            <a:off x="1412111" y="2316009"/>
            <a:ext cx="3057148"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Content Placeholder 3"/>
          <p:cNvSpPr>
            <a:spLocks noGrp="1"/>
          </p:cNvSpPr>
          <p:nvPr>
            <p:ph sz="half" idx="2"/>
          </p:nvPr>
        </p:nvSpPr>
        <p:spPr>
          <a:xfrm>
            <a:off x="1041721"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5" name="Text Placeholder 4"/>
          <p:cNvSpPr>
            <a:spLocks noGrp="1"/>
          </p:cNvSpPr>
          <p:nvPr>
            <p:ph type="body" sz="quarter" idx="3"/>
          </p:nvPr>
        </p:nvSpPr>
        <p:spPr>
          <a:xfrm>
            <a:off x="5011837" y="2316010"/>
            <a:ext cx="3055717"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Content Placeholder 5"/>
          <p:cNvSpPr>
            <a:spLocks noGrp="1"/>
          </p:cNvSpPr>
          <p:nvPr>
            <p:ph sz="quarter" idx="4"/>
          </p:nvPr>
        </p:nvSpPr>
        <p:spPr>
          <a:xfrm>
            <a:off x="4645152"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7" name="Date Placeholder 6"/>
          <p:cNvSpPr>
            <a:spLocks noGrp="1"/>
          </p:cNvSpPr>
          <p:nvPr>
            <p:ph type="dt" sz="half" idx="10"/>
          </p:nvPr>
        </p:nvSpPr>
        <p:spPr/>
        <p:txBody>
          <a:bodyPr/>
          <a:lstStyle/>
          <a:p>
            <a:fld id="{1B8ABB09-4A1D-463E-8065-109CC2B7EFAA}" type="datetimeFigureOut">
              <a:rPr lang="ar-SA" smtClean="0"/>
              <a:t>02/04/1439</a:t>
            </a:fld>
            <a:endParaRPr lang="ar-SA"/>
          </a:p>
        </p:txBody>
      </p:sp>
      <p:sp>
        <p:nvSpPr>
          <p:cNvPr id="8" name="Footer Placeholder 7"/>
          <p:cNvSpPr>
            <a:spLocks noGrp="1"/>
          </p:cNvSpPr>
          <p:nvPr>
            <p:ph type="ftr" sz="quarter" idx="11"/>
          </p:nvPr>
        </p:nvSpPr>
        <p:spPr/>
        <p:txBody>
          <a:bodyPr/>
          <a:lstStyle/>
          <a:p>
            <a:endParaRPr lang="ar-SA"/>
          </a:p>
        </p:txBody>
      </p:sp>
      <p:sp>
        <p:nvSpPr>
          <p:cNvPr id="9" name="Slide Number Placeholder 8"/>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a:p>
        </p:txBody>
      </p:sp>
      <p:sp>
        <p:nvSpPr>
          <p:cNvPr id="3" name="Date Placeholder 2"/>
          <p:cNvSpPr>
            <a:spLocks noGrp="1"/>
          </p:cNvSpPr>
          <p:nvPr>
            <p:ph type="dt" sz="half" idx="10"/>
          </p:nvPr>
        </p:nvSpPr>
        <p:spPr/>
        <p:txBody>
          <a:bodyPr/>
          <a:lstStyle/>
          <a:p>
            <a:fld id="{1B8ABB09-4A1D-463E-8065-109CC2B7EFAA}" type="datetimeFigureOut">
              <a:rPr lang="ar-SA" smtClean="0"/>
              <a:t>02/04/1439</a:t>
            </a:fld>
            <a:endParaRPr lang="ar-SA"/>
          </a:p>
        </p:txBody>
      </p:sp>
      <p:sp>
        <p:nvSpPr>
          <p:cNvPr id="4" name="Footer Placeholder 3"/>
          <p:cNvSpPr>
            <a:spLocks noGrp="1"/>
          </p:cNvSpPr>
          <p:nvPr>
            <p:ph type="ftr" sz="quarter" idx="11"/>
          </p:nvPr>
        </p:nvSpPr>
        <p:spPr/>
        <p:txBody>
          <a:bodyPr/>
          <a:lstStyle/>
          <a:p>
            <a:endParaRPr lang="ar-SA"/>
          </a:p>
        </p:txBody>
      </p:sp>
      <p:sp>
        <p:nvSpPr>
          <p:cNvPr id="5" name="Slide Number Placeholder 4"/>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B8ABB09-4A1D-463E-8065-109CC2B7EFAA}" type="datetimeFigureOut">
              <a:rPr lang="ar-SA" smtClean="0"/>
              <a:t>02/04/1439</a:t>
            </a:fld>
            <a:endParaRPr lang="ar-SA"/>
          </a:p>
        </p:txBody>
      </p:sp>
      <p:sp>
        <p:nvSpPr>
          <p:cNvPr id="3" name="Footer Placeholder 2"/>
          <p:cNvSpPr>
            <a:spLocks noGrp="1"/>
          </p:cNvSpPr>
          <p:nvPr>
            <p:ph type="ftr" sz="quarter" idx="11"/>
          </p:nvPr>
        </p:nvSpPr>
        <p:spPr/>
        <p:txBody>
          <a:bodyPr/>
          <a:lstStyle/>
          <a:p>
            <a:endParaRPr lang="ar-SA"/>
          </a:p>
        </p:txBody>
      </p:sp>
      <p:sp>
        <p:nvSpPr>
          <p:cNvPr id="4" name="Slide Number Placeholder 3"/>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محتوى ذو تسمية توضيحية">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2" name="Group 4"/>
              <p:cNvGrpSpPr/>
              <p:nvPr/>
            </p:nvGrpSpPr>
            <p:grpSpPr>
              <a:xfrm>
                <a:off x="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5"/>
              <p:cNvGrpSpPr/>
              <p:nvPr/>
            </p:nvGrpSpPr>
            <p:grpSpPr>
              <a:xfrm>
                <a:off x="42291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4"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7" name="Freeform 46"/>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Hexagon 51"/>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Freeform 58"/>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Freeform 69"/>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Freeform 70"/>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Rectangle 56"/>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1B8ABB09-4A1D-463E-8065-109CC2B7EFAA}" type="datetimeFigureOut">
              <a:rPr lang="ar-SA" smtClean="0"/>
              <a:t>02/04/1439</a:t>
            </a:fld>
            <a:endParaRPr lang="ar-SA"/>
          </a:p>
        </p:txBody>
      </p:sp>
      <p:sp>
        <p:nvSpPr>
          <p:cNvPr id="7" name="Slide Number Placeholder 6"/>
          <p:cNvSpPr>
            <a:spLocks noGrp="1"/>
          </p:cNvSpPr>
          <p:nvPr>
            <p:ph type="sldNum" sz="quarter" idx="12"/>
          </p:nvPr>
        </p:nvSpPr>
        <p:spPr/>
        <p:txBody>
          <a:bodyPr/>
          <a:lstStyle/>
          <a:p>
            <a:fld id="{0B34F065-1154-456A-91E3-76DE8E75E17B}" type="slidenum">
              <a:rPr lang="ar-SA" smtClean="0"/>
              <a:t>‹#›</a:t>
            </a:fld>
            <a:endParaRPr lang="ar-SA"/>
          </a:p>
        </p:txBody>
      </p:sp>
      <p:sp>
        <p:nvSpPr>
          <p:cNvPr id="58" name="Rectangle 57"/>
          <p:cNvSpPr/>
          <p:nvPr/>
        </p:nvSpPr>
        <p:spPr>
          <a:xfrm>
            <a:off x="905571" y="601883"/>
            <a:ext cx="3562257" cy="5648445"/>
          </a:xfrm>
          <a:prstGeom prst="rect">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1145894" y="856527"/>
            <a:ext cx="3090440" cy="5150734"/>
          </a:xfrm>
        </p:spPr>
        <p:txBody>
          <a:bodyP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61" name="Rectangle 60"/>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ar-SA"/>
          </a:p>
        </p:txBody>
      </p:sp>
      <p:sp>
        <p:nvSpPr>
          <p:cNvPr id="2" name="Title 1"/>
          <p:cNvSpPr>
            <a:spLocks noGrp="1"/>
          </p:cNvSpPr>
          <p:nvPr>
            <p:ph type="title"/>
          </p:nvPr>
        </p:nvSpPr>
        <p:spPr>
          <a:xfrm>
            <a:off x="4739833" y="2657434"/>
            <a:ext cx="3304572" cy="1463153"/>
          </a:xfrm>
        </p:spPr>
        <p:txBody>
          <a:bodyPr anchor="b">
            <a:normAutofit/>
          </a:bodyPr>
          <a:lstStyle>
            <a:lvl1pPr algn="l">
              <a:defRPr sz="2800" b="0"/>
            </a:lvl1pPr>
          </a:lstStyle>
          <a:p>
            <a:r>
              <a:rPr lang="ar-SA" smtClean="0"/>
              <a:t>انقر لتحرير نمط العنوان الرئيسي</a:t>
            </a:r>
            <a:endParaRPr lang="en-US"/>
          </a:p>
        </p:txBody>
      </p:sp>
      <p:sp>
        <p:nvSpPr>
          <p:cNvPr id="4" name="Text Placeholder 3"/>
          <p:cNvSpPr>
            <a:spLocks noGrp="1"/>
          </p:cNvSpPr>
          <p:nvPr>
            <p:ph type="body" sz="half" idx="2"/>
          </p:nvPr>
        </p:nvSpPr>
        <p:spPr>
          <a:xfrm>
            <a:off x="4736592" y="4136994"/>
            <a:ext cx="3298784" cy="1517904"/>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5" name="Group 4"/>
              <p:cNvGrpSpPr/>
              <p:nvPr/>
            </p:nvGrpSpPr>
            <p:grpSpPr>
              <a:xfrm>
                <a:off x="0" y="0"/>
                <a:ext cx="2514600" cy="6858000"/>
                <a:chOff x="0" y="0"/>
                <a:chExt cx="2514600" cy="6858000"/>
              </a:xfrm>
            </p:grpSpPr>
            <p:sp>
              <p:nvSpPr>
                <p:cNvPr id="87" name="Rectangle 8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8"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9"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6" name="Group 5"/>
              <p:cNvGrpSpPr/>
              <p:nvPr/>
            </p:nvGrpSpPr>
            <p:grpSpPr>
              <a:xfrm>
                <a:off x="42291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84"/>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7" name="Group 9"/>
              <p:cNvGrpSpPr/>
              <p:nvPr/>
            </p:nvGrpSpPr>
            <p:grpSpPr>
              <a:xfrm rot="10800000">
                <a:off x="662940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8" name="Rectangle 77"/>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Freeform 45"/>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Hexagon 50"/>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Freeform 62"/>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Hexagon 69"/>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Hexagon 70"/>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Hexagon 71"/>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Freeform 72"/>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Freeform 73"/>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94" name="Rectangle 93"/>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1" name="Rectangle 10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 name="Rectangle 101"/>
          <p:cNvSpPr/>
          <p:nvPr/>
        </p:nvSpPr>
        <p:spPr>
          <a:xfrm>
            <a:off x="905571" y="601883"/>
            <a:ext cx="3562257" cy="5648445"/>
          </a:xfrm>
          <a:prstGeom prst="rect">
            <a:avLst/>
          </a:prstGeom>
          <a:solidFill>
            <a:srgbClr val="FFFFFF"/>
          </a:solidFill>
          <a:ln w="3175">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734424" y="2660904"/>
            <a:ext cx="3300984" cy="1463040"/>
          </a:xfrm>
        </p:spPr>
        <p:txBody>
          <a:bodyPr anchor="b">
            <a:normAutofit/>
          </a:bodyPr>
          <a:lstStyle>
            <a:lvl1pPr algn="l">
              <a:defRPr sz="2800" b="0"/>
            </a:lvl1pPr>
          </a:lstStyle>
          <a:p>
            <a:r>
              <a:rPr lang="ar-SA" smtClean="0"/>
              <a:t>انقر لتحرير نمط العنوان الرئيسي</a:t>
            </a:r>
            <a:endParaRPr lang="en-US"/>
          </a:p>
        </p:txBody>
      </p:sp>
      <p:sp>
        <p:nvSpPr>
          <p:cNvPr id="3" name="Picture Placeholder 2"/>
          <p:cNvSpPr>
            <a:spLocks noGrp="1"/>
          </p:cNvSpPr>
          <p:nvPr>
            <p:ph type="pic" idx="1"/>
          </p:nvPr>
        </p:nvSpPr>
        <p:spPr>
          <a:xfrm>
            <a:off x="1005208" y="693795"/>
            <a:ext cx="3359623" cy="5468112"/>
          </a:xfrm>
        </p:spPr>
        <p:txBody>
          <a:bodyPr/>
          <a:lstStyle>
            <a:lvl1pPr marL="0" indent="0">
              <a:buNone/>
              <a:defRPr sz="3200">
                <a:solidFill>
                  <a:schemeClr val="accent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ar-SA" smtClean="0"/>
              <a:t>انقر فوق الأيقونة لإضافة صورة</a:t>
            </a:r>
            <a:endParaRPr lang="en-US" dirty="0"/>
          </a:p>
        </p:txBody>
      </p:sp>
      <p:sp>
        <p:nvSpPr>
          <p:cNvPr id="4" name="Text Placeholder 3"/>
          <p:cNvSpPr>
            <a:spLocks noGrp="1"/>
          </p:cNvSpPr>
          <p:nvPr>
            <p:ph type="body" sz="half" idx="2"/>
          </p:nvPr>
        </p:nvSpPr>
        <p:spPr>
          <a:xfrm>
            <a:off x="4734630" y="4133088"/>
            <a:ext cx="3300573" cy="1519561"/>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Date Placeholder 4"/>
          <p:cNvSpPr>
            <a:spLocks noGrp="1"/>
          </p:cNvSpPr>
          <p:nvPr>
            <p:ph type="dt" sz="half" idx="10"/>
          </p:nvPr>
        </p:nvSpPr>
        <p:spPr/>
        <p:txBody>
          <a:bodyPr/>
          <a:lstStyle/>
          <a:p>
            <a:fld id="{1B8ABB09-4A1D-463E-8065-109CC2B7EFAA}" type="datetimeFigureOut">
              <a:rPr lang="ar-SA" smtClean="0"/>
              <a:t>02/04/1439</a:t>
            </a:fld>
            <a:endParaRPr lang="ar-SA"/>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ar-SA"/>
          </a:p>
        </p:txBody>
      </p:sp>
      <p:sp>
        <p:nvSpPr>
          <p:cNvPr id="7" name="Slide Number Placeholder 6"/>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42" name="Group 41"/>
          <p:cNvGrpSpPr/>
          <p:nvPr/>
        </p:nvGrpSpPr>
        <p:grpSpPr>
          <a:xfrm>
            <a:off x="-304800" y="0"/>
            <a:ext cx="9932332" cy="6858000"/>
            <a:chOff x="-382404" y="0"/>
            <a:chExt cx="9932332" cy="6858000"/>
          </a:xfrm>
        </p:grpSpPr>
        <p:grpSp>
          <p:nvGrpSpPr>
            <p:cNvPr id="43" name="Group 44"/>
            <p:cNvGrpSpPr/>
            <p:nvPr/>
          </p:nvGrpSpPr>
          <p:grpSpPr>
            <a:xfrm>
              <a:off x="0" y="0"/>
              <a:ext cx="9144000" cy="6858000"/>
              <a:chOff x="0" y="0"/>
              <a:chExt cx="9144000" cy="6858000"/>
            </a:xfrm>
          </p:grpSpPr>
          <p:grpSp>
            <p:nvGrpSpPr>
              <p:cNvPr id="101" name="Group 4"/>
              <p:cNvGrpSpPr/>
              <p:nvPr/>
            </p:nvGrpSpPr>
            <p:grpSpPr>
              <a:xfrm>
                <a:off x="0" y="0"/>
                <a:ext cx="2514600" cy="6858000"/>
                <a:chOff x="0" y="0"/>
                <a:chExt cx="2514600" cy="6858000"/>
              </a:xfrm>
            </p:grpSpPr>
            <p:sp>
              <p:nvSpPr>
                <p:cNvPr id="113" name="Rectangle 112"/>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5"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2" name="Group 5"/>
              <p:cNvGrpSpPr/>
              <p:nvPr/>
            </p:nvGrpSpPr>
            <p:grpSpPr>
              <a:xfrm>
                <a:off x="422910" y="0"/>
                <a:ext cx="2514600" cy="6858000"/>
                <a:chOff x="0" y="0"/>
                <a:chExt cx="2514600" cy="6858000"/>
              </a:xfrm>
            </p:grpSpPr>
            <p:sp>
              <p:nvSpPr>
                <p:cNvPr id="110" name="Rectangle 109"/>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1" name="Rectangle 110"/>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2" name="Rectangle 111"/>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3" name="Group 9"/>
              <p:cNvGrpSpPr/>
              <p:nvPr/>
            </p:nvGrpSpPr>
            <p:grpSpPr>
              <a:xfrm rot="10800000">
                <a:off x="6629400" y="0"/>
                <a:ext cx="2514600" cy="6858000"/>
                <a:chOff x="0" y="0"/>
                <a:chExt cx="2514600" cy="6858000"/>
              </a:xfrm>
            </p:grpSpPr>
            <p:sp>
              <p:nvSpPr>
                <p:cNvPr id="107" name="Rectangle 10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8" name="Rectangle 107"/>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9" name="Rectangle 108"/>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4" name="Rectangle 103"/>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6" name="Rectangle 105"/>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4" name="Freeform 43"/>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5" name="Freeform 44"/>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6" name="Freeform 45"/>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Hexagon 49"/>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Hexagon 50"/>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Freeform 54"/>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Hexagon 57"/>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5" name="Hexagon 94"/>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6" name="Hexagon 95"/>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 name="Hexagon 96"/>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Hexagon 97"/>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9" name="Freeform 98"/>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0" name="Freeform 99"/>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6" name="Rectangle 65"/>
          <p:cNvSpPr/>
          <p:nvPr/>
        </p:nvSpPr>
        <p:spPr>
          <a:xfrm>
            <a:off x="457200" y="333487"/>
            <a:ext cx="8229600" cy="6185647"/>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Rectangle 69"/>
          <p:cNvSpPr/>
          <p:nvPr/>
        </p:nvSpPr>
        <p:spPr>
          <a:xfrm>
            <a:off x="4561242" y="-21511"/>
            <a:ext cx="3679116" cy="699244"/>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Rectangle 7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043490" y="1027664"/>
            <a:ext cx="7024744" cy="1143000"/>
          </a:xfrm>
          <a:prstGeom prst="rect">
            <a:avLst/>
          </a:prstGeom>
        </p:spPr>
        <p:txBody>
          <a:bodyPr vert="horz" lIns="91440" tIns="45720" rIns="91440" bIns="45720" rtlCol="0" anchor="b">
            <a:normAutofit/>
          </a:body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1043492" y="2323652"/>
            <a:ext cx="6777317" cy="3508977"/>
          </a:xfrm>
          <a:prstGeom prst="rect">
            <a:avLst/>
          </a:prstGeom>
        </p:spPr>
        <p:txBody>
          <a:bodyPr vert="horz" lIns="91440" tIns="45720" rIns="91440" bIns="45720" rtlCol="0">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2"/>
          </p:nvPr>
        </p:nvSpPr>
        <p:spPr>
          <a:xfrm>
            <a:off x="5997388" y="224492"/>
            <a:ext cx="2133600" cy="365125"/>
          </a:xfrm>
          <a:prstGeom prst="rect">
            <a:avLst/>
          </a:prstGeom>
        </p:spPr>
        <p:txBody>
          <a:bodyPr vert="horz" lIns="91440" tIns="45720" rIns="91440" bIns="45720" rtlCol="0" anchor="ctr"/>
          <a:lstStyle>
            <a:lvl1pPr algn="r">
              <a:defRPr sz="1200">
                <a:solidFill>
                  <a:srgbClr val="FEFEFE"/>
                </a:solidFill>
              </a:defRPr>
            </a:lvl1pPr>
          </a:lstStyle>
          <a:p>
            <a:fld id="{1B8ABB09-4A1D-463E-8065-109CC2B7EFAA}" type="datetimeFigureOut">
              <a:rPr lang="ar-SA" smtClean="0"/>
              <a:t>02/04/1439</a:t>
            </a:fld>
            <a:endParaRPr lang="ar-SA"/>
          </a:p>
        </p:txBody>
      </p:sp>
      <p:sp>
        <p:nvSpPr>
          <p:cNvPr id="5" name="Footer Placeholder 4"/>
          <p:cNvSpPr>
            <a:spLocks noGrp="1"/>
          </p:cNvSpPr>
          <p:nvPr>
            <p:ph type="ftr" sz="quarter" idx="3"/>
          </p:nvPr>
        </p:nvSpPr>
        <p:spPr>
          <a:xfrm>
            <a:off x="4641448" y="5852160"/>
            <a:ext cx="3502152" cy="365125"/>
          </a:xfrm>
          <a:prstGeom prst="rect">
            <a:avLst/>
          </a:prstGeom>
        </p:spPr>
        <p:txBody>
          <a:bodyPr vert="horz" lIns="91440" tIns="45720" rIns="91440" bIns="45720" rtlCol="0" anchor="ctr"/>
          <a:lstStyle>
            <a:lvl1pPr algn="r">
              <a:defRPr sz="1200">
                <a:solidFill>
                  <a:schemeClr val="accent1"/>
                </a:solidFill>
              </a:defRPr>
            </a:lvl1pPr>
          </a:lstStyle>
          <a:p>
            <a:endParaRPr lang="ar-SA"/>
          </a:p>
        </p:txBody>
      </p:sp>
      <p:sp>
        <p:nvSpPr>
          <p:cNvPr id="6" name="Slide Number Placeholder 5"/>
          <p:cNvSpPr>
            <a:spLocks noGrp="1"/>
          </p:cNvSpPr>
          <p:nvPr>
            <p:ph type="sldNum" sz="quarter" idx="4"/>
          </p:nvPr>
        </p:nvSpPr>
        <p:spPr>
          <a:xfrm>
            <a:off x="4649096" y="224491"/>
            <a:ext cx="1332156" cy="365125"/>
          </a:xfrm>
          <a:prstGeom prst="rect">
            <a:avLst/>
          </a:prstGeom>
        </p:spPr>
        <p:txBody>
          <a:bodyPr vert="horz" lIns="91440" tIns="45720" rIns="91440" bIns="45720" rtlCol="0" anchor="ctr"/>
          <a:lstStyle>
            <a:lvl1pPr algn="l">
              <a:defRPr sz="1200">
                <a:solidFill>
                  <a:srgbClr val="FEFEFE"/>
                </a:solidFill>
              </a:defRPr>
            </a:lvl1pPr>
          </a:lstStyle>
          <a:p>
            <a:fld id="{0B34F065-1154-456A-91E3-76DE8E75E17B}" type="slidenum">
              <a:rPr lang="ar-SA" smtClean="0"/>
              <a:t>‹#›</a:t>
            </a:fld>
            <a:endParaRPr lang="ar-SA"/>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914400" rtl="0" eaLnBrk="1" latinLnBrk="0" hangingPunct="1">
        <a:spcBef>
          <a:spcPct val="0"/>
        </a:spcBef>
        <a:buNone/>
        <a:defRPr sz="40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274320" algn="l" defTabSz="914400" rtl="0" eaLnBrk="1" latinLnBrk="0" hangingPunct="1">
        <a:spcBef>
          <a:spcPct val="20000"/>
        </a:spcBef>
        <a:buClr>
          <a:schemeClr val="accent1"/>
        </a:buClr>
        <a:buSzPct val="76000"/>
        <a:buFont typeface="Wingdings 2" pitchFamily="18" charset="2"/>
        <a:buChar char=""/>
        <a:defRPr sz="2400" kern="1200">
          <a:solidFill>
            <a:schemeClr val="tx2"/>
          </a:solidFill>
          <a:latin typeface="+mn-lt"/>
          <a:ea typeface="+mn-ea"/>
          <a:cs typeface="+mn-cs"/>
        </a:defRPr>
      </a:lvl1pPr>
      <a:lvl2pPr marL="640080" indent="-274320" algn="l" defTabSz="914400" rtl="0" eaLnBrk="1" latinLnBrk="0" hangingPunct="1">
        <a:spcBef>
          <a:spcPct val="20000"/>
        </a:spcBef>
        <a:buClr>
          <a:schemeClr val="accent1"/>
        </a:buClr>
        <a:buSzPct val="76000"/>
        <a:buFont typeface="Wingdings 2" pitchFamily="18" charset="2"/>
        <a:buChar char=""/>
        <a:defRPr sz="2200" kern="1200">
          <a:solidFill>
            <a:schemeClr val="tx2"/>
          </a:solidFill>
          <a:latin typeface="+mn-lt"/>
          <a:ea typeface="+mn-ea"/>
          <a:cs typeface="+mn-cs"/>
        </a:defRPr>
      </a:lvl2pPr>
      <a:lvl3pPr marL="914400" indent="-228600" algn="l" defTabSz="914400" rtl="0" eaLnBrk="1" latinLnBrk="0" hangingPunct="1">
        <a:spcBef>
          <a:spcPct val="20000"/>
        </a:spcBef>
        <a:buClr>
          <a:schemeClr val="accent1"/>
        </a:buClr>
        <a:buSzPct val="76000"/>
        <a:buFont typeface="Wingdings 2" pitchFamily="18" charset="2"/>
        <a:buChar char=""/>
        <a:defRPr sz="2000" kern="1200">
          <a:solidFill>
            <a:schemeClr val="tx2"/>
          </a:solidFill>
          <a:latin typeface="+mn-lt"/>
          <a:ea typeface="+mn-ea"/>
          <a:cs typeface="+mn-cs"/>
        </a:defRPr>
      </a:lvl3pPr>
      <a:lvl4pPr marL="1124712" indent="-228600" algn="l" defTabSz="914400" rtl="0" eaLnBrk="1" latinLnBrk="0" hangingPunct="1">
        <a:spcBef>
          <a:spcPct val="20000"/>
        </a:spcBef>
        <a:buClr>
          <a:schemeClr val="accent1"/>
        </a:buClr>
        <a:buSzPct val="76000"/>
        <a:buFont typeface="Wingdings 2" pitchFamily="18" charset="2"/>
        <a:buChar char=""/>
        <a:defRPr sz="1800" kern="1200">
          <a:solidFill>
            <a:schemeClr val="tx2"/>
          </a:solidFill>
          <a:latin typeface="+mn-lt"/>
          <a:ea typeface="+mn-ea"/>
          <a:cs typeface="+mn-cs"/>
        </a:defRPr>
      </a:lvl4pPr>
      <a:lvl5pPr marL="1325880" indent="-228600" algn="l" defTabSz="914400" rtl="0" eaLnBrk="1" latinLnBrk="0" hangingPunct="1">
        <a:spcBef>
          <a:spcPct val="20000"/>
        </a:spcBef>
        <a:buClr>
          <a:schemeClr val="accent1"/>
        </a:buClr>
        <a:buSzPct val="76000"/>
        <a:buFont typeface="Wingdings 2" pitchFamily="18" charset="2"/>
        <a:buChar char=""/>
        <a:defRPr sz="1600" kern="1200" baseline="0">
          <a:solidFill>
            <a:schemeClr val="tx2"/>
          </a:solidFill>
          <a:latin typeface="+mn-lt"/>
          <a:ea typeface="+mn-ea"/>
          <a:cs typeface="+mn-cs"/>
        </a:defRPr>
      </a:lvl5pPr>
      <a:lvl6pPr marL="1517904"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6pPr>
      <a:lvl7pPr marL="1719072"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7pPr>
      <a:lvl8pPr marL="1920240"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8pPr>
      <a:lvl9pPr marL="2121408"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hyperlink" Target="https://en.wikipedia.org/wiki/Control_system" TargetMode="External"/><Relationship Id="rId2" Type="http://schemas.openxmlformats.org/officeDocument/2006/relationships/image" Target="../media/image5.gif"/><Relationship Id="rId1" Type="http://schemas.openxmlformats.org/officeDocument/2006/relationships/slideLayout" Target="../slideLayouts/slideLayout6.xml"/><Relationship Id="rId4" Type="http://schemas.openxmlformats.org/officeDocument/2006/relationships/hyperlink" Target="https://en.wikipedia.org/wiki/Graphical_user_interfaces" TargetMode="External"/></Relationships>
</file>

<file path=ppt/slides/_rels/slide1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22.jpeg"/><Relationship Id="rId1" Type="http://schemas.openxmlformats.org/officeDocument/2006/relationships/slideLayout" Target="../slideLayouts/slideLayout6.xml"/><Relationship Id="rId5" Type="http://schemas.openxmlformats.org/officeDocument/2006/relationships/image" Target="../media/image25.jpeg"/><Relationship Id="rId4" Type="http://schemas.openxmlformats.org/officeDocument/2006/relationships/image" Target="../media/image24.jpe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image" Target="../media/image26.jpeg"/><Relationship Id="rId1" Type="http://schemas.openxmlformats.org/officeDocument/2006/relationships/slideLayout" Target="../slideLayouts/slideLayout2.xml"/><Relationship Id="rId6" Type="http://schemas.openxmlformats.org/officeDocument/2006/relationships/image" Target="../media/image30.jpeg"/><Relationship Id="rId5" Type="http://schemas.openxmlformats.org/officeDocument/2006/relationships/image" Target="../media/image29.jpeg"/><Relationship Id="rId4" Type="http://schemas.openxmlformats.org/officeDocument/2006/relationships/image" Target="../media/image28.jpeg"/></Relationships>
</file>

<file path=ppt/slides/_rels/slide31.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image" Target="../media/image31.jpeg"/><Relationship Id="rId1" Type="http://schemas.openxmlformats.org/officeDocument/2006/relationships/slideLayout" Target="../slideLayouts/slideLayout2.xml"/><Relationship Id="rId5" Type="http://schemas.openxmlformats.org/officeDocument/2006/relationships/image" Target="../media/image34.jpeg"/><Relationship Id="rId4" Type="http://schemas.openxmlformats.org/officeDocument/2006/relationships/image" Target="../media/image33.jpe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8.xml.rels><?xml version="1.0" encoding="UTF-8" standalone="yes"?>
<Relationships xmlns="http://schemas.openxmlformats.org/package/2006/relationships"><Relationship Id="rId2" Type="http://schemas.openxmlformats.org/officeDocument/2006/relationships/image" Target="../media/image35.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hyperlink" Target="https://en.wikipedia.org/wiki/Rugged_computer" TargetMode="External"/><Relationship Id="rId2" Type="http://schemas.openxmlformats.org/officeDocument/2006/relationships/hyperlink" Target="https://en.wikipedia.org/wiki/Digital_computer" TargetMode="External"/><Relationship Id="rId1" Type="http://schemas.openxmlformats.org/officeDocument/2006/relationships/slideLayout" Target="../slideLayouts/slideLayout2.xml"/><Relationship Id="rId5" Type="http://schemas.openxmlformats.org/officeDocument/2006/relationships/hyperlink" Target="https://en.wikipedia.org/wiki/Robotic" TargetMode="External"/><Relationship Id="rId4" Type="http://schemas.openxmlformats.org/officeDocument/2006/relationships/hyperlink" Target="https://en.wikipedia.org/wiki/Assembly_line"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ehab\Desktop\صور\23622524_10213451268449857_8372248680141287700_n.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6626"/>
            <a:ext cx="9144000" cy="6874626"/>
          </a:xfrm>
          <a:prstGeom prst="rect">
            <a:avLst/>
          </a:prstGeom>
          <a:noFill/>
          <a:extLst>
            <a:ext uri="{909E8E84-426E-40DD-AFC4-6F175D3DCCD1}">
              <a14:hiddenFill xmlns:a14="http://schemas.microsoft.com/office/drawing/2010/main">
                <a:solidFill>
                  <a:srgbClr val="FFFFFF"/>
                </a:solidFill>
              </a14:hiddenFill>
            </a:ext>
          </a:extLst>
        </p:spPr>
      </p:pic>
      <p:sp>
        <p:nvSpPr>
          <p:cNvPr id="4" name="مستطيل 3"/>
          <p:cNvSpPr/>
          <p:nvPr/>
        </p:nvSpPr>
        <p:spPr>
          <a:xfrm>
            <a:off x="525279" y="1196752"/>
            <a:ext cx="7877478" cy="3785652"/>
          </a:xfrm>
          <a:prstGeom prst="rect">
            <a:avLst/>
          </a:prstGeom>
          <a:noFill/>
        </p:spPr>
        <p:txBody>
          <a:bodyPr wrap="none" lIns="91440" tIns="45720" rIns="91440" bIns="45720">
            <a:spAutoFit/>
          </a:bodyPr>
          <a:lstStyle/>
          <a:p>
            <a:pPr algn="ctr"/>
            <a:r>
              <a:rPr lang="en-US" sz="6000" b="1" u="sng" dirty="0" smtClean="0">
                <a:ln w="12700">
                  <a:solidFill>
                    <a:schemeClr val="tx2">
                      <a:satMod val="155000"/>
                    </a:schemeClr>
                  </a:solidFill>
                  <a:prstDash val="solid"/>
                </a:ln>
                <a:solidFill>
                  <a:schemeClr val="accent1">
                    <a:lumMod val="60000"/>
                    <a:lumOff val="40000"/>
                  </a:schemeClr>
                </a:solidFill>
                <a:effectLst>
                  <a:outerShdw blurRad="41275" dist="20320" dir="1800000" algn="tl" rotWithShape="0">
                    <a:srgbClr val="000000">
                      <a:alpha val="40000"/>
                    </a:srgbClr>
                  </a:outerShdw>
                </a:effectLst>
              </a:rPr>
              <a:t>Graduation Project </a:t>
            </a:r>
            <a:r>
              <a:rPr lang="en-US" sz="6000" b="1" u="sng" dirty="0" smtClean="0">
                <a:ln w="12700">
                  <a:solidFill>
                    <a:schemeClr val="tx2">
                      <a:satMod val="155000"/>
                    </a:schemeClr>
                  </a:solidFill>
                  <a:prstDash val="solid"/>
                </a:ln>
                <a:solidFill>
                  <a:schemeClr val="accent1">
                    <a:lumMod val="60000"/>
                    <a:lumOff val="40000"/>
                  </a:schemeClr>
                </a:solidFill>
                <a:effectLst>
                  <a:outerShdw blurRad="41275" dist="20320" dir="1800000" algn="tl" rotWithShape="0">
                    <a:srgbClr val="000000">
                      <a:alpha val="40000"/>
                    </a:srgbClr>
                  </a:outerShdw>
                </a:effectLst>
              </a:rPr>
              <a:t>II</a:t>
            </a:r>
            <a:br>
              <a:rPr lang="en-US" sz="6000" b="1" u="sng" dirty="0" smtClean="0">
                <a:ln w="12700">
                  <a:solidFill>
                    <a:schemeClr val="tx2">
                      <a:satMod val="155000"/>
                    </a:schemeClr>
                  </a:solidFill>
                  <a:prstDash val="solid"/>
                </a:ln>
                <a:solidFill>
                  <a:schemeClr val="accent1">
                    <a:lumMod val="60000"/>
                    <a:lumOff val="40000"/>
                  </a:schemeClr>
                </a:solidFill>
                <a:effectLst>
                  <a:outerShdw blurRad="41275" dist="20320" dir="1800000" algn="tl" rotWithShape="0">
                    <a:srgbClr val="000000">
                      <a:alpha val="40000"/>
                    </a:srgbClr>
                  </a:outerShdw>
                </a:effectLst>
              </a:rPr>
            </a:br>
            <a:r>
              <a:rPr lang="en-US" sz="6000" b="1" u="sng" dirty="0" smtClean="0">
                <a:ln w="12700">
                  <a:solidFill>
                    <a:schemeClr val="tx2">
                      <a:satMod val="155000"/>
                    </a:schemeClr>
                  </a:solidFill>
                  <a:prstDash val="solid"/>
                </a:ln>
                <a:solidFill>
                  <a:schemeClr val="accent1">
                    <a:lumMod val="60000"/>
                    <a:lumOff val="40000"/>
                  </a:schemeClr>
                </a:solidFill>
                <a:effectLst>
                  <a:outerShdw blurRad="41275" dist="20320" dir="1800000" algn="tl" rotWithShape="0">
                    <a:srgbClr val="000000">
                      <a:alpha val="40000"/>
                    </a:srgbClr>
                  </a:outerShdw>
                </a:effectLst>
              </a:rPr>
              <a:t/>
            </a:r>
            <a:br>
              <a:rPr lang="en-US" sz="6000" b="1" u="sng" dirty="0" smtClean="0">
                <a:ln w="12700">
                  <a:solidFill>
                    <a:schemeClr val="tx2">
                      <a:satMod val="155000"/>
                    </a:schemeClr>
                  </a:solidFill>
                  <a:prstDash val="solid"/>
                </a:ln>
                <a:solidFill>
                  <a:schemeClr val="accent1">
                    <a:lumMod val="60000"/>
                    <a:lumOff val="40000"/>
                  </a:schemeClr>
                </a:solidFill>
                <a:effectLst>
                  <a:outerShdw blurRad="41275" dist="20320" dir="1800000" algn="tl" rotWithShape="0">
                    <a:srgbClr val="000000">
                      <a:alpha val="40000"/>
                    </a:srgbClr>
                  </a:outerShdw>
                </a:effectLst>
              </a:rPr>
            </a:br>
            <a:r>
              <a:rPr lang="en-US" sz="6000" b="1" u="sng" dirty="0" smtClean="0">
                <a:ln w="12700">
                  <a:solidFill>
                    <a:schemeClr val="tx2">
                      <a:satMod val="155000"/>
                    </a:schemeClr>
                  </a:solidFill>
                  <a:prstDash val="solid"/>
                </a:ln>
                <a:solidFill>
                  <a:schemeClr val="accent1">
                    <a:lumMod val="60000"/>
                    <a:lumOff val="40000"/>
                  </a:schemeClr>
                </a:solidFill>
                <a:effectLst>
                  <a:outerShdw blurRad="41275" dist="20320" dir="1800000" algn="tl" rotWithShape="0">
                    <a:srgbClr val="000000">
                      <a:alpha val="40000"/>
                    </a:srgbClr>
                  </a:outerShdw>
                </a:effectLst>
              </a:rPr>
              <a:t>Ehab </a:t>
            </a:r>
            <a:r>
              <a:rPr lang="en-US" sz="6000" b="1" u="sng" dirty="0" err="1" smtClean="0">
                <a:ln w="12700">
                  <a:solidFill>
                    <a:schemeClr val="tx2">
                      <a:satMod val="155000"/>
                    </a:schemeClr>
                  </a:solidFill>
                  <a:prstDash val="solid"/>
                </a:ln>
                <a:solidFill>
                  <a:schemeClr val="accent1">
                    <a:lumMod val="60000"/>
                    <a:lumOff val="40000"/>
                  </a:schemeClr>
                </a:solidFill>
                <a:effectLst>
                  <a:outerShdw blurRad="41275" dist="20320" dir="1800000" algn="tl" rotWithShape="0">
                    <a:srgbClr val="000000">
                      <a:alpha val="40000"/>
                    </a:srgbClr>
                  </a:outerShdw>
                </a:effectLst>
              </a:rPr>
              <a:t>Ma’aly</a:t>
            </a:r>
            <a:r>
              <a:rPr lang="en-US" sz="6000" b="1" u="sng" dirty="0" smtClean="0">
                <a:ln w="12700">
                  <a:solidFill>
                    <a:schemeClr val="tx2">
                      <a:satMod val="155000"/>
                    </a:schemeClr>
                  </a:solidFill>
                  <a:prstDash val="solid"/>
                </a:ln>
                <a:solidFill>
                  <a:schemeClr val="accent1">
                    <a:lumMod val="60000"/>
                    <a:lumOff val="40000"/>
                  </a:schemeClr>
                </a:solidFill>
                <a:effectLst>
                  <a:outerShdw blurRad="41275" dist="20320" dir="1800000" algn="tl" rotWithShape="0">
                    <a:srgbClr val="000000">
                      <a:alpha val="40000"/>
                    </a:srgbClr>
                  </a:outerShdw>
                </a:effectLst>
              </a:rPr>
              <a:t> </a:t>
            </a:r>
            <a:br>
              <a:rPr lang="en-US" sz="6000" b="1" u="sng" dirty="0" smtClean="0">
                <a:ln w="12700">
                  <a:solidFill>
                    <a:schemeClr val="tx2">
                      <a:satMod val="155000"/>
                    </a:schemeClr>
                  </a:solidFill>
                  <a:prstDash val="solid"/>
                </a:ln>
                <a:solidFill>
                  <a:schemeClr val="accent1">
                    <a:lumMod val="60000"/>
                    <a:lumOff val="40000"/>
                  </a:schemeClr>
                </a:solidFill>
                <a:effectLst>
                  <a:outerShdw blurRad="41275" dist="20320" dir="1800000" algn="tl" rotWithShape="0">
                    <a:srgbClr val="000000">
                      <a:alpha val="40000"/>
                    </a:srgbClr>
                  </a:outerShdw>
                </a:effectLst>
              </a:rPr>
            </a:br>
            <a:r>
              <a:rPr lang="en-US" sz="6000" b="1" u="sng" dirty="0" err="1" smtClean="0">
                <a:ln w="12700">
                  <a:solidFill>
                    <a:schemeClr val="tx2">
                      <a:satMod val="155000"/>
                    </a:schemeClr>
                  </a:solidFill>
                  <a:prstDash val="solid"/>
                </a:ln>
                <a:solidFill>
                  <a:schemeClr val="accent1">
                    <a:lumMod val="60000"/>
                    <a:lumOff val="40000"/>
                  </a:schemeClr>
                </a:solidFill>
                <a:effectLst>
                  <a:outerShdw blurRad="41275" dist="20320" dir="1800000" algn="tl" rotWithShape="0">
                    <a:srgbClr val="000000">
                      <a:alpha val="40000"/>
                    </a:srgbClr>
                  </a:outerShdw>
                </a:effectLst>
              </a:rPr>
              <a:t>Sameh</a:t>
            </a:r>
            <a:r>
              <a:rPr lang="en-US" sz="6000" b="1" u="sng" dirty="0" smtClean="0">
                <a:ln w="12700">
                  <a:solidFill>
                    <a:schemeClr val="tx2">
                      <a:satMod val="155000"/>
                    </a:schemeClr>
                  </a:solidFill>
                  <a:prstDash val="solid"/>
                </a:ln>
                <a:solidFill>
                  <a:schemeClr val="accent1">
                    <a:lumMod val="60000"/>
                    <a:lumOff val="40000"/>
                  </a:schemeClr>
                </a:solidFill>
                <a:effectLst>
                  <a:outerShdw blurRad="41275" dist="20320" dir="1800000" algn="tl" rotWithShape="0">
                    <a:srgbClr val="000000">
                      <a:alpha val="40000"/>
                    </a:srgbClr>
                  </a:outerShdw>
                </a:effectLst>
              </a:rPr>
              <a:t> </a:t>
            </a:r>
            <a:r>
              <a:rPr lang="en-US" sz="6000" b="1" u="sng" dirty="0" err="1" smtClean="0">
                <a:ln w="12700">
                  <a:solidFill>
                    <a:schemeClr val="tx2">
                      <a:satMod val="155000"/>
                    </a:schemeClr>
                  </a:solidFill>
                  <a:prstDash val="solid"/>
                </a:ln>
                <a:solidFill>
                  <a:schemeClr val="accent1">
                    <a:lumMod val="60000"/>
                    <a:lumOff val="40000"/>
                  </a:schemeClr>
                </a:solidFill>
                <a:effectLst>
                  <a:outerShdw blurRad="41275" dist="20320" dir="1800000" algn="tl" rotWithShape="0">
                    <a:srgbClr val="000000">
                      <a:alpha val="40000"/>
                    </a:srgbClr>
                  </a:outerShdw>
                </a:effectLst>
              </a:rPr>
              <a:t>Bsharat</a:t>
            </a:r>
            <a:endParaRPr lang="ar-SA" sz="6000" b="1" u="sng" dirty="0">
              <a:ln w="12700">
                <a:solidFill>
                  <a:schemeClr val="tx2">
                    <a:satMod val="155000"/>
                  </a:schemeClr>
                </a:solidFill>
                <a:prstDash val="solid"/>
              </a:ln>
              <a:solidFill>
                <a:schemeClr val="accent1">
                  <a:lumMod val="60000"/>
                  <a:lumOff val="40000"/>
                </a:schemeClr>
              </a:solidFill>
              <a:effectLst>
                <a:outerShdw blurRad="41275" dist="20320" dir="1800000" algn="tl" rotWithShape="0">
                  <a:srgbClr val="000000">
                    <a:alpha val="40000"/>
                  </a:srgbClr>
                </a:outerShdw>
              </a:effectLst>
            </a:endParaRPr>
          </a:p>
        </p:txBody>
      </p:sp>
    </p:spTree>
    <p:extLst>
      <p:ext uri="{BB962C8B-B14F-4D97-AF65-F5344CB8AC3E}">
        <p14:creationId xmlns:p14="http://schemas.microsoft.com/office/powerpoint/2010/main" val="36920862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تمرير أفقي 1"/>
          <p:cNvSpPr/>
          <p:nvPr/>
        </p:nvSpPr>
        <p:spPr>
          <a:xfrm>
            <a:off x="556712" y="116632"/>
            <a:ext cx="7831712" cy="1800200"/>
          </a:xfrm>
          <a:prstGeom prst="horizontalScroll">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مستطيل 3"/>
          <p:cNvSpPr/>
          <p:nvPr/>
        </p:nvSpPr>
        <p:spPr>
          <a:xfrm>
            <a:off x="2016857" y="544867"/>
            <a:ext cx="4484689" cy="923330"/>
          </a:xfrm>
          <a:prstGeom prst="rect">
            <a:avLst/>
          </a:prstGeom>
          <a:noFill/>
        </p:spPr>
        <p:txBody>
          <a:bodyPr wrap="none" lIns="91440" tIns="45720" rIns="91440" bIns="4572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en-US" sz="5400" b="1" cap="all" dirty="0" smtClean="0">
                <a:ln w="0"/>
                <a:effectLst>
                  <a:reflection blurRad="12700" stA="50000" endPos="50000" dist="5000" dir="5400000" sy="-100000" rotWithShape="0"/>
                </a:effectLst>
              </a:rPr>
              <a:t>2-2: PLC </a:t>
            </a:r>
            <a:r>
              <a:rPr lang="en-US" sz="5400" b="1" cap="all" dirty="0" err="1" smtClean="0">
                <a:ln w="0"/>
                <a:effectLst>
                  <a:reflection blurRad="12700" stA="50000" endPos="50000" dist="5000" dir="5400000" sy="-100000" rotWithShape="0"/>
                </a:effectLst>
              </a:rPr>
              <a:t>Fatek</a:t>
            </a:r>
            <a:endParaRPr lang="ar-SA" sz="5400" b="1" cap="all" spc="0" dirty="0">
              <a:ln w="0"/>
              <a:effectLst>
                <a:reflection blurRad="12700" stA="50000" endPos="50000" dist="5000" dir="5400000" sy="-100000" rotWithShape="0"/>
              </a:effectLst>
            </a:endParaRPr>
          </a:p>
        </p:txBody>
      </p:sp>
      <p:sp>
        <p:nvSpPr>
          <p:cNvPr id="5" name="عنوان 2"/>
          <p:cNvSpPr>
            <a:spLocks noGrp="1"/>
          </p:cNvSpPr>
          <p:nvPr>
            <p:ph type="title"/>
          </p:nvPr>
        </p:nvSpPr>
        <p:spPr>
          <a:xfrm>
            <a:off x="556712" y="1844824"/>
            <a:ext cx="5501992" cy="2088232"/>
          </a:xfrm>
        </p:spPr>
        <p:txBody>
          <a:bodyPr>
            <a:normAutofit fontScale="90000"/>
          </a:bodyPr>
          <a:lstStyle/>
          <a:p>
            <a:pPr algn="l"/>
            <a:r>
              <a:rPr lang="en-US" sz="2400" dirty="0">
                <a:solidFill>
                  <a:schemeClr val="tx1"/>
                </a:solidFill>
              </a:rPr>
              <a:t>** ** We used the plc </a:t>
            </a:r>
            <a:r>
              <a:rPr lang="en-US" sz="2400" dirty="0" err="1">
                <a:solidFill>
                  <a:schemeClr val="tx1"/>
                </a:solidFill>
              </a:rPr>
              <a:t>fatek</a:t>
            </a:r>
            <a:r>
              <a:rPr lang="en-US" sz="2400" dirty="0">
                <a:solidFill>
                  <a:schemeClr val="tx1"/>
                </a:solidFill>
              </a:rPr>
              <a:t> </a:t>
            </a:r>
            <a:r>
              <a:rPr lang="en-US" sz="2400" dirty="0" smtClean="0">
                <a:solidFill>
                  <a:schemeClr val="tx1"/>
                </a:solidFill>
              </a:rPr>
              <a:t>FBs:</a:t>
            </a:r>
            <a:br>
              <a:rPr lang="en-US" sz="2400" dirty="0" smtClean="0">
                <a:solidFill>
                  <a:schemeClr val="tx1"/>
                </a:solidFill>
              </a:rPr>
            </a:br>
            <a:r>
              <a:rPr lang="en-US" sz="2400" dirty="0" smtClean="0">
                <a:solidFill>
                  <a:schemeClr val="tx1"/>
                </a:solidFill>
              </a:rPr>
              <a:t/>
            </a:r>
            <a:br>
              <a:rPr lang="en-US" sz="2400" dirty="0" smtClean="0">
                <a:solidFill>
                  <a:schemeClr val="tx1"/>
                </a:solidFill>
              </a:rPr>
            </a:br>
            <a:r>
              <a:rPr lang="en-US" sz="2400" dirty="0" smtClean="0">
                <a:solidFill>
                  <a:schemeClr val="tx1"/>
                </a:solidFill>
              </a:rPr>
              <a:t>1-easy for used.</a:t>
            </a:r>
            <a:r>
              <a:rPr lang="en-US" sz="2400" dirty="0">
                <a:solidFill>
                  <a:schemeClr val="tx1"/>
                </a:solidFill>
              </a:rPr>
              <a:t/>
            </a:r>
            <a:br>
              <a:rPr lang="en-US" sz="2400" dirty="0">
                <a:solidFill>
                  <a:schemeClr val="tx1"/>
                </a:solidFill>
              </a:rPr>
            </a:br>
            <a:r>
              <a:rPr lang="en-US" sz="2400" dirty="0">
                <a:solidFill>
                  <a:schemeClr val="tx1"/>
                </a:solidFill>
              </a:rPr>
              <a:t>2-The program is available for </a:t>
            </a:r>
            <a:r>
              <a:rPr lang="en-US" sz="2400" dirty="0" smtClean="0">
                <a:solidFill>
                  <a:schemeClr val="tx1"/>
                </a:solidFill>
              </a:rPr>
              <a:t>free.</a:t>
            </a:r>
            <a:br>
              <a:rPr lang="en-US" sz="2400" dirty="0" smtClean="0">
                <a:solidFill>
                  <a:schemeClr val="tx1"/>
                </a:solidFill>
              </a:rPr>
            </a:br>
            <a:r>
              <a:rPr lang="en-US" sz="2400" dirty="0" smtClean="0">
                <a:solidFill>
                  <a:schemeClr val="tx1"/>
                </a:solidFill>
              </a:rPr>
              <a:t>3-we can use HMI by computer.</a:t>
            </a:r>
            <a:br>
              <a:rPr lang="en-US" sz="2400" dirty="0" smtClean="0">
                <a:solidFill>
                  <a:schemeClr val="tx1"/>
                </a:solidFill>
              </a:rPr>
            </a:br>
            <a:r>
              <a:rPr lang="en-US" sz="2400" dirty="0" smtClean="0">
                <a:solidFill>
                  <a:schemeClr val="tx1"/>
                </a:solidFill>
              </a:rPr>
              <a:t>4- cheap</a:t>
            </a:r>
            <a:endParaRPr lang="en-US" sz="2400" dirty="0">
              <a:solidFill>
                <a:schemeClr val="tx1"/>
              </a:solidFill>
            </a:endParaRPr>
          </a:p>
        </p:txBody>
      </p:sp>
      <p:sp>
        <p:nvSpPr>
          <p:cNvPr id="6" name="عنوان فرعي 4"/>
          <p:cNvSpPr txBox="1">
            <a:spLocks/>
          </p:cNvSpPr>
          <p:nvPr/>
        </p:nvSpPr>
        <p:spPr>
          <a:xfrm>
            <a:off x="635970" y="4869160"/>
            <a:ext cx="4916708" cy="1341512"/>
          </a:xfrm>
          <a:prstGeom prst="rect">
            <a:avLst/>
          </a:prstGeom>
        </p:spPr>
        <p:txBody>
          <a:bodyPr vert="horz" lIns="91440" tIns="45720" rIns="91440" bIns="45720" rtlCol="0" anchor="ctr">
            <a:normAutofit/>
          </a:bodyPr>
          <a:lstStyle>
            <a:lvl1pPr marL="182880" indent="-182880" algn="l" defTabSz="914400" rtl="0" eaLnBrk="1" latinLnBrk="0" hangingPunct="1">
              <a:spcBef>
                <a:spcPct val="20000"/>
              </a:spcBef>
              <a:buClr>
                <a:schemeClr val="tx1">
                  <a:lumMod val="50000"/>
                  <a:lumOff val="50000"/>
                </a:schemeClr>
              </a:buClr>
              <a:buFont typeface="Wingdings" pitchFamily="2" charset="2"/>
              <a:buChar char="§"/>
              <a:defRPr sz="1800" kern="1200">
                <a:solidFill>
                  <a:schemeClr val="tx1">
                    <a:lumMod val="85000"/>
                  </a:schemeClr>
                </a:solidFill>
                <a:latin typeface="+mn-lt"/>
                <a:ea typeface="+mn-ea"/>
                <a:cs typeface="+mn-cs"/>
              </a:defRPr>
            </a:lvl1pPr>
            <a:lvl2pPr marL="411480" indent="-182880" algn="l" defTabSz="914400" rtl="0" eaLnBrk="1" latinLnBrk="0" hangingPunct="1">
              <a:spcBef>
                <a:spcPct val="20000"/>
              </a:spcBef>
              <a:buClr>
                <a:schemeClr val="tx1">
                  <a:lumMod val="50000"/>
                  <a:lumOff val="50000"/>
                </a:schemeClr>
              </a:buClr>
              <a:buFont typeface="Wingdings" pitchFamily="2" charset="2"/>
              <a:buChar char="§"/>
              <a:defRPr sz="1400" kern="1200">
                <a:solidFill>
                  <a:schemeClr val="tx1">
                    <a:lumMod val="85000"/>
                  </a:schemeClr>
                </a:solidFill>
                <a:latin typeface="+mn-lt"/>
                <a:ea typeface="+mn-ea"/>
                <a:cs typeface="+mn-cs"/>
              </a:defRPr>
            </a:lvl2pPr>
            <a:lvl3pPr marL="594360" indent="-182880" algn="l" defTabSz="914400" rtl="0" eaLnBrk="1" latinLnBrk="0" hangingPunct="1">
              <a:spcBef>
                <a:spcPct val="20000"/>
              </a:spcBef>
              <a:buClr>
                <a:schemeClr val="tx1">
                  <a:lumMod val="50000"/>
                  <a:lumOff val="50000"/>
                </a:schemeClr>
              </a:buClr>
              <a:buFont typeface="Wingdings" pitchFamily="2" charset="2"/>
              <a:buChar char="§"/>
              <a:defRPr sz="1400" kern="1200">
                <a:solidFill>
                  <a:schemeClr val="tx1">
                    <a:lumMod val="85000"/>
                  </a:schemeClr>
                </a:solidFill>
                <a:latin typeface="+mn-lt"/>
                <a:ea typeface="+mn-ea"/>
                <a:cs typeface="+mn-cs"/>
              </a:defRPr>
            </a:lvl3pPr>
            <a:lvl4pPr marL="777240" indent="-182880" algn="l" defTabSz="914400" rtl="0" eaLnBrk="1" latinLnBrk="0" hangingPunct="1">
              <a:spcBef>
                <a:spcPct val="20000"/>
              </a:spcBef>
              <a:buClr>
                <a:schemeClr val="tx1">
                  <a:lumMod val="50000"/>
                  <a:lumOff val="50000"/>
                </a:schemeClr>
              </a:buClr>
              <a:buFont typeface="Wingdings" pitchFamily="2" charset="2"/>
              <a:buChar char="§"/>
              <a:defRPr sz="1400" kern="1200">
                <a:solidFill>
                  <a:schemeClr val="tx1">
                    <a:lumMod val="85000"/>
                  </a:schemeClr>
                </a:solidFill>
                <a:latin typeface="+mn-lt"/>
                <a:ea typeface="+mn-ea"/>
                <a:cs typeface="+mn-cs"/>
              </a:defRPr>
            </a:lvl4pPr>
            <a:lvl5pPr marL="960120" indent="-182880" algn="l" defTabSz="914400" rtl="0" eaLnBrk="1" latinLnBrk="0" hangingPunct="1">
              <a:spcBef>
                <a:spcPct val="20000"/>
              </a:spcBef>
              <a:buClr>
                <a:schemeClr val="tx1">
                  <a:lumMod val="50000"/>
                  <a:lumOff val="50000"/>
                </a:schemeClr>
              </a:buClr>
              <a:buFont typeface="Wingdings" pitchFamily="2" charset="2"/>
              <a:buChar char="§"/>
              <a:defRPr sz="1400" kern="1200">
                <a:solidFill>
                  <a:schemeClr val="tx1">
                    <a:lumMod val="85000"/>
                  </a:schemeClr>
                </a:solidFill>
                <a:latin typeface="+mn-lt"/>
                <a:ea typeface="+mn-ea"/>
                <a:cs typeface="+mn-cs"/>
              </a:defRPr>
            </a:lvl5pPr>
            <a:lvl6pPr marL="1143000" indent="-182880" algn="l" defTabSz="914400" rtl="0" eaLnBrk="1" latinLnBrk="0" hangingPunct="1">
              <a:spcBef>
                <a:spcPts val="288"/>
              </a:spcBef>
              <a:buClr>
                <a:schemeClr val="tx1">
                  <a:lumMod val="50000"/>
                  <a:lumOff val="50000"/>
                </a:schemeClr>
              </a:buClr>
              <a:buFont typeface="Wingdings" pitchFamily="2" charset="2"/>
              <a:buChar char="§"/>
              <a:defRPr sz="1400" kern="1200" baseline="0">
                <a:solidFill>
                  <a:schemeClr val="tx1"/>
                </a:solidFill>
                <a:latin typeface="+mn-lt"/>
                <a:ea typeface="+mn-ea"/>
                <a:cs typeface="+mn-cs"/>
              </a:defRPr>
            </a:lvl6pPr>
            <a:lvl7pPr marL="1325880" indent="-182880" algn="l" defTabSz="914400" rtl="0" eaLnBrk="1" latinLnBrk="0" hangingPunct="1">
              <a:spcBef>
                <a:spcPts val="288"/>
              </a:spcBef>
              <a:buClr>
                <a:schemeClr val="tx1">
                  <a:lumMod val="50000"/>
                  <a:lumOff val="50000"/>
                </a:schemeClr>
              </a:buClr>
              <a:buFont typeface="Wingdings" pitchFamily="2" charset="2"/>
              <a:buChar char="§"/>
              <a:defRPr sz="1400" kern="1200" baseline="0">
                <a:solidFill>
                  <a:schemeClr val="tx1"/>
                </a:solidFill>
                <a:latin typeface="+mn-lt"/>
                <a:ea typeface="+mn-ea"/>
                <a:cs typeface="+mn-cs"/>
              </a:defRPr>
            </a:lvl7pPr>
            <a:lvl8pPr marL="1508760" indent="-182880" algn="l" defTabSz="914400" rtl="0" eaLnBrk="1" latinLnBrk="0" hangingPunct="1">
              <a:spcBef>
                <a:spcPts val="288"/>
              </a:spcBef>
              <a:buClr>
                <a:schemeClr val="tx1">
                  <a:lumMod val="50000"/>
                  <a:lumOff val="50000"/>
                </a:schemeClr>
              </a:buClr>
              <a:buFont typeface="Wingdings" pitchFamily="2" charset="2"/>
              <a:buChar char="§"/>
              <a:defRPr sz="1400" kern="1200" baseline="0">
                <a:solidFill>
                  <a:schemeClr val="tx1"/>
                </a:solidFill>
                <a:latin typeface="+mn-lt"/>
                <a:ea typeface="+mn-ea"/>
                <a:cs typeface="+mn-cs"/>
              </a:defRPr>
            </a:lvl8pPr>
            <a:lvl9pPr marL="1691640" indent="-182880" algn="l" defTabSz="914400" rtl="0" eaLnBrk="1" latinLnBrk="0" hangingPunct="1">
              <a:spcBef>
                <a:spcPts val="288"/>
              </a:spcBef>
              <a:buClr>
                <a:schemeClr val="tx1">
                  <a:lumMod val="50000"/>
                  <a:lumOff val="50000"/>
                </a:schemeClr>
              </a:buClr>
              <a:buFont typeface="Wingdings" pitchFamily="2" charset="2"/>
              <a:buChar char="§"/>
              <a:defRPr sz="1400" kern="1200" baseline="0">
                <a:solidFill>
                  <a:schemeClr val="tx1"/>
                </a:solidFill>
                <a:latin typeface="+mn-lt"/>
                <a:ea typeface="+mn-ea"/>
                <a:cs typeface="+mn-cs"/>
              </a:defRPr>
            </a:lvl9pPr>
          </a:lstStyle>
          <a:p>
            <a:r>
              <a:rPr lang="en-US" sz="2400" dirty="0" smtClean="0">
                <a:solidFill>
                  <a:schemeClr val="tx1"/>
                </a:solidFill>
              </a:rPr>
              <a:t>**14OUT(digital)/10INP(digital).</a:t>
            </a:r>
          </a:p>
          <a:p>
            <a:r>
              <a:rPr lang="en-US" sz="2400" dirty="0" smtClean="0">
                <a:solidFill>
                  <a:schemeClr val="tx1"/>
                </a:solidFill>
              </a:rPr>
              <a:t>**24 VDC.</a:t>
            </a:r>
          </a:p>
          <a:p>
            <a:endParaRPr lang="en-US" sz="2400" dirty="0">
              <a:solidFill>
                <a:schemeClr val="tx1"/>
              </a:solidFill>
            </a:endParaRPr>
          </a:p>
        </p:txBody>
      </p:sp>
      <p:pic>
        <p:nvPicPr>
          <p:cNvPr id="8" name="Picture 3" descr="C:\Users\ehab\Desktop\fa06.jpg"/>
          <p:cNvPicPr>
            <a:picLocks noGrp="1" noChangeAspect="1" noChangeArrowheads="1"/>
          </p:cNvPicPr>
          <p:nvPr>
            <p:ph idx="1"/>
          </p:nvPr>
        </p:nvPicPr>
        <p:blipFill>
          <a:blip r:embed="rId2">
            <a:extLst>
              <a:ext uri="{28A0092B-C50C-407E-A947-70E740481C1C}">
                <a14:useLocalDpi xmlns:a14="http://schemas.microsoft.com/office/drawing/2010/main" val="0"/>
              </a:ext>
            </a:extLst>
          </a:blip>
          <a:stretch>
            <a:fillRect/>
          </a:stretch>
        </p:blipFill>
        <p:spPr bwMode="auto">
          <a:xfrm>
            <a:off x="5724128" y="1916832"/>
            <a:ext cx="2952328" cy="266429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523792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صورة 5" descr="http://www.fatek.com/en/themes/default/images/about_pic04.gif"/>
          <p:cNvPicPr/>
          <p:nvPr/>
        </p:nvPicPr>
        <p:blipFill>
          <a:blip r:embed="rId2">
            <a:extLst>
              <a:ext uri="{28A0092B-C50C-407E-A947-70E740481C1C}">
                <a14:useLocalDpi xmlns:a14="http://schemas.microsoft.com/office/drawing/2010/main" val="0"/>
              </a:ext>
            </a:extLst>
          </a:blip>
          <a:srcRect/>
          <a:stretch>
            <a:fillRect/>
          </a:stretch>
        </p:blipFill>
        <p:spPr bwMode="auto">
          <a:xfrm>
            <a:off x="5796136" y="4653136"/>
            <a:ext cx="2779539" cy="1872208"/>
          </a:xfrm>
          <a:prstGeom prst="rect">
            <a:avLst/>
          </a:prstGeom>
          <a:noFill/>
          <a:ln>
            <a:noFill/>
          </a:ln>
        </p:spPr>
      </p:pic>
      <p:sp>
        <p:nvSpPr>
          <p:cNvPr id="2" name="تمرير أفقي 1"/>
          <p:cNvSpPr/>
          <p:nvPr/>
        </p:nvSpPr>
        <p:spPr>
          <a:xfrm>
            <a:off x="556712" y="116632"/>
            <a:ext cx="7831712" cy="1800200"/>
          </a:xfrm>
          <a:prstGeom prst="horizontalScroll">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مستطيل 3"/>
          <p:cNvSpPr/>
          <p:nvPr/>
        </p:nvSpPr>
        <p:spPr>
          <a:xfrm>
            <a:off x="2559154" y="544867"/>
            <a:ext cx="3400098" cy="923330"/>
          </a:xfrm>
          <a:prstGeom prst="rect">
            <a:avLst/>
          </a:prstGeom>
          <a:noFill/>
        </p:spPr>
        <p:txBody>
          <a:bodyPr wrap="none" lIns="91440" tIns="45720" rIns="91440" bIns="4572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en-US" sz="5400" b="1" cap="all" dirty="0" smtClean="0">
                <a:ln w="0"/>
                <a:effectLst>
                  <a:reflection blurRad="12700" stA="50000" endPos="50000" dist="5000" dir="5400000" sy="-100000" rotWithShape="0"/>
                </a:effectLst>
              </a:rPr>
              <a:t>2-3: SCADA</a:t>
            </a:r>
            <a:endParaRPr lang="ar-SA" sz="5400" b="1" cap="all" spc="0" dirty="0">
              <a:ln w="0"/>
              <a:effectLst>
                <a:reflection blurRad="12700" stA="50000" endPos="50000" dist="5000" dir="5400000" sy="-100000" rotWithShape="0"/>
              </a:effectLst>
            </a:endParaRPr>
          </a:p>
        </p:txBody>
      </p:sp>
      <p:sp>
        <p:nvSpPr>
          <p:cNvPr id="3" name="عنوان 2"/>
          <p:cNvSpPr>
            <a:spLocks noGrp="1"/>
          </p:cNvSpPr>
          <p:nvPr>
            <p:ph type="title"/>
          </p:nvPr>
        </p:nvSpPr>
        <p:spPr>
          <a:xfrm>
            <a:off x="556711" y="1916832"/>
            <a:ext cx="7831713" cy="2592288"/>
          </a:xfrm>
        </p:spPr>
        <p:txBody>
          <a:bodyPr>
            <a:normAutofit fontScale="90000"/>
          </a:bodyPr>
          <a:lstStyle/>
          <a:p>
            <a:r>
              <a:rPr lang="en-US" sz="2700" dirty="0">
                <a:solidFill>
                  <a:schemeClr val="tx1"/>
                </a:solidFill>
              </a:rPr>
              <a:t>Supervisory control and data acquisition (SCADA) is a </a:t>
            </a:r>
            <a:r>
              <a:rPr lang="en-US" sz="2700" dirty="0">
                <a:solidFill>
                  <a:schemeClr val="tx1"/>
                </a:solidFill>
                <a:hlinkClick r:id="rId3" tooltip="Control system"/>
              </a:rPr>
              <a:t>control system</a:t>
            </a:r>
            <a:r>
              <a:rPr lang="en-US" sz="2700" dirty="0">
                <a:solidFill>
                  <a:schemeClr val="tx1"/>
                </a:solidFill>
              </a:rPr>
              <a:t> architecture that uses computers, networked data communications and </a:t>
            </a:r>
            <a:r>
              <a:rPr lang="en-US" sz="2700" dirty="0">
                <a:solidFill>
                  <a:schemeClr val="tx1"/>
                </a:solidFill>
                <a:hlinkClick r:id="rId4" tooltip="Graphical user interfaces"/>
              </a:rPr>
              <a:t>graphical user interfaces</a:t>
            </a:r>
            <a:r>
              <a:rPr lang="en-US" sz="2700" dirty="0">
                <a:solidFill>
                  <a:schemeClr val="tx1"/>
                </a:solidFill>
              </a:rPr>
              <a:t> for high-level process </a:t>
            </a:r>
            <a:r>
              <a:rPr lang="en-US" sz="2700" dirty="0" smtClean="0">
                <a:solidFill>
                  <a:schemeClr val="tx1"/>
                </a:solidFill>
              </a:rPr>
              <a:t>supervisory management</a:t>
            </a:r>
            <a:r>
              <a:rPr lang="en-US" sz="2700" dirty="0">
                <a:solidFill>
                  <a:schemeClr val="tx1"/>
                </a:solidFill>
              </a:rPr>
              <a:t>.</a:t>
            </a:r>
            <a:r>
              <a:rPr lang="en-US" sz="2400" dirty="0" smtClean="0">
                <a:solidFill>
                  <a:schemeClr val="tx1"/>
                </a:solidFill>
              </a:rPr>
              <a:t/>
            </a:r>
            <a:br>
              <a:rPr lang="en-US" sz="2400" dirty="0" smtClean="0">
                <a:solidFill>
                  <a:schemeClr val="tx1"/>
                </a:solidFill>
              </a:rPr>
            </a:br>
            <a:r>
              <a:rPr lang="en-US" sz="2400" dirty="0" smtClean="0">
                <a:solidFill>
                  <a:schemeClr val="tx1"/>
                </a:solidFill>
              </a:rPr>
              <a:t/>
            </a:r>
            <a:br>
              <a:rPr lang="en-US" sz="2400" dirty="0" smtClean="0">
                <a:solidFill>
                  <a:schemeClr val="tx1"/>
                </a:solidFill>
              </a:rPr>
            </a:br>
            <a:endParaRPr lang="en-US" sz="2400" dirty="0">
              <a:solidFill>
                <a:schemeClr val="tx1"/>
              </a:solidFill>
            </a:endParaRPr>
          </a:p>
        </p:txBody>
      </p:sp>
      <p:sp>
        <p:nvSpPr>
          <p:cNvPr id="5" name="مستطيل 4"/>
          <p:cNvSpPr/>
          <p:nvPr/>
        </p:nvSpPr>
        <p:spPr>
          <a:xfrm>
            <a:off x="543565" y="4850576"/>
            <a:ext cx="5239424" cy="1477328"/>
          </a:xfrm>
          <a:prstGeom prst="rect">
            <a:avLst/>
          </a:prstGeom>
        </p:spPr>
        <p:txBody>
          <a:bodyPr wrap="square">
            <a:spAutoFit/>
          </a:bodyPr>
          <a:lstStyle/>
          <a:p>
            <a:pPr algn="l"/>
            <a:r>
              <a:rPr lang="en-US" dirty="0"/>
              <a:t>**In project1,we used a </a:t>
            </a:r>
            <a:r>
              <a:rPr lang="en-US" dirty="0" err="1"/>
              <a:t>wonderware</a:t>
            </a:r>
            <a:r>
              <a:rPr lang="en-US" dirty="0"/>
              <a:t> in touch programing.</a:t>
            </a:r>
            <a:br>
              <a:rPr lang="en-US" dirty="0"/>
            </a:br>
            <a:r>
              <a:rPr lang="en-US" dirty="0"/>
              <a:t/>
            </a:r>
            <a:br>
              <a:rPr lang="en-US" dirty="0"/>
            </a:br>
            <a:r>
              <a:rPr lang="en-US" dirty="0"/>
              <a:t>**In graduation project2,we used FV-designer programing. </a:t>
            </a:r>
          </a:p>
        </p:txBody>
      </p:sp>
    </p:spTree>
    <p:extLst>
      <p:ext uri="{BB962C8B-B14F-4D97-AF65-F5344CB8AC3E}">
        <p14:creationId xmlns:p14="http://schemas.microsoft.com/office/powerpoint/2010/main" val="40822222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تمرير أفقي 1"/>
          <p:cNvSpPr/>
          <p:nvPr/>
        </p:nvSpPr>
        <p:spPr>
          <a:xfrm>
            <a:off x="556712" y="116632"/>
            <a:ext cx="7831712" cy="1800200"/>
          </a:xfrm>
          <a:prstGeom prst="horizontalScroll">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مستطيل 3"/>
          <p:cNvSpPr/>
          <p:nvPr/>
        </p:nvSpPr>
        <p:spPr>
          <a:xfrm>
            <a:off x="2559154" y="544867"/>
            <a:ext cx="3400098" cy="923330"/>
          </a:xfrm>
          <a:prstGeom prst="rect">
            <a:avLst/>
          </a:prstGeom>
          <a:noFill/>
        </p:spPr>
        <p:txBody>
          <a:bodyPr wrap="none" lIns="91440" tIns="45720" rIns="91440" bIns="4572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en-US" sz="5400" b="1" cap="all" dirty="0" smtClean="0">
                <a:ln w="0"/>
                <a:effectLst>
                  <a:reflection blurRad="12700" stA="50000" endPos="50000" dist="5000" dir="5400000" sy="-100000" rotWithShape="0"/>
                </a:effectLst>
              </a:rPr>
              <a:t>2-3: SCADA</a:t>
            </a:r>
            <a:endParaRPr lang="ar-SA" sz="5400" b="1" cap="all" spc="0" dirty="0">
              <a:ln w="0"/>
              <a:effectLst>
                <a:reflection blurRad="12700" stA="50000" endPos="50000" dist="5000" dir="5400000" sy="-100000" rotWithShape="0"/>
              </a:effectLst>
            </a:endParaRPr>
          </a:p>
        </p:txBody>
      </p:sp>
      <p:pic>
        <p:nvPicPr>
          <p:cNvPr id="1026" name="Picture 2" descr="C:\Users\ehab\Desktop\s.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11146" y="1700808"/>
            <a:ext cx="6922844" cy="464113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52730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تمرير أفقي 1"/>
          <p:cNvSpPr/>
          <p:nvPr/>
        </p:nvSpPr>
        <p:spPr>
          <a:xfrm>
            <a:off x="556712" y="116632"/>
            <a:ext cx="7831712" cy="1800200"/>
          </a:xfrm>
          <a:prstGeom prst="horizontalScroll">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مستطيل 3"/>
          <p:cNvSpPr/>
          <p:nvPr/>
        </p:nvSpPr>
        <p:spPr>
          <a:xfrm>
            <a:off x="1615050" y="544867"/>
            <a:ext cx="5288307" cy="923330"/>
          </a:xfrm>
          <a:prstGeom prst="rect">
            <a:avLst/>
          </a:prstGeom>
          <a:noFill/>
        </p:spPr>
        <p:txBody>
          <a:bodyPr wrap="none" lIns="91440" tIns="45720" rIns="91440" bIns="4572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en-US" sz="5400" b="1" cap="all" dirty="0" smtClean="0">
                <a:ln w="0"/>
                <a:effectLst>
                  <a:reflection blurRad="12700" stA="50000" endPos="50000" dist="5000" dir="5400000" sy="-100000" rotWithShape="0"/>
                </a:effectLst>
              </a:rPr>
              <a:t>2-4: </a:t>
            </a:r>
            <a:r>
              <a:rPr lang="en-US" sz="5400" b="1" cap="all" dirty="0" err="1" smtClean="0">
                <a:ln w="0"/>
                <a:effectLst>
                  <a:reflection blurRad="12700" stA="50000" endPos="50000" dist="5000" dir="5400000" sy="-100000" rotWithShape="0"/>
                </a:effectLst>
              </a:rPr>
              <a:t>Fv</a:t>
            </a:r>
            <a:r>
              <a:rPr lang="en-US" sz="5400" b="1" cap="all" dirty="0" smtClean="0">
                <a:ln w="0"/>
                <a:effectLst>
                  <a:reflection blurRad="12700" stA="50000" endPos="50000" dist="5000" dir="5400000" sy="-100000" rotWithShape="0"/>
                </a:effectLst>
              </a:rPr>
              <a:t>-Designer</a:t>
            </a:r>
            <a:endParaRPr lang="ar-SA" sz="5400" b="1" cap="all" spc="0" dirty="0">
              <a:ln w="0"/>
              <a:effectLst>
                <a:reflection blurRad="12700" stA="50000" endPos="50000" dist="5000" dir="5400000" sy="-100000" rotWithShape="0"/>
              </a:effectLst>
            </a:endParaRPr>
          </a:p>
        </p:txBody>
      </p:sp>
      <p:pic>
        <p:nvPicPr>
          <p:cNvPr id="5"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02157" y="2204864"/>
            <a:ext cx="7109038" cy="417646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4266138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تمرير أفقي 3"/>
          <p:cNvSpPr/>
          <p:nvPr/>
        </p:nvSpPr>
        <p:spPr>
          <a:xfrm>
            <a:off x="556712" y="116632"/>
            <a:ext cx="7831712" cy="1800200"/>
          </a:xfrm>
          <a:prstGeom prst="horizontalScroll">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مستطيل 4"/>
          <p:cNvSpPr/>
          <p:nvPr/>
        </p:nvSpPr>
        <p:spPr>
          <a:xfrm>
            <a:off x="2165523" y="544867"/>
            <a:ext cx="4187365" cy="923330"/>
          </a:xfrm>
          <a:prstGeom prst="rect">
            <a:avLst/>
          </a:prstGeom>
          <a:noFill/>
        </p:spPr>
        <p:txBody>
          <a:bodyPr wrap="none" lIns="91440" tIns="45720" rIns="91440" bIns="4572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en-US" sz="5400" b="1" cap="all" dirty="0" smtClean="0">
                <a:ln w="0"/>
                <a:effectLst>
                  <a:reflection blurRad="12700" stA="50000" endPos="50000" dist="5000" dir="5400000" sy="-100000" rotWithShape="0"/>
                </a:effectLst>
              </a:rPr>
              <a:t>3-1: ladder</a:t>
            </a:r>
            <a:endParaRPr lang="ar-SA" sz="5400" b="1" cap="all" spc="0" dirty="0">
              <a:ln w="0"/>
              <a:effectLst>
                <a:reflection blurRad="12700" stA="50000" endPos="50000" dist="5000" dir="5400000" sy="-100000" rotWithShape="0"/>
              </a:effectLst>
            </a:endParaRPr>
          </a:p>
        </p:txBody>
      </p:sp>
      <p:sp>
        <p:nvSpPr>
          <p:cNvPr id="2" name="مربع نص 1"/>
          <p:cNvSpPr txBox="1"/>
          <p:nvPr/>
        </p:nvSpPr>
        <p:spPr>
          <a:xfrm>
            <a:off x="676328" y="2267580"/>
            <a:ext cx="3592650" cy="369332"/>
          </a:xfrm>
          <a:prstGeom prst="rect">
            <a:avLst/>
          </a:prstGeom>
          <a:noFill/>
        </p:spPr>
        <p:txBody>
          <a:bodyPr wrap="none" rtlCol="0">
            <a:spAutoFit/>
          </a:bodyPr>
          <a:lstStyle/>
          <a:p>
            <a:r>
              <a:rPr lang="en-US" dirty="0" smtClean="0"/>
              <a:t>* Ladder of project with 86 line</a:t>
            </a:r>
            <a:endParaRPr lang="en-US" dirty="0"/>
          </a:p>
        </p:txBody>
      </p:sp>
      <p:sp>
        <p:nvSpPr>
          <p:cNvPr id="6" name="مربع نص 5"/>
          <p:cNvSpPr txBox="1"/>
          <p:nvPr/>
        </p:nvSpPr>
        <p:spPr>
          <a:xfrm>
            <a:off x="676328" y="3063964"/>
            <a:ext cx="5928226" cy="369332"/>
          </a:xfrm>
          <a:prstGeom prst="rect">
            <a:avLst/>
          </a:prstGeom>
          <a:noFill/>
        </p:spPr>
        <p:txBody>
          <a:bodyPr wrap="none" rtlCol="0">
            <a:spAutoFit/>
          </a:bodyPr>
          <a:lstStyle/>
          <a:p>
            <a:r>
              <a:rPr lang="en-US" dirty="0" smtClean="0"/>
              <a:t>** 24 IN/OUT external variables with a lot of internals</a:t>
            </a:r>
            <a:endParaRPr lang="en-US" dirty="0"/>
          </a:p>
        </p:txBody>
      </p:sp>
      <p:sp>
        <p:nvSpPr>
          <p:cNvPr id="7" name="مربع نص 6"/>
          <p:cNvSpPr txBox="1"/>
          <p:nvPr/>
        </p:nvSpPr>
        <p:spPr>
          <a:xfrm>
            <a:off x="640361" y="4351793"/>
            <a:ext cx="4844596" cy="369332"/>
          </a:xfrm>
          <a:prstGeom prst="rect">
            <a:avLst/>
          </a:prstGeom>
          <a:noFill/>
        </p:spPr>
        <p:txBody>
          <a:bodyPr wrap="none" rtlCol="0">
            <a:spAutoFit/>
          </a:bodyPr>
          <a:lstStyle/>
          <a:p>
            <a:r>
              <a:rPr lang="en-US" dirty="0" smtClean="0"/>
              <a:t>**** using odd/even to change the mode</a:t>
            </a:r>
            <a:endParaRPr lang="en-US" dirty="0"/>
          </a:p>
        </p:txBody>
      </p:sp>
      <p:sp>
        <p:nvSpPr>
          <p:cNvPr id="8" name="مربع نص 7"/>
          <p:cNvSpPr txBox="1"/>
          <p:nvPr/>
        </p:nvSpPr>
        <p:spPr>
          <a:xfrm>
            <a:off x="676328" y="3676382"/>
            <a:ext cx="5178021" cy="369332"/>
          </a:xfrm>
          <a:prstGeom prst="rect">
            <a:avLst/>
          </a:prstGeom>
          <a:noFill/>
        </p:spPr>
        <p:txBody>
          <a:bodyPr wrap="none" rtlCol="0">
            <a:spAutoFit/>
          </a:bodyPr>
          <a:lstStyle/>
          <a:p>
            <a:r>
              <a:rPr lang="en-US" dirty="0" smtClean="0"/>
              <a:t>*** using two </a:t>
            </a:r>
            <a:r>
              <a:rPr lang="en-US" b="1" u="sng" dirty="0" smtClean="0"/>
              <a:t>modes</a:t>
            </a:r>
            <a:r>
              <a:rPr lang="en-US" dirty="0" smtClean="0"/>
              <a:t> that there are two tanks</a:t>
            </a:r>
            <a:endParaRPr lang="en-US" dirty="0"/>
          </a:p>
        </p:txBody>
      </p:sp>
      <p:sp>
        <p:nvSpPr>
          <p:cNvPr id="9" name="مربع نص 8"/>
          <p:cNvSpPr txBox="1"/>
          <p:nvPr/>
        </p:nvSpPr>
        <p:spPr>
          <a:xfrm>
            <a:off x="613597" y="4790156"/>
            <a:ext cx="4355680" cy="369332"/>
          </a:xfrm>
          <a:prstGeom prst="rect">
            <a:avLst/>
          </a:prstGeom>
          <a:noFill/>
        </p:spPr>
        <p:txBody>
          <a:bodyPr wrap="none" rtlCol="0">
            <a:spAutoFit/>
          </a:bodyPr>
          <a:lstStyle/>
          <a:p>
            <a:r>
              <a:rPr lang="en-US" dirty="0" smtClean="0"/>
              <a:t>***** using matrix to link the processes</a:t>
            </a:r>
            <a:endParaRPr lang="en-US" dirty="0"/>
          </a:p>
        </p:txBody>
      </p:sp>
      <p:sp>
        <p:nvSpPr>
          <p:cNvPr id="10" name="مربع نص 9"/>
          <p:cNvSpPr txBox="1"/>
          <p:nvPr/>
        </p:nvSpPr>
        <p:spPr>
          <a:xfrm>
            <a:off x="627264" y="5260558"/>
            <a:ext cx="5490606" cy="369332"/>
          </a:xfrm>
          <a:prstGeom prst="rect">
            <a:avLst/>
          </a:prstGeom>
          <a:noFill/>
        </p:spPr>
        <p:txBody>
          <a:bodyPr wrap="none" rtlCol="0">
            <a:spAutoFit/>
          </a:bodyPr>
          <a:lstStyle/>
          <a:p>
            <a:r>
              <a:rPr lang="en-US" dirty="0" smtClean="0"/>
              <a:t>****** dependent/</a:t>
            </a:r>
            <a:r>
              <a:rPr lang="en-US" dirty="0" err="1" smtClean="0"/>
              <a:t>independet</a:t>
            </a:r>
            <a:r>
              <a:rPr lang="en-US" dirty="0" smtClean="0"/>
              <a:t> process/variable</a:t>
            </a:r>
            <a:endParaRPr lang="en-US" dirty="0"/>
          </a:p>
        </p:txBody>
      </p:sp>
    </p:spTree>
    <p:extLst>
      <p:ext uri="{BB962C8B-B14F-4D97-AF65-F5344CB8AC3E}">
        <p14:creationId xmlns:p14="http://schemas.microsoft.com/office/powerpoint/2010/main" val="381316524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تمرير أفقي 3"/>
          <p:cNvSpPr/>
          <p:nvPr/>
        </p:nvSpPr>
        <p:spPr>
          <a:xfrm>
            <a:off x="556712" y="116632"/>
            <a:ext cx="7831712" cy="1800200"/>
          </a:xfrm>
          <a:prstGeom prst="horizontalScroll">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مستطيل 4"/>
          <p:cNvSpPr/>
          <p:nvPr/>
        </p:nvSpPr>
        <p:spPr>
          <a:xfrm>
            <a:off x="2165523" y="544867"/>
            <a:ext cx="4187365" cy="923330"/>
          </a:xfrm>
          <a:prstGeom prst="rect">
            <a:avLst/>
          </a:prstGeom>
          <a:noFill/>
        </p:spPr>
        <p:txBody>
          <a:bodyPr wrap="none" lIns="91440" tIns="45720" rIns="91440" bIns="4572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en-US" sz="5400" b="1" cap="all" dirty="0" smtClean="0">
                <a:ln w="0"/>
                <a:effectLst>
                  <a:reflection blurRad="12700" stA="50000" endPos="50000" dist="5000" dir="5400000" sy="-100000" rotWithShape="0"/>
                </a:effectLst>
              </a:rPr>
              <a:t>3-1: ladder</a:t>
            </a:r>
            <a:endParaRPr lang="ar-SA" sz="5400" b="1" cap="all" spc="0" dirty="0">
              <a:ln w="0"/>
              <a:effectLst>
                <a:reflection blurRad="12700" stA="50000" endPos="50000" dist="5000" dir="5400000" sy="-100000" rotWithShape="0"/>
              </a:effectLst>
            </a:endParaRPr>
          </a:p>
        </p:txBody>
      </p:sp>
      <p:graphicFrame>
        <p:nvGraphicFramePr>
          <p:cNvPr id="3" name="جدول 2"/>
          <p:cNvGraphicFramePr>
            <a:graphicFrameLocks noGrp="1"/>
          </p:cNvGraphicFramePr>
          <p:nvPr/>
        </p:nvGraphicFramePr>
        <p:xfrm>
          <a:off x="1391126" y="2632392"/>
          <a:ext cx="6080760" cy="2891790"/>
        </p:xfrm>
        <a:graphic>
          <a:graphicData uri="http://schemas.openxmlformats.org/drawingml/2006/table">
            <a:tbl>
              <a:tblPr firstRow="1" firstCol="1" bandRow="1">
                <a:tableStyleId>{5C22544A-7EE6-4342-B048-85BDC9FD1C3A}</a:tableStyleId>
              </a:tblPr>
              <a:tblGrid>
                <a:gridCol w="1097280"/>
                <a:gridCol w="4983480"/>
              </a:tblGrid>
              <a:tr h="0">
                <a:tc>
                  <a:txBody>
                    <a:bodyPr/>
                    <a:lstStyle/>
                    <a:p>
                      <a:pPr marL="0" marR="0">
                        <a:lnSpc>
                          <a:spcPct val="115000"/>
                        </a:lnSpc>
                        <a:spcBef>
                          <a:spcPts val="0"/>
                        </a:spcBef>
                        <a:spcAft>
                          <a:spcPts val="0"/>
                        </a:spcAft>
                      </a:pPr>
                      <a:r>
                        <a:rPr lang="en-US" sz="1100">
                          <a:effectLst/>
                        </a:rPr>
                        <a:t>Pin number</a:t>
                      </a:r>
                      <a:endParaRPr lang="en-US" sz="1100">
                        <a:effectLst/>
                        <a:latin typeface="Calibri"/>
                        <a:ea typeface="Calibri"/>
                        <a:cs typeface="Arial"/>
                      </a:endParaRPr>
                    </a:p>
                  </a:txBody>
                  <a:tcPr marL="68580" marR="68580" marT="0" marB="0"/>
                </a:tc>
                <a:tc>
                  <a:txBody>
                    <a:bodyPr/>
                    <a:lstStyle/>
                    <a:p>
                      <a:pPr marL="0" marR="0">
                        <a:lnSpc>
                          <a:spcPct val="115000"/>
                        </a:lnSpc>
                        <a:spcBef>
                          <a:spcPts val="0"/>
                        </a:spcBef>
                        <a:spcAft>
                          <a:spcPts val="0"/>
                        </a:spcAft>
                      </a:pPr>
                      <a:r>
                        <a:rPr lang="en-US" sz="1100">
                          <a:effectLst/>
                        </a:rPr>
                        <a:t>Object of the pin</a:t>
                      </a:r>
                      <a:endParaRPr lang="en-US" sz="1100">
                        <a:effectLst/>
                        <a:latin typeface="Calibri"/>
                        <a:ea typeface="Calibri"/>
                        <a:cs typeface="Arial"/>
                      </a:endParaRPr>
                    </a:p>
                  </a:txBody>
                  <a:tcPr marL="68580" marR="68580" marT="0" marB="0"/>
                </a:tc>
              </a:tr>
              <a:tr h="0">
                <a:tc>
                  <a:txBody>
                    <a:bodyPr/>
                    <a:lstStyle/>
                    <a:p>
                      <a:pPr marL="0" marR="0">
                        <a:lnSpc>
                          <a:spcPct val="115000"/>
                        </a:lnSpc>
                        <a:spcBef>
                          <a:spcPts val="0"/>
                        </a:spcBef>
                        <a:spcAft>
                          <a:spcPts val="0"/>
                        </a:spcAft>
                      </a:pPr>
                      <a:r>
                        <a:rPr lang="en-US" sz="1100">
                          <a:effectLst/>
                        </a:rPr>
                        <a:t>X0</a:t>
                      </a:r>
                      <a:endParaRPr lang="en-US" sz="1100">
                        <a:effectLst/>
                        <a:latin typeface="Calibri"/>
                        <a:ea typeface="Calibri"/>
                        <a:cs typeface="Arial"/>
                      </a:endParaRPr>
                    </a:p>
                  </a:txBody>
                  <a:tcPr marL="68580" marR="68580" marT="0" marB="0"/>
                </a:tc>
                <a:tc>
                  <a:txBody>
                    <a:bodyPr/>
                    <a:lstStyle/>
                    <a:p>
                      <a:pPr marL="0" marR="0">
                        <a:lnSpc>
                          <a:spcPct val="115000"/>
                        </a:lnSpc>
                        <a:spcBef>
                          <a:spcPts val="0"/>
                        </a:spcBef>
                        <a:spcAft>
                          <a:spcPts val="0"/>
                        </a:spcAft>
                      </a:pPr>
                      <a:r>
                        <a:rPr lang="en-US" sz="1100">
                          <a:effectLst/>
                        </a:rPr>
                        <a:t>On/Off switch to the machine.</a:t>
                      </a:r>
                      <a:endParaRPr lang="en-US" sz="1100">
                        <a:effectLst/>
                        <a:latin typeface="Calibri"/>
                        <a:ea typeface="Calibri"/>
                        <a:cs typeface="Arial"/>
                      </a:endParaRPr>
                    </a:p>
                  </a:txBody>
                  <a:tcPr marL="68580" marR="68580" marT="0" marB="0"/>
                </a:tc>
              </a:tr>
              <a:tr h="0">
                <a:tc>
                  <a:txBody>
                    <a:bodyPr/>
                    <a:lstStyle/>
                    <a:p>
                      <a:pPr marL="0" marR="0">
                        <a:lnSpc>
                          <a:spcPct val="115000"/>
                        </a:lnSpc>
                        <a:spcBef>
                          <a:spcPts val="0"/>
                        </a:spcBef>
                        <a:spcAft>
                          <a:spcPts val="0"/>
                        </a:spcAft>
                      </a:pPr>
                      <a:r>
                        <a:rPr lang="en-US" sz="1100">
                          <a:effectLst/>
                        </a:rPr>
                        <a:t>X1</a:t>
                      </a:r>
                      <a:endParaRPr lang="en-US" sz="1100">
                        <a:effectLst/>
                        <a:latin typeface="Calibri"/>
                        <a:ea typeface="Calibri"/>
                        <a:cs typeface="Arial"/>
                      </a:endParaRPr>
                    </a:p>
                  </a:txBody>
                  <a:tcPr marL="68580" marR="68580" marT="0" marB="0"/>
                </a:tc>
                <a:tc>
                  <a:txBody>
                    <a:bodyPr/>
                    <a:lstStyle/>
                    <a:p>
                      <a:pPr marL="0" marR="0">
                        <a:lnSpc>
                          <a:spcPct val="115000"/>
                        </a:lnSpc>
                        <a:spcBef>
                          <a:spcPts val="0"/>
                        </a:spcBef>
                        <a:spcAft>
                          <a:spcPts val="0"/>
                        </a:spcAft>
                      </a:pPr>
                      <a:r>
                        <a:rPr lang="en-US" sz="1100">
                          <a:effectLst/>
                        </a:rPr>
                        <a:t>As there are olives in the fill tank at the begging .</a:t>
                      </a:r>
                      <a:endParaRPr lang="en-US" sz="1100">
                        <a:effectLst/>
                        <a:latin typeface="Calibri"/>
                        <a:ea typeface="Calibri"/>
                        <a:cs typeface="Arial"/>
                      </a:endParaRPr>
                    </a:p>
                  </a:txBody>
                  <a:tcPr marL="68580" marR="68580" marT="0" marB="0"/>
                </a:tc>
              </a:tr>
              <a:tr h="0">
                <a:tc>
                  <a:txBody>
                    <a:bodyPr/>
                    <a:lstStyle/>
                    <a:p>
                      <a:pPr marL="0" marR="0">
                        <a:lnSpc>
                          <a:spcPct val="115000"/>
                        </a:lnSpc>
                        <a:spcBef>
                          <a:spcPts val="0"/>
                        </a:spcBef>
                        <a:spcAft>
                          <a:spcPts val="0"/>
                        </a:spcAft>
                      </a:pPr>
                      <a:r>
                        <a:rPr lang="en-US" sz="1100">
                          <a:effectLst/>
                        </a:rPr>
                        <a:t>X2</a:t>
                      </a:r>
                      <a:endParaRPr lang="en-US" sz="1100">
                        <a:effectLst/>
                        <a:latin typeface="Calibri"/>
                        <a:ea typeface="Calibri"/>
                        <a:cs typeface="Arial"/>
                      </a:endParaRPr>
                    </a:p>
                  </a:txBody>
                  <a:tcPr marL="68580" marR="68580" marT="0" marB="0"/>
                </a:tc>
                <a:tc>
                  <a:txBody>
                    <a:bodyPr/>
                    <a:lstStyle/>
                    <a:p>
                      <a:pPr marL="0" marR="0">
                        <a:lnSpc>
                          <a:spcPct val="115000"/>
                        </a:lnSpc>
                        <a:spcBef>
                          <a:spcPts val="0"/>
                        </a:spcBef>
                        <a:spcAft>
                          <a:spcPts val="0"/>
                        </a:spcAft>
                      </a:pPr>
                      <a:r>
                        <a:rPr lang="en-US" sz="1100">
                          <a:effectLst/>
                        </a:rPr>
                        <a:t>Push button as detecting sensor for calculating the weight of the olives.</a:t>
                      </a:r>
                      <a:endParaRPr lang="en-US" sz="1100">
                        <a:effectLst/>
                        <a:latin typeface="Calibri"/>
                        <a:ea typeface="Calibri"/>
                        <a:cs typeface="Arial"/>
                      </a:endParaRPr>
                    </a:p>
                  </a:txBody>
                  <a:tcPr marL="68580" marR="68580" marT="0" marB="0"/>
                </a:tc>
              </a:tr>
              <a:tr h="0">
                <a:tc>
                  <a:txBody>
                    <a:bodyPr/>
                    <a:lstStyle/>
                    <a:p>
                      <a:pPr marL="0" marR="0">
                        <a:lnSpc>
                          <a:spcPct val="115000"/>
                        </a:lnSpc>
                        <a:spcBef>
                          <a:spcPts val="0"/>
                        </a:spcBef>
                        <a:spcAft>
                          <a:spcPts val="0"/>
                        </a:spcAft>
                      </a:pPr>
                      <a:r>
                        <a:rPr lang="en-US" sz="1100">
                          <a:effectLst/>
                        </a:rPr>
                        <a:t>X3</a:t>
                      </a:r>
                      <a:endParaRPr lang="en-US" sz="1100">
                        <a:effectLst/>
                        <a:latin typeface="Calibri"/>
                        <a:ea typeface="Calibri"/>
                        <a:cs typeface="Arial"/>
                      </a:endParaRPr>
                    </a:p>
                  </a:txBody>
                  <a:tcPr marL="68580" marR="68580" marT="0" marB="0"/>
                </a:tc>
                <a:tc>
                  <a:txBody>
                    <a:bodyPr/>
                    <a:lstStyle/>
                    <a:p>
                      <a:pPr marL="0" marR="0">
                        <a:lnSpc>
                          <a:spcPct val="115000"/>
                        </a:lnSpc>
                        <a:spcBef>
                          <a:spcPts val="0"/>
                        </a:spcBef>
                        <a:spcAft>
                          <a:spcPts val="0"/>
                        </a:spcAft>
                      </a:pPr>
                      <a:r>
                        <a:rPr lang="en-US" sz="1100">
                          <a:effectLst/>
                        </a:rPr>
                        <a:t>Push button as start new customer in the machine.</a:t>
                      </a:r>
                      <a:endParaRPr lang="en-US" sz="1100">
                        <a:effectLst/>
                        <a:latin typeface="Calibri"/>
                        <a:ea typeface="Calibri"/>
                        <a:cs typeface="Arial"/>
                      </a:endParaRPr>
                    </a:p>
                  </a:txBody>
                  <a:tcPr marL="68580" marR="68580" marT="0" marB="0"/>
                </a:tc>
              </a:tr>
              <a:tr h="0">
                <a:tc>
                  <a:txBody>
                    <a:bodyPr/>
                    <a:lstStyle/>
                    <a:p>
                      <a:pPr marL="0" marR="0">
                        <a:lnSpc>
                          <a:spcPct val="115000"/>
                        </a:lnSpc>
                        <a:spcBef>
                          <a:spcPts val="0"/>
                        </a:spcBef>
                        <a:spcAft>
                          <a:spcPts val="0"/>
                        </a:spcAft>
                      </a:pPr>
                      <a:r>
                        <a:rPr lang="en-US" sz="1100">
                          <a:effectLst/>
                        </a:rPr>
                        <a:t>X4</a:t>
                      </a:r>
                      <a:endParaRPr lang="en-US" sz="1100">
                        <a:effectLst/>
                        <a:latin typeface="Calibri"/>
                        <a:ea typeface="Calibri"/>
                        <a:cs typeface="Arial"/>
                      </a:endParaRPr>
                    </a:p>
                  </a:txBody>
                  <a:tcPr marL="68580" marR="68580" marT="0" marB="0"/>
                </a:tc>
                <a:tc>
                  <a:txBody>
                    <a:bodyPr/>
                    <a:lstStyle/>
                    <a:p>
                      <a:pPr marL="0" marR="0">
                        <a:lnSpc>
                          <a:spcPct val="115000"/>
                        </a:lnSpc>
                        <a:spcBef>
                          <a:spcPts val="0"/>
                        </a:spcBef>
                        <a:spcAft>
                          <a:spcPts val="0"/>
                        </a:spcAft>
                      </a:pPr>
                      <a:r>
                        <a:rPr lang="en-US" sz="1100">
                          <a:effectLst/>
                        </a:rPr>
                        <a:t>Push button as washing the olives in the sear.</a:t>
                      </a:r>
                      <a:endParaRPr lang="en-US" sz="1100">
                        <a:effectLst/>
                        <a:latin typeface="Calibri"/>
                        <a:ea typeface="Calibri"/>
                        <a:cs typeface="Arial"/>
                      </a:endParaRPr>
                    </a:p>
                  </a:txBody>
                  <a:tcPr marL="68580" marR="68580" marT="0" marB="0"/>
                </a:tc>
              </a:tr>
              <a:tr h="0">
                <a:tc>
                  <a:txBody>
                    <a:bodyPr/>
                    <a:lstStyle/>
                    <a:p>
                      <a:pPr marL="0" marR="0">
                        <a:lnSpc>
                          <a:spcPct val="115000"/>
                        </a:lnSpc>
                        <a:spcBef>
                          <a:spcPts val="0"/>
                        </a:spcBef>
                        <a:spcAft>
                          <a:spcPts val="0"/>
                        </a:spcAft>
                      </a:pPr>
                      <a:r>
                        <a:rPr lang="en-US" sz="1100">
                          <a:effectLst/>
                        </a:rPr>
                        <a:t>X5</a:t>
                      </a:r>
                      <a:endParaRPr lang="en-US" sz="1100">
                        <a:effectLst/>
                        <a:latin typeface="Calibri"/>
                        <a:ea typeface="Calibri"/>
                        <a:cs typeface="Arial"/>
                      </a:endParaRPr>
                    </a:p>
                  </a:txBody>
                  <a:tcPr marL="68580" marR="68580" marT="0" marB="0"/>
                </a:tc>
                <a:tc>
                  <a:txBody>
                    <a:bodyPr/>
                    <a:lstStyle/>
                    <a:p>
                      <a:pPr marL="0" marR="0">
                        <a:lnSpc>
                          <a:spcPct val="115000"/>
                        </a:lnSpc>
                        <a:spcBef>
                          <a:spcPts val="0"/>
                        </a:spcBef>
                        <a:spcAft>
                          <a:spcPts val="0"/>
                        </a:spcAft>
                      </a:pPr>
                      <a:r>
                        <a:rPr lang="en-US" sz="1100">
                          <a:effectLst/>
                        </a:rPr>
                        <a:t>As detecting the olives in the bottom of Crushing olives section. </a:t>
                      </a:r>
                      <a:endParaRPr lang="en-US" sz="1100">
                        <a:effectLst/>
                        <a:latin typeface="Calibri"/>
                        <a:ea typeface="Calibri"/>
                        <a:cs typeface="Arial"/>
                      </a:endParaRPr>
                    </a:p>
                  </a:txBody>
                  <a:tcPr marL="68580" marR="68580" marT="0" marB="0"/>
                </a:tc>
              </a:tr>
              <a:tr h="0">
                <a:tc>
                  <a:txBody>
                    <a:bodyPr/>
                    <a:lstStyle/>
                    <a:p>
                      <a:pPr marL="0" marR="0">
                        <a:lnSpc>
                          <a:spcPct val="115000"/>
                        </a:lnSpc>
                        <a:spcBef>
                          <a:spcPts val="0"/>
                        </a:spcBef>
                        <a:spcAft>
                          <a:spcPts val="0"/>
                        </a:spcAft>
                      </a:pPr>
                      <a:r>
                        <a:rPr lang="en-US" sz="1100">
                          <a:effectLst/>
                        </a:rPr>
                        <a:t>X6</a:t>
                      </a:r>
                      <a:endParaRPr lang="en-US" sz="1100">
                        <a:effectLst/>
                        <a:latin typeface="Calibri"/>
                        <a:ea typeface="Calibri"/>
                        <a:cs typeface="Arial"/>
                      </a:endParaRPr>
                    </a:p>
                  </a:txBody>
                  <a:tcPr marL="68580" marR="68580" marT="0" marB="0"/>
                </a:tc>
                <a:tc>
                  <a:txBody>
                    <a:bodyPr/>
                    <a:lstStyle/>
                    <a:p>
                      <a:pPr marL="0" marR="0">
                        <a:lnSpc>
                          <a:spcPct val="115000"/>
                        </a:lnSpc>
                        <a:spcBef>
                          <a:spcPts val="0"/>
                        </a:spcBef>
                        <a:spcAft>
                          <a:spcPts val="0"/>
                        </a:spcAft>
                      </a:pPr>
                      <a:r>
                        <a:rPr lang="en-US" sz="1100">
                          <a:effectLst/>
                        </a:rPr>
                        <a:t>Push button as finish the customer in the machine.</a:t>
                      </a:r>
                      <a:endParaRPr lang="en-US" sz="1100">
                        <a:effectLst/>
                        <a:latin typeface="Calibri"/>
                        <a:ea typeface="Calibri"/>
                        <a:cs typeface="Arial"/>
                      </a:endParaRPr>
                    </a:p>
                  </a:txBody>
                  <a:tcPr marL="68580" marR="68580" marT="0" marB="0"/>
                </a:tc>
              </a:tr>
              <a:tr h="0">
                <a:tc>
                  <a:txBody>
                    <a:bodyPr/>
                    <a:lstStyle/>
                    <a:p>
                      <a:pPr marL="0" marR="0">
                        <a:lnSpc>
                          <a:spcPct val="115000"/>
                        </a:lnSpc>
                        <a:spcBef>
                          <a:spcPts val="0"/>
                        </a:spcBef>
                        <a:spcAft>
                          <a:spcPts val="0"/>
                        </a:spcAft>
                      </a:pPr>
                      <a:r>
                        <a:rPr lang="en-US" sz="1100">
                          <a:effectLst/>
                        </a:rPr>
                        <a:t>X7</a:t>
                      </a:r>
                      <a:endParaRPr lang="en-US" sz="1100">
                        <a:effectLst/>
                        <a:latin typeface="Calibri"/>
                        <a:ea typeface="Calibri"/>
                        <a:cs typeface="Arial"/>
                      </a:endParaRPr>
                    </a:p>
                  </a:txBody>
                  <a:tcPr marL="68580" marR="68580" marT="0" marB="0"/>
                </a:tc>
                <a:tc>
                  <a:txBody>
                    <a:bodyPr/>
                    <a:lstStyle/>
                    <a:p>
                      <a:pPr marL="0" marR="0">
                        <a:lnSpc>
                          <a:spcPct val="115000"/>
                        </a:lnSpc>
                        <a:spcBef>
                          <a:spcPts val="0"/>
                        </a:spcBef>
                        <a:spcAft>
                          <a:spcPts val="0"/>
                        </a:spcAft>
                      </a:pPr>
                      <a:r>
                        <a:rPr lang="en-US" sz="1100">
                          <a:effectLst/>
                        </a:rPr>
                        <a:t>As detecting the olives in the top of Crushing olives section. </a:t>
                      </a:r>
                      <a:endParaRPr lang="en-US" sz="1100">
                        <a:effectLst/>
                        <a:latin typeface="Calibri"/>
                        <a:ea typeface="Calibri"/>
                        <a:cs typeface="Arial"/>
                      </a:endParaRPr>
                    </a:p>
                  </a:txBody>
                  <a:tcPr marL="68580" marR="68580" marT="0" marB="0"/>
                </a:tc>
              </a:tr>
              <a:tr h="0">
                <a:tc>
                  <a:txBody>
                    <a:bodyPr/>
                    <a:lstStyle/>
                    <a:p>
                      <a:pPr marL="0" marR="0">
                        <a:lnSpc>
                          <a:spcPct val="115000"/>
                        </a:lnSpc>
                        <a:spcBef>
                          <a:spcPts val="0"/>
                        </a:spcBef>
                        <a:spcAft>
                          <a:spcPts val="0"/>
                        </a:spcAft>
                      </a:pPr>
                      <a:r>
                        <a:rPr lang="en-US" sz="1100">
                          <a:effectLst/>
                        </a:rPr>
                        <a:t>X8</a:t>
                      </a:r>
                      <a:endParaRPr lang="en-US" sz="1100">
                        <a:effectLst/>
                        <a:latin typeface="Calibri"/>
                        <a:ea typeface="Calibri"/>
                        <a:cs typeface="Arial"/>
                      </a:endParaRPr>
                    </a:p>
                  </a:txBody>
                  <a:tcPr marL="68580" marR="68580" marT="0" marB="0"/>
                </a:tc>
                <a:tc>
                  <a:txBody>
                    <a:bodyPr/>
                    <a:lstStyle/>
                    <a:p>
                      <a:pPr marL="0" marR="0">
                        <a:lnSpc>
                          <a:spcPct val="115000"/>
                        </a:lnSpc>
                        <a:spcBef>
                          <a:spcPts val="0"/>
                        </a:spcBef>
                        <a:spcAft>
                          <a:spcPts val="0"/>
                        </a:spcAft>
                      </a:pPr>
                      <a:r>
                        <a:rPr lang="en-US" sz="1100">
                          <a:effectLst/>
                        </a:rPr>
                        <a:t>As detecting sensor in Tank 2 in the bottom.</a:t>
                      </a:r>
                      <a:endParaRPr lang="en-US" sz="1100">
                        <a:effectLst/>
                        <a:latin typeface="Calibri"/>
                        <a:ea typeface="Calibri"/>
                        <a:cs typeface="Arial"/>
                      </a:endParaRPr>
                    </a:p>
                  </a:txBody>
                  <a:tcPr marL="68580" marR="68580" marT="0" marB="0"/>
                </a:tc>
              </a:tr>
              <a:tr h="0">
                <a:tc>
                  <a:txBody>
                    <a:bodyPr/>
                    <a:lstStyle/>
                    <a:p>
                      <a:pPr marL="0" marR="0">
                        <a:lnSpc>
                          <a:spcPct val="115000"/>
                        </a:lnSpc>
                        <a:spcBef>
                          <a:spcPts val="0"/>
                        </a:spcBef>
                        <a:spcAft>
                          <a:spcPts val="0"/>
                        </a:spcAft>
                      </a:pPr>
                      <a:r>
                        <a:rPr lang="en-US" sz="1100">
                          <a:effectLst/>
                        </a:rPr>
                        <a:t>X9</a:t>
                      </a:r>
                      <a:endParaRPr lang="en-US" sz="1100">
                        <a:effectLst/>
                        <a:latin typeface="Calibri"/>
                        <a:ea typeface="Calibri"/>
                        <a:cs typeface="Arial"/>
                      </a:endParaRPr>
                    </a:p>
                  </a:txBody>
                  <a:tcPr marL="68580" marR="68580" marT="0" marB="0"/>
                </a:tc>
                <a:tc>
                  <a:txBody>
                    <a:bodyPr/>
                    <a:lstStyle/>
                    <a:p>
                      <a:pPr marL="0" marR="0">
                        <a:lnSpc>
                          <a:spcPct val="115000"/>
                        </a:lnSpc>
                        <a:spcBef>
                          <a:spcPts val="0"/>
                        </a:spcBef>
                        <a:spcAft>
                          <a:spcPts val="0"/>
                        </a:spcAft>
                      </a:pPr>
                      <a:r>
                        <a:rPr lang="en-US" sz="1100">
                          <a:effectLst/>
                        </a:rPr>
                        <a:t>As detecting sensor in Tank 2 in the top.</a:t>
                      </a:r>
                      <a:endParaRPr lang="en-US" sz="1100">
                        <a:effectLst/>
                        <a:latin typeface="Calibri"/>
                        <a:ea typeface="Calibri"/>
                        <a:cs typeface="Arial"/>
                      </a:endParaRPr>
                    </a:p>
                  </a:txBody>
                  <a:tcPr marL="68580" marR="68580" marT="0" marB="0"/>
                </a:tc>
              </a:tr>
              <a:tr h="0">
                <a:tc>
                  <a:txBody>
                    <a:bodyPr/>
                    <a:lstStyle/>
                    <a:p>
                      <a:pPr marL="0" marR="0">
                        <a:lnSpc>
                          <a:spcPct val="115000"/>
                        </a:lnSpc>
                        <a:spcBef>
                          <a:spcPts val="0"/>
                        </a:spcBef>
                        <a:spcAft>
                          <a:spcPts val="0"/>
                        </a:spcAft>
                      </a:pPr>
                      <a:r>
                        <a:rPr lang="en-US" sz="1100">
                          <a:effectLst/>
                        </a:rPr>
                        <a:t>X10</a:t>
                      </a:r>
                      <a:endParaRPr lang="en-US" sz="1100">
                        <a:effectLst/>
                        <a:latin typeface="Calibri"/>
                        <a:ea typeface="Calibri"/>
                        <a:cs typeface="Arial"/>
                      </a:endParaRPr>
                    </a:p>
                  </a:txBody>
                  <a:tcPr marL="68580" marR="68580" marT="0" marB="0"/>
                </a:tc>
                <a:tc>
                  <a:txBody>
                    <a:bodyPr/>
                    <a:lstStyle/>
                    <a:p>
                      <a:pPr marL="0" marR="0">
                        <a:lnSpc>
                          <a:spcPct val="115000"/>
                        </a:lnSpc>
                        <a:spcBef>
                          <a:spcPts val="0"/>
                        </a:spcBef>
                        <a:spcAft>
                          <a:spcPts val="0"/>
                        </a:spcAft>
                      </a:pPr>
                      <a:r>
                        <a:rPr lang="en-US" sz="1100">
                          <a:effectLst/>
                        </a:rPr>
                        <a:t>As detecting sensor in Tank 1 in the bottom.</a:t>
                      </a:r>
                      <a:endParaRPr lang="en-US" sz="1100">
                        <a:effectLst/>
                        <a:latin typeface="Calibri"/>
                        <a:ea typeface="Calibri"/>
                        <a:cs typeface="Arial"/>
                      </a:endParaRPr>
                    </a:p>
                  </a:txBody>
                  <a:tcPr marL="68580" marR="68580" marT="0" marB="0"/>
                </a:tc>
              </a:tr>
              <a:tr h="0">
                <a:tc>
                  <a:txBody>
                    <a:bodyPr/>
                    <a:lstStyle/>
                    <a:p>
                      <a:pPr marL="0" marR="0">
                        <a:lnSpc>
                          <a:spcPct val="115000"/>
                        </a:lnSpc>
                        <a:spcBef>
                          <a:spcPts val="0"/>
                        </a:spcBef>
                        <a:spcAft>
                          <a:spcPts val="0"/>
                        </a:spcAft>
                      </a:pPr>
                      <a:r>
                        <a:rPr lang="en-US" sz="1100">
                          <a:effectLst/>
                        </a:rPr>
                        <a:t>X11</a:t>
                      </a:r>
                      <a:endParaRPr lang="en-US" sz="1100">
                        <a:effectLst/>
                        <a:latin typeface="Calibri"/>
                        <a:ea typeface="Calibri"/>
                        <a:cs typeface="Arial"/>
                      </a:endParaRPr>
                    </a:p>
                  </a:txBody>
                  <a:tcPr marL="68580" marR="68580" marT="0" marB="0"/>
                </a:tc>
                <a:tc>
                  <a:txBody>
                    <a:bodyPr/>
                    <a:lstStyle/>
                    <a:p>
                      <a:pPr marL="0" marR="0">
                        <a:lnSpc>
                          <a:spcPct val="115000"/>
                        </a:lnSpc>
                        <a:spcBef>
                          <a:spcPts val="0"/>
                        </a:spcBef>
                        <a:spcAft>
                          <a:spcPts val="0"/>
                        </a:spcAft>
                      </a:pPr>
                      <a:r>
                        <a:rPr lang="en-US" sz="1100">
                          <a:effectLst/>
                        </a:rPr>
                        <a:t>As detecting sensor in Tank 1 in the top.</a:t>
                      </a:r>
                      <a:endParaRPr lang="en-US" sz="1100">
                        <a:effectLst/>
                        <a:latin typeface="Calibri"/>
                        <a:ea typeface="Calibri"/>
                        <a:cs typeface="Arial"/>
                      </a:endParaRPr>
                    </a:p>
                  </a:txBody>
                  <a:tcPr marL="68580" marR="68580" marT="0" marB="0"/>
                </a:tc>
              </a:tr>
              <a:tr h="0">
                <a:tc>
                  <a:txBody>
                    <a:bodyPr/>
                    <a:lstStyle/>
                    <a:p>
                      <a:pPr marL="0" marR="0">
                        <a:lnSpc>
                          <a:spcPct val="115000"/>
                        </a:lnSpc>
                        <a:spcBef>
                          <a:spcPts val="0"/>
                        </a:spcBef>
                        <a:spcAft>
                          <a:spcPts val="0"/>
                        </a:spcAft>
                      </a:pPr>
                      <a:r>
                        <a:rPr lang="en-US" sz="1100">
                          <a:effectLst/>
                        </a:rPr>
                        <a:t>X12</a:t>
                      </a:r>
                      <a:endParaRPr lang="en-US" sz="1100">
                        <a:effectLst/>
                        <a:latin typeface="Calibri"/>
                        <a:ea typeface="Calibri"/>
                        <a:cs typeface="Arial"/>
                      </a:endParaRPr>
                    </a:p>
                  </a:txBody>
                  <a:tcPr marL="68580" marR="68580" marT="0" marB="0"/>
                </a:tc>
                <a:tc>
                  <a:txBody>
                    <a:bodyPr/>
                    <a:lstStyle/>
                    <a:p>
                      <a:pPr marL="0" marR="0">
                        <a:lnSpc>
                          <a:spcPct val="115000"/>
                        </a:lnSpc>
                        <a:spcBef>
                          <a:spcPts val="0"/>
                        </a:spcBef>
                        <a:spcAft>
                          <a:spcPts val="0"/>
                        </a:spcAft>
                      </a:pPr>
                      <a:r>
                        <a:rPr lang="en-US" sz="1100">
                          <a:effectLst/>
                        </a:rPr>
                        <a:t>As detecting sensor before the olives going to the turbine.</a:t>
                      </a:r>
                      <a:endParaRPr lang="en-US" sz="1100">
                        <a:effectLst/>
                        <a:latin typeface="Calibri"/>
                        <a:ea typeface="Calibri"/>
                        <a:cs typeface="Arial"/>
                      </a:endParaRPr>
                    </a:p>
                  </a:txBody>
                  <a:tcPr marL="68580" marR="68580" marT="0" marB="0"/>
                </a:tc>
              </a:tr>
              <a:tr h="0">
                <a:tc>
                  <a:txBody>
                    <a:bodyPr/>
                    <a:lstStyle/>
                    <a:p>
                      <a:pPr marL="0" marR="0">
                        <a:lnSpc>
                          <a:spcPct val="115000"/>
                        </a:lnSpc>
                        <a:spcBef>
                          <a:spcPts val="0"/>
                        </a:spcBef>
                        <a:spcAft>
                          <a:spcPts val="0"/>
                        </a:spcAft>
                      </a:pPr>
                      <a:r>
                        <a:rPr lang="en-US" sz="1100">
                          <a:effectLst/>
                        </a:rPr>
                        <a:t>X13</a:t>
                      </a:r>
                      <a:endParaRPr lang="en-US" sz="1100">
                        <a:effectLst/>
                        <a:latin typeface="Calibri"/>
                        <a:ea typeface="Calibri"/>
                        <a:cs typeface="Arial"/>
                      </a:endParaRPr>
                    </a:p>
                  </a:txBody>
                  <a:tcPr marL="68580" marR="68580" marT="0" marB="0"/>
                </a:tc>
                <a:tc>
                  <a:txBody>
                    <a:bodyPr/>
                    <a:lstStyle/>
                    <a:p>
                      <a:pPr marL="0" marR="0">
                        <a:lnSpc>
                          <a:spcPct val="115000"/>
                        </a:lnSpc>
                        <a:spcBef>
                          <a:spcPts val="0"/>
                        </a:spcBef>
                        <a:spcAft>
                          <a:spcPts val="0"/>
                        </a:spcAft>
                      </a:pPr>
                      <a:r>
                        <a:rPr lang="en-US" sz="1100" dirty="0">
                          <a:effectLst/>
                        </a:rPr>
                        <a:t>Push button to fill the oil in the flowmeter sensor.</a:t>
                      </a:r>
                      <a:endParaRPr lang="en-US" sz="1100" dirty="0">
                        <a:effectLst/>
                        <a:latin typeface="Calibri"/>
                        <a:ea typeface="Calibri"/>
                        <a:cs typeface="Arial"/>
                      </a:endParaRPr>
                    </a:p>
                  </a:txBody>
                  <a:tcPr marL="68580" marR="68580" marT="0" marB="0"/>
                </a:tc>
              </a:tr>
            </a:tbl>
          </a:graphicData>
        </a:graphic>
      </p:graphicFrame>
      <p:sp>
        <p:nvSpPr>
          <p:cNvPr id="6" name="مربع نص 5"/>
          <p:cNvSpPr txBox="1"/>
          <p:nvPr/>
        </p:nvSpPr>
        <p:spPr>
          <a:xfrm>
            <a:off x="1320580" y="1916832"/>
            <a:ext cx="1689886" cy="369332"/>
          </a:xfrm>
          <a:prstGeom prst="rect">
            <a:avLst/>
          </a:prstGeom>
          <a:noFill/>
        </p:spPr>
        <p:txBody>
          <a:bodyPr wrap="none" rtlCol="0">
            <a:spAutoFit/>
          </a:bodyPr>
          <a:lstStyle/>
          <a:p>
            <a:r>
              <a:rPr lang="en-US" dirty="0" smtClean="0"/>
              <a:t>External input</a:t>
            </a:r>
            <a:endParaRPr lang="en-US" dirty="0"/>
          </a:p>
        </p:txBody>
      </p:sp>
    </p:spTree>
    <p:extLst>
      <p:ext uri="{BB962C8B-B14F-4D97-AF65-F5344CB8AC3E}">
        <p14:creationId xmlns:p14="http://schemas.microsoft.com/office/powerpoint/2010/main" val="316692386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تمرير أفقي 3"/>
          <p:cNvSpPr/>
          <p:nvPr/>
        </p:nvSpPr>
        <p:spPr>
          <a:xfrm>
            <a:off x="556712" y="116632"/>
            <a:ext cx="7831712" cy="1800200"/>
          </a:xfrm>
          <a:prstGeom prst="horizontalScroll">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مستطيل 4"/>
          <p:cNvSpPr/>
          <p:nvPr/>
        </p:nvSpPr>
        <p:spPr>
          <a:xfrm>
            <a:off x="2165523" y="544867"/>
            <a:ext cx="4187365" cy="923330"/>
          </a:xfrm>
          <a:prstGeom prst="rect">
            <a:avLst/>
          </a:prstGeom>
          <a:noFill/>
        </p:spPr>
        <p:txBody>
          <a:bodyPr wrap="none" lIns="91440" tIns="45720" rIns="91440" bIns="4572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en-US" sz="5400" b="1" cap="all" dirty="0" smtClean="0">
                <a:ln w="0"/>
                <a:effectLst>
                  <a:reflection blurRad="12700" stA="50000" endPos="50000" dist="5000" dir="5400000" sy="-100000" rotWithShape="0"/>
                </a:effectLst>
              </a:rPr>
              <a:t>3-1: ladder</a:t>
            </a:r>
            <a:endParaRPr lang="ar-SA" sz="5400" b="1" cap="all" spc="0" dirty="0">
              <a:ln w="0"/>
              <a:effectLst>
                <a:reflection blurRad="12700" stA="50000" endPos="50000" dist="5000" dir="5400000" sy="-100000" rotWithShape="0"/>
              </a:effectLst>
            </a:endParaRPr>
          </a:p>
        </p:txBody>
      </p:sp>
      <p:sp>
        <p:nvSpPr>
          <p:cNvPr id="6" name="مربع نص 5"/>
          <p:cNvSpPr txBox="1"/>
          <p:nvPr/>
        </p:nvSpPr>
        <p:spPr>
          <a:xfrm>
            <a:off x="1137837" y="1916832"/>
            <a:ext cx="1872629" cy="369332"/>
          </a:xfrm>
          <a:prstGeom prst="rect">
            <a:avLst/>
          </a:prstGeom>
          <a:noFill/>
        </p:spPr>
        <p:txBody>
          <a:bodyPr wrap="none" rtlCol="0">
            <a:spAutoFit/>
          </a:bodyPr>
          <a:lstStyle/>
          <a:p>
            <a:r>
              <a:rPr lang="en-US" dirty="0" smtClean="0"/>
              <a:t>External output</a:t>
            </a:r>
            <a:endParaRPr lang="en-US" dirty="0"/>
          </a:p>
        </p:txBody>
      </p:sp>
      <p:graphicFrame>
        <p:nvGraphicFramePr>
          <p:cNvPr id="2" name="جدول 1"/>
          <p:cNvGraphicFramePr>
            <a:graphicFrameLocks noGrp="1"/>
          </p:cNvGraphicFramePr>
          <p:nvPr>
            <p:extLst>
              <p:ext uri="{D42A27DB-BD31-4B8C-83A1-F6EECF244321}">
                <p14:modId xmlns:p14="http://schemas.microsoft.com/office/powerpoint/2010/main" val="1965101292"/>
              </p:ext>
            </p:extLst>
          </p:nvPr>
        </p:nvGraphicFramePr>
        <p:xfrm>
          <a:off x="1218825" y="2780928"/>
          <a:ext cx="6080760" cy="2120646"/>
        </p:xfrm>
        <a:graphic>
          <a:graphicData uri="http://schemas.openxmlformats.org/drawingml/2006/table">
            <a:tbl>
              <a:tblPr firstRow="1" firstCol="1" bandRow="1">
                <a:tableStyleId>{5C22544A-7EE6-4342-B048-85BDC9FD1C3A}</a:tableStyleId>
              </a:tblPr>
              <a:tblGrid>
                <a:gridCol w="1097280"/>
                <a:gridCol w="4983480"/>
              </a:tblGrid>
              <a:tr h="0">
                <a:tc>
                  <a:txBody>
                    <a:bodyPr/>
                    <a:lstStyle/>
                    <a:p>
                      <a:pPr marL="0" marR="0">
                        <a:lnSpc>
                          <a:spcPct val="115000"/>
                        </a:lnSpc>
                        <a:spcBef>
                          <a:spcPts val="0"/>
                        </a:spcBef>
                        <a:spcAft>
                          <a:spcPts val="0"/>
                        </a:spcAft>
                      </a:pPr>
                      <a:r>
                        <a:rPr lang="en-US" sz="1100">
                          <a:effectLst/>
                        </a:rPr>
                        <a:t>Pin number</a:t>
                      </a:r>
                      <a:endParaRPr lang="en-US" sz="1100">
                        <a:effectLst/>
                        <a:latin typeface="Calibri"/>
                        <a:ea typeface="Calibri"/>
                        <a:cs typeface="Arial"/>
                      </a:endParaRPr>
                    </a:p>
                  </a:txBody>
                  <a:tcPr marL="68580" marR="68580" marT="0" marB="0"/>
                </a:tc>
                <a:tc>
                  <a:txBody>
                    <a:bodyPr/>
                    <a:lstStyle/>
                    <a:p>
                      <a:pPr marL="0" marR="0">
                        <a:lnSpc>
                          <a:spcPct val="115000"/>
                        </a:lnSpc>
                        <a:spcBef>
                          <a:spcPts val="0"/>
                        </a:spcBef>
                        <a:spcAft>
                          <a:spcPts val="0"/>
                        </a:spcAft>
                      </a:pPr>
                      <a:r>
                        <a:rPr lang="en-US" sz="1100">
                          <a:effectLst/>
                        </a:rPr>
                        <a:t>Object of the pin</a:t>
                      </a:r>
                      <a:endParaRPr lang="en-US" sz="1100">
                        <a:effectLst/>
                        <a:latin typeface="Calibri"/>
                        <a:ea typeface="Calibri"/>
                        <a:cs typeface="Arial"/>
                      </a:endParaRPr>
                    </a:p>
                  </a:txBody>
                  <a:tcPr marL="68580" marR="68580" marT="0" marB="0"/>
                </a:tc>
              </a:tr>
              <a:tr h="0">
                <a:tc>
                  <a:txBody>
                    <a:bodyPr/>
                    <a:lstStyle/>
                    <a:p>
                      <a:pPr marL="0" marR="0">
                        <a:lnSpc>
                          <a:spcPct val="115000"/>
                        </a:lnSpc>
                        <a:spcBef>
                          <a:spcPts val="0"/>
                        </a:spcBef>
                        <a:spcAft>
                          <a:spcPts val="0"/>
                        </a:spcAft>
                      </a:pPr>
                      <a:r>
                        <a:rPr lang="en-US" sz="1100">
                          <a:effectLst/>
                        </a:rPr>
                        <a:t>Y0</a:t>
                      </a:r>
                      <a:endParaRPr lang="en-US" sz="1100">
                        <a:effectLst/>
                        <a:latin typeface="Calibri"/>
                        <a:ea typeface="Calibri"/>
                        <a:cs typeface="Arial"/>
                      </a:endParaRPr>
                    </a:p>
                  </a:txBody>
                  <a:tcPr marL="68580" marR="68580" marT="0" marB="0"/>
                </a:tc>
                <a:tc>
                  <a:txBody>
                    <a:bodyPr/>
                    <a:lstStyle/>
                    <a:p>
                      <a:pPr marL="0" marR="0">
                        <a:lnSpc>
                          <a:spcPct val="115000"/>
                        </a:lnSpc>
                        <a:spcBef>
                          <a:spcPts val="0"/>
                        </a:spcBef>
                        <a:spcAft>
                          <a:spcPts val="0"/>
                        </a:spcAft>
                      </a:pPr>
                      <a:r>
                        <a:rPr lang="en-US" sz="1100">
                          <a:effectLst/>
                        </a:rPr>
                        <a:t>Motor as Crushing process</a:t>
                      </a:r>
                      <a:endParaRPr lang="en-US" sz="1100">
                        <a:effectLst/>
                        <a:latin typeface="Calibri"/>
                        <a:ea typeface="Calibri"/>
                        <a:cs typeface="Arial"/>
                      </a:endParaRPr>
                    </a:p>
                  </a:txBody>
                  <a:tcPr marL="68580" marR="68580" marT="0" marB="0"/>
                </a:tc>
              </a:tr>
              <a:tr h="0">
                <a:tc>
                  <a:txBody>
                    <a:bodyPr/>
                    <a:lstStyle/>
                    <a:p>
                      <a:pPr marL="0" marR="0">
                        <a:lnSpc>
                          <a:spcPct val="115000"/>
                        </a:lnSpc>
                        <a:spcBef>
                          <a:spcPts val="0"/>
                        </a:spcBef>
                        <a:spcAft>
                          <a:spcPts val="0"/>
                        </a:spcAft>
                      </a:pPr>
                      <a:r>
                        <a:rPr lang="en-US" sz="1100">
                          <a:effectLst/>
                        </a:rPr>
                        <a:t>Y1</a:t>
                      </a:r>
                      <a:endParaRPr lang="en-US" sz="1100">
                        <a:effectLst/>
                        <a:latin typeface="Calibri"/>
                        <a:ea typeface="Calibri"/>
                        <a:cs typeface="Arial"/>
                      </a:endParaRPr>
                    </a:p>
                  </a:txBody>
                  <a:tcPr marL="68580" marR="68580" marT="0" marB="0"/>
                </a:tc>
                <a:tc>
                  <a:txBody>
                    <a:bodyPr/>
                    <a:lstStyle/>
                    <a:p>
                      <a:pPr marL="0" marR="0">
                        <a:lnSpc>
                          <a:spcPct val="115000"/>
                        </a:lnSpc>
                        <a:spcBef>
                          <a:spcPts val="0"/>
                        </a:spcBef>
                        <a:spcAft>
                          <a:spcPts val="0"/>
                        </a:spcAft>
                      </a:pPr>
                      <a:r>
                        <a:rPr lang="en-US" sz="1100">
                          <a:effectLst/>
                        </a:rPr>
                        <a:t>Led as ready machine for new customer</a:t>
                      </a:r>
                      <a:endParaRPr lang="en-US" sz="1100">
                        <a:effectLst/>
                        <a:latin typeface="Calibri"/>
                        <a:ea typeface="Calibri"/>
                        <a:cs typeface="Arial"/>
                      </a:endParaRPr>
                    </a:p>
                  </a:txBody>
                  <a:tcPr marL="68580" marR="68580" marT="0" marB="0"/>
                </a:tc>
              </a:tr>
              <a:tr h="0">
                <a:tc>
                  <a:txBody>
                    <a:bodyPr/>
                    <a:lstStyle/>
                    <a:p>
                      <a:pPr marL="0" marR="0">
                        <a:lnSpc>
                          <a:spcPct val="115000"/>
                        </a:lnSpc>
                        <a:spcBef>
                          <a:spcPts val="0"/>
                        </a:spcBef>
                        <a:spcAft>
                          <a:spcPts val="0"/>
                        </a:spcAft>
                      </a:pPr>
                      <a:r>
                        <a:rPr lang="en-US" sz="1100">
                          <a:effectLst/>
                        </a:rPr>
                        <a:t>Y2</a:t>
                      </a:r>
                      <a:endParaRPr lang="en-US" sz="1100">
                        <a:effectLst/>
                        <a:latin typeface="Calibri"/>
                        <a:ea typeface="Calibri"/>
                        <a:cs typeface="Arial"/>
                      </a:endParaRPr>
                    </a:p>
                  </a:txBody>
                  <a:tcPr marL="68580" marR="68580" marT="0" marB="0"/>
                </a:tc>
                <a:tc>
                  <a:txBody>
                    <a:bodyPr/>
                    <a:lstStyle/>
                    <a:p>
                      <a:pPr marL="0" marR="0">
                        <a:lnSpc>
                          <a:spcPct val="115000"/>
                        </a:lnSpc>
                        <a:spcBef>
                          <a:spcPts val="0"/>
                        </a:spcBef>
                        <a:spcAft>
                          <a:spcPts val="0"/>
                        </a:spcAft>
                      </a:pPr>
                      <a:r>
                        <a:rPr lang="en-US" sz="1100">
                          <a:effectLst/>
                        </a:rPr>
                        <a:t>Led as the machine in the user process</a:t>
                      </a:r>
                      <a:endParaRPr lang="en-US" sz="1100">
                        <a:effectLst/>
                        <a:latin typeface="Calibri"/>
                        <a:ea typeface="Calibri"/>
                        <a:cs typeface="Arial"/>
                      </a:endParaRPr>
                    </a:p>
                  </a:txBody>
                  <a:tcPr marL="68580" marR="68580" marT="0" marB="0"/>
                </a:tc>
              </a:tr>
              <a:tr h="0">
                <a:tc>
                  <a:txBody>
                    <a:bodyPr/>
                    <a:lstStyle/>
                    <a:p>
                      <a:pPr marL="0" marR="0">
                        <a:lnSpc>
                          <a:spcPct val="115000"/>
                        </a:lnSpc>
                        <a:spcBef>
                          <a:spcPts val="0"/>
                        </a:spcBef>
                        <a:spcAft>
                          <a:spcPts val="0"/>
                        </a:spcAft>
                      </a:pPr>
                      <a:r>
                        <a:rPr lang="en-US" sz="1100">
                          <a:effectLst/>
                        </a:rPr>
                        <a:t>Y3</a:t>
                      </a:r>
                      <a:endParaRPr lang="en-US" sz="1100">
                        <a:effectLst/>
                        <a:latin typeface="Calibri"/>
                        <a:ea typeface="Calibri"/>
                        <a:cs typeface="Arial"/>
                      </a:endParaRPr>
                    </a:p>
                  </a:txBody>
                  <a:tcPr marL="68580" marR="68580" marT="0" marB="0"/>
                </a:tc>
                <a:tc>
                  <a:txBody>
                    <a:bodyPr/>
                    <a:lstStyle/>
                    <a:p>
                      <a:pPr marL="0" marR="0">
                        <a:lnSpc>
                          <a:spcPct val="115000"/>
                        </a:lnSpc>
                        <a:spcBef>
                          <a:spcPts val="0"/>
                        </a:spcBef>
                        <a:spcAft>
                          <a:spcPts val="0"/>
                        </a:spcAft>
                      </a:pPr>
                      <a:r>
                        <a:rPr lang="en-US" sz="1100">
                          <a:effectLst/>
                        </a:rPr>
                        <a:t>Motor as moving the olives in the sear </a:t>
                      </a:r>
                      <a:endParaRPr lang="en-US" sz="1100">
                        <a:effectLst/>
                        <a:latin typeface="Calibri"/>
                        <a:ea typeface="Calibri"/>
                        <a:cs typeface="Arial"/>
                      </a:endParaRPr>
                    </a:p>
                  </a:txBody>
                  <a:tcPr marL="68580" marR="68580" marT="0" marB="0"/>
                </a:tc>
              </a:tr>
              <a:tr h="0">
                <a:tc>
                  <a:txBody>
                    <a:bodyPr/>
                    <a:lstStyle/>
                    <a:p>
                      <a:pPr marL="0" marR="0">
                        <a:lnSpc>
                          <a:spcPct val="115000"/>
                        </a:lnSpc>
                        <a:spcBef>
                          <a:spcPts val="0"/>
                        </a:spcBef>
                        <a:spcAft>
                          <a:spcPts val="0"/>
                        </a:spcAft>
                      </a:pPr>
                      <a:r>
                        <a:rPr lang="en-US" sz="1100">
                          <a:effectLst/>
                        </a:rPr>
                        <a:t>Y4</a:t>
                      </a:r>
                      <a:endParaRPr lang="en-US" sz="1100">
                        <a:effectLst/>
                        <a:latin typeface="Calibri"/>
                        <a:ea typeface="Calibri"/>
                        <a:cs typeface="Arial"/>
                      </a:endParaRPr>
                    </a:p>
                  </a:txBody>
                  <a:tcPr marL="68580" marR="68580" marT="0" marB="0"/>
                </a:tc>
                <a:tc>
                  <a:txBody>
                    <a:bodyPr/>
                    <a:lstStyle/>
                    <a:p>
                      <a:pPr marL="0" marR="0">
                        <a:lnSpc>
                          <a:spcPct val="115000"/>
                        </a:lnSpc>
                        <a:spcBef>
                          <a:spcPts val="0"/>
                        </a:spcBef>
                        <a:spcAft>
                          <a:spcPts val="0"/>
                        </a:spcAft>
                      </a:pPr>
                      <a:r>
                        <a:rPr lang="en-US" sz="1100">
                          <a:effectLst/>
                        </a:rPr>
                        <a:t>Motor in Tank 1</a:t>
                      </a:r>
                      <a:endParaRPr lang="en-US" sz="1100">
                        <a:effectLst/>
                        <a:latin typeface="Calibri"/>
                        <a:ea typeface="Calibri"/>
                        <a:cs typeface="Arial"/>
                      </a:endParaRPr>
                    </a:p>
                  </a:txBody>
                  <a:tcPr marL="68580" marR="68580" marT="0" marB="0"/>
                </a:tc>
              </a:tr>
              <a:tr h="0">
                <a:tc>
                  <a:txBody>
                    <a:bodyPr/>
                    <a:lstStyle/>
                    <a:p>
                      <a:pPr marL="0" marR="0">
                        <a:lnSpc>
                          <a:spcPct val="115000"/>
                        </a:lnSpc>
                        <a:spcBef>
                          <a:spcPts val="0"/>
                        </a:spcBef>
                        <a:spcAft>
                          <a:spcPts val="0"/>
                        </a:spcAft>
                      </a:pPr>
                      <a:r>
                        <a:rPr lang="en-US" sz="1100">
                          <a:effectLst/>
                        </a:rPr>
                        <a:t>Y5</a:t>
                      </a:r>
                      <a:endParaRPr lang="en-US" sz="1100">
                        <a:effectLst/>
                        <a:latin typeface="Calibri"/>
                        <a:ea typeface="Calibri"/>
                        <a:cs typeface="Arial"/>
                      </a:endParaRPr>
                    </a:p>
                  </a:txBody>
                  <a:tcPr marL="68580" marR="68580" marT="0" marB="0"/>
                </a:tc>
                <a:tc>
                  <a:txBody>
                    <a:bodyPr/>
                    <a:lstStyle/>
                    <a:p>
                      <a:pPr marL="0" marR="0">
                        <a:lnSpc>
                          <a:spcPct val="115000"/>
                        </a:lnSpc>
                        <a:spcBef>
                          <a:spcPts val="0"/>
                        </a:spcBef>
                        <a:spcAft>
                          <a:spcPts val="0"/>
                        </a:spcAft>
                      </a:pPr>
                      <a:r>
                        <a:rPr lang="en-US" sz="1100">
                          <a:effectLst/>
                        </a:rPr>
                        <a:t>Led as pause process to short time</a:t>
                      </a:r>
                      <a:endParaRPr lang="en-US" sz="1100">
                        <a:effectLst/>
                        <a:latin typeface="Calibri"/>
                        <a:ea typeface="Calibri"/>
                        <a:cs typeface="Arial"/>
                      </a:endParaRPr>
                    </a:p>
                  </a:txBody>
                  <a:tcPr marL="68580" marR="68580" marT="0" marB="0"/>
                </a:tc>
              </a:tr>
              <a:tr h="0">
                <a:tc>
                  <a:txBody>
                    <a:bodyPr/>
                    <a:lstStyle/>
                    <a:p>
                      <a:pPr marL="0" marR="0">
                        <a:lnSpc>
                          <a:spcPct val="115000"/>
                        </a:lnSpc>
                        <a:spcBef>
                          <a:spcPts val="0"/>
                        </a:spcBef>
                        <a:spcAft>
                          <a:spcPts val="0"/>
                        </a:spcAft>
                      </a:pPr>
                      <a:r>
                        <a:rPr lang="en-US" sz="1100">
                          <a:effectLst/>
                        </a:rPr>
                        <a:t>Y6</a:t>
                      </a:r>
                      <a:endParaRPr lang="en-US" sz="1100">
                        <a:effectLst/>
                        <a:latin typeface="Calibri"/>
                        <a:ea typeface="Calibri"/>
                        <a:cs typeface="Arial"/>
                      </a:endParaRPr>
                    </a:p>
                  </a:txBody>
                  <a:tcPr marL="68580" marR="68580" marT="0" marB="0"/>
                </a:tc>
                <a:tc>
                  <a:txBody>
                    <a:bodyPr/>
                    <a:lstStyle/>
                    <a:p>
                      <a:pPr marL="0" marR="0">
                        <a:lnSpc>
                          <a:spcPct val="115000"/>
                        </a:lnSpc>
                        <a:spcBef>
                          <a:spcPts val="0"/>
                        </a:spcBef>
                        <a:spcAft>
                          <a:spcPts val="0"/>
                        </a:spcAft>
                      </a:pPr>
                      <a:r>
                        <a:rPr lang="en-US" sz="1100">
                          <a:effectLst/>
                        </a:rPr>
                        <a:t>valve as control in valve of the crushing section</a:t>
                      </a:r>
                      <a:endParaRPr lang="en-US" sz="1100">
                        <a:effectLst/>
                        <a:latin typeface="Calibri"/>
                        <a:ea typeface="Calibri"/>
                        <a:cs typeface="Arial"/>
                      </a:endParaRPr>
                    </a:p>
                  </a:txBody>
                  <a:tcPr marL="68580" marR="68580" marT="0" marB="0"/>
                </a:tc>
              </a:tr>
              <a:tr h="0">
                <a:tc>
                  <a:txBody>
                    <a:bodyPr/>
                    <a:lstStyle/>
                    <a:p>
                      <a:pPr marL="0" marR="0">
                        <a:lnSpc>
                          <a:spcPct val="115000"/>
                        </a:lnSpc>
                        <a:spcBef>
                          <a:spcPts val="0"/>
                        </a:spcBef>
                        <a:spcAft>
                          <a:spcPts val="0"/>
                        </a:spcAft>
                      </a:pPr>
                      <a:r>
                        <a:rPr lang="en-US" sz="1100">
                          <a:effectLst/>
                        </a:rPr>
                        <a:t>Y7</a:t>
                      </a:r>
                      <a:endParaRPr lang="en-US" sz="1100">
                        <a:effectLst/>
                        <a:latin typeface="Calibri"/>
                        <a:ea typeface="Calibri"/>
                        <a:cs typeface="Arial"/>
                      </a:endParaRPr>
                    </a:p>
                  </a:txBody>
                  <a:tcPr marL="68580" marR="68580" marT="0" marB="0"/>
                </a:tc>
                <a:tc>
                  <a:txBody>
                    <a:bodyPr/>
                    <a:lstStyle/>
                    <a:p>
                      <a:pPr marL="0" marR="0">
                        <a:lnSpc>
                          <a:spcPct val="115000"/>
                        </a:lnSpc>
                        <a:spcBef>
                          <a:spcPts val="0"/>
                        </a:spcBef>
                        <a:spcAft>
                          <a:spcPts val="0"/>
                        </a:spcAft>
                      </a:pPr>
                      <a:r>
                        <a:rPr lang="en-US" sz="1100">
                          <a:effectLst/>
                        </a:rPr>
                        <a:t>Motor in Tank 2</a:t>
                      </a:r>
                      <a:endParaRPr lang="en-US" sz="1100">
                        <a:effectLst/>
                        <a:latin typeface="Calibri"/>
                        <a:ea typeface="Calibri"/>
                        <a:cs typeface="Arial"/>
                      </a:endParaRPr>
                    </a:p>
                  </a:txBody>
                  <a:tcPr marL="68580" marR="68580" marT="0" marB="0"/>
                </a:tc>
              </a:tr>
              <a:tr h="0">
                <a:tc>
                  <a:txBody>
                    <a:bodyPr/>
                    <a:lstStyle/>
                    <a:p>
                      <a:pPr marL="0" marR="0">
                        <a:lnSpc>
                          <a:spcPct val="115000"/>
                        </a:lnSpc>
                        <a:spcBef>
                          <a:spcPts val="0"/>
                        </a:spcBef>
                        <a:spcAft>
                          <a:spcPts val="0"/>
                        </a:spcAft>
                      </a:pPr>
                      <a:r>
                        <a:rPr lang="en-US" sz="1100">
                          <a:effectLst/>
                        </a:rPr>
                        <a:t>Y8</a:t>
                      </a:r>
                      <a:endParaRPr lang="en-US" sz="1100">
                        <a:effectLst/>
                        <a:latin typeface="Calibri"/>
                        <a:ea typeface="Calibri"/>
                        <a:cs typeface="Arial"/>
                      </a:endParaRPr>
                    </a:p>
                  </a:txBody>
                  <a:tcPr marL="68580" marR="68580" marT="0" marB="0"/>
                </a:tc>
                <a:tc>
                  <a:txBody>
                    <a:bodyPr/>
                    <a:lstStyle/>
                    <a:p>
                      <a:pPr marL="0" marR="0">
                        <a:lnSpc>
                          <a:spcPct val="115000"/>
                        </a:lnSpc>
                        <a:spcBef>
                          <a:spcPts val="0"/>
                        </a:spcBef>
                        <a:spcAft>
                          <a:spcPts val="0"/>
                        </a:spcAft>
                      </a:pPr>
                      <a:r>
                        <a:rPr lang="en-US" sz="1100">
                          <a:effectLst/>
                        </a:rPr>
                        <a:t>Motor as moving the turbine</a:t>
                      </a:r>
                      <a:endParaRPr lang="en-US" sz="1100">
                        <a:effectLst/>
                        <a:latin typeface="Calibri"/>
                        <a:ea typeface="Calibri"/>
                        <a:cs typeface="Arial"/>
                      </a:endParaRPr>
                    </a:p>
                  </a:txBody>
                  <a:tcPr marL="68580" marR="68580" marT="0" marB="0"/>
                </a:tc>
              </a:tr>
              <a:tr h="0">
                <a:tc>
                  <a:txBody>
                    <a:bodyPr/>
                    <a:lstStyle/>
                    <a:p>
                      <a:pPr marL="0" marR="0">
                        <a:lnSpc>
                          <a:spcPct val="115000"/>
                        </a:lnSpc>
                        <a:spcBef>
                          <a:spcPts val="0"/>
                        </a:spcBef>
                        <a:spcAft>
                          <a:spcPts val="0"/>
                        </a:spcAft>
                      </a:pPr>
                      <a:r>
                        <a:rPr lang="en-US" sz="1100">
                          <a:effectLst/>
                        </a:rPr>
                        <a:t>Y9</a:t>
                      </a:r>
                      <a:endParaRPr lang="en-US" sz="1100">
                        <a:effectLst/>
                        <a:latin typeface="Calibri"/>
                        <a:ea typeface="Calibri"/>
                        <a:cs typeface="Arial"/>
                      </a:endParaRPr>
                    </a:p>
                  </a:txBody>
                  <a:tcPr marL="68580" marR="68580" marT="0" marB="0"/>
                </a:tc>
                <a:tc>
                  <a:txBody>
                    <a:bodyPr/>
                    <a:lstStyle/>
                    <a:p>
                      <a:pPr marL="0" marR="0">
                        <a:lnSpc>
                          <a:spcPct val="115000"/>
                        </a:lnSpc>
                        <a:spcBef>
                          <a:spcPts val="0"/>
                        </a:spcBef>
                        <a:spcAft>
                          <a:spcPts val="0"/>
                        </a:spcAft>
                      </a:pPr>
                      <a:r>
                        <a:rPr lang="en-US" sz="1100" dirty="0">
                          <a:effectLst/>
                        </a:rPr>
                        <a:t>Led as the oil is ready in the tank.</a:t>
                      </a:r>
                      <a:endParaRPr lang="en-US" sz="1100" dirty="0">
                        <a:effectLst/>
                        <a:latin typeface="Calibri"/>
                        <a:ea typeface="Calibri"/>
                        <a:cs typeface="Arial"/>
                      </a:endParaRPr>
                    </a:p>
                  </a:txBody>
                  <a:tcPr marL="68580" marR="68580" marT="0" marB="0"/>
                </a:tc>
              </a:tr>
            </a:tbl>
          </a:graphicData>
        </a:graphic>
      </p:graphicFrame>
    </p:spTree>
    <p:extLst>
      <p:ext uri="{BB962C8B-B14F-4D97-AF65-F5344CB8AC3E}">
        <p14:creationId xmlns:p14="http://schemas.microsoft.com/office/powerpoint/2010/main" val="85780168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تمرير أفقي 3"/>
          <p:cNvSpPr/>
          <p:nvPr/>
        </p:nvSpPr>
        <p:spPr>
          <a:xfrm>
            <a:off x="556712" y="116632"/>
            <a:ext cx="7831712" cy="1800200"/>
          </a:xfrm>
          <a:prstGeom prst="horizontalScroll">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مستطيل 4"/>
          <p:cNvSpPr/>
          <p:nvPr/>
        </p:nvSpPr>
        <p:spPr>
          <a:xfrm>
            <a:off x="2165523" y="544867"/>
            <a:ext cx="4187365" cy="923330"/>
          </a:xfrm>
          <a:prstGeom prst="rect">
            <a:avLst/>
          </a:prstGeom>
          <a:noFill/>
        </p:spPr>
        <p:txBody>
          <a:bodyPr wrap="none" lIns="91440" tIns="45720" rIns="91440" bIns="4572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en-US" sz="5400" b="1" cap="all" dirty="0" smtClean="0">
                <a:ln w="0"/>
                <a:effectLst>
                  <a:reflection blurRad="12700" stA="50000" endPos="50000" dist="5000" dir="5400000" sy="-100000" rotWithShape="0"/>
                </a:effectLst>
              </a:rPr>
              <a:t>3-1: ladder</a:t>
            </a:r>
            <a:endParaRPr lang="ar-SA" sz="5400" b="1" cap="all" spc="0" dirty="0">
              <a:ln w="0"/>
              <a:effectLst>
                <a:reflection blurRad="12700" stA="50000" endPos="50000" dist="5000" dir="5400000" sy="-100000" rotWithShape="0"/>
              </a:effectLst>
            </a:endParaRPr>
          </a:p>
        </p:txBody>
      </p:sp>
      <p:sp>
        <p:nvSpPr>
          <p:cNvPr id="2" name="مربع نص 1"/>
          <p:cNvSpPr txBox="1"/>
          <p:nvPr/>
        </p:nvSpPr>
        <p:spPr>
          <a:xfrm>
            <a:off x="1458511" y="1888201"/>
            <a:ext cx="2435282" cy="369332"/>
          </a:xfrm>
          <a:prstGeom prst="rect">
            <a:avLst/>
          </a:prstGeom>
          <a:noFill/>
        </p:spPr>
        <p:txBody>
          <a:bodyPr wrap="none" rtlCol="0">
            <a:spAutoFit/>
          </a:bodyPr>
          <a:lstStyle/>
          <a:p>
            <a:r>
              <a:rPr lang="en-US" dirty="0" smtClean="0"/>
              <a:t>***type of processes</a:t>
            </a:r>
            <a:endParaRPr lang="en-US" dirty="0"/>
          </a:p>
        </p:txBody>
      </p:sp>
      <p:graphicFrame>
        <p:nvGraphicFramePr>
          <p:cNvPr id="3" name="جدول 2"/>
          <p:cNvGraphicFramePr>
            <a:graphicFrameLocks noGrp="1"/>
          </p:cNvGraphicFramePr>
          <p:nvPr>
            <p:extLst>
              <p:ext uri="{D42A27DB-BD31-4B8C-83A1-F6EECF244321}">
                <p14:modId xmlns:p14="http://schemas.microsoft.com/office/powerpoint/2010/main" val="3011156376"/>
              </p:ext>
            </p:extLst>
          </p:nvPr>
        </p:nvGraphicFramePr>
        <p:xfrm>
          <a:off x="1424568" y="2492896"/>
          <a:ext cx="6096000" cy="2966720"/>
        </p:xfrm>
        <a:graphic>
          <a:graphicData uri="http://schemas.openxmlformats.org/drawingml/2006/table">
            <a:tbl>
              <a:tblPr firstRow="1" bandRow="1">
                <a:tableStyleId>{5C22544A-7EE6-4342-B048-85BDC9FD1C3A}</a:tableStyleId>
              </a:tblPr>
              <a:tblGrid>
                <a:gridCol w="2032000"/>
                <a:gridCol w="2032000"/>
                <a:gridCol w="2032000"/>
              </a:tblGrid>
              <a:tr h="370840">
                <a:tc>
                  <a:txBody>
                    <a:bodyPr/>
                    <a:lstStyle/>
                    <a:p>
                      <a:r>
                        <a:rPr lang="en-US" dirty="0" smtClean="0"/>
                        <a:t>process</a:t>
                      </a:r>
                      <a:endParaRPr lang="en-US" dirty="0"/>
                    </a:p>
                  </a:txBody>
                  <a:tcPr/>
                </a:tc>
                <a:tc>
                  <a:txBody>
                    <a:bodyPr/>
                    <a:lstStyle/>
                    <a:p>
                      <a:r>
                        <a:rPr lang="en-US" dirty="0" smtClean="0"/>
                        <a:t>dependent</a:t>
                      </a:r>
                      <a:endParaRPr lang="en-US" dirty="0"/>
                    </a:p>
                  </a:txBody>
                  <a:tcPr/>
                </a:tc>
                <a:tc>
                  <a:txBody>
                    <a:bodyPr/>
                    <a:lstStyle/>
                    <a:p>
                      <a:r>
                        <a:rPr lang="en-US" dirty="0" smtClean="0"/>
                        <a:t>independent</a:t>
                      </a:r>
                      <a:endParaRPr lang="en-US" dirty="0"/>
                    </a:p>
                  </a:txBody>
                  <a:tcPr/>
                </a:tc>
              </a:tr>
              <a:tr h="370840">
                <a:tc>
                  <a:txBody>
                    <a:bodyPr/>
                    <a:lstStyle/>
                    <a:p>
                      <a:r>
                        <a:rPr lang="en-US" dirty="0" smtClean="0"/>
                        <a:t>Olives</a:t>
                      </a:r>
                      <a:r>
                        <a:rPr lang="en-US" baseline="0" dirty="0" smtClean="0"/>
                        <a:t> filling</a:t>
                      </a:r>
                      <a:endParaRPr lang="en-US" dirty="0"/>
                    </a:p>
                  </a:txBody>
                  <a:tcPr/>
                </a:tc>
                <a:tc>
                  <a:txBody>
                    <a:bodyPr/>
                    <a:lstStyle/>
                    <a:p>
                      <a:r>
                        <a:rPr lang="en-US" sz="1800" b="0" i="0" kern="1200" dirty="0" smtClean="0">
                          <a:solidFill>
                            <a:schemeClr val="dk1"/>
                          </a:solidFill>
                          <a:effectLst/>
                          <a:latin typeface="+mn-lt"/>
                          <a:ea typeface="+mn-ea"/>
                          <a:cs typeface="+mn-cs"/>
                        </a:rPr>
                        <a:t>✓</a:t>
                      </a:r>
                      <a:endParaRPr lang="en-US" dirty="0"/>
                    </a:p>
                  </a:txBody>
                  <a:tcPr/>
                </a:tc>
                <a:tc>
                  <a:txBody>
                    <a:bodyPr/>
                    <a:lstStyle/>
                    <a:p>
                      <a:endParaRPr lang="en-US" dirty="0"/>
                    </a:p>
                  </a:txBody>
                  <a:tcPr/>
                </a:tc>
              </a:tr>
              <a:tr h="370840">
                <a:tc>
                  <a:txBody>
                    <a:bodyPr/>
                    <a:lstStyle/>
                    <a:p>
                      <a:r>
                        <a:rPr lang="en-US" dirty="0" smtClean="0"/>
                        <a:t>Washing</a:t>
                      </a:r>
                      <a:endParaRPr lang="en-US" dirty="0"/>
                    </a:p>
                  </a:txBody>
                  <a:tcPr/>
                </a:tc>
                <a:tc>
                  <a:txBody>
                    <a:bodyPr/>
                    <a:lstStyle/>
                    <a:p>
                      <a:endParaRPr lang="en-US" dirty="0"/>
                    </a:p>
                  </a:txBody>
                  <a:tcPr/>
                </a:tc>
                <a:tc>
                  <a:txBody>
                    <a:bodyPr/>
                    <a:lstStyle/>
                    <a:p>
                      <a:r>
                        <a:rPr lang="en-US" sz="1800" b="0" i="0" kern="1200" dirty="0" smtClean="0">
                          <a:solidFill>
                            <a:schemeClr val="dk1"/>
                          </a:solidFill>
                          <a:effectLst/>
                          <a:latin typeface="+mn-lt"/>
                          <a:ea typeface="+mn-ea"/>
                          <a:cs typeface="+mn-cs"/>
                        </a:rPr>
                        <a:t>✓</a:t>
                      </a:r>
                      <a:endParaRPr lang="en-US" dirty="0"/>
                    </a:p>
                  </a:txBody>
                  <a:tcPr/>
                </a:tc>
              </a:tr>
              <a:tr h="370840">
                <a:tc>
                  <a:txBody>
                    <a:bodyPr/>
                    <a:lstStyle/>
                    <a:p>
                      <a:r>
                        <a:rPr lang="en-US" dirty="0" smtClean="0"/>
                        <a:t>Crushing</a:t>
                      </a:r>
                      <a:endParaRPr lang="en-US" dirty="0"/>
                    </a:p>
                  </a:txBody>
                  <a:tcPr/>
                </a:tc>
                <a:tc>
                  <a:txBody>
                    <a:bodyPr/>
                    <a:lstStyle/>
                    <a:p>
                      <a:r>
                        <a:rPr lang="en-US" sz="1800" b="0" i="0" kern="1200" dirty="0" smtClean="0">
                          <a:solidFill>
                            <a:schemeClr val="dk1"/>
                          </a:solidFill>
                          <a:effectLst/>
                          <a:latin typeface="+mn-lt"/>
                          <a:ea typeface="+mn-ea"/>
                          <a:cs typeface="+mn-cs"/>
                        </a:rPr>
                        <a:t>✓</a:t>
                      </a:r>
                      <a:endParaRPr lang="en-US" dirty="0"/>
                    </a:p>
                  </a:txBody>
                  <a:tcPr/>
                </a:tc>
                <a:tc>
                  <a:txBody>
                    <a:bodyPr/>
                    <a:lstStyle/>
                    <a:p>
                      <a:endParaRPr lang="en-US" dirty="0"/>
                    </a:p>
                  </a:txBody>
                  <a:tcPr/>
                </a:tc>
              </a:tr>
              <a:tr h="370840">
                <a:tc>
                  <a:txBody>
                    <a:bodyPr/>
                    <a:lstStyle/>
                    <a:p>
                      <a:r>
                        <a:rPr lang="en-US" dirty="0" smtClean="0"/>
                        <a:t>Tanks1</a:t>
                      </a:r>
                      <a:endParaRPr lang="en-US" dirty="0"/>
                    </a:p>
                  </a:txBody>
                  <a:tcPr/>
                </a:tc>
                <a:tc>
                  <a:txBody>
                    <a:bodyPr/>
                    <a:lstStyle/>
                    <a:p>
                      <a:r>
                        <a:rPr lang="en-US" sz="1800" b="0" i="0" kern="1200" dirty="0" smtClean="0">
                          <a:solidFill>
                            <a:schemeClr val="dk1"/>
                          </a:solidFill>
                          <a:effectLst/>
                          <a:latin typeface="+mn-lt"/>
                          <a:ea typeface="+mn-ea"/>
                          <a:cs typeface="+mn-cs"/>
                        </a:rPr>
                        <a:t>✓</a:t>
                      </a:r>
                      <a:endParaRPr lang="en-US" dirty="0"/>
                    </a:p>
                  </a:txBody>
                  <a:tcPr/>
                </a:tc>
                <a:tc>
                  <a:txBody>
                    <a:bodyPr/>
                    <a:lstStyle/>
                    <a:p>
                      <a:endParaRPr lang="en-US" dirty="0"/>
                    </a:p>
                  </a:txBody>
                  <a:tcPr/>
                </a:tc>
              </a:tr>
              <a:tr h="370840">
                <a:tc>
                  <a:txBody>
                    <a:bodyPr/>
                    <a:lstStyle/>
                    <a:p>
                      <a:r>
                        <a:rPr lang="en-US" dirty="0" smtClean="0"/>
                        <a:t>Tanks2</a:t>
                      </a:r>
                      <a:endParaRPr lang="en-US" dirty="0"/>
                    </a:p>
                  </a:txBody>
                  <a:tcPr/>
                </a:tc>
                <a:tc>
                  <a:txBody>
                    <a:bodyPr/>
                    <a:lstStyle/>
                    <a:p>
                      <a:r>
                        <a:rPr lang="en-US" sz="1800" b="0" i="0" kern="1200" dirty="0" smtClean="0">
                          <a:solidFill>
                            <a:schemeClr val="dk1"/>
                          </a:solidFill>
                          <a:effectLst/>
                          <a:latin typeface="+mn-lt"/>
                          <a:ea typeface="+mn-ea"/>
                          <a:cs typeface="+mn-cs"/>
                        </a:rPr>
                        <a:t>✓</a:t>
                      </a:r>
                      <a:endParaRPr lang="en-US" dirty="0"/>
                    </a:p>
                  </a:txBody>
                  <a:tcPr/>
                </a:tc>
                <a:tc>
                  <a:txBody>
                    <a:bodyPr/>
                    <a:lstStyle/>
                    <a:p>
                      <a:endParaRPr lang="en-US" dirty="0"/>
                    </a:p>
                  </a:txBody>
                  <a:tcPr/>
                </a:tc>
              </a:tr>
              <a:tr h="370840">
                <a:tc>
                  <a:txBody>
                    <a:bodyPr/>
                    <a:lstStyle/>
                    <a:p>
                      <a:r>
                        <a:rPr lang="en-US" dirty="0" smtClean="0"/>
                        <a:t>Turbine</a:t>
                      </a:r>
                      <a:endParaRPr lang="en-US" dirty="0"/>
                    </a:p>
                  </a:txBody>
                  <a:tcPr/>
                </a:tc>
                <a:tc>
                  <a:txBody>
                    <a:bodyPr/>
                    <a:lstStyle/>
                    <a:p>
                      <a:endParaRPr lang="en-US" dirty="0"/>
                    </a:p>
                  </a:txBody>
                  <a:tcPr/>
                </a:tc>
                <a:tc>
                  <a:txBody>
                    <a:bodyPr/>
                    <a:lstStyle/>
                    <a:p>
                      <a:r>
                        <a:rPr lang="en-US" sz="1800" b="0" i="0" kern="1200" dirty="0" smtClean="0">
                          <a:solidFill>
                            <a:schemeClr val="dk1"/>
                          </a:solidFill>
                          <a:effectLst/>
                          <a:latin typeface="+mn-lt"/>
                          <a:ea typeface="+mn-ea"/>
                          <a:cs typeface="+mn-cs"/>
                        </a:rPr>
                        <a:t>✓</a:t>
                      </a:r>
                      <a:endParaRPr lang="en-US" dirty="0"/>
                    </a:p>
                  </a:txBody>
                  <a:tcPr/>
                </a:tc>
              </a:tr>
              <a:tr h="370840">
                <a:tc>
                  <a:txBody>
                    <a:bodyPr/>
                    <a:lstStyle/>
                    <a:p>
                      <a:r>
                        <a:rPr lang="en-US" dirty="0" smtClean="0"/>
                        <a:t>Ready oil</a:t>
                      </a:r>
                      <a:endParaRPr lang="en-US" dirty="0"/>
                    </a:p>
                  </a:txBody>
                  <a:tcPr/>
                </a:tc>
                <a:tc>
                  <a:txBody>
                    <a:bodyPr/>
                    <a:lstStyle/>
                    <a:p>
                      <a:endParaRPr lang="en-US" dirty="0"/>
                    </a:p>
                  </a:txBody>
                  <a:tcPr/>
                </a:tc>
                <a:tc>
                  <a:txBody>
                    <a:bodyPr/>
                    <a:lstStyle/>
                    <a:p>
                      <a:r>
                        <a:rPr lang="en-US" sz="1800" b="0" i="0" kern="1200" dirty="0" smtClean="0">
                          <a:solidFill>
                            <a:schemeClr val="dk1"/>
                          </a:solidFill>
                          <a:effectLst/>
                          <a:latin typeface="+mn-lt"/>
                          <a:ea typeface="+mn-ea"/>
                          <a:cs typeface="+mn-cs"/>
                        </a:rPr>
                        <a:t>✓</a:t>
                      </a:r>
                      <a:endParaRPr lang="en-US" dirty="0"/>
                    </a:p>
                  </a:txBody>
                  <a:tcPr/>
                </a:tc>
              </a:tr>
            </a:tbl>
          </a:graphicData>
        </a:graphic>
      </p:graphicFrame>
    </p:spTree>
    <p:extLst>
      <p:ext uri="{BB962C8B-B14F-4D97-AF65-F5344CB8AC3E}">
        <p14:creationId xmlns:p14="http://schemas.microsoft.com/office/powerpoint/2010/main" val="170231367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تمرير أفقي 3"/>
          <p:cNvSpPr/>
          <p:nvPr/>
        </p:nvSpPr>
        <p:spPr>
          <a:xfrm>
            <a:off x="556712" y="116632"/>
            <a:ext cx="7831712" cy="1800200"/>
          </a:xfrm>
          <a:prstGeom prst="horizontalScroll">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مستطيل 4"/>
          <p:cNvSpPr/>
          <p:nvPr/>
        </p:nvSpPr>
        <p:spPr>
          <a:xfrm>
            <a:off x="2165523" y="544867"/>
            <a:ext cx="4187365" cy="923330"/>
          </a:xfrm>
          <a:prstGeom prst="rect">
            <a:avLst/>
          </a:prstGeom>
          <a:noFill/>
        </p:spPr>
        <p:txBody>
          <a:bodyPr wrap="none" lIns="91440" tIns="45720" rIns="91440" bIns="4572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en-US" sz="5400" b="1" cap="all" dirty="0" smtClean="0">
                <a:ln w="0"/>
                <a:effectLst>
                  <a:reflection blurRad="12700" stA="50000" endPos="50000" dist="5000" dir="5400000" sy="-100000" rotWithShape="0"/>
                </a:effectLst>
              </a:rPr>
              <a:t>3-1: ladder</a:t>
            </a:r>
            <a:endParaRPr lang="ar-SA" sz="5400" b="1" cap="all" spc="0" dirty="0">
              <a:ln w="0"/>
              <a:effectLst>
                <a:reflection blurRad="12700" stA="50000" endPos="50000" dist="5000" dir="5400000" sy="-100000" rotWithShape="0"/>
              </a:effectLst>
            </a:endParaRPr>
          </a:p>
        </p:txBody>
      </p:sp>
      <p:sp>
        <p:nvSpPr>
          <p:cNvPr id="2" name="مربع نص 1"/>
          <p:cNvSpPr txBox="1"/>
          <p:nvPr/>
        </p:nvSpPr>
        <p:spPr>
          <a:xfrm>
            <a:off x="971600" y="1895291"/>
            <a:ext cx="1693092" cy="369332"/>
          </a:xfrm>
          <a:prstGeom prst="rect">
            <a:avLst/>
          </a:prstGeom>
          <a:noFill/>
        </p:spPr>
        <p:txBody>
          <a:bodyPr wrap="none" rtlCol="0">
            <a:spAutoFit/>
          </a:bodyPr>
          <a:lstStyle/>
          <a:p>
            <a:r>
              <a:rPr lang="en-US" dirty="0" smtClean="0"/>
              <a:t>***matrix way</a:t>
            </a:r>
            <a:endParaRPr lang="en-US" dirty="0"/>
          </a:p>
        </p:txBody>
      </p:sp>
      <p:graphicFrame>
        <p:nvGraphicFramePr>
          <p:cNvPr id="3" name="جدول 2"/>
          <p:cNvGraphicFramePr>
            <a:graphicFrameLocks noGrp="1"/>
          </p:cNvGraphicFramePr>
          <p:nvPr>
            <p:extLst>
              <p:ext uri="{D42A27DB-BD31-4B8C-83A1-F6EECF244321}">
                <p14:modId xmlns:p14="http://schemas.microsoft.com/office/powerpoint/2010/main" val="3992114393"/>
              </p:ext>
            </p:extLst>
          </p:nvPr>
        </p:nvGraphicFramePr>
        <p:xfrm>
          <a:off x="1424568" y="2492896"/>
          <a:ext cx="6096000" cy="2966720"/>
        </p:xfrm>
        <a:graphic>
          <a:graphicData uri="http://schemas.openxmlformats.org/drawingml/2006/table">
            <a:tbl>
              <a:tblPr firstRow="1" bandRow="1">
                <a:tableStyleId>{5C22544A-7EE6-4342-B048-85BDC9FD1C3A}</a:tableStyleId>
              </a:tblPr>
              <a:tblGrid>
                <a:gridCol w="2032000"/>
                <a:gridCol w="2032000"/>
                <a:gridCol w="2032000"/>
              </a:tblGrid>
              <a:tr h="370840">
                <a:tc>
                  <a:txBody>
                    <a:bodyPr/>
                    <a:lstStyle/>
                    <a:p>
                      <a:r>
                        <a:rPr lang="en-US" dirty="0" smtClean="0"/>
                        <a:t>process</a:t>
                      </a:r>
                      <a:endParaRPr lang="en-US" dirty="0"/>
                    </a:p>
                  </a:txBody>
                  <a:tcPr/>
                </a:tc>
                <a:tc>
                  <a:txBody>
                    <a:bodyPr/>
                    <a:lstStyle/>
                    <a:p>
                      <a:r>
                        <a:rPr lang="en-US" dirty="0" smtClean="0"/>
                        <a:t>Mode 1-odd-</a:t>
                      </a:r>
                      <a:endParaRPr lang="en-US" dirty="0"/>
                    </a:p>
                  </a:txBody>
                  <a:tcPr/>
                </a:tc>
                <a:tc>
                  <a:txBody>
                    <a:bodyPr/>
                    <a:lstStyle/>
                    <a:p>
                      <a:r>
                        <a:rPr lang="en-US" dirty="0" smtClean="0"/>
                        <a:t>Mode 2-even-</a:t>
                      </a:r>
                      <a:endParaRPr lang="en-US" dirty="0"/>
                    </a:p>
                  </a:txBody>
                  <a:tcPr/>
                </a:tc>
              </a:tr>
              <a:tr h="370840">
                <a:tc>
                  <a:txBody>
                    <a:bodyPr/>
                    <a:lstStyle/>
                    <a:p>
                      <a:r>
                        <a:rPr lang="en-US" dirty="0" smtClean="0"/>
                        <a:t>Olives</a:t>
                      </a:r>
                      <a:r>
                        <a:rPr lang="en-US" baseline="0" dirty="0" smtClean="0"/>
                        <a:t> filling</a:t>
                      </a:r>
                      <a:endParaRPr lang="en-US" dirty="0"/>
                    </a:p>
                  </a:txBody>
                  <a:tcPr/>
                </a:tc>
                <a:tc>
                  <a:txBody>
                    <a:bodyPr/>
                    <a:lstStyle/>
                    <a:p>
                      <a:r>
                        <a:rPr lang="en-US" dirty="0" smtClean="0"/>
                        <a:t>M71</a:t>
                      </a:r>
                      <a:endParaRPr lang="en-US" dirty="0"/>
                    </a:p>
                  </a:txBody>
                  <a:tcPr/>
                </a:tc>
                <a:tc>
                  <a:txBody>
                    <a:bodyPr/>
                    <a:lstStyle/>
                    <a:p>
                      <a:r>
                        <a:rPr lang="en-US" dirty="0" smtClean="0"/>
                        <a:t>M70</a:t>
                      </a:r>
                      <a:endParaRPr lang="en-US" dirty="0"/>
                    </a:p>
                  </a:txBody>
                  <a:tcPr/>
                </a:tc>
              </a:tr>
              <a:tr h="370840">
                <a:tc>
                  <a:txBody>
                    <a:bodyPr/>
                    <a:lstStyle/>
                    <a:p>
                      <a:r>
                        <a:rPr lang="en-US" dirty="0" smtClean="0"/>
                        <a:t>Washing</a:t>
                      </a:r>
                      <a:endParaRPr lang="en-US" dirty="0"/>
                    </a:p>
                  </a:txBody>
                  <a:tcPr/>
                </a:tc>
                <a:tc>
                  <a:txBody>
                    <a:bodyPr/>
                    <a:lstStyle/>
                    <a:p>
                      <a:r>
                        <a:rPr lang="en-US" dirty="0" smtClean="0"/>
                        <a:t>M73</a:t>
                      </a:r>
                      <a:endParaRPr lang="en-US" dirty="0"/>
                    </a:p>
                  </a:txBody>
                  <a:tcPr/>
                </a:tc>
                <a:tc>
                  <a:txBody>
                    <a:bodyPr/>
                    <a:lstStyle/>
                    <a:p>
                      <a:r>
                        <a:rPr lang="en-US" dirty="0" smtClean="0"/>
                        <a:t>M72</a:t>
                      </a:r>
                      <a:endParaRPr lang="en-US" dirty="0"/>
                    </a:p>
                  </a:txBody>
                  <a:tcPr/>
                </a:tc>
              </a:tr>
              <a:tr h="370840">
                <a:tc>
                  <a:txBody>
                    <a:bodyPr/>
                    <a:lstStyle/>
                    <a:p>
                      <a:r>
                        <a:rPr lang="en-US" dirty="0" smtClean="0"/>
                        <a:t>Crushing</a:t>
                      </a:r>
                      <a:endParaRPr lang="en-US" dirty="0"/>
                    </a:p>
                  </a:txBody>
                  <a:tcPr/>
                </a:tc>
                <a:tc>
                  <a:txBody>
                    <a:bodyPr/>
                    <a:lstStyle/>
                    <a:p>
                      <a:r>
                        <a:rPr lang="en-US" dirty="0" smtClean="0"/>
                        <a:t>M75</a:t>
                      </a:r>
                      <a:endParaRPr lang="en-US" dirty="0"/>
                    </a:p>
                  </a:txBody>
                  <a:tcPr/>
                </a:tc>
                <a:tc>
                  <a:txBody>
                    <a:bodyPr/>
                    <a:lstStyle/>
                    <a:p>
                      <a:r>
                        <a:rPr lang="en-US" dirty="0" smtClean="0"/>
                        <a:t>M75</a:t>
                      </a:r>
                      <a:endParaRPr lang="en-US" dirty="0"/>
                    </a:p>
                  </a:txBody>
                  <a:tcPr/>
                </a:tc>
              </a:tr>
              <a:tr h="370840">
                <a:tc>
                  <a:txBody>
                    <a:bodyPr/>
                    <a:lstStyle/>
                    <a:p>
                      <a:r>
                        <a:rPr lang="en-US" dirty="0" smtClean="0"/>
                        <a:t>Tanks1</a:t>
                      </a:r>
                      <a:endParaRPr lang="en-US" dirty="0"/>
                    </a:p>
                  </a:txBody>
                  <a:tcPr/>
                </a:tc>
                <a:tc>
                  <a:txBody>
                    <a:bodyPr/>
                    <a:lstStyle/>
                    <a:p>
                      <a:r>
                        <a:rPr lang="en-US" dirty="0" smtClean="0"/>
                        <a:t>M77</a:t>
                      </a:r>
                      <a:endParaRPr lang="en-US" dirty="0"/>
                    </a:p>
                  </a:txBody>
                  <a:tcPr/>
                </a:tc>
                <a:tc>
                  <a:txBody>
                    <a:bodyPr/>
                    <a:lstStyle/>
                    <a:p>
                      <a:r>
                        <a:rPr lang="en-US" dirty="0" smtClean="0"/>
                        <a:t>M76</a:t>
                      </a:r>
                      <a:endParaRPr lang="en-US" dirty="0"/>
                    </a:p>
                  </a:txBody>
                  <a:tcPr/>
                </a:tc>
              </a:tr>
              <a:tr h="370840">
                <a:tc>
                  <a:txBody>
                    <a:bodyPr/>
                    <a:lstStyle/>
                    <a:p>
                      <a:r>
                        <a:rPr lang="en-US" dirty="0" smtClean="0"/>
                        <a:t>Tanks2</a:t>
                      </a:r>
                      <a:endParaRPr lang="en-US" dirty="0"/>
                    </a:p>
                  </a:txBody>
                  <a:tcPr/>
                </a:tc>
                <a:tc>
                  <a:txBody>
                    <a:bodyPr/>
                    <a:lstStyle/>
                    <a:p>
                      <a:r>
                        <a:rPr lang="en-US" dirty="0" smtClean="0"/>
                        <a:t>M79</a:t>
                      </a:r>
                      <a:endParaRPr lang="en-US" dirty="0"/>
                    </a:p>
                  </a:txBody>
                  <a:tcPr/>
                </a:tc>
                <a:tc>
                  <a:txBody>
                    <a:bodyPr/>
                    <a:lstStyle/>
                    <a:p>
                      <a:r>
                        <a:rPr lang="en-US" dirty="0" smtClean="0"/>
                        <a:t>M78</a:t>
                      </a:r>
                      <a:endParaRPr lang="en-US" dirty="0"/>
                    </a:p>
                  </a:txBody>
                  <a:tcPr/>
                </a:tc>
              </a:tr>
              <a:tr h="370840">
                <a:tc>
                  <a:txBody>
                    <a:bodyPr/>
                    <a:lstStyle/>
                    <a:p>
                      <a:r>
                        <a:rPr lang="en-US" dirty="0" smtClean="0"/>
                        <a:t>Turbine</a:t>
                      </a:r>
                      <a:endParaRPr lang="en-US" dirty="0"/>
                    </a:p>
                  </a:txBody>
                  <a:tcPr/>
                </a:tc>
                <a:tc>
                  <a:txBody>
                    <a:bodyPr/>
                    <a:lstStyle/>
                    <a:p>
                      <a:r>
                        <a:rPr lang="en-US" dirty="0" smtClean="0"/>
                        <a:t>M81</a:t>
                      </a:r>
                      <a:endParaRPr lang="en-US" dirty="0"/>
                    </a:p>
                  </a:txBody>
                  <a:tcPr/>
                </a:tc>
                <a:tc>
                  <a:txBody>
                    <a:bodyPr/>
                    <a:lstStyle/>
                    <a:p>
                      <a:r>
                        <a:rPr lang="en-US" dirty="0" smtClean="0"/>
                        <a:t>M86</a:t>
                      </a:r>
                      <a:endParaRPr lang="en-US" dirty="0"/>
                    </a:p>
                  </a:txBody>
                  <a:tcPr/>
                </a:tc>
              </a:tr>
              <a:tr h="370840">
                <a:tc>
                  <a:txBody>
                    <a:bodyPr/>
                    <a:lstStyle/>
                    <a:p>
                      <a:r>
                        <a:rPr lang="en-US" dirty="0" smtClean="0"/>
                        <a:t>Ready oil</a:t>
                      </a:r>
                      <a:endParaRPr lang="en-US" dirty="0"/>
                    </a:p>
                  </a:txBody>
                  <a:tcPr/>
                </a:tc>
                <a:tc>
                  <a:txBody>
                    <a:bodyPr/>
                    <a:lstStyle/>
                    <a:p>
                      <a:r>
                        <a:rPr lang="en-US" dirty="0" smtClean="0"/>
                        <a:t>M83</a:t>
                      </a:r>
                      <a:endParaRPr lang="en-US" dirty="0"/>
                    </a:p>
                  </a:txBody>
                  <a:tcPr/>
                </a:tc>
                <a:tc>
                  <a:txBody>
                    <a:bodyPr/>
                    <a:lstStyle/>
                    <a:p>
                      <a:r>
                        <a:rPr lang="en-US" dirty="0" smtClean="0"/>
                        <a:t>M82</a:t>
                      </a:r>
                      <a:endParaRPr lang="en-US" dirty="0"/>
                    </a:p>
                  </a:txBody>
                  <a:tcPr/>
                </a:tc>
              </a:tr>
            </a:tbl>
          </a:graphicData>
        </a:graphic>
      </p:graphicFrame>
    </p:spTree>
    <p:extLst>
      <p:ext uri="{BB962C8B-B14F-4D97-AF65-F5344CB8AC3E}">
        <p14:creationId xmlns:p14="http://schemas.microsoft.com/office/powerpoint/2010/main" val="170231367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تمرير أفقي 3"/>
          <p:cNvSpPr/>
          <p:nvPr/>
        </p:nvSpPr>
        <p:spPr>
          <a:xfrm>
            <a:off x="556712" y="116632"/>
            <a:ext cx="7831712" cy="1800200"/>
          </a:xfrm>
          <a:prstGeom prst="horizontalScroll">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مستطيل 4"/>
          <p:cNvSpPr/>
          <p:nvPr/>
        </p:nvSpPr>
        <p:spPr>
          <a:xfrm>
            <a:off x="2165523" y="544867"/>
            <a:ext cx="4187365" cy="923330"/>
          </a:xfrm>
          <a:prstGeom prst="rect">
            <a:avLst/>
          </a:prstGeom>
          <a:noFill/>
        </p:spPr>
        <p:txBody>
          <a:bodyPr wrap="none" lIns="91440" tIns="45720" rIns="91440" bIns="4572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en-US" sz="5400" b="1" cap="all" dirty="0" smtClean="0">
                <a:ln w="0"/>
                <a:effectLst>
                  <a:reflection blurRad="12700" stA="50000" endPos="50000" dist="5000" dir="5400000" sy="-100000" rotWithShape="0"/>
                </a:effectLst>
              </a:rPr>
              <a:t>3-1: ladder</a:t>
            </a:r>
            <a:endParaRPr lang="ar-SA" sz="5400" b="1" cap="all" spc="0" dirty="0">
              <a:ln w="0"/>
              <a:effectLst>
                <a:reflection blurRad="12700" stA="50000" endPos="50000" dist="5000" dir="5400000" sy="-100000" rotWithShape="0"/>
              </a:effectLst>
            </a:endParaRPr>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26211" y="1931119"/>
            <a:ext cx="7265987" cy="149788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07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65835" y="3717032"/>
            <a:ext cx="6970713" cy="239955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مربع نص 2"/>
          <p:cNvSpPr txBox="1"/>
          <p:nvPr/>
        </p:nvSpPr>
        <p:spPr>
          <a:xfrm>
            <a:off x="729236" y="1732166"/>
            <a:ext cx="3743332" cy="369332"/>
          </a:xfrm>
          <a:prstGeom prst="rect">
            <a:avLst/>
          </a:prstGeom>
          <a:noFill/>
        </p:spPr>
        <p:txBody>
          <a:bodyPr wrap="none" rtlCol="0">
            <a:spAutoFit/>
          </a:bodyPr>
          <a:lstStyle/>
          <a:p>
            <a:r>
              <a:rPr lang="en-US" dirty="0" smtClean="0"/>
              <a:t>*Users and changing the mode:</a:t>
            </a:r>
            <a:endParaRPr lang="en-US" dirty="0"/>
          </a:p>
        </p:txBody>
      </p:sp>
    </p:spTree>
    <p:extLst>
      <p:ext uri="{BB962C8B-B14F-4D97-AF65-F5344CB8AC3E}">
        <p14:creationId xmlns:p14="http://schemas.microsoft.com/office/powerpoint/2010/main" val="69395886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ستطيل 3"/>
          <p:cNvSpPr/>
          <p:nvPr/>
        </p:nvSpPr>
        <p:spPr>
          <a:xfrm>
            <a:off x="2136639" y="1628800"/>
            <a:ext cx="4887428" cy="1754326"/>
          </a:xfrm>
          <a:prstGeom prst="rect">
            <a:avLst/>
          </a:prstGeom>
          <a:noFill/>
        </p:spPr>
        <p:txBody>
          <a:bodyPr wrap="none" lIns="91440" tIns="45720" rIns="91440" bIns="45720">
            <a:spAutoFit/>
          </a:bodyPr>
          <a:lstStyle/>
          <a:p>
            <a:pPr algn="ctr"/>
            <a:r>
              <a:rPr lang="en-US" sz="5400" b="1" cap="all" spc="0"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SMART OLIVE </a:t>
            </a:r>
          </a:p>
          <a:p>
            <a:pPr algn="ctr"/>
            <a:r>
              <a:rPr lang="en-US" sz="5400" b="1" cap="all" spc="0"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PRESS MACHINE</a:t>
            </a:r>
            <a:endParaRPr lang="ar-SA" sz="5400" b="1" cap="all" spc="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spTree>
    <p:extLst>
      <p:ext uri="{BB962C8B-B14F-4D97-AF65-F5344CB8AC3E}">
        <p14:creationId xmlns:p14="http://schemas.microsoft.com/office/powerpoint/2010/main" val="17440347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تمرير أفقي 3"/>
          <p:cNvSpPr/>
          <p:nvPr/>
        </p:nvSpPr>
        <p:spPr>
          <a:xfrm>
            <a:off x="556712" y="116632"/>
            <a:ext cx="7831712" cy="1800200"/>
          </a:xfrm>
          <a:prstGeom prst="horizontalScroll">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مستطيل 4"/>
          <p:cNvSpPr/>
          <p:nvPr/>
        </p:nvSpPr>
        <p:spPr>
          <a:xfrm>
            <a:off x="2165523" y="544867"/>
            <a:ext cx="4187365" cy="923330"/>
          </a:xfrm>
          <a:prstGeom prst="rect">
            <a:avLst/>
          </a:prstGeom>
          <a:noFill/>
        </p:spPr>
        <p:txBody>
          <a:bodyPr wrap="none" lIns="91440" tIns="45720" rIns="91440" bIns="4572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en-US" sz="5400" b="1" cap="all" dirty="0" smtClean="0">
                <a:ln w="0"/>
                <a:effectLst>
                  <a:reflection blurRad="12700" stA="50000" endPos="50000" dist="5000" dir="5400000" sy="-100000" rotWithShape="0"/>
                </a:effectLst>
              </a:rPr>
              <a:t>3-1: ladder</a:t>
            </a:r>
            <a:endParaRPr lang="ar-SA" sz="5400" b="1" cap="all" spc="0" dirty="0">
              <a:ln w="0"/>
              <a:effectLst>
                <a:reflection blurRad="12700" stA="50000" endPos="50000" dist="5000" dir="5400000" sy="-100000" rotWithShape="0"/>
              </a:effectLst>
            </a:endParaRPr>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47700" y="2420888"/>
            <a:ext cx="7847013" cy="15811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3432934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تمرير أفقي 3"/>
          <p:cNvSpPr/>
          <p:nvPr/>
        </p:nvSpPr>
        <p:spPr>
          <a:xfrm>
            <a:off x="556712" y="116632"/>
            <a:ext cx="7831712" cy="1800200"/>
          </a:xfrm>
          <a:prstGeom prst="horizontalScroll">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مستطيل 4"/>
          <p:cNvSpPr/>
          <p:nvPr/>
        </p:nvSpPr>
        <p:spPr>
          <a:xfrm>
            <a:off x="2165523" y="544867"/>
            <a:ext cx="4187365" cy="923330"/>
          </a:xfrm>
          <a:prstGeom prst="rect">
            <a:avLst/>
          </a:prstGeom>
          <a:noFill/>
        </p:spPr>
        <p:txBody>
          <a:bodyPr wrap="none" lIns="91440" tIns="45720" rIns="91440" bIns="4572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en-US" sz="5400" b="1" cap="all" dirty="0" smtClean="0">
                <a:ln w="0"/>
                <a:effectLst>
                  <a:reflection blurRad="12700" stA="50000" endPos="50000" dist="5000" dir="5400000" sy="-100000" rotWithShape="0"/>
                </a:effectLst>
              </a:rPr>
              <a:t>3-1: ladder</a:t>
            </a:r>
            <a:endParaRPr lang="ar-SA" sz="5400" b="1" cap="all" spc="0" dirty="0">
              <a:ln w="0"/>
              <a:effectLst>
                <a:reflection blurRad="12700" stA="50000" endPos="50000" dist="5000" dir="5400000" sy="-100000" rotWithShape="0"/>
              </a:effectLst>
            </a:endParaRPr>
          </a:p>
        </p:txBody>
      </p:sp>
      <p:sp>
        <p:nvSpPr>
          <p:cNvPr id="2" name="مربع نص 1"/>
          <p:cNvSpPr txBox="1"/>
          <p:nvPr/>
        </p:nvSpPr>
        <p:spPr>
          <a:xfrm>
            <a:off x="780368" y="2020198"/>
            <a:ext cx="2770310" cy="369332"/>
          </a:xfrm>
          <a:prstGeom prst="rect">
            <a:avLst/>
          </a:prstGeom>
          <a:noFill/>
        </p:spPr>
        <p:txBody>
          <a:bodyPr wrap="none" rtlCol="0">
            <a:spAutoFit/>
          </a:bodyPr>
          <a:lstStyle/>
          <a:p>
            <a:r>
              <a:rPr lang="en-US" dirty="0" smtClean="0"/>
              <a:t>**weight measurement</a:t>
            </a:r>
            <a:endParaRPr lang="en-US" dirty="0"/>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1318" y="3645024"/>
            <a:ext cx="7018337" cy="246278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123"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80368" y="2389530"/>
            <a:ext cx="6999287" cy="9048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110459536"/>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تمرير أفقي 3"/>
          <p:cNvSpPr/>
          <p:nvPr/>
        </p:nvSpPr>
        <p:spPr>
          <a:xfrm>
            <a:off x="556712" y="116632"/>
            <a:ext cx="7831712" cy="1800200"/>
          </a:xfrm>
          <a:prstGeom prst="horizontalScroll">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مستطيل 4"/>
          <p:cNvSpPr/>
          <p:nvPr/>
        </p:nvSpPr>
        <p:spPr>
          <a:xfrm>
            <a:off x="2165523" y="544867"/>
            <a:ext cx="4187365" cy="923330"/>
          </a:xfrm>
          <a:prstGeom prst="rect">
            <a:avLst/>
          </a:prstGeom>
          <a:noFill/>
        </p:spPr>
        <p:txBody>
          <a:bodyPr wrap="none" lIns="91440" tIns="45720" rIns="91440" bIns="4572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en-US" sz="5400" b="1" cap="all" dirty="0" smtClean="0">
                <a:ln w="0"/>
                <a:effectLst>
                  <a:reflection blurRad="12700" stA="50000" endPos="50000" dist="5000" dir="5400000" sy="-100000" rotWithShape="0"/>
                </a:effectLst>
              </a:rPr>
              <a:t>3-1: ladder</a:t>
            </a:r>
            <a:endParaRPr lang="ar-SA" sz="5400" b="1" cap="all" spc="0" dirty="0">
              <a:ln w="0"/>
              <a:effectLst>
                <a:reflection blurRad="12700" stA="50000" endPos="50000" dist="5000" dir="5400000" sy="-100000" rotWithShape="0"/>
              </a:effectLst>
            </a:endParaRPr>
          </a:p>
        </p:txBody>
      </p:sp>
      <p:sp>
        <p:nvSpPr>
          <p:cNvPr id="2" name="مربع نص 1"/>
          <p:cNvSpPr txBox="1"/>
          <p:nvPr/>
        </p:nvSpPr>
        <p:spPr>
          <a:xfrm>
            <a:off x="827584" y="2020198"/>
            <a:ext cx="2223686" cy="369332"/>
          </a:xfrm>
          <a:prstGeom prst="rect">
            <a:avLst/>
          </a:prstGeom>
          <a:noFill/>
        </p:spPr>
        <p:txBody>
          <a:bodyPr wrap="none" rtlCol="0">
            <a:spAutoFit/>
          </a:bodyPr>
          <a:lstStyle/>
          <a:p>
            <a:r>
              <a:rPr lang="en-US" dirty="0" smtClean="0"/>
              <a:t>**washing process</a:t>
            </a:r>
            <a:endParaRPr lang="en-US" dirty="0"/>
          </a:p>
        </p:txBody>
      </p:sp>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8431" y="3140968"/>
            <a:ext cx="7818437" cy="28479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31180946"/>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تمرير أفقي 3"/>
          <p:cNvSpPr/>
          <p:nvPr/>
        </p:nvSpPr>
        <p:spPr>
          <a:xfrm>
            <a:off x="556712" y="116632"/>
            <a:ext cx="7831712" cy="1800200"/>
          </a:xfrm>
          <a:prstGeom prst="horizontalScroll">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مستطيل 4"/>
          <p:cNvSpPr/>
          <p:nvPr/>
        </p:nvSpPr>
        <p:spPr>
          <a:xfrm>
            <a:off x="2165523" y="544867"/>
            <a:ext cx="4187365" cy="923330"/>
          </a:xfrm>
          <a:prstGeom prst="rect">
            <a:avLst/>
          </a:prstGeom>
          <a:noFill/>
        </p:spPr>
        <p:txBody>
          <a:bodyPr wrap="none" lIns="91440" tIns="45720" rIns="91440" bIns="4572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en-US" sz="5400" b="1" cap="all" dirty="0" smtClean="0">
                <a:ln w="0"/>
                <a:effectLst>
                  <a:reflection blurRad="12700" stA="50000" endPos="50000" dist="5000" dir="5400000" sy="-100000" rotWithShape="0"/>
                </a:effectLst>
              </a:rPr>
              <a:t>3-1: ladder</a:t>
            </a:r>
            <a:endParaRPr lang="ar-SA" sz="5400" b="1" cap="all" spc="0" dirty="0">
              <a:ln w="0"/>
              <a:effectLst>
                <a:reflection blurRad="12700" stA="50000" endPos="50000" dist="5000" dir="5400000" sy="-100000" rotWithShape="0"/>
              </a:effectLst>
            </a:endParaRPr>
          </a:p>
        </p:txBody>
      </p:sp>
      <p:sp>
        <p:nvSpPr>
          <p:cNvPr id="2" name="مربع نص 1"/>
          <p:cNvSpPr txBox="1"/>
          <p:nvPr/>
        </p:nvSpPr>
        <p:spPr>
          <a:xfrm>
            <a:off x="862431" y="1916832"/>
            <a:ext cx="1410964" cy="369332"/>
          </a:xfrm>
          <a:prstGeom prst="rect">
            <a:avLst/>
          </a:prstGeom>
          <a:noFill/>
        </p:spPr>
        <p:txBody>
          <a:bodyPr wrap="none" rtlCol="0">
            <a:spAutoFit/>
          </a:bodyPr>
          <a:lstStyle/>
          <a:p>
            <a:r>
              <a:rPr lang="en-US" dirty="0" smtClean="0"/>
              <a:t>***crushing</a:t>
            </a:r>
            <a:endParaRPr lang="en-US" dirty="0"/>
          </a:p>
        </p:txBody>
      </p:sp>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49979" y="3041723"/>
            <a:ext cx="7808913" cy="301466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717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88093" y="2232099"/>
            <a:ext cx="7532687" cy="8096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45876860"/>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تمرير أفقي 3"/>
          <p:cNvSpPr/>
          <p:nvPr/>
        </p:nvSpPr>
        <p:spPr>
          <a:xfrm>
            <a:off x="556712" y="116632"/>
            <a:ext cx="7831712" cy="1800200"/>
          </a:xfrm>
          <a:prstGeom prst="horizontalScroll">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مستطيل 4"/>
          <p:cNvSpPr/>
          <p:nvPr/>
        </p:nvSpPr>
        <p:spPr>
          <a:xfrm>
            <a:off x="2165523" y="544867"/>
            <a:ext cx="4187365" cy="923330"/>
          </a:xfrm>
          <a:prstGeom prst="rect">
            <a:avLst/>
          </a:prstGeom>
          <a:noFill/>
        </p:spPr>
        <p:txBody>
          <a:bodyPr wrap="none" lIns="91440" tIns="45720" rIns="91440" bIns="4572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en-US" sz="5400" b="1" cap="all" dirty="0" smtClean="0">
                <a:ln w="0"/>
                <a:effectLst>
                  <a:reflection blurRad="12700" stA="50000" endPos="50000" dist="5000" dir="5400000" sy="-100000" rotWithShape="0"/>
                </a:effectLst>
              </a:rPr>
              <a:t>3-1: ladder</a:t>
            </a:r>
            <a:endParaRPr lang="ar-SA" sz="5400" b="1" cap="all" spc="0" dirty="0">
              <a:ln w="0"/>
              <a:effectLst>
                <a:reflection blurRad="12700" stA="50000" endPos="50000" dist="5000" dir="5400000" sy="-100000" rotWithShape="0"/>
              </a:effectLst>
            </a:endParaRPr>
          </a:p>
        </p:txBody>
      </p:sp>
      <p:sp>
        <p:nvSpPr>
          <p:cNvPr id="2" name="مربع نص 1"/>
          <p:cNvSpPr txBox="1"/>
          <p:nvPr/>
        </p:nvSpPr>
        <p:spPr>
          <a:xfrm>
            <a:off x="680352" y="2030749"/>
            <a:ext cx="2093843" cy="369332"/>
          </a:xfrm>
          <a:prstGeom prst="rect">
            <a:avLst/>
          </a:prstGeom>
          <a:noFill/>
        </p:spPr>
        <p:txBody>
          <a:bodyPr wrap="none" rtlCol="0">
            <a:spAutoFit/>
          </a:bodyPr>
          <a:lstStyle/>
          <a:p>
            <a:r>
              <a:rPr lang="en-US" dirty="0" smtClean="0"/>
              <a:t>***pause process</a:t>
            </a:r>
            <a:endParaRPr lang="en-US" dirty="0"/>
          </a:p>
        </p:txBody>
      </p:sp>
      <p:pic>
        <p:nvPicPr>
          <p:cNvPr id="8195"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72886" y="2780928"/>
            <a:ext cx="7599363" cy="26193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109811448"/>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تمرير أفقي 3"/>
          <p:cNvSpPr/>
          <p:nvPr/>
        </p:nvSpPr>
        <p:spPr>
          <a:xfrm>
            <a:off x="556712" y="116632"/>
            <a:ext cx="7831712" cy="1800200"/>
          </a:xfrm>
          <a:prstGeom prst="horizontalScroll">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مستطيل 4"/>
          <p:cNvSpPr/>
          <p:nvPr/>
        </p:nvSpPr>
        <p:spPr>
          <a:xfrm>
            <a:off x="2165523" y="544867"/>
            <a:ext cx="4187365" cy="923330"/>
          </a:xfrm>
          <a:prstGeom prst="rect">
            <a:avLst/>
          </a:prstGeom>
          <a:noFill/>
        </p:spPr>
        <p:txBody>
          <a:bodyPr wrap="none" lIns="91440" tIns="45720" rIns="91440" bIns="4572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en-US" sz="5400" b="1" cap="all" dirty="0" smtClean="0">
                <a:ln w="0"/>
                <a:effectLst>
                  <a:reflection blurRad="12700" stA="50000" endPos="50000" dist="5000" dir="5400000" sy="-100000" rotWithShape="0"/>
                </a:effectLst>
              </a:rPr>
              <a:t>3-1: ladder</a:t>
            </a:r>
            <a:endParaRPr lang="ar-SA" sz="5400" b="1" cap="all" spc="0" dirty="0">
              <a:ln w="0"/>
              <a:effectLst>
                <a:reflection blurRad="12700" stA="50000" endPos="50000" dist="5000" dir="5400000" sy="-100000" rotWithShape="0"/>
              </a:effectLst>
            </a:endParaRPr>
          </a:p>
        </p:txBody>
      </p:sp>
      <p:sp>
        <p:nvSpPr>
          <p:cNvPr id="2" name="مربع نص 1"/>
          <p:cNvSpPr txBox="1"/>
          <p:nvPr/>
        </p:nvSpPr>
        <p:spPr>
          <a:xfrm>
            <a:off x="518392" y="2023715"/>
            <a:ext cx="2050561" cy="369332"/>
          </a:xfrm>
          <a:prstGeom prst="rect">
            <a:avLst/>
          </a:prstGeom>
          <a:noFill/>
        </p:spPr>
        <p:txBody>
          <a:bodyPr wrap="none" rtlCol="0">
            <a:spAutoFit/>
          </a:bodyPr>
          <a:lstStyle/>
          <a:p>
            <a:r>
              <a:rPr lang="en-US" dirty="0" smtClean="0"/>
              <a:t>***Tank </a:t>
            </a:r>
            <a:r>
              <a:rPr lang="en-US" dirty="0" smtClean="0"/>
              <a:t>1 / Tank2</a:t>
            </a:r>
            <a:endParaRPr lang="en-US" dirty="0"/>
          </a:p>
        </p:txBody>
      </p:sp>
      <p:pic>
        <p:nvPicPr>
          <p:cNvPr id="819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40642" y="2393617"/>
            <a:ext cx="7837487" cy="22002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921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39142" y="4365104"/>
            <a:ext cx="7761287" cy="17621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288472293"/>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تمرير أفقي 3"/>
          <p:cNvSpPr/>
          <p:nvPr/>
        </p:nvSpPr>
        <p:spPr>
          <a:xfrm>
            <a:off x="556712" y="116632"/>
            <a:ext cx="7831712" cy="1800200"/>
          </a:xfrm>
          <a:prstGeom prst="horizontalScroll">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مستطيل 4"/>
          <p:cNvSpPr/>
          <p:nvPr/>
        </p:nvSpPr>
        <p:spPr>
          <a:xfrm>
            <a:off x="2165523" y="544867"/>
            <a:ext cx="4187365" cy="923330"/>
          </a:xfrm>
          <a:prstGeom prst="rect">
            <a:avLst/>
          </a:prstGeom>
          <a:noFill/>
        </p:spPr>
        <p:txBody>
          <a:bodyPr wrap="none" lIns="91440" tIns="45720" rIns="91440" bIns="4572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en-US" sz="5400" b="1" cap="all" dirty="0" smtClean="0">
                <a:ln w="0"/>
                <a:effectLst>
                  <a:reflection blurRad="12700" stA="50000" endPos="50000" dist="5000" dir="5400000" sy="-100000" rotWithShape="0"/>
                </a:effectLst>
              </a:rPr>
              <a:t>3-1: ladder</a:t>
            </a:r>
            <a:endParaRPr lang="ar-SA" sz="5400" b="1" cap="all" spc="0" dirty="0">
              <a:ln w="0"/>
              <a:effectLst>
                <a:reflection blurRad="12700" stA="50000" endPos="50000" dist="5000" dir="5400000" sy="-100000" rotWithShape="0"/>
              </a:effectLst>
            </a:endParaRPr>
          </a:p>
        </p:txBody>
      </p:sp>
      <p:sp>
        <p:nvSpPr>
          <p:cNvPr id="2" name="مربع نص 1"/>
          <p:cNvSpPr txBox="1"/>
          <p:nvPr/>
        </p:nvSpPr>
        <p:spPr>
          <a:xfrm>
            <a:off x="1003660" y="2023715"/>
            <a:ext cx="1281120" cy="369332"/>
          </a:xfrm>
          <a:prstGeom prst="rect">
            <a:avLst/>
          </a:prstGeom>
          <a:noFill/>
        </p:spPr>
        <p:txBody>
          <a:bodyPr wrap="none" rtlCol="0">
            <a:spAutoFit/>
          </a:bodyPr>
          <a:lstStyle/>
          <a:p>
            <a:r>
              <a:rPr lang="en-US" dirty="0" smtClean="0"/>
              <a:t>***Turbine</a:t>
            </a:r>
            <a:endParaRPr lang="en-US" dirty="0"/>
          </a:p>
        </p:txBody>
      </p:sp>
      <p:pic>
        <p:nvPicPr>
          <p:cNvPr id="1024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65237" y="3212976"/>
            <a:ext cx="7723187" cy="11525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629676710"/>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تمرير أفقي 3"/>
          <p:cNvSpPr/>
          <p:nvPr/>
        </p:nvSpPr>
        <p:spPr>
          <a:xfrm>
            <a:off x="556712" y="116632"/>
            <a:ext cx="7831712" cy="1800200"/>
          </a:xfrm>
          <a:prstGeom prst="horizontalScroll">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مستطيل 4"/>
          <p:cNvSpPr/>
          <p:nvPr/>
        </p:nvSpPr>
        <p:spPr>
          <a:xfrm>
            <a:off x="2165523" y="544867"/>
            <a:ext cx="4187365" cy="923330"/>
          </a:xfrm>
          <a:prstGeom prst="rect">
            <a:avLst/>
          </a:prstGeom>
          <a:noFill/>
        </p:spPr>
        <p:txBody>
          <a:bodyPr wrap="none" lIns="91440" tIns="45720" rIns="91440" bIns="4572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en-US" sz="5400" b="1" cap="all" dirty="0" smtClean="0">
                <a:ln w="0"/>
                <a:effectLst>
                  <a:reflection blurRad="12700" stA="50000" endPos="50000" dist="5000" dir="5400000" sy="-100000" rotWithShape="0"/>
                </a:effectLst>
              </a:rPr>
              <a:t>3-1: ladder</a:t>
            </a:r>
            <a:endParaRPr lang="ar-SA" sz="5400" b="1" cap="all" spc="0" dirty="0">
              <a:ln w="0"/>
              <a:effectLst>
                <a:reflection blurRad="12700" stA="50000" endPos="50000" dist="5000" dir="5400000" sy="-100000" rotWithShape="0"/>
              </a:effectLst>
            </a:endParaRPr>
          </a:p>
        </p:txBody>
      </p:sp>
      <p:sp>
        <p:nvSpPr>
          <p:cNvPr id="2" name="مربع نص 1"/>
          <p:cNvSpPr txBox="1"/>
          <p:nvPr/>
        </p:nvSpPr>
        <p:spPr>
          <a:xfrm>
            <a:off x="973202" y="2023715"/>
            <a:ext cx="1311578" cy="369332"/>
          </a:xfrm>
          <a:prstGeom prst="rect">
            <a:avLst/>
          </a:prstGeom>
          <a:noFill/>
        </p:spPr>
        <p:txBody>
          <a:bodyPr wrap="none" rtlCol="0">
            <a:spAutoFit/>
          </a:bodyPr>
          <a:lstStyle/>
          <a:p>
            <a:r>
              <a:rPr lang="en-US" dirty="0" smtClean="0"/>
              <a:t>***volume</a:t>
            </a:r>
            <a:endParaRPr lang="en-US" dirty="0"/>
          </a:p>
        </p:txBody>
      </p:sp>
      <p:pic>
        <p:nvPicPr>
          <p:cNvPr id="1126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5736" y="2408475"/>
            <a:ext cx="7713663" cy="32004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994282747"/>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تمرير أفقي 1"/>
          <p:cNvSpPr/>
          <p:nvPr/>
        </p:nvSpPr>
        <p:spPr>
          <a:xfrm>
            <a:off x="556712" y="116632"/>
            <a:ext cx="7831712" cy="1800200"/>
          </a:xfrm>
          <a:prstGeom prst="horizontalScroll">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مستطيل 3"/>
          <p:cNvSpPr/>
          <p:nvPr/>
        </p:nvSpPr>
        <p:spPr>
          <a:xfrm>
            <a:off x="1597259" y="544867"/>
            <a:ext cx="5323893" cy="923330"/>
          </a:xfrm>
          <a:prstGeom prst="rect">
            <a:avLst/>
          </a:prstGeom>
          <a:noFill/>
        </p:spPr>
        <p:txBody>
          <a:bodyPr wrap="none" lIns="91440" tIns="45720" rIns="91440" bIns="4572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en-US" sz="5400" b="1" cap="all" dirty="0" smtClean="0">
                <a:ln w="0"/>
                <a:effectLst>
                  <a:reflection blurRad="12700" stA="50000" endPos="50000" dist="5000" dir="5400000" sy="-100000" rotWithShape="0"/>
                </a:effectLst>
              </a:rPr>
              <a:t>3-2: </a:t>
            </a:r>
            <a:r>
              <a:rPr lang="en-US" sz="5400" b="1" cap="all" dirty="0" smtClean="0">
                <a:ln w="0"/>
                <a:effectLst>
                  <a:reflection blurRad="12700" stA="50000" endPos="50000" dist="5000" dir="5400000" sy="-100000" rotWithShape="0"/>
                </a:effectLst>
              </a:rPr>
              <a:t>Practical</a:t>
            </a:r>
            <a:endParaRPr lang="ar-SA" sz="5400" b="1" cap="all" spc="0" dirty="0">
              <a:ln w="0"/>
              <a:effectLst>
                <a:reflection blurRad="12700" stA="50000" endPos="50000" dist="5000" dir="5400000" sy="-100000" rotWithShape="0"/>
              </a:effectLst>
            </a:endParaRPr>
          </a:p>
        </p:txBody>
      </p:sp>
      <p:sp>
        <p:nvSpPr>
          <p:cNvPr id="3" name="عنوان 2"/>
          <p:cNvSpPr>
            <a:spLocks noGrp="1"/>
          </p:cNvSpPr>
          <p:nvPr>
            <p:ph type="title"/>
          </p:nvPr>
        </p:nvSpPr>
        <p:spPr>
          <a:xfrm>
            <a:off x="0" y="1916832"/>
            <a:ext cx="8820472" cy="4941168"/>
          </a:xfrm>
        </p:spPr>
        <p:txBody>
          <a:bodyPr/>
          <a:lstStyle/>
          <a:p>
            <a:endParaRPr lang="en-US"/>
          </a:p>
        </p:txBody>
      </p:sp>
      <p:pic>
        <p:nvPicPr>
          <p:cNvPr id="12290" name="Picture 2" descr="https://scontent.fjrs4-1.fna.fbcdn.net/v/t34.0-12/25555633_1594887740547094_1795357664_n.jpg?oh=307c29e0e29f58a672016e42de9930a8&amp;oe=5A3BCC1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56711" y="1916832"/>
            <a:ext cx="7831713" cy="482453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769575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عنوان 5"/>
          <p:cNvSpPr>
            <a:spLocks noGrp="1"/>
          </p:cNvSpPr>
          <p:nvPr>
            <p:ph type="title"/>
          </p:nvPr>
        </p:nvSpPr>
        <p:spPr>
          <a:xfrm>
            <a:off x="471488" y="548680"/>
            <a:ext cx="7596746" cy="1621984"/>
          </a:xfrm>
        </p:spPr>
        <p:txBody>
          <a:bodyPr>
            <a:normAutofit/>
          </a:bodyPr>
          <a:lstStyle/>
          <a:p>
            <a:r>
              <a:rPr lang="en-US" sz="1800" dirty="0">
                <a:solidFill>
                  <a:schemeClr val="tx1"/>
                </a:solidFill>
              </a:rPr>
              <a:t>The following table shows some of the electrical parts that we used to complete the graduation project 2</a:t>
            </a:r>
            <a:r>
              <a:rPr lang="ar-SA" dirty="0"/>
              <a:t>:</a:t>
            </a:r>
            <a:endParaRPr lang="en-US" dirty="0"/>
          </a:p>
        </p:txBody>
      </p:sp>
      <p:sp>
        <p:nvSpPr>
          <p:cNvPr id="2" name="عنصر نائب للمحتوى 1"/>
          <p:cNvSpPr>
            <a:spLocks noGrp="1"/>
          </p:cNvSpPr>
          <p:nvPr>
            <p:ph idx="4294967295"/>
          </p:nvPr>
        </p:nvSpPr>
        <p:spPr>
          <a:xfrm>
            <a:off x="179512" y="169775"/>
            <a:ext cx="8642350" cy="6840810"/>
          </a:xfrm>
        </p:spPr>
        <p:txBody>
          <a:bodyPr/>
          <a:lstStyle/>
          <a:p>
            <a:pPr marL="0" indent="0">
              <a:buNone/>
            </a:pPr>
            <a:endParaRPr lang="en-US" dirty="0"/>
          </a:p>
          <a:p>
            <a:r>
              <a:rPr lang="en-US" b="1" dirty="0" smtClean="0"/>
              <a:t>The </a:t>
            </a:r>
            <a:r>
              <a:rPr lang="en-US" b="1" dirty="0"/>
              <a:t>parts used in the </a:t>
            </a:r>
            <a:r>
              <a:rPr lang="en-US" b="1" dirty="0" smtClean="0"/>
              <a:t>project:</a:t>
            </a:r>
            <a:endParaRPr lang="ar-SA" b="1" dirty="0" smtClean="0"/>
          </a:p>
          <a:p>
            <a:r>
              <a:rPr lang="en-US" dirty="0" smtClean="0"/>
              <a:t>:</a:t>
            </a:r>
            <a:endParaRPr lang="en-US" dirty="0"/>
          </a:p>
        </p:txBody>
      </p:sp>
      <p:graphicFrame>
        <p:nvGraphicFramePr>
          <p:cNvPr id="5" name="جدول 4"/>
          <p:cNvGraphicFramePr>
            <a:graphicFrameLocks noGrp="1"/>
          </p:cNvGraphicFramePr>
          <p:nvPr>
            <p:extLst>
              <p:ext uri="{D42A27DB-BD31-4B8C-83A1-F6EECF244321}">
                <p14:modId xmlns:p14="http://schemas.microsoft.com/office/powerpoint/2010/main" val="23809788"/>
              </p:ext>
            </p:extLst>
          </p:nvPr>
        </p:nvGraphicFramePr>
        <p:xfrm>
          <a:off x="323528" y="2172605"/>
          <a:ext cx="8064896" cy="4280731"/>
        </p:xfrm>
        <a:graphic>
          <a:graphicData uri="http://schemas.openxmlformats.org/drawingml/2006/table">
            <a:tbl>
              <a:tblPr firstRow="1" firstCol="1" bandRow="1">
                <a:tableStyleId>{5C22544A-7EE6-4342-B048-85BDC9FD1C3A}</a:tableStyleId>
              </a:tblPr>
              <a:tblGrid>
                <a:gridCol w="2425664"/>
                <a:gridCol w="5639232"/>
              </a:tblGrid>
              <a:tr h="741968">
                <a:tc>
                  <a:txBody>
                    <a:bodyPr/>
                    <a:lstStyle/>
                    <a:p>
                      <a:pPr marL="0" marR="0" algn="just">
                        <a:lnSpc>
                          <a:spcPct val="115000"/>
                        </a:lnSpc>
                        <a:spcBef>
                          <a:spcPts val="0"/>
                        </a:spcBef>
                        <a:spcAft>
                          <a:spcPts val="0"/>
                        </a:spcAft>
                      </a:pPr>
                      <a:r>
                        <a:rPr lang="en-US" sz="2400" dirty="0" err="1" smtClean="0">
                          <a:solidFill>
                            <a:schemeClr val="tx1"/>
                          </a:solidFill>
                          <a:effectLst/>
                        </a:rPr>
                        <a:t>Nameof</a:t>
                      </a:r>
                      <a:r>
                        <a:rPr lang="en-US" sz="2400" dirty="0" smtClean="0">
                          <a:solidFill>
                            <a:schemeClr val="tx1"/>
                          </a:solidFill>
                          <a:effectLst/>
                        </a:rPr>
                        <a:t> </a:t>
                      </a:r>
                      <a:r>
                        <a:rPr lang="en-US" sz="2400" dirty="0">
                          <a:solidFill>
                            <a:schemeClr val="tx1"/>
                          </a:solidFill>
                          <a:effectLst/>
                        </a:rPr>
                        <a:t>element</a:t>
                      </a:r>
                      <a:endParaRPr lang="en-US" sz="2400" dirty="0">
                        <a:solidFill>
                          <a:schemeClr val="tx1"/>
                        </a:solidFill>
                        <a:effectLst/>
                        <a:latin typeface="Calibri"/>
                        <a:ea typeface="Calibri"/>
                        <a:cs typeface="Arial"/>
                      </a:endParaRPr>
                    </a:p>
                  </a:txBody>
                  <a:tcPr marL="48126" marR="48126" marT="0" marB="0"/>
                </a:tc>
                <a:tc>
                  <a:txBody>
                    <a:bodyPr/>
                    <a:lstStyle/>
                    <a:p>
                      <a:pPr marL="0" marR="0" algn="just">
                        <a:lnSpc>
                          <a:spcPct val="115000"/>
                        </a:lnSpc>
                        <a:spcBef>
                          <a:spcPts val="0"/>
                        </a:spcBef>
                        <a:spcAft>
                          <a:spcPts val="0"/>
                        </a:spcAft>
                      </a:pPr>
                      <a:r>
                        <a:rPr lang="en-US" sz="2400" dirty="0">
                          <a:solidFill>
                            <a:schemeClr val="tx1"/>
                          </a:solidFill>
                          <a:effectLst/>
                        </a:rPr>
                        <a:t>image </a:t>
                      </a:r>
                      <a:endParaRPr lang="en-US" sz="2400" dirty="0">
                        <a:solidFill>
                          <a:schemeClr val="tx1"/>
                        </a:solidFill>
                        <a:effectLst/>
                        <a:latin typeface="Calibri"/>
                        <a:ea typeface="Calibri"/>
                        <a:cs typeface="Arial"/>
                      </a:endParaRPr>
                    </a:p>
                  </a:txBody>
                  <a:tcPr marL="48126" marR="48126" marT="0" marB="0"/>
                </a:tc>
              </a:tr>
              <a:tr h="1184877">
                <a:tc>
                  <a:txBody>
                    <a:bodyPr/>
                    <a:lstStyle/>
                    <a:p>
                      <a:pPr marL="0" marR="0" algn="just">
                        <a:lnSpc>
                          <a:spcPct val="115000"/>
                        </a:lnSpc>
                        <a:spcBef>
                          <a:spcPts val="0"/>
                        </a:spcBef>
                        <a:spcAft>
                          <a:spcPts val="0"/>
                        </a:spcAft>
                      </a:pPr>
                      <a:r>
                        <a:rPr lang="en-US" sz="2400" dirty="0">
                          <a:solidFill>
                            <a:schemeClr val="tx1"/>
                          </a:solidFill>
                          <a:effectLst/>
                        </a:rPr>
                        <a:t>Electrical </a:t>
                      </a:r>
                      <a:r>
                        <a:rPr lang="en-US" sz="2400" dirty="0" smtClean="0">
                          <a:solidFill>
                            <a:schemeClr val="tx1"/>
                          </a:solidFill>
                          <a:effectLst/>
                        </a:rPr>
                        <a:t>switches</a:t>
                      </a:r>
                      <a:endParaRPr lang="en-US" sz="2400" dirty="0">
                        <a:solidFill>
                          <a:schemeClr val="tx1"/>
                        </a:solidFill>
                        <a:effectLst/>
                      </a:endParaRPr>
                    </a:p>
                    <a:p>
                      <a:pPr marL="0" marR="0" algn="just">
                        <a:lnSpc>
                          <a:spcPct val="115000"/>
                        </a:lnSpc>
                        <a:spcBef>
                          <a:spcPts val="0"/>
                        </a:spcBef>
                        <a:spcAft>
                          <a:spcPts val="0"/>
                        </a:spcAft>
                      </a:pPr>
                      <a:r>
                        <a:rPr lang="en-US" sz="2400" dirty="0">
                          <a:effectLst/>
                        </a:rPr>
                        <a:t> </a:t>
                      </a:r>
                      <a:endParaRPr lang="en-US" sz="2400" dirty="0">
                        <a:effectLst/>
                        <a:latin typeface="Calibri"/>
                        <a:ea typeface="Calibri"/>
                        <a:cs typeface="Arial"/>
                      </a:endParaRPr>
                    </a:p>
                  </a:txBody>
                  <a:tcPr marL="48126" marR="48126" marT="0" marB="0"/>
                </a:tc>
                <a:tc>
                  <a:txBody>
                    <a:bodyPr/>
                    <a:lstStyle/>
                    <a:p>
                      <a:pPr marL="0" marR="0" algn="just">
                        <a:lnSpc>
                          <a:spcPct val="115000"/>
                        </a:lnSpc>
                        <a:spcBef>
                          <a:spcPts val="0"/>
                        </a:spcBef>
                        <a:spcAft>
                          <a:spcPts val="0"/>
                        </a:spcAft>
                        <a:tabLst>
                          <a:tab pos="3269615" algn="l"/>
                        </a:tabLst>
                      </a:pPr>
                      <a:r>
                        <a:rPr lang="en-US" sz="800" dirty="0">
                          <a:effectLst/>
                        </a:rPr>
                        <a:t>	</a:t>
                      </a:r>
                      <a:endParaRPr lang="en-US" sz="800" dirty="0">
                        <a:effectLst/>
                        <a:latin typeface="Calibri"/>
                        <a:ea typeface="SimSun"/>
                        <a:cs typeface="Arial"/>
                      </a:endParaRPr>
                    </a:p>
                  </a:txBody>
                  <a:tcPr marL="48126" marR="48126" marT="0" marB="0"/>
                </a:tc>
              </a:tr>
              <a:tr h="1126870">
                <a:tc>
                  <a:txBody>
                    <a:bodyPr/>
                    <a:lstStyle/>
                    <a:p>
                      <a:pPr marL="0" marR="0" algn="just">
                        <a:lnSpc>
                          <a:spcPct val="115000"/>
                        </a:lnSpc>
                        <a:spcBef>
                          <a:spcPts val="0"/>
                        </a:spcBef>
                        <a:spcAft>
                          <a:spcPts val="0"/>
                        </a:spcAft>
                      </a:pPr>
                      <a:r>
                        <a:rPr lang="en-US" sz="2400" dirty="0">
                          <a:solidFill>
                            <a:schemeClr val="tx1"/>
                          </a:solidFill>
                          <a:effectLst/>
                        </a:rPr>
                        <a:t>pushbutton</a:t>
                      </a:r>
                      <a:endParaRPr lang="en-US" sz="2400" dirty="0">
                        <a:solidFill>
                          <a:schemeClr val="tx1"/>
                        </a:solidFill>
                        <a:effectLst/>
                        <a:latin typeface="Calibri"/>
                        <a:ea typeface="Calibri"/>
                        <a:cs typeface="Arial"/>
                      </a:endParaRPr>
                    </a:p>
                  </a:txBody>
                  <a:tcPr marL="48126" marR="48126" marT="0" marB="0"/>
                </a:tc>
                <a:tc>
                  <a:txBody>
                    <a:bodyPr/>
                    <a:lstStyle/>
                    <a:p>
                      <a:pPr marL="0" marR="0" algn="just">
                        <a:lnSpc>
                          <a:spcPct val="115000"/>
                        </a:lnSpc>
                        <a:spcBef>
                          <a:spcPts val="0"/>
                        </a:spcBef>
                        <a:spcAft>
                          <a:spcPts val="0"/>
                        </a:spcAft>
                      </a:pPr>
                      <a:endParaRPr lang="en-US" sz="800" dirty="0">
                        <a:effectLst/>
                        <a:latin typeface="Calibri"/>
                        <a:ea typeface="SimSun"/>
                        <a:cs typeface="Arial"/>
                      </a:endParaRPr>
                    </a:p>
                  </a:txBody>
                  <a:tcPr marL="48126" marR="48126" marT="0" marB="0"/>
                </a:tc>
              </a:tr>
              <a:tr h="1050741">
                <a:tc>
                  <a:txBody>
                    <a:bodyPr/>
                    <a:lstStyle/>
                    <a:p>
                      <a:pPr marL="0" marR="0" algn="just">
                        <a:lnSpc>
                          <a:spcPct val="115000"/>
                        </a:lnSpc>
                        <a:spcBef>
                          <a:spcPts val="0"/>
                        </a:spcBef>
                        <a:spcAft>
                          <a:spcPts val="0"/>
                        </a:spcAft>
                      </a:pPr>
                      <a:r>
                        <a:rPr lang="en-US" sz="2400" dirty="0">
                          <a:solidFill>
                            <a:schemeClr val="tx1"/>
                          </a:solidFill>
                          <a:effectLst/>
                        </a:rPr>
                        <a:t>Water valve </a:t>
                      </a:r>
                      <a:endParaRPr lang="en-US" sz="2400" dirty="0">
                        <a:solidFill>
                          <a:schemeClr val="tx1"/>
                        </a:solidFill>
                        <a:effectLst/>
                        <a:latin typeface="Calibri"/>
                        <a:ea typeface="Calibri"/>
                        <a:cs typeface="Arial"/>
                      </a:endParaRPr>
                    </a:p>
                  </a:txBody>
                  <a:tcPr marL="48126" marR="48126" marT="0" marB="0"/>
                </a:tc>
                <a:tc>
                  <a:txBody>
                    <a:bodyPr/>
                    <a:lstStyle/>
                    <a:p>
                      <a:pPr marL="0" marR="0" algn="just">
                        <a:lnSpc>
                          <a:spcPct val="115000"/>
                        </a:lnSpc>
                        <a:spcBef>
                          <a:spcPts val="0"/>
                        </a:spcBef>
                        <a:spcAft>
                          <a:spcPts val="0"/>
                        </a:spcAft>
                      </a:pPr>
                      <a:endParaRPr lang="en-US" sz="800" dirty="0">
                        <a:effectLst/>
                        <a:latin typeface="Calibri"/>
                        <a:ea typeface="SimSun"/>
                        <a:cs typeface="Arial"/>
                      </a:endParaRPr>
                    </a:p>
                  </a:txBody>
                  <a:tcPr marL="48126" marR="48126" marT="0" marB="0"/>
                </a:tc>
              </a:tr>
            </a:tbl>
          </a:graphicData>
        </a:graphic>
      </p:graphicFrame>
      <p:pic>
        <p:nvPicPr>
          <p:cNvPr id="19464" name="Picture 2" descr="Image result for switche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127377" y="2996952"/>
            <a:ext cx="2376263" cy="1186457"/>
          </a:xfrm>
          <a:prstGeom prst="rect">
            <a:avLst/>
          </a:prstGeom>
          <a:noFill/>
          <a:extLst>
            <a:ext uri="{909E8E84-426E-40DD-AFC4-6F175D3DCCD1}">
              <a14:hiddenFill xmlns:a14="http://schemas.microsoft.com/office/drawing/2010/main">
                <a:solidFill>
                  <a:srgbClr val="FFFFFF"/>
                </a:solidFill>
              </a14:hiddenFill>
            </a:ext>
          </a:extLst>
        </p:spPr>
      </p:pic>
      <p:pic>
        <p:nvPicPr>
          <p:cNvPr id="19463" name="Picture 3" descr="Image result for switche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835249" y="3088407"/>
            <a:ext cx="2292127" cy="1042440"/>
          </a:xfrm>
          <a:prstGeom prst="rect">
            <a:avLst/>
          </a:prstGeom>
          <a:noFill/>
          <a:extLst>
            <a:ext uri="{909E8E84-426E-40DD-AFC4-6F175D3DCCD1}">
              <a14:hiddenFill xmlns:a14="http://schemas.microsoft.com/office/drawing/2010/main">
                <a:solidFill>
                  <a:srgbClr val="FFFFFF"/>
                </a:solidFill>
              </a14:hiddenFill>
            </a:ext>
          </a:extLst>
        </p:spPr>
      </p:pic>
      <p:pic>
        <p:nvPicPr>
          <p:cNvPr id="19462" name="Picture 1" descr="Image result for push button"/>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902682" y="4063950"/>
            <a:ext cx="2047875" cy="1181100"/>
          </a:xfrm>
          <a:prstGeom prst="rect">
            <a:avLst/>
          </a:prstGeom>
          <a:noFill/>
          <a:extLst>
            <a:ext uri="{909E8E84-426E-40DD-AFC4-6F175D3DCCD1}">
              <a14:hiddenFill xmlns:a14="http://schemas.microsoft.com/office/drawing/2010/main">
                <a:solidFill>
                  <a:srgbClr val="FFFFFF"/>
                </a:solidFill>
              </a14:hiddenFill>
            </a:ext>
          </a:extLst>
        </p:spPr>
      </p:pic>
      <p:pic>
        <p:nvPicPr>
          <p:cNvPr id="19461" name="Picture 4" descr="Image result for valve wate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835821" y="5301208"/>
            <a:ext cx="2349624" cy="119675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120223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ستطيل 3"/>
          <p:cNvSpPr/>
          <p:nvPr/>
        </p:nvSpPr>
        <p:spPr>
          <a:xfrm>
            <a:off x="539552" y="332656"/>
            <a:ext cx="1981633" cy="923330"/>
          </a:xfrm>
          <a:prstGeom prst="rect">
            <a:avLst/>
          </a:prstGeom>
          <a:noFill/>
        </p:spPr>
        <p:txBody>
          <a:bodyPr wrap="none" lIns="91440" tIns="45720" rIns="91440" bIns="4572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en-US" sz="5400" b="1" cap="all" spc="0"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Index</a:t>
            </a:r>
            <a:endParaRPr lang="ar-SA" sz="5400" b="1" cap="all" spc="0"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p:txBody>
      </p:sp>
      <p:graphicFrame>
        <p:nvGraphicFramePr>
          <p:cNvPr id="5" name="جدول 4"/>
          <p:cNvGraphicFramePr>
            <a:graphicFrameLocks noGrp="1"/>
          </p:cNvGraphicFramePr>
          <p:nvPr>
            <p:extLst>
              <p:ext uri="{D42A27DB-BD31-4B8C-83A1-F6EECF244321}">
                <p14:modId xmlns:p14="http://schemas.microsoft.com/office/powerpoint/2010/main" val="1416914946"/>
              </p:ext>
            </p:extLst>
          </p:nvPr>
        </p:nvGraphicFramePr>
        <p:xfrm>
          <a:off x="539552" y="1124744"/>
          <a:ext cx="7416824" cy="5059680"/>
        </p:xfrm>
        <a:graphic>
          <a:graphicData uri="http://schemas.openxmlformats.org/drawingml/2006/table">
            <a:tbl>
              <a:tblPr firstRow="1" bandRow="1">
                <a:tableStyleId>{5C22544A-7EE6-4342-B048-85BDC9FD1C3A}</a:tableStyleId>
              </a:tblPr>
              <a:tblGrid>
                <a:gridCol w="3708412"/>
                <a:gridCol w="3708412"/>
              </a:tblGrid>
              <a:tr h="302872">
                <a:tc>
                  <a:txBody>
                    <a:bodyPr/>
                    <a:lstStyle/>
                    <a:p>
                      <a:pPr algn="l"/>
                      <a:r>
                        <a:rPr lang="en-US" sz="1600" b="1" dirty="0" smtClean="0"/>
                        <a:t>SUBJECT</a:t>
                      </a:r>
                      <a:endParaRPr lang="en-US" sz="1600" b="1" dirty="0"/>
                    </a:p>
                  </a:txBody>
                  <a:tcPr/>
                </a:tc>
                <a:tc>
                  <a:txBody>
                    <a:bodyPr/>
                    <a:lstStyle/>
                    <a:p>
                      <a:pPr algn="ctr"/>
                      <a:r>
                        <a:rPr lang="en-US" sz="1600" b="1" dirty="0" smtClean="0"/>
                        <a:t>SLIDES</a:t>
                      </a:r>
                      <a:endParaRPr lang="en-US" sz="1600" b="1" dirty="0"/>
                    </a:p>
                  </a:txBody>
                  <a:tcPr/>
                </a:tc>
              </a:tr>
              <a:tr h="302872">
                <a:tc>
                  <a:txBody>
                    <a:bodyPr/>
                    <a:lstStyle/>
                    <a:p>
                      <a:pPr algn="l"/>
                      <a:r>
                        <a:rPr lang="en-US" sz="1600" b="1" dirty="0" smtClean="0"/>
                        <a:t>1-1:INTRODUCTION</a:t>
                      </a:r>
                      <a:endParaRPr lang="en-US" sz="1600" b="1" dirty="0"/>
                    </a:p>
                  </a:txBody>
                  <a:tcPr/>
                </a:tc>
                <a:tc>
                  <a:txBody>
                    <a:bodyPr/>
                    <a:lstStyle/>
                    <a:p>
                      <a:pPr algn="ctr"/>
                      <a:r>
                        <a:rPr lang="en-US" sz="1600" b="1" dirty="0" smtClean="0"/>
                        <a:t>4-7</a:t>
                      </a:r>
                      <a:endParaRPr lang="en-US" sz="1600" b="1" dirty="0"/>
                    </a:p>
                  </a:txBody>
                  <a:tcPr/>
                </a:tc>
              </a:tr>
              <a:tr h="330406">
                <a:tc>
                  <a:txBody>
                    <a:bodyPr/>
                    <a:lstStyle/>
                    <a:p>
                      <a:pPr algn="l"/>
                      <a:r>
                        <a:rPr lang="en-US" sz="1800" b="1" dirty="0" smtClean="0"/>
                        <a:t>1-2:STEPS OF OLIVE PRESS</a:t>
                      </a:r>
                      <a:endParaRPr lang="en-US" sz="1800" b="1" dirty="0"/>
                    </a:p>
                  </a:txBody>
                  <a:tcPr/>
                </a:tc>
                <a:tc>
                  <a:txBody>
                    <a:bodyPr/>
                    <a:lstStyle/>
                    <a:p>
                      <a:pPr algn="ctr"/>
                      <a:r>
                        <a:rPr lang="en-US" sz="1800" b="1" dirty="0" smtClean="0"/>
                        <a:t>8</a:t>
                      </a:r>
                      <a:endParaRPr lang="en-US" sz="1800" b="1" dirty="0"/>
                    </a:p>
                  </a:txBody>
                  <a:tcPr/>
                </a:tc>
              </a:tr>
              <a:tr h="330406">
                <a:tc>
                  <a:txBody>
                    <a:bodyPr/>
                    <a:lstStyle/>
                    <a:p>
                      <a:pPr algn="l"/>
                      <a:r>
                        <a:rPr lang="en-US" sz="1800" b="1" dirty="0" smtClean="0"/>
                        <a:t>2-1:PLC</a:t>
                      </a:r>
                      <a:endParaRPr lang="en-US" sz="1800" b="1" dirty="0"/>
                    </a:p>
                  </a:txBody>
                  <a:tcPr/>
                </a:tc>
                <a:tc>
                  <a:txBody>
                    <a:bodyPr/>
                    <a:lstStyle/>
                    <a:p>
                      <a:pPr algn="ctr"/>
                      <a:endParaRPr lang="en-US" sz="1800" b="1" dirty="0"/>
                    </a:p>
                  </a:txBody>
                  <a:tcPr/>
                </a:tc>
              </a:tr>
              <a:tr h="330406">
                <a:tc>
                  <a:txBody>
                    <a:bodyPr/>
                    <a:lstStyle/>
                    <a:p>
                      <a:pPr algn="l"/>
                      <a:r>
                        <a:rPr lang="en-US" sz="1800" b="1" dirty="0" smtClean="0"/>
                        <a:t>2-2:PLC FATEK</a:t>
                      </a:r>
                      <a:endParaRPr lang="en-US" sz="1800" b="1" dirty="0"/>
                    </a:p>
                  </a:txBody>
                  <a:tcPr/>
                </a:tc>
                <a:tc>
                  <a:txBody>
                    <a:bodyPr/>
                    <a:lstStyle/>
                    <a:p>
                      <a:pPr algn="ctr"/>
                      <a:endParaRPr lang="en-US" sz="1800" b="1" dirty="0"/>
                    </a:p>
                  </a:txBody>
                  <a:tcPr/>
                </a:tc>
              </a:tr>
              <a:tr h="330406">
                <a:tc>
                  <a:txBody>
                    <a:bodyPr/>
                    <a:lstStyle/>
                    <a:p>
                      <a:pPr algn="l"/>
                      <a:r>
                        <a:rPr lang="en-US" sz="1800" b="1" dirty="0" smtClean="0"/>
                        <a:t>2-3:SCADA SYSTEM</a:t>
                      </a:r>
                      <a:endParaRPr lang="en-US" sz="1800" b="1" dirty="0"/>
                    </a:p>
                  </a:txBody>
                  <a:tcPr/>
                </a:tc>
                <a:tc>
                  <a:txBody>
                    <a:bodyPr/>
                    <a:lstStyle/>
                    <a:p>
                      <a:pPr algn="ctr"/>
                      <a:endParaRPr lang="en-US" sz="1800" b="1" dirty="0"/>
                    </a:p>
                  </a:txBody>
                  <a:tcPr/>
                </a:tc>
              </a:tr>
              <a:tr h="330406">
                <a:tc>
                  <a:txBody>
                    <a:bodyPr/>
                    <a:lstStyle/>
                    <a:p>
                      <a:pPr algn="l"/>
                      <a:r>
                        <a:rPr lang="en-US" sz="1800" b="1" dirty="0" smtClean="0"/>
                        <a:t>2-4:FV-DESIGNER </a:t>
                      </a:r>
                      <a:endParaRPr lang="en-US" sz="1800" b="1" dirty="0"/>
                    </a:p>
                  </a:txBody>
                  <a:tcPr/>
                </a:tc>
                <a:tc>
                  <a:txBody>
                    <a:bodyPr/>
                    <a:lstStyle/>
                    <a:p>
                      <a:pPr algn="ctr"/>
                      <a:endParaRPr lang="en-US" sz="1800" b="1" dirty="0"/>
                    </a:p>
                  </a:txBody>
                  <a:tcPr/>
                </a:tc>
              </a:tr>
              <a:tr h="330406">
                <a:tc>
                  <a:txBody>
                    <a:bodyPr/>
                    <a:lstStyle/>
                    <a:p>
                      <a:pPr algn="l"/>
                      <a:r>
                        <a:rPr lang="en-US" sz="1800" b="1" dirty="0" smtClean="0"/>
                        <a:t>3-1: Ladder</a:t>
                      </a:r>
                      <a:endParaRPr lang="en-US" sz="1800" b="1" dirty="0"/>
                    </a:p>
                  </a:txBody>
                  <a:tcPr/>
                </a:tc>
                <a:tc>
                  <a:txBody>
                    <a:bodyPr/>
                    <a:lstStyle/>
                    <a:p>
                      <a:pPr algn="ctr"/>
                      <a:r>
                        <a:rPr lang="en-US" sz="1800" b="1" dirty="0" smtClean="0"/>
                        <a:t>13-26</a:t>
                      </a:r>
                      <a:endParaRPr lang="en-US" sz="1800" b="1" dirty="0"/>
                    </a:p>
                  </a:txBody>
                  <a:tcPr/>
                </a:tc>
              </a:tr>
              <a:tr h="330406">
                <a:tc>
                  <a:txBody>
                    <a:bodyPr/>
                    <a:lstStyle/>
                    <a:p>
                      <a:pPr algn="l"/>
                      <a:r>
                        <a:rPr lang="en-US" sz="1800" b="1" dirty="0" smtClean="0"/>
                        <a:t>3-1:PRACTICAL SIDE</a:t>
                      </a:r>
                      <a:endParaRPr lang="en-US" sz="1800" b="1" dirty="0"/>
                    </a:p>
                  </a:txBody>
                  <a:tcPr/>
                </a:tc>
                <a:tc>
                  <a:txBody>
                    <a:bodyPr/>
                    <a:lstStyle/>
                    <a:p>
                      <a:pPr algn="ctr"/>
                      <a:endParaRPr lang="en-US" sz="1800" b="1" dirty="0"/>
                    </a:p>
                  </a:txBody>
                  <a:tcPr/>
                </a:tc>
              </a:tr>
              <a:tr h="330406">
                <a:tc>
                  <a:txBody>
                    <a:bodyPr/>
                    <a:lstStyle/>
                    <a:p>
                      <a:pPr algn="l"/>
                      <a:r>
                        <a:rPr lang="en-US" sz="1800" b="1" dirty="0" smtClean="0"/>
                        <a:t>3-4:</a:t>
                      </a:r>
                      <a:r>
                        <a:rPr lang="en-US" sz="1800" b="1" baseline="0" dirty="0" smtClean="0"/>
                        <a:t> operation</a:t>
                      </a:r>
                      <a:endParaRPr lang="en-US" sz="1800" b="1" dirty="0"/>
                    </a:p>
                  </a:txBody>
                  <a:tcPr/>
                </a:tc>
                <a:tc>
                  <a:txBody>
                    <a:bodyPr/>
                    <a:lstStyle/>
                    <a:p>
                      <a:pPr algn="ctr"/>
                      <a:r>
                        <a:rPr lang="en-US" sz="1800" b="1" dirty="0" smtClean="0"/>
                        <a:t>31</a:t>
                      </a:r>
                      <a:endParaRPr lang="en-US" sz="1800" b="1" dirty="0"/>
                    </a:p>
                  </a:txBody>
                  <a:tcPr/>
                </a:tc>
              </a:tr>
              <a:tr h="330406">
                <a:tc>
                  <a:txBody>
                    <a:bodyPr/>
                    <a:lstStyle/>
                    <a:p>
                      <a:pPr algn="l"/>
                      <a:r>
                        <a:rPr lang="en-US" sz="1800" b="1" dirty="0" smtClean="0"/>
                        <a:t>4- 1:Financial STYDY</a:t>
                      </a:r>
                      <a:endParaRPr lang="en-US" sz="1800" b="1" dirty="0"/>
                    </a:p>
                  </a:txBody>
                  <a:tcPr/>
                </a:tc>
                <a:tc>
                  <a:txBody>
                    <a:bodyPr/>
                    <a:lstStyle/>
                    <a:p>
                      <a:pPr algn="ctr"/>
                      <a:endParaRPr lang="en-US" sz="1800" b="1" dirty="0"/>
                    </a:p>
                  </a:txBody>
                  <a:tcPr/>
                </a:tc>
              </a:tr>
              <a:tr h="330406">
                <a:tc>
                  <a:txBody>
                    <a:bodyPr/>
                    <a:lstStyle/>
                    <a:p>
                      <a:pPr algn="l"/>
                      <a:r>
                        <a:rPr lang="en-US" sz="1800" b="1" dirty="0" smtClean="0"/>
                        <a:t>4-2:PROBLEMS</a:t>
                      </a:r>
                      <a:endParaRPr lang="en-US" sz="1800" b="1" dirty="0"/>
                    </a:p>
                  </a:txBody>
                  <a:tcPr/>
                </a:tc>
                <a:tc>
                  <a:txBody>
                    <a:bodyPr/>
                    <a:lstStyle/>
                    <a:p>
                      <a:pPr algn="ctr"/>
                      <a:endParaRPr lang="en-US" sz="1800" b="1" dirty="0"/>
                    </a:p>
                  </a:txBody>
                  <a:tcPr/>
                </a:tc>
              </a:tr>
              <a:tr h="330406">
                <a:tc>
                  <a:txBody>
                    <a:bodyPr/>
                    <a:lstStyle/>
                    <a:p>
                      <a:pPr algn="l"/>
                      <a:r>
                        <a:rPr lang="en-US" sz="1800" b="1" dirty="0" smtClean="0"/>
                        <a:t>4-3:PROJECT EXTRACT</a:t>
                      </a:r>
                      <a:endParaRPr lang="en-US" sz="1800" b="1" dirty="0"/>
                    </a:p>
                  </a:txBody>
                  <a:tcPr/>
                </a:tc>
                <a:tc>
                  <a:txBody>
                    <a:bodyPr/>
                    <a:lstStyle/>
                    <a:p>
                      <a:pPr algn="ctr"/>
                      <a:endParaRPr lang="en-US" sz="1800" b="1" dirty="0"/>
                    </a:p>
                  </a:txBody>
                  <a:tcPr/>
                </a:tc>
              </a:tr>
              <a:tr h="330406">
                <a:tc>
                  <a:txBody>
                    <a:bodyPr/>
                    <a:lstStyle/>
                    <a:p>
                      <a:pPr algn="l"/>
                      <a:r>
                        <a:rPr lang="en-US" sz="1800" b="1" dirty="0" smtClean="0"/>
                        <a:t>4-4:CONCLOUSION </a:t>
                      </a:r>
                      <a:endParaRPr lang="en-US" sz="1800" b="1" dirty="0"/>
                    </a:p>
                  </a:txBody>
                  <a:tcPr/>
                </a:tc>
                <a:tc>
                  <a:txBody>
                    <a:bodyPr/>
                    <a:lstStyle/>
                    <a:p>
                      <a:pPr algn="ctr"/>
                      <a:endParaRPr lang="en-US" sz="1800" b="1" dirty="0"/>
                    </a:p>
                  </a:txBody>
                  <a:tcPr/>
                </a:tc>
              </a:tr>
            </a:tbl>
          </a:graphicData>
        </a:graphic>
      </p:graphicFrame>
    </p:spTree>
    <p:extLst>
      <p:ext uri="{BB962C8B-B14F-4D97-AF65-F5344CB8AC3E}">
        <p14:creationId xmlns:p14="http://schemas.microsoft.com/office/powerpoint/2010/main" val="12698417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عنصر نائب للمحتوى 3"/>
          <p:cNvGraphicFramePr>
            <a:graphicFrameLocks noGrp="1"/>
          </p:cNvGraphicFramePr>
          <p:nvPr>
            <p:ph idx="1"/>
            <p:extLst>
              <p:ext uri="{D42A27DB-BD31-4B8C-83A1-F6EECF244321}">
                <p14:modId xmlns:p14="http://schemas.microsoft.com/office/powerpoint/2010/main" val="200615293"/>
              </p:ext>
            </p:extLst>
          </p:nvPr>
        </p:nvGraphicFramePr>
        <p:xfrm>
          <a:off x="34230" y="-1"/>
          <a:ext cx="8858250" cy="6784099"/>
        </p:xfrm>
        <a:graphic>
          <a:graphicData uri="http://schemas.openxmlformats.org/drawingml/2006/table">
            <a:tbl>
              <a:tblPr firstRow="1" firstCol="1" bandRow="1">
                <a:tableStyleId>{5C22544A-7EE6-4342-B048-85BDC9FD1C3A}</a:tableStyleId>
              </a:tblPr>
              <a:tblGrid>
                <a:gridCol w="2571117"/>
                <a:gridCol w="6287133"/>
              </a:tblGrid>
              <a:tr h="1516546">
                <a:tc>
                  <a:txBody>
                    <a:bodyPr/>
                    <a:lstStyle/>
                    <a:p>
                      <a:pPr marL="0" marR="0" algn="just">
                        <a:lnSpc>
                          <a:spcPct val="115000"/>
                        </a:lnSpc>
                        <a:spcBef>
                          <a:spcPts val="0"/>
                        </a:spcBef>
                        <a:spcAft>
                          <a:spcPts val="0"/>
                        </a:spcAft>
                      </a:pPr>
                      <a:r>
                        <a:rPr lang="en-US" sz="2400" dirty="0">
                          <a:solidFill>
                            <a:schemeClr val="tx1"/>
                          </a:solidFill>
                          <a:effectLst/>
                        </a:rPr>
                        <a:t>Flow meter</a:t>
                      </a:r>
                    </a:p>
                    <a:p>
                      <a:pPr marL="0" marR="0" algn="just">
                        <a:lnSpc>
                          <a:spcPct val="115000"/>
                        </a:lnSpc>
                        <a:spcBef>
                          <a:spcPts val="0"/>
                        </a:spcBef>
                        <a:spcAft>
                          <a:spcPts val="0"/>
                        </a:spcAft>
                      </a:pPr>
                      <a:r>
                        <a:rPr lang="en-US" sz="2400" dirty="0">
                          <a:solidFill>
                            <a:schemeClr val="tx1"/>
                          </a:solidFill>
                          <a:effectLst/>
                        </a:rPr>
                        <a:t> </a:t>
                      </a:r>
                      <a:endParaRPr lang="en-US" sz="2400" dirty="0">
                        <a:solidFill>
                          <a:schemeClr val="tx1"/>
                        </a:solidFill>
                        <a:effectLst/>
                        <a:latin typeface="Calibri"/>
                        <a:ea typeface="Calibri"/>
                        <a:cs typeface="Arial"/>
                      </a:endParaRPr>
                    </a:p>
                  </a:txBody>
                  <a:tcPr marL="68580" marR="68580" marT="0" marB="0"/>
                </a:tc>
                <a:tc>
                  <a:txBody>
                    <a:bodyPr/>
                    <a:lstStyle/>
                    <a:p>
                      <a:pPr marL="0" marR="0" algn="just">
                        <a:lnSpc>
                          <a:spcPct val="115000"/>
                        </a:lnSpc>
                        <a:spcBef>
                          <a:spcPts val="0"/>
                        </a:spcBef>
                        <a:spcAft>
                          <a:spcPts val="0"/>
                        </a:spcAft>
                      </a:pPr>
                      <a:endParaRPr lang="en-US" sz="1100" dirty="0">
                        <a:effectLst/>
                        <a:latin typeface="Calibri"/>
                        <a:ea typeface="Calibri"/>
                        <a:cs typeface="Arial"/>
                      </a:endParaRPr>
                    </a:p>
                  </a:txBody>
                  <a:tcPr marL="68580" marR="68580" marT="0" marB="0"/>
                </a:tc>
              </a:tr>
              <a:tr h="1647108">
                <a:tc>
                  <a:txBody>
                    <a:bodyPr/>
                    <a:lstStyle/>
                    <a:p>
                      <a:pPr marL="0" marR="0" algn="just">
                        <a:lnSpc>
                          <a:spcPct val="115000"/>
                        </a:lnSpc>
                        <a:spcBef>
                          <a:spcPts val="0"/>
                        </a:spcBef>
                        <a:spcAft>
                          <a:spcPts val="0"/>
                        </a:spcAft>
                      </a:pPr>
                      <a:r>
                        <a:rPr lang="en-US" sz="2400" dirty="0">
                          <a:solidFill>
                            <a:schemeClr val="tx1"/>
                          </a:solidFill>
                          <a:effectLst/>
                        </a:rPr>
                        <a:t>Dc motors(12 volt)</a:t>
                      </a:r>
                      <a:endParaRPr lang="en-US" sz="2400" dirty="0">
                        <a:solidFill>
                          <a:schemeClr val="tx1"/>
                        </a:solidFill>
                        <a:effectLst/>
                        <a:latin typeface="Calibri"/>
                        <a:ea typeface="Calibri"/>
                        <a:cs typeface="Arial"/>
                      </a:endParaRPr>
                    </a:p>
                  </a:txBody>
                  <a:tcPr marL="68580" marR="68580" marT="0" marB="0"/>
                </a:tc>
                <a:tc>
                  <a:txBody>
                    <a:bodyPr/>
                    <a:lstStyle/>
                    <a:p>
                      <a:pPr marL="0" marR="0" algn="just">
                        <a:lnSpc>
                          <a:spcPct val="115000"/>
                        </a:lnSpc>
                        <a:spcBef>
                          <a:spcPts val="0"/>
                        </a:spcBef>
                        <a:spcAft>
                          <a:spcPts val="0"/>
                        </a:spcAft>
                      </a:pPr>
                      <a:endParaRPr lang="en-US" sz="1200" dirty="0">
                        <a:effectLst/>
                        <a:latin typeface="Calibri"/>
                        <a:ea typeface="SimSun"/>
                        <a:cs typeface="Arial"/>
                      </a:endParaRPr>
                    </a:p>
                  </a:txBody>
                  <a:tcPr marL="68580" marR="68580" marT="0" marB="0"/>
                </a:tc>
              </a:tr>
              <a:tr h="1877268">
                <a:tc>
                  <a:txBody>
                    <a:bodyPr/>
                    <a:lstStyle/>
                    <a:p>
                      <a:pPr marL="0" marR="0" algn="just">
                        <a:lnSpc>
                          <a:spcPct val="115000"/>
                        </a:lnSpc>
                        <a:spcBef>
                          <a:spcPts val="0"/>
                        </a:spcBef>
                        <a:spcAft>
                          <a:spcPts val="0"/>
                        </a:spcAft>
                      </a:pPr>
                      <a:r>
                        <a:rPr lang="en-US" sz="2400" dirty="0">
                          <a:solidFill>
                            <a:schemeClr val="tx1"/>
                          </a:solidFill>
                          <a:effectLst/>
                        </a:rPr>
                        <a:t>Led(12 volt)</a:t>
                      </a:r>
                      <a:endParaRPr lang="en-US" sz="2400" dirty="0">
                        <a:solidFill>
                          <a:schemeClr val="tx1"/>
                        </a:solidFill>
                        <a:effectLst/>
                        <a:latin typeface="Calibri"/>
                        <a:ea typeface="Calibri"/>
                        <a:cs typeface="Arial"/>
                      </a:endParaRPr>
                    </a:p>
                  </a:txBody>
                  <a:tcPr marL="68580" marR="68580" marT="0" marB="0"/>
                </a:tc>
                <a:tc>
                  <a:txBody>
                    <a:bodyPr/>
                    <a:lstStyle/>
                    <a:p>
                      <a:pPr marL="0" marR="0" algn="just">
                        <a:lnSpc>
                          <a:spcPct val="115000"/>
                        </a:lnSpc>
                        <a:spcBef>
                          <a:spcPts val="0"/>
                        </a:spcBef>
                        <a:spcAft>
                          <a:spcPts val="0"/>
                        </a:spcAft>
                      </a:pPr>
                      <a:r>
                        <a:rPr lang="en-US" sz="1200" dirty="0">
                          <a:effectLst/>
                        </a:rPr>
                        <a:t> </a:t>
                      </a:r>
                      <a:endParaRPr lang="en-US" sz="1100" dirty="0">
                        <a:effectLst/>
                      </a:endParaRPr>
                    </a:p>
                    <a:p>
                      <a:pPr marL="0" marR="0" algn="just">
                        <a:lnSpc>
                          <a:spcPct val="115000"/>
                        </a:lnSpc>
                        <a:spcBef>
                          <a:spcPts val="0"/>
                        </a:spcBef>
                        <a:spcAft>
                          <a:spcPts val="0"/>
                        </a:spcAft>
                      </a:pPr>
                      <a:r>
                        <a:rPr lang="en-US" sz="1200" dirty="0">
                          <a:effectLst/>
                        </a:rPr>
                        <a:t> </a:t>
                      </a:r>
                      <a:endParaRPr lang="en-US" sz="1100" dirty="0">
                        <a:effectLst/>
                      </a:endParaRPr>
                    </a:p>
                    <a:p>
                      <a:pPr marL="0" marR="0" algn="just">
                        <a:lnSpc>
                          <a:spcPct val="115000"/>
                        </a:lnSpc>
                        <a:spcBef>
                          <a:spcPts val="0"/>
                        </a:spcBef>
                        <a:spcAft>
                          <a:spcPts val="0"/>
                        </a:spcAft>
                      </a:pPr>
                      <a:r>
                        <a:rPr lang="en-US" sz="1200" dirty="0">
                          <a:effectLst/>
                        </a:rPr>
                        <a:t> </a:t>
                      </a:r>
                      <a:endParaRPr lang="en-US" sz="1100" dirty="0">
                        <a:effectLst/>
                      </a:endParaRPr>
                    </a:p>
                    <a:p>
                      <a:pPr marL="0" marR="0" algn="just">
                        <a:lnSpc>
                          <a:spcPct val="115000"/>
                        </a:lnSpc>
                        <a:spcBef>
                          <a:spcPts val="0"/>
                        </a:spcBef>
                        <a:spcAft>
                          <a:spcPts val="0"/>
                        </a:spcAft>
                      </a:pPr>
                      <a:r>
                        <a:rPr lang="en-US" sz="1200" dirty="0">
                          <a:effectLst/>
                        </a:rPr>
                        <a:t> </a:t>
                      </a:r>
                      <a:endParaRPr lang="en-US" sz="1100" dirty="0">
                        <a:effectLst/>
                      </a:endParaRPr>
                    </a:p>
                    <a:p>
                      <a:pPr marL="0" marR="0" algn="just">
                        <a:lnSpc>
                          <a:spcPct val="115000"/>
                        </a:lnSpc>
                        <a:spcBef>
                          <a:spcPts val="0"/>
                        </a:spcBef>
                        <a:spcAft>
                          <a:spcPts val="0"/>
                        </a:spcAft>
                      </a:pPr>
                      <a:r>
                        <a:rPr lang="en-US" sz="1200" dirty="0">
                          <a:effectLst/>
                        </a:rPr>
                        <a:t> </a:t>
                      </a:r>
                      <a:endParaRPr lang="en-US" sz="1100" dirty="0">
                        <a:effectLst/>
                      </a:endParaRPr>
                    </a:p>
                    <a:p>
                      <a:pPr marL="0" marR="0" algn="just">
                        <a:lnSpc>
                          <a:spcPct val="115000"/>
                        </a:lnSpc>
                        <a:spcBef>
                          <a:spcPts val="0"/>
                        </a:spcBef>
                        <a:spcAft>
                          <a:spcPts val="0"/>
                        </a:spcAft>
                      </a:pPr>
                      <a:r>
                        <a:rPr lang="en-US" sz="1200" dirty="0">
                          <a:effectLst/>
                        </a:rPr>
                        <a:t> </a:t>
                      </a:r>
                      <a:endParaRPr lang="en-US" sz="1100" dirty="0">
                        <a:effectLst/>
                        <a:latin typeface="Calibri"/>
                        <a:ea typeface="Calibri"/>
                        <a:cs typeface="Arial"/>
                      </a:endParaRPr>
                    </a:p>
                  </a:txBody>
                  <a:tcPr marL="68580" marR="68580" marT="0" marB="0"/>
                </a:tc>
              </a:tr>
              <a:tr h="1743177">
                <a:tc>
                  <a:txBody>
                    <a:bodyPr/>
                    <a:lstStyle/>
                    <a:p>
                      <a:pPr marL="0" marR="0" algn="just">
                        <a:lnSpc>
                          <a:spcPct val="115000"/>
                        </a:lnSpc>
                        <a:spcBef>
                          <a:spcPts val="0"/>
                        </a:spcBef>
                        <a:spcAft>
                          <a:spcPts val="0"/>
                        </a:spcAft>
                      </a:pPr>
                      <a:r>
                        <a:rPr lang="en-US" sz="2400" dirty="0">
                          <a:solidFill>
                            <a:schemeClr val="tx1"/>
                          </a:solidFill>
                          <a:effectLst/>
                        </a:rPr>
                        <a:t>LCD2*16</a:t>
                      </a:r>
                    </a:p>
                    <a:p>
                      <a:pPr marL="0" marR="0" algn="just">
                        <a:lnSpc>
                          <a:spcPct val="115000"/>
                        </a:lnSpc>
                        <a:spcBef>
                          <a:spcPts val="0"/>
                        </a:spcBef>
                        <a:spcAft>
                          <a:spcPts val="0"/>
                        </a:spcAft>
                      </a:pPr>
                      <a:r>
                        <a:rPr lang="en-US" sz="1200" dirty="0">
                          <a:effectLst/>
                        </a:rPr>
                        <a:t> </a:t>
                      </a:r>
                      <a:endParaRPr lang="en-US" sz="1100" dirty="0">
                        <a:effectLst/>
                        <a:latin typeface="Calibri"/>
                        <a:ea typeface="Calibri"/>
                        <a:cs typeface="Arial"/>
                      </a:endParaRPr>
                    </a:p>
                  </a:txBody>
                  <a:tcPr marL="68580" marR="68580" marT="0" marB="0"/>
                </a:tc>
                <a:tc>
                  <a:txBody>
                    <a:bodyPr/>
                    <a:lstStyle/>
                    <a:p>
                      <a:pPr marL="0" marR="0" algn="just">
                        <a:lnSpc>
                          <a:spcPct val="115000"/>
                        </a:lnSpc>
                        <a:spcBef>
                          <a:spcPts val="0"/>
                        </a:spcBef>
                        <a:spcAft>
                          <a:spcPts val="0"/>
                        </a:spcAft>
                      </a:pPr>
                      <a:endParaRPr lang="en-US" sz="1200" dirty="0">
                        <a:effectLst/>
                        <a:latin typeface="Calibri"/>
                        <a:ea typeface="SimSun"/>
                        <a:cs typeface="Arial"/>
                      </a:endParaRPr>
                    </a:p>
                  </a:txBody>
                  <a:tcPr marL="68580" marR="68580" marT="0" marB="0"/>
                </a:tc>
              </a:tr>
            </a:tbl>
          </a:graphicData>
        </a:graphic>
      </p:graphicFrame>
      <p:pic>
        <p:nvPicPr>
          <p:cNvPr id="20483" name="Picture 5" descr="Image result for flow mete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32075" y="0"/>
            <a:ext cx="3271314" cy="1484784"/>
          </a:xfrm>
          <a:prstGeom prst="rect">
            <a:avLst/>
          </a:prstGeom>
          <a:noFill/>
          <a:extLst>
            <a:ext uri="{909E8E84-426E-40DD-AFC4-6F175D3DCCD1}">
              <a14:hiddenFill xmlns:a14="http://schemas.microsoft.com/office/drawing/2010/main">
                <a:solidFill>
                  <a:srgbClr val="FFFFFF"/>
                </a:solidFill>
              </a14:hiddenFill>
            </a:ext>
          </a:extLst>
        </p:spPr>
      </p:pic>
      <p:pic>
        <p:nvPicPr>
          <p:cNvPr id="20482" name="Picture 6" descr="Image result for dc motors for computer suply"/>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626748" y="1484784"/>
            <a:ext cx="2375782" cy="1594495"/>
          </a:xfrm>
          <a:prstGeom prst="rect">
            <a:avLst/>
          </a:prstGeom>
          <a:noFill/>
          <a:extLst>
            <a:ext uri="{909E8E84-426E-40DD-AFC4-6F175D3DCCD1}">
              <a14:hiddenFill xmlns:a14="http://schemas.microsoft.com/office/drawing/2010/main">
                <a:solidFill>
                  <a:srgbClr val="FFFFFF"/>
                </a:solidFill>
              </a14:hiddenFill>
            </a:ext>
          </a:extLst>
        </p:spPr>
      </p:pic>
      <p:pic>
        <p:nvPicPr>
          <p:cNvPr id="20481" name="Picture 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640782" y="5010298"/>
            <a:ext cx="4163466" cy="1847702"/>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10"/>
          <p:cNvPicPr/>
          <p:nvPr/>
        </p:nvPicPr>
        <p:blipFill>
          <a:blip r:embed="rId5">
            <a:extLst>
              <a:ext uri="{28A0092B-C50C-407E-A947-70E740481C1C}">
                <a14:useLocalDpi xmlns:a14="http://schemas.microsoft.com/office/drawing/2010/main" val="0"/>
              </a:ext>
            </a:extLst>
          </a:blip>
          <a:srcRect/>
          <a:stretch>
            <a:fillRect/>
          </a:stretch>
        </p:blipFill>
        <p:spPr bwMode="auto">
          <a:xfrm>
            <a:off x="5002530" y="3144390"/>
            <a:ext cx="1801718" cy="1724769"/>
          </a:xfrm>
          <a:prstGeom prst="rect">
            <a:avLst/>
          </a:prstGeom>
          <a:noFill/>
          <a:ln>
            <a:noFill/>
          </a:ln>
        </p:spPr>
      </p:pic>
      <p:pic>
        <p:nvPicPr>
          <p:cNvPr id="9" name="Picture 9"/>
          <p:cNvPicPr/>
          <p:nvPr/>
        </p:nvPicPr>
        <p:blipFill>
          <a:blip r:embed="rId6">
            <a:extLst>
              <a:ext uri="{28A0092B-C50C-407E-A947-70E740481C1C}">
                <a14:useLocalDpi xmlns:a14="http://schemas.microsoft.com/office/drawing/2010/main" val="0"/>
              </a:ext>
            </a:extLst>
          </a:blip>
          <a:srcRect/>
          <a:stretch>
            <a:fillRect/>
          </a:stretch>
        </p:blipFill>
        <p:spPr bwMode="auto">
          <a:xfrm>
            <a:off x="2646933" y="3140968"/>
            <a:ext cx="2075581" cy="1869330"/>
          </a:xfrm>
          <a:prstGeom prst="rect">
            <a:avLst/>
          </a:prstGeom>
          <a:noFill/>
          <a:ln>
            <a:noFill/>
          </a:ln>
        </p:spPr>
      </p:pic>
    </p:spTree>
    <p:extLst>
      <p:ext uri="{BB962C8B-B14F-4D97-AF65-F5344CB8AC3E}">
        <p14:creationId xmlns:p14="http://schemas.microsoft.com/office/powerpoint/2010/main" val="11310581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عنصر نائب للمحتوى 5"/>
          <p:cNvGraphicFramePr>
            <a:graphicFrameLocks noGrp="1"/>
          </p:cNvGraphicFramePr>
          <p:nvPr>
            <p:ph idx="1"/>
            <p:extLst>
              <p:ext uri="{D42A27DB-BD31-4B8C-83A1-F6EECF244321}">
                <p14:modId xmlns:p14="http://schemas.microsoft.com/office/powerpoint/2010/main" val="3374934115"/>
              </p:ext>
            </p:extLst>
          </p:nvPr>
        </p:nvGraphicFramePr>
        <p:xfrm>
          <a:off x="107504" y="-1"/>
          <a:ext cx="8784976" cy="6741369"/>
        </p:xfrm>
        <a:graphic>
          <a:graphicData uri="http://schemas.openxmlformats.org/drawingml/2006/table">
            <a:tbl>
              <a:tblPr firstRow="1" firstCol="1" bandRow="1">
                <a:tableStyleId>{5C22544A-7EE6-4342-B048-85BDC9FD1C3A}</a:tableStyleId>
              </a:tblPr>
              <a:tblGrid>
                <a:gridCol w="2549850"/>
                <a:gridCol w="6235126"/>
              </a:tblGrid>
              <a:tr h="1844825">
                <a:tc>
                  <a:txBody>
                    <a:bodyPr/>
                    <a:lstStyle/>
                    <a:p>
                      <a:pPr marL="0" marR="0" algn="just">
                        <a:lnSpc>
                          <a:spcPct val="115000"/>
                        </a:lnSpc>
                        <a:spcBef>
                          <a:spcPts val="0"/>
                        </a:spcBef>
                        <a:spcAft>
                          <a:spcPts val="0"/>
                        </a:spcAft>
                      </a:pPr>
                      <a:r>
                        <a:rPr lang="en-US" sz="2400" dirty="0">
                          <a:solidFill>
                            <a:schemeClr val="tx1"/>
                          </a:solidFill>
                          <a:effectLst/>
                        </a:rPr>
                        <a:t>PLC x 24 </a:t>
                      </a:r>
                      <a:r>
                        <a:rPr lang="en-US" sz="2400" dirty="0" err="1">
                          <a:solidFill>
                            <a:schemeClr val="tx1"/>
                          </a:solidFill>
                          <a:effectLst/>
                        </a:rPr>
                        <a:t>fatek</a:t>
                      </a:r>
                      <a:endParaRPr lang="en-US" sz="2400" dirty="0">
                        <a:solidFill>
                          <a:schemeClr val="tx1"/>
                        </a:solidFill>
                        <a:effectLst/>
                        <a:latin typeface="Calibri"/>
                        <a:ea typeface="Calibri"/>
                        <a:cs typeface="Arial"/>
                      </a:endParaRPr>
                    </a:p>
                  </a:txBody>
                  <a:tcPr marL="68580" marR="68580" marT="0" marB="0"/>
                </a:tc>
                <a:tc>
                  <a:txBody>
                    <a:bodyPr/>
                    <a:lstStyle/>
                    <a:p>
                      <a:pPr marL="0" marR="0" algn="just">
                        <a:lnSpc>
                          <a:spcPct val="115000"/>
                        </a:lnSpc>
                        <a:spcBef>
                          <a:spcPts val="0"/>
                        </a:spcBef>
                        <a:spcAft>
                          <a:spcPts val="0"/>
                        </a:spcAft>
                      </a:pPr>
                      <a:endParaRPr lang="en-US" sz="1100">
                        <a:effectLst/>
                        <a:latin typeface="Calibri"/>
                        <a:ea typeface="Calibri"/>
                        <a:cs typeface="Arial"/>
                      </a:endParaRPr>
                    </a:p>
                  </a:txBody>
                  <a:tcPr marL="68580" marR="68580" marT="0" marB="0"/>
                </a:tc>
              </a:tr>
              <a:tr h="1800200">
                <a:tc>
                  <a:txBody>
                    <a:bodyPr/>
                    <a:lstStyle/>
                    <a:p>
                      <a:pPr marL="0" marR="0" algn="just">
                        <a:lnSpc>
                          <a:spcPct val="115000"/>
                        </a:lnSpc>
                        <a:spcBef>
                          <a:spcPts val="0"/>
                        </a:spcBef>
                        <a:spcAft>
                          <a:spcPts val="0"/>
                        </a:spcAft>
                      </a:pPr>
                      <a:r>
                        <a:rPr lang="en-US" sz="2400" dirty="0">
                          <a:solidFill>
                            <a:schemeClr val="tx1"/>
                          </a:solidFill>
                          <a:effectLst/>
                        </a:rPr>
                        <a:t>Water pump(12 volt)</a:t>
                      </a:r>
                      <a:endParaRPr lang="en-US" sz="2400" dirty="0">
                        <a:solidFill>
                          <a:schemeClr val="tx1"/>
                        </a:solidFill>
                        <a:effectLst/>
                        <a:latin typeface="Calibri"/>
                        <a:ea typeface="Calibri"/>
                        <a:cs typeface="Arial"/>
                      </a:endParaRPr>
                    </a:p>
                  </a:txBody>
                  <a:tcPr marL="68580" marR="68580" marT="0" marB="0"/>
                </a:tc>
                <a:tc>
                  <a:txBody>
                    <a:bodyPr/>
                    <a:lstStyle/>
                    <a:p>
                      <a:pPr marL="0" marR="0" algn="just">
                        <a:lnSpc>
                          <a:spcPct val="115000"/>
                        </a:lnSpc>
                        <a:spcBef>
                          <a:spcPts val="0"/>
                        </a:spcBef>
                        <a:spcAft>
                          <a:spcPts val="0"/>
                        </a:spcAft>
                      </a:pPr>
                      <a:endParaRPr lang="en-US" sz="1100" dirty="0">
                        <a:effectLst/>
                        <a:latin typeface="Calibri"/>
                        <a:ea typeface="SimSun"/>
                        <a:cs typeface="Arial"/>
                      </a:endParaRPr>
                    </a:p>
                  </a:txBody>
                  <a:tcPr marL="68580" marR="68580" marT="0" marB="0"/>
                </a:tc>
              </a:tr>
              <a:tr h="1512168">
                <a:tc>
                  <a:txBody>
                    <a:bodyPr/>
                    <a:lstStyle/>
                    <a:p>
                      <a:pPr marL="0" marR="0" algn="just">
                        <a:lnSpc>
                          <a:spcPct val="115000"/>
                        </a:lnSpc>
                        <a:spcBef>
                          <a:spcPts val="0"/>
                        </a:spcBef>
                        <a:spcAft>
                          <a:spcPts val="0"/>
                        </a:spcAft>
                      </a:pPr>
                      <a:r>
                        <a:rPr lang="en-US" sz="2400" dirty="0">
                          <a:solidFill>
                            <a:schemeClr val="tx1"/>
                          </a:solidFill>
                          <a:effectLst/>
                        </a:rPr>
                        <a:t>Busbar</a:t>
                      </a:r>
                    </a:p>
                    <a:p>
                      <a:pPr marL="0" marR="0" algn="just">
                        <a:lnSpc>
                          <a:spcPct val="115000"/>
                        </a:lnSpc>
                        <a:spcBef>
                          <a:spcPts val="0"/>
                        </a:spcBef>
                        <a:spcAft>
                          <a:spcPts val="0"/>
                        </a:spcAft>
                      </a:pPr>
                      <a:r>
                        <a:rPr lang="en-US" sz="2400" dirty="0">
                          <a:solidFill>
                            <a:schemeClr val="tx1"/>
                          </a:solidFill>
                          <a:effectLst/>
                        </a:rPr>
                        <a:t> </a:t>
                      </a:r>
                      <a:endParaRPr lang="en-US" sz="2400" dirty="0">
                        <a:solidFill>
                          <a:schemeClr val="tx1"/>
                        </a:solidFill>
                        <a:effectLst/>
                        <a:latin typeface="Calibri"/>
                        <a:ea typeface="Calibri"/>
                        <a:cs typeface="Arial"/>
                      </a:endParaRPr>
                    </a:p>
                  </a:txBody>
                  <a:tcPr marL="68580" marR="68580" marT="0" marB="0"/>
                </a:tc>
                <a:tc>
                  <a:txBody>
                    <a:bodyPr/>
                    <a:lstStyle/>
                    <a:p>
                      <a:pPr marL="0" marR="0" algn="just">
                        <a:lnSpc>
                          <a:spcPct val="115000"/>
                        </a:lnSpc>
                        <a:spcBef>
                          <a:spcPts val="0"/>
                        </a:spcBef>
                        <a:spcAft>
                          <a:spcPts val="0"/>
                        </a:spcAft>
                      </a:pPr>
                      <a:endParaRPr lang="en-US" sz="1100">
                        <a:effectLst/>
                        <a:latin typeface="Calibri"/>
                        <a:ea typeface="SimSun"/>
                        <a:cs typeface="Arial"/>
                      </a:endParaRPr>
                    </a:p>
                  </a:txBody>
                  <a:tcPr marL="68580" marR="68580" marT="0" marB="0"/>
                </a:tc>
              </a:tr>
              <a:tr h="1584176">
                <a:tc>
                  <a:txBody>
                    <a:bodyPr/>
                    <a:lstStyle/>
                    <a:p>
                      <a:pPr marL="0" marR="0" algn="just">
                        <a:lnSpc>
                          <a:spcPct val="115000"/>
                        </a:lnSpc>
                        <a:spcBef>
                          <a:spcPts val="0"/>
                        </a:spcBef>
                        <a:spcAft>
                          <a:spcPts val="0"/>
                        </a:spcAft>
                      </a:pPr>
                      <a:r>
                        <a:rPr lang="en-US" sz="2400" dirty="0">
                          <a:solidFill>
                            <a:schemeClr val="tx1"/>
                          </a:solidFill>
                          <a:effectLst/>
                        </a:rPr>
                        <a:t>Wire</a:t>
                      </a:r>
                      <a:endParaRPr lang="en-US" sz="2400" dirty="0">
                        <a:solidFill>
                          <a:schemeClr val="tx1"/>
                        </a:solidFill>
                        <a:effectLst/>
                        <a:latin typeface="Calibri"/>
                        <a:ea typeface="Calibri"/>
                        <a:cs typeface="Arial"/>
                      </a:endParaRPr>
                    </a:p>
                  </a:txBody>
                  <a:tcPr marL="68580" marR="68580" marT="0" marB="0"/>
                </a:tc>
                <a:tc>
                  <a:txBody>
                    <a:bodyPr/>
                    <a:lstStyle/>
                    <a:p>
                      <a:pPr marL="0" marR="0" algn="just">
                        <a:lnSpc>
                          <a:spcPct val="115000"/>
                        </a:lnSpc>
                        <a:spcBef>
                          <a:spcPts val="0"/>
                        </a:spcBef>
                        <a:spcAft>
                          <a:spcPts val="0"/>
                        </a:spcAft>
                      </a:pPr>
                      <a:endParaRPr lang="en-US" sz="1100" dirty="0">
                        <a:effectLst/>
                        <a:latin typeface="Calibri"/>
                        <a:ea typeface="SimSun"/>
                        <a:cs typeface="Arial"/>
                      </a:endParaRPr>
                    </a:p>
                  </a:txBody>
                  <a:tcPr marL="68580" marR="68580" marT="0" marB="0"/>
                </a:tc>
              </a:tr>
            </a:tbl>
          </a:graphicData>
        </a:graphic>
      </p:graphicFrame>
      <p:pic>
        <p:nvPicPr>
          <p:cNvPr id="21508" name="Picture 1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92002" y="0"/>
            <a:ext cx="3440982" cy="1844824"/>
          </a:xfrm>
          <a:prstGeom prst="rect">
            <a:avLst/>
          </a:prstGeom>
          <a:noFill/>
          <a:extLst>
            <a:ext uri="{909E8E84-426E-40DD-AFC4-6F175D3DCCD1}">
              <a14:hiddenFill xmlns:a14="http://schemas.microsoft.com/office/drawing/2010/main">
                <a:solidFill>
                  <a:srgbClr val="FFFFFF"/>
                </a:solidFill>
              </a14:hiddenFill>
            </a:ext>
          </a:extLst>
        </p:spPr>
      </p:pic>
      <p:pic>
        <p:nvPicPr>
          <p:cNvPr id="21507" name="Picture 1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627783" y="1844823"/>
            <a:ext cx="3505201" cy="1728193"/>
          </a:xfrm>
          <a:prstGeom prst="rect">
            <a:avLst/>
          </a:prstGeom>
          <a:noFill/>
          <a:extLst>
            <a:ext uri="{909E8E84-426E-40DD-AFC4-6F175D3DCCD1}">
              <a14:hiddenFill xmlns:a14="http://schemas.microsoft.com/office/drawing/2010/main">
                <a:solidFill>
                  <a:srgbClr val="FFFFFF"/>
                </a:solidFill>
              </a14:hiddenFill>
            </a:ext>
          </a:extLst>
        </p:spPr>
      </p:pic>
      <p:pic>
        <p:nvPicPr>
          <p:cNvPr id="21506" name="Picture 7" descr="Image result for busba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628354" y="3717033"/>
            <a:ext cx="3504630" cy="1301056"/>
          </a:xfrm>
          <a:prstGeom prst="rect">
            <a:avLst/>
          </a:prstGeom>
          <a:noFill/>
          <a:extLst>
            <a:ext uri="{909E8E84-426E-40DD-AFC4-6F175D3DCCD1}">
              <a14:hiddenFill xmlns:a14="http://schemas.microsoft.com/office/drawing/2010/main">
                <a:solidFill>
                  <a:srgbClr val="FFFFFF"/>
                </a:solidFill>
              </a14:hiddenFill>
            </a:ext>
          </a:extLst>
        </p:spPr>
      </p:pic>
      <p:pic>
        <p:nvPicPr>
          <p:cNvPr id="21505" name="Picture 1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627784" y="5157192"/>
            <a:ext cx="3505200" cy="151216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046260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تمرير أفقي 3"/>
          <p:cNvSpPr/>
          <p:nvPr/>
        </p:nvSpPr>
        <p:spPr>
          <a:xfrm>
            <a:off x="560110" y="2276872"/>
            <a:ext cx="7831712" cy="1800200"/>
          </a:xfrm>
          <a:prstGeom prst="horizontalScroll">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مستطيل 4"/>
          <p:cNvSpPr/>
          <p:nvPr/>
        </p:nvSpPr>
        <p:spPr>
          <a:xfrm>
            <a:off x="1555513" y="2715307"/>
            <a:ext cx="5463355" cy="923330"/>
          </a:xfrm>
          <a:prstGeom prst="rect">
            <a:avLst/>
          </a:prstGeom>
          <a:noFill/>
        </p:spPr>
        <p:txBody>
          <a:bodyPr wrap="none" lIns="91440" tIns="45720" rIns="91440" bIns="4572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en-US" sz="5400" b="1" cap="all" dirty="0" smtClean="0">
                <a:ln w="0"/>
                <a:effectLst>
                  <a:reflection blurRad="12700" stA="50000" endPos="50000" dist="5000" dir="5400000" sy="-100000" rotWithShape="0"/>
                </a:effectLst>
              </a:rPr>
              <a:t>3-4: Operation</a:t>
            </a:r>
            <a:endParaRPr lang="ar-SA" sz="5400" b="1" cap="all" spc="0" dirty="0">
              <a:ln w="0"/>
              <a:effectLst>
                <a:reflection blurRad="12700" stA="50000" endPos="50000" dist="5000" dir="5400000" sy="-100000" rotWithShape="0"/>
              </a:effectLst>
            </a:endParaRPr>
          </a:p>
        </p:txBody>
      </p:sp>
    </p:spTree>
    <p:extLst>
      <p:ext uri="{BB962C8B-B14F-4D97-AF65-F5344CB8AC3E}">
        <p14:creationId xmlns:p14="http://schemas.microsoft.com/office/powerpoint/2010/main" val="3043603134"/>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تمرير أفقي 1"/>
          <p:cNvSpPr/>
          <p:nvPr/>
        </p:nvSpPr>
        <p:spPr>
          <a:xfrm>
            <a:off x="556712" y="116632"/>
            <a:ext cx="7831712" cy="1800200"/>
          </a:xfrm>
          <a:prstGeom prst="horizontalScroll">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مستطيل 3"/>
          <p:cNvSpPr/>
          <p:nvPr/>
        </p:nvSpPr>
        <p:spPr>
          <a:xfrm>
            <a:off x="1007999" y="544867"/>
            <a:ext cx="6502422" cy="923330"/>
          </a:xfrm>
          <a:prstGeom prst="rect">
            <a:avLst/>
          </a:prstGeom>
          <a:noFill/>
        </p:spPr>
        <p:txBody>
          <a:bodyPr wrap="none" lIns="91440" tIns="45720" rIns="91440" bIns="4572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en-US" sz="5400" b="1" cap="all" dirty="0" smtClean="0">
                <a:ln w="0"/>
                <a:effectLst>
                  <a:reflection blurRad="12700" stA="50000" endPos="50000" dist="5000" dir="5400000" sy="-100000" rotWithShape="0"/>
                </a:effectLst>
              </a:rPr>
              <a:t>4-1</a:t>
            </a:r>
            <a:r>
              <a:rPr lang="en-US" sz="5400" b="1" cap="all" dirty="0">
                <a:ln w="0"/>
                <a:effectLst>
                  <a:reflection blurRad="12700" stA="50000" endPos="50000" dist="5000" dir="5400000" sy="-100000" rotWithShape="0"/>
                </a:effectLst>
              </a:rPr>
              <a:t>: Financial </a:t>
            </a:r>
            <a:r>
              <a:rPr lang="en-US" sz="5400" b="1" cap="all" dirty="0" err="1">
                <a:ln w="0"/>
                <a:effectLst>
                  <a:reflection blurRad="12700" stA="50000" endPos="50000" dist="5000" dir="5400000" sy="-100000" rotWithShape="0"/>
                </a:effectLst>
              </a:rPr>
              <a:t>stydy</a:t>
            </a:r>
            <a:endParaRPr lang="ar-SA" sz="5400" b="1" cap="all" spc="0" dirty="0">
              <a:ln w="0"/>
              <a:effectLst>
                <a:reflection blurRad="12700" stA="50000" endPos="50000" dist="5000" dir="5400000" sy="-100000" rotWithShape="0"/>
              </a:effectLst>
            </a:endParaRPr>
          </a:p>
        </p:txBody>
      </p:sp>
      <p:sp>
        <p:nvSpPr>
          <p:cNvPr id="5" name="مستطيل 4"/>
          <p:cNvSpPr/>
          <p:nvPr/>
        </p:nvSpPr>
        <p:spPr>
          <a:xfrm>
            <a:off x="827584" y="1916832"/>
            <a:ext cx="2872902" cy="523220"/>
          </a:xfrm>
          <a:prstGeom prst="rect">
            <a:avLst/>
          </a:prstGeom>
          <a:noFill/>
        </p:spPr>
        <p:txBody>
          <a:bodyPr wrap="none" lIns="91440" tIns="45720" rIns="91440" bIns="4572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en-US" sz="2800" b="1" cap="all" dirty="0" smtClean="0">
                <a:ln w="0"/>
                <a:effectLst>
                  <a:reflection blurRad="12700" stA="50000" endPos="50000" dist="5000" dir="5400000" sy="-100000" rotWithShape="0"/>
                </a:effectLst>
              </a:rPr>
              <a:t>1-OLd </a:t>
            </a:r>
            <a:r>
              <a:rPr lang="en-US" sz="2800" b="1" cap="all" dirty="0">
                <a:ln w="0"/>
                <a:effectLst>
                  <a:reflection blurRad="12700" stA="50000" endPos="50000" dist="5000" dir="5400000" sy="-100000" rotWithShape="0"/>
                </a:effectLst>
              </a:rPr>
              <a:t>Financial </a:t>
            </a:r>
            <a:endParaRPr lang="ar-SA" sz="2800" b="1" cap="all" spc="0" dirty="0">
              <a:ln w="0"/>
              <a:effectLst>
                <a:reflection blurRad="12700" stA="50000" endPos="50000" dist="5000" dir="5400000" sy="-100000" rotWithShape="0"/>
              </a:effectLst>
            </a:endParaRPr>
          </a:p>
        </p:txBody>
      </p:sp>
      <p:graphicFrame>
        <p:nvGraphicFramePr>
          <p:cNvPr id="3" name="جدول 2"/>
          <p:cNvGraphicFramePr>
            <a:graphicFrameLocks noGrp="1"/>
          </p:cNvGraphicFramePr>
          <p:nvPr>
            <p:extLst>
              <p:ext uri="{D42A27DB-BD31-4B8C-83A1-F6EECF244321}">
                <p14:modId xmlns:p14="http://schemas.microsoft.com/office/powerpoint/2010/main" val="455789179"/>
              </p:ext>
            </p:extLst>
          </p:nvPr>
        </p:nvGraphicFramePr>
        <p:xfrm>
          <a:off x="692204" y="2464063"/>
          <a:ext cx="7696220" cy="4206240"/>
        </p:xfrm>
        <a:graphic>
          <a:graphicData uri="http://schemas.openxmlformats.org/drawingml/2006/table">
            <a:tbl>
              <a:tblPr firstRow="1" firstCol="1" bandRow="1">
                <a:tableStyleId>{5C22544A-7EE6-4342-B048-85BDC9FD1C3A}</a:tableStyleId>
              </a:tblPr>
              <a:tblGrid>
                <a:gridCol w="2329119"/>
                <a:gridCol w="1122767"/>
                <a:gridCol w="2194098"/>
                <a:gridCol w="2050236"/>
              </a:tblGrid>
              <a:tr h="220524">
                <a:tc>
                  <a:txBody>
                    <a:bodyPr/>
                    <a:lstStyle/>
                    <a:p>
                      <a:pPr marL="0" marR="0" algn="just">
                        <a:lnSpc>
                          <a:spcPct val="115000"/>
                        </a:lnSpc>
                        <a:spcBef>
                          <a:spcPts val="0"/>
                        </a:spcBef>
                        <a:spcAft>
                          <a:spcPts val="0"/>
                        </a:spcAft>
                      </a:pPr>
                      <a:r>
                        <a:rPr lang="en-US" sz="1600" b="1" dirty="0">
                          <a:solidFill>
                            <a:schemeClr val="tx1"/>
                          </a:solidFill>
                          <a:effectLst/>
                        </a:rPr>
                        <a:t>Name of element</a:t>
                      </a:r>
                      <a:endParaRPr lang="en-US" sz="1600" b="1" dirty="0">
                        <a:solidFill>
                          <a:schemeClr val="tx1"/>
                        </a:solidFill>
                        <a:effectLst/>
                        <a:latin typeface="Calibri"/>
                        <a:ea typeface="SimSun"/>
                        <a:cs typeface="Arial"/>
                      </a:endParaRPr>
                    </a:p>
                  </a:txBody>
                  <a:tcPr marL="41251" marR="41251" marT="0" marB="0"/>
                </a:tc>
                <a:tc>
                  <a:txBody>
                    <a:bodyPr/>
                    <a:lstStyle/>
                    <a:p>
                      <a:pPr marL="0" marR="0" algn="just">
                        <a:lnSpc>
                          <a:spcPct val="115000"/>
                        </a:lnSpc>
                        <a:spcBef>
                          <a:spcPts val="0"/>
                        </a:spcBef>
                        <a:spcAft>
                          <a:spcPts val="0"/>
                        </a:spcAft>
                      </a:pPr>
                      <a:r>
                        <a:rPr lang="en-US" sz="1600" b="1">
                          <a:solidFill>
                            <a:schemeClr val="tx1"/>
                          </a:solidFill>
                          <a:effectLst/>
                        </a:rPr>
                        <a:t>Number </a:t>
                      </a:r>
                      <a:endParaRPr lang="en-US" sz="1600" b="1">
                        <a:solidFill>
                          <a:schemeClr val="tx1"/>
                        </a:solidFill>
                        <a:effectLst/>
                        <a:latin typeface="Calibri"/>
                        <a:ea typeface="SimSun"/>
                        <a:cs typeface="Arial"/>
                      </a:endParaRPr>
                    </a:p>
                  </a:txBody>
                  <a:tcPr marL="41251" marR="41251" marT="0" marB="0"/>
                </a:tc>
                <a:tc>
                  <a:txBody>
                    <a:bodyPr/>
                    <a:lstStyle/>
                    <a:p>
                      <a:pPr marL="0" marR="0" algn="just">
                        <a:lnSpc>
                          <a:spcPct val="115000"/>
                        </a:lnSpc>
                        <a:spcBef>
                          <a:spcPts val="0"/>
                        </a:spcBef>
                        <a:spcAft>
                          <a:spcPts val="0"/>
                        </a:spcAft>
                      </a:pPr>
                      <a:r>
                        <a:rPr lang="en-US" sz="1600" b="1">
                          <a:solidFill>
                            <a:schemeClr val="tx1"/>
                          </a:solidFill>
                          <a:effectLst/>
                        </a:rPr>
                        <a:t>Cost in $</a:t>
                      </a:r>
                      <a:endParaRPr lang="en-US" sz="1600" b="1">
                        <a:solidFill>
                          <a:schemeClr val="tx1"/>
                        </a:solidFill>
                        <a:effectLst/>
                        <a:latin typeface="Calibri"/>
                        <a:ea typeface="SimSun"/>
                        <a:cs typeface="Arial"/>
                      </a:endParaRPr>
                    </a:p>
                  </a:txBody>
                  <a:tcPr marL="41251" marR="41251" marT="0" marB="0"/>
                </a:tc>
                <a:tc>
                  <a:txBody>
                    <a:bodyPr/>
                    <a:lstStyle/>
                    <a:p>
                      <a:pPr marL="0" marR="0" algn="just">
                        <a:lnSpc>
                          <a:spcPct val="115000"/>
                        </a:lnSpc>
                        <a:spcBef>
                          <a:spcPts val="0"/>
                        </a:spcBef>
                        <a:spcAft>
                          <a:spcPts val="0"/>
                        </a:spcAft>
                      </a:pPr>
                      <a:r>
                        <a:rPr lang="en-US" sz="1600" b="1">
                          <a:solidFill>
                            <a:schemeClr val="tx1"/>
                          </a:solidFill>
                          <a:effectLst/>
                        </a:rPr>
                        <a:t> </a:t>
                      </a:r>
                      <a:endParaRPr lang="en-US" sz="1600" b="1">
                        <a:solidFill>
                          <a:schemeClr val="tx1"/>
                        </a:solidFill>
                        <a:effectLst/>
                        <a:latin typeface="Calibri"/>
                        <a:ea typeface="SimSun"/>
                        <a:cs typeface="Arial"/>
                      </a:endParaRPr>
                    </a:p>
                  </a:txBody>
                  <a:tcPr marL="41251" marR="41251" marT="0" marB="0"/>
                </a:tc>
              </a:tr>
              <a:tr h="220524">
                <a:tc>
                  <a:txBody>
                    <a:bodyPr/>
                    <a:lstStyle/>
                    <a:p>
                      <a:pPr marL="0" marR="0" algn="just">
                        <a:lnSpc>
                          <a:spcPct val="115000"/>
                        </a:lnSpc>
                        <a:spcBef>
                          <a:spcPts val="0"/>
                        </a:spcBef>
                        <a:spcAft>
                          <a:spcPts val="0"/>
                        </a:spcAft>
                      </a:pPr>
                      <a:r>
                        <a:rPr lang="en-US" sz="1600" b="1" dirty="0">
                          <a:solidFill>
                            <a:schemeClr val="tx1"/>
                          </a:solidFill>
                          <a:effectLst/>
                        </a:rPr>
                        <a:t>Detect sensor</a:t>
                      </a:r>
                      <a:endParaRPr lang="en-US" sz="1600" b="1" dirty="0">
                        <a:solidFill>
                          <a:schemeClr val="tx1"/>
                        </a:solidFill>
                        <a:effectLst/>
                        <a:latin typeface="Calibri"/>
                        <a:ea typeface="SimSun"/>
                        <a:cs typeface="Arial"/>
                      </a:endParaRPr>
                    </a:p>
                  </a:txBody>
                  <a:tcPr marL="41251" marR="41251" marT="0" marB="0"/>
                </a:tc>
                <a:tc>
                  <a:txBody>
                    <a:bodyPr/>
                    <a:lstStyle/>
                    <a:p>
                      <a:pPr marL="0" marR="0" algn="just">
                        <a:lnSpc>
                          <a:spcPct val="115000"/>
                        </a:lnSpc>
                        <a:spcBef>
                          <a:spcPts val="0"/>
                        </a:spcBef>
                        <a:spcAft>
                          <a:spcPts val="0"/>
                        </a:spcAft>
                      </a:pPr>
                      <a:r>
                        <a:rPr lang="en-US" sz="1600" b="1">
                          <a:solidFill>
                            <a:schemeClr val="tx1"/>
                          </a:solidFill>
                          <a:effectLst/>
                        </a:rPr>
                        <a:t>21</a:t>
                      </a:r>
                      <a:endParaRPr lang="en-US" sz="1600" b="1">
                        <a:solidFill>
                          <a:schemeClr val="tx1"/>
                        </a:solidFill>
                        <a:effectLst/>
                        <a:latin typeface="Calibri"/>
                        <a:ea typeface="SimSun"/>
                        <a:cs typeface="Arial"/>
                      </a:endParaRPr>
                    </a:p>
                  </a:txBody>
                  <a:tcPr marL="41251" marR="41251" marT="0" marB="0"/>
                </a:tc>
                <a:tc>
                  <a:txBody>
                    <a:bodyPr/>
                    <a:lstStyle/>
                    <a:p>
                      <a:pPr marL="0" marR="0" algn="just">
                        <a:lnSpc>
                          <a:spcPct val="115000"/>
                        </a:lnSpc>
                        <a:spcBef>
                          <a:spcPts val="0"/>
                        </a:spcBef>
                        <a:spcAft>
                          <a:spcPts val="0"/>
                        </a:spcAft>
                      </a:pPr>
                      <a:r>
                        <a:rPr lang="en-US" sz="1600" b="1">
                          <a:solidFill>
                            <a:schemeClr val="tx1"/>
                          </a:solidFill>
                          <a:effectLst/>
                        </a:rPr>
                        <a:t>9</a:t>
                      </a:r>
                      <a:endParaRPr lang="en-US" sz="1600" b="1">
                        <a:solidFill>
                          <a:schemeClr val="tx1"/>
                        </a:solidFill>
                        <a:effectLst/>
                        <a:latin typeface="Calibri"/>
                        <a:ea typeface="SimSun"/>
                        <a:cs typeface="Arial"/>
                      </a:endParaRPr>
                    </a:p>
                  </a:txBody>
                  <a:tcPr marL="41251" marR="41251" marT="0" marB="0"/>
                </a:tc>
                <a:tc>
                  <a:txBody>
                    <a:bodyPr/>
                    <a:lstStyle/>
                    <a:p>
                      <a:pPr marL="0" marR="0" algn="just">
                        <a:lnSpc>
                          <a:spcPct val="115000"/>
                        </a:lnSpc>
                        <a:spcBef>
                          <a:spcPts val="0"/>
                        </a:spcBef>
                        <a:spcAft>
                          <a:spcPts val="0"/>
                        </a:spcAft>
                      </a:pPr>
                      <a:r>
                        <a:rPr lang="en-US" sz="1600" b="1">
                          <a:solidFill>
                            <a:schemeClr val="tx1"/>
                          </a:solidFill>
                          <a:effectLst/>
                        </a:rPr>
                        <a:t>9*21=189</a:t>
                      </a:r>
                      <a:endParaRPr lang="en-US" sz="1600" b="1">
                        <a:solidFill>
                          <a:schemeClr val="tx1"/>
                        </a:solidFill>
                        <a:effectLst/>
                        <a:latin typeface="Calibri"/>
                        <a:ea typeface="SimSun"/>
                        <a:cs typeface="Arial"/>
                      </a:endParaRPr>
                    </a:p>
                  </a:txBody>
                  <a:tcPr marL="41251" marR="41251" marT="0" marB="0"/>
                </a:tc>
              </a:tr>
              <a:tr h="220524">
                <a:tc>
                  <a:txBody>
                    <a:bodyPr/>
                    <a:lstStyle/>
                    <a:p>
                      <a:pPr marL="0" marR="0" algn="just">
                        <a:lnSpc>
                          <a:spcPct val="115000"/>
                        </a:lnSpc>
                        <a:spcBef>
                          <a:spcPts val="0"/>
                        </a:spcBef>
                        <a:spcAft>
                          <a:spcPts val="0"/>
                        </a:spcAft>
                      </a:pPr>
                      <a:r>
                        <a:rPr lang="en-US" sz="1600" b="1" dirty="0">
                          <a:solidFill>
                            <a:schemeClr val="tx1"/>
                          </a:solidFill>
                          <a:effectLst/>
                        </a:rPr>
                        <a:t>pushbutton</a:t>
                      </a:r>
                      <a:endParaRPr lang="en-US" sz="1600" b="1" dirty="0">
                        <a:solidFill>
                          <a:schemeClr val="tx1"/>
                        </a:solidFill>
                        <a:effectLst/>
                        <a:latin typeface="Calibri"/>
                        <a:ea typeface="SimSun"/>
                        <a:cs typeface="Arial"/>
                      </a:endParaRPr>
                    </a:p>
                  </a:txBody>
                  <a:tcPr marL="41251" marR="41251" marT="0" marB="0"/>
                </a:tc>
                <a:tc>
                  <a:txBody>
                    <a:bodyPr/>
                    <a:lstStyle/>
                    <a:p>
                      <a:pPr marL="0" marR="0" algn="just">
                        <a:lnSpc>
                          <a:spcPct val="115000"/>
                        </a:lnSpc>
                        <a:spcBef>
                          <a:spcPts val="0"/>
                        </a:spcBef>
                        <a:spcAft>
                          <a:spcPts val="0"/>
                        </a:spcAft>
                      </a:pPr>
                      <a:r>
                        <a:rPr lang="en-US" sz="1600" b="1">
                          <a:solidFill>
                            <a:schemeClr val="tx1"/>
                          </a:solidFill>
                          <a:effectLst/>
                        </a:rPr>
                        <a:t>8</a:t>
                      </a:r>
                      <a:endParaRPr lang="en-US" sz="1600" b="1">
                        <a:solidFill>
                          <a:schemeClr val="tx1"/>
                        </a:solidFill>
                        <a:effectLst/>
                        <a:latin typeface="Calibri"/>
                        <a:ea typeface="SimSun"/>
                        <a:cs typeface="Arial"/>
                      </a:endParaRPr>
                    </a:p>
                  </a:txBody>
                  <a:tcPr marL="41251" marR="41251" marT="0" marB="0"/>
                </a:tc>
                <a:tc>
                  <a:txBody>
                    <a:bodyPr/>
                    <a:lstStyle/>
                    <a:p>
                      <a:pPr marL="0" marR="0" algn="just">
                        <a:lnSpc>
                          <a:spcPct val="115000"/>
                        </a:lnSpc>
                        <a:spcBef>
                          <a:spcPts val="0"/>
                        </a:spcBef>
                        <a:spcAft>
                          <a:spcPts val="0"/>
                        </a:spcAft>
                      </a:pPr>
                      <a:r>
                        <a:rPr lang="en-US" sz="1600" b="1">
                          <a:solidFill>
                            <a:schemeClr val="tx1"/>
                          </a:solidFill>
                          <a:effectLst/>
                        </a:rPr>
                        <a:t>1</a:t>
                      </a:r>
                      <a:endParaRPr lang="en-US" sz="1600" b="1">
                        <a:solidFill>
                          <a:schemeClr val="tx1"/>
                        </a:solidFill>
                        <a:effectLst/>
                        <a:latin typeface="Calibri"/>
                        <a:ea typeface="SimSun"/>
                        <a:cs typeface="Arial"/>
                      </a:endParaRPr>
                    </a:p>
                  </a:txBody>
                  <a:tcPr marL="41251" marR="41251" marT="0" marB="0"/>
                </a:tc>
                <a:tc>
                  <a:txBody>
                    <a:bodyPr/>
                    <a:lstStyle/>
                    <a:p>
                      <a:pPr marL="0" marR="0" algn="just">
                        <a:lnSpc>
                          <a:spcPct val="115000"/>
                        </a:lnSpc>
                        <a:spcBef>
                          <a:spcPts val="0"/>
                        </a:spcBef>
                        <a:spcAft>
                          <a:spcPts val="0"/>
                        </a:spcAft>
                      </a:pPr>
                      <a:r>
                        <a:rPr lang="en-US" sz="1600" b="1">
                          <a:solidFill>
                            <a:schemeClr val="tx1"/>
                          </a:solidFill>
                          <a:effectLst/>
                        </a:rPr>
                        <a:t>1*8=8</a:t>
                      </a:r>
                      <a:endParaRPr lang="en-US" sz="1600" b="1">
                        <a:solidFill>
                          <a:schemeClr val="tx1"/>
                        </a:solidFill>
                        <a:effectLst/>
                        <a:latin typeface="Calibri"/>
                        <a:ea typeface="SimSun"/>
                        <a:cs typeface="Arial"/>
                      </a:endParaRPr>
                    </a:p>
                  </a:txBody>
                  <a:tcPr marL="41251" marR="41251" marT="0" marB="0"/>
                </a:tc>
              </a:tr>
              <a:tr h="441050">
                <a:tc>
                  <a:txBody>
                    <a:bodyPr/>
                    <a:lstStyle/>
                    <a:p>
                      <a:pPr marL="0" marR="0" algn="just">
                        <a:lnSpc>
                          <a:spcPct val="115000"/>
                        </a:lnSpc>
                        <a:spcBef>
                          <a:spcPts val="0"/>
                        </a:spcBef>
                        <a:spcAft>
                          <a:spcPts val="0"/>
                        </a:spcAft>
                      </a:pPr>
                      <a:r>
                        <a:rPr lang="en-US" sz="1600" b="1" dirty="0">
                          <a:solidFill>
                            <a:schemeClr val="tx1"/>
                          </a:solidFill>
                          <a:effectLst/>
                        </a:rPr>
                        <a:t>Valve water flow meter with control</a:t>
                      </a:r>
                      <a:endParaRPr lang="en-US" sz="1600" b="1" dirty="0">
                        <a:solidFill>
                          <a:schemeClr val="tx1"/>
                        </a:solidFill>
                        <a:effectLst/>
                        <a:latin typeface="Calibri"/>
                        <a:ea typeface="SimSun"/>
                        <a:cs typeface="Arial"/>
                      </a:endParaRPr>
                    </a:p>
                  </a:txBody>
                  <a:tcPr marL="41251" marR="41251" marT="0" marB="0"/>
                </a:tc>
                <a:tc>
                  <a:txBody>
                    <a:bodyPr/>
                    <a:lstStyle/>
                    <a:p>
                      <a:pPr marL="0" marR="0" algn="just">
                        <a:lnSpc>
                          <a:spcPct val="115000"/>
                        </a:lnSpc>
                        <a:spcBef>
                          <a:spcPts val="0"/>
                        </a:spcBef>
                        <a:spcAft>
                          <a:spcPts val="0"/>
                        </a:spcAft>
                      </a:pPr>
                      <a:r>
                        <a:rPr lang="en-US" sz="1600" b="1" dirty="0">
                          <a:solidFill>
                            <a:schemeClr val="tx1"/>
                          </a:solidFill>
                          <a:effectLst/>
                        </a:rPr>
                        <a:t>1</a:t>
                      </a:r>
                      <a:endParaRPr lang="en-US" sz="1600" b="1" dirty="0">
                        <a:solidFill>
                          <a:schemeClr val="tx1"/>
                        </a:solidFill>
                        <a:effectLst/>
                        <a:latin typeface="Calibri"/>
                        <a:ea typeface="SimSun"/>
                        <a:cs typeface="Arial"/>
                      </a:endParaRPr>
                    </a:p>
                  </a:txBody>
                  <a:tcPr marL="41251" marR="41251" marT="0" marB="0"/>
                </a:tc>
                <a:tc>
                  <a:txBody>
                    <a:bodyPr/>
                    <a:lstStyle/>
                    <a:p>
                      <a:pPr marL="0" marR="0" algn="just">
                        <a:lnSpc>
                          <a:spcPct val="115000"/>
                        </a:lnSpc>
                        <a:spcBef>
                          <a:spcPts val="0"/>
                        </a:spcBef>
                        <a:spcAft>
                          <a:spcPts val="0"/>
                        </a:spcAft>
                      </a:pPr>
                      <a:r>
                        <a:rPr lang="en-US" sz="1600" b="1" dirty="0">
                          <a:solidFill>
                            <a:schemeClr val="tx1"/>
                          </a:solidFill>
                          <a:effectLst/>
                        </a:rPr>
                        <a:t>68.88</a:t>
                      </a:r>
                      <a:endParaRPr lang="en-US" sz="1600" b="1" dirty="0">
                        <a:solidFill>
                          <a:schemeClr val="tx1"/>
                        </a:solidFill>
                        <a:effectLst/>
                        <a:latin typeface="Calibri"/>
                        <a:ea typeface="SimSun"/>
                        <a:cs typeface="Arial"/>
                      </a:endParaRPr>
                    </a:p>
                  </a:txBody>
                  <a:tcPr marL="41251" marR="41251" marT="0" marB="0"/>
                </a:tc>
                <a:tc>
                  <a:txBody>
                    <a:bodyPr/>
                    <a:lstStyle/>
                    <a:p>
                      <a:pPr marL="0" marR="0" algn="just">
                        <a:lnSpc>
                          <a:spcPct val="115000"/>
                        </a:lnSpc>
                        <a:spcBef>
                          <a:spcPts val="0"/>
                        </a:spcBef>
                        <a:spcAft>
                          <a:spcPts val="0"/>
                        </a:spcAft>
                      </a:pPr>
                      <a:r>
                        <a:rPr lang="en-US" sz="1600" b="1">
                          <a:solidFill>
                            <a:schemeClr val="tx1"/>
                          </a:solidFill>
                          <a:effectLst/>
                        </a:rPr>
                        <a:t>68.88*1=68.88</a:t>
                      </a:r>
                      <a:endParaRPr lang="en-US" sz="1600" b="1">
                        <a:solidFill>
                          <a:schemeClr val="tx1"/>
                        </a:solidFill>
                        <a:effectLst/>
                        <a:latin typeface="Calibri"/>
                        <a:ea typeface="SimSun"/>
                        <a:cs typeface="Arial"/>
                      </a:endParaRPr>
                    </a:p>
                  </a:txBody>
                  <a:tcPr marL="41251" marR="41251" marT="0" marB="0"/>
                </a:tc>
              </a:tr>
              <a:tr h="220524">
                <a:tc>
                  <a:txBody>
                    <a:bodyPr/>
                    <a:lstStyle/>
                    <a:p>
                      <a:pPr marL="0" marR="0" algn="just">
                        <a:lnSpc>
                          <a:spcPct val="115000"/>
                        </a:lnSpc>
                        <a:spcBef>
                          <a:spcPts val="0"/>
                        </a:spcBef>
                        <a:spcAft>
                          <a:spcPts val="0"/>
                        </a:spcAft>
                      </a:pPr>
                      <a:r>
                        <a:rPr lang="en-US" sz="1600" b="1" dirty="0">
                          <a:solidFill>
                            <a:schemeClr val="tx1"/>
                          </a:solidFill>
                          <a:effectLst/>
                        </a:rPr>
                        <a:t>Weight machine</a:t>
                      </a:r>
                      <a:endParaRPr lang="en-US" sz="1600" b="1" dirty="0">
                        <a:solidFill>
                          <a:schemeClr val="tx1"/>
                        </a:solidFill>
                        <a:effectLst/>
                        <a:latin typeface="Calibri"/>
                        <a:ea typeface="SimSun"/>
                        <a:cs typeface="Arial"/>
                      </a:endParaRPr>
                    </a:p>
                  </a:txBody>
                  <a:tcPr marL="41251" marR="41251" marT="0" marB="0"/>
                </a:tc>
                <a:tc>
                  <a:txBody>
                    <a:bodyPr/>
                    <a:lstStyle/>
                    <a:p>
                      <a:pPr marL="0" marR="0" algn="just">
                        <a:lnSpc>
                          <a:spcPct val="115000"/>
                        </a:lnSpc>
                        <a:spcBef>
                          <a:spcPts val="0"/>
                        </a:spcBef>
                        <a:spcAft>
                          <a:spcPts val="0"/>
                        </a:spcAft>
                      </a:pPr>
                      <a:r>
                        <a:rPr lang="en-US" sz="1600" b="1">
                          <a:solidFill>
                            <a:schemeClr val="tx1"/>
                          </a:solidFill>
                          <a:effectLst/>
                        </a:rPr>
                        <a:t>1</a:t>
                      </a:r>
                      <a:endParaRPr lang="en-US" sz="1600" b="1">
                        <a:solidFill>
                          <a:schemeClr val="tx1"/>
                        </a:solidFill>
                        <a:effectLst/>
                        <a:latin typeface="Calibri"/>
                        <a:ea typeface="SimSun"/>
                        <a:cs typeface="Arial"/>
                      </a:endParaRPr>
                    </a:p>
                  </a:txBody>
                  <a:tcPr marL="41251" marR="41251" marT="0" marB="0"/>
                </a:tc>
                <a:tc>
                  <a:txBody>
                    <a:bodyPr/>
                    <a:lstStyle/>
                    <a:p>
                      <a:pPr marL="0" marR="0" algn="just">
                        <a:lnSpc>
                          <a:spcPct val="115000"/>
                        </a:lnSpc>
                        <a:spcBef>
                          <a:spcPts val="0"/>
                        </a:spcBef>
                        <a:spcAft>
                          <a:spcPts val="0"/>
                        </a:spcAft>
                      </a:pPr>
                      <a:r>
                        <a:rPr lang="en-US" sz="1600" b="1">
                          <a:solidFill>
                            <a:schemeClr val="tx1"/>
                          </a:solidFill>
                          <a:effectLst/>
                        </a:rPr>
                        <a:t>20</a:t>
                      </a:r>
                      <a:endParaRPr lang="en-US" sz="1600" b="1">
                        <a:solidFill>
                          <a:schemeClr val="tx1"/>
                        </a:solidFill>
                        <a:effectLst/>
                        <a:latin typeface="Calibri"/>
                        <a:ea typeface="SimSun"/>
                        <a:cs typeface="Arial"/>
                      </a:endParaRPr>
                    </a:p>
                  </a:txBody>
                  <a:tcPr marL="41251" marR="41251" marT="0" marB="0"/>
                </a:tc>
                <a:tc>
                  <a:txBody>
                    <a:bodyPr/>
                    <a:lstStyle/>
                    <a:p>
                      <a:pPr marL="0" marR="0" algn="just">
                        <a:lnSpc>
                          <a:spcPct val="115000"/>
                        </a:lnSpc>
                        <a:spcBef>
                          <a:spcPts val="0"/>
                        </a:spcBef>
                        <a:spcAft>
                          <a:spcPts val="0"/>
                        </a:spcAft>
                      </a:pPr>
                      <a:r>
                        <a:rPr lang="en-US" sz="1600" b="1">
                          <a:solidFill>
                            <a:schemeClr val="tx1"/>
                          </a:solidFill>
                          <a:effectLst/>
                        </a:rPr>
                        <a:t>20*1=20</a:t>
                      </a:r>
                      <a:endParaRPr lang="en-US" sz="1600" b="1">
                        <a:solidFill>
                          <a:schemeClr val="tx1"/>
                        </a:solidFill>
                        <a:effectLst/>
                        <a:latin typeface="Calibri"/>
                        <a:ea typeface="SimSun"/>
                        <a:cs typeface="Arial"/>
                      </a:endParaRPr>
                    </a:p>
                  </a:txBody>
                  <a:tcPr marL="41251" marR="41251" marT="0" marB="0"/>
                </a:tc>
              </a:tr>
              <a:tr h="220524">
                <a:tc>
                  <a:txBody>
                    <a:bodyPr/>
                    <a:lstStyle/>
                    <a:p>
                      <a:pPr marL="0" marR="0" algn="just">
                        <a:lnSpc>
                          <a:spcPct val="115000"/>
                        </a:lnSpc>
                        <a:spcBef>
                          <a:spcPts val="0"/>
                        </a:spcBef>
                        <a:spcAft>
                          <a:spcPts val="0"/>
                        </a:spcAft>
                      </a:pPr>
                      <a:r>
                        <a:rPr lang="en-US" sz="1600" b="1" dirty="0">
                          <a:solidFill>
                            <a:schemeClr val="tx1"/>
                          </a:solidFill>
                          <a:effectLst/>
                        </a:rPr>
                        <a:t>Relay</a:t>
                      </a:r>
                      <a:endParaRPr lang="en-US" sz="1600" b="1" dirty="0">
                        <a:solidFill>
                          <a:schemeClr val="tx1"/>
                        </a:solidFill>
                        <a:effectLst/>
                        <a:latin typeface="Calibri"/>
                        <a:ea typeface="SimSun"/>
                        <a:cs typeface="Arial"/>
                      </a:endParaRPr>
                    </a:p>
                  </a:txBody>
                  <a:tcPr marL="41251" marR="41251" marT="0" marB="0"/>
                </a:tc>
                <a:tc>
                  <a:txBody>
                    <a:bodyPr/>
                    <a:lstStyle/>
                    <a:p>
                      <a:pPr marL="0" marR="0" algn="just">
                        <a:lnSpc>
                          <a:spcPct val="115000"/>
                        </a:lnSpc>
                        <a:spcBef>
                          <a:spcPts val="0"/>
                        </a:spcBef>
                        <a:spcAft>
                          <a:spcPts val="0"/>
                        </a:spcAft>
                      </a:pPr>
                      <a:r>
                        <a:rPr lang="en-US" sz="1600" b="1">
                          <a:solidFill>
                            <a:schemeClr val="tx1"/>
                          </a:solidFill>
                          <a:effectLst/>
                        </a:rPr>
                        <a:t>6</a:t>
                      </a:r>
                      <a:endParaRPr lang="en-US" sz="1600" b="1">
                        <a:solidFill>
                          <a:schemeClr val="tx1"/>
                        </a:solidFill>
                        <a:effectLst/>
                        <a:latin typeface="Calibri"/>
                        <a:ea typeface="SimSun"/>
                        <a:cs typeface="Arial"/>
                      </a:endParaRPr>
                    </a:p>
                  </a:txBody>
                  <a:tcPr marL="41251" marR="41251" marT="0" marB="0"/>
                </a:tc>
                <a:tc>
                  <a:txBody>
                    <a:bodyPr/>
                    <a:lstStyle/>
                    <a:p>
                      <a:pPr marL="0" marR="0" algn="just">
                        <a:lnSpc>
                          <a:spcPct val="115000"/>
                        </a:lnSpc>
                        <a:spcBef>
                          <a:spcPts val="0"/>
                        </a:spcBef>
                        <a:spcAft>
                          <a:spcPts val="0"/>
                        </a:spcAft>
                      </a:pPr>
                      <a:r>
                        <a:rPr lang="en-US" sz="1600" b="1">
                          <a:solidFill>
                            <a:schemeClr val="tx1"/>
                          </a:solidFill>
                          <a:effectLst/>
                        </a:rPr>
                        <a:t>10.02</a:t>
                      </a:r>
                      <a:endParaRPr lang="en-US" sz="1600" b="1">
                        <a:solidFill>
                          <a:schemeClr val="tx1"/>
                        </a:solidFill>
                        <a:effectLst/>
                        <a:latin typeface="Calibri"/>
                        <a:ea typeface="SimSun"/>
                        <a:cs typeface="Arial"/>
                      </a:endParaRPr>
                    </a:p>
                  </a:txBody>
                  <a:tcPr marL="41251" marR="41251" marT="0" marB="0"/>
                </a:tc>
                <a:tc>
                  <a:txBody>
                    <a:bodyPr/>
                    <a:lstStyle/>
                    <a:p>
                      <a:pPr marL="0" marR="0" algn="just">
                        <a:lnSpc>
                          <a:spcPct val="115000"/>
                        </a:lnSpc>
                        <a:spcBef>
                          <a:spcPts val="0"/>
                        </a:spcBef>
                        <a:spcAft>
                          <a:spcPts val="0"/>
                        </a:spcAft>
                      </a:pPr>
                      <a:r>
                        <a:rPr lang="en-US" sz="1600" b="1">
                          <a:solidFill>
                            <a:schemeClr val="tx1"/>
                          </a:solidFill>
                          <a:effectLst/>
                        </a:rPr>
                        <a:t>10.02*6=60.12</a:t>
                      </a:r>
                      <a:endParaRPr lang="en-US" sz="1600" b="1">
                        <a:solidFill>
                          <a:schemeClr val="tx1"/>
                        </a:solidFill>
                        <a:effectLst/>
                        <a:latin typeface="Calibri"/>
                        <a:ea typeface="SimSun"/>
                        <a:cs typeface="Arial"/>
                      </a:endParaRPr>
                    </a:p>
                  </a:txBody>
                  <a:tcPr marL="41251" marR="41251" marT="0" marB="0"/>
                </a:tc>
              </a:tr>
              <a:tr h="220524">
                <a:tc>
                  <a:txBody>
                    <a:bodyPr/>
                    <a:lstStyle/>
                    <a:p>
                      <a:pPr marL="0" marR="0" algn="just">
                        <a:lnSpc>
                          <a:spcPct val="115000"/>
                        </a:lnSpc>
                        <a:spcBef>
                          <a:spcPts val="0"/>
                        </a:spcBef>
                        <a:spcAft>
                          <a:spcPts val="0"/>
                        </a:spcAft>
                      </a:pPr>
                      <a:r>
                        <a:rPr lang="en-US" sz="1600" b="1" dirty="0">
                          <a:solidFill>
                            <a:schemeClr val="tx1"/>
                          </a:solidFill>
                          <a:effectLst/>
                        </a:rPr>
                        <a:t>valve</a:t>
                      </a:r>
                      <a:endParaRPr lang="en-US" sz="1600" b="1" dirty="0">
                        <a:solidFill>
                          <a:schemeClr val="tx1"/>
                        </a:solidFill>
                        <a:effectLst/>
                        <a:latin typeface="Calibri"/>
                        <a:ea typeface="SimSun"/>
                        <a:cs typeface="Arial"/>
                      </a:endParaRPr>
                    </a:p>
                  </a:txBody>
                  <a:tcPr marL="41251" marR="41251" marT="0" marB="0"/>
                </a:tc>
                <a:tc>
                  <a:txBody>
                    <a:bodyPr/>
                    <a:lstStyle/>
                    <a:p>
                      <a:pPr marL="0" marR="0" algn="just">
                        <a:lnSpc>
                          <a:spcPct val="115000"/>
                        </a:lnSpc>
                        <a:spcBef>
                          <a:spcPts val="0"/>
                        </a:spcBef>
                        <a:spcAft>
                          <a:spcPts val="0"/>
                        </a:spcAft>
                      </a:pPr>
                      <a:r>
                        <a:rPr lang="en-US" sz="1600" b="1">
                          <a:solidFill>
                            <a:schemeClr val="tx1"/>
                          </a:solidFill>
                          <a:effectLst/>
                        </a:rPr>
                        <a:t>30</a:t>
                      </a:r>
                      <a:endParaRPr lang="en-US" sz="1600" b="1">
                        <a:solidFill>
                          <a:schemeClr val="tx1"/>
                        </a:solidFill>
                        <a:effectLst/>
                        <a:latin typeface="Calibri"/>
                        <a:ea typeface="SimSun"/>
                        <a:cs typeface="Arial"/>
                      </a:endParaRPr>
                    </a:p>
                  </a:txBody>
                  <a:tcPr marL="41251" marR="41251" marT="0" marB="0"/>
                </a:tc>
                <a:tc>
                  <a:txBody>
                    <a:bodyPr/>
                    <a:lstStyle/>
                    <a:p>
                      <a:pPr marL="0" marR="0" algn="just">
                        <a:lnSpc>
                          <a:spcPct val="115000"/>
                        </a:lnSpc>
                        <a:spcBef>
                          <a:spcPts val="0"/>
                        </a:spcBef>
                        <a:spcAft>
                          <a:spcPts val="0"/>
                        </a:spcAft>
                      </a:pPr>
                      <a:r>
                        <a:rPr lang="en-US" sz="1600" b="1">
                          <a:solidFill>
                            <a:schemeClr val="tx1"/>
                          </a:solidFill>
                          <a:effectLst/>
                        </a:rPr>
                        <a:t>11.57</a:t>
                      </a:r>
                      <a:endParaRPr lang="en-US" sz="1600" b="1">
                        <a:solidFill>
                          <a:schemeClr val="tx1"/>
                        </a:solidFill>
                        <a:effectLst/>
                        <a:latin typeface="Calibri"/>
                        <a:ea typeface="SimSun"/>
                        <a:cs typeface="Arial"/>
                      </a:endParaRPr>
                    </a:p>
                  </a:txBody>
                  <a:tcPr marL="41251" marR="41251" marT="0" marB="0"/>
                </a:tc>
                <a:tc>
                  <a:txBody>
                    <a:bodyPr/>
                    <a:lstStyle/>
                    <a:p>
                      <a:pPr marL="0" marR="0" algn="just">
                        <a:lnSpc>
                          <a:spcPct val="115000"/>
                        </a:lnSpc>
                        <a:spcBef>
                          <a:spcPts val="0"/>
                        </a:spcBef>
                        <a:spcAft>
                          <a:spcPts val="0"/>
                        </a:spcAft>
                      </a:pPr>
                      <a:r>
                        <a:rPr lang="en-US" sz="1600" b="1">
                          <a:solidFill>
                            <a:schemeClr val="tx1"/>
                          </a:solidFill>
                          <a:effectLst/>
                        </a:rPr>
                        <a:t>11.57*30=347.1</a:t>
                      </a:r>
                      <a:endParaRPr lang="en-US" sz="1600" b="1">
                        <a:solidFill>
                          <a:schemeClr val="tx1"/>
                        </a:solidFill>
                        <a:effectLst/>
                        <a:latin typeface="Calibri"/>
                        <a:ea typeface="SimSun"/>
                        <a:cs typeface="Arial"/>
                      </a:endParaRPr>
                    </a:p>
                  </a:txBody>
                  <a:tcPr marL="41251" marR="41251" marT="0" marB="0"/>
                </a:tc>
              </a:tr>
              <a:tr h="220524">
                <a:tc>
                  <a:txBody>
                    <a:bodyPr/>
                    <a:lstStyle/>
                    <a:p>
                      <a:pPr marL="0" marR="0" algn="just">
                        <a:lnSpc>
                          <a:spcPct val="115000"/>
                        </a:lnSpc>
                        <a:spcBef>
                          <a:spcPts val="0"/>
                        </a:spcBef>
                        <a:spcAft>
                          <a:spcPts val="0"/>
                        </a:spcAft>
                      </a:pPr>
                      <a:r>
                        <a:rPr lang="en-US" sz="1600" b="1">
                          <a:solidFill>
                            <a:schemeClr val="tx1"/>
                          </a:solidFill>
                          <a:effectLst/>
                        </a:rPr>
                        <a:t>timers</a:t>
                      </a:r>
                      <a:endParaRPr lang="en-US" sz="1600" b="1">
                        <a:solidFill>
                          <a:schemeClr val="tx1"/>
                        </a:solidFill>
                        <a:effectLst/>
                        <a:latin typeface="Calibri"/>
                        <a:ea typeface="SimSun"/>
                        <a:cs typeface="Arial"/>
                      </a:endParaRPr>
                    </a:p>
                  </a:txBody>
                  <a:tcPr marL="41251" marR="41251" marT="0" marB="0"/>
                </a:tc>
                <a:tc>
                  <a:txBody>
                    <a:bodyPr/>
                    <a:lstStyle/>
                    <a:p>
                      <a:pPr marL="0" marR="0" algn="just">
                        <a:lnSpc>
                          <a:spcPct val="115000"/>
                        </a:lnSpc>
                        <a:spcBef>
                          <a:spcPts val="0"/>
                        </a:spcBef>
                        <a:spcAft>
                          <a:spcPts val="0"/>
                        </a:spcAft>
                      </a:pPr>
                      <a:r>
                        <a:rPr lang="en-US" sz="1600" b="1">
                          <a:solidFill>
                            <a:schemeClr val="tx1"/>
                          </a:solidFill>
                          <a:effectLst/>
                        </a:rPr>
                        <a:t>6</a:t>
                      </a:r>
                      <a:endParaRPr lang="en-US" sz="1600" b="1">
                        <a:solidFill>
                          <a:schemeClr val="tx1"/>
                        </a:solidFill>
                        <a:effectLst/>
                        <a:latin typeface="Calibri"/>
                        <a:ea typeface="SimSun"/>
                        <a:cs typeface="Arial"/>
                      </a:endParaRPr>
                    </a:p>
                  </a:txBody>
                  <a:tcPr marL="41251" marR="41251" marT="0" marB="0"/>
                </a:tc>
                <a:tc>
                  <a:txBody>
                    <a:bodyPr/>
                    <a:lstStyle/>
                    <a:p>
                      <a:pPr marL="0" marR="0" algn="just">
                        <a:lnSpc>
                          <a:spcPct val="115000"/>
                        </a:lnSpc>
                        <a:spcBef>
                          <a:spcPts val="0"/>
                        </a:spcBef>
                        <a:spcAft>
                          <a:spcPts val="0"/>
                        </a:spcAft>
                      </a:pPr>
                      <a:r>
                        <a:rPr lang="en-US" sz="1600" b="1" dirty="0">
                          <a:solidFill>
                            <a:schemeClr val="tx1"/>
                          </a:solidFill>
                          <a:effectLst/>
                        </a:rPr>
                        <a:t>2.94</a:t>
                      </a:r>
                      <a:endParaRPr lang="en-US" sz="1600" b="1" dirty="0">
                        <a:solidFill>
                          <a:schemeClr val="tx1"/>
                        </a:solidFill>
                        <a:effectLst/>
                        <a:latin typeface="Calibri"/>
                        <a:ea typeface="SimSun"/>
                        <a:cs typeface="Arial"/>
                      </a:endParaRPr>
                    </a:p>
                  </a:txBody>
                  <a:tcPr marL="41251" marR="41251" marT="0" marB="0"/>
                </a:tc>
                <a:tc>
                  <a:txBody>
                    <a:bodyPr/>
                    <a:lstStyle/>
                    <a:p>
                      <a:pPr marL="0" marR="0" algn="just">
                        <a:lnSpc>
                          <a:spcPct val="115000"/>
                        </a:lnSpc>
                        <a:spcBef>
                          <a:spcPts val="0"/>
                        </a:spcBef>
                        <a:spcAft>
                          <a:spcPts val="0"/>
                        </a:spcAft>
                      </a:pPr>
                      <a:r>
                        <a:rPr lang="en-US" sz="1600" b="1">
                          <a:solidFill>
                            <a:schemeClr val="tx1"/>
                          </a:solidFill>
                          <a:effectLst/>
                        </a:rPr>
                        <a:t>2.94*6=17.76</a:t>
                      </a:r>
                      <a:endParaRPr lang="en-US" sz="1600" b="1">
                        <a:solidFill>
                          <a:schemeClr val="tx1"/>
                        </a:solidFill>
                        <a:effectLst/>
                        <a:latin typeface="Calibri"/>
                        <a:ea typeface="SimSun"/>
                        <a:cs typeface="Arial"/>
                      </a:endParaRPr>
                    </a:p>
                  </a:txBody>
                  <a:tcPr marL="41251" marR="41251" marT="0" marB="0"/>
                </a:tc>
              </a:tr>
              <a:tr h="441050">
                <a:tc>
                  <a:txBody>
                    <a:bodyPr/>
                    <a:lstStyle/>
                    <a:p>
                      <a:pPr marL="0" marR="0" algn="just">
                        <a:lnSpc>
                          <a:spcPct val="115000"/>
                        </a:lnSpc>
                        <a:spcBef>
                          <a:spcPts val="0"/>
                        </a:spcBef>
                        <a:spcAft>
                          <a:spcPts val="0"/>
                        </a:spcAft>
                      </a:pPr>
                      <a:r>
                        <a:rPr lang="en-US" sz="1600" b="1">
                          <a:solidFill>
                            <a:schemeClr val="tx1"/>
                          </a:solidFill>
                          <a:effectLst/>
                        </a:rPr>
                        <a:t>Variable voltage variable frequency</a:t>
                      </a:r>
                      <a:endParaRPr lang="en-US" sz="1600" b="1">
                        <a:solidFill>
                          <a:schemeClr val="tx1"/>
                        </a:solidFill>
                        <a:effectLst/>
                        <a:latin typeface="Calibri"/>
                        <a:ea typeface="SimSun"/>
                        <a:cs typeface="Arial"/>
                      </a:endParaRPr>
                    </a:p>
                  </a:txBody>
                  <a:tcPr marL="41251" marR="41251" marT="0" marB="0"/>
                </a:tc>
                <a:tc>
                  <a:txBody>
                    <a:bodyPr/>
                    <a:lstStyle/>
                    <a:p>
                      <a:pPr marL="0" marR="0" algn="just">
                        <a:lnSpc>
                          <a:spcPct val="115000"/>
                        </a:lnSpc>
                        <a:spcBef>
                          <a:spcPts val="0"/>
                        </a:spcBef>
                        <a:spcAft>
                          <a:spcPts val="0"/>
                        </a:spcAft>
                      </a:pPr>
                      <a:r>
                        <a:rPr lang="en-US" sz="1600" b="1">
                          <a:solidFill>
                            <a:schemeClr val="tx1"/>
                          </a:solidFill>
                          <a:effectLst/>
                        </a:rPr>
                        <a:t>5</a:t>
                      </a:r>
                      <a:endParaRPr lang="en-US" sz="1600" b="1">
                        <a:solidFill>
                          <a:schemeClr val="tx1"/>
                        </a:solidFill>
                        <a:effectLst/>
                        <a:latin typeface="Calibri"/>
                        <a:ea typeface="SimSun"/>
                        <a:cs typeface="Arial"/>
                      </a:endParaRPr>
                    </a:p>
                  </a:txBody>
                  <a:tcPr marL="41251" marR="41251" marT="0" marB="0"/>
                </a:tc>
                <a:tc>
                  <a:txBody>
                    <a:bodyPr/>
                    <a:lstStyle/>
                    <a:p>
                      <a:pPr marL="0" marR="0" algn="just">
                        <a:lnSpc>
                          <a:spcPct val="115000"/>
                        </a:lnSpc>
                        <a:spcBef>
                          <a:spcPts val="0"/>
                        </a:spcBef>
                        <a:spcAft>
                          <a:spcPts val="0"/>
                        </a:spcAft>
                      </a:pPr>
                      <a:r>
                        <a:rPr lang="en-US" sz="1600" b="1">
                          <a:solidFill>
                            <a:schemeClr val="tx1"/>
                          </a:solidFill>
                          <a:effectLst/>
                        </a:rPr>
                        <a:t>90</a:t>
                      </a:r>
                      <a:endParaRPr lang="en-US" sz="1600" b="1">
                        <a:solidFill>
                          <a:schemeClr val="tx1"/>
                        </a:solidFill>
                        <a:effectLst/>
                        <a:latin typeface="Calibri"/>
                        <a:ea typeface="SimSun"/>
                        <a:cs typeface="Arial"/>
                      </a:endParaRPr>
                    </a:p>
                  </a:txBody>
                  <a:tcPr marL="41251" marR="41251" marT="0" marB="0"/>
                </a:tc>
                <a:tc>
                  <a:txBody>
                    <a:bodyPr/>
                    <a:lstStyle/>
                    <a:p>
                      <a:pPr marL="0" marR="0" algn="just">
                        <a:lnSpc>
                          <a:spcPct val="115000"/>
                        </a:lnSpc>
                        <a:spcBef>
                          <a:spcPts val="0"/>
                        </a:spcBef>
                        <a:spcAft>
                          <a:spcPts val="0"/>
                        </a:spcAft>
                      </a:pPr>
                      <a:r>
                        <a:rPr lang="en-US" sz="1600" b="1">
                          <a:solidFill>
                            <a:schemeClr val="tx1"/>
                          </a:solidFill>
                          <a:effectLst/>
                        </a:rPr>
                        <a:t>90*5=450</a:t>
                      </a:r>
                      <a:endParaRPr lang="en-US" sz="1600" b="1">
                        <a:solidFill>
                          <a:schemeClr val="tx1"/>
                        </a:solidFill>
                        <a:effectLst/>
                        <a:latin typeface="Calibri"/>
                        <a:ea typeface="SimSun"/>
                        <a:cs typeface="Arial"/>
                      </a:endParaRPr>
                    </a:p>
                  </a:txBody>
                  <a:tcPr marL="41251" marR="41251" marT="0" marB="0"/>
                </a:tc>
              </a:tr>
              <a:tr h="275656">
                <a:tc>
                  <a:txBody>
                    <a:bodyPr/>
                    <a:lstStyle/>
                    <a:p>
                      <a:pPr marL="0" marR="0" algn="just">
                        <a:lnSpc>
                          <a:spcPct val="115000"/>
                        </a:lnSpc>
                        <a:spcBef>
                          <a:spcPts val="0"/>
                        </a:spcBef>
                        <a:spcAft>
                          <a:spcPts val="0"/>
                        </a:spcAft>
                      </a:pPr>
                      <a:r>
                        <a:rPr lang="en-US" sz="1600" b="1">
                          <a:solidFill>
                            <a:schemeClr val="tx1"/>
                          </a:solidFill>
                          <a:effectLst/>
                        </a:rPr>
                        <a:t>LCDs</a:t>
                      </a:r>
                      <a:endParaRPr lang="en-US" sz="1600" b="1">
                        <a:solidFill>
                          <a:schemeClr val="tx1"/>
                        </a:solidFill>
                        <a:effectLst/>
                        <a:latin typeface="Calibri"/>
                        <a:ea typeface="SimSun"/>
                        <a:cs typeface="Arial"/>
                      </a:endParaRPr>
                    </a:p>
                  </a:txBody>
                  <a:tcPr marL="41251" marR="41251" marT="0" marB="0"/>
                </a:tc>
                <a:tc>
                  <a:txBody>
                    <a:bodyPr/>
                    <a:lstStyle/>
                    <a:p>
                      <a:pPr marL="0" marR="0" algn="just">
                        <a:lnSpc>
                          <a:spcPct val="115000"/>
                        </a:lnSpc>
                        <a:spcBef>
                          <a:spcPts val="0"/>
                        </a:spcBef>
                        <a:spcAft>
                          <a:spcPts val="0"/>
                        </a:spcAft>
                      </a:pPr>
                      <a:r>
                        <a:rPr lang="en-US" sz="1600" b="1">
                          <a:solidFill>
                            <a:schemeClr val="tx1"/>
                          </a:solidFill>
                          <a:effectLst/>
                        </a:rPr>
                        <a:t>collection</a:t>
                      </a:r>
                      <a:endParaRPr lang="en-US" sz="1600" b="1">
                        <a:solidFill>
                          <a:schemeClr val="tx1"/>
                        </a:solidFill>
                        <a:effectLst/>
                        <a:latin typeface="Calibri"/>
                        <a:ea typeface="SimSun"/>
                        <a:cs typeface="Arial"/>
                      </a:endParaRPr>
                    </a:p>
                  </a:txBody>
                  <a:tcPr marL="41251" marR="41251" marT="0" marB="0"/>
                </a:tc>
                <a:tc>
                  <a:txBody>
                    <a:bodyPr/>
                    <a:lstStyle/>
                    <a:p>
                      <a:pPr marL="0" marR="0" algn="just">
                        <a:lnSpc>
                          <a:spcPct val="115000"/>
                        </a:lnSpc>
                        <a:spcBef>
                          <a:spcPts val="0"/>
                        </a:spcBef>
                        <a:spcAft>
                          <a:spcPts val="0"/>
                        </a:spcAft>
                      </a:pPr>
                      <a:r>
                        <a:rPr lang="en-US" sz="1600" b="1">
                          <a:solidFill>
                            <a:schemeClr val="tx1"/>
                          </a:solidFill>
                          <a:effectLst/>
                        </a:rPr>
                        <a:t>29.89+6.87+50</a:t>
                      </a:r>
                      <a:endParaRPr lang="en-US" sz="1600" b="1">
                        <a:solidFill>
                          <a:schemeClr val="tx1"/>
                        </a:solidFill>
                        <a:effectLst/>
                        <a:latin typeface="Calibri"/>
                        <a:ea typeface="SimSun"/>
                        <a:cs typeface="Arial"/>
                      </a:endParaRPr>
                    </a:p>
                  </a:txBody>
                  <a:tcPr marL="41251" marR="41251" marT="0" marB="0"/>
                </a:tc>
                <a:tc>
                  <a:txBody>
                    <a:bodyPr/>
                    <a:lstStyle/>
                    <a:p>
                      <a:pPr marL="0" marR="0" algn="just">
                        <a:lnSpc>
                          <a:spcPct val="115000"/>
                        </a:lnSpc>
                        <a:spcBef>
                          <a:spcPts val="0"/>
                        </a:spcBef>
                        <a:spcAft>
                          <a:spcPts val="0"/>
                        </a:spcAft>
                      </a:pPr>
                      <a:r>
                        <a:rPr lang="en-US" sz="1600" b="1">
                          <a:solidFill>
                            <a:schemeClr val="tx1"/>
                          </a:solidFill>
                          <a:effectLst/>
                        </a:rPr>
                        <a:t>86.76</a:t>
                      </a:r>
                      <a:endParaRPr lang="en-US" sz="1600" b="1">
                        <a:solidFill>
                          <a:schemeClr val="tx1"/>
                        </a:solidFill>
                        <a:effectLst/>
                        <a:latin typeface="Calibri"/>
                        <a:ea typeface="SimSun"/>
                        <a:cs typeface="Arial"/>
                      </a:endParaRPr>
                    </a:p>
                  </a:txBody>
                  <a:tcPr marL="41251" marR="41251" marT="0" marB="0"/>
                </a:tc>
              </a:tr>
              <a:tr h="275656">
                <a:tc>
                  <a:txBody>
                    <a:bodyPr/>
                    <a:lstStyle/>
                    <a:p>
                      <a:pPr marL="0" marR="0" algn="just">
                        <a:lnSpc>
                          <a:spcPct val="115000"/>
                        </a:lnSpc>
                        <a:spcBef>
                          <a:spcPts val="0"/>
                        </a:spcBef>
                        <a:spcAft>
                          <a:spcPts val="0"/>
                        </a:spcAft>
                      </a:pPr>
                      <a:r>
                        <a:rPr lang="en-US" sz="1600" b="1">
                          <a:solidFill>
                            <a:schemeClr val="tx1"/>
                          </a:solidFill>
                          <a:effectLst/>
                        </a:rPr>
                        <a:t>PLC x 32</a:t>
                      </a:r>
                      <a:endParaRPr lang="en-US" sz="1600" b="1">
                        <a:solidFill>
                          <a:schemeClr val="tx1"/>
                        </a:solidFill>
                        <a:effectLst/>
                        <a:latin typeface="Calibri"/>
                        <a:ea typeface="SimSun"/>
                        <a:cs typeface="Arial"/>
                      </a:endParaRPr>
                    </a:p>
                  </a:txBody>
                  <a:tcPr marL="41251" marR="41251" marT="0" marB="0"/>
                </a:tc>
                <a:tc>
                  <a:txBody>
                    <a:bodyPr/>
                    <a:lstStyle/>
                    <a:p>
                      <a:pPr marL="0" marR="0" algn="just">
                        <a:lnSpc>
                          <a:spcPct val="115000"/>
                        </a:lnSpc>
                        <a:spcBef>
                          <a:spcPts val="0"/>
                        </a:spcBef>
                        <a:spcAft>
                          <a:spcPts val="0"/>
                        </a:spcAft>
                      </a:pPr>
                      <a:r>
                        <a:rPr lang="en-US" sz="1600" b="1">
                          <a:solidFill>
                            <a:schemeClr val="tx1"/>
                          </a:solidFill>
                          <a:effectLst/>
                        </a:rPr>
                        <a:t>1</a:t>
                      </a:r>
                      <a:endParaRPr lang="en-US" sz="1600" b="1">
                        <a:solidFill>
                          <a:schemeClr val="tx1"/>
                        </a:solidFill>
                        <a:effectLst/>
                        <a:latin typeface="Calibri"/>
                        <a:ea typeface="SimSun"/>
                        <a:cs typeface="Arial"/>
                      </a:endParaRPr>
                    </a:p>
                  </a:txBody>
                  <a:tcPr marL="41251" marR="41251" marT="0" marB="0"/>
                </a:tc>
                <a:tc>
                  <a:txBody>
                    <a:bodyPr/>
                    <a:lstStyle/>
                    <a:p>
                      <a:pPr marL="0" marR="0" algn="just">
                        <a:lnSpc>
                          <a:spcPct val="115000"/>
                        </a:lnSpc>
                        <a:spcBef>
                          <a:spcPts val="0"/>
                        </a:spcBef>
                        <a:spcAft>
                          <a:spcPts val="0"/>
                        </a:spcAft>
                      </a:pPr>
                      <a:r>
                        <a:rPr lang="en-US" sz="1600" b="1">
                          <a:solidFill>
                            <a:schemeClr val="tx1"/>
                          </a:solidFill>
                          <a:effectLst/>
                        </a:rPr>
                        <a:t>169</a:t>
                      </a:r>
                      <a:endParaRPr lang="en-US" sz="1600" b="1">
                        <a:solidFill>
                          <a:schemeClr val="tx1"/>
                        </a:solidFill>
                        <a:effectLst/>
                        <a:latin typeface="Calibri"/>
                        <a:ea typeface="SimSun"/>
                        <a:cs typeface="Arial"/>
                      </a:endParaRPr>
                    </a:p>
                  </a:txBody>
                  <a:tcPr marL="41251" marR="41251" marT="0" marB="0"/>
                </a:tc>
                <a:tc>
                  <a:txBody>
                    <a:bodyPr/>
                    <a:lstStyle/>
                    <a:p>
                      <a:pPr marL="0" marR="0" algn="just">
                        <a:lnSpc>
                          <a:spcPct val="115000"/>
                        </a:lnSpc>
                        <a:spcBef>
                          <a:spcPts val="0"/>
                        </a:spcBef>
                        <a:spcAft>
                          <a:spcPts val="0"/>
                        </a:spcAft>
                      </a:pPr>
                      <a:r>
                        <a:rPr lang="en-US" sz="1600" b="1" dirty="0">
                          <a:solidFill>
                            <a:schemeClr val="tx1"/>
                          </a:solidFill>
                          <a:effectLst/>
                        </a:rPr>
                        <a:t>169</a:t>
                      </a:r>
                      <a:endParaRPr lang="en-US" sz="1600" b="1" dirty="0">
                        <a:solidFill>
                          <a:schemeClr val="tx1"/>
                        </a:solidFill>
                        <a:effectLst/>
                        <a:latin typeface="Calibri"/>
                        <a:ea typeface="SimSun"/>
                        <a:cs typeface="Arial"/>
                      </a:endParaRPr>
                    </a:p>
                  </a:txBody>
                  <a:tcPr marL="41251" marR="41251" marT="0" marB="0"/>
                </a:tc>
              </a:tr>
              <a:tr h="275656">
                <a:tc>
                  <a:txBody>
                    <a:bodyPr/>
                    <a:lstStyle/>
                    <a:p>
                      <a:pPr marL="0" marR="0" algn="just">
                        <a:lnSpc>
                          <a:spcPct val="115000"/>
                        </a:lnSpc>
                        <a:spcBef>
                          <a:spcPts val="0"/>
                        </a:spcBef>
                        <a:spcAft>
                          <a:spcPts val="0"/>
                        </a:spcAft>
                      </a:pPr>
                      <a:r>
                        <a:rPr lang="en-US" sz="1600" b="1" dirty="0">
                          <a:solidFill>
                            <a:schemeClr val="tx1"/>
                          </a:solidFill>
                          <a:effectLst/>
                        </a:rPr>
                        <a:t>PLC x 16</a:t>
                      </a:r>
                      <a:endParaRPr lang="en-US" sz="1600" b="1" dirty="0">
                        <a:solidFill>
                          <a:schemeClr val="tx1"/>
                        </a:solidFill>
                        <a:effectLst/>
                        <a:latin typeface="Calibri"/>
                        <a:ea typeface="SimSun"/>
                        <a:cs typeface="Arial"/>
                      </a:endParaRPr>
                    </a:p>
                  </a:txBody>
                  <a:tcPr marL="41251" marR="41251" marT="0" marB="0"/>
                </a:tc>
                <a:tc>
                  <a:txBody>
                    <a:bodyPr/>
                    <a:lstStyle/>
                    <a:p>
                      <a:pPr marL="0" marR="0" algn="just">
                        <a:lnSpc>
                          <a:spcPct val="115000"/>
                        </a:lnSpc>
                        <a:spcBef>
                          <a:spcPts val="0"/>
                        </a:spcBef>
                        <a:spcAft>
                          <a:spcPts val="0"/>
                        </a:spcAft>
                      </a:pPr>
                      <a:r>
                        <a:rPr lang="en-US" sz="1600" b="1">
                          <a:solidFill>
                            <a:schemeClr val="tx1"/>
                          </a:solidFill>
                          <a:effectLst/>
                        </a:rPr>
                        <a:t>1</a:t>
                      </a:r>
                      <a:endParaRPr lang="en-US" sz="1600" b="1">
                        <a:solidFill>
                          <a:schemeClr val="tx1"/>
                        </a:solidFill>
                        <a:effectLst/>
                        <a:latin typeface="Calibri"/>
                        <a:ea typeface="SimSun"/>
                        <a:cs typeface="Arial"/>
                      </a:endParaRPr>
                    </a:p>
                  </a:txBody>
                  <a:tcPr marL="41251" marR="41251" marT="0" marB="0"/>
                </a:tc>
                <a:tc>
                  <a:txBody>
                    <a:bodyPr/>
                    <a:lstStyle/>
                    <a:p>
                      <a:pPr marL="0" marR="0" algn="just">
                        <a:lnSpc>
                          <a:spcPct val="115000"/>
                        </a:lnSpc>
                        <a:spcBef>
                          <a:spcPts val="0"/>
                        </a:spcBef>
                        <a:spcAft>
                          <a:spcPts val="0"/>
                        </a:spcAft>
                      </a:pPr>
                      <a:r>
                        <a:rPr lang="en-US" sz="1600" b="1">
                          <a:solidFill>
                            <a:schemeClr val="tx1"/>
                          </a:solidFill>
                          <a:effectLst/>
                        </a:rPr>
                        <a:t>49.99</a:t>
                      </a:r>
                      <a:endParaRPr lang="en-US" sz="1600" b="1">
                        <a:solidFill>
                          <a:schemeClr val="tx1"/>
                        </a:solidFill>
                        <a:effectLst/>
                        <a:latin typeface="Calibri"/>
                        <a:ea typeface="SimSun"/>
                        <a:cs typeface="Arial"/>
                      </a:endParaRPr>
                    </a:p>
                  </a:txBody>
                  <a:tcPr marL="41251" marR="41251" marT="0" marB="0"/>
                </a:tc>
                <a:tc>
                  <a:txBody>
                    <a:bodyPr/>
                    <a:lstStyle/>
                    <a:p>
                      <a:pPr marL="0" marR="0" algn="just">
                        <a:lnSpc>
                          <a:spcPct val="115000"/>
                        </a:lnSpc>
                        <a:spcBef>
                          <a:spcPts val="0"/>
                        </a:spcBef>
                        <a:spcAft>
                          <a:spcPts val="0"/>
                        </a:spcAft>
                      </a:pPr>
                      <a:r>
                        <a:rPr lang="en-US" sz="1600" b="1" dirty="0">
                          <a:solidFill>
                            <a:schemeClr val="tx1"/>
                          </a:solidFill>
                          <a:effectLst/>
                        </a:rPr>
                        <a:t>49.99</a:t>
                      </a:r>
                      <a:endParaRPr lang="en-US" sz="1600" b="1" dirty="0">
                        <a:solidFill>
                          <a:schemeClr val="tx1"/>
                        </a:solidFill>
                        <a:effectLst/>
                        <a:latin typeface="Calibri"/>
                        <a:ea typeface="SimSun"/>
                        <a:cs typeface="Arial"/>
                      </a:endParaRPr>
                    </a:p>
                  </a:txBody>
                  <a:tcPr marL="41251" marR="41251" marT="0" marB="0"/>
                </a:tc>
              </a:tr>
              <a:tr h="275656">
                <a:tc gridSpan="3">
                  <a:txBody>
                    <a:bodyPr/>
                    <a:lstStyle/>
                    <a:p>
                      <a:pPr marL="0" marR="0" algn="just">
                        <a:lnSpc>
                          <a:spcPct val="115000"/>
                        </a:lnSpc>
                        <a:spcBef>
                          <a:spcPts val="0"/>
                        </a:spcBef>
                        <a:spcAft>
                          <a:spcPts val="0"/>
                        </a:spcAft>
                      </a:pPr>
                      <a:r>
                        <a:rPr lang="en-US" sz="1400" b="1" dirty="0">
                          <a:effectLst/>
                        </a:rPr>
                        <a:t>                                                              </a:t>
                      </a:r>
                      <a:r>
                        <a:rPr lang="en-US" sz="1600" b="1" dirty="0">
                          <a:solidFill>
                            <a:schemeClr val="tx1"/>
                          </a:solidFill>
                          <a:effectLst/>
                        </a:rPr>
                        <a:t>Summation </a:t>
                      </a:r>
                      <a:endParaRPr lang="en-US" sz="1600" b="1" dirty="0">
                        <a:solidFill>
                          <a:schemeClr val="tx1"/>
                        </a:solidFill>
                        <a:effectLst/>
                        <a:latin typeface="Calibri"/>
                        <a:ea typeface="SimSun"/>
                        <a:cs typeface="Arial"/>
                      </a:endParaRPr>
                    </a:p>
                  </a:txBody>
                  <a:tcPr marL="41251" marR="41251" marT="0" marB="0"/>
                </a:tc>
                <a:tc hMerge="1">
                  <a:txBody>
                    <a:bodyPr/>
                    <a:lstStyle/>
                    <a:p>
                      <a:endParaRPr lang="en-US"/>
                    </a:p>
                  </a:txBody>
                  <a:tcPr/>
                </a:tc>
                <a:tc hMerge="1">
                  <a:txBody>
                    <a:bodyPr/>
                    <a:lstStyle/>
                    <a:p>
                      <a:endParaRPr lang="en-US"/>
                    </a:p>
                  </a:txBody>
                  <a:tcPr/>
                </a:tc>
                <a:tc>
                  <a:txBody>
                    <a:bodyPr/>
                    <a:lstStyle/>
                    <a:p>
                      <a:pPr marL="0" marR="0" algn="just">
                        <a:lnSpc>
                          <a:spcPct val="115000"/>
                        </a:lnSpc>
                        <a:spcBef>
                          <a:spcPts val="0"/>
                        </a:spcBef>
                        <a:spcAft>
                          <a:spcPts val="0"/>
                        </a:spcAft>
                      </a:pPr>
                      <a:r>
                        <a:rPr lang="en-US" sz="1600" b="1" dirty="0">
                          <a:solidFill>
                            <a:schemeClr val="tx1"/>
                          </a:solidFill>
                          <a:effectLst/>
                        </a:rPr>
                        <a:t>1466.61 $</a:t>
                      </a:r>
                      <a:endParaRPr lang="en-US" sz="1600" b="1" dirty="0">
                        <a:solidFill>
                          <a:schemeClr val="tx1"/>
                        </a:solidFill>
                        <a:effectLst/>
                        <a:latin typeface="Calibri"/>
                        <a:ea typeface="SimSun"/>
                        <a:cs typeface="Arial"/>
                      </a:endParaRPr>
                    </a:p>
                  </a:txBody>
                  <a:tcPr marL="41251" marR="41251" marT="0" marB="0"/>
                </a:tc>
              </a:tr>
            </a:tbl>
          </a:graphicData>
        </a:graphic>
      </p:graphicFrame>
    </p:spTree>
    <p:extLst>
      <p:ext uri="{BB962C8B-B14F-4D97-AF65-F5344CB8AC3E}">
        <p14:creationId xmlns:p14="http://schemas.microsoft.com/office/powerpoint/2010/main" val="40964779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تمرير أفقي 1"/>
          <p:cNvSpPr/>
          <p:nvPr/>
        </p:nvSpPr>
        <p:spPr>
          <a:xfrm>
            <a:off x="556712" y="116632"/>
            <a:ext cx="7831712" cy="1800200"/>
          </a:xfrm>
          <a:prstGeom prst="horizontalScroll">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مستطيل 3"/>
          <p:cNvSpPr/>
          <p:nvPr/>
        </p:nvSpPr>
        <p:spPr>
          <a:xfrm>
            <a:off x="1007999" y="544867"/>
            <a:ext cx="6502421" cy="923330"/>
          </a:xfrm>
          <a:prstGeom prst="rect">
            <a:avLst/>
          </a:prstGeom>
          <a:noFill/>
        </p:spPr>
        <p:txBody>
          <a:bodyPr wrap="none" lIns="91440" tIns="45720" rIns="91440" bIns="4572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en-US" sz="5400" b="1" cap="all" dirty="0" smtClean="0">
                <a:ln w="0"/>
                <a:effectLst>
                  <a:reflection blurRad="12700" stA="50000" endPos="50000" dist="5000" dir="5400000" sy="-100000" rotWithShape="0"/>
                </a:effectLst>
              </a:rPr>
              <a:t>4-1</a:t>
            </a:r>
            <a:r>
              <a:rPr lang="en-US" sz="5400" b="1" cap="all" dirty="0">
                <a:ln w="0"/>
                <a:effectLst>
                  <a:reflection blurRad="12700" stA="50000" endPos="50000" dist="5000" dir="5400000" sy="-100000" rotWithShape="0"/>
                </a:effectLst>
              </a:rPr>
              <a:t>: Financial </a:t>
            </a:r>
            <a:r>
              <a:rPr lang="en-US" sz="5400" b="1" cap="all" dirty="0" err="1" smtClean="0">
                <a:ln w="0"/>
                <a:effectLst>
                  <a:reflection blurRad="12700" stA="50000" endPos="50000" dist="5000" dir="5400000" sy="-100000" rotWithShape="0"/>
                </a:effectLst>
              </a:rPr>
              <a:t>stydy</a:t>
            </a:r>
            <a:endParaRPr lang="ar-SA" sz="5400" b="1" cap="all" spc="0" dirty="0">
              <a:ln w="0"/>
              <a:effectLst>
                <a:reflection blurRad="12700" stA="50000" endPos="50000" dist="5000" dir="5400000" sy="-100000" rotWithShape="0"/>
              </a:effectLst>
            </a:endParaRPr>
          </a:p>
        </p:txBody>
      </p:sp>
      <p:sp>
        <p:nvSpPr>
          <p:cNvPr id="5" name="مستطيل 4"/>
          <p:cNvSpPr/>
          <p:nvPr/>
        </p:nvSpPr>
        <p:spPr>
          <a:xfrm>
            <a:off x="555626" y="1799238"/>
            <a:ext cx="3886706" cy="523220"/>
          </a:xfrm>
          <a:prstGeom prst="rect">
            <a:avLst/>
          </a:prstGeom>
          <a:noFill/>
        </p:spPr>
        <p:txBody>
          <a:bodyPr wrap="none" lIns="91440" tIns="45720" rIns="91440" bIns="4572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en-US" sz="2800" b="1" cap="all" dirty="0">
                <a:ln w="0"/>
                <a:effectLst>
                  <a:reflection blurRad="12700" stA="50000" endPos="50000" dist="5000" dir="5400000" sy="-100000" rotWithShape="0"/>
                </a:effectLst>
              </a:rPr>
              <a:t>2-Practical Financial </a:t>
            </a:r>
            <a:endParaRPr lang="ar-SA" sz="2800" b="1" cap="all" spc="0" dirty="0">
              <a:ln w="0"/>
              <a:effectLst>
                <a:reflection blurRad="12700" stA="50000" endPos="50000" dist="5000" dir="5400000" sy="-100000" rotWithShape="0"/>
              </a:effectLst>
            </a:endParaRPr>
          </a:p>
        </p:txBody>
      </p:sp>
      <p:graphicFrame>
        <p:nvGraphicFramePr>
          <p:cNvPr id="6" name="جدول 5"/>
          <p:cNvGraphicFramePr>
            <a:graphicFrameLocks noGrp="1"/>
          </p:cNvGraphicFramePr>
          <p:nvPr>
            <p:extLst>
              <p:ext uri="{D42A27DB-BD31-4B8C-83A1-F6EECF244321}">
                <p14:modId xmlns:p14="http://schemas.microsoft.com/office/powerpoint/2010/main" val="3519129059"/>
              </p:ext>
            </p:extLst>
          </p:nvPr>
        </p:nvGraphicFramePr>
        <p:xfrm>
          <a:off x="437614" y="2228722"/>
          <a:ext cx="7643192" cy="4843908"/>
        </p:xfrm>
        <a:graphic>
          <a:graphicData uri="http://schemas.openxmlformats.org/drawingml/2006/table">
            <a:tbl>
              <a:tblPr firstRow="1" firstCol="1" bandRow="1">
                <a:tableStyleId>{5C22544A-7EE6-4342-B048-85BDC9FD1C3A}</a:tableStyleId>
              </a:tblPr>
              <a:tblGrid>
                <a:gridCol w="2313071"/>
                <a:gridCol w="1115031"/>
                <a:gridCol w="2178981"/>
                <a:gridCol w="2036109"/>
              </a:tblGrid>
              <a:tr h="399879">
                <a:tc>
                  <a:txBody>
                    <a:bodyPr/>
                    <a:lstStyle/>
                    <a:p>
                      <a:pPr marL="0" marR="0" algn="just">
                        <a:lnSpc>
                          <a:spcPct val="115000"/>
                        </a:lnSpc>
                        <a:spcBef>
                          <a:spcPts val="0"/>
                        </a:spcBef>
                        <a:spcAft>
                          <a:spcPts val="0"/>
                        </a:spcAft>
                      </a:pPr>
                      <a:r>
                        <a:rPr lang="en-US" sz="1600" b="1" dirty="0">
                          <a:solidFill>
                            <a:schemeClr val="tx1"/>
                          </a:solidFill>
                          <a:effectLst/>
                        </a:rPr>
                        <a:t>Name of element</a:t>
                      </a:r>
                      <a:endParaRPr lang="en-US" sz="1600" b="1" dirty="0">
                        <a:solidFill>
                          <a:schemeClr val="tx1"/>
                        </a:solidFill>
                        <a:effectLst/>
                        <a:latin typeface="Calibri"/>
                        <a:ea typeface="Calibri"/>
                        <a:cs typeface="Arial"/>
                      </a:endParaRPr>
                    </a:p>
                  </a:txBody>
                  <a:tcPr marL="41251" marR="41251" marT="0" marB="0"/>
                </a:tc>
                <a:tc>
                  <a:txBody>
                    <a:bodyPr/>
                    <a:lstStyle/>
                    <a:p>
                      <a:pPr marL="0" marR="0" algn="just">
                        <a:lnSpc>
                          <a:spcPct val="115000"/>
                        </a:lnSpc>
                        <a:spcBef>
                          <a:spcPts val="0"/>
                        </a:spcBef>
                        <a:spcAft>
                          <a:spcPts val="0"/>
                        </a:spcAft>
                      </a:pPr>
                      <a:r>
                        <a:rPr lang="en-US" sz="1600" b="1">
                          <a:solidFill>
                            <a:schemeClr val="tx1"/>
                          </a:solidFill>
                          <a:effectLst/>
                        </a:rPr>
                        <a:t>Number </a:t>
                      </a:r>
                      <a:endParaRPr lang="en-US" sz="1600" b="1">
                        <a:solidFill>
                          <a:schemeClr val="tx1"/>
                        </a:solidFill>
                        <a:effectLst/>
                        <a:latin typeface="Calibri"/>
                        <a:ea typeface="Calibri"/>
                        <a:cs typeface="Arial"/>
                      </a:endParaRPr>
                    </a:p>
                  </a:txBody>
                  <a:tcPr marL="41251" marR="41251" marT="0" marB="0"/>
                </a:tc>
                <a:tc>
                  <a:txBody>
                    <a:bodyPr/>
                    <a:lstStyle/>
                    <a:p>
                      <a:pPr marL="0" marR="0" algn="just">
                        <a:lnSpc>
                          <a:spcPct val="115000"/>
                        </a:lnSpc>
                        <a:spcBef>
                          <a:spcPts val="0"/>
                        </a:spcBef>
                        <a:spcAft>
                          <a:spcPts val="0"/>
                        </a:spcAft>
                      </a:pPr>
                      <a:r>
                        <a:rPr lang="en-US" sz="1600" b="1">
                          <a:solidFill>
                            <a:schemeClr val="tx1"/>
                          </a:solidFill>
                          <a:effectLst/>
                        </a:rPr>
                        <a:t>Cost in( NIS)</a:t>
                      </a:r>
                      <a:endParaRPr lang="en-US" sz="1600" b="1">
                        <a:solidFill>
                          <a:schemeClr val="tx1"/>
                        </a:solidFill>
                        <a:effectLst/>
                        <a:latin typeface="Calibri"/>
                        <a:ea typeface="Calibri"/>
                        <a:cs typeface="Arial"/>
                      </a:endParaRPr>
                    </a:p>
                  </a:txBody>
                  <a:tcPr marL="41251" marR="41251" marT="0" marB="0"/>
                </a:tc>
                <a:tc>
                  <a:txBody>
                    <a:bodyPr/>
                    <a:lstStyle/>
                    <a:p>
                      <a:pPr marL="0" marR="0" algn="just">
                        <a:lnSpc>
                          <a:spcPct val="115000"/>
                        </a:lnSpc>
                        <a:spcBef>
                          <a:spcPts val="0"/>
                        </a:spcBef>
                        <a:spcAft>
                          <a:spcPts val="0"/>
                        </a:spcAft>
                      </a:pPr>
                      <a:r>
                        <a:rPr lang="en-US" sz="1600" b="1" dirty="0">
                          <a:solidFill>
                            <a:schemeClr val="tx1"/>
                          </a:solidFill>
                          <a:effectLst/>
                        </a:rPr>
                        <a:t> </a:t>
                      </a:r>
                      <a:endParaRPr lang="en-US" sz="1600" b="1" dirty="0">
                        <a:solidFill>
                          <a:schemeClr val="tx1"/>
                        </a:solidFill>
                        <a:effectLst/>
                        <a:latin typeface="Calibri"/>
                        <a:ea typeface="Calibri"/>
                        <a:cs typeface="Arial"/>
                      </a:endParaRPr>
                    </a:p>
                  </a:txBody>
                  <a:tcPr marL="41251" marR="41251" marT="0" marB="0"/>
                </a:tc>
              </a:tr>
              <a:tr h="398742">
                <a:tc>
                  <a:txBody>
                    <a:bodyPr/>
                    <a:lstStyle/>
                    <a:p>
                      <a:pPr marL="0" marR="0" algn="just">
                        <a:lnSpc>
                          <a:spcPct val="115000"/>
                        </a:lnSpc>
                        <a:spcBef>
                          <a:spcPts val="0"/>
                        </a:spcBef>
                        <a:spcAft>
                          <a:spcPts val="0"/>
                        </a:spcAft>
                      </a:pPr>
                      <a:r>
                        <a:rPr lang="en-US" sz="1600" b="1" dirty="0">
                          <a:solidFill>
                            <a:schemeClr val="tx1"/>
                          </a:solidFill>
                          <a:effectLst/>
                        </a:rPr>
                        <a:t>Pushbutton </a:t>
                      </a:r>
                      <a:r>
                        <a:rPr lang="ar-SA" sz="1600" b="1" dirty="0">
                          <a:solidFill>
                            <a:schemeClr val="tx1"/>
                          </a:solidFill>
                          <a:effectLst/>
                        </a:rPr>
                        <a:t>)</a:t>
                      </a:r>
                      <a:r>
                        <a:rPr lang="en-US" sz="1600" b="1" dirty="0">
                          <a:solidFill>
                            <a:schemeClr val="tx1"/>
                          </a:solidFill>
                          <a:effectLst/>
                        </a:rPr>
                        <a:t>small)</a:t>
                      </a:r>
                      <a:endParaRPr lang="en-US" sz="1600" b="1" dirty="0">
                        <a:solidFill>
                          <a:schemeClr val="tx1"/>
                        </a:solidFill>
                        <a:effectLst/>
                        <a:latin typeface="Calibri"/>
                        <a:ea typeface="Calibri"/>
                        <a:cs typeface="Arial"/>
                      </a:endParaRPr>
                    </a:p>
                  </a:txBody>
                  <a:tcPr marL="41251" marR="41251" marT="0" marB="0"/>
                </a:tc>
                <a:tc>
                  <a:txBody>
                    <a:bodyPr/>
                    <a:lstStyle/>
                    <a:p>
                      <a:pPr marL="0" marR="0" algn="just">
                        <a:lnSpc>
                          <a:spcPct val="115000"/>
                        </a:lnSpc>
                        <a:spcBef>
                          <a:spcPts val="0"/>
                        </a:spcBef>
                        <a:spcAft>
                          <a:spcPts val="0"/>
                        </a:spcAft>
                      </a:pPr>
                      <a:r>
                        <a:rPr lang="en-US" sz="1600" b="1" dirty="0">
                          <a:solidFill>
                            <a:schemeClr val="tx1"/>
                          </a:solidFill>
                          <a:effectLst/>
                        </a:rPr>
                        <a:t>2</a:t>
                      </a:r>
                      <a:endParaRPr lang="en-US" sz="1600" b="1" dirty="0">
                        <a:solidFill>
                          <a:schemeClr val="tx1"/>
                        </a:solidFill>
                        <a:effectLst/>
                        <a:latin typeface="Calibri"/>
                        <a:ea typeface="Calibri"/>
                        <a:cs typeface="Arial"/>
                      </a:endParaRPr>
                    </a:p>
                  </a:txBody>
                  <a:tcPr marL="41251" marR="41251" marT="0" marB="0"/>
                </a:tc>
                <a:tc>
                  <a:txBody>
                    <a:bodyPr/>
                    <a:lstStyle/>
                    <a:p>
                      <a:pPr marL="0" marR="0" algn="just">
                        <a:lnSpc>
                          <a:spcPct val="115000"/>
                        </a:lnSpc>
                        <a:spcBef>
                          <a:spcPts val="0"/>
                        </a:spcBef>
                        <a:spcAft>
                          <a:spcPts val="0"/>
                        </a:spcAft>
                      </a:pPr>
                      <a:r>
                        <a:rPr lang="en-US" sz="1600" b="1">
                          <a:solidFill>
                            <a:schemeClr val="tx1"/>
                          </a:solidFill>
                          <a:effectLst/>
                        </a:rPr>
                        <a:t>1</a:t>
                      </a:r>
                      <a:endParaRPr lang="en-US" sz="1600" b="1">
                        <a:solidFill>
                          <a:schemeClr val="tx1"/>
                        </a:solidFill>
                        <a:effectLst/>
                        <a:latin typeface="Calibri"/>
                        <a:ea typeface="Calibri"/>
                        <a:cs typeface="Arial"/>
                      </a:endParaRPr>
                    </a:p>
                  </a:txBody>
                  <a:tcPr marL="41251" marR="41251" marT="0" marB="0"/>
                </a:tc>
                <a:tc>
                  <a:txBody>
                    <a:bodyPr/>
                    <a:lstStyle/>
                    <a:p>
                      <a:pPr marL="0" marR="0" algn="just">
                        <a:lnSpc>
                          <a:spcPct val="115000"/>
                        </a:lnSpc>
                        <a:spcBef>
                          <a:spcPts val="0"/>
                        </a:spcBef>
                        <a:spcAft>
                          <a:spcPts val="0"/>
                        </a:spcAft>
                      </a:pPr>
                      <a:r>
                        <a:rPr lang="en-US" sz="1600" b="1" dirty="0">
                          <a:solidFill>
                            <a:schemeClr val="tx1"/>
                          </a:solidFill>
                          <a:effectLst/>
                        </a:rPr>
                        <a:t>2*1=2</a:t>
                      </a:r>
                      <a:endParaRPr lang="en-US" sz="1600" b="1" dirty="0">
                        <a:solidFill>
                          <a:schemeClr val="tx1"/>
                        </a:solidFill>
                        <a:effectLst/>
                        <a:latin typeface="Calibri"/>
                        <a:ea typeface="Calibri"/>
                        <a:cs typeface="Arial"/>
                      </a:endParaRPr>
                    </a:p>
                  </a:txBody>
                  <a:tcPr marL="41251" marR="41251" marT="0" marB="0"/>
                </a:tc>
              </a:tr>
              <a:tr h="193898">
                <a:tc>
                  <a:txBody>
                    <a:bodyPr/>
                    <a:lstStyle/>
                    <a:p>
                      <a:pPr marL="0" marR="0" algn="just">
                        <a:lnSpc>
                          <a:spcPct val="115000"/>
                        </a:lnSpc>
                        <a:spcBef>
                          <a:spcPts val="0"/>
                        </a:spcBef>
                        <a:spcAft>
                          <a:spcPts val="0"/>
                        </a:spcAft>
                      </a:pPr>
                      <a:r>
                        <a:rPr lang="en-US" sz="1600" b="1" dirty="0">
                          <a:solidFill>
                            <a:schemeClr val="tx1"/>
                          </a:solidFill>
                          <a:effectLst/>
                        </a:rPr>
                        <a:t>Pushbutton </a:t>
                      </a:r>
                      <a:r>
                        <a:rPr lang="ar-SA" sz="1600" b="1" dirty="0">
                          <a:solidFill>
                            <a:schemeClr val="tx1"/>
                          </a:solidFill>
                          <a:effectLst/>
                        </a:rPr>
                        <a:t>)</a:t>
                      </a:r>
                      <a:r>
                        <a:rPr lang="en-US" sz="1600" b="1" dirty="0">
                          <a:solidFill>
                            <a:schemeClr val="tx1"/>
                          </a:solidFill>
                          <a:effectLst/>
                        </a:rPr>
                        <a:t> big)</a:t>
                      </a:r>
                      <a:endParaRPr lang="en-US" sz="1600" b="1" dirty="0">
                        <a:solidFill>
                          <a:schemeClr val="tx1"/>
                        </a:solidFill>
                        <a:effectLst/>
                        <a:latin typeface="Calibri"/>
                        <a:ea typeface="Calibri"/>
                        <a:cs typeface="Arial"/>
                      </a:endParaRPr>
                    </a:p>
                  </a:txBody>
                  <a:tcPr marL="41251" marR="41251" marT="0" marB="0"/>
                </a:tc>
                <a:tc>
                  <a:txBody>
                    <a:bodyPr/>
                    <a:lstStyle/>
                    <a:p>
                      <a:pPr marL="0" marR="0" algn="just">
                        <a:lnSpc>
                          <a:spcPct val="115000"/>
                        </a:lnSpc>
                        <a:spcBef>
                          <a:spcPts val="0"/>
                        </a:spcBef>
                        <a:spcAft>
                          <a:spcPts val="0"/>
                        </a:spcAft>
                      </a:pPr>
                      <a:r>
                        <a:rPr lang="en-US" sz="1600" b="1">
                          <a:solidFill>
                            <a:schemeClr val="tx1"/>
                          </a:solidFill>
                          <a:effectLst/>
                        </a:rPr>
                        <a:t>3</a:t>
                      </a:r>
                      <a:endParaRPr lang="en-US" sz="1600" b="1">
                        <a:solidFill>
                          <a:schemeClr val="tx1"/>
                        </a:solidFill>
                        <a:effectLst/>
                        <a:latin typeface="Calibri"/>
                        <a:ea typeface="Calibri"/>
                        <a:cs typeface="Arial"/>
                      </a:endParaRPr>
                    </a:p>
                  </a:txBody>
                  <a:tcPr marL="41251" marR="41251" marT="0" marB="0"/>
                </a:tc>
                <a:tc>
                  <a:txBody>
                    <a:bodyPr/>
                    <a:lstStyle/>
                    <a:p>
                      <a:pPr marL="0" marR="0" algn="just">
                        <a:lnSpc>
                          <a:spcPct val="115000"/>
                        </a:lnSpc>
                        <a:spcBef>
                          <a:spcPts val="0"/>
                        </a:spcBef>
                        <a:spcAft>
                          <a:spcPts val="0"/>
                        </a:spcAft>
                      </a:pPr>
                      <a:r>
                        <a:rPr lang="en-US" sz="1600" b="1">
                          <a:solidFill>
                            <a:schemeClr val="tx1"/>
                          </a:solidFill>
                          <a:effectLst/>
                        </a:rPr>
                        <a:t>10</a:t>
                      </a:r>
                      <a:endParaRPr lang="en-US" sz="1600" b="1">
                        <a:solidFill>
                          <a:schemeClr val="tx1"/>
                        </a:solidFill>
                        <a:effectLst/>
                        <a:latin typeface="Calibri"/>
                        <a:ea typeface="Calibri"/>
                        <a:cs typeface="Arial"/>
                      </a:endParaRPr>
                    </a:p>
                  </a:txBody>
                  <a:tcPr marL="41251" marR="41251" marT="0" marB="0"/>
                </a:tc>
                <a:tc>
                  <a:txBody>
                    <a:bodyPr/>
                    <a:lstStyle/>
                    <a:p>
                      <a:pPr marL="0" marR="0" algn="just">
                        <a:lnSpc>
                          <a:spcPct val="115000"/>
                        </a:lnSpc>
                        <a:spcBef>
                          <a:spcPts val="0"/>
                        </a:spcBef>
                        <a:spcAft>
                          <a:spcPts val="0"/>
                        </a:spcAft>
                      </a:pPr>
                      <a:r>
                        <a:rPr lang="en-US" sz="1600" b="1">
                          <a:solidFill>
                            <a:schemeClr val="tx1"/>
                          </a:solidFill>
                          <a:effectLst/>
                        </a:rPr>
                        <a:t>3*10=30</a:t>
                      </a:r>
                      <a:endParaRPr lang="en-US" sz="1600" b="1">
                        <a:solidFill>
                          <a:schemeClr val="tx1"/>
                        </a:solidFill>
                        <a:effectLst/>
                        <a:latin typeface="Calibri"/>
                        <a:ea typeface="Calibri"/>
                        <a:cs typeface="Arial"/>
                      </a:endParaRPr>
                    </a:p>
                  </a:txBody>
                  <a:tcPr marL="41251" marR="41251" marT="0" marB="0"/>
                </a:tc>
              </a:tr>
              <a:tr h="193898">
                <a:tc>
                  <a:txBody>
                    <a:bodyPr/>
                    <a:lstStyle/>
                    <a:p>
                      <a:pPr marL="0" marR="0" algn="just">
                        <a:lnSpc>
                          <a:spcPct val="115000"/>
                        </a:lnSpc>
                        <a:spcBef>
                          <a:spcPts val="0"/>
                        </a:spcBef>
                        <a:spcAft>
                          <a:spcPts val="0"/>
                        </a:spcAft>
                      </a:pPr>
                      <a:r>
                        <a:rPr lang="en-US" sz="1600" b="1">
                          <a:solidFill>
                            <a:schemeClr val="tx1"/>
                          </a:solidFill>
                          <a:effectLst/>
                        </a:rPr>
                        <a:t>Switches </a:t>
                      </a:r>
                      <a:endParaRPr lang="en-US" sz="1600" b="1">
                        <a:solidFill>
                          <a:schemeClr val="tx1"/>
                        </a:solidFill>
                        <a:effectLst/>
                        <a:latin typeface="Calibri"/>
                        <a:ea typeface="Calibri"/>
                        <a:cs typeface="Arial"/>
                      </a:endParaRPr>
                    </a:p>
                  </a:txBody>
                  <a:tcPr marL="41251" marR="41251" marT="0" marB="0"/>
                </a:tc>
                <a:tc>
                  <a:txBody>
                    <a:bodyPr/>
                    <a:lstStyle/>
                    <a:p>
                      <a:pPr marL="0" marR="0" algn="just">
                        <a:lnSpc>
                          <a:spcPct val="115000"/>
                        </a:lnSpc>
                        <a:spcBef>
                          <a:spcPts val="0"/>
                        </a:spcBef>
                        <a:spcAft>
                          <a:spcPts val="0"/>
                        </a:spcAft>
                      </a:pPr>
                      <a:r>
                        <a:rPr lang="en-US" sz="1600" b="1">
                          <a:solidFill>
                            <a:schemeClr val="tx1"/>
                          </a:solidFill>
                          <a:effectLst/>
                        </a:rPr>
                        <a:t>8</a:t>
                      </a:r>
                      <a:endParaRPr lang="en-US" sz="1600" b="1">
                        <a:solidFill>
                          <a:schemeClr val="tx1"/>
                        </a:solidFill>
                        <a:effectLst/>
                        <a:latin typeface="Calibri"/>
                        <a:ea typeface="Calibri"/>
                        <a:cs typeface="Arial"/>
                      </a:endParaRPr>
                    </a:p>
                  </a:txBody>
                  <a:tcPr marL="41251" marR="41251" marT="0" marB="0"/>
                </a:tc>
                <a:tc>
                  <a:txBody>
                    <a:bodyPr/>
                    <a:lstStyle/>
                    <a:p>
                      <a:pPr marL="0" marR="0" algn="just">
                        <a:lnSpc>
                          <a:spcPct val="115000"/>
                        </a:lnSpc>
                        <a:spcBef>
                          <a:spcPts val="0"/>
                        </a:spcBef>
                        <a:spcAft>
                          <a:spcPts val="0"/>
                        </a:spcAft>
                      </a:pPr>
                      <a:r>
                        <a:rPr lang="en-US" sz="1600" b="1">
                          <a:solidFill>
                            <a:schemeClr val="tx1"/>
                          </a:solidFill>
                          <a:effectLst/>
                        </a:rPr>
                        <a:t>1</a:t>
                      </a:r>
                      <a:endParaRPr lang="en-US" sz="1600" b="1">
                        <a:solidFill>
                          <a:schemeClr val="tx1"/>
                        </a:solidFill>
                        <a:effectLst/>
                        <a:latin typeface="Calibri"/>
                        <a:ea typeface="Calibri"/>
                        <a:cs typeface="Arial"/>
                      </a:endParaRPr>
                    </a:p>
                  </a:txBody>
                  <a:tcPr marL="41251" marR="41251" marT="0" marB="0"/>
                </a:tc>
                <a:tc>
                  <a:txBody>
                    <a:bodyPr/>
                    <a:lstStyle/>
                    <a:p>
                      <a:pPr marL="0" marR="0" algn="just">
                        <a:lnSpc>
                          <a:spcPct val="115000"/>
                        </a:lnSpc>
                        <a:spcBef>
                          <a:spcPts val="0"/>
                        </a:spcBef>
                        <a:spcAft>
                          <a:spcPts val="0"/>
                        </a:spcAft>
                      </a:pPr>
                      <a:r>
                        <a:rPr lang="en-US" sz="1600" b="1">
                          <a:solidFill>
                            <a:schemeClr val="tx1"/>
                          </a:solidFill>
                          <a:effectLst/>
                        </a:rPr>
                        <a:t>1*8=8</a:t>
                      </a:r>
                      <a:endParaRPr lang="en-US" sz="1600" b="1">
                        <a:solidFill>
                          <a:schemeClr val="tx1"/>
                        </a:solidFill>
                        <a:effectLst/>
                        <a:latin typeface="Calibri"/>
                        <a:ea typeface="Calibri"/>
                        <a:cs typeface="Arial"/>
                      </a:endParaRPr>
                    </a:p>
                  </a:txBody>
                  <a:tcPr marL="41251" marR="41251" marT="0" marB="0"/>
                </a:tc>
              </a:tr>
              <a:tr h="193898">
                <a:tc>
                  <a:txBody>
                    <a:bodyPr/>
                    <a:lstStyle/>
                    <a:p>
                      <a:pPr marL="0" marR="0" algn="just">
                        <a:lnSpc>
                          <a:spcPct val="115000"/>
                        </a:lnSpc>
                        <a:spcBef>
                          <a:spcPts val="0"/>
                        </a:spcBef>
                        <a:spcAft>
                          <a:spcPts val="0"/>
                        </a:spcAft>
                      </a:pPr>
                      <a:r>
                        <a:rPr lang="en-US" sz="1600" b="1">
                          <a:solidFill>
                            <a:schemeClr val="tx1"/>
                          </a:solidFill>
                          <a:effectLst/>
                        </a:rPr>
                        <a:t>Valve water </a:t>
                      </a:r>
                      <a:endParaRPr lang="en-US" sz="1600" b="1">
                        <a:solidFill>
                          <a:schemeClr val="tx1"/>
                        </a:solidFill>
                        <a:effectLst/>
                        <a:latin typeface="Calibri"/>
                        <a:ea typeface="Calibri"/>
                        <a:cs typeface="Arial"/>
                      </a:endParaRPr>
                    </a:p>
                  </a:txBody>
                  <a:tcPr marL="41251" marR="41251" marT="0" marB="0"/>
                </a:tc>
                <a:tc>
                  <a:txBody>
                    <a:bodyPr/>
                    <a:lstStyle/>
                    <a:p>
                      <a:pPr marL="0" marR="0" algn="just">
                        <a:lnSpc>
                          <a:spcPct val="115000"/>
                        </a:lnSpc>
                        <a:spcBef>
                          <a:spcPts val="0"/>
                        </a:spcBef>
                        <a:spcAft>
                          <a:spcPts val="0"/>
                        </a:spcAft>
                      </a:pPr>
                      <a:r>
                        <a:rPr lang="en-US" sz="1600" b="1">
                          <a:solidFill>
                            <a:schemeClr val="tx1"/>
                          </a:solidFill>
                          <a:effectLst/>
                        </a:rPr>
                        <a:t>1</a:t>
                      </a:r>
                      <a:endParaRPr lang="en-US" sz="1600" b="1">
                        <a:solidFill>
                          <a:schemeClr val="tx1"/>
                        </a:solidFill>
                        <a:effectLst/>
                        <a:latin typeface="Calibri"/>
                        <a:ea typeface="Calibri"/>
                        <a:cs typeface="Arial"/>
                      </a:endParaRPr>
                    </a:p>
                  </a:txBody>
                  <a:tcPr marL="41251" marR="41251" marT="0" marB="0"/>
                </a:tc>
                <a:tc>
                  <a:txBody>
                    <a:bodyPr/>
                    <a:lstStyle/>
                    <a:p>
                      <a:pPr marL="0" marR="0" algn="just">
                        <a:lnSpc>
                          <a:spcPct val="115000"/>
                        </a:lnSpc>
                        <a:spcBef>
                          <a:spcPts val="0"/>
                        </a:spcBef>
                        <a:spcAft>
                          <a:spcPts val="0"/>
                        </a:spcAft>
                      </a:pPr>
                      <a:r>
                        <a:rPr lang="en-US" sz="1600" b="1">
                          <a:solidFill>
                            <a:schemeClr val="tx1"/>
                          </a:solidFill>
                          <a:effectLst/>
                        </a:rPr>
                        <a:t>40</a:t>
                      </a:r>
                      <a:endParaRPr lang="en-US" sz="1600" b="1">
                        <a:solidFill>
                          <a:schemeClr val="tx1"/>
                        </a:solidFill>
                        <a:effectLst/>
                        <a:latin typeface="Calibri"/>
                        <a:ea typeface="Calibri"/>
                        <a:cs typeface="Arial"/>
                      </a:endParaRPr>
                    </a:p>
                  </a:txBody>
                  <a:tcPr marL="41251" marR="41251" marT="0" marB="0"/>
                </a:tc>
                <a:tc>
                  <a:txBody>
                    <a:bodyPr/>
                    <a:lstStyle/>
                    <a:p>
                      <a:pPr marL="0" marR="0" algn="just">
                        <a:lnSpc>
                          <a:spcPct val="115000"/>
                        </a:lnSpc>
                        <a:spcBef>
                          <a:spcPts val="0"/>
                        </a:spcBef>
                        <a:spcAft>
                          <a:spcPts val="0"/>
                        </a:spcAft>
                      </a:pPr>
                      <a:r>
                        <a:rPr lang="en-US" sz="1600" b="1">
                          <a:solidFill>
                            <a:schemeClr val="tx1"/>
                          </a:solidFill>
                          <a:effectLst/>
                        </a:rPr>
                        <a:t>40*1=40</a:t>
                      </a:r>
                      <a:endParaRPr lang="en-US" sz="1600" b="1">
                        <a:solidFill>
                          <a:schemeClr val="tx1"/>
                        </a:solidFill>
                        <a:effectLst/>
                        <a:latin typeface="Calibri"/>
                        <a:ea typeface="Calibri"/>
                        <a:cs typeface="Arial"/>
                      </a:endParaRPr>
                    </a:p>
                  </a:txBody>
                  <a:tcPr marL="41251" marR="41251" marT="0" marB="0"/>
                </a:tc>
              </a:tr>
              <a:tr h="399879">
                <a:tc>
                  <a:txBody>
                    <a:bodyPr/>
                    <a:lstStyle/>
                    <a:p>
                      <a:pPr marL="0" marR="0" algn="just">
                        <a:lnSpc>
                          <a:spcPct val="115000"/>
                        </a:lnSpc>
                        <a:spcBef>
                          <a:spcPts val="0"/>
                        </a:spcBef>
                        <a:spcAft>
                          <a:spcPts val="0"/>
                        </a:spcAft>
                      </a:pPr>
                      <a:r>
                        <a:rPr lang="en-US" sz="1600" b="1" dirty="0">
                          <a:solidFill>
                            <a:schemeClr val="tx1"/>
                          </a:solidFill>
                          <a:effectLst/>
                        </a:rPr>
                        <a:t>flow meter with control</a:t>
                      </a:r>
                      <a:endParaRPr lang="en-US" sz="1600" b="1" dirty="0">
                        <a:solidFill>
                          <a:schemeClr val="tx1"/>
                        </a:solidFill>
                        <a:effectLst/>
                        <a:latin typeface="Calibri"/>
                        <a:ea typeface="Calibri"/>
                        <a:cs typeface="Arial"/>
                      </a:endParaRPr>
                    </a:p>
                  </a:txBody>
                  <a:tcPr marL="41251" marR="41251" marT="0" marB="0"/>
                </a:tc>
                <a:tc>
                  <a:txBody>
                    <a:bodyPr/>
                    <a:lstStyle/>
                    <a:p>
                      <a:pPr marL="0" marR="0" algn="just">
                        <a:lnSpc>
                          <a:spcPct val="115000"/>
                        </a:lnSpc>
                        <a:spcBef>
                          <a:spcPts val="0"/>
                        </a:spcBef>
                        <a:spcAft>
                          <a:spcPts val="0"/>
                        </a:spcAft>
                      </a:pPr>
                      <a:r>
                        <a:rPr lang="en-US" sz="1600" b="1">
                          <a:solidFill>
                            <a:schemeClr val="tx1"/>
                          </a:solidFill>
                          <a:effectLst/>
                        </a:rPr>
                        <a:t>1</a:t>
                      </a:r>
                      <a:endParaRPr lang="en-US" sz="1600" b="1">
                        <a:solidFill>
                          <a:schemeClr val="tx1"/>
                        </a:solidFill>
                        <a:effectLst/>
                        <a:latin typeface="Calibri"/>
                        <a:ea typeface="Calibri"/>
                        <a:cs typeface="Arial"/>
                      </a:endParaRPr>
                    </a:p>
                  </a:txBody>
                  <a:tcPr marL="41251" marR="41251" marT="0" marB="0"/>
                </a:tc>
                <a:tc>
                  <a:txBody>
                    <a:bodyPr/>
                    <a:lstStyle/>
                    <a:p>
                      <a:pPr marL="0" marR="0" algn="just">
                        <a:lnSpc>
                          <a:spcPct val="115000"/>
                        </a:lnSpc>
                        <a:spcBef>
                          <a:spcPts val="0"/>
                        </a:spcBef>
                        <a:spcAft>
                          <a:spcPts val="0"/>
                        </a:spcAft>
                      </a:pPr>
                      <a:r>
                        <a:rPr lang="en-US" sz="1600" b="1">
                          <a:solidFill>
                            <a:schemeClr val="tx1"/>
                          </a:solidFill>
                          <a:effectLst/>
                        </a:rPr>
                        <a:t>45</a:t>
                      </a:r>
                      <a:endParaRPr lang="en-US" sz="1600" b="1">
                        <a:solidFill>
                          <a:schemeClr val="tx1"/>
                        </a:solidFill>
                        <a:effectLst/>
                        <a:latin typeface="Calibri"/>
                        <a:ea typeface="Calibri"/>
                        <a:cs typeface="Arial"/>
                      </a:endParaRPr>
                    </a:p>
                  </a:txBody>
                  <a:tcPr marL="41251" marR="41251" marT="0" marB="0"/>
                </a:tc>
                <a:tc>
                  <a:txBody>
                    <a:bodyPr/>
                    <a:lstStyle/>
                    <a:p>
                      <a:pPr marL="0" marR="0" algn="just">
                        <a:lnSpc>
                          <a:spcPct val="115000"/>
                        </a:lnSpc>
                        <a:spcBef>
                          <a:spcPts val="0"/>
                        </a:spcBef>
                        <a:spcAft>
                          <a:spcPts val="0"/>
                        </a:spcAft>
                      </a:pPr>
                      <a:r>
                        <a:rPr lang="en-US" sz="1600" b="1">
                          <a:solidFill>
                            <a:schemeClr val="tx1"/>
                          </a:solidFill>
                          <a:effectLst/>
                        </a:rPr>
                        <a:t>45*1=45</a:t>
                      </a:r>
                      <a:endParaRPr lang="en-US" sz="1600" b="1">
                        <a:solidFill>
                          <a:schemeClr val="tx1"/>
                        </a:solidFill>
                        <a:effectLst/>
                        <a:latin typeface="Calibri"/>
                        <a:ea typeface="Calibri"/>
                        <a:cs typeface="Arial"/>
                      </a:endParaRPr>
                    </a:p>
                  </a:txBody>
                  <a:tcPr marL="41251" marR="41251" marT="0" marB="0"/>
                </a:tc>
              </a:tr>
              <a:tr h="193898">
                <a:tc>
                  <a:txBody>
                    <a:bodyPr/>
                    <a:lstStyle/>
                    <a:p>
                      <a:pPr marL="0" marR="0" algn="just">
                        <a:lnSpc>
                          <a:spcPct val="115000"/>
                        </a:lnSpc>
                        <a:spcBef>
                          <a:spcPts val="0"/>
                        </a:spcBef>
                        <a:spcAft>
                          <a:spcPts val="0"/>
                        </a:spcAft>
                      </a:pPr>
                      <a:r>
                        <a:rPr lang="en-US" sz="1600" b="1" dirty="0">
                          <a:solidFill>
                            <a:schemeClr val="tx1"/>
                          </a:solidFill>
                          <a:effectLst/>
                        </a:rPr>
                        <a:t>Led</a:t>
                      </a:r>
                      <a:endParaRPr lang="en-US" sz="1600" b="1" dirty="0">
                        <a:solidFill>
                          <a:schemeClr val="tx1"/>
                        </a:solidFill>
                        <a:effectLst/>
                        <a:latin typeface="Calibri"/>
                        <a:ea typeface="Calibri"/>
                        <a:cs typeface="Arial"/>
                      </a:endParaRPr>
                    </a:p>
                  </a:txBody>
                  <a:tcPr marL="41251" marR="41251" marT="0" marB="0"/>
                </a:tc>
                <a:tc>
                  <a:txBody>
                    <a:bodyPr/>
                    <a:lstStyle/>
                    <a:p>
                      <a:pPr marL="0" marR="0" algn="just" rtl="1">
                        <a:lnSpc>
                          <a:spcPct val="115000"/>
                        </a:lnSpc>
                        <a:spcBef>
                          <a:spcPts val="0"/>
                        </a:spcBef>
                        <a:spcAft>
                          <a:spcPts val="0"/>
                        </a:spcAft>
                      </a:pPr>
                      <a:r>
                        <a:rPr lang="ar-SA" sz="1600" b="1">
                          <a:solidFill>
                            <a:schemeClr val="tx1"/>
                          </a:solidFill>
                          <a:effectLst/>
                        </a:rPr>
                        <a:t>5</a:t>
                      </a:r>
                      <a:endParaRPr lang="en-US" sz="1600" b="1">
                        <a:solidFill>
                          <a:schemeClr val="tx1"/>
                        </a:solidFill>
                        <a:effectLst/>
                        <a:latin typeface="Calibri"/>
                        <a:ea typeface="Calibri"/>
                        <a:cs typeface="Arial"/>
                      </a:endParaRPr>
                    </a:p>
                  </a:txBody>
                  <a:tcPr marL="41251" marR="41251" marT="0" marB="0"/>
                </a:tc>
                <a:tc>
                  <a:txBody>
                    <a:bodyPr/>
                    <a:lstStyle/>
                    <a:p>
                      <a:pPr marL="0" marR="0" algn="just">
                        <a:lnSpc>
                          <a:spcPct val="115000"/>
                        </a:lnSpc>
                        <a:spcBef>
                          <a:spcPts val="0"/>
                        </a:spcBef>
                        <a:spcAft>
                          <a:spcPts val="0"/>
                        </a:spcAft>
                      </a:pPr>
                      <a:r>
                        <a:rPr lang="en-US" sz="1600" b="1">
                          <a:solidFill>
                            <a:schemeClr val="tx1"/>
                          </a:solidFill>
                          <a:effectLst/>
                        </a:rPr>
                        <a:t>5</a:t>
                      </a:r>
                      <a:endParaRPr lang="en-US" sz="1600" b="1">
                        <a:solidFill>
                          <a:schemeClr val="tx1"/>
                        </a:solidFill>
                        <a:effectLst/>
                        <a:latin typeface="Calibri"/>
                        <a:ea typeface="Calibri"/>
                        <a:cs typeface="Arial"/>
                      </a:endParaRPr>
                    </a:p>
                  </a:txBody>
                  <a:tcPr marL="41251" marR="41251" marT="0" marB="0"/>
                </a:tc>
                <a:tc>
                  <a:txBody>
                    <a:bodyPr/>
                    <a:lstStyle/>
                    <a:p>
                      <a:pPr marL="0" marR="0" algn="just">
                        <a:lnSpc>
                          <a:spcPct val="115000"/>
                        </a:lnSpc>
                        <a:spcBef>
                          <a:spcPts val="0"/>
                        </a:spcBef>
                        <a:spcAft>
                          <a:spcPts val="0"/>
                        </a:spcAft>
                      </a:pPr>
                      <a:r>
                        <a:rPr lang="en-US" sz="1600" b="1">
                          <a:solidFill>
                            <a:schemeClr val="tx1"/>
                          </a:solidFill>
                          <a:effectLst/>
                        </a:rPr>
                        <a:t>5*5=25</a:t>
                      </a:r>
                      <a:endParaRPr lang="en-US" sz="1600" b="1">
                        <a:solidFill>
                          <a:schemeClr val="tx1"/>
                        </a:solidFill>
                        <a:effectLst/>
                        <a:latin typeface="Calibri"/>
                        <a:ea typeface="Calibri"/>
                        <a:cs typeface="Arial"/>
                      </a:endParaRPr>
                    </a:p>
                  </a:txBody>
                  <a:tcPr marL="41251" marR="41251" marT="0" marB="0"/>
                </a:tc>
              </a:tr>
              <a:tr h="193898">
                <a:tc>
                  <a:txBody>
                    <a:bodyPr/>
                    <a:lstStyle/>
                    <a:p>
                      <a:pPr marL="0" marR="0" algn="just">
                        <a:lnSpc>
                          <a:spcPct val="115000"/>
                        </a:lnSpc>
                        <a:spcBef>
                          <a:spcPts val="0"/>
                        </a:spcBef>
                        <a:spcAft>
                          <a:spcPts val="0"/>
                        </a:spcAft>
                      </a:pPr>
                      <a:r>
                        <a:rPr lang="en-US" sz="1600" b="1" dirty="0">
                          <a:solidFill>
                            <a:schemeClr val="tx1"/>
                          </a:solidFill>
                          <a:effectLst/>
                        </a:rPr>
                        <a:t>Dc motor 12volt</a:t>
                      </a:r>
                      <a:endParaRPr lang="en-US" sz="1600" b="1" dirty="0">
                        <a:solidFill>
                          <a:schemeClr val="tx1"/>
                        </a:solidFill>
                        <a:effectLst/>
                        <a:latin typeface="Calibri"/>
                        <a:ea typeface="Calibri"/>
                        <a:cs typeface="Arial"/>
                      </a:endParaRPr>
                    </a:p>
                  </a:txBody>
                  <a:tcPr marL="41251" marR="41251" marT="0" marB="0"/>
                </a:tc>
                <a:tc>
                  <a:txBody>
                    <a:bodyPr/>
                    <a:lstStyle/>
                    <a:p>
                      <a:pPr marL="0" marR="0" algn="just" rtl="1">
                        <a:lnSpc>
                          <a:spcPct val="115000"/>
                        </a:lnSpc>
                        <a:spcBef>
                          <a:spcPts val="0"/>
                        </a:spcBef>
                        <a:spcAft>
                          <a:spcPts val="0"/>
                        </a:spcAft>
                      </a:pPr>
                      <a:r>
                        <a:rPr lang="ar-SA" sz="1600" b="1">
                          <a:solidFill>
                            <a:schemeClr val="tx1"/>
                          </a:solidFill>
                          <a:effectLst/>
                        </a:rPr>
                        <a:t>5</a:t>
                      </a:r>
                      <a:endParaRPr lang="en-US" sz="1600" b="1">
                        <a:solidFill>
                          <a:schemeClr val="tx1"/>
                        </a:solidFill>
                        <a:effectLst/>
                        <a:latin typeface="Calibri"/>
                        <a:ea typeface="Calibri"/>
                        <a:cs typeface="Arial"/>
                      </a:endParaRPr>
                    </a:p>
                  </a:txBody>
                  <a:tcPr marL="41251" marR="41251" marT="0" marB="0"/>
                </a:tc>
                <a:tc>
                  <a:txBody>
                    <a:bodyPr/>
                    <a:lstStyle/>
                    <a:p>
                      <a:pPr marL="0" marR="0" algn="just">
                        <a:lnSpc>
                          <a:spcPct val="115000"/>
                        </a:lnSpc>
                        <a:spcBef>
                          <a:spcPts val="0"/>
                        </a:spcBef>
                        <a:spcAft>
                          <a:spcPts val="0"/>
                        </a:spcAft>
                      </a:pPr>
                      <a:r>
                        <a:rPr lang="en-US" sz="1600" b="1">
                          <a:solidFill>
                            <a:schemeClr val="tx1"/>
                          </a:solidFill>
                          <a:effectLst/>
                        </a:rPr>
                        <a:t>5</a:t>
                      </a:r>
                      <a:endParaRPr lang="en-US" sz="1600" b="1">
                        <a:solidFill>
                          <a:schemeClr val="tx1"/>
                        </a:solidFill>
                        <a:effectLst/>
                        <a:latin typeface="Calibri"/>
                        <a:ea typeface="Calibri"/>
                        <a:cs typeface="Arial"/>
                      </a:endParaRPr>
                    </a:p>
                  </a:txBody>
                  <a:tcPr marL="41251" marR="41251" marT="0" marB="0"/>
                </a:tc>
                <a:tc>
                  <a:txBody>
                    <a:bodyPr/>
                    <a:lstStyle/>
                    <a:p>
                      <a:pPr marL="0" marR="0" algn="just">
                        <a:lnSpc>
                          <a:spcPct val="115000"/>
                        </a:lnSpc>
                        <a:spcBef>
                          <a:spcPts val="0"/>
                        </a:spcBef>
                        <a:spcAft>
                          <a:spcPts val="0"/>
                        </a:spcAft>
                      </a:pPr>
                      <a:r>
                        <a:rPr lang="en-US" sz="1600" b="1">
                          <a:solidFill>
                            <a:schemeClr val="tx1"/>
                          </a:solidFill>
                          <a:effectLst/>
                        </a:rPr>
                        <a:t>5*5=25</a:t>
                      </a:r>
                      <a:endParaRPr lang="en-US" sz="1600" b="1">
                        <a:solidFill>
                          <a:schemeClr val="tx1"/>
                        </a:solidFill>
                        <a:effectLst/>
                        <a:latin typeface="Calibri"/>
                        <a:ea typeface="Calibri"/>
                        <a:cs typeface="Arial"/>
                      </a:endParaRPr>
                    </a:p>
                  </a:txBody>
                  <a:tcPr marL="41251" marR="41251" marT="0" marB="0"/>
                </a:tc>
              </a:tr>
              <a:tr h="193898">
                <a:tc>
                  <a:txBody>
                    <a:bodyPr/>
                    <a:lstStyle/>
                    <a:p>
                      <a:pPr marL="0" marR="0" algn="just">
                        <a:lnSpc>
                          <a:spcPct val="115000"/>
                        </a:lnSpc>
                        <a:spcBef>
                          <a:spcPts val="0"/>
                        </a:spcBef>
                        <a:spcAft>
                          <a:spcPts val="0"/>
                        </a:spcAft>
                      </a:pPr>
                      <a:r>
                        <a:rPr lang="en-US" sz="1600" b="1" dirty="0">
                          <a:solidFill>
                            <a:schemeClr val="tx1"/>
                          </a:solidFill>
                          <a:effectLst/>
                        </a:rPr>
                        <a:t>Water </a:t>
                      </a:r>
                      <a:r>
                        <a:rPr lang="en-US" sz="1600" b="1" dirty="0" err="1">
                          <a:solidFill>
                            <a:schemeClr val="tx1"/>
                          </a:solidFill>
                          <a:effectLst/>
                        </a:rPr>
                        <a:t>pumb</a:t>
                      </a:r>
                      <a:endParaRPr lang="en-US" sz="1600" b="1" dirty="0">
                        <a:solidFill>
                          <a:schemeClr val="tx1"/>
                        </a:solidFill>
                        <a:effectLst/>
                        <a:latin typeface="Calibri"/>
                        <a:ea typeface="Calibri"/>
                        <a:cs typeface="Arial"/>
                      </a:endParaRPr>
                    </a:p>
                  </a:txBody>
                  <a:tcPr marL="41251" marR="41251" marT="0" marB="0"/>
                </a:tc>
                <a:tc>
                  <a:txBody>
                    <a:bodyPr/>
                    <a:lstStyle/>
                    <a:p>
                      <a:pPr marL="0" marR="0" algn="just" rtl="1">
                        <a:lnSpc>
                          <a:spcPct val="115000"/>
                        </a:lnSpc>
                        <a:spcBef>
                          <a:spcPts val="0"/>
                        </a:spcBef>
                        <a:spcAft>
                          <a:spcPts val="0"/>
                        </a:spcAft>
                      </a:pPr>
                      <a:r>
                        <a:rPr lang="ar-SA" sz="1600" b="1">
                          <a:solidFill>
                            <a:schemeClr val="tx1"/>
                          </a:solidFill>
                          <a:effectLst/>
                        </a:rPr>
                        <a:t>1</a:t>
                      </a:r>
                      <a:endParaRPr lang="en-US" sz="1600" b="1">
                        <a:solidFill>
                          <a:schemeClr val="tx1"/>
                        </a:solidFill>
                        <a:effectLst/>
                        <a:latin typeface="Calibri"/>
                        <a:ea typeface="Calibri"/>
                        <a:cs typeface="Arial"/>
                      </a:endParaRPr>
                    </a:p>
                  </a:txBody>
                  <a:tcPr marL="41251" marR="41251" marT="0" marB="0"/>
                </a:tc>
                <a:tc>
                  <a:txBody>
                    <a:bodyPr/>
                    <a:lstStyle/>
                    <a:p>
                      <a:pPr marL="0" marR="0" algn="just">
                        <a:lnSpc>
                          <a:spcPct val="115000"/>
                        </a:lnSpc>
                        <a:spcBef>
                          <a:spcPts val="0"/>
                        </a:spcBef>
                        <a:spcAft>
                          <a:spcPts val="0"/>
                        </a:spcAft>
                      </a:pPr>
                      <a:r>
                        <a:rPr lang="en-US" sz="1600" b="1">
                          <a:solidFill>
                            <a:schemeClr val="tx1"/>
                          </a:solidFill>
                          <a:effectLst/>
                        </a:rPr>
                        <a:t>30</a:t>
                      </a:r>
                      <a:endParaRPr lang="en-US" sz="1600" b="1">
                        <a:solidFill>
                          <a:schemeClr val="tx1"/>
                        </a:solidFill>
                        <a:effectLst/>
                        <a:latin typeface="Calibri"/>
                        <a:ea typeface="Calibri"/>
                        <a:cs typeface="Arial"/>
                      </a:endParaRPr>
                    </a:p>
                  </a:txBody>
                  <a:tcPr marL="41251" marR="41251" marT="0" marB="0"/>
                </a:tc>
                <a:tc>
                  <a:txBody>
                    <a:bodyPr/>
                    <a:lstStyle/>
                    <a:p>
                      <a:pPr marL="0" marR="0" algn="just">
                        <a:lnSpc>
                          <a:spcPct val="115000"/>
                        </a:lnSpc>
                        <a:spcBef>
                          <a:spcPts val="0"/>
                        </a:spcBef>
                        <a:spcAft>
                          <a:spcPts val="0"/>
                        </a:spcAft>
                      </a:pPr>
                      <a:r>
                        <a:rPr lang="en-US" sz="1600" b="1">
                          <a:solidFill>
                            <a:schemeClr val="tx1"/>
                          </a:solidFill>
                          <a:effectLst/>
                        </a:rPr>
                        <a:t>30*1=30</a:t>
                      </a:r>
                      <a:endParaRPr lang="en-US" sz="1600" b="1">
                        <a:solidFill>
                          <a:schemeClr val="tx1"/>
                        </a:solidFill>
                        <a:effectLst/>
                        <a:latin typeface="Calibri"/>
                        <a:ea typeface="Calibri"/>
                        <a:cs typeface="Arial"/>
                      </a:endParaRPr>
                    </a:p>
                  </a:txBody>
                  <a:tcPr marL="41251" marR="41251" marT="0" marB="0"/>
                </a:tc>
              </a:tr>
              <a:tr h="193898">
                <a:tc>
                  <a:txBody>
                    <a:bodyPr/>
                    <a:lstStyle/>
                    <a:p>
                      <a:pPr marL="0" marR="0" algn="just">
                        <a:lnSpc>
                          <a:spcPct val="115000"/>
                        </a:lnSpc>
                        <a:spcBef>
                          <a:spcPts val="0"/>
                        </a:spcBef>
                        <a:spcAft>
                          <a:spcPts val="0"/>
                        </a:spcAft>
                      </a:pPr>
                      <a:r>
                        <a:rPr lang="en-US" sz="1600" b="1" dirty="0">
                          <a:solidFill>
                            <a:schemeClr val="tx1"/>
                          </a:solidFill>
                          <a:effectLst/>
                        </a:rPr>
                        <a:t>Busbar </a:t>
                      </a:r>
                      <a:endParaRPr lang="en-US" sz="1600" b="1" dirty="0">
                        <a:solidFill>
                          <a:schemeClr val="tx1"/>
                        </a:solidFill>
                        <a:effectLst/>
                        <a:latin typeface="Calibri"/>
                        <a:ea typeface="Calibri"/>
                        <a:cs typeface="Arial"/>
                      </a:endParaRPr>
                    </a:p>
                  </a:txBody>
                  <a:tcPr marL="41251" marR="41251" marT="0" marB="0"/>
                </a:tc>
                <a:tc>
                  <a:txBody>
                    <a:bodyPr/>
                    <a:lstStyle/>
                    <a:p>
                      <a:pPr marL="0" marR="0" algn="just" rtl="1">
                        <a:lnSpc>
                          <a:spcPct val="115000"/>
                        </a:lnSpc>
                        <a:spcBef>
                          <a:spcPts val="0"/>
                        </a:spcBef>
                        <a:spcAft>
                          <a:spcPts val="0"/>
                        </a:spcAft>
                      </a:pPr>
                      <a:r>
                        <a:rPr lang="ar-SA" sz="1600" b="1">
                          <a:solidFill>
                            <a:schemeClr val="tx1"/>
                          </a:solidFill>
                          <a:effectLst/>
                        </a:rPr>
                        <a:t>2</a:t>
                      </a:r>
                      <a:endParaRPr lang="en-US" sz="1600" b="1">
                        <a:solidFill>
                          <a:schemeClr val="tx1"/>
                        </a:solidFill>
                        <a:effectLst/>
                        <a:latin typeface="Calibri"/>
                        <a:ea typeface="Calibri"/>
                        <a:cs typeface="Arial"/>
                      </a:endParaRPr>
                    </a:p>
                  </a:txBody>
                  <a:tcPr marL="41251" marR="41251" marT="0" marB="0"/>
                </a:tc>
                <a:tc>
                  <a:txBody>
                    <a:bodyPr/>
                    <a:lstStyle/>
                    <a:p>
                      <a:pPr marL="0" marR="0" algn="just">
                        <a:lnSpc>
                          <a:spcPct val="115000"/>
                        </a:lnSpc>
                        <a:spcBef>
                          <a:spcPts val="0"/>
                        </a:spcBef>
                        <a:spcAft>
                          <a:spcPts val="0"/>
                        </a:spcAft>
                      </a:pPr>
                      <a:r>
                        <a:rPr lang="en-US" sz="1600" b="1">
                          <a:solidFill>
                            <a:schemeClr val="tx1"/>
                          </a:solidFill>
                          <a:effectLst/>
                        </a:rPr>
                        <a:t>35</a:t>
                      </a:r>
                      <a:endParaRPr lang="en-US" sz="1600" b="1">
                        <a:solidFill>
                          <a:schemeClr val="tx1"/>
                        </a:solidFill>
                        <a:effectLst/>
                        <a:latin typeface="Calibri"/>
                        <a:ea typeface="Calibri"/>
                        <a:cs typeface="Arial"/>
                      </a:endParaRPr>
                    </a:p>
                  </a:txBody>
                  <a:tcPr marL="41251" marR="41251" marT="0" marB="0"/>
                </a:tc>
                <a:tc>
                  <a:txBody>
                    <a:bodyPr/>
                    <a:lstStyle/>
                    <a:p>
                      <a:pPr marL="0" marR="0" algn="just">
                        <a:lnSpc>
                          <a:spcPct val="115000"/>
                        </a:lnSpc>
                        <a:spcBef>
                          <a:spcPts val="0"/>
                        </a:spcBef>
                        <a:spcAft>
                          <a:spcPts val="0"/>
                        </a:spcAft>
                      </a:pPr>
                      <a:r>
                        <a:rPr lang="en-US" sz="1600" b="1">
                          <a:solidFill>
                            <a:schemeClr val="tx1"/>
                          </a:solidFill>
                          <a:effectLst/>
                        </a:rPr>
                        <a:t>2*35=70</a:t>
                      </a:r>
                      <a:endParaRPr lang="en-US" sz="1600" b="1">
                        <a:solidFill>
                          <a:schemeClr val="tx1"/>
                        </a:solidFill>
                        <a:effectLst/>
                        <a:latin typeface="Calibri"/>
                        <a:ea typeface="Calibri"/>
                        <a:cs typeface="Arial"/>
                      </a:endParaRPr>
                    </a:p>
                  </a:txBody>
                  <a:tcPr marL="41251" marR="41251" marT="0" marB="0"/>
                </a:tc>
              </a:tr>
              <a:tr h="221618">
                <a:tc>
                  <a:txBody>
                    <a:bodyPr/>
                    <a:lstStyle/>
                    <a:p>
                      <a:pPr marL="0" marR="0" algn="just">
                        <a:lnSpc>
                          <a:spcPct val="115000"/>
                        </a:lnSpc>
                        <a:spcBef>
                          <a:spcPts val="0"/>
                        </a:spcBef>
                        <a:spcAft>
                          <a:spcPts val="0"/>
                        </a:spcAft>
                      </a:pPr>
                      <a:r>
                        <a:rPr lang="en-US" sz="1600" b="1" dirty="0">
                          <a:solidFill>
                            <a:schemeClr val="tx1"/>
                          </a:solidFill>
                          <a:effectLst/>
                        </a:rPr>
                        <a:t>LCD 2 x16</a:t>
                      </a:r>
                      <a:endParaRPr lang="en-US" sz="1600" b="1" dirty="0">
                        <a:solidFill>
                          <a:schemeClr val="tx1"/>
                        </a:solidFill>
                        <a:effectLst/>
                        <a:latin typeface="Calibri"/>
                        <a:ea typeface="Calibri"/>
                        <a:cs typeface="Arial"/>
                      </a:endParaRPr>
                    </a:p>
                  </a:txBody>
                  <a:tcPr marL="41251" marR="41251" marT="0" marB="0"/>
                </a:tc>
                <a:tc>
                  <a:txBody>
                    <a:bodyPr/>
                    <a:lstStyle/>
                    <a:p>
                      <a:pPr marL="0" marR="0" algn="just" rtl="1">
                        <a:lnSpc>
                          <a:spcPct val="115000"/>
                        </a:lnSpc>
                        <a:spcBef>
                          <a:spcPts val="0"/>
                        </a:spcBef>
                        <a:spcAft>
                          <a:spcPts val="0"/>
                        </a:spcAft>
                      </a:pPr>
                      <a:r>
                        <a:rPr lang="ar-SA" sz="1600" b="1">
                          <a:solidFill>
                            <a:schemeClr val="tx1"/>
                          </a:solidFill>
                          <a:effectLst/>
                        </a:rPr>
                        <a:t>1</a:t>
                      </a:r>
                      <a:endParaRPr lang="en-US" sz="1600" b="1">
                        <a:solidFill>
                          <a:schemeClr val="tx1"/>
                        </a:solidFill>
                        <a:effectLst/>
                        <a:latin typeface="Calibri"/>
                        <a:ea typeface="Calibri"/>
                        <a:cs typeface="Arial"/>
                      </a:endParaRPr>
                    </a:p>
                  </a:txBody>
                  <a:tcPr marL="41251" marR="41251" marT="0" marB="0"/>
                </a:tc>
                <a:tc>
                  <a:txBody>
                    <a:bodyPr/>
                    <a:lstStyle/>
                    <a:p>
                      <a:pPr marL="0" marR="0" algn="just">
                        <a:lnSpc>
                          <a:spcPct val="115000"/>
                        </a:lnSpc>
                        <a:spcBef>
                          <a:spcPts val="0"/>
                        </a:spcBef>
                        <a:spcAft>
                          <a:spcPts val="0"/>
                        </a:spcAft>
                      </a:pPr>
                      <a:r>
                        <a:rPr lang="en-US" sz="1600" b="1">
                          <a:solidFill>
                            <a:schemeClr val="tx1"/>
                          </a:solidFill>
                          <a:effectLst/>
                        </a:rPr>
                        <a:t>25</a:t>
                      </a:r>
                      <a:endParaRPr lang="en-US" sz="1600" b="1">
                        <a:solidFill>
                          <a:schemeClr val="tx1"/>
                        </a:solidFill>
                        <a:effectLst/>
                        <a:latin typeface="Calibri"/>
                        <a:ea typeface="Calibri"/>
                        <a:cs typeface="Arial"/>
                      </a:endParaRPr>
                    </a:p>
                  </a:txBody>
                  <a:tcPr marL="41251" marR="41251" marT="0" marB="0"/>
                </a:tc>
                <a:tc>
                  <a:txBody>
                    <a:bodyPr/>
                    <a:lstStyle/>
                    <a:p>
                      <a:pPr marL="0" marR="0" algn="just">
                        <a:lnSpc>
                          <a:spcPct val="115000"/>
                        </a:lnSpc>
                        <a:spcBef>
                          <a:spcPts val="0"/>
                        </a:spcBef>
                        <a:spcAft>
                          <a:spcPts val="0"/>
                        </a:spcAft>
                      </a:pPr>
                      <a:r>
                        <a:rPr lang="en-US" sz="1600" b="1">
                          <a:solidFill>
                            <a:schemeClr val="tx1"/>
                          </a:solidFill>
                          <a:effectLst/>
                        </a:rPr>
                        <a:t>1*25=25</a:t>
                      </a:r>
                      <a:endParaRPr lang="en-US" sz="1600" b="1">
                        <a:solidFill>
                          <a:schemeClr val="tx1"/>
                        </a:solidFill>
                        <a:effectLst/>
                        <a:latin typeface="Calibri"/>
                        <a:ea typeface="Calibri"/>
                        <a:cs typeface="Arial"/>
                      </a:endParaRPr>
                    </a:p>
                  </a:txBody>
                  <a:tcPr marL="41251" marR="41251" marT="0" marB="0"/>
                </a:tc>
              </a:tr>
              <a:tr h="221618">
                <a:tc>
                  <a:txBody>
                    <a:bodyPr/>
                    <a:lstStyle/>
                    <a:p>
                      <a:pPr marL="0" marR="0" algn="just">
                        <a:lnSpc>
                          <a:spcPct val="115000"/>
                        </a:lnSpc>
                        <a:spcBef>
                          <a:spcPts val="0"/>
                        </a:spcBef>
                        <a:spcAft>
                          <a:spcPts val="0"/>
                        </a:spcAft>
                      </a:pPr>
                      <a:r>
                        <a:rPr lang="en-US" sz="1600" b="1" dirty="0">
                          <a:solidFill>
                            <a:schemeClr val="tx1"/>
                          </a:solidFill>
                          <a:effectLst/>
                        </a:rPr>
                        <a:t>PLC x 24</a:t>
                      </a:r>
                      <a:endParaRPr lang="en-US" sz="1600" b="1" dirty="0">
                        <a:solidFill>
                          <a:schemeClr val="tx1"/>
                        </a:solidFill>
                        <a:effectLst/>
                        <a:latin typeface="Calibri"/>
                        <a:ea typeface="Calibri"/>
                        <a:cs typeface="Arial"/>
                      </a:endParaRPr>
                    </a:p>
                  </a:txBody>
                  <a:tcPr marL="41251" marR="41251" marT="0" marB="0"/>
                </a:tc>
                <a:tc>
                  <a:txBody>
                    <a:bodyPr/>
                    <a:lstStyle/>
                    <a:p>
                      <a:pPr marL="0" marR="0" algn="just">
                        <a:lnSpc>
                          <a:spcPct val="115000"/>
                        </a:lnSpc>
                        <a:spcBef>
                          <a:spcPts val="0"/>
                        </a:spcBef>
                        <a:spcAft>
                          <a:spcPts val="0"/>
                        </a:spcAft>
                      </a:pPr>
                      <a:r>
                        <a:rPr lang="en-US" sz="1600" b="1">
                          <a:solidFill>
                            <a:schemeClr val="tx1"/>
                          </a:solidFill>
                          <a:effectLst/>
                        </a:rPr>
                        <a:t>1</a:t>
                      </a:r>
                      <a:endParaRPr lang="en-US" sz="1600" b="1">
                        <a:solidFill>
                          <a:schemeClr val="tx1"/>
                        </a:solidFill>
                        <a:effectLst/>
                        <a:latin typeface="Calibri"/>
                        <a:ea typeface="Calibri"/>
                        <a:cs typeface="Arial"/>
                      </a:endParaRPr>
                    </a:p>
                  </a:txBody>
                  <a:tcPr marL="41251" marR="41251" marT="0" marB="0"/>
                </a:tc>
                <a:tc>
                  <a:txBody>
                    <a:bodyPr/>
                    <a:lstStyle/>
                    <a:p>
                      <a:pPr marL="0" marR="0" algn="just">
                        <a:lnSpc>
                          <a:spcPct val="115000"/>
                        </a:lnSpc>
                        <a:spcBef>
                          <a:spcPts val="0"/>
                        </a:spcBef>
                        <a:spcAft>
                          <a:spcPts val="0"/>
                        </a:spcAft>
                      </a:pPr>
                      <a:r>
                        <a:rPr lang="en-US" sz="1600" b="1">
                          <a:solidFill>
                            <a:schemeClr val="tx1"/>
                          </a:solidFill>
                          <a:effectLst/>
                        </a:rPr>
                        <a:t>720</a:t>
                      </a:r>
                      <a:endParaRPr lang="en-US" sz="1600" b="1">
                        <a:solidFill>
                          <a:schemeClr val="tx1"/>
                        </a:solidFill>
                        <a:effectLst/>
                        <a:latin typeface="Calibri"/>
                        <a:ea typeface="Calibri"/>
                        <a:cs typeface="Arial"/>
                      </a:endParaRPr>
                    </a:p>
                  </a:txBody>
                  <a:tcPr marL="41251" marR="41251" marT="0" marB="0"/>
                </a:tc>
                <a:tc>
                  <a:txBody>
                    <a:bodyPr/>
                    <a:lstStyle/>
                    <a:p>
                      <a:pPr marL="0" marR="0" algn="just">
                        <a:lnSpc>
                          <a:spcPct val="115000"/>
                        </a:lnSpc>
                        <a:spcBef>
                          <a:spcPts val="0"/>
                        </a:spcBef>
                        <a:spcAft>
                          <a:spcPts val="0"/>
                        </a:spcAft>
                      </a:pPr>
                      <a:r>
                        <a:rPr lang="en-US" sz="1600" b="1">
                          <a:solidFill>
                            <a:schemeClr val="tx1"/>
                          </a:solidFill>
                          <a:effectLst/>
                        </a:rPr>
                        <a:t>1*720=720</a:t>
                      </a:r>
                      <a:endParaRPr lang="en-US" sz="1600" b="1">
                        <a:solidFill>
                          <a:schemeClr val="tx1"/>
                        </a:solidFill>
                        <a:effectLst/>
                        <a:latin typeface="Calibri"/>
                        <a:ea typeface="Calibri"/>
                        <a:cs typeface="Arial"/>
                      </a:endParaRPr>
                    </a:p>
                  </a:txBody>
                  <a:tcPr marL="41251" marR="41251" marT="0" marB="0"/>
                </a:tc>
              </a:tr>
              <a:tr h="221618">
                <a:tc>
                  <a:txBody>
                    <a:bodyPr/>
                    <a:lstStyle/>
                    <a:p>
                      <a:pPr marL="0" marR="0" algn="just">
                        <a:lnSpc>
                          <a:spcPct val="115000"/>
                        </a:lnSpc>
                        <a:spcBef>
                          <a:spcPts val="0"/>
                        </a:spcBef>
                        <a:spcAft>
                          <a:spcPts val="0"/>
                        </a:spcAft>
                      </a:pPr>
                      <a:r>
                        <a:rPr lang="en-US" sz="1600" b="1" dirty="0">
                          <a:solidFill>
                            <a:schemeClr val="tx1"/>
                          </a:solidFill>
                          <a:effectLst/>
                        </a:rPr>
                        <a:t>Cable of PLC </a:t>
                      </a:r>
                      <a:endParaRPr lang="en-US" sz="1600" b="1" dirty="0">
                        <a:solidFill>
                          <a:schemeClr val="tx1"/>
                        </a:solidFill>
                        <a:effectLst/>
                        <a:latin typeface="Calibri"/>
                        <a:ea typeface="Calibri"/>
                        <a:cs typeface="Arial"/>
                      </a:endParaRPr>
                    </a:p>
                  </a:txBody>
                  <a:tcPr marL="41251" marR="41251" marT="0" marB="0"/>
                </a:tc>
                <a:tc>
                  <a:txBody>
                    <a:bodyPr/>
                    <a:lstStyle/>
                    <a:p>
                      <a:pPr marL="0" marR="0" algn="just">
                        <a:lnSpc>
                          <a:spcPct val="115000"/>
                        </a:lnSpc>
                        <a:spcBef>
                          <a:spcPts val="0"/>
                        </a:spcBef>
                        <a:spcAft>
                          <a:spcPts val="0"/>
                        </a:spcAft>
                      </a:pPr>
                      <a:r>
                        <a:rPr lang="en-US" sz="1600" b="1">
                          <a:solidFill>
                            <a:schemeClr val="tx1"/>
                          </a:solidFill>
                          <a:effectLst/>
                        </a:rPr>
                        <a:t>1</a:t>
                      </a:r>
                      <a:endParaRPr lang="en-US" sz="1600" b="1">
                        <a:solidFill>
                          <a:schemeClr val="tx1"/>
                        </a:solidFill>
                        <a:effectLst/>
                        <a:latin typeface="Calibri"/>
                        <a:ea typeface="Calibri"/>
                        <a:cs typeface="Arial"/>
                      </a:endParaRPr>
                    </a:p>
                  </a:txBody>
                  <a:tcPr marL="41251" marR="41251" marT="0" marB="0"/>
                </a:tc>
                <a:tc>
                  <a:txBody>
                    <a:bodyPr/>
                    <a:lstStyle/>
                    <a:p>
                      <a:pPr marL="0" marR="0" algn="just">
                        <a:lnSpc>
                          <a:spcPct val="115000"/>
                        </a:lnSpc>
                        <a:spcBef>
                          <a:spcPts val="0"/>
                        </a:spcBef>
                        <a:spcAft>
                          <a:spcPts val="0"/>
                        </a:spcAft>
                      </a:pPr>
                      <a:r>
                        <a:rPr lang="en-US" sz="1600" b="1">
                          <a:solidFill>
                            <a:schemeClr val="tx1"/>
                          </a:solidFill>
                          <a:effectLst/>
                        </a:rPr>
                        <a:t>100</a:t>
                      </a:r>
                      <a:endParaRPr lang="en-US" sz="1600" b="1">
                        <a:solidFill>
                          <a:schemeClr val="tx1"/>
                        </a:solidFill>
                        <a:effectLst/>
                        <a:latin typeface="Calibri"/>
                        <a:ea typeface="Calibri"/>
                        <a:cs typeface="Arial"/>
                      </a:endParaRPr>
                    </a:p>
                  </a:txBody>
                  <a:tcPr marL="41251" marR="41251" marT="0" marB="0"/>
                </a:tc>
                <a:tc>
                  <a:txBody>
                    <a:bodyPr/>
                    <a:lstStyle/>
                    <a:p>
                      <a:pPr marL="0" marR="0" algn="just">
                        <a:lnSpc>
                          <a:spcPct val="115000"/>
                        </a:lnSpc>
                        <a:spcBef>
                          <a:spcPts val="0"/>
                        </a:spcBef>
                        <a:spcAft>
                          <a:spcPts val="0"/>
                        </a:spcAft>
                      </a:pPr>
                      <a:r>
                        <a:rPr lang="en-US" sz="1600" b="1">
                          <a:solidFill>
                            <a:schemeClr val="tx1"/>
                          </a:solidFill>
                          <a:effectLst/>
                        </a:rPr>
                        <a:t>1*100=100</a:t>
                      </a:r>
                      <a:endParaRPr lang="en-US" sz="1600" b="1">
                        <a:solidFill>
                          <a:schemeClr val="tx1"/>
                        </a:solidFill>
                        <a:effectLst/>
                        <a:latin typeface="Calibri"/>
                        <a:ea typeface="Calibri"/>
                        <a:cs typeface="Arial"/>
                      </a:endParaRPr>
                    </a:p>
                  </a:txBody>
                  <a:tcPr marL="41251" marR="41251" marT="0" marB="0"/>
                </a:tc>
              </a:tr>
              <a:tr h="221618">
                <a:tc>
                  <a:txBody>
                    <a:bodyPr/>
                    <a:lstStyle/>
                    <a:p>
                      <a:pPr marL="0" marR="0" algn="just">
                        <a:lnSpc>
                          <a:spcPct val="115000"/>
                        </a:lnSpc>
                        <a:spcBef>
                          <a:spcPts val="0"/>
                        </a:spcBef>
                        <a:spcAft>
                          <a:spcPts val="0"/>
                        </a:spcAft>
                      </a:pPr>
                      <a:r>
                        <a:rPr lang="en-US" sz="1600" b="1" dirty="0">
                          <a:solidFill>
                            <a:schemeClr val="tx1"/>
                          </a:solidFill>
                          <a:effectLst/>
                        </a:rPr>
                        <a:t>Wood Box</a:t>
                      </a:r>
                      <a:endParaRPr lang="en-US" sz="1600" b="1" dirty="0">
                        <a:solidFill>
                          <a:schemeClr val="tx1"/>
                        </a:solidFill>
                        <a:effectLst/>
                        <a:latin typeface="Calibri"/>
                        <a:ea typeface="Calibri"/>
                        <a:cs typeface="Arial"/>
                      </a:endParaRPr>
                    </a:p>
                  </a:txBody>
                  <a:tcPr marL="41251" marR="41251" marT="0" marB="0"/>
                </a:tc>
                <a:tc>
                  <a:txBody>
                    <a:bodyPr/>
                    <a:lstStyle/>
                    <a:p>
                      <a:pPr marL="0" marR="0" algn="just">
                        <a:lnSpc>
                          <a:spcPct val="115000"/>
                        </a:lnSpc>
                        <a:spcBef>
                          <a:spcPts val="0"/>
                        </a:spcBef>
                        <a:spcAft>
                          <a:spcPts val="0"/>
                        </a:spcAft>
                      </a:pPr>
                      <a:r>
                        <a:rPr lang="ar-SA" sz="1600" b="1">
                          <a:solidFill>
                            <a:schemeClr val="tx1"/>
                          </a:solidFill>
                          <a:effectLst/>
                        </a:rPr>
                        <a:t>1</a:t>
                      </a:r>
                      <a:endParaRPr lang="en-US" sz="1600" b="1">
                        <a:solidFill>
                          <a:schemeClr val="tx1"/>
                        </a:solidFill>
                        <a:effectLst/>
                        <a:latin typeface="Calibri"/>
                        <a:ea typeface="Calibri"/>
                        <a:cs typeface="Arial"/>
                      </a:endParaRPr>
                    </a:p>
                  </a:txBody>
                  <a:tcPr marL="41251" marR="41251" marT="0" marB="0"/>
                </a:tc>
                <a:tc>
                  <a:txBody>
                    <a:bodyPr/>
                    <a:lstStyle/>
                    <a:p>
                      <a:pPr marL="0" marR="0" algn="just">
                        <a:lnSpc>
                          <a:spcPct val="115000"/>
                        </a:lnSpc>
                        <a:spcBef>
                          <a:spcPts val="0"/>
                        </a:spcBef>
                        <a:spcAft>
                          <a:spcPts val="0"/>
                        </a:spcAft>
                      </a:pPr>
                      <a:r>
                        <a:rPr lang="en-US" sz="1600" b="1">
                          <a:solidFill>
                            <a:schemeClr val="tx1"/>
                          </a:solidFill>
                          <a:effectLst/>
                        </a:rPr>
                        <a:t>20</a:t>
                      </a:r>
                      <a:endParaRPr lang="en-US" sz="1600" b="1">
                        <a:solidFill>
                          <a:schemeClr val="tx1"/>
                        </a:solidFill>
                        <a:effectLst/>
                        <a:latin typeface="Calibri"/>
                        <a:ea typeface="Calibri"/>
                        <a:cs typeface="Arial"/>
                      </a:endParaRPr>
                    </a:p>
                  </a:txBody>
                  <a:tcPr marL="41251" marR="41251" marT="0" marB="0"/>
                </a:tc>
                <a:tc>
                  <a:txBody>
                    <a:bodyPr/>
                    <a:lstStyle/>
                    <a:p>
                      <a:pPr marL="0" marR="0" algn="just">
                        <a:lnSpc>
                          <a:spcPct val="115000"/>
                        </a:lnSpc>
                        <a:spcBef>
                          <a:spcPts val="0"/>
                        </a:spcBef>
                        <a:spcAft>
                          <a:spcPts val="0"/>
                        </a:spcAft>
                      </a:pPr>
                      <a:r>
                        <a:rPr lang="en-US" sz="1600" b="1">
                          <a:solidFill>
                            <a:schemeClr val="tx1"/>
                          </a:solidFill>
                          <a:effectLst/>
                        </a:rPr>
                        <a:t>1*20=20</a:t>
                      </a:r>
                      <a:endParaRPr lang="en-US" sz="1600" b="1">
                        <a:solidFill>
                          <a:schemeClr val="tx1"/>
                        </a:solidFill>
                        <a:effectLst/>
                        <a:latin typeface="Calibri"/>
                        <a:ea typeface="Calibri"/>
                        <a:cs typeface="Arial"/>
                      </a:endParaRPr>
                    </a:p>
                  </a:txBody>
                  <a:tcPr marL="41251" marR="41251" marT="0" marB="0"/>
                </a:tc>
              </a:tr>
              <a:tr h="221618">
                <a:tc>
                  <a:txBody>
                    <a:bodyPr/>
                    <a:lstStyle/>
                    <a:p>
                      <a:pPr marL="0" marR="0" algn="just">
                        <a:lnSpc>
                          <a:spcPct val="115000"/>
                        </a:lnSpc>
                        <a:spcBef>
                          <a:spcPts val="0"/>
                        </a:spcBef>
                        <a:spcAft>
                          <a:spcPts val="0"/>
                        </a:spcAft>
                      </a:pPr>
                      <a:r>
                        <a:rPr lang="en-US" sz="1600" b="1" dirty="0">
                          <a:solidFill>
                            <a:schemeClr val="tx1"/>
                          </a:solidFill>
                          <a:effectLst/>
                        </a:rPr>
                        <a:t>Image A3</a:t>
                      </a:r>
                      <a:endParaRPr lang="en-US" sz="1600" b="1" dirty="0">
                        <a:solidFill>
                          <a:schemeClr val="tx1"/>
                        </a:solidFill>
                        <a:effectLst/>
                        <a:latin typeface="Calibri"/>
                        <a:ea typeface="Calibri"/>
                        <a:cs typeface="Arial"/>
                      </a:endParaRPr>
                    </a:p>
                  </a:txBody>
                  <a:tcPr marL="41251" marR="41251" marT="0" marB="0"/>
                </a:tc>
                <a:tc>
                  <a:txBody>
                    <a:bodyPr/>
                    <a:lstStyle/>
                    <a:p>
                      <a:pPr marL="0" marR="0" algn="just" rtl="1">
                        <a:lnSpc>
                          <a:spcPct val="115000"/>
                        </a:lnSpc>
                        <a:spcBef>
                          <a:spcPts val="0"/>
                        </a:spcBef>
                        <a:spcAft>
                          <a:spcPts val="0"/>
                        </a:spcAft>
                      </a:pPr>
                      <a:r>
                        <a:rPr lang="ar-SA" sz="1600" b="1">
                          <a:solidFill>
                            <a:schemeClr val="tx1"/>
                          </a:solidFill>
                          <a:effectLst/>
                        </a:rPr>
                        <a:t>1</a:t>
                      </a:r>
                      <a:endParaRPr lang="en-US" sz="1600" b="1">
                        <a:solidFill>
                          <a:schemeClr val="tx1"/>
                        </a:solidFill>
                        <a:effectLst/>
                        <a:latin typeface="Calibri"/>
                        <a:ea typeface="Calibri"/>
                        <a:cs typeface="Arial"/>
                      </a:endParaRPr>
                    </a:p>
                  </a:txBody>
                  <a:tcPr marL="41251" marR="41251" marT="0" marB="0"/>
                </a:tc>
                <a:tc>
                  <a:txBody>
                    <a:bodyPr/>
                    <a:lstStyle/>
                    <a:p>
                      <a:pPr marL="0" marR="0" algn="just">
                        <a:lnSpc>
                          <a:spcPct val="115000"/>
                        </a:lnSpc>
                        <a:spcBef>
                          <a:spcPts val="0"/>
                        </a:spcBef>
                        <a:spcAft>
                          <a:spcPts val="0"/>
                        </a:spcAft>
                      </a:pPr>
                      <a:r>
                        <a:rPr lang="en-US" sz="1600" b="1">
                          <a:solidFill>
                            <a:schemeClr val="tx1"/>
                          </a:solidFill>
                          <a:effectLst/>
                        </a:rPr>
                        <a:t>10</a:t>
                      </a:r>
                      <a:endParaRPr lang="en-US" sz="1600" b="1">
                        <a:solidFill>
                          <a:schemeClr val="tx1"/>
                        </a:solidFill>
                        <a:effectLst/>
                        <a:latin typeface="Calibri"/>
                        <a:ea typeface="Calibri"/>
                        <a:cs typeface="Arial"/>
                      </a:endParaRPr>
                    </a:p>
                  </a:txBody>
                  <a:tcPr marL="41251" marR="41251" marT="0" marB="0"/>
                </a:tc>
                <a:tc>
                  <a:txBody>
                    <a:bodyPr/>
                    <a:lstStyle/>
                    <a:p>
                      <a:pPr marL="0" marR="0" algn="just">
                        <a:lnSpc>
                          <a:spcPct val="115000"/>
                        </a:lnSpc>
                        <a:spcBef>
                          <a:spcPts val="0"/>
                        </a:spcBef>
                        <a:spcAft>
                          <a:spcPts val="0"/>
                        </a:spcAft>
                      </a:pPr>
                      <a:r>
                        <a:rPr lang="en-US" sz="1600" b="1">
                          <a:solidFill>
                            <a:schemeClr val="tx1"/>
                          </a:solidFill>
                          <a:effectLst/>
                        </a:rPr>
                        <a:t>1*10=10</a:t>
                      </a:r>
                      <a:endParaRPr lang="en-US" sz="1600" b="1">
                        <a:solidFill>
                          <a:schemeClr val="tx1"/>
                        </a:solidFill>
                        <a:effectLst/>
                        <a:latin typeface="Calibri"/>
                        <a:ea typeface="Calibri"/>
                        <a:cs typeface="Arial"/>
                      </a:endParaRPr>
                    </a:p>
                  </a:txBody>
                  <a:tcPr marL="41251" marR="41251" marT="0" marB="0"/>
                </a:tc>
              </a:tr>
              <a:tr h="221618">
                <a:tc gridSpan="3">
                  <a:txBody>
                    <a:bodyPr/>
                    <a:lstStyle/>
                    <a:p>
                      <a:pPr marL="0" marR="0" algn="just">
                        <a:lnSpc>
                          <a:spcPct val="115000"/>
                        </a:lnSpc>
                        <a:spcBef>
                          <a:spcPts val="0"/>
                        </a:spcBef>
                        <a:spcAft>
                          <a:spcPts val="0"/>
                        </a:spcAft>
                      </a:pPr>
                      <a:r>
                        <a:rPr lang="en-US" sz="1600" b="1" dirty="0">
                          <a:solidFill>
                            <a:schemeClr val="tx1"/>
                          </a:solidFill>
                          <a:effectLst/>
                        </a:rPr>
                        <a:t>                                  Summation </a:t>
                      </a:r>
                      <a:endParaRPr lang="en-US" sz="1600" b="1" dirty="0">
                        <a:solidFill>
                          <a:schemeClr val="tx1"/>
                        </a:solidFill>
                        <a:effectLst/>
                        <a:latin typeface="Calibri"/>
                        <a:ea typeface="Calibri"/>
                        <a:cs typeface="Arial"/>
                      </a:endParaRPr>
                    </a:p>
                  </a:txBody>
                  <a:tcPr marL="41251" marR="41251" marT="0" marB="0"/>
                </a:tc>
                <a:tc hMerge="1">
                  <a:txBody>
                    <a:bodyPr/>
                    <a:lstStyle/>
                    <a:p>
                      <a:endParaRPr lang="en-US"/>
                    </a:p>
                  </a:txBody>
                  <a:tcPr/>
                </a:tc>
                <a:tc hMerge="1">
                  <a:txBody>
                    <a:bodyPr/>
                    <a:lstStyle/>
                    <a:p>
                      <a:endParaRPr lang="en-US"/>
                    </a:p>
                  </a:txBody>
                  <a:tcPr/>
                </a:tc>
                <a:tc>
                  <a:txBody>
                    <a:bodyPr/>
                    <a:lstStyle/>
                    <a:p>
                      <a:pPr marL="0" marR="0" algn="just">
                        <a:lnSpc>
                          <a:spcPct val="115000"/>
                        </a:lnSpc>
                        <a:spcBef>
                          <a:spcPts val="0"/>
                        </a:spcBef>
                        <a:spcAft>
                          <a:spcPts val="0"/>
                        </a:spcAft>
                      </a:pPr>
                      <a:r>
                        <a:rPr lang="en-US" sz="1600" b="1" dirty="0">
                          <a:solidFill>
                            <a:schemeClr val="tx1"/>
                          </a:solidFill>
                          <a:effectLst/>
                        </a:rPr>
                        <a:t>1150 </a:t>
                      </a:r>
                      <a:r>
                        <a:rPr lang="en-US" sz="1600" b="1" dirty="0" smtClean="0">
                          <a:solidFill>
                            <a:schemeClr val="tx1"/>
                          </a:solidFill>
                          <a:effectLst/>
                        </a:rPr>
                        <a:t>NIS =319.4 $</a:t>
                      </a:r>
                      <a:endParaRPr lang="en-US" sz="1600" b="1" dirty="0">
                        <a:solidFill>
                          <a:schemeClr val="tx1"/>
                        </a:solidFill>
                        <a:effectLst/>
                        <a:latin typeface="Calibri"/>
                        <a:ea typeface="Calibri"/>
                        <a:cs typeface="Arial"/>
                      </a:endParaRPr>
                    </a:p>
                  </a:txBody>
                  <a:tcPr marL="41251" marR="41251" marT="0" marB="0"/>
                </a:tc>
              </a:tr>
            </a:tbl>
          </a:graphicData>
        </a:graphic>
      </p:graphicFrame>
    </p:spTree>
    <p:extLst>
      <p:ext uri="{BB962C8B-B14F-4D97-AF65-F5344CB8AC3E}">
        <p14:creationId xmlns:p14="http://schemas.microsoft.com/office/powerpoint/2010/main" val="24368881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تمرير أفقي 1"/>
          <p:cNvSpPr/>
          <p:nvPr/>
        </p:nvSpPr>
        <p:spPr>
          <a:xfrm>
            <a:off x="556712" y="116632"/>
            <a:ext cx="7831712" cy="1800200"/>
          </a:xfrm>
          <a:prstGeom prst="horizontalScroll">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مستطيل 3"/>
          <p:cNvSpPr/>
          <p:nvPr/>
        </p:nvSpPr>
        <p:spPr>
          <a:xfrm>
            <a:off x="1950086" y="544867"/>
            <a:ext cx="4618252" cy="923330"/>
          </a:xfrm>
          <a:prstGeom prst="rect">
            <a:avLst/>
          </a:prstGeom>
          <a:noFill/>
        </p:spPr>
        <p:txBody>
          <a:bodyPr wrap="none" lIns="91440" tIns="45720" rIns="91440" bIns="4572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en-US" sz="5400" b="1" cap="all" dirty="0" smtClean="0">
                <a:ln w="0"/>
                <a:effectLst>
                  <a:reflection blurRad="12700" stA="50000" endPos="50000" dist="5000" dir="5400000" sy="-100000" rotWithShape="0"/>
                </a:effectLst>
              </a:rPr>
              <a:t>4-2: Problems</a:t>
            </a:r>
            <a:endParaRPr lang="ar-SA" sz="5400" b="1" cap="all" spc="0" dirty="0">
              <a:ln w="0"/>
              <a:effectLst>
                <a:reflection blurRad="12700" stA="50000" endPos="50000" dist="5000" dir="5400000" sy="-100000" rotWithShape="0"/>
              </a:effectLst>
            </a:endParaRPr>
          </a:p>
        </p:txBody>
      </p:sp>
      <p:sp>
        <p:nvSpPr>
          <p:cNvPr id="3" name="مربع نص 2"/>
          <p:cNvSpPr txBox="1"/>
          <p:nvPr/>
        </p:nvSpPr>
        <p:spPr>
          <a:xfrm>
            <a:off x="446097" y="2421624"/>
            <a:ext cx="1624163" cy="461665"/>
          </a:xfrm>
          <a:prstGeom prst="rect">
            <a:avLst/>
          </a:prstGeom>
          <a:noFill/>
        </p:spPr>
        <p:txBody>
          <a:bodyPr wrap="none" rtlCol="0">
            <a:spAutoFit/>
          </a:bodyPr>
          <a:lstStyle/>
          <a:p>
            <a:pPr algn="l"/>
            <a:r>
              <a:rPr lang="en-US" sz="2400" dirty="0" smtClean="0"/>
              <a:t>*</a:t>
            </a:r>
            <a:r>
              <a:rPr lang="en-US" sz="2400" dirty="0"/>
              <a:t>*</a:t>
            </a:r>
            <a:r>
              <a:rPr lang="en-US" sz="2400" dirty="0" smtClean="0"/>
              <a:t>financial.</a:t>
            </a:r>
            <a:endParaRPr lang="en-US" sz="2400" dirty="0"/>
          </a:p>
        </p:txBody>
      </p:sp>
      <p:sp>
        <p:nvSpPr>
          <p:cNvPr id="5" name="مربع نص 4"/>
          <p:cNvSpPr txBox="1"/>
          <p:nvPr/>
        </p:nvSpPr>
        <p:spPr>
          <a:xfrm>
            <a:off x="450248" y="2883289"/>
            <a:ext cx="3556295" cy="461665"/>
          </a:xfrm>
          <a:prstGeom prst="rect">
            <a:avLst/>
          </a:prstGeom>
          <a:noFill/>
        </p:spPr>
        <p:txBody>
          <a:bodyPr wrap="none" rtlCol="0">
            <a:spAutoFit/>
          </a:bodyPr>
          <a:lstStyle/>
          <a:p>
            <a:pPr algn="l"/>
            <a:r>
              <a:rPr lang="en-US" sz="2400" dirty="0" smtClean="0"/>
              <a:t>*</a:t>
            </a:r>
            <a:r>
              <a:rPr lang="en-US" sz="2400" dirty="0"/>
              <a:t>*</a:t>
            </a:r>
            <a:r>
              <a:rPr lang="en-US" sz="2400" dirty="0" smtClean="0"/>
              <a:t>hard to save PLC in time.</a:t>
            </a:r>
            <a:endParaRPr lang="en-US" sz="2400" dirty="0"/>
          </a:p>
        </p:txBody>
      </p:sp>
      <p:sp>
        <p:nvSpPr>
          <p:cNvPr id="6" name="مربع نص 5"/>
          <p:cNvSpPr txBox="1"/>
          <p:nvPr/>
        </p:nvSpPr>
        <p:spPr>
          <a:xfrm>
            <a:off x="0" y="3344953"/>
            <a:ext cx="9090304" cy="830997"/>
          </a:xfrm>
          <a:prstGeom prst="rect">
            <a:avLst/>
          </a:prstGeom>
          <a:noFill/>
        </p:spPr>
        <p:txBody>
          <a:bodyPr wrap="square" rtlCol="0">
            <a:spAutoFit/>
          </a:bodyPr>
          <a:lstStyle/>
          <a:p>
            <a:r>
              <a:rPr lang="en-US" sz="2400" dirty="0" smtClean="0"/>
              <a:t>     *build sampling that can’t save the requirements of the full project</a:t>
            </a:r>
            <a:endParaRPr lang="en-US" sz="2400" dirty="0"/>
          </a:p>
        </p:txBody>
      </p:sp>
      <p:sp>
        <p:nvSpPr>
          <p:cNvPr id="7" name="مربع نص 6"/>
          <p:cNvSpPr txBox="1"/>
          <p:nvPr/>
        </p:nvSpPr>
        <p:spPr>
          <a:xfrm>
            <a:off x="-396552" y="3826458"/>
            <a:ext cx="3605770" cy="461665"/>
          </a:xfrm>
          <a:prstGeom prst="rect">
            <a:avLst/>
          </a:prstGeom>
          <a:noFill/>
        </p:spPr>
        <p:txBody>
          <a:bodyPr wrap="square" rtlCol="0">
            <a:spAutoFit/>
          </a:bodyPr>
          <a:lstStyle/>
          <a:p>
            <a:r>
              <a:rPr lang="en-US" sz="2400" dirty="0" smtClean="0"/>
              <a:t> **over load current.</a:t>
            </a:r>
            <a:endParaRPr lang="en-US" sz="2400" dirty="0"/>
          </a:p>
        </p:txBody>
      </p:sp>
      <p:sp>
        <p:nvSpPr>
          <p:cNvPr id="11" name="عنصر نائب للنص 10"/>
          <p:cNvSpPr>
            <a:spLocks noGrp="1"/>
          </p:cNvSpPr>
          <p:nvPr>
            <p:ph type="body" idx="1"/>
          </p:nvPr>
        </p:nvSpPr>
        <p:spPr>
          <a:xfrm>
            <a:off x="71439" y="2132856"/>
            <a:ext cx="9018866" cy="2885151"/>
          </a:xfrm>
        </p:spPr>
        <p:txBody>
          <a:bodyPr/>
          <a:lstStyle/>
          <a:p>
            <a:endParaRPr lang="en-US" dirty="0"/>
          </a:p>
        </p:txBody>
      </p:sp>
    </p:spTree>
    <p:extLst>
      <p:ext uri="{BB962C8B-B14F-4D97-AF65-F5344CB8AC3E}">
        <p14:creationId xmlns:p14="http://schemas.microsoft.com/office/powerpoint/2010/main" val="11092575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تمرير أفقي 1"/>
          <p:cNvSpPr/>
          <p:nvPr/>
        </p:nvSpPr>
        <p:spPr>
          <a:xfrm>
            <a:off x="556712" y="116632"/>
            <a:ext cx="7831712" cy="1800200"/>
          </a:xfrm>
          <a:prstGeom prst="horizontalScroll">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مستطيل 3"/>
          <p:cNvSpPr/>
          <p:nvPr/>
        </p:nvSpPr>
        <p:spPr>
          <a:xfrm>
            <a:off x="1426964" y="544867"/>
            <a:ext cx="5664500" cy="923330"/>
          </a:xfrm>
          <a:prstGeom prst="rect">
            <a:avLst/>
          </a:prstGeom>
          <a:noFill/>
        </p:spPr>
        <p:txBody>
          <a:bodyPr wrap="none" lIns="91440" tIns="45720" rIns="91440" bIns="4572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en-US" sz="5400" b="1" cap="all" dirty="0" smtClean="0">
                <a:ln w="0"/>
                <a:effectLst>
                  <a:reflection blurRad="12700" stA="50000" endPos="50000" dist="5000" dir="5400000" sy="-100000" rotWithShape="0"/>
                </a:effectLst>
              </a:rPr>
              <a:t>4-3:</a:t>
            </a:r>
            <a:r>
              <a:rPr lang="en-US" sz="5400" dirty="0"/>
              <a:t>Project Extracts</a:t>
            </a:r>
            <a:endParaRPr lang="ar-SA" sz="5400" b="1" cap="all" spc="0" dirty="0">
              <a:ln w="0"/>
              <a:effectLst>
                <a:reflection blurRad="12700" stA="50000" endPos="50000" dist="5000" dir="5400000" sy="-100000" rotWithShape="0"/>
              </a:effectLst>
            </a:endParaRPr>
          </a:p>
        </p:txBody>
      </p:sp>
      <p:sp>
        <p:nvSpPr>
          <p:cNvPr id="3" name="مربع نص 2"/>
          <p:cNvSpPr txBox="1"/>
          <p:nvPr/>
        </p:nvSpPr>
        <p:spPr>
          <a:xfrm>
            <a:off x="556712" y="2564904"/>
            <a:ext cx="3702502" cy="1938992"/>
          </a:xfrm>
          <a:prstGeom prst="rect">
            <a:avLst/>
          </a:prstGeom>
          <a:noFill/>
        </p:spPr>
        <p:txBody>
          <a:bodyPr wrap="square" rtlCol="0">
            <a:spAutoFit/>
          </a:bodyPr>
          <a:lstStyle/>
          <a:p>
            <a:pPr algn="l"/>
            <a:r>
              <a:rPr lang="en-US" sz="2400" b="1" dirty="0" smtClean="0"/>
              <a:t>1-Dealing with PLC</a:t>
            </a:r>
          </a:p>
          <a:p>
            <a:pPr algn="l"/>
            <a:r>
              <a:rPr lang="en-US" sz="2400" b="1" dirty="0" smtClean="0"/>
              <a:t>2-Dealing with sensors</a:t>
            </a:r>
          </a:p>
          <a:p>
            <a:pPr algn="l"/>
            <a:r>
              <a:rPr lang="en-US" sz="2400" b="1" dirty="0" smtClean="0"/>
              <a:t>3-Planning to </a:t>
            </a:r>
          </a:p>
          <a:p>
            <a:pPr algn="l"/>
            <a:r>
              <a:rPr lang="en-US" sz="2400" b="1" dirty="0" smtClean="0"/>
              <a:t>Build machine ,simulation , </a:t>
            </a:r>
            <a:endParaRPr lang="en-US" sz="2400" b="1" dirty="0"/>
          </a:p>
        </p:txBody>
      </p:sp>
    </p:spTree>
    <p:extLst>
      <p:ext uri="{BB962C8B-B14F-4D97-AF65-F5344CB8AC3E}">
        <p14:creationId xmlns:p14="http://schemas.microsoft.com/office/powerpoint/2010/main" val="11595104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تمرير أفقي 1"/>
          <p:cNvSpPr/>
          <p:nvPr/>
        </p:nvSpPr>
        <p:spPr>
          <a:xfrm>
            <a:off x="556712" y="116632"/>
            <a:ext cx="7831712" cy="1800200"/>
          </a:xfrm>
          <a:prstGeom prst="horizontalScroll">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مستطيل 3"/>
          <p:cNvSpPr/>
          <p:nvPr/>
        </p:nvSpPr>
        <p:spPr>
          <a:xfrm>
            <a:off x="1153238" y="544867"/>
            <a:ext cx="6211958" cy="923330"/>
          </a:xfrm>
          <a:prstGeom prst="rect">
            <a:avLst/>
          </a:prstGeom>
          <a:noFill/>
        </p:spPr>
        <p:txBody>
          <a:bodyPr wrap="none" lIns="91440" tIns="45720" rIns="91440" bIns="4572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en-US" sz="5400" b="1" cap="all" dirty="0" smtClean="0">
                <a:ln w="0"/>
                <a:effectLst>
                  <a:reflection blurRad="12700" stA="50000" endPos="50000" dist="5000" dir="5400000" sy="-100000" rotWithShape="0"/>
                </a:effectLst>
              </a:rPr>
              <a:t>4-4: conclusion</a:t>
            </a:r>
            <a:endParaRPr lang="ar-SA" sz="5400" b="1" cap="all" spc="0" dirty="0">
              <a:ln w="0"/>
              <a:effectLst>
                <a:reflection blurRad="12700" stA="50000" endPos="50000" dist="5000" dir="5400000" sy="-100000" rotWithShape="0"/>
              </a:effectLst>
            </a:endParaRPr>
          </a:p>
        </p:txBody>
      </p:sp>
      <p:sp>
        <p:nvSpPr>
          <p:cNvPr id="3" name="عنوان 2"/>
          <p:cNvSpPr>
            <a:spLocks noGrp="1"/>
          </p:cNvSpPr>
          <p:nvPr>
            <p:ph type="title"/>
          </p:nvPr>
        </p:nvSpPr>
        <p:spPr>
          <a:xfrm>
            <a:off x="556494" y="1132340"/>
            <a:ext cx="7139488" cy="5715000"/>
          </a:xfrm>
        </p:spPr>
        <p:txBody>
          <a:bodyPr/>
          <a:lstStyle/>
          <a:p>
            <a:pPr algn="l"/>
            <a:r>
              <a:rPr lang="en-US" sz="2400" dirty="0"/>
              <a:t>** </a:t>
            </a:r>
            <a:r>
              <a:rPr lang="en-US" sz="2400" dirty="0" smtClean="0"/>
              <a:t>we learned how to connect the computer with the logical computer programmed, as well as how to deal with the language of its programming.</a:t>
            </a:r>
            <a:br>
              <a:rPr lang="en-US" sz="2400" dirty="0" smtClean="0"/>
            </a:br>
            <a:r>
              <a:rPr lang="en-US" sz="2400" dirty="0" smtClean="0"/>
              <a:t/>
            </a:r>
            <a:br>
              <a:rPr lang="en-US" sz="2400" dirty="0" smtClean="0"/>
            </a:br>
            <a:r>
              <a:rPr lang="en-US" sz="2400" dirty="0" smtClean="0"/>
              <a:t>**we learned </a:t>
            </a:r>
            <a:r>
              <a:rPr lang="en-US" sz="2400" dirty="0"/>
              <a:t>how to address the practical and software problems that we faced during the work of the </a:t>
            </a:r>
            <a:r>
              <a:rPr lang="en-US" sz="2400" dirty="0" smtClean="0"/>
              <a:t>project.</a:t>
            </a:r>
            <a:br>
              <a:rPr lang="en-US" sz="2400" dirty="0" smtClean="0"/>
            </a:br>
            <a:r>
              <a:rPr lang="en-US" sz="2400" dirty="0" smtClean="0"/>
              <a:t/>
            </a:r>
            <a:br>
              <a:rPr lang="en-US" sz="2400" dirty="0" smtClean="0"/>
            </a:br>
            <a:r>
              <a:rPr lang="en-US" sz="2400" dirty="0" smtClean="0"/>
              <a:t>**Finally ,we learn how to dealing for SCADA system with PLC in our project.</a:t>
            </a:r>
            <a:r>
              <a:rPr lang="en-US" dirty="0" smtClean="0"/>
              <a:t/>
            </a:r>
            <a:br>
              <a:rPr lang="en-US" dirty="0" smtClean="0"/>
            </a:br>
            <a:endParaRPr lang="en-US" dirty="0"/>
          </a:p>
        </p:txBody>
      </p:sp>
    </p:spTree>
    <p:extLst>
      <p:ext uri="{BB962C8B-B14F-4D97-AF65-F5344CB8AC3E}">
        <p14:creationId xmlns:p14="http://schemas.microsoft.com/office/powerpoint/2010/main" val="26080628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ستطيل 3"/>
          <p:cNvSpPr/>
          <p:nvPr/>
        </p:nvSpPr>
        <p:spPr>
          <a:xfrm>
            <a:off x="982798" y="764704"/>
            <a:ext cx="7045586" cy="1754326"/>
          </a:xfrm>
          <a:prstGeom prst="rect">
            <a:avLst/>
          </a:prstGeom>
          <a:solidFill>
            <a:schemeClr val="tx2">
              <a:lumMod val="60000"/>
              <a:lumOff val="40000"/>
            </a:schemeClr>
          </a:solidFill>
          <a:effectLst>
            <a:glow rad="101600">
              <a:schemeClr val="accent5">
                <a:satMod val="175000"/>
                <a:alpha val="40000"/>
              </a:schemeClr>
            </a:glow>
            <a:outerShdw blurRad="40000" dist="23000" dir="5400000" rotWithShape="0">
              <a:srgbClr val="000000">
                <a:alpha val="35000"/>
              </a:srgbClr>
            </a:outerShdw>
          </a:effectLst>
        </p:spPr>
        <p:style>
          <a:lnRef idx="1">
            <a:schemeClr val="accent1"/>
          </a:lnRef>
          <a:fillRef idx="3">
            <a:schemeClr val="accent1"/>
          </a:fillRef>
          <a:effectRef idx="2">
            <a:schemeClr val="accent1"/>
          </a:effectRef>
          <a:fontRef idx="minor">
            <a:schemeClr val="lt1"/>
          </a:fontRef>
        </p:style>
        <p:txBody>
          <a:bodyPr wrap="square" lIns="91440" tIns="45720" rIns="91440" bIns="4572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en-US" sz="5400" dirty="0"/>
              <a:t>Thank </a:t>
            </a:r>
            <a:r>
              <a:rPr lang="en-US" sz="5400" dirty="0" smtClean="0"/>
              <a:t>you</a:t>
            </a:r>
          </a:p>
          <a:p>
            <a:pPr algn="ctr"/>
            <a:r>
              <a:rPr lang="en-US" sz="5400" dirty="0" smtClean="0"/>
              <a:t> </a:t>
            </a:r>
            <a:r>
              <a:rPr lang="en-US" sz="5400" dirty="0"/>
              <a:t>for listening</a:t>
            </a:r>
            <a:endParaRPr lang="ar-SA" sz="5400" b="1" cap="all" spc="0" dirty="0">
              <a:ln w="0"/>
              <a:effectLst>
                <a:reflection blurRad="12700" stA="50000" endPos="50000" dist="5000" dir="5400000" sy="-100000" rotWithShape="0"/>
              </a:effectLst>
            </a:endParaRPr>
          </a:p>
        </p:txBody>
      </p:sp>
      <p:pic>
        <p:nvPicPr>
          <p:cNvPr id="18436" name="Picture 4" descr="نتيجة بحث الصور عن ‪olive press in old‬‏"/>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82798" y="2519030"/>
            <a:ext cx="7045586" cy="393430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893334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تمرير أفقي 1"/>
          <p:cNvSpPr/>
          <p:nvPr/>
        </p:nvSpPr>
        <p:spPr>
          <a:xfrm>
            <a:off x="556712" y="116632"/>
            <a:ext cx="7831712" cy="1800200"/>
          </a:xfrm>
          <a:prstGeom prst="horizontalScroll">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مستطيل 3"/>
          <p:cNvSpPr/>
          <p:nvPr/>
        </p:nvSpPr>
        <p:spPr>
          <a:xfrm>
            <a:off x="755576" y="556356"/>
            <a:ext cx="7197676" cy="923330"/>
          </a:xfrm>
          <a:prstGeom prst="rect">
            <a:avLst/>
          </a:prstGeom>
          <a:noFill/>
        </p:spPr>
        <p:txBody>
          <a:bodyPr wrap="none" lIns="91440" tIns="45720" rIns="91440" bIns="4572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en-US" sz="5400" b="1" cap="all" spc="0" dirty="0" smtClean="0">
                <a:ln w="0"/>
                <a:effectLst>
                  <a:reflection blurRad="12700" stA="50000" endPos="50000" dist="5000" dir="5400000" sy="-100000" rotWithShape="0"/>
                </a:effectLst>
              </a:rPr>
              <a:t>1-1: Introduction-GPI</a:t>
            </a:r>
            <a:endParaRPr lang="ar-SA" sz="5400" b="1" cap="all" spc="0" dirty="0">
              <a:ln w="0"/>
              <a:effectLst>
                <a:reflection blurRad="12700" stA="50000" endPos="50000" dist="5000" dir="5400000" sy="-100000" rotWithShape="0"/>
              </a:effectLst>
            </a:endParaRPr>
          </a:p>
        </p:txBody>
      </p:sp>
      <p:sp>
        <p:nvSpPr>
          <p:cNvPr id="5" name="مستطيل 4"/>
          <p:cNvSpPr/>
          <p:nvPr/>
        </p:nvSpPr>
        <p:spPr>
          <a:xfrm>
            <a:off x="556712" y="1999966"/>
            <a:ext cx="3103735" cy="461665"/>
          </a:xfrm>
          <a:prstGeom prst="rect">
            <a:avLst/>
          </a:prstGeom>
        </p:spPr>
        <p:txBody>
          <a:bodyPr wrap="none">
            <a:spAutoFit/>
          </a:bodyPr>
          <a:lstStyle/>
          <a:p>
            <a:r>
              <a:rPr lang="en-US" sz="2400" b="1" dirty="0" smtClean="0"/>
              <a:t>*problem </a:t>
            </a:r>
            <a:r>
              <a:rPr lang="en-US" sz="2400" b="1" dirty="0"/>
              <a:t>overview </a:t>
            </a:r>
          </a:p>
        </p:txBody>
      </p:sp>
      <p:sp>
        <p:nvSpPr>
          <p:cNvPr id="10" name="مربع نص 9"/>
          <p:cNvSpPr txBox="1"/>
          <p:nvPr/>
        </p:nvSpPr>
        <p:spPr>
          <a:xfrm>
            <a:off x="685770" y="3083966"/>
            <a:ext cx="7054582" cy="2215991"/>
          </a:xfrm>
          <a:prstGeom prst="rect">
            <a:avLst/>
          </a:prstGeom>
          <a:noFill/>
        </p:spPr>
        <p:txBody>
          <a:bodyPr wrap="square" rtlCol="0">
            <a:spAutoFit/>
          </a:bodyPr>
          <a:lstStyle/>
          <a:p>
            <a:pPr algn="l"/>
            <a:r>
              <a:rPr lang="en-US" sz="2400" dirty="0" smtClean="0"/>
              <a:t>-less of reliability</a:t>
            </a:r>
          </a:p>
          <a:p>
            <a:pPr algn="l"/>
            <a:r>
              <a:rPr lang="en-US" sz="2400" dirty="0" smtClean="0"/>
              <a:t>-not full Automatic</a:t>
            </a:r>
          </a:p>
          <a:p>
            <a:pPr algn="l"/>
            <a:r>
              <a:rPr lang="en-US" sz="2400" dirty="0" smtClean="0"/>
              <a:t>-cant detect the process</a:t>
            </a:r>
          </a:p>
          <a:p>
            <a:pPr algn="l"/>
            <a:r>
              <a:rPr lang="en-US" sz="2400" dirty="0" smtClean="0"/>
              <a:t>-not confidence maybe happened mixing in the olives</a:t>
            </a:r>
            <a:endParaRPr lang="en-US" sz="2400" dirty="0" smtClean="0"/>
          </a:p>
          <a:p>
            <a:pPr algn="l"/>
            <a:endParaRPr lang="en-US" dirty="0"/>
          </a:p>
        </p:txBody>
      </p:sp>
      <p:sp>
        <p:nvSpPr>
          <p:cNvPr id="11" name="مستطيل 10"/>
          <p:cNvSpPr/>
          <p:nvPr/>
        </p:nvSpPr>
        <p:spPr>
          <a:xfrm>
            <a:off x="179512" y="2452801"/>
            <a:ext cx="4921176" cy="461665"/>
          </a:xfrm>
          <a:prstGeom prst="rect">
            <a:avLst/>
          </a:prstGeom>
        </p:spPr>
        <p:txBody>
          <a:bodyPr wrap="square">
            <a:spAutoFit/>
          </a:bodyPr>
          <a:lstStyle/>
          <a:p>
            <a:pPr lvl="0"/>
            <a:r>
              <a:rPr lang="en-US" sz="2400" b="1" u="sng" dirty="0" smtClean="0">
                <a:solidFill>
                  <a:prstClr val="black"/>
                </a:solidFill>
              </a:rPr>
              <a:t>1-Problems </a:t>
            </a:r>
            <a:r>
              <a:rPr lang="en-US" sz="2400" b="1" u="sng" dirty="0">
                <a:solidFill>
                  <a:prstClr val="black"/>
                </a:solidFill>
              </a:rPr>
              <a:t>in olive squeezing</a:t>
            </a:r>
          </a:p>
        </p:txBody>
      </p:sp>
    </p:spTree>
    <p:extLst>
      <p:ext uri="{BB962C8B-B14F-4D97-AF65-F5344CB8AC3E}">
        <p14:creationId xmlns:p14="http://schemas.microsoft.com/office/powerpoint/2010/main" val="19953275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تمرير أفقي 1"/>
          <p:cNvSpPr/>
          <p:nvPr/>
        </p:nvSpPr>
        <p:spPr>
          <a:xfrm>
            <a:off x="556712" y="116632"/>
            <a:ext cx="7831712" cy="1800200"/>
          </a:xfrm>
          <a:prstGeom prst="horizontalScroll">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مستطيل 3"/>
          <p:cNvSpPr/>
          <p:nvPr/>
        </p:nvSpPr>
        <p:spPr>
          <a:xfrm>
            <a:off x="755576" y="556356"/>
            <a:ext cx="7197676" cy="923330"/>
          </a:xfrm>
          <a:prstGeom prst="rect">
            <a:avLst/>
          </a:prstGeom>
          <a:noFill/>
        </p:spPr>
        <p:txBody>
          <a:bodyPr wrap="none" lIns="91440" tIns="45720" rIns="91440" bIns="4572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en-US" sz="5400" b="1" cap="all" spc="0" dirty="0" smtClean="0">
                <a:ln w="0"/>
                <a:effectLst>
                  <a:reflection blurRad="12700" stA="50000" endPos="50000" dist="5000" dir="5400000" sy="-100000" rotWithShape="0"/>
                </a:effectLst>
              </a:rPr>
              <a:t>1-1: Introduction-GPI</a:t>
            </a:r>
            <a:endParaRPr lang="ar-SA" sz="5400" b="1" cap="all" spc="0" dirty="0">
              <a:ln w="0"/>
              <a:effectLst>
                <a:reflection blurRad="12700" stA="50000" endPos="50000" dist="5000" dir="5400000" sy="-100000" rotWithShape="0"/>
              </a:effectLst>
            </a:endParaRPr>
          </a:p>
        </p:txBody>
      </p:sp>
      <p:sp>
        <p:nvSpPr>
          <p:cNvPr id="7" name="مستطيل 6"/>
          <p:cNvSpPr/>
          <p:nvPr/>
        </p:nvSpPr>
        <p:spPr>
          <a:xfrm>
            <a:off x="539026" y="2319263"/>
            <a:ext cx="5535490" cy="461665"/>
          </a:xfrm>
          <a:prstGeom prst="rect">
            <a:avLst/>
          </a:prstGeom>
        </p:spPr>
        <p:txBody>
          <a:bodyPr wrap="none">
            <a:spAutoFit/>
          </a:bodyPr>
          <a:lstStyle/>
          <a:p>
            <a:r>
              <a:rPr lang="en-US" dirty="0" smtClean="0"/>
              <a:t>2-</a:t>
            </a:r>
            <a:r>
              <a:rPr lang="en-US" sz="2400" b="1" dirty="0" smtClean="0"/>
              <a:t>Guarantees </a:t>
            </a:r>
            <a:r>
              <a:rPr lang="en-US" sz="2400" b="1" dirty="0"/>
              <a:t>to solve the problems</a:t>
            </a:r>
          </a:p>
        </p:txBody>
      </p:sp>
      <p:sp>
        <p:nvSpPr>
          <p:cNvPr id="3" name="مربع نص 2"/>
          <p:cNvSpPr txBox="1"/>
          <p:nvPr/>
        </p:nvSpPr>
        <p:spPr>
          <a:xfrm>
            <a:off x="699305" y="2780928"/>
            <a:ext cx="7977151" cy="2677656"/>
          </a:xfrm>
          <a:prstGeom prst="rect">
            <a:avLst/>
          </a:prstGeom>
          <a:noFill/>
        </p:spPr>
        <p:txBody>
          <a:bodyPr wrap="square" rtlCol="0">
            <a:spAutoFit/>
          </a:bodyPr>
          <a:lstStyle/>
          <a:p>
            <a:pPr algn="l"/>
            <a:r>
              <a:rPr lang="en-US" dirty="0" smtClean="0"/>
              <a:t> -</a:t>
            </a:r>
            <a:r>
              <a:rPr lang="en-US" sz="2400" dirty="0" smtClean="0"/>
              <a:t>Full Automation</a:t>
            </a:r>
          </a:p>
          <a:p>
            <a:pPr algn="l"/>
            <a:r>
              <a:rPr lang="en-US" sz="2400" dirty="0" smtClean="0"/>
              <a:t> By detecting sensors in each step</a:t>
            </a:r>
            <a:r>
              <a:rPr lang="ar-AE" sz="2400" dirty="0" smtClean="0"/>
              <a:t> </a:t>
            </a:r>
            <a:r>
              <a:rPr lang="en-US" sz="2400" dirty="0" smtClean="0"/>
              <a:t> -full </a:t>
            </a:r>
            <a:r>
              <a:rPr lang="en-US" sz="2400" dirty="0" smtClean="0"/>
              <a:t>detect </a:t>
            </a:r>
            <a:r>
              <a:rPr lang="en-US" sz="2400" dirty="0" smtClean="0"/>
              <a:t>process</a:t>
            </a:r>
            <a:endParaRPr lang="en-US" sz="2400" dirty="0" smtClean="0"/>
          </a:p>
          <a:p>
            <a:pPr algn="l"/>
            <a:r>
              <a:rPr lang="en-US" sz="2400" dirty="0" smtClean="0"/>
              <a:t> -SCADA system</a:t>
            </a:r>
            <a:br>
              <a:rPr lang="en-US" sz="2400" dirty="0" smtClean="0"/>
            </a:br>
            <a:r>
              <a:rPr lang="en-US" sz="2400" dirty="0" smtClean="0"/>
              <a:t>-using Graphical representation for customers</a:t>
            </a:r>
            <a:endParaRPr lang="en-US" sz="2400" dirty="0" smtClean="0"/>
          </a:p>
          <a:p>
            <a:pPr algn="l"/>
            <a:r>
              <a:rPr lang="en-US" sz="2400" dirty="0" smtClean="0"/>
              <a:t>-measure the weight and volume</a:t>
            </a:r>
          </a:p>
          <a:p>
            <a:pPr algn="l"/>
            <a:r>
              <a:rPr lang="en-US" sz="2400" dirty="0" smtClean="0"/>
              <a:t>-</a:t>
            </a:r>
            <a:r>
              <a:rPr lang="en-US" sz="2400" dirty="0" smtClean="0"/>
              <a:t>not mixed between customers</a:t>
            </a:r>
            <a:endParaRPr lang="en-US" sz="2400" dirty="0"/>
          </a:p>
        </p:txBody>
      </p:sp>
      <p:sp>
        <p:nvSpPr>
          <p:cNvPr id="6" name="مستطيل 5"/>
          <p:cNvSpPr/>
          <p:nvPr/>
        </p:nvSpPr>
        <p:spPr>
          <a:xfrm>
            <a:off x="676485" y="1916832"/>
            <a:ext cx="3103735" cy="461665"/>
          </a:xfrm>
          <a:prstGeom prst="rect">
            <a:avLst/>
          </a:prstGeom>
        </p:spPr>
        <p:txBody>
          <a:bodyPr wrap="none">
            <a:spAutoFit/>
          </a:bodyPr>
          <a:lstStyle/>
          <a:p>
            <a:r>
              <a:rPr lang="en-US" sz="2400" b="1" dirty="0" smtClean="0"/>
              <a:t>*problem </a:t>
            </a:r>
            <a:r>
              <a:rPr lang="en-US" sz="2400" b="1" dirty="0"/>
              <a:t>overview </a:t>
            </a:r>
          </a:p>
        </p:txBody>
      </p:sp>
    </p:spTree>
    <p:extLst>
      <p:ext uri="{BB962C8B-B14F-4D97-AF65-F5344CB8AC3E}">
        <p14:creationId xmlns:p14="http://schemas.microsoft.com/office/powerpoint/2010/main" val="19953275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تمرير أفقي 1"/>
          <p:cNvSpPr/>
          <p:nvPr/>
        </p:nvSpPr>
        <p:spPr>
          <a:xfrm>
            <a:off x="556712" y="116632"/>
            <a:ext cx="7831712" cy="1800200"/>
          </a:xfrm>
          <a:prstGeom prst="horizontalScroll">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مستطيل 3"/>
          <p:cNvSpPr/>
          <p:nvPr/>
        </p:nvSpPr>
        <p:spPr>
          <a:xfrm>
            <a:off x="755576" y="556356"/>
            <a:ext cx="7197676" cy="923330"/>
          </a:xfrm>
          <a:prstGeom prst="rect">
            <a:avLst/>
          </a:prstGeom>
          <a:solidFill>
            <a:schemeClr val="accent5">
              <a:lumMod val="20000"/>
              <a:lumOff val="80000"/>
            </a:schemeClr>
          </a:solidFill>
        </p:spPr>
        <p:txBody>
          <a:bodyPr wrap="none" lIns="91440" tIns="45720" rIns="91440" bIns="4572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en-US" sz="5400" b="1" cap="all" spc="0" dirty="0" smtClean="0">
                <a:ln w="0"/>
                <a:effectLst>
                  <a:reflection blurRad="12700" stA="50000" endPos="50000" dist="5000" dir="5400000" sy="-100000" rotWithShape="0"/>
                </a:effectLst>
              </a:rPr>
              <a:t>1-1: Introduction-GPI</a:t>
            </a:r>
            <a:endParaRPr lang="ar-SA" sz="5400" b="1" cap="all" spc="0" dirty="0">
              <a:ln w="0"/>
              <a:effectLst>
                <a:reflection blurRad="12700" stA="50000" endPos="50000" dist="5000" dir="5400000" sy="-100000" rotWithShape="0"/>
              </a:effectLst>
            </a:endParaRPr>
          </a:p>
        </p:txBody>
      </p:sp>
      <p:sp>
        <p:nvSpPr>
          <p:cNvPr id="7" name="مستطيل 6"/>
          <p:cNvSpPr/>
          <p:nvPr/>
        </p:nvSpPr>
        <p:spPr>
          <a:xfrm>
            <a:off x="755576" y="2426670"/>
            <a:ext cx="1701107" cy="461665"/>
          </a:xfrm>
          <a:prstGeom prst="rect">
            <a:avLst/>
          </a:prstGeom>
        </p:spPr>
        <p:txBody>
          <a:bodyPr wrap="none">
            <a:spAutoFit/>
          </a:bodyPr>
          <a:lstStyle/>
          <a:p>
            <a:r>
              <a:rPr lang="en-US" sz="2400" b="1" dirty="0" smtClean="0"/>
              <a:t>3-INP/OUT</a:t>
            </a:r>
            <a:endParaRPr lang="en-US" sz="2400" b="1" dirty="0"/>
          </a:p>
        </p:txBody>
      </p:sp>
      <p:sp>
        <p:nvSpPr>
          <p:cNvPr id="6" name="مستطيل 5"/>
          <p:cNvSpPr/>
          <p:nvPr/>
        </p:nvSpPr>
        <p:spPr>
          <a:xfrm>
            <a:off x="971600" y="3858716"/>
            <a:ext cx="3662606" cy="461665"/>
          </a:xfrm>
          <a:prstGeom prst="rect">
            <a:avLst/>
          </a:prstGeom>
        </p:spPr>
        <p:txBody>
          <a:bodyPr wrap="none">
            <a:spAutoFit/>
          </a:bodyPr>
          <a:lstStyle/>
          <a:p>
            <a:r>
              <a:rPr lang="en-US" sz="2400" b="1" dirty="0"/>
              <a:t>**</a:t>
            </a:r>
            <a:r>
              <a:rPr lang="en-US" sz="2400" b="1" dirty="0" smtClean="0"/>
              <a:t>42 </a:t>
            </a:r>
            <a:r>
              <a:rPr lang="en-US" sz="2400" b="1" dirty="0"/>
              <a:t>outputs in our project</a:t>
            </a:r>
            <a:endParaRPr lang="en-US" sz="2400" dirty="0"/>
          </a:p>
        </p:txBody>
      </p:sp>
      <p:sp>
        <p:nvSpPr>
          <p:cNvPr id="8" name="مستطيل 7"/>
          <p:cNvSpPr/>
          <p:nvPr/>
        </p:nvSpPr>
        <p:spPr>
          <a:xfrm>
            <a:off x="551543" y="3092486"/>
            <a:ext cx="6367374" cy="461665"/>
          </a:xfrm>
          <a:prstGeom prst="rect">
            <a:avLst/>
          </a:prstGeom>
        </p:spPr>
        <p:txBody>
          <a:bodyPr wrap="square">
            <a:spAutoFit/>
          </a:bodyPr>
          <a:lstStyle/>
          <a:p>
            <a:pPr lvl="0"/>
            <a:r>
              <a:rPr lang="en-US" sz="2400" b="1" dirty="0"/>
              <a:t>**</a:t>
            </a:r>
            <a:r>
              <a:rPr lang="en-US" sz="2400" b="1" dirty="0" smtClean="0">
                <a:solidFill>
                  <a:prstClr val="black"/>
                </a:solidFill>
              </a:rPr>
              <a:t>There </a:t>
            </a:r>
            <a:r>
              <a:rPr lang="en-US" sz="2400" b="1" dirty="0">
                <a:solidFill>
                  <a:prstClr val="black"/>
                </a:solidFill>
              </a:rPr>
              <a:t>are about 32 inputs in this project.</a:t>
            </a:r>
            <a:endParaRPr lang="en-US" sz="2400" dirty="0">
              <a:solidFill>
                <a:prstClr val="black"/>
              </a:solidFill>
            </a:endParaRPr>
          </a:p>
        </p:txBody>
      </p:sp>
      <p:sp>
        <p:nvSpPr>
          <p:cNvPr id="9" name="مستطيل 8"/>
          <p:cNvSpPr/>
          <p:nvPr/>
        </p:nvSpPr>
        <p:spPr>
          <a:xfrm>
            <a:off x="556712" y="1935300"/>
            <a:ext cx="3103735" cy="461665"/>
          </a:xfrm>
          <a:prstGeom prst="rect">
            <a:avLst/>
          </a:prstGeom>
        </p:spPr>
        <p:txBody>
          <a:bodyPr wrap="none">
            <a:spAutoFit/>
          </a:bodyPr>
          <a:lstStyle/>
          <a:p>
            <a:r>
              <a:rPr lang="en-US" sz="2400" b="1" dirty="0" smtClean="0"/>
              <a:t>*problem </a:t>
            </a:r>
            <a:r>
              <a:rPr lang="en-US" sz="2400" b="1" dirty="0"/>
              <a:t>overview </a:t>
            </a:r>
          </a:p>
        </p:txBody>
      </p:sp>
    </p:spTree>
    <p:extLst>
      <p:ext uri="{BB962C8B-B14F-4D97-AF65-F5344CB8AC3E}">
        <p14:creationId xmlns:p14="http://schemas.microsoft.com/office/powerpoint/2010/main" val="6276478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تمرير أفقي 1"/>
          <p:cNvSpPr/>
          <p:nvPr/>
        </p:nvSpPr>
        <p:spPr>
          <a:xfrm>
            <a:off x="556712" y="116632"/>
            <a:ext cx="7831712" cy="1800200"/>
          </a:xfrm>
          <a:prstGeom prst="horizontalScroll">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مستطيل 3"/>
          <p:cNvSpPr/>
          <p:nvPr/>
        </p:nvSpPr>
        <p:spPr>
          <a:xfrm>
            <a:off x="755576" y="556356"/>
            <a:ext cx="7197676" cy="923330"/>
          </a:xfrm>
          <a:prstGeom prst="rect">
            <a:avLst/>
          </a:prstGeom>
          <a:noFill/>
        </p:spPr>
        <p:txBody>
          <a:bodyPr wrap="none" lIns="91440" tIns="45720" rIns="91440" bIns="4572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en-US" sz="5400" b="1" cap="all" spc="0" dirty="0" smtClean="0">
                <a:ln w="0"/>
                <a:effectLst>
                  <a:reflection blurRad="12700" stA="50000" endPos="50000" dist="5000" dir="5400000" sy="-100000" rotWithShape="0"/>
                </a:effectLst>
              </a:rPr>
              <a:t>1-1: Introduction-GPI</a:t>
            </a:r>
            <a:endParaRPr lang="ar-SA" sz="5400" b="1" cap="all" spc="0" dirty="0">
              <a:ln w="0"/>
              <a:effectLst>
                <a:reflection blurRad="12700" stA="50000" endPos="50000" dist="5000" dir="5400000" sy="-100000" rotWithShape="0"/>
              </a:effectLst>
            </a:endParaRPr>
          </a:p>
        </p:txBody>
      </p:sp>
      <p:sp>
        <p:nvSpPr>
          <p:cNvPr id="7" name="مستطيل 6"/>
          <p:cNvSpPr/>
          <p:nvPr/>
        </p:nvSpPr>
        <p:spPr>
          <a:xfrm>
            <a:off x="755576" y="2181427"/>
            <a:ext cx="1645002" cy="461665"/>
          </a:xfrm>
          <a:prstGeom prst="rect">
            <a:avLst/>
          </a:prstGeom>
        </p:spPr>
        <p:txBody>
          <a:bodyPr wrap="none">
            <a:spAutoFit/>
          </a:bodyPr>
          <a:lstStyle/>
          <a:p>
            <a:r>
              <a:rPr lang="en-US" sz="2400" b="1" dirty="0" smtClean="0"/>
              <a:t>4- </a:t>
            </a:r>
            <a:r>
              <a:rPr lang="en-US" sz="2400" b="1" dirty="0" smtClean="0"/>
              <a:t>SCADA</a:t>
            </a:r>
            <a:endParaRPr lang="en-US" sz="2400" b="1" dirty="0"/>
          </a:p>
        </p:txBody>
      </p:sp>
      <p:pic>
        <p:nvPicPr>
          <p:cNvPr id="8" name="صورة 7"/>
          <p:cNvPicPr/>
          <p:nvPr/>
        </p:nvPicPr>
        <p:blipFill>
          <a:blip r:embed="rId2" cstate="print"/>
          <a:srcRect/>
          <a:stretch/>
        </p:blipFill>
        <p:spPr>
          <a:xfrm>
            <a:off x="755576" y="2735427"/>
            <a:ext cx="7488832" cy="3750780"/>
          </a:xfrm>
          <a:prstGeom prst="rect">
            <a:avLst/>
          </a:prstGeom>
          <a:ln>
            <a:noFill/>
          </a:ln>
        </p:spPr>
      </p:pic>
      <p:sp>
        <p:nvSpPr>
          <p:cNvPr id="6" name="مستطيل 5"/>
          <p:cNvSpPr/>
          <p:nvPr/>
        </p:nvSpPr>
        <p:spPr>
          <a:xfrm>
            <a:off x="755576" y="1745002"/>
            <a:ext cx="3103735" cy="461665"/>
          </a:xfrm>
          <a:prstGeom prst="rect">
            <a:avLst/>
          </a:prstGeom>
        </p:spPr>
        <p:txBody>
          <a:bodyPr wrap="none">
            <a:spAutoFit/>
          </a:bodyPr>
          <a:lstStyle/>
          <a:p>
            <a:r>
              <a:rPr lang="en-US" sz="2400" b="1" dirty="0" smtClean="0"/>
              <a:t>*problem </a:t>
            </a:r>
            <a:r>
              <a:rPr lang="en-US" sz="2400" b="1" dirty="0"/>
              <a:t>overview </a:t>
            </a:r>
          </a:p>
        </p:txBody>
      </p:sp>
    </p:spTree>
    <p:extLst>
      <p:ext uri="{BB962C8B-B14F-4D97-AF65-F5344CB8AC3E}">
        <p14:creationId xmlns:p14="http://schemas.microsoft.com/office/powerpoint/2010/main" val="21186873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تمرير أفقي 1"/>
          <p:cNvSpPr/>
          <p:nvPr/>
        </p:nvSpPr>
        <p:spPr>
          <a:xfrm>
            <a:off x="556712" y="116632"/>
            <a:ext cx="7831712" cy="1800200"/>
          </a:xfrm>
          <a:prstGeom prst="horizontalScroll">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مستطيل 3"/>
          <p:cNvSpPr/>
          <p:nvPr/>
        </p:nvSpPr>
        <p:spPr>
          <a:xfrm>
            <a:off x="573132" y="544867"/>
            <a:ext cx="7836762" cy="923330"/>
          </a:xfrm>
          <a:prstGeom prst="rect">
            <a:avLst/>
          </a:prstGeom>
          <a:noFill/>
        </p:spPr>
        <p:txBody>
          <a:bodyPr wrap="none" lIns="91440" tIns="45720" rIns="91440" bIns="4572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en-US" sz="5400" b="1" cap="all" spc="0" dirty="0" smtClean="0">
                <a:ln w="0"/>
                <a:effectLst>
                  <a:reflection blurRad="12700" stA="50000" endPos="50000" dist="5000" dir="5400000" sy="-100000" rotWithShape="0"/>
                </a:effectLst>
              </a:rPr>
              <a:t>1-2: Steps of Olive PRESS</a:t>
            </a:r>
            <a:endParaRPr lang="ar-SA" sz="5400" b="1" cap="all" spc="0" dirty="0">
              <a:ln w="0"/>
              <a:effectLst>
                <a:reflection blurRad="12700" stA="50000" endPos="50000" dist="5000" dir="5400000" sy="-100000" rotWithShape="0"/>
              </a:effectLst>
            </a:endParaRPr>
          </a:p>
        </p:txBody>
      </p:sp>
      <p:sp>
        <p:nvSpPr>
          <p:cNvPr id="3" name="مستطيل 2"/>
          <p:cNvSpPr/>
          <p:nvPr/>
        </p:nvSpPr>
        <p:spPr>
          <a:xfrm>
            <a:off x="547134" y="2292943"/>
            <a:ext cx="1880941" cy="646331"/>
          </a:xfrm>
          <a:prstGeom prst="rect">
            <a:avLst/>
          </a:prstGeom>
        </p:spPr>
        <p:txBody>
          <a:bodyPr wrap="square">
            <a:spAutoFit/>
          </a:bodyPr>
          <a:lstStyle/>
          <a:p>
            <a:pPr algn="l"/>
            <a:r>
              <a:rPr lang="en-US" b="1" u="sng" dirty="0" smtClean="0"/>
              <a:t>1-Moving and suction</a:t>
            </a:r>
            <a:endParaRPr lang="en-US" b="1" dirty="0"/>
          </a:p>
        </p:txBody>
      </p:sp>
      <p:pic>
        <p:nvPicPr>
          <p:cNvPr id="5" name="صورة 4"/>
          <p:cNvPicPr/>
          <p:nvPr/>
        </p:nvPicPr>
        <p:blipFill>
          <a:blip r:embed="rId2" cstate="print"/>
          <a:srcRect/>
          <a:stretch/>
        </p:blipFill>
        <p:spPr>
          <a:xfrm>
            <a:off x="2711687" y="2236147"/>
            <a:ext cx="5833884" cy="3750780"/>
          </a:xfrm>
          <a:prstGeom prst="rect">
            <a:avLst/>
          </a:prstGeom>
          <a:ln>
            <a:noFill/>
          </a:ln>
        </p:spPr>
      </p:pic>
      <p:sp>
        <p:nvSpPr>
          <p:cNvPr id="6" name="مستطيل 5"/>
          <p:cNvSpPr/>
          <p:nvPr/>
        </p:nvSpPr>
        <p:spPr>
          <a:xfrm>
            <a:off x="179513" y="3267173"/>
            <a:ext cx="1728191" cy="369332"/>
          </a:xfrm>
          <a:prstGeom prst="rect">
            <a:avLst/>
          </a:prstGeom>
        </p:spPr>
        <p:txBody>
          <a:bodyPr wrap="square">
            <a:spAutoFit/>
          </a:bodyPr>
          <a:lstStyle/>
          <a:p>
            <a:r>
              <a:rPr lang="en-US" b="1" u="sng" dirty="0" smtClean="0"/>
              <a:t>2- washing</a:t>
            </a:r>
            <a:endParaRPr lang="en-US" b="1" dirty="0"/>
          </a:p>
        </p:txBody>
      </p:sp>
      <p:sp>
        <p:nvSpPr>
          <p:cNvPr id="7" name="مربع نص 6"/>
          <p:cNvSpPr txBox="1"/>
          <p:nvPr/>
        </p:nvSpPr>
        <p:spPr>
          <a:xfrm>
            <a:off x="7192354" y="2738547"/>
            <a:ext cx="301686" cy="369332"/>
          </a:xfrm>
          <a:prstGeom prst="rect">
            <a:avLst/>
          </a:prstGeom>
          <a:noFill/>
        </p:spPr>
        <p:txBody>
          <a:bodyPr wrap="none" rtlCol="0">
            <a:spAutoFit/>
          </a:bodyPr>
          <a:lstStyle/>
          <a:p>
            <a:r>
              <a:rPr lang="en-US" dirty="0" smtClean="0"/>
              <a:t>1</a:t>
            </a:r>
            <a:endParaRPr lang="en-US" dirty="0"/>
          </a:p>
        </p:txBody>
      </p:sp>
      <p:sp>
        <p:nvSpPr>
          <p:cNvPr id="8" name="مستطيل 7"/>
          <p:cNvSpPr/>
          <p:nvPr/>
        </p:nvSpPr>
        <p:spPr>
          <a:xfrm>
            <a:off x="262602" y="3732290"/>
            <a:ext cx="1645102" cy="369332"/>
          </a:xfrm>
          <a:prstGeom prst="rect">
            <a:avLst/>
          </a:prstGeom>
        </p:spPr>
        <p:txBody>
          <a:bodyPr wrap="square">
            <a:spAutoFit/>
          </a:bodyPr>
          <a:lstStyle/>
          <a:p>
            <a:r>
              <a:rPr lang="en-US" b="1" u="sng" dirty="0" smtClean="0"/>
              <a:t>3- crushing</a:t>
            </a:r>
            <a:endParaRPr lang="en-US" b="1" dirty="0"/>
          </a:p>
        </p:txBody>
      </p:sp>
      <p:sp>
        <p:nvSpPr>
          <p:cNvPr id="10" name="مربع نص 9"/>
          <p:cNvSpPr txBox="1"/>
          <p:nvPr/>
        </p:nvSpPr>
        <p:spPr>
          <a:xfrm>
            <a:off x="6012160" y="2232721"/>
            <a:ext cx="301686" cy="369332"/>
          </a:xfrm>
          <a:prstGeom prst="rect">
            <a:avLst/>
          </a:prstGeom>
          <a:noFill/>
        </p:spPr>
        <p:txBody>
          <a:bodyPr wrap="none" rtlCol="0">
            <a:spAutoFit/>
          </a:bodyPr>
          <a:lstStyle/>
          <a:p>
            <a:r>
              <a:rPr lang="en-US" dirty="0" smtClean="0"/>
              <a:t>2</a:t>
            </a:r>
            <a:endParaRPr lang="en-US" dirty="0"/>
          </a:p>
        </p:txBody>
      </p:sp>
      <p:sp>
        <p:nvSpPr>
          <p:cNvPr id="11" name="مربع نص 10"/>
          <p:cNvSpPr txBox="1"/>
          <p:nvPr/>
        </p:nvSpPr>
        <p:spPr>
          <a:xfrm>
            <a:off x="6660232" y="3742205"/>
            <a:ext cx="301686" cy="369332"/>
          </a:xfrm>
          <a:prstGeom prst="rect">
            <a:avLst/>
          </a:prstGeom>
          <a:noFill/>
        </p:spPr>
        <p:txBody>
          <a:bodyPr wrap="none" rtlCol="0">
            <a:spAutoFit/>
          </a:bodyPr>
          <a:lstStyle/>
          <a:p>
            <a:r>
              <a:rPr lang="en-US" dirty="0" smtClean="0"/>
              <a:t>3</a:t>
            </a:r>
            <a:endParaRPr lang="en-US" dirty="0"/>
          </a:p>
        </p:txBody>
      </p:sp>
      <p:sp>
        <p:nvSpPr>
          <p:cNvPr id="12" name="مربع نص 11"/>
          <p:cNvSpPr txBox="1"/>
          <p:nvPr/>
        </p:nvSpPr>
        <p:spPr>
          <a:xfrm>
            <a:off x="2843808" y="3256337"/>
            <a:ext cx="301686" cy="369332"/>
          </a:xfrm>
          <a:prstGeom prst="rect">
            <a:avLst/>
          </a:prstGeom>
          <a:noFill/>
        </p:spPr>
        <p:txBody>
          <a:bodyPr wrap="none" rtlCol="0">
            <a:spAutoFit/>
          </a:bodyPr>
          <a:lstStyle/>
          <a:p>
            <a:r>
              <a:rPr lang="en-US" dirty="0" smtClean="0"/>
              <a:t>4</a:t>
            </a:r>
            <a:endParaRPr lang="en-US" dirty="0"/>
          </a:p>
        </p:txBody>
      </p:sp>
      <p:sp>
        <p:nvSpPr>
          <p:cNvPr id="14" name="مربع نص 13"/>
          <p:cNvSpPr txBox="1"/>
          <p:nvPr/>
        </p:nvSpPr>
        <p:spPr>
          <a:xfrm>
            <a:off x="528283" y="4234739"/>
            <a:ext cx="1113739" cy="369332"/>
          </a:xfrm>
          <a:prstGeom prst="rect">
            <a:avLst/>
          </a:prstGeom>
          <a:noFill/>
        </p:spPr>
        <p:txBody>
          <a:bodyPr wrap="square" rtlCol="0">
            <a:spAutoFit/>
          </a:bodyPr>
          <a:lstStyle/>
          <a:p>
            <a:r>
              <a:rPr lang="en-US" b="1" u="sng" dirty="0" smtClean="0"/>
              <a:t>4- Tanks</a:t>
            </a:r>
            <a:endParaRPr lang="en-US" b="1" u="sng" dirty="0"/>
          </a:p>
        </p:txBody>
      </p:sp>
      <p:sp>
        <p:nvSpPr>
          <p:cNvPr id="15" name="مربع نص 14"/>
          <p:cNvSpPr txBox="1"/>
          <p:nvPr/>
        </p:nvSpPr>
        <p:spPr>
          <a:xfrm>
            <a:off x="483312" y="5141372"/>
            <a:ext cx="1944763" cy="369332"/>
          </a:xfrm>
          <a:prstGeom prst="rect">
            <a:avLst/>
          </a:prstGeom>
          <a:noFill/>
        </p:spPr>
        <p:txBody>
          <a:bodyPr wrap="none" rtlCol="0">
            <a:spAutoFit/>
          </a:bodyPr>
          <a:lstStyle/>
          <a:p>
            <a:pPr algn="l"/>
            <a:r>
              <a:rPr lang="en-US" b="1" u="sng" dirty="0" smtClean="0"/>
              <a:t>6-Filling Tank oil</a:t>
            </a:r>
            <a:endParaRPr lang="en-US" b="1" u="sng" dirty="0"/>
          </a:p>
        </p:txBody>
      </p:sp>
      <p:sp>
        <p:nvSpPr>
          <p:cNvPr id="16" name="مربع نص 15"/>
          <p:cNvSpPr txBox="1"/>
          <p:nvPr/>
        </p:nvSpPr>
        <p:spPr>
          <a:xfrm>
            <a:off x="3491880" y="5085184"/>
            <a:ext cx="301686" cy="369332"/>
          </a:xfrm>
          <a:prstGeom prst="rect">
            <a:avLst/>
          </a:prstGeom>
          <a:noFill/>
        </p:spPr>
        <p:txBody>
          <a:bodyPr wrap="none" rtlCol="0">
            <a:spAutoFit/>
          </a:bodyPr>
          <a:lstStyle/>
          <a:p>
            <a:r>
              <a:rPr lang="en-US" dirty="0" smtClean="0"/>
              <a:t>5</a:t>
            </a:r>
            <a:endParaRPr lang="en-US" dirty="0"/>
          </a:p>
        </p:txBody>
      </p:sp>
      <p:sp>
        <p:nvSpPr>
          <p:cNvPr id="17" name="مربع نص 16"/>
          <p:cNvSpPr txBox="1"/>
          <p:nvPr/>
        </p:nvSpPr>
        <p:spPr>
          <a:xfrm>
            <a:off x="6009677" y="4561171"/>
            <a:ext cx="301686" cy="369332"/>
          </a:xfrm>
          <a:prstGeom prst="rect">
            <a:avLst/>
          </a:prstGeom>
          <a:noFill/>
        </p:spPr>
        <p:txBody>
          <a:bodyPr wrap="none" rtlCol="0">
            <a:spAutoFit/>
          </a:bodyPr>
          <a:lstStyle/>
          <a:p>
            <a:r>
              <a:rPr lang="en-US" dirty="0" smtClean="0"/>
              <a:t>6</a:t>
            </a:r>
            <a:endParaRPr lang="en-US" dirty="0"/>
          </a:p>
        </p:txBody>
      </p:sp>
      <p:sp>
        <p:nvSpPr>
          <p:cNvPr id="19" name="مستطيل 18"/>
          <p:cNvSpPr/>
          <p:nvPr/>
        </p:nvSpPr>
        <p:spPr>
          <a:xfrm>
            <a:off x="586063" y="4745837"/>
            <a:ext cx="2257745" cy="369332"/>
          </a:xfrm>
          <a:prstGeom prst="rect">
            <a:avLst/>
          </a:prstGeom>
        </p:spPr>
        <p:txBody>
          <a:bodyPr wrap="square">
            <a:spAutoFit/>
          </a:bodyPr>
          <a:lstStyle/>
          <a:p>
            <a:pPr lvl="0" algn="l"/>
            <a:r>
              <a:rPr lang="en-US" b="1" u="sng" dirty="0">
                <a:solidFill>
                  <a:prstClr val="black"/>
                </a:solidFill>
              </a:rPr>
              <a:t>5-turbine</a:t>
            </a:r>
          </a:p>
        </p:txBody>
      </p:sp>
    </p:spTree>
    <p:extLst>
      <p:ext uri="{BB962C8B-B14F-4D97-AF65-F5344CB8AC3E}">
        <p14:creationId xmlns:p14="http://schemas.microsoft.com/office/powerpoint/2010/main" val="19397990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تمرير أفقي 1"/>
          <p:cNvSpPr/>
          <p:nvPr/>
        </p:nvSpPr>
        <p:spPr>
          <a:xfrm>
            <a:off x="556712" y="116632"/>
            <a:ext cx="7831712" cy="1800200"/>
          </a:xfrm>
          <a:prstGeom prst="horizontalScroll">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مستطيل 3"/>
          <p:cNvSpPr/>
          <p:nvPr/>
        </p:nvSpPr>
        <p:spPr>
          <a:xfrm>
            <a:off x="3025753" y="544867"/>
            <a:ext cx="2466894" cy="923330"/>
          </a:xfrm>
          <a:prstGeom prst="rect">
            <a:avLst/>
          </a:prstGeom>
          <a:noFill/>
        </p:spPr>
        <p:txBody>
          <a:bodyPr wrap="none" lIns="91440" tIns="45720" rIns="91440" bIns="4572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en-US" sz="5400" b="1" cap="all" dirty="0" smtClean="0">
                <a:ln w="0"/>
                <a:effectLst>
                  <a:reflection blurRad="12700" stA="50000" endPos="50000" dist="5000" dir="5400000" sy="-100000" rotWithShape="0"/>
                </a:effectLst>
              </a:rPr>
              <a:t>2-1: PLC</a:t>
            </a:r>
            <a:endParaRPr lang="ar-SA" sz="5400" b="1" cap="all" spc="0" dirty="0">
              <a:ln w="0"/>
              <a:effectLst>
                <a:reflection blurRad="12700" stA="50000" endPos="50000" dist="5000" dir="5400000" sy="-100000" rotWithShape="0"/>
              </a:effectLst>
            </a:endParaRPr>
          </a:p>
        </p:txBody>
      </p:sp>
      <p:sp>
        <p:nvSpPr>
          <p:cNvPr id="9" name="عنوان 8"/>
          <p:cNvSpPr>
            <a:spLocks noGrp="1"/>
          </p:cNvSpPr>
          <p:nvPr>
            <p:ph type="title"/>
          </p:nvPr>
        </p:nvSpPr>
        <p:spPr>
          <a:xfrm>
            <a:off x="447799" y="1772816"/>
            <a:ext cx="8072065" cy="2592288"/>
          </a:xfrm>
        </p:spPr>
        <p:txBody>
          <a:bodyPr>
            <a:noAutofit/>
          </a:bodyPr>
          <a:lstStyle/>
          <a:p>
            <a:pPr algn="just"/>
            <a:r>
              <a:rPr lang="en-US" sz="2400" b="1" dirty="0">
                <a:solidFill>
                  <a:schemeClr val="tx1"/>
                </a:solidFill>
                <a:latin typeface="Times New Roman" panose="02020603050405020304" pitchFamily="18" charset="0"/>
                <a:cs typeface="Times New Roman" panose="02020603050405020304" pitchFamily="18" charset="0"/>
              </a:rPr>
              <a:t>A programmable logic controller (PLC), or programmable controller is an industrial </a:t>
            </a:r>
            <a:r>
              <a:rPr lang="en-US" sz="2400" b="1" dirty="0">
                <a:solidFill>
                  <a:schemeClr val="tx1"/>
                </a:solidFill>
                <a:latin typeface="Times New Roman" panose="02020603050405020304" pitchFamily="18" charset="0"/>
                <a:cs typeface="Times New Roman" panose="02020603050405020304" pitchFamily="18" charset="0"/>
                <a:hlinkClick r:id="rId2" tooltip="Digital computer"/>
              </a:rPr>
              <a:t>digital computer</a:t>
            </a:r>
            <a:r>
              <a:rPr lang="en-US" sz="2400" b="1" dirty="0">
                <a:solidFill>
                  <a:schemeClr val="tx1"/>
                </a:solidFill>
                <a:latin typeface="Times New Roman" panose="02020603050405020304" pitchFamily="18" charset="0"/>
                <a:cs typeface="Times New Roman" panose="02020603050405020304" pitchFamily="18" charset="0"/>
              </a:rPr>
              <a:t> which has been </a:t>
            </a:r>
            <a:r>
              <a:rPr lang="en-US" sz="2400" b="1" dirty="0">
                <a:solidFill>
                  <a:schemeClr val="tx1"/>
                </a:solidFill>
                <a:latin typeface="Times New Roman" panose="02020603050405020304" pitchFamily="18" charset="0"/>
                <a:cs typeface="Times New Roman" panose="02020603050405020304" pitchFamily="18" charset="0"/>
                <a:hlinkClick r:id="rId3" tooltip="Rugged computer"/>
              </a:rPr>
              <a:t>ruggedized</a:t>
            </a:r>
            <a:r>
              <a:rPr lang="en-US" sz="2400" b="1" dirty="0">
                <a:solidFill>
                  <a:schemeClr val="tx1"/>
                </a:solidFill>
                <a:latin typeface="Times New Roman" panose="02020603050405020304" pitchFamily="18" charset="0"/>
                <a:cs typeface="Times New Roman" panose="02020603050405020304" pitchFamily="18" charset="0"/>
              </a:rPr>
              <a:t> and adapted for the control of manufacturing processes, such as </a:t>
            </a:r>
            <a:r>
              <a:rPr lang="en-US" sz="2400" b="1" dirty="0">
                <a:solidFill>
                  <a:schemeClr val="tx1"/>
                </a:solidFill>
                <a:latin typeface="Times New Roman" panose="02020603050405020304" pitchFamily="18" charset="0"/>
                <a:cs typeface="Times New Roman" panose="02020603050405020304" pitchFamily="18" charset="0"/>
                <a:hlinkClick r:id="rId4" tooltip="Assembly line"/>
              </a:rPr>
              <a:t>assembly lines</a:t>
            </a:r>
            <a:r>
              <a:rPr lang="en-US" sz="2400" b="1" dirty="0">
                <a:solidFill>
                  <a:schemeClr val="tx1"/>
                </a:solidFill>
                <a:latin typeface="Times New Roman" panose="02020603050405020304" pitchFamily="18" charset="0"/>
                <a:cs typeface="Times New Roman" panose="02020603050405020304" pitchFamily="18" charset="0"/>
              </a:rPr>
              <a:t>, or </a:t>
            </a:r>
            <a:r>
              <a:rPr lang="en-US" sz="2400" b="1" dirty="0">
                <a:solidFill>
                  <a:schemeClr val="tx1"/>
                </a:solidFill>
                <a:latin typeface="Times New Roman" panose="02020603050405020304" pitchFamily="18" charset="0"/>
                <a:cs typeface="Times New Roman" panose="02020603050405020304" pitchFamily="18" charset="0"/>
                <a:hlinkClick r:id="rId5" tooltip="Robotic"/>
              </a:rPr>
              <a:t>robotic</a:t>
            </a:r>
            <a:r>
              <a:rPr lang="en-US" sz="2400" b="1" dirty="0">
                <a:solidFill>
                  <a:schemeClr val="tx1"/>
                </a:solidFill>
                <a:latin typeface="Times New Roman" panose="02020603050405020304" pitchFamily="18" charset="0"/>
                <a:cs typeface="Times New Roman" panose="02020603050405020304" pitchFamily="18" charset="0"/>
              </a:rPr>
              <a:t> devices, or any activity that requires high reliability control and ease of programming and process fault diagnosis.</a:t>
            </a:r>
          </a:p>
        </p:txBody>
      </p:sp>
      <p:sp>
        <p:nvSpPr>
          <p:cNvPr id="10" name="AutoShape 2" descr="نتيجة بحث الصور عن ‪plc fatek fbs 24mar current‬‏"/>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17590807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أوستن">
  <a:themeElements>
    <a:clrScheme name="أوستن">
      <a:dk1>
        <a:sysClr val="windowText" lastClr="000000"/>
      </a:dk1>
      <a:lt1>
        <a:sysClr val="window" lastClr="FFFFFF"/>
      </a:lt1>
      <a:dk2>
        <a:srgbClr val="3E3D2D"/>
      </a:dk2>
      <a:lt2>
        <a:srgbClr val="CAF278"/>
      </a:lt2>
      <a:accent1>
        <a:srgbClr val="94C600"/>
      </a:accent1>
      <a:accent2>
        <a:srgbClr val="71685A"/>
      </a:accent2>
      <a:accent3>
        <a:srgbClr val="FF6700"/>
      </a:accent3>
      <a:accent4>
        <a:srgbClr val="909465"/>
      </a:accent4>
      <a:accent5>
        <a:srgbClr val="956B43"/>
      </a:accent5>
      <a:accent6>
        <a:srgbClr val="FEA022"/>
      </a:accent6>
      <a:hlink>
        <a:srgbClr val="E68200"/>
      </a:hlink>
      <a:folHlink>
        <a:srgbClr val="FFA94A"/>
      </a:folHlink>
    </a:clrScheme>
    <a:fontScheme name="أوستن">
      <a:maj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أوستن">
      <a:fillStyleLst>
        <a:solidFill>
          <a:schemeClr val="phClr"/>
        </a:solidFill>
        <a:gradFill rotWithShape="1">
          <a:gsLst>
            <a:gs pos="0">
              <a:schemeClr val="phClr">
                <a:tint val="20000"/>
                <a:satMod val="180000"/>
                <a:lumMod val="98000"/>
              </a:schemeClr>
            </a:gs>
            <a:gs pos="40000">
              <a:schemeClr val="phClr">
                <a:tint val="30000"/>
                <a:satMod val="260000"/>
                <a:lumMod val="84000"/>
              </a:schemeClr>
            </a:gs>
            <a:gs pos="100000">
              <a:schemeClr val="phClr">
                <a:tint val="100000"/>
                <a:satMod val="110000"/>
                <a:lumMod val="100000"/>
              </a:schemeClr>
            </a:gs>
          </a:gsLst>
          <a:lin ang="5040000" scaled="1"/>
        </a:gradFill>
        <a:gradFill rotWithShape="1">
          <a:gsLst>
            <a:gs pos="0">
              <a:schemeClr val="phClr"/>
            </a:gs>
            <a:gs pos="100000">
              <a:schemeClr val="phClr">
                <a:shade val="75000"/>
                <a:satMod val="120000"/>
                <a:lumMod val="90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scene3d>
            <a:camera prst="orthographicFront">
              <a:rot lat="0" lon="0" rev="0"/>
            </a:camera>
            <a:lightRig rig="threePt" dir="tl">
              <a:rot lat="0" lon="0" rev="20400000"/>
            </a:lightRig>
          </a:scene3d>
          <a:sp3d>
            <a:bevelT w="50800" h="12700" prst="softRound"/>
          </a:sp3d>
        </a:effectStyle>
        <a:effectStyle>
          <a:effectLst>
            <a:outerShdw blurRad="44450" dist="50800" dir="5400000" sx="96000" rotWithShape="0">
              <a:srgbClr val="000000">
                <a:alpha val="34000"/>
              </a:srgbClr>
            </a:outerShdw>
          </a:effectLst>
          <a:scene3d>
            <a:camera prst="orthographicFront">
              <a:rot lat="0" lon="0" rev="0"/>
            </a:camera>
            <a:lightRig rig="threePt" dir="tl">
              <a:rot lat="0" lon="0" rev="20400000"/>
            </a:lightRig>
          </a:scene3d>
          <a:sp3d contourW="15875" prstMaterial="metal">
            <a:bevelT w="101600" h="25400" prst="softRound"/>
            <a:contourClr>
              <a:schemeClr val="phClr">
                <a:shade val="30000"/>
              </a:schemeClr>
            </a:contourClr>
          </a:sp3d>
        </a:effectStyle>
      </a:effectStyleLst>
      <a:bgFillStyleLst>
        <a:solidFill>
          <a:schemeClr val="phClr"/>
        </a:solidFill>
        <a:gradFill rotWithShape="1">
          <a:gsLst>
            <a:gs pos="0">
              <a:schemeClr val="phClr">
                <a:shade val="94000"/>
                <a:satMod val="114000"/>
                <a:lumMod val="96000"/>
              </a:schemeClr>
            </a:gs>
            <a:gs pos="62000">
              <a:schemeClr val="phClr">
                <a:tint val="92000"/>
                <a:shade val="66000"/>
                <a:satMod val="110000"/>
                <a:lumMod val="80000"/>
              </a:schemeClr>
            </a:gs>
            <a:gs pos="100000">
              <a:schemeClr val="phClr">
                <a:tint val="89000"/>
                <a:shade val="62000"/>
                <a:satMod val="110000"/>
                <a:lumMod val="72000"/>
              </a:schemeClr>
            </a:gs>
          </a:gsLst>
          <a:lin ang="5400000" scaled="0"/>
        </a:gradFill>
        <a:blipFill rotWithShape="1">
          <a:blip xmlns:r="http://schemas.openxmlformats.org/officeDocument/2006/relationships" r:embed="rId1">
            <a:duotone>
              <a:schemeClr val="phClr">
                <a:tint val="80000"/>
                <a:shade val="58000"/>
              </a:schemeClr>
              <a:schemeClr val="phClr">
                <a:tint val="73000"/>
                <a:shade val="68000"/>
                <a:satMod val="150000"/>
              </a:schemeClr>
            </a:duotone>
          </a:blip>
          <a:tile tx="0" ty="0" sx="100000" sy="10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Austin</Template>
  <TotalTime>2835</TotalTime>
  <Words>970</Words>
  <Application>Microsoft Office PowerPoint</Application>
  <PresentationFormat>عرض على الشاشة (3:4)‏</PresentationFormat>
  <Paragraphs>355</Paragraphs>
  <Slides>38</Slides>
  <Notes>0</Notes>
  <HiddenSlides>0</HiddenSlides>
  <MMClips>0</MMClips>
  <ScaleCrop>false</ScaleCrop>
  <HeadingPairs>
    <vt:vector size="4" baseType="variant">
      <vt:variant>
        <vt:lpstr>نسق</vt:lpstr>
      </vt:variant>
      <vt:variant>
        <vt:i4>1</vt:i4>
      </vt:variant>
      <vt:variant>
        <vt:lpstr>عناوين الشرائح</vt:lpstr>
      </vt:variant>
      <vt:variant>
        <vt:i4>38</vt:i4>
      </vt:variant>
    </vt:vector>
  </HeadingPairs>
  <TitlesOfParts>
    <vt:vector size="39" baseType="lpstr">
      <vt:lpstr>أوستن</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A programmable logic controller (PLC), or programmable controller is an industrial digital computer which has been ruggedized and adapted for the control of manufacturing processes, such as assembly lines, or robotic devices, or any activity that requires high reliability control and ease of programming and process fault diagnosis.</vt:lpstr>
      <vt:lpstr>** ** We used the plc fatek FBs:  1-easy for used. 2-The program is available for free. 3-we can use HMI by computer. 4- cheap</vt:lpstr>
      <vt:lpstr>Supervisory control and data acquisition (SCADA) is a control system architecture that uses computers, networked data communications and graphical user interfaces for high-level process supervisory management.  </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The following table shows some of the electrical parts that we used to complete the graduation project 2:</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 we learned how to connect the computer with the logical computer programmed, as well as how to deal with the language of its programming.  **we learned how to address the practical and software problems that we faced during the work of the project.  **Finally ,we learn how to dealing for SCADA system with PLC in our project. </vt:lpstr>
      <vt:lpstr>عرض تقديمي في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عرض تقديمي في PowerPoint</dc:title>
  <dc:creator>ehab</dc:creator>
  <cp:lastModifiedBy>ehab</cp:lastModifiedBy>
  <cp:revision>45</cp:revision>
  <dcterms:created xsi:type="dcterms:W3CDTF">2017-12-19T13:55:33Z</dcterms:created>
  <dcterms:modified xsi:type="dcterms:W3CDTF">2017-12-21T22:46:42Z</dcterms:modified>
</cp:coreProperties>
</file>