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92"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94" r:id="rId23"/>
    <p:sldId id="278" r:id="rId24"/>
    <p:sldId id="279" r:id="rId25"/>
    <p:sldId id="280" r:id="rId26"/>
    <p:sldId id="283" r:id="rId27"/>
    <p:sldId id="284" r:id="rId28"/>
    <p:sldId id="285" r:id="rId29"/>
    <p:sldId id="286" r:id="rId30"/>
    <p:sldId id="287" r:id="rId31"/>
    <p:sldId id="289" r:id="rId32"/>
    <p:sldId id="290" r:id="rId33"/>
    <p:sldId id="291" r:id="rId3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06666"/>
    <a:srgbClr val="54381C"/>
    <a:srgbClr val="A50021"/>
    <a:srgbClr val="FFFFA3"/>
    <a:srgbClr val="E6E6C4"/>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82123" autoAdjust="0"/>
  </p:normalViewPr>
  <p:slideViewPr>
    <p:cSldViewPr>
      <p:cViewPr varScale="1">
        <p:scale>
          <a:sx n="57" d="100"/>
          <a:sy n="57" d="100"/>
        </p:scale>
        <p:origin x="-16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F5B388-0037-4096-B255-241BCCBB24FF}" type="datetimeFigureOut">
              <a:rPr lang="ar-SA" smtClean="0"/>
              <a:pPr/>
              <a:t>7/14/1435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EA7327-13BE-4F34-8D36-B66A9B63DB6C}" type="slidenum">
              <a:rPr lang="ar-SA" smtClean="0"/>
              <a:pPr/>
              <a:t>‹#›</a:t>
            </a:fld>
            <a:endParaRPr lang="ar-SA"/>
          </a:p>
        </p:txBody>
      </p:sp>
    </p:spTree>
    <p:extLst>
      <p:ext uri="{BB962C8B-B14F-4D97-AF65-F5344CB8AC3E}">
        <p14:creationId xmlns:p14="http://schemas.microsoft.com/office/powerpoint/2010/main" val="29157818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CEA7327-13BE-4F34-8D36-B66A9B63DB6C}"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5/13/2014 4:01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3</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 The project is an integrated system that utilizes RFID, Global System for Mobile (GSM),wireless connectivity and an advanced web-based system to show current parking utilization.</a:t>
            </a:r>
            <a:endParaRPr lang="ar-SA" dirty="0" smtClean="0"/>
          </a:p>
          <a:p>
            <a:endParaRPr lang="ar-SA" dirty="0"/>
          </a:p>
        </p:txBody>
      </p:sp>
      <p:sp>
        <p:nvSpPr>
          <p:cNvPr id="4" name="Slide Number Placeholder 3"/>
          <p:cNvSpPr>
            <a:spLocks noGrp="1"/>
          </p:cNvSpPr>
          <p:nvPr>
            <p:ph type="sldNum" sz="quarter" idx="10"/>
          </p:nvPr>
        </p:nvSpPr>
        <p:spPr/>
        <p:txBody>
          <a:bodyPr/>
          <a:lstStyle/>
          <a:p>
            <a:fld id="{DC43B919-B42E-4B52-BDCE-CD7DCA182773}" type="slidenum">
              <a:rPr lang="ar-SA" smtClean="0"/>
              <a:pPr/>
              <a:t>6</a:t>
            </a:fld>
            <a:endParaRPr lang="ar-SA"/>
          </a:p>
        </p:txBody>
      </p:sp>
    </p:spTree>
    <p:extLst>
      <p:ext uri="{BB962C8B-B14F-4D97-AF65-F5344CB8AC3E}">
        <p14:creationId xmlns:p14="http://schemas.microsoft.com/office/powerpoint/2010/main" val="1137257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smtClean="0">
                <a:solidFill>
                  <a:schemeClr val="tx1"/>
                </a:solidFill>
                <a:effectLst/>
                <a:latin typeface="+mn-lt"/>
                <a:ea typeface="+mn-ea"/>
                <a:cs typeface="+mn-cs"/>
              </a:rPr>
              <a:t>1.The Vehicle component system is simple, a 125 KHz RFID tag placed on a vehicle. This is just to indicate the presence of a vehicle at the gate. A Mobile Unit which includes GSM module, microcontroller, and RFID reader picks this tag up when it passes by. If no tag is read, the assumption is that no car at the gate. </a:t>
            </a:r>
          </a:p>
          <a:p>
            <a:pPr algn="l" rtl="0"/>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 The Mobile Unit contains a Personal Computer (PC), an RFID reader, and an 802.11 internet connection [5]. The RFID reader identifies the vehicle, while the wireless connectivity is required to transmit the data real-time to a database, GSM required to send Short Message Service (SMS) notification. In our system we notify the vehicle owners of any transaction made from their vehicle via SMS. These SMS are sent automatically from the system using a GSM modem. We have used serial communication and universal AT-Commands to send these SMS.</a:t>
            </a:r>
          </a:p>
          <a:p>
            <a:pPr algn="l" rtl="0"/>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sz="1200" kern="1200" dirty="0" smtClean="0">
                <a:solidFill>
                  <a:schemeClr val="tx1"/>
                </a:solidFill>
                <a:effectLst/>
                <a:latin typeface="+mn-lt"/>
                <a:ea typeface="+mn-ea"/>
                <a:cs typeface="+mn-cs"/>
              </a:rPr>
              <a:t> The database and management module is the most important part of the project. The mobile unit and the vehicle are simple modules, just to aid in the data collection process, while this module is responsible for storing, analyzing and controlling the parking data. Data coming in from numerous mobile units is stored in the database; reports generated from this data are published automatically using a web-server.</a:t>
            </a:r>
          </a:p>
          <a:p>
            <a:pPr algn="l" rtl="0"/>
            <a:endParaRPr lang="ar-SA" dirty="0"/>
          </a:p>
        </p:txBody>
      </p:sp>
      <p:sp>
        <p:nvSpPr>
          <p:cNvPr id="4" name="Slide Number Placeholder 3"/>
          <p:cNvSpPr>
            <a:spLocks noGrp="1"/>
          </p:cNvSpPr>
          <p:nvPr>
            <p:ph type="sldNum" sz="quarter" idx="10"/>
          </p:nvPr>
        </p:nvSpPr>
        <p:spPr/>
        <p:txBody>
          <a:bodyPr/>
          <a:lstStyle/>
          <a:p>
            <a:fld id="{DC43B919-B42E-4B52-BDCE-CD7DCA182773}" type="slidenum">
              <a:rPr lang="ar-SA" smtClean="0"/>
              <a:pPr/>
              <a:t>7</a:t>
            </a:fld>
            <a:endParaRPr lang="ar-SA"/>
          </a:p>
        </p:txBody>
      </p:sp>
    </p:spTree>
    <p:extLst>
      <p:ext uri="{BB962C8B-B14F-4D97-AF65-F5344CB8AC3E}">
        <p14:creationId xmlns:p14="http://schemas.microsoft.com/office/powerpoint/2010/main" val="3439023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2400" b="1" dirty="0" smtClean="0">
                <a:solidFill>
                  <a:srgbClr val="FF0000"/>
                </a:solidFill>
              </a:rPr>
              <a:t>بنحزف</a:t>
            </a:r>
            <a:r>
              <a:rPr lang="ar-SA" sz="2400" b="1" baseline="0" dirty="0" smtClean="0">
                <a:solidFill>
                  <a:srgbClr val="FF0000"/>
                </a:solidFill>
              </a:rPr>
              <a:t> </a:t>
            </a:r>
            <a:r>
              <a:rPr lang="en-US" sz="2400" b="1" baseline="0" dirty="0" smtClean="0">
                <a:solidFill>
                  <a:srgbClr val="FF0000"/>
                </a:solidFill>
              </a:rPr>
              <a:t>send SMS</a:t>
            </a:r>
            <a:endParaRPr lang="ar-SA" sz="2400" b="1" dirty="0">
              <a:solidFill>
                <a:srgbClr val="FF0000"/>
              </a:solidFill>
            </a:endParaRPr>
          </a:p>
        </p:txBody>
      </p:sp>
      <p:sp>
        <p:nvSpPr>
          <p:cNvPr id="4" name="Slide Number Placeholder 3"/>
          <p:cNvSpPr>
            <a:spLocks noGrp="1"/>
          </p:cNvSpPr>
          <p:nvPr>
            <p:ph type="sldNum" sz="quarter" idx="10"/>
          </p:nvPr>
        </p:nvSpPr>
        <p:spPr/>
        <p:txBody>
          <a:bodyPr/>
          <a:lstStyle/>
          <a:p>
            <a:fld id="{DC43B919-B42E-4B52-BDCE-CD7DCA182773}" type="slidenum">
              <a:rPr lang="ar-SA" smtClean="0"/>
              <a:pPr/>
              <a:t>9</a:t>
            </a:fld>
            <a:endParaRPr lang="ar-SA"/>
          </a:p>
        </p:txBody>
      </p:sp>
    </p:spTree>
    <p:extLst>
      <p:ext uri="{BB962C8B-B14F-4D97-AF65-F5344CB8AC3E}">
        <p14:creationId xmlns:p14="http://schemas.microsoft.com/office/powerpoint/2010/main" val="3691273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506F916-E6BF-4B3A-BE55-C2B4AA1007A8}" type="slidenum">
              <a:rPr lang="ar-SA" altLang="en-US" smtClean="0"/>
              <a:pPr/>
              <a:t>10</a:t>
            </a:fld>
            <a:endParaRPr lang="en-US" altLang="en-US"/>
          </a:p>
        </p:txBody>
      </p:sp>
    </p:spTree>
    <p:extLst>
      <p:ext uri="{BB962C8B-B14F-4D97-AF65-F5344CB8AC3E}">
        <p14:creationId xmlns:p14="http://schemas.microsoft.com/office/powerpoint/2010/main" val="3846236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When the car want to enter the garage the RFID reader reads the tag and set the time of entering, store the data database and open the door as shown:</a:t>
            </a:r>
            <a:endParaRPr lang="ar-SA" sz="1200" dirty="0" smtClean="0">
              <a:latin typeface="Times New Roman" panose="02020603050405020304" pitchFamily="18" charset="0"/>
              <a:cs typeface="Times New Roman" panose="02020603050405020304" pitchFamily="18" charset="0"/>
            </a:endParaRPr>
          </a:p>
          <a:p>
            <a:pPr algn="l"/>
            <a:r>
              <a:rPr lang="en-US" dirty="0" smtClean="0">
                <a:latin typeface="Times New Roman" pitchFamily="26" charset="0"/>
                <a:cs typeface="Times New Roman (Arabic)" pitchFamily="26" charset="0"/>
              </a:rPr>
              <a:t>When car want to leave the garage, reader read the tag, calculate the cost in paid system</a:t>
            </a:r>
          </a:p>
          <a:p>
            <a:pPr algn="l"/>
            <a:r>
              <a:rPr lang="en-US" dirty="0" smtClean="0">
                <a:latin typeface="Times New Roman" pitchFamily="26" charset="0"/>
                <a:cs typeface="Times New Roman (Arabic)" pitchFamily="26" charset="0"/>
              </a:rPr>
              <a:t>Calculate the duration that car found in garage and send all this information to web page</a:t>
            </a:r>
          </a:p>
          <a:p>
            <a:pPr algn="l"/>
            <a:r>
              <a:rPr lang="en-US" dirty="0" smtClean="0">
                <a:latin typeface="Times New Roman" pitchFamily="26" charset="0"/>
                <a:cs typeface="Times New Roman (Arabic)" pitchFamily="26" charset="0"/>
              </a:rPr>
              <a:t>That user has an account in it.</a:t>
            </a:r>
          </a:p>
          <a:p>
            <a:pPr algn="l"/>
            <a:endParaRPr lang="ar-SA" dirty="0"/>
          </a:p>
        </p:txBody>
      </p:sp>
      <p:sp>
        <p:nvSpPr>
          <p:cNvPr id="4" name="Slide Number Placeholder 3"/>
          <p:cNvSpPr>
            <a:spLocks noGrp="1"/>
          </p:cNvSpPr>
          <p:nvPr>
            <p:ph type="sldNum" sz="quarter" idx="10"/>
          </p:nvPr>
        </p:nvSpPr>
        <p:spPr/>
        <p:txBody>
          <a:bodyPr/>
          <a:lstStyle/>
          <a:p>
            <a:fld id="{BCEA7327-13BE-4F34-8D36-B66A9B63DB6C}" type="slidenum">
              <a:rPr lang="ar-SA" smtClean="0"/>
              <a:pPr/>
              <a:t>23</a:t>
            </a:fld>
            <a:endParaRPr lang="ar-SA"/>
          </a:p>
        </p:txBody>
      </p:sp>
    </p:spTree>
    <p:extLst>
      <p:ext uri="{BB962C8B-B14F-4D97-AF65-F5344CB8AC3E}">
        <p14:creationId xmlns:p14="http://schemas.microsoft.com/office/powerpoint/2010/main" val="842674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26" charset="0"/>
                <a:ea typeface="+mn-ea"/>
                <a:cs typeface="Times New Roman (Arabic)" pitchFamily="26" charset="0"/>
              </a:rPr>
              <a:t>When car want to leave the garage, reader read the tag for unpaid system, Calculate the duration that car found in garage and send all this information to web page that user has an account in it.</a:t>
            </a:r>
          </a:p>
          <a:p>
            <a:endParaRPr lang="ar-SA" dirty="0" smtClean="0"/>
          </a:p>
          <a:p>
            <a:endParaRPr lang="ar-SA" dirty="0" smtClean="0"/>
          </a:p>
          <a:p>
            <a:endParaRPr lang="ar-SA" dirty="0"/>
          </a:p>
        </p:txBody>
      </p:sp>
      <p:sp>
        <p:nvSpPr>
          <p:cNvPr id="4" name="Slide Number Placeholder 3"/>
          <p:cNvSpPr>
            <a:spLocks noGrp="1"/>
          </p:cNvSpPr>
          <p:nvPr>
            <p:ph type="sldNum" sz="quarter" idx="10"/>
          </p:nvPr>
        </p:nvSpPr>
        <p:spPr/>
        <p:txBody>
          <a:bodyPr/>
          <a:lstStyle/>
          <a:p>
            <a:fld id="{BCEA7327-13BE-4F34-8D36-B66A9B63DB6C}" type="slidenum">
              <a:rPr lang="ar-SA" smtClean="0"/>
              <a:pPr/>
              <a:t>24</a:t>
            </a:fld>
            <a:endParaRPr lang="ar-SA"/>
          </a:p>
        </p:txBody>
      </p:sp>
    </p:spTree>
    <p:extLst>
      <p:ext uri="{BB962C8B-B14F-4D97-AF65-F5344CB8AC3E}">
        <p14:creationId xmlns:p14="http://schemas.microsoft.com/office/powerpoint/2010/main" val="1661419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When the car want to enter the garage and the tag not found in database, we have two options: prevent this car to enter, or add this tag to database like new user as shown below:</a:t>
            </a:r>
            <a:endParaRPr lang="ar-SA" dirty="0" smtClean="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0"/>
          </p:nvPr>
        </p:nvSpPr>
        <p:spPr/>
        <p:txBody>
          <a:bodyPr/>
          <a:lstStyle/>
          <a:p>
            <a:fld id="{A506F916-E6BF-4B3A-BE55-C2B4AA1007A8}" type="slidenum">
              <a:rPr lang="ar-SA" altLang="en-US" smtClean="0"/>
              <a:pPr/>
              <a:t>25</a:t>
            </a:fld>
            <a:endParaRPr lang="en-US" altLang="en-US"/>
          </a:p>
        </p:txBody>
      </p:sp>
    </p:spTree>
    <p:extLst>
      <p:ext uri="{BB962C8B-B14F-4D97-AF65-F5344CB8AC3E}">
        <p14:creationId xmlns:p14="http://schemas.microsoft.com/office/powerpoint/2010/main" val="1606653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9B1D7E9C-964C-4C26-B0C7-276434271946}"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98B05FED-90DB-4DAF-9499-AD54524455B2}"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4C06F27E-1EA7-4442-A4C1-F8E3EA0052AC}"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9C63FB1F-01DD-4B93-9C00-FFD81D0CA78B}"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D12872FB-9096-441C-B931-5F9043AC59A0}"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4182FC5F-A7F4-4276-A145-D8376D3CC4A0}"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s-ES"/>
          </a:p>
        </p:txBody>
      </p:sp>
      <p:sp>
        <p:nvSpPr>
          <p:cNvPr id="8" name="عنصر نائب للتذييل 7"/>
          <p:cNvSpPr>
            <a:spLocks noGrp="1"/>
          </p:cNvSpPr>
          <p:nvPr>
            <p:ph type="ftr" sz="quarter" idx="11"/>
          </p:nvPr>
        </p:nvSpPr>
        <p:spPr/>
        <p:txBody>
          <a:bodyPr/>
          <a:lstStyle>
            <a:lvl1pPr>
              <a:defRPr/>
            </a:lvl1pPr>
          </a:lstStyle>
          <a:p>
            <a:endParaRPr lang="es-ES"/>
          </a:p>
        </p:txBody>
      </p:sp>
      <p:sp>
        <p:nvSpPr>
          <p:cNvPr id="9" name="عنصر نائب لرقم الشريحة 8"/>
          <p:cNvSpPr>
            <a:spLocks noGrp="1"/>
          </p:cNvSpPr>
          <p:nvPr>
            <p:ph type="sldNum" sz="quarter" idx="12"/>
          </p:nvPr>
        </p:nvSpPr>
        <p:spPr/>
        <p:txBody>
          <a:bodyPr/>
          <a:lstStyle>
            <a:lvl1pPr>
              <a:defRPr/>
            </a:lvl1pPr>
          </a:lstStyle>
          <a:p>
            <a:fld id="{2831CF7B-E377-419A-B5B5-9F9A8681BBBC}"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s-ES"/>
          </a:p>
        </p:txBody>
      </p:sp>
      <p:sp>
        <p:nvSpPr>
          <p:cNvPr id="4" name="عنصر نائب للتذييل 3"/>
          <p:cNvSpPr>
            <a:spLocks noGrp="1"/>
          </p:cNvSpPr>
          <p:nvPr>
            <p:ph type="ftr" sz="quarter" idx="11"/>
          </p:nvPr>
        </p:nvSpPr>
        <p:spPr/>
        <p:txBody>
          <a:bodyPr/>
          <a:lstStyle>
            <a:lvl1pPr>
              <a:defRPr/>
            </a:lvl1pPr>
          </a:lstStyle>
          <a:p>
            <a:endParaRPr lang="es-ES"/>
          </a:p>
        </p:txBody>
      </p:sp>
      <p:sp>
        <p:nvSpPr>
          <p:cNvPr id="5" name="عنصر نائب لرقم الشريحة 4"/>
          <p:cNvSpPr>
            <a:spLocks noGrp="1"/>
          </p:cNvSpPr>
          <p:nvPr>
            <p:ph type="sldNum" sz="quarter" idx="12"/>
          </p:nvPr>
        </p:nvSpPr>
        <p:spPr/>
        <p:txBody>
          <a:bodyPr/>
          <a:lstStyle>
            <a:lvl1pPr>
              <a:defRPr/>
            </a:lvl1pPr>
          </a:lstStyle>
          <a:p>
            <a:fld id="{E2680595-0CE1-4D81-A386-B1AB08332C44}"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s-ES"/>
          </a:p>
        </p:txBody>
      </p:sp>
      <p:sp>
        <p:nvSpPr>
          <p:cNvPr id="3" name="عنصر نائب للتذييل 2"/>
          <p:cNvSpPr>
            <a:spLocks noGrp="1"/>
          </p:cNvSpPr>
          <p:nvPr>
            <p:ph type="ftr" sz="quarter" idx="11"/>
          </p:nvPr>
        </p:nvSpPr>
        <p:spPr/>
        <p:txBody>
          <a:bodyPr/>
          <a:lstStyle>
            <a:lvl1pPr>
              <a:defRPr/>
            </a:lvl1pPr>
          </a:lstStyle>
          <a:p>
            <a:endParaRPr lang="es-ES"/>
          </a:p>
        </p:txBody>
      </p:sp>
      <p:sp>
        <p:nvSpPr>
          <p:cNvPr id="4" name="عنصر نائب لرقم الشريحة 3"/>
          <p:cNvSpPr>
            <a:spLocks noGrp="1"/>
          </p:cNvSpPr>
          <p:nvPr>
            <p:ph type="sldNum" sz="quarter" idx="12"/>
          </p:nvPr>
        </p:nvSpPr>
        <p:spPr/>
        <p:txBody>
          <a:bodyPr/>
          <a:lstStyle>
            <a:lvl1pPr>
              <a:defRPr/>
            </a:lvl1pPr>
          </a:lstStyle>
          <a:p>
            <a:fld id="{513EC569-DF39-4BA1-8805-B698DE08E2A7}"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F7208943-575F-4EA9-BE48-3A1E2286D172}"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0B6E56AF-97DC-4894-9BAC-72FF56482BAE}"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3FD776C-3015-4C84-B077-9A117D66060F}"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slide" Target="slide19.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slide" Target="slide1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4.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slide" Target="slide18.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2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slide" Target="slide2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slide" Target="slide24.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image" Target="../media/image15.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slide" Target="slide25.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slide" Target="slide27.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slide" Target="slide28.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slide" Target="slide29.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32.xml"/><Relationship Id="rId3" Type="http://schemas.openxmlformats.org/officeDocument/2006/relationships/image" Target="../media/image3.jpeg"/><Relationship Id="rId7" Type="http://schemas.openxmlformats.org/officeDocument/2006/relationships/slide" Target="slide8.xml"/><Relationship Id="rId12" Type="http://schemas.openxmlformats.org/officeDocument/2006/relationships/slide" Target="slide30.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slide" Target="slide20.xml"/><Relationship Id="rId5" Type="http://schemas.openxmlformats.org/officeDocument/2006/relationships/slide" Target="slide5.xml"/><Relationship Id="rId10" Type="http://schemas.openxmlformats.org/officeDocument/2006/relationships/slide" Target="slide17.xml"/><Relationship Id="rId4" Type="http://schemas.openxmlformats.org/officeDocument/2006/relationships/slide" Target="slide4.xml"/><Relationship Id="rId9" Type="http://schemas.openxmlformats.org/officeDocument/2006/relationships/slide" Target="slide16.xml"/><Relationship Id="rId14" Type="http://schemas.openxmlformats.org/officeDocument/2006/relationships/slide" Target="slide3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32.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3.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3.jpeg"/><Relationship Id="rId5" Type="http://schemas.openxmlformats.org/officeDocument/2006/relationships/slide" Target="slide3.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jpeg"/><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323528" y="4291728"/>
            <a:ext cx="5111923" cy="720006"/>
          </a:xfrm>
        </p:spPr>
        <p:txBody>
          <a:bodyPr/>
          <a:lstStyle/>
          <a:p>
            <a:r>
              <a:rPr lang="en-GB" sz="2800" dirty="0" smtClean="0">
                <a:solidFill>
                  <a:schemeClr val="bg1"/>
                </a:solidFill>
              </a:rPr>
              <a:t>Smart Parking System        </a:t>
            </a:r>
            <a:r>
              <a:rPr lang="en-GB" sz="2000" dirty="0" smtClean="0">
                <a:solidFill>
                  <a:schemeClr val="bg1"/>
                </a:solidFill>
              </a:rPr>
              <a:t>Using RFID Technology </a:t>
            </a:r>
            <a:r>
              <a:rPr lang="en-GB" sz="2400" dirty="0" smtClean="0">
                <a:solidFill>
                  <a:srgbClr val="FF0000"/>
                </a:solidFill>
              </a:rPr>
              <a:t/>
            </a:r>
            <a:br>
              <a:rPr lang="en-GB" sz="2400" dirty="0" smtClean="0">
                <a:solidFill>
                  <a:srgbClr val="FF0000"/>
                </a:solidFill>
              </a:rPr>
            </a:br>
            <a:endParaRPr lang="es-ES" sz="2400" b="1" dirty="0">
              <a:solidFill>
                <a:schemeClr val="bg1"/>
              </a:solidFill>
            </a:endParaRPr>
          </a:p>
        </p:txBody>
      </p:sp>
      <p:sp>
        <p:nvSpPr>
          <p:cNvPr id="2217" name="Rectangle 169"/>
          <p:cNvSpPr>
            <a:spLocks noChangeArrowheads="1"/>
          </p:cNvSpPr>
          <p:nvPr/>
        </p:nvSpPr>
        <p:spPr bwMode="auto">
          <a:xfrm>
            <a:off x="2129813" y="5301208"/>
            <a:ext cx="3457575" cy="936103"/>
          </a:xfrm>
          <a:prstGeom prst="rect">
            <a:avLst/>
          </a:prstGeom>
          <a:noFill/>
          <a:ln w="9525">
            <a:noFill/>
            <a:miter lim="800000"/>
            <a:headEnd/>
            <a:tailEnd/>
          </a:ln>
          <a:effectLst/>
        </p:spPr>
        <p:txBody>
          <a:bodyPr anchor="ctr"/>
          <a:lstStyle/>
          <a:p>
            <a:r>
              <a:rPr lang="en-US" dirty="0" smtClean="0">
                <a:solidFill>
                  <a:schemeClr val="bg1"/>
                </a:solidFill>
                <a:latin typeface="+mn-lt"/>
              </a:rPr>
              <a:t> Prepared by :</a:t>
            </a:r>
            <a:r>
              <a:rPr lang="en-US" dirty="0" err="1" smtClean="0">
                <a:solidFill>
                  <a:schemeClr val="bg1"/>
                </a:solidFill>
                <a:latin typeface="+mn-lt"/>
              </a:rPr>
              <a:t>Aya</a:t>
            </a:r>
            <a:r>
              <a:rPr lang="en-US" dirty="0" smtClean="0">
                <a:solidFill>
                  <a:schemeClr val="bg1"/>
                </a:solidFill>
                <a:latin typeface="+mn-lt"/>
              </a:rPr>
              <a:t> </a:t>
            </a:r>
            <a:r>
              <a:rPr lang="en-US" dirty="0">
                <a:solidFill>
                  <a:schemeClr val="bg1"/>
                </a:solidFill>
                <a:latin typeface="+mn-lt"/>
              </a:rPr>
              <a:t>Al-</a:t>
            </a:r>
            <a:r>
              <a:rPr lang="en-US" dirty="0" err="1">
                <a:solidFill>
                  <a:schemeClr val="bg1"/>
                </a:solidFill>
                <a:latin typeface="+mn-lt"/>
              </a:rPr>
              <a:t>Fouqha</a:t>
            </a:r>
            <a:endParaRPr lang="ar-SA" dirty="0">
              <a:solidFill>
                <a:schemeClr val="bg1"/>
              </a:solidFill>
              <a:latin typeface="+mn-lt"/>
            </a:endParaRPr>
          </a:p>
          <a:p>
            <a:r>
              <a:rPr lang="en-US" dirty="0" smtClean="0">
                <a:solidFill>
                  <a:schemeClr val="bg1"/>
                </a:solidFill>
                <a:latin typeface="+mn-lt"/>
              </a:rPr>
              <a:t>                       </a:t>
            </a:r>
            <a:r>
              <a:rPr lang="en-US" dirty="0" err="1" smtClean="0">
                <a:solidFill>
                  <a:schemeClr val="bg1"/>
                </a:solidFill>
                <a:latin typeface="+mn-lt"/>
              </a:rPr>
              <a:t>Mais</a:t>
            </a:r>
            <a:r>
              <a:rPr lang="en-US" dirty="0" smtClean="0">
                <a:solidFill>
                  <a:schemeClr val="bg1"/>
                </a:solidFill>
                <a:latin typeface="+mn-lt"/>
              </a:rPr>
              <a:t> Al-Masri</a:t>
            </a:r>
          </a:p>
          <a:p>
            <a:r>
              <a:rPr lang="en-US" dirty="0" smtClean="0">
                <a:solidFill>
                  <a:schemeClr val="bg1"/>
                </a:solidFill>
                <a:latin typeface="+mn-lt"/>
              </a:rPr>
              <a:t>Dr</a:t>
            </a:r>
            <a:r>
              <a:rPr lang="en-US" dirty="0">
                <a:solidFill>
                  <a:schemeClr val="bg1"/>
                </a:solidFill>
                <a:latin typeface="+mn-lt"/>
              </a:rPr>
              <a:t>. </a:t>
            </a:r>
            <a:r>
              <a:rPr lang="en-US" dirty="0" err="1">
                <a:solidFill>
                  <a:schemeClr val="bg1"/>
                </a:solidFill>
                <a:latin typeface="+mn-lt"/>
              </a:rPr>
              <a:t>Saed</a:t>
            </a:r>
            <a:r>
              <a:rPr lang="en-US" dirty="0">
                <a:solidFill>
                  <a:schemeClr val="bg1"/>
                </a:solidFill>
                <a:latin typeface="+mn-lt"/>
              </a:rPr>
              <a:t> </a:t>
            </a:r>
            <a:r>
              <a:rPr lang="en-US" dirty="0" err="1">
                <a:solidFill>
                  <a:schemeClr val="bg1"/>
                </a:solidFill>
                <a:latin typeface="+mn-lt"/>
              </a:rPr>
              <a:t>Tarapiah</a:t>
            </a:r>
            <a:r>
              <a:rPr lang="en-US" dirty="0">
                <a:solidFill>
                  <a:schemeClr val="bg1"/>
                </a:solidFill>
                <a:latin typeface="+mn-lt"/>
              </a:rPr>
              <a:t> </a:t>
            </a:r>
            <a:endParaRPr lang="ar-SA" dirty="0">
              <a:solidFill>
                <a:schemeClr val="bg1"/>
              </a:solidFill>
              <a:latin typeface="+mn-lt"/>
            </a:endParaRPr>
          </a:p>
          <a:p>
            <a:pPr algn="ctr"/>
            <a:endParaRPr lang="ar-SA" dirty="0">
              <a:solidFill>
                <a:srgbClr val="FFC000"/>
              </a:solidFill>
              <a:latin typeface="Segoe Print" pitchFamily="2" charset="0"/>
            </a:endParaRPr>
          </a:p>
        </p:txBody>
      </p:sp>
      <p:pic>
        <p:nvPicPr>
          <p:cNvPr id="6" name="Picture 3" descr="C:\Users\Toshiba\Pictures\images najah.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194784" y="4404289"/>
            <a:ext cx="1371600" cy="1365504"/>
          </a:xfrm>
          <a:prstGeom prst="ellipse">
            <a:avLst/>
          </a:prstGeom>
          <a:ln>
            <a:noFill/>
          </a:ln>
          <a:effectLst>
            <a:softEdge rad="112500"/>
          </a:effectLst>
        </p:spPr>
      </p:pic>
      <p:pic>
        <p:nvPicPr>
          <p:cNvPr id="9" name="Picture 2" descr="C:\Users\Toshiba\Pictures\source-volkswagenag.com_.gif"/>
          <p:cNvPicPr>
            <a:picLocks noChangeAspect="1" noChangeArrowheads="1"/>
          </p:cNvPicPr>
          <p:nvPr/>
        </p:nvPicPr>
        <p:blipFill>
          <a:blip r:embed="rId5" cstate="print"/>
          <a:srcRect/>
          <a:stretch>
            <a:fillRect/>
          </a:stretch>
        </p:blipFill>
        <p:spPr bwMode="auto">
          <a:xfrm>
            <a:off x="2483767" y="0"/>
            <a:ext cx="4183067" cy="3528392"/>
          </a:xfrm>
          <a:prstGeom prst="triangle">
            <a:avLst>
              <a:gd name="adj" fmla="val 72739"/>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198"/>
                                        </p:tgtEl>
                                        <p:attrNameLst>
                                          <p:attrName>style.visibility</p:attrName>
                                        </p:attrNameLst>
                                      </p:cBhvr>
                                      <p:to>
                                        <p:strVal val="visible"/>
                                      </p:to>
                                    </p:set>
                                    <p:animEffect transition="in" filter="fade">
                                      <p:cBhvr>
                                        <p:cTn id="7" dur="2000"/>
                                        <p:tgtEl>
                                          <p:spTgt spid="2198"/>
                                        </p:tgtEl>
                                      </p:cBhvr>
                                    </p:animEffect>
                                  </p:childTnLst>
                                </p:cTn>
                              </p:par>
                            </p:childTnLst>
                          </p:cTn>
                        </p:par>
                        <p:par>
                          <p:cTn id="8" fill="hold">
                            <p:stCondLst>
                              <p:cond delay="2500"/>
                            </p:stCondLst>
                            <p:childTnLst>
                              <p:par>
                                <p:cTn id="9" presetID="10" presetClass="entr" presetSubtype="0" fill="hold" grpId="0" nodeType="afterEffect">
                                  <p:stCondLst>
                                    <p:cond delay="0"/>
                                  </p:stCondLst>
                                  <p:childTnLst>
                                    <p:set>
                                      <p:cBhvr>
                                        <p:cTn id="10" dur="1" fill="hold">
                                          <p:stCondLst>
                                            <p:cond delay="0"/>
                                          </p:stCondLst>
                                        </p:cTn>
                                        <p:tgtEl>
                                          <p:spTgt spid="2217">
                                            <p:txEl>
                                              <p:pRg st="0" end="0"/>
                                            </p:txEl>
                                          </p:spTgt>
                                        </p:tgtEl>
                                        <p:attrNameLst>
                                          <p:attrName>style.visibility</p:attrName>
                                        </p:attrNameLst>
                                      </p:cBhvr>
                                      <p:to>
                                        <p:strVal val="visible"/>
                                      </p:to>
                                    </p:set>
                                    <p:animEffect transition="in" filter="fade">
                                      <p:cBhvr>
                                        <p:cTn id="11" dur="2000"/>
                                        <p:tgtEl>
                                          <p:spTgt spid="2217">
                                            <p:txEl>
                                              <p:pRg st="0" end="0"/>
                                            </p:txEl>
                                          </p:spTgt>
                                        </p:tgtEl>
                                      </p:cBhvr>
                                    </p:animEffect>
                                  </p:childTnLst>
                                </p:cTn>
                              </p:par>
                            </p:childTnLst>
                          </p:cTn>
                        </p:par>
                        <p:par>
                          <p:cTn id="12" fill="hold">
                            <p:stCondLst>
                              <p:cond delay="4500"/>
                            </p:stCondLst>
                            <p:childTnLst>
                              <p:par>
                                <p:cTn id="13" presetID="10" presetClass="entr" presetSubtype="0" fill="hold" grpId="0" nodeType="afterEffect">
                                  <p:stCondLst>
                                    <p:cond delay="0"/>
                                  </p:stCondLst>
                                  <p:childTnLst>
                                    <p:set>
                                      <p:cBhvr>
                                        <p:cTn id="14" dur="1" fill="hold">
                                          <p:stCondLst>
                                            <p:cond delay="0"/>
                                          </p:stCondLst>
                                        </p:cTn>
                                        <p:tgtEl>
                                          <p:spTgt spid="2217">
                                            <p:txEl>
                                              <p:pRg st="1" end="1"/>
                                            </p:txEl>
                                          </p:spTgt>
                                        </p:tgtEl>
                                        <p:attrNameLst>
                                          <p:attrName>style.visibility</p:attrName>
                                        </p:attrNameLst>
                                      </p:cBhvr>
                                      <p:to>
                                        <p:strVal val="visible"/>
                                      </p:to>
                                    </p:set>
                                    <p:animEffect transition="in" filter="fade">
                                      <p:cBhvr>
                                        <p:cTn id="15" dur="2000"/>
                                        <p:tgtEl>
                                          <p:spTgt spid="2217">
                                            <p:txEl>
                                              <p:pRg st="1" end="1"/>
                                            </p:txEl>
                                          </p:spTgt>
                                        </p:tgtEl>
                                      </p:cBhvr>
                                    </p:animEffect>
                                  </p:childTnLst>
                                </p:cTn>
                              </p:par>
                            </p:childTnLst>
                          </p:cTn>
                        </p:par>
                        <p:par>
                          <p:cTn id="16" fill="hold">
                            <p:stCondLst>
                              <p:cond delay="6500"/>
                            </p:stCondLst>
                            <p:childTnLst>
                              <p:par>
                                <p:cTn id="17" presetID="10" presetClass="entr" presetSubtype="0" fill="hold" grpId="0" nodeType="afterEffect">
                                  <p:stCondLst>
                                    <p:cond delay="0"/>
                                  </p:stCondLst>
                                  <p:childTnLst>
                                    <p:set>
                                      <p:cBhvr>
                                        <p:cTn id="18" dur="1" fill="hold">
                                          <p:stCondLst>
                                            <p:cond delay="0"/>
                                          </p:stCondLst>
                                        </p:cTn>
                                        <p:tgtEl>
                                          <p:spTgt spid="2217">
                                            <p:txEl>
                                              <p:pRg st="2" end="2"/>
                                            </p:txEl>
                                          </p:spTgt>
                                        </p:tgtEl>
                                        <p:attrNameLst>
                                          <p:attrName>style.visibility</p:attrName>
                                        </p:attrNameLst>
                                      </p:cBhvr>
                                      <p:to>
                                        <p:strVal val="visible"/>
                                      </p:to>
                                    </p:set>
                                    <p:animEffect transition="in" filter="fade">
                                      <p:cBhvr>
                                        <p:cTn id="19" dur="2000"/>
                                        <p:tgtEl>
                                          <p:spTgt spid="22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8" grpId="0"/>
      <p:bldP spid="221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3" cstate="print"/>
          <a:srcRect l="29283" t="12500" r="25622" b="10417"/>
          <a:stretch>
            <a:fillRect/>
          </a:stretch>
        </p:blipFill>
        <p:spPr bwMode="auto">
          <a:xfrm>
            <a:off x="685800" y="304800"/>
            <a:ext cx="7315200" cy="563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itle 1"/>
          <p:cNvSpPr txBox="1">
            <a:spLocks/>
          </p:cNvSpPr>
          <p:nvPr/>
        </p:nvSpPr>
        <p:spPr bwMode="auto">
          <a:xfrm>
            <a:off x="0" y="6309320"/>
            <a:ext cx="8229600" cy="2740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kGothic Lt BT" pitchFamily="34" charset="0"/>
                <a:ea typeface="+mj-ea"/>
                <a:cs typeface="+mj-cs"/>
                <a:hlinkClick r:id="rId4" action="ppaction://hlinksldjump"/>
              </a:rPr>
              <a:t>Flow Chart</a:t>
            </a:r>
            <a:endParaRPr lang="ar-SA"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kGothic Lt BT" pitchFamily="34" charset="0"/>
              <a:ea typeface="+mj-ea"/>
              <a:cs typeface="+mj-cs"/>
            </a:endParaRPr>
          </a:p>
        </p:txBody>
      </p:sp>
    </p:spTree>
    <p:extLst>
      <p:ext uri="{BB962C8B-B14F-4D97-AF65-F5344CB8AC3E}">
        <p14:creationId xmlns:p14="http://schemas.microsoft.com/office/powerpoint/2010/main" val="378078795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8720" y="528751"/>
            <a:ext cx="8229600" cy="634082"/>
          </a:xfrm>
        </p:spPr>
        <p:txBody>
          <a:bodyPr>
            <a:noAutofit/>
          </a:bodyPr>
          <a:lstStyle/>
          <a:p>
            <a:pPr rtl="0"/>
            <a:r>
              <a:rPr lang="en-US" b="1" dirty="0" smtClean="0">
                <a:solidFill>
                  <a:schemeClr val="bg1"/>
                </a:solidFill>
                <a:latin typeface="Times New Roman" panose="02020603050405020304" pitchFamily="18" charset="0"/>
                <a:cs typeface="Times New Roman" panose="02020603050405020304" pitchFamily="18" charset="0"/>
              </a:rPr>
              <a:t>SWOT Analysis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4" name="Rectangle 1"/>
          <p:cNvSpPr>
            <a:spLocks noChangeArrowheads="1"/>
          </p:cNvSpPr>
          <p:nvPr/>
        </p:nvSpPr>
        <p:spPr bwMode="auto">
          <a:xfrm>
            <a:off x="685800" y="3398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altLang="ar-SA" sz="1800" b="0" i="0" u="none" strike="noStrike" cap="none" normalizeH="0" baseline="0" smtClean="0">
                <a:ln>
                  <a:noFill/>
                </a:ln>
                <a:solidFill>
                  <a:schemeClr val="tx1"/>
                </a:solidFill>
                <a:effectLst/>
                <a:latin typeface="Arial" pitchFamily="34" charset="0"/>
                <a:cs typeface="Arial" pitchFamily="34" charset="0"/>
              </a:rPr>
              <a:t/>
            </a:r>
            <a:br>
              <a:rPr kumimoji="0" lang="ar-SA" altLang="ar-SA" sz="1800" b="0" i="0" u="none" strike="noStrike" cap="none" normalizeH="0" baseline="0" smtClean="0">
                <a:ln>
                  <a:noFill/>
                </a:ln>
                <a:solidFill>
                  <a:schemeClr val="tx1"/>
                </a:solidFill>
                <a:effectLst/>
                <a:latin typeface="Arial" pitchFamily="34" charset="0"/>
                <a:cs typeface="Arial" pitchFamily="34" charset="0"/>
              </a:rPr>
            </a:b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9"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مستطيل 10">
            <a:hlinkClick r:id="rId4" action="ppaction://hlinksldjump"/>
          </p:cNvPr>
          <p:cNvSpPr/>
          <p:nvPr/>
        </p:nvSpPr>
        <p:spPr bwMode="auto">
          <a:xfrm>
            <a:off x="827584" y="2276872"/>
            <a:ext cx="2232000" cy="1121966"/>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Strengths</a:t>
            </a:r>
            <a:endParaRPr kumimoji="0" lang="ar-SA" sz="2400"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endParaRPr>
          </a:p>
        </p:txBody>
      </p:sp>
      <p:sp>
        <p:nvSpPr>
          <p:cNvPr id="12" name="مستطيل 11">
            <a:hlinkClick r:id="rId5" action="ppaction://hlinksldjump"/>
          </p:cNvPr>
          <p:cNvSpPr/>
          <p:nvPr/>
        </p:nvSpPr>
        <p:spPr bwMode="auto">
          <a:xfrm>
            <a:off x="827584" y="4005064"/>
            <a:ext cx="2232000" cy="100811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Threats</a:t>
            </a:r>
            <a:endParaRPr kumimoji="0" lang="ar-SA" sz="1500"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endParaRPr>
          </a:p>
        </p:txBody>
      </p:sp>
      <p:sp>
        <p:nvSpPr>
          <p:cNvPr id="13" name="مستطيل 12">
            <a:hlinkClick r:id="rId6" action="ppaction://hlinksldjump"/>
          </p:cNvPr>
          <p:cNvSpPr/>
          <p:nvPr/>
        </p:nvSpPr>
        <p:spPr bwMode="auto">
          <a:xfrm>
            <a:off x="4572000" y="2276872"/>
            <a:ext cx="2232000" cy="1121966"/>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Weaknesses</a:t>
            </a:r>
            <a:endParaRPr kumimoji="0" lang="ar-SA" sz="2400"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endParaRPr>
          </a:p>
        </p:txBody>
      </p:sp>
      <p:sp>
        <p:nvSpPr>
          <p:cNvPr id="14" name="مستطيل 13">
            <a:hlinkClick r:id="rId7" action="ppaction://hlinksldjump"/>
          </p:cNvPr>
          <p:cNvSpPr/>
          <p:nvPr/>
        </p:nvSpPr>
        <p:spPr bwMode="auto">
          <a:xfrm>
            <a:off x="4572000" y="4005064"/>
            <a:ext cx="2232000" cy="100811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rPr>
              <a:t/>
            </a:r>
            <a:br>
              <a:rPr kumimoji="0" lang="en-US"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rPr>
            </a:br>
            <a:r>
              <a:rPr kumimoji="0" lang="en-US" sz="2400"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rPr>
              <a:t>Opportunities</a:t>
            </a:r>
            <a:endParaRPr kumimoji="0" lang="ar-SA" b="1" i="0" u="none" strike="noStrike" cap="none" normalizeH="0" baseline="0" dirty="0" smtClean="0">
              <a:ln>
                <a:noFill/>
              </a:ln>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8673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736" y="188640"/>
            <a:ext cx="7772400" cy="1143000"/>
          </a:xfrm>
        </p:spPr>
        <p:txBody>
          <a:bodyPr/>
          <a:lstStyle/>
          <a:p>
            <a:r>
              <a:rPr lang="en-US" b="1" dirty="0">
                <a:solidFill>
                  <a:schemeClr val="bg1"/>
                </a:solidFill>
                <a:latin typeface="Times New Roman" panose="02020603050405020304" pitchFamily="18" charset="0"/>
                <a:cs typeface="Times New Roman" panose="02020603050405020304" pitchFamily="18" charset="0"/>
              </a:rPr>
              <a:t>STRENGTHS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988840"/>
            <a:ext cx="6948264" cy="4869160"/>
          </a:xfrm>
        </p:spPr>
        <p:txBody>
          <a:bodyPr/>
          <a:lstStyle/>
          <a:p>
            <a:pPr algn="l" rtl="0">
              <a:lnSpc>
                <a:spcPct val="150000"/>
              </a:lnSpc>
            </a:pPr>
            <a:r>
              <a:rPr lang="en-US" sz="3000" dirty="0">
                <a:latin typeface="Times New Roman" panose="02020603050405020304" pitchFamily="18" charset="0"/>
                <a:cs typeface="Times New Roman" panose="02020603050405020304" pitchFamily="18" charset="0"/>
              </a:rPr>
              <a:t>Existing </a:t>
            </a:r>
            <a:r>
              <a:rPr lang="en-US" sz="3000" dirty="0" smtClean="0">
                <a:latin typeface="Times New Roman" panose="02020603050405020304" pitchFamily="18" charset="0"/>
                <a:cs typeface="Times New Roman" panose="02020603050405020304" pitchFamily="18" charset="0"/>
              </a:rPr>
              <a:t>RFID Technology.</a:t>
            </a:r>
          </a:p>
          <a:p>
            <a:pPr algn="l" rtl="0">
              <a:lnSpc>
                <a:spcPct val="150000"/>
              </a:lnSpc>
            </a:pPr>
            <a:r>
              <a:rPr lang="en-US" sz="3000" dirty="0" smtClean="0">
                <a:latin typeface="Times New Roman" panose="02020603050405020304" pitchFamily="18" charset="0"/>
                <a:cs typeface="Times New Roman" panose="02020603050405020304" pitchFamily="18" charset="0"/>
              </a:rPr>
              <a:t>Used Widely In Different Applications.</a:t>
            </a:r>
          </a:p>
          <a:p>
            <a:pPr algn="l" rtl="0">
              <a:lnSpc>
                <a:spcPct val="150000"/>
              </a:lnSpc>
            </a:pPr>
            <a:r>
              <a:rPr lang="en-US" sz="3000" dirty="0" smtClean="0">
                <a:latin typeface="Times New Roman" panose="02020603050405020304" pitchFamily="18" charset="0"/>
                <a:cs typeface="Times New Roman" panose="02020603050405020304" pitchFamily="18" charset="0"/>
              </a:rPr>
              <a:t>RFID Doesn't Need a Close Distance.</a:t>
            </a:r>
            <a:endParaRPr lang="ar-SA" sz="3000" dirty="0">
              <a:latin typeface="Times New Roman" panose="02020603050405020304" pitchFamily="18" charset="0"/>
              <a:cs typeface="Times New Roman" panose="02020603050405020304" pitchFamily="18" charset="0"/>
            </a:endParaRPr>
          </a:p>
        </p:txBody>
      </p:sp>
      <p:pic>
        <p:nvPicPr>
          <p:cNvPr id="7"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مستطيل 8">
            <a:hlinkClick r:id="rId4" action="ppaction://hlinksldjump"/>
          </p:cNvPr>
          <p:cNvSpPr/>
          <p:nvPr/>
        </p:nvSpPr>
        <p:spPr bwMode="auto">
          <a:xfrm>
            <a:off x="901417" y="512121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SWOT Analysis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11944172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8720" y="404999"/>
            <a:ext cx="8229600" cy="634082"/>
          </a:xfrm>
        </p:spPr>
        <p:txBody>
          <a:bodyPr>
            <a:noAutofit/>
          </a:bodyPr>
          <a:lstStyle/>
          <a:p>
            <a:r>
              <a:rPr lang="en-US" b="1" dirty="0">
                <a:solidFill>
                  <a:schemeClr val="bg1"/>
                </a:solidFill>
                <a:latin typeface="Times New Roman" panose="02020603050405020304" pitchFamily="18" charset="0"/>
                <a:cs typeface="Times New Roman" panose="02020603050405020304" pitchFamily="18" charset="0"/>
              </a:rPr>
              <a:t>WEAKNESSES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673424"/>
            <a:ext cx="8860173" cy="5184576"/>
          </a:xfrm>
        </p:spPr>
        <p:txBody>
          <a:bodyPr/>
          <a:lstStyle/>
          <a:p>
            <a:pPr algn="justLow" rtl="0">
              <a:lnSpc>
                <a:spcPct val="150000"/>
              </a:lnSpc>
            </a:pPr>
            <a:r>
              <a:rPr lang="en-US" sz="2800" dirty="0">
                <a:latin typeface="Times New Roman" panose="02020603050405020304" pitchFamily="18" charset="0"/>
                <a:cs typeface="Times New Roman" panose="02020603050405020304" pitchFamily="18" charset="0"/>
              </a:rPr>
              <a:t>Separated </a:t>
            </a:r>
            <a:r>
              <a:rPr lang="en-US" sz="2800" dirty="0" smtClean="0">
                <a:latin typeface="Times New Roman" panose="02020603050405020304" pitchFamily="18" charset="0"/>
                <a:cs typeface="Times New Roman" panose="02020603050405020304" pitchFamily="18" charset="0"/>
              </a:rPr>
              <a:t>Standardization Of Technologies.</a:t>
            </a:r>
          </a:p>
          <a:p>
            <a:pPr algn="justLow" rtl="0">
              <a:lnSpc>
                <a:spcPct val="150000"/>
              </a:lnSpc>
            </a:pPr>
            <a:r>
              <a:rPr lang="en-US" sz="2800" dirty="0" smtClean="0">
                <a:latin typeface="Times New Roman" panose="02020603050405020304" pitchFamily="18" charset="0"/>
                <a:cs typeface="Times New Roman" panose="02020603050405020304" pitchFamily="18" charset="0"/>
              </a:rPr>
              <a:t>Still Some Challenges With Basic Issues(interference </a:t>
            </a:r>
            <a:r>
              <a:rPr lang="en-US" sz="2800" dirty="0">
                <a:latin typeface="Times New Roman" panose="02020603050405020304" pitchFamily="18" charset="0"/>
                <a:cs typeface="Times New Roman" panose="02020603050405020304" pitchFamily="18" charset="0"/>
              </a:rPr>
              <a:t>of material, collision etc</a:t>
            </a:r>
            <a:r>
              <a:rPr lang="en-US" sz="2800" dirty="0" smtClean="0">
                <a:latin typeface="Times New Roman" panose="02020603050405020304" pitchFamily="18" charset="0"/>
                <a:cs typeface="Times New Roman" panose="02020603050405020304" pitchFamily="18" charset="0"/>
              </a:rPr>
              <a:t>.) .</a:t>
            </a:r>
          </a:p>
          <a:p>
            <a:pPr algn="justLow" rtl="0">
              <a:lnSpc>
                <a:spcPct val="150000"/>
              </a:lnSpc>
            </a:pPr>
            <a:r>
              <a:rPr lang="en-US" sz="2800" dirty="0" smtClean="0">
                <a:latin typeface="Times New Roman" panose="02020603050405020304" pitchFamily="18" charset="0"/>
                <a:cs typeface="Times New Roman" panose="02020603050405020304" pitchFamily="18" charset="0"/>
              </a:rPr>
              <a:t>Jamming </a:t>
            </a:r>
            <a:r>
              <a:rPr lang="en-US" sz="2800" dirty="0">
                <a:latin typeface="Times New Roman" panose="02020603050405020304" pitchFamily="18" charset="0"/>
                <a:cs typeface="Times New Roman" panose="02020603050405020304" pitchFamily="18" charset="0"/>
              </a:rPr>
              <a:t>on </a:t>
            </a:r>
            <a:r>
              <a:rPr lang="en-US" sz="2800" dirty="0" smtClean="0">
                <a:latin typeface="Times New Roman" panose="02020603050405020304" pitchFamily="18" charset="0"/>
                <a:cs typeface="Times New Roman" panose="02020603050405020304" pitchFamily="18" charset="0"/>
              </a:rPr>
              <a:t>RFID.</a:t>
            </a:r>
          </a:p>
          <a:p>
            <a:pPr algn="justLow" rtl="0">
              <a:lnSpc>
                <a:spcPct val="150000"/>
              </a:lnSpc>
            </a:pPr>
            <a:r>
              <a:rPr lang="en-US" sz="2800" dirty="0" smtClean="0">
                <a:latin typeface="Times New Roman" panose="02020603050405020304" pitchFamily="18" charset="0"/>
                <a:cs typeface="Times New Roman" panose="02020603050405020304" pitchFamily="18" charset="0"/>
              </a:rPr>
              <a:t>Typically Need Short Distances.</a:t>
            </a:r>
            <a:endParaRPr lang="ar-SA" sz="2800" dirty="0">
              <a:latin typeface="Times New Roman" panose="02020603050405020304" pitchFamily="18" charset="0"/>
              <a:cs typeface="Times New Roman" panose="02020603050405020304" pitchFamily="18" charset="0"/>
            </a:endParaRPr>
          </a:p>
        </p:txBody>
      </p:sp>
      <p:pic>
        <p:nvPicPr>
          <p:cNvPr id="8"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مستطيل 9">
            <a:hlinkClick r:id="rId4" action="ppaction://hlinksldjump"/>
          </p:cNvPr>
          <p:cNvSpPr/>
          <p:nvPr/>
        </p:nvSpPr>
        <p:spPr bwMode="auto">
          <a:xfrm>
            <a:off x="899592" y="537321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SWOT Analysis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50798015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4784" y="368995"/>
            <a:ext cx="8229600" cy="706090"/>
          </a:xfrm>
        </p:spPr>
        <p:txBody>
          <a:bodyPr>
            <a:noAutofit/>
          </a:bodyPr>
          <a:lstStyle/>
          <a:p>
            <a:r>
              <a:rPr lang="en-US" b="1" dirty="0">
                <a:solidFill>
                  <a:schemeClr val="bg1"/>
                </a:solidFill>
                <a:latin typeface="Times New Roman" panose="02020603050405020304" pitchFamily="18" charset="0"/>
                <a:cs typeface="Times New Roman" panose="02020603050405020304" pitchFamily="18" charset="0"/>
              </a:rPr>
              <a:t>THREATS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916832"/>
            <a:ext cx="8435280" cy="5256584"/>
          </a:xfrm>
        </p:spPr>
        <p:txBody>
          <a:bodyPr>
            <a:noAutofit/>
          </a:bodyPr>
          <a:lstStyle/>
          <a:p>
            <a:pPr algn="l"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 Standardization Can Not Be Done On Global Level.</a:t>
            </a:r>
          </a:p>
          <a:p>
            <a:pPr algn="l"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 Other Technologies May Replace </a:t>
            </a:r>
            <a:r>
              <a:rPr lang="en-US" sz="2800" dirty="0">
                <a:latin typeface="Times New Roman" panose="02020603050405020304" pitchFamily="18" charset="0"/>
                <a:cs typeface="Times New Roman" panose="02020603050405020304" pitchFamily="18" charset="0"/>
              </a:rPr>
              <a:t>RFID </a:t>
            </a:r>
            <a:r>
              <a:rPr lang="en-US" sz="2800" dirty="0" smtClean="0">
                <a:latin typeface="Times New Roman" panose="02020603050405020304" pitchFamily="18" charset="0"/>
                <a:cs typeface="Times New Roman" panose="02020603050405020304" pitchFamily="18" charset="0"/>
              </a:rPr>
              <a:t>In Some Potential Applications.</a:t>
            </a:r>
          </a:p>
          <a:p>
            <a:pPr algn="l" rtl="0">
              <a:lnSpc>
                <a:spcPct val="150000"/>
              </a:lnSpc>
            </a:pPr>
            <a:endParaRPr lang="en-US" sz="2800" dirty="0" smtClean="0">
              <a:latin typeface="Times New Roman" panose="02020603050405020304" pitchFamily="18" charset="0"/>
              <a:cs typeface="Times New Roman" panose="02020603050405020304" pitchFamily="18" charset="0"/>
            </a:endParaRPr>
          </a:p>
        </p:txBody>
      </p:sp>
      <p:pic>
        <p:nvPicPr>
          <p:cNvPr id="6"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مستطيل 8">
            <a:hlinkClick r:id="rId4" action="ppaction://hlinksldjump"/>
          </p:cNvPr>
          <p:cNvSpPr/>
          <p:nvPr/>
        </p:nvSpPr>
        <p:spPr bwMode="auto">
          <a:xfrm>
            <a:off x="899592" y="537321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SWOT Analysis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4683021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0648" y="188640"/>
            <a:ext cx="7772400" cy="1143000"/>
          </a:xfrm>
        </p:spPr>
        <p:txBody>
          <a:bodyPr/>
          <a:lstStyle/>
          <a:p>
            <a:r>
              <a:rPr lang="en-US" b="1" dirty="0">
                <a:solidFill>
                  <a:schemeClr val="bg1"/>
                </a:solidFill>
                <a:latin typeface="Times New Roman" panose="02020603050405020304" pitchFamily="18" charset="0"/>
                <a:cs typeface="Times New Roman" panose="02020603050405020304" pitchFamily="18" charset="0"/>
              </a:rPr>
              <a:t>OPPORTUNITIES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772816"/>
            <a:ext cx="8856984" cy="4781128"/>
          </a:xfrm>
        </p:spPr>
        <p:txBody>
          <a:bodyPr>
            <a:normAutofit/>
          </a:bodyPr>
          <a:lstStyle/>
          <a:p>
            <a:pPr algn="just"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 Can be used in different application like:</a:t>
            </a:r>
          </a:p>
          <a:p>
            <a:pPr algn="just" rtl="0">
              <a:lnSpc>
                <a:spcPct val="15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Toll road </a:t>
            </a:r>
            <a:endParaRPr lang="en-US" sz="2800" dirty="0">
              <a:latin typeface="Times New Roman" panose="02020603050405020304" pitchFamily="18" charset="0"/>
              <a:cs typeface="Times New Roman" panose="02020603050405020304" pitchFamily="18" charset="0"/>
            </a:endParaRPr>
          </a:p>
          <a:p>
            <a:pPr algn="just" rtl="0">
              <a:lnSpc>
                <a:spcPct val="15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Public parking system</a:t>
            </a:r>
          </a:p>
          <a:p>
            <a:pPr algn="just" rtl="0">
              <a:lnSpc>
                <a:spcPct val="15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Private parking </a:t>
            </a:r>
            <a:r>
              <a:rPr lang="en-US" sz="2800" dirty="0">
                <a:latin typeface="Times New Roman" panose="02020603050405020304" pitchFamily="18" charset="0"/>
                <a:cs typeface="Times New Roman" panose="02020603050405020304" pitchFamily="18" charset="0"/>
              </a:rPr>
              <a:t>system </a:t>
            </a:r>
          </a:p>
          <a:p>
            <a:pPr algn="just" rtl="0">
              <a:lnSpc>
                <a:spcPct val="15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Shopping malls</a:t>
            </a:r>
          </a:p>
        </p:txBody>
      </p:sp>
      <p:pic>
        <p:nvPicPr>
          <p:cNvPr id="6"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مستطيل 7">
            <a:hlinkClick r:id="rId4" action="ppaction://hlinksldjump"/>
          </p:cNvPr>
          <p:cNvSpPr/>
          <p:nvPr/>
        </p:nvSpPr>
        <p:spPr bwMode="auto">
          <a:xfrm>
            <a:off x="3851920" y="4857632"/>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SWOT Analysis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1367758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664" y="272051"/>
            <a:ext cx="7772400" cy="1143000"/>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Economical Study</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223" y="1772816"/>
            <a:ext cx="8640960" cy="4797152"/>
          </a:xfrm>
        </p:spPr>
        <p:txBody>
          <a:bodyPr/>
          <a:lstStyle/>
          <a:p>
            <a:pPr algn="l" rtl="0">
              <a:lnSpc>
                <a:spcPct val="15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cost of the c</a:t>
            </a:r>
            <a:r>
              <a:rPr lang="en-US" sz="2800" dirty="0" smtClean="0">
                <a:latin typeface="Times New Roman" panose="02020603050405020304" pitchFamily="18" charset="0"/>
                <a:cs typeface="Times New Roman" panose="02020603050405020304" pitchFamily="18" charset="0"/>
              </a:rPr>
              <a:t>omponent </a:t>
            </a:r>
            <a:r>
              <a:rPr lang="en-US" sz="2800" dirty="0">
                <a:latin typeface="Times New Roman" panose="02020603050405020304" pitchFamily="18" charset="0"/>
                <a:cs typeface="Times New Roman" panose="02020603050405020304" pitchFamily="18" charset="0"/>
              </a:rPr>
              <a:t>that we used in our </a:t>
            </a:r>
            <a:r>
              <a:rPr lang="en-US" sz="2800" dirty="0" smtClean="0">
                <a:latin typeface="Times New Roman" panose="02020603050405020304" pitchFamily="18" charset="0"/>
                <a:cs typeface="Times New Roman" panose="02020603050405020304" pitchFamily="18" charset="0"/>
              </a:rPr>
              <a:t>project:</a:t>
            </a:r>
          </a:p>
          <a:p>
            <a:pPr algn="l" rtl="0">
              <a:lnSpc>
                <a:spcPct val="1500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RFID </a:t>
            </a:r>
            <a:r>
              <a:rPr lang="en-US" sz="2400" dirty="0">
                <a:latin typeface="Times New Roman" panose="02020603050405020304" pitchFamily="18" charset="0"/>
                <a:cs typeface="Times New Roman" panose="02020603050405020304" pitchFamily="18" charset="0"/>
              </a:rPr>
              <a:t>Reader(ID20</a:t>
            </a:r>
            <a:r>
              <a:rPr lang="en-US" sz="2400" dirty="0" smtClean="0">
                <a:latin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cs typeface="Times New Roman" panose="02020603050405020304" pitchFamily="18" charset="0"/>
              </a:rPr>
              <a:t>180</a:t>
            </a:r>
            <a:r>
              <a:rPr lang="en-US" sz="2400" dirty="0" smtClean="0">
                <a:latin typeface="Times New Roman" panose="02020603050405020304" pitchFamily="18" charset="0"/>
                <a:cs typeface="Times New Roman" panose="02020603050405020304" pitchFamily="18" charset="0"/>
              </a:rPr>
              <a:t> NIS</a:t>
            </a:r>
          </a:p>
          <a:p>
            <a:pPr algn="l" rtl="0">
              <a:lnSpc>
                <a:spcPct val="1500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Microcontroller : </a:t>
            </a:r>
            <a:r>
              <a:rPr lang="en-US" sz="2400" dirty="0" smtClean="0">
                <a:solidFill>
                  <a:srgbClr val="FF0000"/>
                </a:solidFill>
                <a:latin typeface="Times New Roman" panose="02020603050405020304" pitchFamily="18" charset="0"/>
                <a:cs typeface="Times New Roman" panose="02020603050405020304" pitchFamily="18" charset="0"/>
              </a:rPr>
              <a:t>170</a:t>
            </a:r>
            <a:r>
              <a:rPr lang="en-US" sz="2400" dirty="0" smtClean="0">
                <a:latin typeface="Times New Roman" panose="02020603050405020304" pitchFamily="18" charset="0"/>
                <a:cs typeface="Times New Roman" panose="02020603050405020304" pitchFamily="18" charset="0"/>
              </a:rPr>
              <a:t> NIS</a:t>
            </a:r>
          </a:p>
          <a:p>
            <a:pPr algn="l" rtl="0">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RF </a:t>
            </a:r>
            <a:r>
              <a:rPr lang="en-US" sz="2400" dirty="0" smtClean="0">
                <a:latin typeface="Times New Roman" panose="02020603050405020304" pitchFamily="18" charset="0"/>
                <a:cs typeface="Times New Roman" panose="02020603050405020304" pitchFamily="18" charset="0"/>
              </a:rPr>
              <a:t>Tag: </a:t>
            </a:r>
            <a:r>
              <a:rPr lang="en-US" sz="2400" dirty="0" smtClean="0">
                <a:solidFill>
                  <a:srgbClr val="FF0000"/>
                </a:solidFill>
                <a:latin typeface="Times New Roman" panose="02020603050405020304" pitchFamily="18" charset="0"/>
                <a:cs typeface="Times New Roman" panose="02020603050405020304" pitchFamily="18" charset="0"/>
              </a:rPr>
              <a:t>20</a:t>
            </a:r>
            <a:r>
              <a:rPr lang="en-US" sz="2400" dirty="0" smtClean="0">
                <a:latin typeface="Times New Roman" panose="02020603050405020304" pitchFamily="18" charset="0"/>
                <a:cs typeface="Times New Roman" panose="02020603050405020304" pitchFamily="18" charset="0"/>
              </a:rPr>
              <a:t> NIS</a:t>
            </a:r>
          </a:p>
          <a:p>
            <a:pPr algn="l" rtl="0">
              <a:lnSpc>
                <a:spcPct val="1500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Servo Motor : </a:t>
            </a:r>
            <a:r>
              <a:rPr lang="en-US" sz="2400" dirty="0" smtClean="0">
                <a:solidFill>
                  <a:srgbClr val="FF0000"/>
                </a:solidFill>
                <a:latin typeface="Times New Roman" panose="02020603050405020304" pitchFamily="18" charset="0"/>
                <a:cs typeface="Times New Roman" panose="02020603050405020304" pitchFamily="18" charset="0"/>
              </a:rPr>
              <a:t>100</a:t>
            </a:r>
            <a:r>
              <a:rPr lang="en-US" sz="2400" dirty="0" smtClean="0">
                <a:latin typeface="Times New Roman" panose="02020603050405020304" pitchFamily="18" charset="0"/>
                <a:cs typeface="Times New Roman" panose="02020603050405020304" pitchFamily="18" charset="0"/>
              </a:rPr>
              <a:t> NIS</a:t>
            </a:r>
          </a:p>
          <a:p>
            <a:pPr algn="l" rtl="0">
              <a:lnSpc>
                <a:spcPct val="1500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Wire and Board: </a:t>
            </a:r>
            <a:r>
              <a:rPr lang="en-US" sz="2400" dirty="0" smtClean="0">
                <a:solidFill>
                  <a:srgbClr val="FF0000"/>
                </a:solidFill>
                <a:latin typeface="Times New Roman" panose="02020603050405020304" pitchFamily="18" charset="0"/>
                <a:cs typeface="Times New Roman" panose="02020603050405020304" pitchFamily="18" charset="0"/>
              </a:rPr>
              <a:t>30</a:t>
            </a:r>
            <a:r>
              <a:rPr lang="en-US" sz="2400" dirty="0" smtClean="0">
                <a:latin typeface="Times New Roman" panose="02020603050405020304" pitchFamily="18" charset="0"/>
                <a:cs typeface="Times New Roman" panose="02020603050405020304" pitchFamily="18" charset="0"/>
              </a:rPr>
              <a:t> NIS</a:t>
            </a:r>
          </a:p>
          <a:p>
            <a:pPr algn="l" rtl="0">
              <a:lnSpc>
                <a:spcPct val="150000"/>
              </a:lnSpc>
              <a:buFont typeface="Wingdings" panose="05000000000000000000" pitchFamily="2" charset="2"/>
              <a:buChar char="ü"/>
            </a:pPr>
            <a:r>
              <a:rPr lang="en-US" sz="2800" b="1" dirty="0" smtClean="0">
                <a:latin typeface="Times New Roman" panose="02020603050405020304" pitchFamily="18" charset="0"/>
                <a:cs typeface="Times New Roman" panose="02020603050405020304" pitchFamily="18" charset="0"/>
              </a:rPr>
              <a:t>Total cost : </a:t>
            </a:r>
            <a:r>
              <a:rPr lang="en-US" sz="2800" b="1" dirty="0" smtClean="0">
                <a:solidFill>
                  <a:srgbClr val="FF0000"/>
                </a:solidFill>
                <a:latin typeface="Times New Roman" panose="02020603050405020304" pitchFamily="18" charset="0"/>
                <a:cs typeface="Times New Roman" panose="02020603050405020304" pitchFamily="18" charset="0"/>
              </a:rPr>
              <a:t>500</a:t>
            </a:r>
            <a:r>
              <a:rPr lang="en-US" sz="2800" b="1" dirty="0" smtClean="0">
                <a:latin typeface="Times New Roman" panose="02020603050405020304" pitchFamily="18" charset="0"/>
                <a:cs typeface="Times New Roman" panose="02020603050405020304" pitchFamily="18" charset="0"/>
              </a:rPr>
              <a:t> NIS</a:t>
            </a:r>
            <a:endParaRPr lang="ar-SA" sz="2800" b="1" dirty="0">
              <a:latin typeface="Times New Roman" panose="02020603050405020304" pitchFamily="18" charset="0"/>
              <a:cs typeface="Times New Roman" panose="02020603050405020304" pitchFamily="18" charset="0"/>
            </a:endParaRPr>
          </a:p>
        </p:txBody>
      </p:sp>
      <p:pic>
        <p:nvPicPr>
          <p:cNvPr id="8"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0773300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60" y="332656"/>
            <a:ext cx="6550496" cy="1143000"/>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Earlier Course Work</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844824"/>
            <a:ext cx="8964488" cy="4752528"/>
          </a:xfrm>
        </p:spPr>
        <p:txBody>
          <a:bodyPr/>
          <a:lstStyle/>
          <a:p>
            <a:pPr algn="l" rtl="0"/>
            <a:r>
              <a:rPr lang="en-US" sz="2800" dirty="0" smtClean="0">
                <a:latin typeface="Times New Roman" panose="02020603050405020304" pitchFamily="18" charset="0"/>
                <a:cs typeface="Times New Roman" panose="02020603050405020304" pitchFamily="18" charset="0"/>
              </a:rPr>
              <a:t>We connected </a:t>
            </a:r>
            <a:r>
              <a:rPr lang="en-US" sz="2800" dirty="0">
                <a:latin typeface="Times New Roman" panose="02020603050405020304" pitchFamily="18" charset="0"/>
                <a:cs typeface="Times New Roman" panose="02020603050405020304" pitchFamily="18" charset="0"/>
              </a:rPr>
              <a:t>the circuit as </a:t>
            </a:r>
            <a:r>
              <a:rPr lang="en-US" sz="2800" dirty="0" smtClean="0">
                <a:latin typeface="Times New Roman" panose="02020603050405020304" pitchFamily="18" charset="0"/>
                <a:cs typeface="Times New Roman" panose="02020603050405020304" pitchFamily="18" charset="0"/>
              </a:rPr>
              <a:t>shown below:</a:t>
            </a:r>
            <a:endParaRPr lang="en-US" sz="2800" dirty="0">
              <a:latin typeface="Times New Roman" panose="02020603050405020304" pitchFamily="18" charset="0"/>
              <a:cs typeface="Times New Roman" panose="02020603050405020304" pitchFamily="18" charset="0"/>
            </a:endParaRPr>
          </a:p>
          <a:p>
            <a:pPr marL="0" indent="0" algn="l" rtl="0">
              <a:buNone/>
            </a:pPr>
            <a:endParaRPr lang="en-US" sz="2800" dirty="0"/>
          </a:p>
          <a:p>
            <a:pPr algn="l" rtl="0"/>
            <a:endParaRPr lang="ar-SA" sz="2800" dirty="0"/>
          </a:p>
        </p:txBody>
      </p:sp>
      <p:pic>
        <p:nvPicPr>
          <p:cNvPr id="2052" name="Picture 4"/>
          <p:cNvPicPr>
            <a:picLocks noChangeAspect="1" noChangeArrowheads="1"/>
          </p:cNvPicPr>
          <p:nvPr/>
        </p:nvPicPr>
        <p:blipFill>
          <a:blip r:embed="rId2" cstate="print">
            <a:lum contrast="40000"/>
            <a:extLst>
              <a:ext uri="{28A0092B-C50C-407E-A947-70E740481C1C}">
                <a14:useLocalDpi xmlns:a14="http://schemas.microsoft.com/office/drawing/2010/main" val="0"/>
              </a:ext>
            </a:extLst>
          </a:blip>
          <a:srcRect/>
          <a:stretch>
            <a:fillRect/>
          </a:stretch>
        </p:blipFill>
        <p:spPr bwMode="auto">
          <a:xfrm>
            <a:off x="323528" y="2636912"/>
            <a:ext cx="6840760" cy="36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مستطيل 7">
            <a:hlinkClick r:id="rId5" action="ppaction://hlinksldjump"/>
          </p:cNvPr>
          <p:cNvSpPr/>
          <p:nvPr/>
        </p:nvSpPr>
        <p:spPr bwMode="auto">
          <a:xfrm>
            <a:off x="7452320" y="3068960"/>
            <a:ext cx="1512168" cy="28803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50498778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8488" y="272051"/>
            <a:ext cx="8383960" cy="1143000"/>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Earlier Course Work</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8521" y="1844824"/>
            <a:ext cx="9252521" cy="4765924"/>
          </a:xfrm>
        </p:spPr>
        <p:txBody>
          <a:bodyPr/>
          <a:lstStyle/>
          <a:p>
            <a:pPr algn="just" rtl="0"/>
            <a:r>
              <a:rPr lang="en-US" sz="2800" dirty="0" smtClean="0">
                <a:latin typeface="Times New Roman" panose="02020603050405020304" pitchFamily="18" charset="0"/>
                <a:cs typeface="Times New Roman" panose="02020603050405020304" pitchFamily="18" charset="0"/>
              </a:rPr>
              <a:t>After we applied the programed ,we used an allowable RFID Tag.</a:t>
            </a:r>
          </a:p>
          <a:p>
            <a:pPr algn="l" rtl="0"/>
            <a:endParaRPr lang="en-US" dirty="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84508534-72FD-4F9C-90CE-A6F24BFA5D86}" type="slidenum">
              <a:rPr lang="ar-SA" altLang="en-US" smtClean="0"/>
              <a:pPr/>
              <a:t>18</a:t>
            </a:fld>
            <a:endParaRPr lang="en-US" altLang="en-US"/>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40968"/>
            <a:ext cx="7236296" cy="3717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مستطيل 9">
            <a:hlinkClick r:id="rId5" action="ppaction://hlinksldjump"/>
          </p:cNvPr>
          <p:cNvSpPr/>
          <p:nvPr/>
        </p:nvSpPr>
        <p:spPr bwMode="auto">
          <a:xfrm>
            <a:off x="7236296" y="2852936"/>
            <a:ext cx="1512168" cy="576064"/>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11180564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656" y="476672"/>
            <a:ext cx="8060432" cy="904410"/>
          </a:xfrm>
        </p:spPr>
        <p:txBody>
          <a:bodyPr/>
          <a:lstStyle/>
          <a:p>
            <a:r>
              <a:rPr lang="en-US" b="1" dirty="0">
                <a:solidFill>
                  <a:schemeClr val="bg1"/>
                </a:solidFill>
                <a:latin typeface="Times New Roman" panose="02020603050405020304" pitchFamily="18" charset="0"/>
                <a:cs typeface="Times New Roman" panose="02020603050405020304" pitchFamily="18" charset="0"/>
              </a:rPr>
              <a:t>Earlier Course Work</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844824"/>
            <a:ext cx="8928992" cy="4755232"/>
          </a:xfrm>
        </p:spPr>
        <p:txBody>
          <a:bodyPr/>
          <a:lstStyle/>
          <a:p>
            <a:pPr algn="l" rtl="0"/>
            <a:r>
              <a:rPr lang="en-US" sz="2800" dirty="0">
                <a:latin typeface="Times New Roman" panose="02020603050405020304" pitchFamily="18" charset="0"/>
                <a:cs typeface="Times New Roman" panose="02020603050405020304" pitchFamily="18" charset="0"/>
              </a:rPr>
              <a:t>When </a:t>
            </a:r>
            <a:r>
              <a:rPr lang="en-US" sz="2800" dirty="0" smtClean="0">
                <a:latin typeface="Times New Roman" panose="02020603050405020304" pitchFamily="18" charset="0"/>
                <a:cs typeface="Times New Roman" panose="02020603050405020304" pitchFamily="18" charset="0"/>
              </a:rPr>
              <a:t>unallowable </a:t>
            </a:r>
            <a:r>
              <a:rPr lang="en-US" sz="2800" dirty="0">
                <a:latin typeface="Times New Roman" panose="02020603050405020304" pitchFamily="18" charset="0"/>
                <a:cs typeface="Times New Roman" panose="02020603050405020304" pitchFamily="18" charset="0"/>
              </a:rPr>
              <a:t>ID tag </a:t>
            </a:r>
            <a:r>
              <a:rPr lang="en-US" sz="2800" dirty="0" smtClean="0">
                <a:latin typeface="Times New Roman" panose="02020603050405020304" pitchFamily="18" charset="0"/>
                <a:cs typeface="Times New Roman" panose="02020603050405020304" pitchFamily="18" charset="0"/>
              </a:rPr>
              <a:t>used</a:t>
            </a:r>
          </a:p>
          <a:p>
            <a:pPr algn="l" rtl="0"/>
            <a:endParaRPr lang="en-US" dirty="0" smtClean="0"/>
          </a:p>
        </p:txBody>
      </p:sp>
      <p:sp>
        <p:nvSpPr>
          <p:cNvPr id="6" name="Slide Number Placeholder 5"/>
          <p:cNvSpPr>
            <a:spLocks noGrp="1"/>
          </p:cNvSpPr>
          <p:nvPr>
            <p:ph type="sldNum" sz="quarter" idx="12"/>
          </p:nvPr>
        </p:nvSpPr>
        <p:spPr/>
        <p:txBody>
          <a:bodyPr/>
          <a:lstStyle/>
          <a:p>
            <a:fld id="{84508534-72FD-4F9C-90CE-A6F24BFA5D86}" type="slidenum">
              <a:rPr lang="ar-SA" altLang="en-US" smtClean="0"/>
              <a:pPr/>
              <a:t>19</a:t>
            </a:fld>
            <a:endParaRPr lang="en-US" altLang="en-US"/>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636912"/>
            <a:ext cx="7200800" cy="35882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519907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56792" y="262287"/>
            <a:ext cx="8229600" cy="1143000"/>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Project Clip</a:t>
            </a:r>
            <a:endParaRPr lang="ar-SA" b="1" dirty="0">
              <a:solidFill>
                <a:schemeClr val="bg1"/>
              </a:solidFill>
              <a:latin typeface="Times New Roman" panose="02020603050405020304" pitchFamily="18" charset="0"/>
              <a:cs typeface="Times New Roman" panose="02020603050405020304" pitchFamily="18" charset="0"/>
            </a:endParaRPr>
          </a:p>
        </p:txBody>
      </p:sp>
      <p:pic>
        <p:nvPicPr>
          <p:cNvPr id="5" name="Picture 2" descr="C:\Users\Toshiba\Pictures\images najah.jpg">
            <a:hlinkClick r:id="rId4" action="ppaction://hlinksldjump"/>
          </p:cNvPr>
          <p:cNvPicPr>
            <a:picLocks noChangeAspect="1" noChangeArrowheads="1"/>
          </p:cNvPicPr>
          <p:nvPr/>
        </p:nvPicPr>
        <p:blipFill>
          <a:blip r:embed="rId5"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RFID Parking Managemen-cut.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67544" y="2204864"/>
            <a:ext cx="5976664" cy="3816424"/>
          </a:xfrm>
          <a:prstGeom prst="rect">
            <a:avLst/>
          </a:prstGeom>
        </p:spPr>
      </p:pic>
    </p:spTree>
  </p:cSld>
  <p:clrMapOvr>
    <a:masterClrMapping/>
  </p:clrMapOvr>
  <p:transition advTm="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0"/>
            <a:ext cx="6948264" cy="1584176"/>
          </a:xfrm>
        </p:spPr>
        <p:txBody>
          <a:bodyPr/>
          <a:lstStyle/>
          <a:p>
            <a:r>
              <a:rPr lang="en-US" b="1" dirty="0">
                <a:solidFill>
                  <a:schemeClr val="bg1"/>
                </a:solidFill>
                <a:latin typeface="Times New Roman" panose="02020603050405020304" pitchFamily="18" charset="0"/>
                <a:cs typeface="Times New Roman" panose="02020603050405020304" pitchFamily="18" charset="0"/>
              </a:rPr>
              <a:t>Results And </a:t>
            </a:r>
            <a:r>
              <a:rPr lang="en-US" b="1" dirty="0" smtClean="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6512" y="1700808"/>
            <a:ext cx="8748464" cy="5400600"/>
          </a:xfrm>
        </p:spPr>
        <p:txBody>
          <a:bodyPr/>
          <a:lstStyle/>
          <a:p>
            <a:pPr algn="l" rtl="0">
              <a:buFont typeface="Wingdings" panose="05000000000000000000" pitchFamily="2" charset="2"/>
              <a:buChar char="q"/>
            </a:pPr>
            <a:endParaRPr lang="en-US" sz="28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We </a:t>
            </a:r>
            <a:r>
              <a:rPr lang="en-US" sz="2800" dirty="0">
                <a:latin typeface="Times New Roman" panose="02020603050405020304" pitchFamily="18" charset="0"/>
                <a:cs typeface="Times New Roman" panose="02020603050405020304" pitchFamily="18" charset="0"/>
              </a:rPr>
              <a:t>accomplished the hardware that monitors the time of entry and exist of the </a:t>
            </a:r>
            <a:r>
              <a:rPr lang="en-US" sz="2800" dirty="0" smtClean="0">
                <a:latin typeface="Times New Roman" panose="02020603050405020304" pitchFamily="18" charset="0"/>
                <a:cs typeface="Times New Roman" panose="02020603050405020304" pitchFamily="18" charset="0"/>
              </a:rPr>
              <a:t>car.</a:t>
            </a:r>
            <a:br>
              <a:rPr lang="en-US" sz="2800" dirty="0" smtClean="0">
                <a:latin typeface="Times New Roman" panose="02020603050405020304" pitchFamily="18" charset="0"/>
                <a:cs typeface="Times New Roman" panose="02020603050405020304" pitchFamily="18" charset="0"/>
              </a:rPr>
            </a:br>
            <a:endParaRPr lang="en-US" sz="28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We checked if the system paid or not, calculated the cost in case the system is paid.</a:t>
            </a:r>
            <a:br>
              <a:rPr lang="en-US" sz="2800" dirty="0" smtClean="0">
                <a:latin typeface="Times New Roman" panose="02020603050405020304" pitchFamily="18" charset="0"/>
                <a:cs typeface="Times New Roman" panose="02020603050405020304" pitchFamily="18" charset="0"/>
              </a:rPr>
            </a:br>
            <a:endParaRPr lang="en-US" sz="28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We </a:t>
            </a:r>
            <a:r>
              <a:rPr lang="en-US" sz="2800" dirty="0">
                <a:latin typeface="Times New Roman" panose="02020603050405020304" pitchFamily="18" charset="0"/>
                <a:cs typeface="Times New Roman" panose="02020603050405020304" pitchFamily="18" charset="0"/>
              </a:rPr>
              <a:t>created database and web page, sent all information to web page, each user has a profile.</a:t>
            </a:r>
          </a:p>
          <a:p>
            <a:pPr algn="l"/>
            <a:endParaRPr lang="ar-SA" sz="2800" dirty="0">
              <a:latin typeface="Times New Roman" panose="02020603050405020304" pitchFamily="18" charset="0"/>
              <a:cs typeface="Times New Roman" panose="02020603050405020304" pitchFamily="18" charset="0"/>
            </a:endParaRPr>
          </a:p>
        </p:txBody>
      </p:sp>
      <p:pic>
        <p:nvPicPr>
          <p:cNvPr id="8"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مستطيل 8">
            <a:hlinkClick r:id="rId4" action="ppaction://hlinksldjump"/>
          </p:cNvPr>
          <p:cNvSpPr/>
          <p:nvPr/>
        </p:nvSpPr>
        <p:spPr bwMode="auto">
          <a:xfrm>
            <a:off x="5724128" y="5877272"/>
            <a:ext cx="1800200" cy="576064"/>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43721024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28" y="548680"/>
            <a:ext cx="7772400" cy="1143000"/>
          </a:xfrm>
        </p:spPr>
        <p:txBody>
          <a:bodyPr/>
          <a:lstStyle/>
          <a:p>
            <a:r>
              <a:rPr lang="en-US" b="1" dirty="0">
                <a:solidFill>
                  <a:schemeClr val="bg1"/>
                </a:solidFill>
                <a:latin typeface="Times New Roman" panose="02020603050405020304" pitchFamily="18" charset="0"/>
                <a:cs typeface="Times New Roman" panose="02020603050405020304" pitchFamily="18" charset="0"/>
              </a:rPr>
              <a:t>Results And </a:t>
            </a:r>
            <a:r>
              <a:rPr lang="en-US" b="1" dirty="0" smtClean="0">
                <a:solidFill>
                  <a:schemeClr val="bg1"/>
                </a:solidFill>
                <a:latin typeface="Times New Roman" panose="02020603050405020304" pitchFamily="18" charset="0"/>
                <a:cs typeface="Times New Roman" panose="02020603050405020304" pitchFamily="18" charset="0"/>
              </a:rPr>
              <a:t>Discussions</a:t>
            </a:r>
            <a:r>
              <a:rPr lang="en-US" b="1" dirty="0">
                <a:solidFill>
                  <a:schemeClr val="bg1"/>
                </a:solidFill>
                <a:latin typeface="Times New Roman" panose="02020603050405020304" pitchFamily="18" charset="0"/>
                <a:cs typeface="Times New Roman" panose="02020603050405020304" pitchFamily="18" charset="0"/>
              </a:rPr>
              <a:t/>
            </a:r>
            <a:br>
              <a:rPr lang="en-US" b="1" dirty="0">
                <a:solidFill>
                  <a:schemeClr val="bg1"/>
                </a:solidFill>
                <a:latin typeface="Times New Roman" panose="02020603050405020304" pitchFamily="18" charset="0"/>
                <a:cs typeface="Times New Roman" panose="02020603050405020304" pitchFamily="18" charset="0"/>
              </a:rPr>
            </a:br>
            <a:endParaRPr lang="ar-SA"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79512" y="1844824"/>
            <a:ext cx="8712968" cy="4536504"/>
          </a:xfrm>
        </p:spPr>
        <p:txBody>
          <a:bodyPr/>
          <a:lstStyle/>
          <a:p>
            <a:pPr algn="l" rtl="0"/>
            <a:r>
              <a:rPr lang="en-US" sz="2800" dirty="0">
                <a:latin typeface="Times New Roman" panose="02020603050405020304" pitchFamily="18" charset="0"/>
                <a:cs typeface="Times New Roman" panose="02020603050405020304" pitchFamily="18" charset="0"/>
              </a:rPr>
              <a:t>we </a:t>
            </a:r>
            <a:r>
              <a:rPr lang="en-US" sz="2800" dirty="0" smtClean="0">
                <a:latin typeface="Times New Roman" panose="02020603050405020304" pitchFamily="18" charset="0"/>
                <a:cs typeface="Times New Roman" panose="02020603050405020304" pitchFamily="18" charset="0"/>
              </a:rPr>
              <a:t>created </a:t>
            </a:r>
            <a:r>
              <a:rPr lang="en-US" sz="2800" dirty="0">
                <a:latin typeface="Times New Roman" panose="02020603050405020304" pitchFamily="18" charset="0"/>
                <a:cs typeface="Times New Roman" panose="02020603050405020304" pitchFamily="18" charset="0"/>
              </a:rPr>
              <a:t>database and stored two users, one of them for paid system and another for non-paid </a:t>
            </a:r>
            <a:r>
              <a:rPr lang="en-US" sz="2800" dirty="0" smtClean="0">
                <a:latin typeface="Times New Roman" panose="02020603050405020304" pitchFamily="18" charset="0"/>
                <a:cs typeface="Times New Roman" panose="02020603050405020304" pitchFamily="18" charset="0"/>
              </a:rPr>
              <a:t>system.</a:t>
            </a:r>
          </a:p>
          <a:p>
            <a:pPr algn="l" rtl="0"/>
            <a:endParaRPr lang="ar-SA"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84508534-72FD-4F9C-90CE-A6F24BFA5D86}" type="slidenum">
              <a:rPr lang="ar-SA" altLang="en-US" smtClean="0"/>
              <a:pPr/>
              <a:t>21</a:t>
            </a:fld>
            <a:endParaRPr lang="en-US" altLang="en-US"/>
          </a:p>
        </p:txBody>
      </p:sp>
      <p:pic>
        <p:nvPicPr>
          <p:cNvPr id="10"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مستطيل 11">
            <a:hlinkClick r:id="rId4" action="ppaction://hlinksldjump"/>
          </p:cNvPr>
          <p:cNvSpPr/>
          <p:nvPr/>
        </p:nvSpPr>
        <p:spPr bwMode="auto">
          <a:xfrm>
            <a:off x="7452320" y="2780928"/>
            <a:ext cx="1512168" cy="576064"/>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pic>
        <p:nvPicPr>
          <p:cNvPr id="2050" name="Picture 2" descr="C:\Users\a\Desktop\Untitle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68960"/>
            <a:ext cx="7236296"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77988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608" y="116632"/>
            <a:ext cx="8229600" cy="1143000"/>
          </a:xfrm>
        </p:spPr>
        <p:txBody>
          <a:bodyPr/>
          <a:lstStyle/>
          <a:p>
            <a:r>
              <a:rPr lang="en-US" b="1" dirty="0">
                <a:solidFill>
                  <a:schemeClr val="bg1"/>
                </a:solidFill>
                <a:latin typeface="Times New Roman" panose="02020603050405020304" pitchFamily="18" charset="0"/>
                <a:cs typeface="Times New Roman" panose="02020603050405020304" pitchFamily="18" charset="0"/>
              </a:rPr>
              <a:t>Results And Discussions</a:t>
            </a:r>
            <a:endParaRPr lang="ar-SA" dirty="0"/>
          </a:p>
        </p:txBody>
      </p:sp>
      <p:pic>
        <p:nvPicPr>
          <p:cNvPr id="4"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09" y="229036"/>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5"/>
          <p:cNvSpPr>
            <a:spLocks noGrp="1"/>
          </p:cNvSpPr>
          <p:nvPr>
            <p:ph idx="1"/>
          </p:nvPr>
        </p:nvSpPr>
        <p:spPr>
          <a:xfrm>
            <a:off x="128575" y="1844824"/>
            <a:ext cx="8229600" cy="4525963"/>
          </a:xfrm>
        </p:spPr>
        <p:txBody>
          <a:bodyPr/>
          <a:lstStyle/>
          <a:p>
            <a:pPr>
              <a:lnSpc>
                <a:spcPct val="150000"/>
              </a:lnSpc>
            </a:pPr>
            <a:r>
              <a:rPr lang="en-US" sz="2800" dirty="0">
                <a:latin typeface="Times New Roman" panose="02020603050405020304" pitchFamily="18" charset="0"/>
                <a:cs typeface="Times New Roman" panose="02020603050405020304" pitchFamily="18" charset="0"/>
              </a:rPr>
              <a:t>In this project we have </a:t>
            </a:r>
            <a:r>
              <a:rPr lang="en-US" sz="2800" dirty="0" smtClean="0">
                <a:latin typeface="Times New Roman" panose="02020603050405020304" pitchFamily="18" charset="0"/>
                <a:cs typeface="Times New Roman" panose="02020603050405020304" pitchFamily="18" charset="0"/>
              </a:rPr>
              <a:t>three cases:</a:t>
            </a:r>
          </a:p>
          <a:p>
            <a:pPr>
              <a:lnSpc>
                <a:spcPct val="150000"/>
              </a:lnSpc>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Allowable User With Paid System.</a:t>
            </a:r>
          </a:p>
          <a:p>
            <a:pPr>
              <a:lnSpc>
                <a:spcPct val="150000"/>
              </a:lnSpc>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Allowable User With Unpaid System.</a:t>
            </a:r>
          </a:p>
          <a:p>
            <a:pPr>
              <a:lnSpc>
                <a:spcPct val="150000"/>
              </a:lnSpc>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Unallowable User.</a:t>
            </a:r>
          </a:p>
        </p:txBody>
      </p:sp>
    </p:spTree>
    <p:extLst>
      <p:ext uri="{BB962C8B-B14F-4D97-AF65-F5344CB8AC3E}">
        <p14:creationId xmlns:p14="http://schemas.microsoft.com/office/powerpoint/2010/main" val="3277196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360" y="351770"/>
            <a:ext cx="7772400" cy="740539"/>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a:t>
            </a:r>
            <a:r>
              <a:rPr lang="en-US" b="1" dirty="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772816"/>
            <a:ext cx="9252520" cy="2880320"/>
          </a:xfrm>
        </p:spPr>
        <p:txBody>
          <a:bodyPr/>
          <a:lstStyle/>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Allowable </a:t>
            </a:r>
            <a:r>
              <a:rPr lang="en-US" sz="2800" dirty="0" smtClean="0">
                <a:latin typeface="Times New Roman" panose="02020603050405020304" pitchFamily="18" charset="0"/>
                <a:cs typeface="Times New Roman" panose="02020603050405020304" pitchFamily="18" charset="0"/>
              </a:rPr>
              <a:t>User With Paid System</a:t>
            </a:r>
            <a:r>
              <a:rPr lang="en-US" sz="2800" dirty="0">
                <a:latin typeface="Times New Roman" panose="02020603050405020304" pitchFamily="18" charset="0"/>
                <a:cs typeface="Times New Roman" panose="02020603050405020304" pitchFamily="18" charset="0"/>
              </a:rPr>
              <a:t>.</a:t>
            </a:r>
          </a:p>
          <a:p>
            <a:pPr rtl="0"/>
            <a:endParaRPr lang="ar-SA" sz="24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84508534-72FD-4F9C-90CE-A6F24BFA5D86}" type="slidenum">
              <a:rPr lang="ar-SA" altLang="en-US" smtClean="0"/>
              <a:pPr/>
              <a:t>23</a:t>
            </a:fld>
            <a:endParaRPr lang="en-US" altLang="en-US"/>
          </a:p>
        </p:txBody>
      </p:sp>
      <p:pic>
        <p:nvPicPr>
          <p:cNvPr id="9"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مستطيل 9">
            <a:hlinkClick r:id="rId5" action="ppaction://hlinksldjump"/>
          </p:cNvPr>
          <p:cNvSpPr/>
          <p:nvPr/>
        </p:nvSpPr>
        <p:spPr bwMode="auto">
          <a:xfrm>
            <a:off x="6964639" y="2420888"/>
            <a:ext cx="1944216" cy="28803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pic>
        <p:nvPicPr>
          <p:cNvPr id="4098" name="Picture 2" descr="C:\Users\a\Desktop\pai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2276872"/>
            <a:ext cx="6732240" cy="4581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97095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a:spLocks noGrp="1"/>
          </p:cNvSpPr>
          <p:nvPr>
            <p:ph type="title"/>
          </p:nvPr>
        </p:nvSpPr>
        <p:spPr>
          <a:xfrm>
            <a:off x="-756592" y="351770"/>
            <a:ext cx="7772400" cy="740539"/>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a:t>
            </a:r>
            <a:r>
              <a:rPr lang="en-US" b="1" dirty="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0" y="1758797"/>
            <a:ext cx="8208912" cy="661207"/>
          </a:xfrm>
          <a:prstGeom prst="rect">
            <a:avLst/>
          </a:prstGeom>
          <a:noFill/>
        </p:spPr>
        <p:txBody>
          <a:bodyPr wrap="square" rtlCol="1">
            <a:spAutoFit/>
          </a:bodyPr>
          <a:lstStyle/>
          <a:p>
            <a:pPr>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Allowable </a:t>
            </a:r>
            <a:r>
              <a:rPr lang="en-US" sz="2800" dirty="0" smtClean="0">
                <a:latin typeface="Times New Roman" panose="02020603050405020304" pitchFamily="18" charset="0"/>
                <a:cs typeface="Times New Roman" panose="02020603050405020304" pitchFamily="18" charset="0"/>
              </a:rPr>
              <a:t>User With Unpaid System</a:t>
            </a:r>
            <a:r>
              <a:rPr lang="en-US" sz="2800" dirty="0">
                <a:latin typeface="Times New Roman" panose="02020603050405020304" pitchFamily="18" charset="0"/>
                <a:cs typeface="Times New Roman" panose="02020603050405020304" pitchFamily="18" charset="0"/>
              </a:rPr>
              <a:t>.</a:t>
            </a:r>
          </a:p>
        </p:txBody>
      </p:sp>
      <p:pic>
        <p:nvPicPr>
          <p:cNvPr id="11" name="Picture 2" descr="C:\Users\a\Desktop\not pai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2420004"/>
            <a:ext cx="7452319" cy="4437996"/>
          </a:xfrm>
          <a:prstGeom prst="rect">
            <a:avLst/>
          </a:prstGeom>
          <a:noFill/>
          <a:extLst>
            <a:ext uri="{909E8E84-426E-40DD-AFC4-6F175D3DCCD1}">
              <a14:hiddenFill xmlns:a14="http://schemas.microsoft.com/office/drawing/2010/main">
                <a:solidFill>
                  <a:srgbClr val="FFFFFF"/>
                </a:solidFill>
              </a14:hiddenFill>
            </a:ext>
          </a:extLst>
        </p:spPr>
      </p:pic>
      <p:sp>
        <p:nvSpPr>
          <p:cNvPr id="13" name="مستطيل 9">
            <a:hlinkClick r:id="rId6" action="ppaction://hlinksldjump"/>
          </p:cNvPr>
          <p:cNvSpPr/>
          <p:nvPr/>
        </p:nvSpPr>
        <p:spPr bwMode="auto">
          <a:xfrm>
            <a:off x="7674115" y="2420888"/>
            <a:ext cx="1300552" cy="576064"/>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30737656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ستطيل 6">
            <a:hlinkClick r:id="rId5" action="ppaction://hlinksldjump"/>
          </p:cNvPr>
          <p:cNvSpPr/>
          <p:nvPr/>
        </p:nvSpPr>
        <p:spPr bwMode="auto">
          <a:xfrm>
            <a:off x="7452320" y="3212976"/>
            <a:ext cx="1512168" cy="28803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8" name="Title 1"/>
          <p:cNvSpPr>
            <a:spLocks noGrp="1"/>
          </p:cNvSpPr>
          <p:nvPr>
            <p:ph type="title"/>
          </p:nvPr>
        </p:nvSpPr>
        <p:spPr>
          <a:xfrm>
            <a:off x="-756592" y="351770"/>
            <a:ext cx="7772400" cy="740539"/>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a:t>
            </a:r>
            <a:r>
              <a:rPr lang="en-US" b="1" dirty="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
        <p:nvSpPr>
          <p:cNvPr id="2" name="Content Placeholder 1"/>
          <p:cNvSpPr>
            <a:spLocks noGrp="1"/>
          </p:cNvSpPr>
          <p:nvPr>
            <p:ph idx="1"/>
          </p:nvPr>
        </p:nvSpPr>
        <p:spPr>
          <a:xfrm>
            <a:off x="-59017" y="1844824"/>
            <a:ext cx="8229600" cy="4680520"/>
          </a:xfrm>
        </p:spPr>
        <p:txBody>
          <a:bodyPr/>
          <a:lstStyle/>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Unallowable </a:t>
            </a:r>
            <a:r>
              <a:rPr lang="en-US" sz="2800" dirty="0" smtClean="0">
                <a:latin typeface="Times New Roman" panose="02020603050405020304" pitchFamily="18" charset="0"/>
                <a:cs typeface="Times New Roman" panose="02020603050405020304" pitchFamily="18" charset="0"/>
              </a:rPr>
              <a:t>User</a:t>
            </a:r>
            <a:r>
              <a:rPr lang="en-US" sz="2800" dirty="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We </a:t>
            </a:r>
            <a:r>
              <a:rPr lang="en-US" sz="2800" dirty="0">
                <a:latin typeface="Times New Roman" panose="02020603050405020304" pitchFamily="18" charset="0"/>
                <a:cs typeface="Times New Roman" panose="02020603050405020304" pitchFamily="18" charset="0"/>
              </a:rPr>
              <a:t>have two options</a:t>
            </a:r>
            <a:r>
              <a:rPr lang="en-US" sz="2800" dirty="0" smtClean="0">
                <a:latin typeface="Times New Roman" panose="02020603050405020304" pitchFamily="18" charset="0"/>
                <a:cs typeface="Times New Roman" panose="02020603050405020304" pitchFamily="18" charset="0"/>
              </a:rPr>
              <a:t>: add </a:t>
            </a:r>
            <a:r>
              <a:rPr lang="en-US" sz="2800" dirty="0">
                <a:latin typeface="Times New Roman" panose="02020603050405020304" pitchFamily="18" charset="0"/>
                <a:cs typeface="Times New Roman" panose="02020603050405020304" pitchFamily="18" charset="0"/>
              </a:rPr>
              <a:t>this tag to database like new </a:t>
            </a:r>
            <a:r>
              <a:rPr lang="en-US" sz="2800" dirty="0" smtClean="0">
                <a:latin typeface="Times New Roman" panose="02020603050405020304" pitchFamily="18" charset="0"/>
                <a:cs typeface="Times New Roman" panose="02020603050405020304" pitchFamily="18" charset="0"/>
              </a:rPr>
              <a:t>user.</a:t>
            </a:r>
            <a:endParaRPr lang="ar-SA" sz="2800" dirty="0">
              <a:latin typeface="Times New Roman" panose="02020603050405020304" pitchFamily="18" charset="0"/>
              <a:cs typeface="Times New Roman" panose="02020603050405020304" pitchFamily="18" charset="0"/>
            </a:endParaRPr>
          </a:p>
          <a:p>
            <a:endParaRPr lang="ar-SA" dirty="0"/>
          </a:p>
        </p:txBody>
      </p:sp>
      <p:pic>
        <p:nvPicPr>
          <p:cNvPr id="9" name="Picture 2" descr="Untitl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356992"/>
            <a:ext cx="7308304" cy="35010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23517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2492896"/>
            <a:ext cx="6804248" cy="43651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ستطيل 6">
            <a:hlinkClick r:id="rId5" action="ppaction://hlinksldjump"/>
          </p:cNvPr>
          <p:cNvSpPr/>
          <p:nvPr/>
        </p:nvSpPr>
        <p:spPr bwMode="auto">
          <a:xfrm>
            <a:off x="7380312" y="3212976"/>
            <a:ext cx="1512168" cy="64807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8" name="Title 1"/>
          <p:cNvSpPr>
            <a:spLocks noGrp="1"/>
          </p:cNvSpPr>
          <p:nvPr>
            <p:ph type="title"/>
          </p:nvPr>
        </p:nvSpPr>
        <p:spPr>
          <a:xfrm>
            <a:off x="-684584" y="351770"/>
            <a:ext cx="7772400" cy="740539"/>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a:t>
            </a:r>
            <a:r>
              <a:rPr lang="en-US" b="1" dirty="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323528" y="1829211"/>
            <a:ext cx="6480720" cy="523220"/>
          </a:xfrm>
          <a:prstGeom prst="rect">
            <a:avLst/>
          </a:prstGeom>
          <a:noFill/>
        </p:spPr>
        <p:txBody>
          <a:bodyPr wrap="square" rtlCol="1">
            <a:spAutoFit/>
          </a:bodyPr>
          <a:lstStyle/>
          <a:p>
            <a:r>
              <a:rPr lang="en-US" sz="2800" dirty="0" smtClean="0">
                <a:latin typeface="Times New Roman" panose="02020603050405020304" pitchFamily="18" charset="0"/>
                <a:cs typeface="Times New Roman" panose="02020603050405020304" pitchFamily="18" charset="0"/>
              </a:rPr>
              <a:t>Or prevent </a:t>
            </a:r>
            <a:r>
              <a:rPr lang="en-US" sz="2800" dirty="0">
                <a:latin typeface="Times New Roman" panose="02020603050405020304" pitchFamily="18" charset="0"/>
                <a:cs typeface="Times New Roman" panose="02020603050405020304" pitchFamily="18" charset="0"/>
              </a:rPr>
              <a:t>this car to </a:t>
            </a:r>
            <a:r>
              <a:rPr lang="en-US" sz="2800" dirty="0" smtClean="0">
                <a:latin typeface="Times New Roman" panose="02020603050405020304" pitchFamily="18" charset="0"/>
                <a:cs typeface="Times New Roman" panose="02020603050405020304" pitchFamily="18" charset="0"/>
              </a:rPr>
              <a:t>enter</a:t>
            </a:r>
            <a:endParaRPr lang="ar-SA" sz="2800" dirty="0"/>
          </a:p>
        </p:txBody>
      </p:sp>
    </p:spTree>
    <p:extLst>
      <p:ext uri="{BB962C8B-B14F-4D97-AF65-F5344CB8AC3E}">
        <p14:creationId xmlns:p14="http://schemas.microsoft.com/office/powerpoint/2010/main" val="112523606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00" y="722040"/>
            <a:ext cx="7772400" cy="720080"/>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Discussions</a:t>
            </a:r>
            <a:br>
              <a:rPr lang="en-US" b="1" dirty="0" smtClean="0">
                <a:solidFill>
                  <a:schemeClr val="bg1"/>
                </a:solidFill>
                <a:latin typeface="Times New Roman" panose="02020603050405020304" pitchFamily="18" charset="0"/>
                <a:cs typeface="Times New Roman" panose="02020603050405020304" pitchFamily="18" charset="0"/>
              </a:rPr>
            </a:b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79512" y="1988840"/>
            <a:ext cx="8640960" cy="5688632"/>
          </a:xfrm>
        </p:spPr>
        <p:txBody>
          <a:bodyPr/>
          <a:lstStyle/>
          <a:p>
            <a:pPr algn="l" rtl="0"/>
            <a:r>
              <a:rPr lang="en-US" sz="2800" dirty="0" smtClean="0">
                <a:latin typeface="Times New Roman" panose="02020603050405020304" pitchFamily="18" charset="0"/>
                <a:cs typeface="Times New Roman" panose="02020603050405020304" pitchFamily="18" charset="0"/>
              </a:rPr>
              <a:t>All </a:t>
            </a:r>
            <a:r>
              <a:rPr lang="en-US" sz="2800" dirty="0">
                <a:latin typeface="Times New Roman" panose="02020603050405020304" pitchFamily="18" charset="0"/>
                <a:cs typeface="Times New Roman" panose="02020603050405020304" pitchFamily="18" charset="0"/>
              </a:rPr>
              <a:t>data will send to webpage</a:t>
            </a:r>
            <a:r>
              <a:rPr lang="en-US" sz="2800" dirty="0" smtClean="0">
                <a:latin typeface="Times New Roman" panose="02020603050405020304" pitchFamily="18" charset="0"/>
                <a:cs typeface="Times New Roman" panose="02020603050405020304" pitchFamily="18" charset="0"/>
              </a:rPr>
              <a:t>:</a:t>
            </a:r>
          </a:p>
          <a:p>
            <a:pPr marL="0" indent="0" algn="l" rtl="0">
              <a:buNone/>
            </a:pPr>
            <a:r>
              <a:rPr lang="en-US" dirty="0"/>
              <a:t/>
            </a:r>
            <a:br>
              <a:rPr lang="en-US" dirty="0"/>
            </a:br>
            <a:endParaRPr lang="en-US" dirty="0"/>
          </a:p>
          <a:p>
            <a:endParaRPr lang="ar-SA"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852936"/>
            <a:ext cx="7092280" cy="40050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مستطيل 8">
            <a:hlinkClick r:id="rId5" action="ppaction://hlinksldjump"/>
          </p:cNvPr>
          <p:cNvSpPr/>
          <p:nvPr/>
        </p:nvSpPr>
        <p:spPr bwMode="auto">
          <a:xfrm>
            <a:off x="7380312" y="3140968"/>
            <a:ext cx="1512168" cy="72008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7211981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00" y="404664"/>
            <a:ext cx="7772400" cy="1143000"/>
          </a:xfrm>
        </p:spPr>
        <p:txBody>
          <a:bodyPr/>
          <a:lstStyle/>
          <a:p>
            <a:r>
              <a:rPr lang="en-US" b="1" dirty="0">
                <a:solidFill>
                  <a:schemeClr val="bg1"/>
                </a:solidFill>
                <a:latin typeface="Times New Roman" panose="02020603050405020304" pitchFamily="18" charset="0"/>
                <a:cs typeface="Times New Roman" panose="02020603050405020304" pitchFamily="18" charset="0"/>
              </a:rPr>
              <a:t>Results And Discussions</a:t>
            </a:r>
            <a:br>
              <a:rPr lang="en-US" b="1" dirty="0">
                <a:solidFill>
                  <a:schemeClr val="bg1"/>
                </a:solidFill>
                <a:latin typeface="Times New Roman" panose="02020603050405020304" pitchFamily="18" charset="0"/>
                <a:cs typeface="Times New Roman" panose="02020603050405020304" pitchFamily="18" charset="0"/>
              </a:rPr>
            </a:br>
            <a:endParaRPr lang="ar-SA"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2503" y="1916832"/>
            <a:ext cx="8496944" cy="4464496"/>
          </a:xfrm>
        </p:spPr>
        <p:txBody>
          <a:bodyPr/>
          <a:lstStyle/>
          <a:p>
            <a:pPr algn="l" rtl="0"/>
            <a:r>
              <a:rPr lang="en-US" sz="2800" dirty="0">
                <a:latin typeface="Times New Roman" panose="02020603050405020304" pitchFamily="18" charset="0"/>
                <a:cs typeface="Times New Roman" panose="02020603050405020304" pitchFamily="18" charset="0"/>
              </a:rPr>
              <a:t>Admin </a:t>
            </a:r>
            <a:r>
              <a:rPr lang="en-US" sz="2800" dirty="0" smtClean="0">
                <a:latin typeface="Times New Roman" panose="02020603050405020304" pitchFamily="18" charset="0"/>
                <a:cs typeface="Times New Roman" panose="02020603050405020304" pitchFamily="18" charset="0"/>
              </a:rPr>
              <a:t>can </a:t>
            </a:r>
            <a:r>
              <a:rPr lang="en-US" sz="2800" dirty="0">
                <a:latin typeface="Times New Roman" panose="02020603050405020304" pitchFamily="18" charset="0"/>
                <a:cs typeface="Times New Roman" panose="02020603050405020304" pitchFamily="18" charset="0"/>
              </a:rPr>
              <a:t>add and delete the user as shown</a:t>
            </a: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a:p>
            <a:endParaRPr lang="ar-SA"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80928"/>
            <a:ext cx="7414311" cy="4077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مستطيل 7">
            <a:hlinkClick r:id="rId5" action="ppaction://hlinksldjump"/>
          </p:cNvPr>
          <p:cNvSpPr/>
          <p:nvPr/>
        </p:nvSpPr>
        <p:spPr bwMode="auto">
          <a:xfrm>
            <a:off x="7380312" y="3573016"/>
            <a:ext cx="1512168" cy="576064"/>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Next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58209488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4508534-72FD-4F9C-90CE-A6F24BFA5D86}" type="slidenum">
              <a:rPr lang="ar-SA" altLang="en-US" smtClean="0"/>
              <a:pPr/>
              <a:t>29</a:t>
            </a:fld>
            <a:endParaRPr lang="en-US" altLang="en-US"/>
          </a:p>
        </p:txBody>
      </p:sp>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40" y="1889448"/>
            <a:ext cx="738031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itle 1"/>
          <p:cNvSpPr>
            <a:spLocks noGrp="1"/>
          </p:cNvSpPr>
          <p:nvPr>
            <p:ph type="title"/>
          </p:nvPr>
        </p:nvSpPr>
        <p:spPr>
          <a:xfrm>
            <a:off x="-684584" y="514901"/>
            <a:ext cx="7772400" cy="740539"/>
          </a:xfrm>
        </p:spPr>
        <p:txBody>
          <a:bodyPr/>
          <a:lstStyle/>
          <a:p>
            <a:r>
              <a:rPr lang="en-US" b="1" dirty="0" smtClean="0">
                <a:solidFill>
                  <a:schemeClr val="bg1"/>
                </a:solidFill>
                <a:latin typeface="Times New Roman" panose="02020603050405020304" pitchFamily="18" charset="0"/>
                <a:cs typeface="Times New Roman" panose="02020603050405020304" pitchFamily="18" charset="0"/>
              </a:rPr>
              <a:t>Results And </a:t>
            </a:r>
            <a:r>
              <a:rPr lang="en-US" b="1" dirty="0">
                <a:solidFill>
                  <a:schemeClr val="bg1"/>
                </a:solidFill>
                <a:latin typeface="Times New Roman" panose="02020603050405020304" pitchFamily="18" charset="0"/>
                <a:cs typeface="Times New Roman" panose="02020603050405020304" pitchFamily="18" charset="0"/>
              </a:rPr>
              <a:t>Discussions</a:t>
            </a:r>
            <a:endParaRPr lang="ar-SA"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60931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4404" y="415115"/>
            <a:ext cx="7681913" cy="864096"/>
          </a:xfrm>
        </p:spPr>
        <p:txBody>
          <a:bodyPr/>
          <a:lstStyle/>
          <a:p>
            <a:pPr algn="l"/>
            <a:r>
              <a:rPr lang="en-US" b="1" dirty="0" smtClean="0">
                <a:solidFill>
                  <a:schemeClr val="bg1"/>
                </a:solidFill>
                <a:latin typeface="Times New Roman" panose="02020603050405020304" pitchFamily="18" charset="0"/>
                <a:cs typeface="Times New Roman" panose="02020603050405020304" pitchFamily="18" charset="0"/>
              </a:rPr>
              <a:t>OUTLINE</a:t>
            </a:r>
            <a:endParaRPr lang="en-US" b="1" dirty="0">
              <a:solidFill>
                <a:schemeClr val="bg1"/>
              </a:solidFill>
              <a:latin typeface="Times New Roman" panose="02020603050405020304" pitchFamily="18" charset="0"/>
              <a:cs typeface="Times New Roman" panose="02020603050405020304" pitchFamily="18" charset="0"/>
            </a:endParaRPr>
          </a:p>
        </p:txBody>
      </p:sp>
      <p:pic>
        <p:nvPicPr>
          <p:cNvPr id="5" name="Picture 2" descr="C:\Users\Toshiba\Pictures\images najah.jpg"/>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مستطيل 5">
            <a:hlinkClick r:id="rId4" action="ppaction://hlinksldjump"/>
          </p:cNvPr>
          <p:cNvSpPr/>
          <p:nvPr/>
        </p:nvSpPr>
        <p:spPr bwMode="auto">
          <a:xfrm>
            <a:off x="395536" y="2060920"/>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Objectives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7" name="مستطيل 6">
            <a:hlinkClick r:id="rId5" action="ppaction://hlinksldjump"/>
          </p:cNvPr>
          <p:cNvSpPr/>
          <p:nvPr/>
        </p:nvSpPr>
        <p:spPr bwMode="auto">
          <a:xfrm>
            <a:off x="395536" y="285293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Motivations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8" name="مستطيل 7">
            <a:hlinkClick r:id="rId6" action="ppaction://hlinksldjump"/>
          </p:cNvPr>
          <p:cNvSpPr/>
          <p:nvPr/>
        </p:nvSpPr>
        <p:spPr bwMode="auto">
          <a:xfrm>
            <a:off x="395536" y="3717032"/>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System Design</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0" name="مستطيل 9">
            <a:hlinkClick r:id="rId7" action="ppaction://hlinksldjump"/>
          </p:cNvPr>
          <p:cNvSpPr/>
          <p:nvPr/>
        </p:nvSpPr>
        <p:spPr bwMode="auto">
          <a:xfrm>
            <a:off x="395536" y="4589828"/>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Flow Chart</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1" name="مستطيل 10">
            <a:hlinkClick r:id="rId8" action="ppaction://hlinksldjump"/>
          </p:cNvPr>
          <p:cNvSpPr/>
          <p:nvPr/>
        </p:nvSpPr>
        <p:spPr bwMode="auto">
          <a:xfrm>
            <a:off x="395536" y="544529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SWOT Analysis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2" name="مستطيل 11">
            <a:hlinkClick r:id="rId9" action="ppaction://hlinksldjump"/>
          </p:cNvPr>
          <p:cNvSpPr/>
          <p:nvPr/>
        </p:nvSpPr>
        <p:spPr bwMode="auto">
          <a:xfrm>
            <a:off x="3707690" y="2060920"/>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Economical study</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3" name="مستطيل 12">
            <a:hlinkClick r:id="rId10" action="ppaction://hlinksldjump"/>
          </p:cNvPr>
          <p:cNvSpPr/>
          <p:nvPr/>
        </p:nvSpPr>
        <p:spPr bwMode="auto">
          <a:xfrm>
            <a:off x="3679731" y="2879117"/>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Earlier Course Work</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4" name="مستطيل 13">
            <a:hlinkClick r:id="rId11" action="ppaction://hlinksldjump"/>
          </p:cNvPr>
          <p:cNvSpPr/>
          <p:nvPr/>
        </p:nvSpPr>
        <p:spPr bwMode="auto">
          <a:xfrm>
            <a:off x="3690423" y="3717032"/>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Results &amp; Discussions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5" name="مستطيل 14">
            <a:hlinkClick r:id="rId12" action="ppaction://hlinksldjump"/>
          </p:cNvPr>
          <p:cNvSpPr/>
          <p:nvPr/>
        </p:nvSpPr>
        <p:spPr bwMode="auto">
          <a:xfrm>
            <a:off x="3679731" y="4598600"/>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Conclusions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6" name="مستطيل 15">
            <a:hlinkClick r:id="rId13" action="ppaction://hlinksldjump"/>
          </p:cNvPr>
          <p:cNvSpPr/>
          <p:nvPr/>
        </p:nvSpPr>
        <p:spPr bwMode="auto">
          <a:xfrm>
            <a:off x="3679731" y="5445296"/>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Difficulties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7" name="مستطيل 16">
            <a:hlinkClick r:id="rId14" action="ppaction://hlinksldjump"/>
          </p:cNvPr>
          <p:cNvSpPr/>
          <p:nvPr/>
        </p:nvSpPr>
        <p:spPr bwMode="auto">
          <a:xfrm>
            <a:off x="6588472" y="2104154"/>
            <a:ext cx="2232000" cy="50400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Recommendations</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91235386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7772400" cy="1143000"/>
          </a:xfrm>
        </p:spPr>
        <p:txBody>
          <a:bodyPr/>
          <a:lstStyle/>
          <a:p>
            <a:pPr algn="l" rtl="1"/>
            <a:r>
              <a:rPr lang="en-US" b="1" dirty="0" smtClean="0">
                <a:solidFill>
                  <a:schemeClr val="bg1"/>
                </a:solidFill>
                <a:latin typeface="Times New Roman" panose="02020603050405020304" pitchFamily="18" charset="0"/>
                <a:cs typeface="Times New Roman" panose="02020603050405020304" pitchFamily="18" charset="0"/>
              </a:rPr>
              <a:t>Conclusions</a:t>
            </a:r>
            <a:r>
              <a:rPr lang="en-US" b="1" dirty="0">
                <a:solidFill>
                  <a:schemeClr val="bg1"/>
                </a:solidFill>
                <a:latin typeface="Times New Roman" panose="02020603050405020304" pitchFamily="18" charset="0"/>
                <a:cs typeface="Times New Roman" panose="02020603050405020304" pitchFamily="18" charset="0"/>
              </a:rPr>
              <a:t/>
            </a:r>
            <a:br>
              <a:rPr lang="en-US" b="1" dirty="0">
                <a:solidFill>
                  <a:schemeClr val="bg1"/>
                </a:solidFill>
                <a:latin typeface="Times New Roman" panose="02020603050405020304" pitchFamily="18" charset="0"/>
                <a:cs typeface="Times New Roman" panose="02020603050405020304" pitchFamily="18" charset="0"/>
              </a:rPr>
            </a:br>
            <a:endParaRPr lang="ar-SA"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9562" y="1772816"/>
            <a:ext cx="8712968" cy="5400600"/>
          </a:xfrm>
        </p:spPr>
        <p:txBody>
          <a:bodyPr/>
          <a:lstStyle/>
          <a:p>
            <a:pPr marL="0" indent="0" algn="just" rtl="0">
              <a:lnSpc>
                <a:spcPct val="150000"/>
              </a:lnSpc>
              <a:buNone/>
            </a:pPr>
            <a:r>
              <a:rPr lang="en-US" sz="2400" dirty="0">
                <a:latin typeface="Times New Roman" panose="02020603050405020304" pitchFamily="18" charset="0"/>
                <a:cs typeface="Times New Roman" panose="02020603050405020304" pitchFamily="18" charset="0"/>
              </a:rPr>
              <a:t>The project offered us lots of services we need to keep up with this </a:t>
            </a:r>
            <a:r>
              <a:rPr lang="en-US" sz="2400" dirty="0" smtClean="0">
                <a:latin typeface="Times New Roman" panose="02020603050405020304" pitchFamily="18" charset="0"/>
                <a:cs typeface="Times New Roman" panose="02020603050405020304" pitchFamily="18" charset="0"/>
              </a:rPr>
              <a:t>stage such </a:t>
            </a:r>
            <a:r>
              <a:rPr lang="en-US" sz="2400" dirty="0">
                <a:latin typeface="Times New Roman" panose="02020603050405020304" pitchFamily="18" charset="0"/>
                <a:cs typeface="Times New Roman" panose="02020603050405020304" pitchFamily="18" charset="0"/>
              </a:rPr>
              <a:t>as: </a:t>
            </a:r>
            <a:endParaRPr lang="en-US" sz="2400" dirty="0" smtClean="0">
              <a:latin typeface="Times New Roman" panose="02020603050405020304" pitchFamily="18" charset="0"/>
              <a:cs typeface="Times New Roman" panose="02020603050405020304" pitchFamily="18" charset="0"/>
            </a:endParaRPr>
          </a:p>
          <a:p>
            <a:pPr algn="just"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Saving Time And Efforts.</a:t>
            </a:r>
          </a:p>
          <a:p>
            <a:pPr algn="just"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Solving Problems Of Illegal Parking</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Reduction Of Traffic Jam.</a:t>
            </a:r>
          </a:p>
          <a:p>
            <a:pPr algn="just"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Offering More Safety Parking Which Have High Technique That Helps To </a:t>
            </a:r>
            <a:r>
              <a:rPr lang="en-US" sz="2400" dirty="0">
                <a:latin typeface="Times New Roman" panose="02020603050405020304" pitchFamily="18" charset="0"/>
                <a:cs typeface="Times New Roman" panose="02020603050405020304" pitchFamily="18" charset="0"/>
              </a:rPr>
              <a:t>prevent </a:t>
            </a:r>
            <a:r>
              <a:rPr lang="en-US" sz="2400" dirty="0" smtClean="0">
                <a:latin typeface="Times New Roman" panose="02020603050405020304" pitchFamily="18" charset="0"/>
                <a:cs typeface="Times New Roman" panose="02020603050405020304" pitchFamily="18" charset="0"/>
              </a:rPr>
              <a:t>Accidents.</a:t>
            </a:r>
          </a:p>
          <a:p>
            <a:pPr algn="just"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Logging Full Record For Each Vehicle (time entering, leaving ,cost). </a:t>
            </a:r>
            <a:endParaRPr lang="en-US" sz="2400" dirty="0">
              <a:latin typeface="Times New Roman" panose="02020603050405020304" pitchFamily="18" charset="0"/>
              <a:cs typeface="Times New Roman" panose="02020603050405020304" pitchFamily="18" charset="0"/>
            </a:endParaRPr>
          </a:p>
          <a:p>
            <a:pPr algn="just" rtl="0">
              <a:lnSpc>
                <a:spcPct val="150000"/>
              </a:lnSpc>
            </a:pPr>
            <a:endParaRPr lang="ar-SA" sz="2400" dirty="0">
              <a:latin typeface="Times New Roman" panose="02020603050405020304" pitchFamily="18" charset="0"/>
              <a:cs typeface="Times New Roman" panose="02020603050405020304" pitchFamily="18" charset="0"/>
            </a:endParaRPr>
          </a:p>
        </p:txBody>
      </p:sp>
      <p:pic>
        <p:nvPicPr>
          <p:cNvPr id="6"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4628871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71" y="398004"/>
            <a:ext cx="7772400" cy="648072"/>
          </a:xfrm>
        </p:spPr>
        <p:txBody>
          <a:bodyPr/>
          <a:lstStyle/>
          <a:p>
            <a:pPr algn="l" rtl="0"/>
            <a:r>
              <a:rPr lang="en-US" b="1" dirty="0" smtClean="0">
                <a:solidFill>
                  <a:schemeClr val="bg1"/>
                </a:solidFill>
                <a:latin typeface="Times New Roman" panose="02020603050405020304" pitchFamily="18" charset="0"/>
                <a:cs typeface="Times New Roman" panose="02020603050405020304" pitchFamily="18" charset="0"/>
              </a:rPr>
              <a:t>Recommendations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700808"/>
            <a:ext cx="9144000" cy="4680520"/>
          </a:xfrm>
        </p:spPr>
        <p:txBody>
          <a:bodyPr/>
          <a:lstStyle/>
          <a:p>
            <a:pPr marL="0" indent="0" rtl="0">
              <a:lnSpc>
                <a:spcPct val="200000"/>
              </a:lnSpc>
              <a:buNone/>
            </a:pPr>
            <a:r>
              <a:rPr lang="en-US" sz="2400" dirty="0">
                <a:latin typeface="Times New Roman" panose="02020603050405020304" pitchFamily="18" charset="0"/>
                <a:cs typeface="Times New Roman" panose="02020603050405020304" pitchFamily="18" charset="0"/>
              </a:rPr>
              <a:t>The ability to develop this project could be done in many </a:t>
            </a:r>
            <a:r>
              <a:rPr lang="en-US" sz="2400" dirty="0" smtClean="0">
                <a:latin typeface="Times New Roman" panose="02020603050405020304" pitchFamily="18" charset="0"/>
                <a:cs typeface="Times New Roman" panose="02020603050405020304" pitchFamily="18" charset="0"/>
              </a:rPr>
              <a:t>fields:</a:t>
            </a:r>
          </a:p>
          <a:p>
            <a:pPr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our project we used RFID with range 15cm, we recommend to use wide </a:t>
            </a:r>
            <a:r>
              <a:rPr lang="en-US" sz="2400" dirty="0" smtClean="0">
                <a:latin typeface="Times New Roman" panose="02020603050405020304" pitchFamily="18" charset="0"/>
                <a:cs typeface="Times New Roman" panose="02020603050405020304" pitchFamily="18" charset="0"/>
              </a:rPr>
              <a:t>range.</a:t>
            </a:r>
          </a:p>
          <a:p>
            <a:pPr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our project we used servo motor with torque 1.8 Kg-cm, we recommend using motor with larger </a:t>
            </a:r>
            <a:r>
              <a:rPr lang="en-US" sz="2400" dirty="0" smtClean="0">
                <a:latin typeface="Times New Roman" panose="02020603050405020304" pitchFamily="18" charset="0"/>
                <a:cs typeface="Times New Roman" panose="02020603050405020304" pitchFamily="18" charset="0"/>
              </a:rPr>
              <a:t>torque.</a:t>
            </a:r>
          </a:p>
          <a:p>
            <a:pPr rtl="0">
              <a:lnSpc>
                <a:spcPct val="150000"/>
              </a:lnSpc>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We </a:t>
            </a:r>
            <a:r>
              <a:rPr lang="en-US" sz="2400" dirty="0">
                <a:latin typeface="Times New Roman" panose="02020603050405020304" pitchFamily="18" charset="0"/>
                <a:cs typeface="Times New Roman" panose="02020603050405020304" pitchFamily="18" charset="0"/>
              </a:rPr>
              <a:t>recommend applying this project in our </a:t>
            </a:r>
            <a:r>
              <a:rPr lang="en-US" sz="2400" dirty="0" smtClean="0">
                <a:latin typeface="Times New Roman" panose="02020603050405020304" pitchFamily="18" charset="0"/>
                <a:cs typeface="Times New Roman" panose="02020603050405020304" pitchFamily="18" charset="0"/>
              </a:rPr>
              <a:t>university                               to </a:t>
            </a:r>
            <a:r>
              <a:rPr lang="en-US" sz="2400" dirty="0">
                <a:latin typeface="Times New Roman" panose="02020603050405020304" pitchFamily="18" charset="0"/>
                <a:cs typeface="Times New Roman" panose="02020603050405020304" pitchFamily="18" charset="0"/>
              </a:rPr>
              <a:t>save time and effort.</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pic>
        <p:nvPicPr>
          <p:cNvPr id="5"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ستطيل 6">
            <a:hlinkClick r:id="rId4" action="ppaction://hlinksldjump"/>
          </p:cNvPr>
          <p:cNvSpPr/>
          <p:nvPr/>
        </p:nvSpPr>
        <p:spPr bwMode="auto">
          <a:xfrm>
            <a:off x="7369174" y="6093296"/>
            <a:ext cx="1512168" cy="288032"/>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500" b="1" dirty="0" smtClean="0">
                <a:solidFill>
                  <a:schemeClr val="tx1"/>
                </a:solidFill>
                <a:latin typeface="Arial" pitchFamily="34" charset="0"/>
                <a:cs typeface="Arial" pitchFamily="34" charset="0"/>
              </a:rPr>
              <a:t>End</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7406081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C:\Users\Toshiba\Pictures\thank.jpg"/>
          <p:cNvPicPr>
            <a:picLocks noChangeAspect="1" noChangeArrowheads="1"/>
          </p:cNvPicPr>
          <p:nvPr/>
        </p:nvPicPr>
        <p:blipFill>
          <a:blip r:embed="rId3" cstate="print"/>
          <a:srcRect/>
          <a:stretch>
            <a:fillRect/>
          </a:stretch>
        </p:blipFill>
        <p:spPr bwMode="auto">
          <a:xfrm>
            <a:off x="64976" y="1681023"/>
            <a:ext cx="4059441" cy="3747177"/>
          </a:xfrm>
          <a:prstGeom prst="ellipse">
            <a:avLst/>
          </a:prstGeom>
          <a:ln>
            <a:noFill/>
          </a:ln>
          <a:effectLst>
            <a:softEdge rad="112500"/>
          </a:effectLst>
        </p:spPr>
      </p:pic>
      <p:pic>
        <p:nvPicPr>
          <p:cNvPr id="5" name="j0214098.wav">
            <a:hlinkClick r:id="" action="ppaction://media"/>
          </p:cNvPr>
          <p:cNvPicPr>
            <a:picLocks noRot="1" noChangeAspect="1"/>
          </p:cNvPicPr>
          <p:nvPr>
            <a:wavAudioFile r:embed="rId1" name="j0214098.wav"/>
          </p:nvPr>
        </p:nvPicPr>
        <p:blipFill>
          <a:blip r:embed="rId4" cstate="print"/>
          <a:stretch>
            <a:fillRect/>
          </a:stretch>
        </p:blipFill>
        <p:spPr>
          <a:xfrm>
            <a:off x="381000" y="6248400"/>
            <a:ext cx="304800" cy="304800"/>
          </a:xfrm>
          <a:prstGeom prst="rect">
            <a:avLst/>
          </a:prstGeom>
        </p:spPr>
      </p:pic>
      <p:pic>
        <p:nvPicPr>
          <p:cNvPr id="9" name="Picture 2" descr="C:\Users\Toshiba\Pictures\images najah.jpg">
            <a:hlinkClick r:id="rId5" action="ppaction://hlinksldjump"/>
          </p:cNvPr>
          <p:cNvPicPr>
            <a:picLocks noChangeAspect="1" noChangeArrowheads="1"/>
          </p:cNvPicPr>
          <p:nvPr/>
        </p:nvPicPr>
        <p:blipFill>
          <a:blip r:embed="rId6"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مستطيل 10"/>
          <p:cNvSpPr/>
          <p:nvPr/>
        </p:nvSpPr>
        <p:spPr bwMode="auto">
          <a:xfrm>
            <a:off x="64976" y="5733256"/>
            <a:ext cx="1944216" cy="36004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latin typeface="Arial" pitchFamily="34" charset="0"/>
                <a:cs typeface="Arial" pitchFamily="34" charset="0"/>
              </a:rPr>
              <a:t>Aya</a:t>
            </a:r>
            <a:r>
              <a:rPr kumimoji="0" lang="en-US" sz="1500" b="1" i="0" u="none" strike="noStrike" cap="none" normalizeH="0" dirty="0" smtClean="0">
                <a:ln>
                  <a:noFill/>
                </a:ln>
                <a:solidFill>
                  <a:schemeClr val="tx1"/>
                </a:solidFill>
                <a:latin typeface="Arial" pitchFamily="34" charset="0"/>
                <a:cs typeface="Arial" pitchFamily="34" charset="0"/>
              </a:rPr>
              <a:t> Al Fouqha</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sp>
        <p:nvSpPr>
          <p:cNvPr id="14" name="مستطيل 13"/>
          <p:cNvSpPr/>
          <p:nvPr/>
        </p:nvSpPr>
        <p:spPr bwMode="auto">
          <a:xfrm>
            <a:off x="2180201" y="5733256"/>
            <a:ext cx="1944216" cy="360040"/>
          </a:xfrm>
          <a:prstGeom prst="rect">
            <a:avLst/>
          </a:prstGeom>
          <a:ln>
            <a:headEnd type="none" w="med" len="med"/>
            <a:tailEnd type="none" w="med" len="med"/>
          </a:ln>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latin typeface="Arial" pitchFamily="34" charset="0"/>
                <a:cs typeface="Arial" pitchFamily="34" charset="0"/>
              </a:rPr>
              <a:t>Mais Al Masri</a:t>
            </a:r>
            <a:endParaRPr kumimoji="0" lang="ar-SA" sz="1500" b="1" i="0" u="none" strike="noStrike" cap="none" normalizeH="0" baseline="0" dirty="0" smtClean="0">
              <a:ln>
                <a:noFill/>
              </a:ln>
              <a:solidFill>
                <a:schemeClr val="tx1"/>
              </a:solidFill>
              <a:latin typeface="Arial" pitchFamily="34" charset="0"/>
              <a:cs typeface="Arial" pitchFamily="34" charset="0"/>
            </a:endParaRPr>
          </a:p>
        </p:txBody>
      </p:sp>
      <p:pic>
        <p:nvPicPr>
          <p:cNvPr id="3074" name="Picture 2" descr="C:\Users\a\Desktop\1538836_1464051117163212_6219840633499567640_n.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9441" y="1681023"/>
            <a:ext cx="5084559" cy="49883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5"/>
                                        </p:tgtEl>
                                      </p:cBhvr>
                                    </p:cmd>
                                  </p:childTnLst>
                                </p:cTn>
                              </p:par>
                              <p:par>
                                <p:cTn id="7" presetID="2" presetClass="entr" presetSubtype="8" fill="hold" nodeType="withEffect">
                                  <p:stCondLst>
                                    <p:cond delay="0"/>
                                  </p:stCondLst>
                                  <p:childTnLst>
                                    <p:set>
                                      <p:cBhvr>
                                        <p:cTn id="8" dur="1" fill="hold">
                                          <p:stCondLst>
                                            <p:cond delay="0"/>
                                          </p:stCondLst>
                                        </p:cTn>
                                        <p:tgtEl>
                                          <p:spTgt spid="20483"/>
                                        </p:tgtEl>
                                        <p:attrNameLst>
                                          <p:attrName>style.visibility</p:attrName>
                                        </p:attrNameLst>
                                      </p:cBhvr>
                                      <p:to>
                                        <p:strVal val="visible"/>
                                      </p:to>
                                    </p:set>
                                    <p:anim calcmode="lin" valueType="num">
                                      <p:cBhvr additive="base">
                                        <p:cTn id="9" dur="500" fill="hold"/>
                                        <p:tgtEl>
                                          <p:spTgt spid="20483"/>
                                        </p:tgtEl>
                                        <p:attrNameLst>
                                          <p:attrName>ppt_x</p:attrName>
                                        </p:attrNameLst>
                                      </p:cBhvr>
                                      <p:tavLst>
                                        <p:tav tm="0">
                                          <p:val>
                                            <p:strVal val="0-#ppt_w/2"/>
                                          </p:val>
                                        </p:tav>
                                        <p:tav tm="100000">
                                          <p:val>
                                            <p:strVal val="#ppt_x"/>
                                          </p:val>
                                        </p:tav>
                                      </p:tavLst>
                                    </p:anim>
                                    <p:anim calcmode="lin" valueType="num">
                                      <p:cBhvr additive="base">
                                        <p:cTn id="10" dur="500" fill="hold"/>
                                        <p:tgtEl>
                                          <p:spTgt spid="204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6" name="Slide Number Placeholder 5"/>
          <p:cNvSpPr>
            <a:spLocks noGrp="1"/>
          </p:cNvSpPr>
          <p:nvPr>
            <p:ph type="sldNum" sz="quarter" idx="12"/>
          </p:nvPr>
        </p:nvSpPr>
        <p:spPr/>
        <p:txBody>
          <a:bodyPr/>
          <a:lstStyle/>
          <a:p>
            <a:fld id="{84508534-72FD-4F9C-90CE-A6F24BFA5D86}" type="slidenum">
              <a:rPr lang="ar-SA" altLang="en-US" smtClean="0"/>
              <a:pPr/>
              <a:t>33</a:t>
            </a:fld>
            <a:endParaRPr lang="en-US" altLang="en-US"/>
          </a:p>
        </p:txBody>
      </p:sp>
    </p:spTree>
    <p:extLst>
      <p:ext uri="{BB962C8B-B14F-4D97-AF65-F5344CB8AC3E}">
        <p14:creationId xmlns:p14="http://schemas.microsoft.com/office/powerpoint/2010/main" val="163503675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95538"/>
            <a:ext cx="7772400" cy="1143000"/>
          </a:xfrm>
        </p:spPr>
        <p:txBody>
          <a:bodyPr/>
          <a:lstStyle/>
          <a:p>
            <a:pPr algn="l"/>
            <a:r>
              <a:rPr lang="en-US" b="1" dirty="0" smtClean="0">
                <a:solidFill>
                  <a:schemeClr val="bg1"/>
                </a:solidFill>
                <a:latin typeface="Times New Roman" panose="02020603050405020304" pitchFamily="18" charset="0"/>
                <a:cs typeface="Times New Roman" panose="02020603050405020304" pitchFamily="18" charset="0"/>
              </a:rPr>
              <a:t>Objectives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772816"/>
            <a:ext cx="8532441" cy="5256584"/>
          </a:xfrm>
        </p:spPr>
        <p:txBody>
          <a:bodyPr/>
          <a:lstStyle/>
          <a:p>
            <a:pPr marL="0" indent="0" algn="l" rtl="0">
              <a:buNone/>
            </a:pPr>
            <a:r>
              <a:rPr lang="en-US" sz="2800" dirty="0" smtClean="0">
                <a:latin typeface="Times New Roman" panose="02020603050405020304" pitchFamily="18" charset="0"/>
                <a:cs typeface="Times New Roman" panose="02020603050405020304" pitchFamily="18" charset="0"/>
              </a:rPr>
              <a:t>Our objective from the project:</a:t>
            </a:r>
          </a:p>
          <a:p>
            <a:pPr marL="0" indent="0" algn="l" rtl="0">
              <a:buNone/>
            </a:pPr>
            <a:endParaRPr lang="en-US" sz="28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 Design and develop Radio Frequency Identification parking system.</a:t>
            </a:r>
          </a:p>
          <a:p>
            <a:pPr marL="0" indent="0" algn="l" rtl="0">
              <a:buNone/>
            </a:pPr>
            <a:endParaRPr lang="en-US" sz="28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The system provides </a:t>
            </a:r>
            <a:r>
              <a:rPr lang="en-US" sz="2800" dirty="0">
                <a:latin typeface="Times New Roman" panose="02020603050405020304" pitchFamily="18" charset="0"/>
                <a:cs typeface="Times New Roman" panose="02020603050405020304" pitchFamily="18" charset="0"/>
              </a:rPr>
              <a:t>a more </a:t>
            </a:r>
            <a:r>
              <a:rPr lang="en-US" sz="2800" dirty="0" smtClean="0">
                <a:latin typeface="Times New Roman" panose="02020603050405020304" pitchFamily="18" charset="0"/>
                <a:cs typeface="Times New Roman" panose="02020603050405020304" pitchFamily="18" charset="0"/>
              </a:rPr>
              <a:t>user-friendly affordable, efficient, and secure application.</a:t>
            </a:r>
            <a:endParaRPr lang="en-US" sz="28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v"/>
            </a:pPr>
            <a:endParaRPr lang="en-US" sz="28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v"/>
            </a:pPr>
            <a:endParaRPr lang="en-US" sz="2800" dirty="0">
              <a:latin typeface="Times New Roman" panose="02020603050405020304" pitchFamily="18" charset="0"/>
              <a:cs typeface="Times New Roman" panose="02020603050405020304" pitchFamily="18" charset="0"/>
            </a:endParaRPr>
          </a:p>
          <a:p>
            <a:pPr marL="0" indent="0" algn="l" rtl="0">
              <a:buNone/>
            </a:pPr>
            <a:endParaRPr lang="en-US" sz="28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v"/>
            </a:pPr>
            <a:endParaRPr lang="ar-SA" sz="2800" dirty="0">
              <a:latin typeface="Times New Roman" panose="02020603050405020304" pitchFamily="18" charset="0"/>
              <a:cs typeface="Times New Roman" panose="02020603050405020304" pitchFamily="18" charset="0"/>
            </a:endParaRPr>
          </a:p>
        </p:txBody>
      </p:sp>
      <p:pic>
        <p:nvPicPr>
          <p:cNvPr id="7"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1478288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800" y="404999"/>
            <a:ext cx="8229600" cy="634082"/>
          </a:xfrm>
        </p:spPr>
        <p:txBody>
          <a:bodyPr>
            <a:noAutofit/>
          </a:bodyPr>
          <a:lstStyle/>
          <a:p>
            <a:r>
              <a:rPr lang="en-US" b="1" dirty="0" smtClean="0">
                <a:solidFill>
                  <a:schemeClr val="bg1"/>
                </a:solidFill>
                <a:latin typeface="Times New Roman" panose="02020603050405020304" pitchFamily="18" charset="0"/>
                <a:cs typeface="Times New Roman" panose="02020603050405020304" pitchFamily="18" charset="0"/>
              </a:rPr>
              <a:t>     Motivations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124744"/>
            <a:ext cx="8964488" cy="5733256"/>
          </a:xfrm>
        </p:spPr>
        <p:txBody>
          <a:bodyPr>
            <a:noAutofit/>
          </a:bodyPr>
          <a:lstStyle/>
          <a:p>
            <a:pPr marL="0" indent="0" rtl="0">
              <a:buNone/>
            </a:pPr>
            <a:endParaRPr lang="en-US" sz="2800" dirty="0" smtClean="0">
              <a:latin typeface="Times New Roman" panose="02020603050405020304" pitchFamily="18" charset="0"/>
              <a:cs typeface="Times New Roman" panose="02020603050405020304" pitchFamily="18" charset="0"/>
            </a:endParaRPr>
          </a:p>
          <a:p>
            <a:pPr rtl="0">
              <a:lnSpc>
                <a:spcPct val="150000"/>
              </a:lnSpc>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Why we choose this project:</a:t>
            </a:r>
          </a:p>
          <a:p>
            <a:pPr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 It provides </a:t>
            </a:r>
            <a:r>
              <a:rPr lang="en-US" sz="2800" dirty="0">
                <a:latin typeface="Times New Roman" panose="02020603050405020304" pitchFamily="18" charset="0"/>
                <a:cs typeface="Times New Roman" panose="02020603050405020304" pitchFamily="18" charset="0"/>
              </a:rPr>
              <a:t>a more user-friendly, affordable, and an efficient means to track vehicles accurately in a parking lot</a:t>
            </a:r>
            <a:r>
              <a:rPr lang="en-US" sz="2800" dirty="0" smtClean="0">
                <a:latin typeface="Times New Roman" panose="02020603050405020304" pitchFamily="18" charset="0"/>
                <a:cs typeface="Times New Roman" panose="02020603050405020304" pitchFamily="18" charset="0"/>
              </a:rPr>
              <a:t>.</a:t>
            </a:r>
          </a:p>
          <a:p>
            <a:pPr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It provides </a:t>
            </a:r>
            <a:r>
              <a:rPr lang="en-US" sz="2800" dirty="0">
                <a:latin typeface="Times New Roman" panose="02020603050405020304" pitchFamily="18" charset="0"/>
                <a:cs typeface="Times New Roman" panose="02020603050405020304" pitchFamily="18" charset="0"/>
              </a:rPr>
              <a:t>a more secure way to enter </a:t>
            </a:r>
            <a:r>
              <a:rPr lang="en-US" sz="2800" dirty="0" smtClean="0">
                <a:latin typeface="Times New Roman" panose="02020603050405020304" pitchFamily="18" charset="0"/>
                <a:cs typeface="Times New Roman" panose="02020603050405020304" pitchFamily="18" charset="0"/>
              </a:rPr>
              <a:t>into the </a:t>
            </a:r>
            <a:r>
              <a:rPr lang="en-US" sz="2800" dirty="0">
                <a:latin typeface="Times New Roman" panose="02020603050405020304" pitchFamily="18" charset="0"/>
                <a:cs typeface="Times New Roman" panose="02020603050405020304" pitchFamily="18" charset="0"/>
              </a:rPr>
              <a:t>parking than traditional parking </a:t>
            </a:r>
            <a:r>
              <a:rPr lang="en-US" sz="2800" dirty="0" smtClean="0">
                <a:latin typeface="Times New Roman" panose="02020603050405020304" pitchFamily="18" charset="0"/>
                <a:cs typeface="Times New Roman" panose="02020603050405020304" pitchFamily="18" charset="0"/>
              </a:rPr>
              <a:t>systems.</a:t>
            </a:r>
          </a:p>
          <a:p>
            <a:pPr rtl="0">
              <a:lnSpc>
                <a:spcPct val="150000"/>
              </a:lnSpc>
              <a:buFont typeface="Wingdings" pitchFamily="2" charset="2"/>
              <a:buChar char="v"/>
            </a:pPr>
            <a:r>
              <a:rPr lang="en-US" sz="2800" dirty="0" smtClean="0">
                <a:latin typeface="Times New Roman" panose="02020603050405020304" pitchFamily="18" charset="0"/>
                <a:cs typeface="Times New Roman" panose="02020603050405020304" pitchFamily="18" charset="0"/>
              </a:rPr>
              <a:t> The system contains two parts : paid and unpaid system</a:t>
            </a:r>
            <a:endParaRPr lang="en-US" dirty="0">
              <a:latin typeface="Times New Roman" panose="02020603050405020304" pitchFamily="18" charset="0"/>
              <a:cs typeface="Times New Roman" panose="02020603050405020304" pitchFamily="18" charset="0"/>
            </a:endParaRPr>
          </a:p>
          <a:p>
            <a:pPr marL="0" indent="0" rtl="0">
              <a:buNone/>
            </a:pPr>
            <a:endParaRPr lang="en-US" sz="2800" dirty="0" smtClean="0">
              <a:latin typeface="Times New Roman" panose="02020603050405020304" pitchFamily="18" charset="0"/>
              <a:cs typeface="Times New Roman" panose="02020603050405020304" pitchFamily="18" charset="0"/>
            </a:endParaRPr>
          </a:p>
          <a:p>
            <a:pPr rtl="0"/>
            <a:endParaRPr lang="en-US" sz="2800" dirty="0" smtClean="0">
              <a:latin typeface="Times New Roman" panose="02020603050405020304" pitchFamily="18" charset="0"/>
              <a:cs typeface="Times New Roman" panose="02020603050405020304" pitchFamily="18" charset="0"/>
            </a:endParaRPr>
          </a:p>
          <a:p>
            <a:pPr rtl="0"/>
            <a:endParaRPr lang="en-US" sz="2800" dirty="0" smtClean="0">
              <a:latin typeface="Times New Roman" panose="02020603050405020304" pitchFamily="18" charset="0"/>
              <a:cs typeface="Times New Roman" panose="02020603050405020304" pitchFamily="18" charset="0"/>
            </a:endParaRPr>
          </a:p>
          <a:p>
            <a:pPr marL="0" indent="0" rtl="0">
              <a:buNone/>
            </a:pPr>
            <a:endParaRPr lang="ar-SA" sz="2800" dirty="0">
              <a:latin typeface="Times New Roman" panose="02020603050405020304" pitchFamily="18" charset="0"/>
              <a:cs typeface="Times New Roman" panose="02020603050405020304" pitchFamily="18" charset="0"/>
            </a:endParaRPr>
          </a:p>
        </p:txBody>
      </p:sp>
      <p:pic>
        <p:nvPicPr>
          <p:cNvPr id="8"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675719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791" y="364145"/>
            <a:ext cx="8229600" cy="742429"/>
          </a:xfrm>
        </p:spPr>
        <p:txBody>
          <a:bodyPr>
            <a:noAutofit/>
          </a:bodyPr>
          <a:lstStyle/>
          <a:p>
            <a:pPr algn="l"/>
            <a:r>
              <a:rPr lang="en-US" b="1" dirty="0" smtClean="0">
                <a:solidFill>
                  <a:schemeClr val="bg1"/>
                </a:solidFill>
                <a:latin typeface="Times New Roman" panose="02020603050405020304" pitchFamily="18" charset="0"/>
                <a:cs typeface="Times New Roman" panose="02020603050405020304" pitchFamily="18" charset="0"/>
              </a:rPr>
              <a:t>System Design</a:t>
            </a:r>
            <a:endParaRPr lang="ar-SA" b="1" dirty="0">
              <a:solidFill>
                <a:schemeClr val="bg1"/>
              </a:solidFill>
              <a:latin typeface="Times New Roman" panose="02020603050405020304" pitchFamily="18" charset="0"/>
              <a:cs typeface="Times New Roman" panose="02020603050405020304" pitchFamily="18" charset="0"/>
            </a:endParaRPr>
          </a:p>
        </p:txBody>
      </p:sp>
      <p:pic>
        <p:nvPicPr>
          <p:cNvPr id="7"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20196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2" descr="C:\Users\a\Desktop\Untitled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12776"/>
            <a:ext cx="9144000" cy="5445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400929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8" y="435393"/>
            <a:ext cx="8229600" cy="836712"/>
          </a:xfrm>
        </p:spPr>
        <p:txBody>
          <a:bodyPr/>
          <a:lstStyle/>
          <a:p>
            <a:pPr algn="l" rtl="0"/>
            <a:r>
              <a:rPr lang="en-US" b="1" dirty="0" smtClean="0">
                <a:solidFill>
                  <a:schemeClr val="bg1"/>
                </a:solidFill>
                <a:latin typeface="Times New Roman" panose="02020603050405020304" pitchFamily="18" charset="0"/>
                <a:cs typeface="Times New Roman" panose="02020603050405020304" pitchFamily="18" charset="0"/>
              </a:rPr>
              <a:t>System Components</a:t>
            </a:r>
            <a:endParaRPr lang="ar-SA"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916832"/>
            <a:ext cx="9144000" cy="5733256"/>
          </a:xfrm>
        </p:spPr>
        <p:txBody>
          <a:bodyPr>
            <a:normAutofit/>
          </a:bodyPr>
          <a:lstStyle/>
          <a:p>
            <a:pPr algn="l" rtl="0">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There are three major components that </a:t>
            </a:r>
            <a:r>
              <a:rPr lang="en-US" sz="2800" dirty="0" smtClean="0">
                <a:latin typeface="Times New Roman" panose="02020603050405020304" pitchFamily="18" charset="0"/>
                <a:cs typeface="Times New Roman" panose="02020603050405020304" pitchFamily="18" charset="0"/>
              </a:rPr>
              <a:t>compose the project:</a:t>
            </a:r>
          </a:p>
          <a:p>
            <a:pPr marL="0" indent="0" algn="l" rtl="0">
              <a:buNone/>
            </a:pPr>
            <a:endParaRPr lang="en-US" sz="2800" dirty="0" smtClean="0">
              <a:latin typeface="Times New Roman" panose="02020603050405020304" pitchFamily="18" charset="0"/>
              <a:cs typeface="Times New Roman" panose="02020603050405020304" pitchFamily="18" charset="0"/>
            </a:endParaRPr>
          </a:p>
          <a:p>
            <a:pPr algn="l" rtl="0">
              <a:buFont typeface="Wingdings" pitchFamily="2" charset="2"/>
              <a:buChar char="v"/>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Vehicle component </a:t>
            </a:r>
            <a:r>
              <a:rPr lang="en-US" sz="2800" dirty="0" smtClean="0">
                <a:latin typeface="Times New Roman" panose="02020603050405020304" pitchFamily="18" charset="0"/>
                <a:cs typeface="Times New Roman" panose="02020603050405020304" pitchFamily="18" charset="0"/>
              </a:rPr>
              <a:t>system</a:t>
            </a:r>
          </a:p>
          <a:p>
            <a:pPr algn="l" rtl="0">
              <a:buFont typeface="Wingdings" pitchFamily="2" charset="2"/>
              <a:buChar char="v"/>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Mobile Unit </a:t>
            </a:r>
            <a:endParaRPr lang="en-US" sz="2800" dirty="0" smtClean="0">
              <a:latin typeface="Times New Roman" panose="02020603050405020304" pitchFamily="18" charset="0"/>
              <a:cs typeface="Times New Roman" panose="02020603050405020304" pitchFamily="18" charset="0"/>
            </a:endParaRPr>
          </a:p>
          <a:p>
            <a:pPr algn="l" rtl="0">
              <a:buFont typeface="Wingdings" pitchFamily="2" charset="2"/>
              <a:buChar char="v"/>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database and management </a:t>
            </a:r>
            <a:r>
              <a:rPr lang="en-US" sz="2800" dirty="0" smtClean="0">
                <a:latin typeface="Times New Roman" panose="02020603050405020304" pitchFamily="18" charset="0"/>
                <a:cs typeface="Times New Roman" panose="02020603050405020304" pitchFamily="18" charset="0"/>
              </a:rPr>
              <a:t>module. </a:t>
            </a:r>
          </a:p>
          <a:p>
            <a:pPr algn="l" rtl="0">
              <a:buFont typeface="Wingdings" panose="05000000000000000000" pitchFamily="2" charset="2"/>
              <a:buChar char="q"/>
            </a:pPr>
            <a:endParaRPr lang="en-US" sz="2800" dirty="0">
              <a:latin typeface="Times New Roman" panose="02020603050405020304" pitchFamily="18" charset="0"/>
              <a:cs typeface="Times New Roman" panose="02020603050405020304" pitchFamily="18" charset="0"/>
            </a:endParaRPr>
          </a:p>
          <a:p>
            <a:pPr algn="l" rtl="0"/>
            <a:endParaRPr lang="ar-SA" sz="2800" dirty="0">
              <a:latin typeface="Times New Roman" panose="02020603050405020304" pitchFamily="18" charset="0"/>
              <a:cs typeface="Times New Roman" panose="02020603050405020304" pitchFamily="18" charset="0"/>
            </a:endParaRPr>
          </a:p>
        </p:txBody>
      </p:sp>
      <p:pic>
        <p:nvPicPr>
          <p:cNvPr id="6" name="Picture 2" descr="C:\Users\Toshiba\Pictures\images najah.jpg">
            <a:hlinkClick r:id="rId3" action="ppaction://hlinksldjump"/>
          </p:cNvPr>
          <p:cNvPicPr>
            <a:picLocks noChangeAspect="1" noChangeArrowheads="1"/>
          </p:cNvPicPr>
          <p:nvPr/>
        </p:nvPicPr>
        <p:blipFill>
          <a:blip r:embed="rId4"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8041248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0"/>
            <a:ext cx="8714928" cy="722040"/>
          </a:xfrm>
        </p:spPr>
        <p:txBody>
          <a:bodyPr>
            <a:noAutofit/>
          </a:bodyPr>
          <a:lstStyle/>
          <a:p>
            <a:r>
              <a:rPr lang="en-US" b="1"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Flow Chart</a:t>
            </a:r>
            <a:endParaRPr lang="ar-SA" b="1" dirty="0">
              <a:ln w="18415" cmpd="sng">
                <a:solidFill>
                  <a:srgbClr val="FFFFFF"/>
                </a:solidFill>
                <a:prstDash val="solid"/>
              </a:ln>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9" name="Picture 2" descr="C:\Users\Toshiba\Pictures\images najah.jpg">
            <a:hlinkClick r:id="rId2" action="ppaction://hlinksldjump"/>
          </p:cNvPr>
          <p:cNvPicPr>
            <a:picLocks noChangeAspect="1" noChangeArrowheads="1"/>
          </p:cNvPicPr>
          <p:nvPr/>
        </p:nvPicPr>
        <p:blipFill>
          <a:blip r:embed="rId3"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a\Desktop\Untitl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91121"/>
            <a:ext cx="7364007" cy="5866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53474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6248400"/>
            <a:ext cx="8229600" cy="274042"/>
          </a:xfrm>
        </p:spPr>
        <p:txBody>
          <a:bodyPr>
            <a:noAutofit/>
          </a:bodyPr>
          <a:lstStyle/>
          <a:p>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kGothic Lt BT" pitchFamily="34" charset="0"/>
                <a:hlinkClick r:id="rId3" action="ppaction://hlinksldjump"/>
              </a:rPr>
              <a:t>Flow Chart</a:t>
            </a:r>
            <a:endParaRPr lang="ar-SA"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kGothic Lt BT" pitchFamily="34" charset="0"/>
            </a:endParaRPr>
          </a:p>
        </p:txBody>
      </p:sp>
      <p:pic>
        <p:nvPicPr>
          <p:cNvPr id="7" name="Picture 2" descr="C:\Users\Toshiba\Pictures\images najah.jpg">
            <a:hlinkClick r:id="rId4" action="ppaction://hlinksldjump"/>
          </p:cNvPr>
          <p:cNvPicPr>
            <a:picLocks noChangeAspect="1" noChangeArrowheads="1"/>
          </p:cNvPicPr>
          <p:nvPr/>
        </p:nvPicPr>
        <p:blipFill>
          <a:blip r:embed="rId5" cstate="print"/>
          <a:srcRect/>
          <a:stretch>
            <a:fillRect/>
          </a:stretch>
        </p:blipFill>
        <p:spPr bwMode="auto">
          <a:xfrm>
            <a:off x="7788610" y="188640"/>
            <a:ext cx="1071563"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0" name="Picture 2" descr="C:\Users\a\Desktop\Untitle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9632" y="404664"/>
            <a:ext cx="5544616"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49184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9380</TotalTime>
  <Words>1177</Words>
  <Application>Microsoft Office PowerPoint</Application>
  <PresentationFormat>On-screen Show (4:3)</PresentationFormat>
  <Paragraphs>168</Paragraphs>
  <Slides>33</Slides>
  <Notes>9</Notes>
  <HiddenSlides>0</HiddenSlides>
  <MMClips>2</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Diseño predeterminado</vt:lpstr>
      <vt:lpstr>Smart Parking System        Using RFID Technology  </vt:lpstr>
      <vt:lpstr>Project Clip</vt:lpstr>
      <vt:lpstr>OUTLINE</vt:lpstr>
      <vt:lpstr>Objectives</vt:lpstr>
      <vt:lpstr>     Motivations</vt:lpstr>
      <vt:lpstr>System Design</vt:lpstr>
      <vt:lpstr>System Components</vt:lpstr>
      <vt:lpstr>Flow Chart</vt:lpstr>
      <vt:lpstr>Flow Chart</vt:lpstr>
      <vt:lpstr>PowerPoint Presentation</vt:lpstr>
      <vt:lpstr>SWOT Analysis</vt:lpstr>
      <vt:lpstr>STRENGTHS</vt:lpstr>
      <vt:lpstr>WEAKNESSES</vt:lpstr>
      <vt:lpstr>THREATS</vt:lpstr>
      <vt:lpstr>OPPORTUNITIES</vt:lpstr>
      <vt:lpstr>Economical Study</vt:lpstr>
      <vt:lpstr>Earlier Course Work</vt:lpstr>
      <vt:lpstr>Earlier Course Work</vt:lpstr>
      <vt:lpstr>Earlier Course Work</vt:lpstr>
      <vt:lpstr>Results And Discussions</vt:lpstr>
      <vt:lpstr>Results And Discussions </vt:lpstr>
      <vt:lpstr>Results And Discussions</vt:lpstr>
      <vt:lpstr>Results And Discussions</vt:lpstr>
      <vt:lpstr>Results And Discussions</vt:lpstr>
      <vt:lpstr>Results And Discussions</vt:lpstr>
      <vt:lpstr>Results And Discussions</vt:lpstr>
      <vt:lpstr>Results And Discussions </vt:lpstr>
      <vt:lpstr>Results And Discussions </vt:lpstr>
      <vt:lpstr>Results And Discussions</vt:lpstr>
      <vt:lpstr>Conclusions </vt:lpstr>
      <vt:lpstr>Recommendations</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a</cp:lastModifiedBy>
  <cp:revision>897</cp:revision>
  <dcterms:created xsi:type="dcterms:W3CDTF">2010-05-23T14:28:12Z</dcterms:created>
  <dcterms:modified xsi:type="dcterms:W3CDTF">2014-05-13T13:02:38Z</dcterms:modified>
</cp:coreProperties>
</file>