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104"/>
  </p:notesMasterIdLst>
  <p:sldIdLst>
    <p:sldId id="259" r:id="rId2"/>
    <p:sldId id="256"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B38BEA3-103D-40DB-A553-C103A77A62E3}" type="datetimeFigureOut">
              <a:rPr lang="ar-JO" smtClean="0"/>
              <a:t>18/05/1438</a:t>
            </a:fld>
            <a:endParaRPr lang="ar-JO"/>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76F0F9E-D89F-443B-878B-E3D1BBE67A8E}" type="slidenum">
              <a:rPr lang="ar-JO" smtClean="0"/>
              <a:t>‹#›</a:t>
            </a:fld>
            <a:endParaRPr lang="ar-JO"/>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89CEEC5-E445-46E3-8F57-42DEAD9BF3B8}" type="datetimeFigureOut">
              <a:rPr lang="ar-JO" smtClean="0"/>
              <a:t>18/05/1438</a:t>
            </a:fld>
            <a:endParaRPr lang="ar-JO"/>
          </a:p>
        </p:txBody>
      </p:sp>
      <p:sp>
        <p:nvSpPr>
          <p:cNvPr id="19" name="عنصر نائب للتذييل 18"/>
          <p:cNvSpPr>
            <a:spLocks noGrp="1"/>
          </p:cNvSpPr>
          <p:nvPr>
            <p:ph type="ftr" sz="quarter" idx="11"/>
          </p:nvPr>
        </p:nvSpPr>
        <p:spPr/>
        <p:txBody>
          <a:bodyPr/>
          <a:lstStyle/>
          <a:p>
            <a:endParaRPr lang="ar-JO"/>
          </a:p>
        </p:txBody>
      </p:sp>
      <p:sp>
        <p:nvSpPr>
          <p:cNvPr id="27" name="عنصر نائب لرقم الشريحة 26"/>
          <p:cNvSpPr>
            <a:spLocks noGrp="1"/>
          </p:cNvSpPr>
          <p:nvPr>
            <p:ph type="sldNum" sz="quarter" idx="12"/>
          </p:nvPr>
        </p:nvSpPr>
        <p:spPr/>
        <p:txBody>
          <a:bodyPr/>
          <a:lstStyle/>
          <a:p>
            <a:fld id="{5CA7826D-6F93-4149-A8D2-1CC6F35FCC38}" type="slidenum">
              <a:rPr lang="ar-JO" smtClean="0"/>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89CEEC5-E445-46E3-8F57-42DEAD9BF3B8}" type="datetimeFigureOut">
              <a:rPr lang="ar-JO" smtClean="0"/>
              <a:t>18/05/1438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89CEEC5-E445-46E3-8F57-42DEAD9BF3B8}" type="datetimeFigureOut">
              <a:rPr lang="ar-JO" smtClean="0"/>
              <a:t>18/05/1438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89CEEC5-E445-46E3-8F57-42DEAD9BF3B8}" type="datetimeFigureOut">
              <a:rPr lang="ar-JO" smtClean="0"/>
              <a:t>18/05/1438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89CEEC5-E445-46E3-8F57-42DEAD9BF3B8}" type="datetimeFigureOut">
              <a:rPr lang="ar-JO" smtClean="0"/>
              <a:t>18/05/1438</a:t>
            </a:fld>
            <a:endParaRPr lang="ar-JO"/>
          </a:p>
        </p:txBody>
      </p:sp>
      <p:sp>
        <p:nvSpPr>
          <p:cNvPr id="5" name="عنصر نائب للتذييل 4"/>
          <p:cNvSpPr>
            <a:spLocks noGrp="1"/>
          </p:cNvSpPr>
          <p:nvPr>
            <p:ph type="ftr" sz="quarter" idx="11"/>
          </p:nvPr>
        </p:nvSpPr>
        <p:spPr/>
        <p:txBody>
          <a:bodyPr/>
          <a:lstStyle/>
          <a:p>
            <a:endParaRPr lang="ar-JO"/>
          </a:p>
        </p:txBody>
      </p:sp>
      <p:sp>
        <p:nvSpPr>
          <p:cNvPr id="6" name="عنصر نائب لرقم الشريحة 5"/>
          <p:cNvSpPr>
            <a:spLocks noGrp="1"/>
          </p:cNvSpPr>
          <p:nvPr>
            <p:ph type="sldNum" sz="quarter" idx="12"/>
          </p:nvPr>
        </p:nvSpPr>
        <p:spPr/>
        <p:txBody>
          <a:bodyPr/>
          <a:lstStyle/>
          <a:p>
            <a:fld id="{5CA7826D-6F93-4149-A8D2-1CC6F35FCC38}" type="slidenum">
              <a:rPr lang="ar-JO" smtClean="0"/>
              <a:t>‹#›</a:t>
            </a:fld>
            <a:endParaRPr lang="ar-J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89CEEC5-E445-46E3-8F57-42DEAD9BF3B8}" type="datetimeFigureOut">
              <a:rPr lang="ar-JO" smtClean="0"/>
              <a:t>18/05/1438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89CEEC5-E445-46E3-8F57-42DEAD9BF3B8}" type="datetimeFigureOut">
              <a:rPr lang="ar-JO" smtClean="0"/>
              <a:t>18/05/1438</a:t>
            </a:fld>
            <a:endParaRPr lang="ar-JO"/>
          </a:p>
        </p:txBody>
      </p:sp>
      <p:sp>
        <p:nvSpPr>
          <p:cNvPr id="8" name="عنصر نائب للتذييل 7"/>
          <p:cNvSpPr>
            <a:spLocks noGrp="1"/>
          </p:cNvSpPr>
          <p:nvPr>
            <p:ph type="ftr" sz="quarter" idx="11"/>
          </p:nvPr>
        </p:nvSpPr>
        <p:spPr/>
        <p:txBody>
          <a:bodyPr/>
          <a:lstStyle/>
          <a:p>
            <a:endParaRPr lang="ar-JO"/>
          </a:p>
        </p:txBody>
      </p:sp>
      <p:sp>
        <p:nvSpPr>
          <p:cNvPr id="9" name="عنصر نائب لرقم الشريحة 8"/>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89CEEC5-E445-46E3-8F57-42DEAD9BF3B8}" type="datetimeFigureOut">
              <a:rPr lang="ar-JO" smtClean="0"/>
              <a:t>18/05/1438</a:t>
            </a:fld>
            <a:endParaRPr lang="ar-JO"/>
          </a:p>
        </p:txBody>
      </p:sp>
      <p:sp>
        <p:nvSpPr>
          <p:cNvPr id="4" name="عنصر نائب للتذييل 3"/>
          <p:cNvSpPr>
            <a:spLocks noGrp="1"/>
          </p:cNvSpPr>
          <p:nvPr>
            <p:ph type="ftr" sz="quarter" idx="11"/>
          </p:nvPr>
        </p:nvSpPr>
        <p:spPr/>
        <p:txBody>
          <a:bodyPr/>
          <a:lstStyle/>
          <a:p>
            <a:endParaRPr lang="ar-JO"/>
          </a:p>
        </p:txBody>
      </p:sp>
      <p:sp>
        <p:nvSpPr>
          <p:cNvPr id="5" name="عنصر نائب لرقم الشريحة 4"/>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89CEEC5-E445-46E3-8F57-42DEAD9BF3B8}" type="datetimeFigureOut">
              <a:rPr lang="ar-JO" smtClean="0"/>
              <a:t>18/05/1438</a:t>
            </a:fld>
            <a:endParaRPr lang="ar-JO"/>
          </a:p>
        </p:txBody>
      </p:sp>
      <p:sp>
        <p:nvSpPr>
          <p:cNvPr id="3" name="عنصر نائب للتذييل 2"/>
          <p:cNvSpPr>
            <a:spLocks noGrp="1"/>
          </p:cNvSpPr>
          <p:nvPr>
            <p:ph type="ftr" sz="quarter" idx="11"/>
          </p:nvPr>
        </p:nvSpPr>
        <p:spPr/>
        <p:txBody>
          <a:bodyPr/>
          <a:lstStyle/>
          <a:p>
            <a:endParaRPr lang="ar-JO"/>
          </a:p>
        </p:txBody>
      </p:sp>
      <p:sp>
        <p:nvSpPr>
          <p:cNvPr id="4" name="عنصر نائب لرقم الشريحة 3"/>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89CEEC5-E445-46E3-8F57-42DEAD9BF3B8}" type="datetimeFigureOut">
              <a:rPr lang="ar-JO" smtClean="0"/>
              <a:t>18/05/1438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p:txBody>
          <a:bodyPr/>
          <a:lstStyle/>
          <a:p>
            <a:fld id="{5CA7826D-6F93-4149-A8D2-1CC6F35FCC38}" type="slidenum">
              <a:rPr lang="ar-JO" smtClean="0"/>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89CEEC5-E445-46E3-8F57-42DEAD9BF3B8}" type="datetimeFigureOut">
              <a:rPr lang="ar-JO" smtClean="0"/>
              <a:t>18/05/1438</a:t>
            </a:fld>
            <a:endParaRPr lang="ar-JO"/>
          </a:p>
        </p:txBody>
      </p:sp>
      <p:sp>
        <p:nvSpPr>
          <p:cNvPr id="6" name="عنصر نائب للتذييل 5"/>
          <p:cNvSpPr>
            <a:spLocks noGrp="1"/>
          </p:cNvSpPr>
          <p:nvPr>
            <p:ph type="ftr" sz="quarter" idx="11"/>
          </p:nvPr>
        </p:nvSpPr>
        <p:spPr/>
        <p:txBody>
          <a:bodyPr/>
          <a:lstStyle/>
          <a:p>
            <a:endParaRPr lang="ar-JO"/>
          </a:p>
        </p:txBody>
      </p:sp>
      <p:sp>
        <p:nvSpPr>
          <p:cNvPr id="7" name="عنصر نائب لرقم الشريحة 6"/>
          <p:cNvSpPr>
            <a:spLocks noGrp="1"/>
          </p:cNvSpPr>
          <p:nvPr>
            <p:ph type="sldNum" sz="quarter" idx="12"/>
          </p:nvPr>
        </p:nvSpPr>
        <p:spPr>
          <a:xfrm>
            <a:off x="8077200" y="6356350"/>
            <a:ext cx="609600" cy="365125"/>
          </a:xfrm>
        </p:spPr>
        <p:txBody>
          <a:bodyPr/>
          <a:lstStyle/>
          <a:p>
            <a:fld id="{5CA7826D-6F93-4149-A8D2-1CC6F35FCC38}" type="slidenum">
              <a:rPr lang="ar-JO" smtClean="0"/>
              <a:t>‹#›</a:t>
            </a:fld>
            <a:endParaRPr lang="ar-JO"/>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89CEEC5-E445-46E3-8F57-42DEAD9BF3B8}" type="datetimeFigureOut">
              <a:rPr lang="ar-JO" smtClean="0"/>
              <a:t>18/05/1438</a:t>
            </a:fld>
            <a:endParaRPr lang="ar-JO"/>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A7826D-6F93-4149-A8D2-1CC6F35FCC38}" type="slidenum">
              <a:rPr lang="ar-JO" smtClean="0"/>
              <a:t>‹#›</a:t>
            </a:fld>
            <a:endParaRPr lang="ar-JO"/>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714488"/>
            <a:ext cx="9144000" cy="3046988"/>
          </a:xfrm>
          <a:prstGeom prst="rect">
            <a:avLst/>
          </a:prstGeom>
          <a:noFill/>
        </p:spPr>
        <p:txBody>
          <a:bodyPr wrap="square" rtlCol="1">
            <a:spAutoFit/>
          </a:bodyPr>
          <a:lstStyle/>
          <a:p>
            <a:pPr algn="ctr"/>
            <a:r>
              <a:rPr lang="en-US" sz="3200" dirty="0" smtClean="0">
                <a:cs typeface="+mj-cs"/>
              </a:rPr>
              <a:t>An-</a:t>
            </a:r>
            <a:r>
              <a:rPr lang="en-US" sz="3200" dirty="0" err="1" smtClean="0">
                <a:cs typeface="+mj-cs"/>
              </a:rPr>
              <a:t>Najah</a:t>
            </a:r>
            <a:r>
              <a:rPr lang="en-US" sz="3200" dirty="0" smtClean="0">
                <a:cs typeface="+mj-cs"/>
              </a:rPr>
              <a:t> National University</a:t>
            </a:r>
          </a:p>
          <a:p>
            <a:pPr algn="ctr"/>
            <a:r>
              <a:rPr lang="en-US" sz="3200" dirty="0" smtClean="0">
                <a:cs typeface="+mj-cs"/>
              </a:rPr>
              <a:t>Faculty Of Engineering</a:t>
            </a:r>
          </a:p>
          <a:p>
            <a:pPr algn="ctr"/>
            <a:r>
              <a:rPr lang="en-US" sz="3200" dirty="0" smtClean="0">
                <a:cs typeface="+mj-cs"/>
              </a:rPr>
              <a:t>Building Engineering Department</a:t>
            </a:r>
          </a:p>
          <a:p>
            <a:pPr algn="ctr"/>
            <a:r>
              <a:rPr lang="en-US" sz="3200" dirty="0" smtClean="0">
                <a:cs typeface="+mj-cs"/>
              </a:rPr>
              <a:t>Graduation project II</a:t>
            </a:r>
          </a:p>
          <a:p>
            <a:pPr algn="ctr"/>
            <a:r>
              <a:rPr lang="en-US" sz="3200" dirty="0" smtClean="0">
                <a:solidFill>
                  <a:schemeClr val="accent2">
                    <a:lumMod val="75000"/>
                  </a:schemeClr>
                </a:solidFill>
                <a:cs typeface="+mj-cs"/>
              </a:rPr>
              <a:t>Design of an environmental and energy efficient bank building</a:t>
            </a:r>
            <a:endParaRPr lang="ar-JO" sz="3200" dirty="0">
              <a:solidFill>
                <a:schemeClr val="accent2">
                  <a:lumMod val="75000"/>
                </a:schemeClr>
              </a:solidFill>
              <a:cs typeface="+mj-cs"/>
            </a:endParaRPr>
          </a:p>
        </p:txBody>
      </p:sp>
      <p:pic>
        <p:nvPicPr>
          <p:cNvPr id="4" name="صورة 3" descr="تنزيل.png"/>
          <p:cNvPicPr>
            <a:picLocks noChangeAspect="1"/>
          </p:cNvPicPr>
          <p:nvPr/>
        </p:nvPicPr>
        <p:blipFill>
          <a:blip r:embed="rId2"/>
          <a:stretch>
            <a:fillRect/>
          </a:stretch>
        </p:blipFill>
        <p:spPr>
          <a:xfrm>
            <a:off x="3786182" y="214290"/>
            <a:ext cx="1533525" cy="1371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428604"/>
            <a:ext cx="7643866" cy="646331"/>
          </a:xfrm>
          <a:prstGeom prst="rect">
            <a:avLst/>
          </a:prstGeom>
          <a:noFill/>
        </p:spPr>
        <p:txBody>
          <a:bodyPr wrap="square" rtlCol="1">
            <a:spAutoFit/>
          </a:bodyPr>
          <a:lstStyle/>
          <a:p>
            <a:pPr algn="ctr"/>
            <a:r>
              <a:rPr lang="en-US" sz="3600" b="1" dirty="0" smtClean="0"/>
              <a:t>Ground floor plan (Area = 480 m2)</a:t>
            </a:r>
            <a:endParaRPr lang="ar-JO" sz="3600" b="1" dirty="0"/>
          </a:p>
        </p:txBody>
      </p:sp>
      <p:pic>
        <p:nvPicPr>
          <p:cNvPr id="3" name="صورة 2" descr="6.png"/>
          <p:cNvPicPr>
            <a:picLocks noChangeAspect="1"/>
          </p:cNvPicPr>
          <p:nvPr/>
        </p:nvPicPr>
        <p:blipFill>
          <a:blip r:embed="rId2"/>
          <a:stretch>
            <a:fillRect/>
          </a:stretch>
        </p:blipFill>
        <p:spPr>
          <a:xfrm>
            <a:off x="642910" y="1571612"/>
            <a:ext cx="7877175" cy="4686300"/>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85.png"/>
          <p:cNvPicPr>
            <a:picLocks noChangeAspect="1"/>
          </p:cNvPicPr>
          <p:nvPr/>
        </p:nvPicPr>
        <p:blipFill>
          <a:blip r:embed="rId2"/>
          <a:stretch>
            <a:fillRect/>
          </a:stretch>
        </p:blipFill>
        <p:spPr>
          <a:xfrm>
            <a:off x="1428728" y="500042"/>
            <a:ext cx="6715172" cy="5889843"/>
          </a:xfrm>
          <a:prstGeom prst="rect">
            <a:avLst/>
          </a:prstGeom>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728" y="428604"/>
            <a:ext cx="6500858" cy="646331"/>
          </a:xfrm>
          <a:prstGeom prst="rect">
            <a:avLst/>
          </a:prstGeom>
          <a:noFill/>
        </p:spPr>
        <p:txBody>
          <a:bodyPr wrap="square" rtlCol="1">
            <a:spAutoFit/>
          </a:bodyPr>
          <a:lstStyle/>
          <a:p>
            <a:pPr algn="ctr"/>
            <a:r>
              <a:rPr lang="en-US" sz="3600" b="1" dirty="0" smtClean="0"/>
              <a:t>Quantity Surveying</a:t>
            </a:r>
            <a:endParaRPr lang="ar-JO" sz="3600" b="1" dirty="0"/>
          </a:p>
        </p:txBody>
      </p:sp>
      <p:pic>
        <p:nvPicPr>
          <p:cNvPr id="3" name="صورة 2" descr="86.png"/>
          <p:cNvPicPr>
            <a:picLocks noChangeAspect="1"/>
          </p:cNvPicPr>
          <p:nvPr/>
        </p:nvPicPr>
        <p:blipFill>
          <a:blip r:embed="rId2"/>
          <a:stretch>
            <a:fillRect/>
          </a:stretch>
        </p:blipFill>
        <p:spPr>
          <a:xfrm>
            <a:off x="1143519" y="1552574"/>
            <a:ext cx="6928943" cy="4764404"/>
          </a:xfrm>
          <a:prstGeom prst="rect">
            <a:avLst/>
          </a:prstGeom>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87.png"/>
          <p:cNvPicPr>
            <a:picLocks noChangeAspect="1"/>
          </p:cNvPicPr>
          <p:nvPr/>
        </p:nvPicPr>
        <p:blipFill>
          <a:blip r:embed="rId2"/>
          <a:stretch>
            <a:fillRect/>
          </a:stretch>
        </p:blipFill>
        <p:spPr>
          <a:xfrm>
            <a:off x="1500166" y="578352"/>
            <a:ext cx="6572296" cy="539413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14348" y="500042"/>
            <a:ext cx="8001056" cy="646331"/>
          </a:xfrm>
          <a:prstGeom prst="rect">
            <a:avLst/>
          </a:prstGeom>
          <a:noFill/>
        </p:spPr>
        <p:txBody>
          <a:bodyPr wrap="square" rtlCol="1">
            <a:spAutoFit/>
          </a:bodyPr>
          <a:lstStyle/>
          <a:p>
            <a:pPr algn="ctr"/>
            <a:r>
              <a:rPr lang="en-US" sz="3600" b="1" dirty="0" smtClean="0"/>
              <a:t>First  floor plan (Area = 480m2)</a:t>
            </a:r>
            <a:endParaRPr lang="ar-JO" sz="3600" b="1" dirty="0"/>
          </a:p>
        </p:txBody>
      </p:sp>
      <p:pic>
        <p:nvPicPr>
          <p:cNvPr id="4" name="صورة 3" descr="7.png"/>
          <p:cNvPicPr>
            <a:picLocks noChangeAspect="1"/>
          </p:cNvPicPr>
          <p:nvPr/>
        </p:nvPicPr>
        <p:blipFill>
          <a:blip r:embed="rId2"/>
          <a:stretch>
            <a:fillRect/>
          </a:stretch>
        </p:blipFill>
        <p:spPr>
          <a:xfrm>
            <a:off x="857224" y="1571612"/>
            <a:ext cx="7543800" cy="46005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357166"/>
            <a:ext cx="7929618" cy="646331"/>
          </a:xfrm>
          <a:prstGeom prst="rect">
            <a:avLst/>
          </a:prstGeom>
          <a:noFill/>
        </p:spPr>
        <p:txBody>
          <a:bodyPr wrap="square" rtlCol="1">
            <a:spAutoFit/>
          </a:bodyPr>
          <a:lstStyle/>
          <a:p>
            <a:pPr algn="ctr"/>
            <a:r>
              <a:rPr lang="en-US" sz="3600" b="1" dirty="0" smtClean="0"/>
              <a:t>Second floor plan (Area = 480 m2)</a:t>
            </a:r>
            <a:endParaRPr lang="ar-JO" sz="3600" b="1" dirty="0"/>
          </a:p>
        </p:txBody>
      </p:sp>
      <p:pic>
        <p:nvPicPr>
          <p:cNvPr id="3" name="صورة 2" descr="8.png"/>
          <p:cNvPicPr>
            <a:picLocks noChangeAspect="1"/>
          </p:cNvPicPr>
          <p:nvPr/>
        </p:nvPicPr>
        <p:blipFill>
          <a:blip r:embed="rId2"/>
          <a:stretch>
            <a:fillRect/>
          </a:stretch>
        </p:blipFill>
        <p:spPr>
          <a:xfrm>
            <a:off x="1214414" y="1428736"/>
            <a:ext cx="6753225" cy="42576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1538" y="2214554"/>
            <a:ext cx="7358114"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Elevation </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2976" y="285728"/>
            <a:ext cx="7572428" cy="646331"/>
          </a:xfrm>
          <a:prstGeom prst="rect">
            <a:avLst/>
          </a:prstGeom>
          <a:noFill/>
        </p:spPr>
        <p:txBody>
          <a:bodyPr wrap="square" rtlCol="1">
            <a:spAutoFit/>
          </a:bodyPr>
          <a:lstStyle/>
          <a:p>
            <a:pPr algn="ctr"/>
            <a:r>
              <a:rPr lang="en-US" sz="3600" b="1" dirty="0" smtClean="0"/>
              <a:t>North Elevation </a:t>
            </a:r>
            <a:endParaRPr lang="ar-JO" sz="3600" b="1" dirty="0"/>
          </a:p>
        </p:txBody>
      </p:sp>
      <p:pic>
        <p:nvPicPr>
          <p:cNvPr id="3" name="صورة 2" descr="9.PNG"/>
          <p:cNvPicPr>
            <a:picLocks noChangeAspect="1"/>
          </p:cNvPicPr>
          <p:nvPr/>
        </p:nvPicPr>
        <p:blipFill>
          <a:blip r:embed="rId2"/>
          <a:stretch>
            <a:fillRect/>
          </a:stretch>
        </p:blipFill>
        <p:spPr>
          <a:xfrm>
            <a:off x="357158" y="1500174"/>
            <a:ext cx="8434856" cy="442915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85852" y="357166"/>
            <a:ext cx="6643734" cy="646331"/>
          </a:xfrm>
          <a:prstGeom prst="rect">
            <a:avLst/>
          </a:prstGeom>
          <a:noFill/>
        </p:spPr>
        <p:txBody>
          <a:bodyPr wrap="square" rtlCol="1">
            <a:spAutoFit/>
          </a:bodyPr>
          <a:lstStyle/>
          <a:p>
            <a:pPr algn="ctr"/>
            <a:r>
              <a:rPr lang="en-US" sz="3600" b="1" dirty="0" smtClean="0"/>
              <a:t>South Elevation </a:t>
            </a:r>
            <a:endParaRPr lang="ar-JO" sz="3600" b="1" dirty="0"/>
          </a:p>
        </p:txBody>
      </p:sp>
      <p:pic>
        <p:nvPicPr>
          <p:cNvPr id="3" name="صورة 2" descr="10.PNG"/>
          <p:cNvPicPr>
            <a:picLocks noChangeAspect="1"/>
          </p:cNvPicPr>
          <p:nvPr/>
        </p:nvPicPr>
        <p:blipFill>
          <a:blip r:embed="rId2"/>
          <a:stretch>
            <a:fillRect/>
          </a:stretch>
        </p:blipFill>
        <p:spPr>
          <a:xfrm>
            <a:off x="536995" y="1357298"/>
            <a:ext cx="7892657" cy="471490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428604"/>
            <a:ext cx="8072494" cy="646331"/>
          </a:xfrm>
          <a:prstGeom prst="rect">
            <a:avLst/>
          </a:prstGeom>
          <a:noFill/>
        </p:spPr>
        <p:txBody>
          <a:bodyPr wrap="square" rtlCol="1">
            <a:spAutoFit/>
          </a:bodyPr>
          <a:lstStyle/>
          <a:p>
            <a:pPr algn="ctr"/>
            <a:r>
              <a:rPr lang="en-US" sz="3600" b="1" dirty="0" smtClean="0"/>
              <a:t>West Elevation </a:t>
            </a:r>
            <a:endParaRPr lang="ar-JO" sz="3600" b="1" dirty="0"/>
          </a:p>
        </p:txBody>
      </p:sp>
      <p:pic>
        <p:nvPicPr>
          <p:cNvPr id="3" name="صورة 2" descr="11.PNG"/>
          <p:cNvPicPr>
            <a:picLocks noChangeAspect="1"/>
          </p:cNvPicPr>
          <p:nvPr/>
        </p:nvPicPr>
        <p:blipFill>
          <a:blip r:embed="rId2"/>
          <a:stretch>
            <a:fillRect/>
          </a:stretch>
        </p:blipFill>
        <p:spPr>
          <a:xfrm>
            <a:off x="571471" y="1571612"/>
            <a:ext cx="8047157" cy="457203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357166"/>
            <a:ext cx="6786610" cy="646331"/>
          </a:xfrm>
          <a:prstGeom prst="rect">
            <a:avLst/>
          </a:prstGeom>
          <a:noFill/>
        </p:spPr>
        <p:txBody>
          <a:bodyPr wrap="square" rtlCol="1">
            <a:spAutoFit/>
          </a:bodyPr>
          <a:lstStyle/>
          <a:p>
            <a:pPr algn="ctr"/>
            <a:r>
              <a:rPr lang="en-US" sz="3600" b="1" dirty="0" smtClean="0"/>
              <a:t>East Elevation </a:t>
            </a:r>
            <a:endParaRPr lang="ar-JO" sz="3600" b="1" dirty="0"/>
          </a:p>
        </p:txBody>
      </p:sp>
      <p:pic>
        <p:nvPicPr>
          <p:cNvPr id="3" name="صورة 2" descr="12.PNG"/>
          <p:cNvPicPr>
            <a:picLocks noChangeAspect="1"/>
          </p:cNvPicPr>
          <p:nvPr/>
        </p:nvPicPr>
        <p:blipFill>
          <a:blip r:embed="rId2"/>
          <a:stretch>
            <a:fillRect/>
          </a:stretch>
        </p:blipFill>
        <p:spPr>
          <a:xfrm>
            <a:off x="844978" y="1428736"/>
            <a:ext cx="7513236" cy="525221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43108" y="2428868"/>
            <a:ext cx="5214974"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Section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71604" y="357166"/>
            <a:ext cx="6786610" cy="646331"/>
          </a:xfrm>
          <a:prstGeom prst="rect">
            <a:avLst/>
          </a:prstGeom>
          <a:noFill/>
        </p:spPr>
        <p:txBody>
          <a:bodyPr wrap="square" rtlCol="1">
            <a:spAutoFit/>
          </a:bodyPr>
          <a:lstStyle/>
          <a:p>
            <a:pPr algn="ctr"/>
            <a:r>
              <a:rPr lang="en-US" sz="3600" b="1" dirty="0" smtClean="0"/>
              <a:t>Section A-A</a:t>
            </a:r>
            <a:endParaRPr lang="ar-JO" sz="3600" b="1" dirty="0"/>
          </a:p>
        </p:txBody>
      </p:sp>
      <p:pic>
        <p:nvPicPr>
          <p:cNvPr id="3" name="صورة 2" descr="13.PNG"/>
          <p:cNvPicPr>
            <a:picLocks noChangeAspect="1"/>
          </p:cNvPicPr>
          <p:nvPr/>
        </p:nvPicPr>
        <p:blipFill>
          <a:blip r:embed="rId2"/>
          <a:stretch>
            <a:fillRect/>
          </a:stretch>
        </p:blipFill>
        <p:spPr>
          <a:xfrm>
            <a:off x="239514" y="1571611"/>
            <a:ext cx="8690203" cy="400052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14282" y="1428736"/>
            <a:ext cx="8715436" cy="4031873"/>
          </a:xfrm>
          <a:prstGeom prst="rect">
            <a:avLst/>
          </a:prstGeom>
          <a:noFill/>
        </p:spPr>
        <p:txBody>
          <a:bodyPr wrap="square" rtlCol="1">
            <a:spAutoFit/>
          </a:bodyPr>
          <a:lstStyle/>
          <a:p>
            <a:pPr algn="ctr"/>
            <a:r>
              <a:rPr lang="en-US" sz="3200" dirty="0" smtClean="0">
                <a:cs typeface="+mj-cs"/>
              </a:rPr>
              <a:t>Supervised by:</a:t>
            </a:r>
          </a:p>
          <a:p>
            <a:pPr algn="ctr" rtl="0"/>
            <a:r>
              <a:rPr lang="en-US" sz="3200" dirty="0" smtClean="0">
                <a:solidFill>
                  <a:schemeClr val="accent2">
                    <a:lumMod val="75000"/>
                  </a:schemeClr>
                </a:solidFill>
                <a:cs typeface="+mj-cs"/>
              </a:rPr>
              <a:t>Dr. </a:t>
            </a:r>
            <a:r>
              <a:rPr lang="en-US" sz="3200" dirty="0" err="1" smtClean="0">
                <a:solidFill>
                  <a:schemeClr val="accent2">
                    <a:lumMod val="75000"/>
                  </a:schemeClr>
                </a:solidFill>
                <a:cs typeface="+mj-cs"/>
              </a:rPr>
              <a:t>Muhannad</a:t>
            </a:r>
            <a:r>
              <a:rPr lang="en-US" sz="3200" dirty="0" smtClean="0">
                <a:solidFill>
                  <a:schemeClr val="accent2">
                    <a:lumMod val="75000"/>
                  </a:schemeClr>
                </a:solidFill>
                <a:cs typeface="+mj-cs"/>
              </a:rPr>
              <a:t> </a:t>
            </a:r>
            <a:r>
              <a:rPr lang="en-US" sz="3200" dirty="0" err="1" smtClean="0">
                <a:solidFill>
                  <a:schemeClr val="accent2">
                    <a:lumMod val="75000"/>
                  </a:schemeClr>
                </a:solidFill>
                <a:cs typeface="+mj-cs"/>
              </a:rPr>
              <a:t>Haj</a:t>
            </a:r>
            <a:r>
              <a:rPr lang="en-US" sz="3200" dirty="0" smtClean="0">
                <a:solidFill>
                  <a:schemeClr val="accent2">
                    <a:lumMod val="75000"/>
                  </a:schemeClr>
                </a:solidFill>
                <a:cs typeface="+mj-cs"/>
              </a:rPr>
              <a:t> Hussein</a:t>
            </a:r>
          </a:p>
          <a:p>
            <a:pPr algn="ctr" rtl="0"/>
            <a:endParaRPr lang="en-US" sz="3200" dirty="0" smtClean="0">
              <a:solidFill>
                <a:srgbClr val="FF0000"/>
              </a:solidFill>
              <a:cs typeface="+mj-cs"/>
            </a:endParaRPr>
          </a:p>
          <a:p>
            <a:pPr algn="ctr"/>
            <a:r>
              <a:rPr lang="en-US" sz="3200" dirty="0" smtClean="0">
                <a:cs typeface="+mj-cs"/>
              </a:rPr>
              <a:t>Prepared by:</a:t>
            </a:r>
          </a:p>
          <a:p>
            <a:pPr algn="ctr"/>
            <a:r>
              <a:rPr lang="en-US" sz="3200" dirty="0" err="1" smtClean="0">
                <a:solidFill>
                  <a:schemeClr val="accent2">
                    <a:lumMod val="75000"/>
                  </a:schemeClr>
                </a:solidFill>
                <a:cs typeface="+mj-cs"/>
              </a:rPr>
              <a:t>Amani</a:t>
            </a:r>
            <a:r>
              <a:rPr lang="en-US" sz="3200" dirty="0" smtClean="0">
                <a:solidFill>
                  <a:schemeClr val="accent2">
                    <a:lumMod val="75000"/>
                  </a:schemeClr>
                </a:solidFill>
                <a:cs typeface="+mj-cs"/>
              </a:rPr>
              <a:t> </a:t>
            </a:r>
            <a:r>
              <a:rPr lang="en-US" sz="3200" dirty="0" err="1" smtClean="0">
                <a:solidFill>
                  <a:schemeClr val="accent2">
                    <a:lumMod val="75000"/>
                  </a:schemeClr>
                </a:solidFill>
                <a:cs typeface="+mj-cs"/>
              </a:rPr>
              <a:t>Mosleh</a:t>
            </a:r>
            <a:endParaRPr lang="en-US" sz="3200" dirty="0" smtClean="0">
              <a:solidFill>
                <a:schemeClr val="accent2">
                  <a:lumMod val="75000"/>
                </a:schemeClr>
              </a:solidFill>
              <a:cs typeface="+mj-cs"/>
            </a:endParaRPr>
          </a:p>
          <a:p>
            <a:pPr algn="ctr"/>
            <a:r>
              <a:rPr lang="en-US" sz="3200" dirty="0" smtClean="0">
                <a:solidFill>
                  <a:schemeClr val="accent2">
                    <a:lumMod val="75000"/>
                  </a:schemeClr>
                </a:solidFill>
                <a:cs typeface="+mj-cs"/>
              </a:rPr>
              <a:t>Salam </a:t>
            </a:r>
            <a:r>
              <a:rPr lang="en-US" sz="3200" dirty="0" err="1" smtClean="0">
                <a:solidFill>
                  <a:schemeClr val="accent2">
                    <a:lumMod val="75000"/>
                  </a:schemeClr>
                </a:solidFill>
                <a:cs typeface="+mj-cs"/>
              </a:rPr>
              <a:t>Alzoubi</a:t>
            </a:r>
            <a:endParaRPr lang="en-US" sz="3200" dirty="0" smtClean="0">
              <a:solidFill>
                <a:schemeClr val="accent2">
                  <a:lumMod val="75000"/>
                </a:schemeClr>
              </a:solidFill>
              <a:cs typeface="+mj-cs"/>
            </a:endParaRPr>
          </a:p>
          <a:p>
            <a:pPr algn="ctr"/>
            <a:r>
              <a:rPr lang="en-US" sz="3200" dirty="0" err="1" smtClean="0">
                <a:solidFill>
                  <a:schemeClr val="accent2">
                    <a:lumMod val="75000"/>
                  </a:schemeClr>
                </a:solidFill>
                <a:cs typeface="+mj-cs"/>
              </a:rPr>
              <a:t>Mohannad</a:t>
            </a:r>
            <a:r>
              <a:rPr lang="en-US" sz="3200" dirty="0" smtClean="0">
                <a:solidFill>
                  <a:schemeClr val="accent2">
                    <a:lumMod val="75000"/>
                  </a:schemeClr>
                </a:solidFill>
                <a:cs typeface="+mj-cs"/>
              </a:rPr>
              <a:t> </a:t>
            </a:r>
            <a:r>
              <a:rPr lang="en-US" sz="3200" dirty="0" err="1" smtClean="0">
                <a:solidFill>
                  <a:schemeClr val="accent2">
                    <a:lumMod val="75000"/>
                  </a:schemeClr>
                </a:solidFill>
                <a:cs typeface="+mj-cs"/>
              </a:rPr>
              <a:t>Ghannam</a:t>
            </a:r>
            <a:endParaRPr lang="en-US" sz="3200" dirty="0" smtClean="0">
              <a:solidFill>
                <a:schemeClr val="accent2">
                  <a:lumMod val="75000"/>
                </a:schemeClr>
              </a:solidFill>
              <a:cs typeface="+mj-cs"/>
            </a:endParaRPr>
          </a:p>
          <a:p>
            <a:pPr algn="ctr"/>
            <a:r>
              <a:rPr lang="en-US" sz="3200" dirty="0" err="1" smtClean="0">
                <a:solidFill>
                  <a:schemeClr val="accent2">
                    <a:lumMod val="75000"/>
                  </a:schemeClr>
                </a:solidFill>
                <a:cs typeface="+mj-cs"/>
              </a:rPr>
              <a:t>Waed</a:t>
            </a:r>
            <a:r>
              <a:rPr lang="en-US" sz="3200" dirty="0" smtClean="0">
                <a:solidFill>
                  <a:schemeClr val="accent2">
                    <a:lumMod val="75000"/>
                  </a:schemeClr>
                </a:solidFill>
                <a:cs typeface="+mj-cs"/>
              </a:rPr>
              <a:t> </a:t>
            </a:r>
            <a:r>
              <a:rPr lang="en-US" sz="3200" dirty="0" err="1" smtClean="0">
                <a:solidFill>
                  <a:schemeClr val="accent2">
                    <a:lumMod val="75000"/>
                  </a:schemeClr>
                </a:solidFill>
                <a:cs typeface="+mj-cs"/>
              </a:rPr>
              <a:t>Hamad</a:t>
            </a:r>
            <a:endParaRPr lang="ar-JO" sz="3200" dirty="0">
              <a:solidFill>
                <a:schemeClr val="accent2">
                  <a:lumMod val="75000"/>
                </a:schemeClr>
              </a:solidFill>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728" y="428604"/>
            <a:ext cx="6286544" cy="646331"/>
          </a:xfrm>
          <a:prstGeom prst="rect">
            <a:avLst/>
          </a:prstGeom>
          <a:noFill/>
        </p:spPr>
        <p:txBody>
          <a:bodyPr wrap="square" rtlCol="1">
            <a:spAutoFit/>
          </a:bodyPr>
          <a:lstStyle/>
          <a:p>
            <a:pPr algn="ctr"/>
            <a:r>
              <a:rPr lang="en-US" sz="3600" b="1" dirty="0" smtClean="0"/>
              <a:t>Section B-B</a:t>
            </a:r>
            <a:endParaRPr lang="ar-JO" sz="3600" b="1" dirty="0"/>
          </a:p>
        </p:txBody>
      </p:sp>
      <p:pic>
        <p:nvPicPr>
          <p:cNvPr id="3" name="صورة 2" descr="14.PNG"/>
          <p:cNvPicPr>
            <a:picLocks noChangeAspect="1"/>
          </p:cNvPicPr>
          <p:nvPr/>
        </p:nvPicPr>
        <p:blipFill>
          <a:blip r:embed="rId2"/>
          <a:stretch>
            <a:fillRect/>
          </a:stretch>
        </p:blipFill>
        <p:spPr>
          <a:xfrm>
            <a:off x="721161" y="1532542"/>
            <a:ext cx="7637053" cy="411103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2071678"/>
            <a:ext cx="8501122"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Structural and Seismic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28794" y="428604"/>
            <a:ext cx="6262343"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Codes of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مربع نص 3"/>
          <p:cNvSpPr txBox="1"/>
          <p:nvPr/>
        </p:nvSpPr>
        <p:spPr>
          <a:xfrm>
            <a:off x="1071538" y="1857364"/>
            <a:ext cx="7572428" cy="3326873"/>
          </a:xfrm>
          <a:prstGeom prst="rect">
            <a:avLst/>
          </a:prstGeom>
          <a:noFill/>
        </p:spPr>
        <p:txBody>
          <a:bodyPr wrap="square" rtlCol="1">
            <a:spAutoFit/>
          </a:bodyPr>
          <a:lstStyle/>
          <a:p>
            <a:pPr algn="ctr" rtl="0">
              <a:lnSpc>
                <a:spcPct val="150000"/>
              </a:lnSpc>
            </a:pPr>
            <a:r>
              <a:rPr lang="en-US" sz="3600" dirty="0" smtClean="0"/>
              <a:t>The American Concrete Institute code ACI 318-08.The seismic design according to UBC-97. The analysis and design were done using sap program</a:t>
            </a:r>
            <a:endParaRPr lang="ar-JO"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00298" y="428604"/>
            <a:ext cx="4689548"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Design Data</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مربع نص 2"/>
          <p:cNvSpPr txBox="1"/>
          <p:nvPr/>
        </p:nvSpPr>
        <p:spPr>
          <a:xfrm>
            <a:off x="642910" y="1857364"/>
            <a:ext cx="8072494" cy="3785652"/>
          </a:xfrm>
          <a:prstGeom prst="rect">
            <a:avLst/>
          </a:prstGeom>
          <a:noFill/>
        </p:spPr>
        <p:txBody>
          <a:bodyPr wrap="square" rtlCol="1">
            <a:spAutoFit/>
          </a:bodyPr>
          <a:lstStyle/>
          <a:p>
            <a:pPr algn="l" rtl="0">
              <a:lnSpc>
                <a:spcPct val="150000"/>
              </a:lnSpc>
              <a:buFont typeface="Arial" pitchFamily="34" charset="0"/>
              <a:buChar char="•"/>
            </a:pPr>
            <a:r>
              <a:rPr lang="en-US" sz="3200" dirty="0" smtClean="0"/>
              <a:t> Concrete Compressive Strength :   </a:t>
            </a:r>
          </a:p>
          <a:p>
            <a:pPr algn="l" rtl="0">
              <a:lnSpc>
                <a:spcPct val="150000"/>
              </a:lnSpc>
              <a:buFont typeface="Arial" pitchFamily="34" charset="0"/>
              <a:buChar char="•"/>
            </a:pPr>
            <a:r>
              <a:rPr lang="en-US" sz="3200" dirty="0" err="1" smtClean="0"/>
              <a:t>F’c</a:t>
            </a:r>
            <a:r>
              <a:rPr lang="en-US" sz="3200" dirty="0" smtClean="0"/>
              <a:t> =</a:t>
            </a:r>
            <a:r>
              <a:rPr lang="en-US" sz="3200" dirty="0" smtClean="0">
                <a:solidFill>
                  <a:schemeClr val="accent2">
                    <a:lumMod val="75000"/>
                  </a:schemeClr>
                </a:solidFill>
              </a:rPr>
              <a:t>24</a:t>
            </a:r>
            <a:r>
              <a:rPr lang="en-US" sz="3200" dirty="0" smtClean="0"/>
              <a:t> </a:t>
            </a:r>
            <a:r>
              <a:rPr lang="en-US" sz="3200" dirty="0" err="1" smtClean="0"/>
              <a:t>Mpa</a:t>
            </a:r>
            <a:r>
              <a:rPr lang="en-US" sz="3200" dirty="0" smtClean="0"/>
              <a:t> For Slabs,  Shear </a:t>
            </a:r>
            <a:r>
              <a:rPr lang="en-US" sz="3200" dirty="0" err="1" smtClean="0"/>
              <a:t>Wall,Footing</a:t>
            </a:r>
            <a:r>
              <a:rPr lang="en-US" sz="3200" dirty="0" smtClean="0"/>
              <a:t> .</a:t>
            </a:r>
          </a:p>
          <a:p>
            <a:pPr algn="l" rtl="0">
              <a:lnSpc>
                <a:spcPct val="150000"/>
              </a:lnSpc>
              <a:buFont typeface="Arial" pitchFamily="34" charset="0"/>
              <a:buChar char="•"/>
            </a:pPr>
            <a:r>
              <a:rPr lang="en-US" sz="3200" dirty="0" err="1" smtClean="0"/>
              <a:t>F’c</a:t>
            </a:r>
            <a:r>
              <a:rPr lang="en-US" sz="3200" dirty="0" smtClean="0"/>
              <a:t> =</a:t>
            </a:r>
            <a:r>
              <a:rPr lang="en-US" sz="3200" dirty="0" smtClean="0">
                <a:solidFill>
                  <a:schemeClr val="accent2">
                    <a:lumMod val="75000"/>
                  </a:schemeClr>
                </a:solidFill>
              </a:rPr>
              <a:t>28</a:t>
            </a:r>
            <a:r>
              <a:rPr lang="en-US" sz="3200" dirty="0" smtClean="0"/>
              <a:t> </a:t>
            </a:r>
            <a:r>
              <a:rPr lang="en-US" sz="3200" dirty="0" err="1" smtClean="0"/>
              <a:t>Mpa</a:t>
            </a:r>
            <a:r>
              <a:rPr lang="en-US" sz="3200" dirty="0" smtClean="0"/>
              <a:t> </a:t>
            </a:r>
            <a:r>
              <a:rPr lang="en-US" sz="3200" dirty="0" err="1" smtClean="0"/>
              <a:t>ForColumns&amp;Beam</a:t>
            </a:r>
            <a:r>
              <a:rPr lang="en-US" sz="3200" dirty="0" smtClean="0"/>
              <a:t>. </a:t>
            </a:r>
          </a:p>
          <a:p>
            <a:pPr algn="l" rtl="0">
              <a:lnSpc>
                <a:spcPct val="150000"/>
              </a:lnSpc>
              <a:buFont typeface="Arial" pitchFamily="34" charset="0"/>
              <a:buChar char="•"/>
            </a:pPr>
            <a:r>
              <a:rPr lang="en-US" sz="3200" dirty="0" smtClean="0"/>
              <a:t>Yielding Strength Of Steel :The Yield Strength      of Steel </a:t>
            </a:r>
            <a:r>
              <a:rPr lang="en-US" sz="3200" dirty="0" err="1" smtClean="0"/>
              <a:t>Fy</a:t>
            </a:r>
            <a:r>
              <a:rPr lang="en-US" sz="3200" dirty="0" smtClean="0"/>
              <a:t>= </a:t>
            </a:r>
            <a:r>
              <a:rPr lang="en-US" sz="3200" dirty="0" smtClean="0">
                <a:solidFill>
                  <a:schemeClr val="accent2">
                    <a:lumMod val="75000"/>
                  </a:schemeClr>
                </a:solidFill>
              </a:rPr>
              <a:t>420</a:t>
            </a:r>
            <a:r>
              <a:rPr lang="en-US" sz="3200" dirty="0" smtClean="0">
                <a:solidFill>
                  <a:srgbClr val="FF0000"/>
                </a:solidFill>
              </a:rPr>
              <a:t> </a:t>
            </a:r>
            <a:r>
              <a:rPr lang="en-US" sz="3200" dirty="0" err="1" smtClean="0"/>
              <a:t>mpa</a:t>
            </a:r>
            <a:r>
              <a:rPr lang="en-US" sz="3200" dirty="0" smtClean="0"/>
              <a:t> </a:t>
            </a:r>
            <a:endParaRPr lang="ar-JO" sz="3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14348" y="357166"/>
            <a:ext cx="8502150"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Structural System </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مربع نص 2"/>
          <p:cNvSpPr txBox="1"/>
          <p:nvPr/>
        </p:nvSpPr>
        <p:spPr>
          <a:xfrm>
            <a:off x="642910" y="1571612"/>
            <a:ext cx="8143932" cy="4444807"/>
          </a:xfrm>
          <a:prstGeom prst="rect">
            <a:avLst/>
          </a:prstGeom>
          <a:noFill/>
        </p:spPr>
        <p:txBody>
          <a:bodyPr wrap="square" rtlCol="1">
            <a:spAutoFit/>
          </a:bodyPr>
          <a:lstStyle/>
          <a:p>
            <a:pPr algn="l" rtl="0">
              <a:lnSpc>
                <a:spcPct val="150000"/>
              </a:lnSpc>
            </a:pPr>
            <a:r>
              <a:rPr lang="en-US" sz="3200" dirty="0" smtClean="0"/>
              <a:t>Ribbed slab with drop beams</a:t>
            </a:r>
          </a:p>
          <a:p>
            <a:pPr algn="l" rtl="0">
              <a:lnSpc>
                <a:spcPct val="150000"/>
              </a:lnSpc>
            </a:pPr>
            <a:r>
              <a:rPr lang="en-US" sz="3200" dirty="0" smtClean="0"/>
              <a:t>Thickness of slab :</a:t>
            </a:r>
          </a:p>
          <a:p>
            <a:pPr algn="l" rtl="0">
              <a:lnSpc>
                <a:spcPct val="150000"/>
              </a:lnSpc>
            </a:pPr>
            <a:r>
              <a:rPr lang="en-US" sz="3200" dirty="0" smtClean="0"/>
              <a:t>The longest span (two end continues) = 600 Cm.</a:t>
            </a:r>
          </a:p>
          <a:p>
            <a:pPr algn="l" rtl="0">
              <a:lnSpc>
                <a:spcPct val="150000"/>
              </a:lnSpc>
            </a:pPr>
            <a:r>
              <a:rPr lang="en-US" sz="3200" dirty="0" smtClean="0"/>
              <a:t>The Thickness Of Slab (H) = </a:t>
            </a:r>
            <a:r>
              <a:rPr lang="en-US" sz="3200" dirty="0" err="1" smtClean="0"/>
              <a:t>Ln</a:t>
            </a:r>
            <a:r>
              <a:rPr lang="en-US" sz="3200" dirty="0" smtClean="0"/>
              <a:t>/21 = 600/21 = 28.5cm</a:t>
            </a:r>
          </a:p>
          <a:p>
            <a:pPr algn="l" rtl="0">
              <a:lnSpc>
                <a:spcPct val="150000"/>
              </a:lnSpc>
            </a:pPr>
            <a:r>
              <a:rPr lang="en-US" sz="3200" dirty="0" smtClean="0"/>
              <a:t>The Thickness Of Slab (H) = 30cm </a:t>
            </a:r>
            <a:endParaRPr lang="ar-JO" sz="3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357166"/>
            <a:ext cx="8286808" cy="1200329"/>
          </a:xfrm>
          <a:prstGeom prst="rect">
            <a:avLst/>
          </a:prstGeom>
          <a:noFill/>
        </p:spPr>
        <p:txBody>
          <a:bodyPr wrap="square" rtlCol="1">
            <a:spAutoFit/>
          </a:bodyPr>
          <a:lstStyle/>
          <a:p>
            <a:pPr algn="ctr" rtl="0"/>
            <a:r>
              <a:rPr lang="en-US" sz="3600" b="1" dirty="0" smtClean="0"/>
              <a:t>The distribution of columns and shear walls in the building</a:t>
            </a:r>
            <a:endParaRPr lang="ar-JO" sz="3600" b="1" dirty="0"/>
          </a:p>
        </p:txBody>
      </p:sp>
      <p:pic>
        <p:nvPicPr>
          <p:cNvPr id="4" name="صورة 3" descr="15.PNG"/>
          <p:cNvPicPr>
            <a:picLocks noChangeAspect="1"/>
          </p:cNvPicPr>
          <p:nvPr/>
        </p:nvPicPr>
        <p:blipFill>
          <a:blip r:embed="rId2"/>
          <a:stretch>
            <a:fillRect/>
          </a:stretch>
        </p:blipFill>
        <p:spPr>
          <a:xfrm>
            <a:off x="857224" y="2071678"/>
            <a:ext cx="7929618" cy="442021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785918" y="285728"/>
            <a:ext cx="6215106" cy="178595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nn-NO"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3D modeling from Sap Program</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صورة 4" descr="16.PNG"/>
          <p:cNvPicPr>
            <a:picLocks noChangeAspect="1"/>
          </p:cNvPicPr>
          <p:nvPr/>
        </p:nvPicPr>
        <p:blipFill>
          <a:blip r:embed="rId2"/>
          <a:stretch>
            <a:fillRect/>
          </a:stretch>
        </p:blipFill>
        <p:spPr>
          <a:xfrm>
            <a:off x="1641760" y="2285993"/>
            <a:ext cx="5906680" cy="342902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728" y="357166"/>
            <a:ext cx="6929486" cy="646331"/>
          </a:xfrm>
          <a:prstGeom prst="rect">
            <a:avLst/>
          </a:prstGeom>
          <a:noFill/>
        </p:spPr>
        <p:txBody>
          <a:bodyPr wrap="square" rtlCol="1">
            <a:spAutoFit/>
          </a:bodyPr>
          <a:lstStyle/>
          <a:p>
            <a:pPr algn="ctr"/>
            <a:r>
              <a:rPr lang="en-US" sz="3600" b="1" dirty="0" smtClean="0"/>
              <a:t>Check model: Compatibility Check</a:t>
            </a:r>
            <a:endParaRPr lang="ar-JO" sz="3600" b="1" dirty="0"/>
          </a:p>
        </p:txBody>
      </p:sp>
      <p:pic>
        <p:nvPicPr>
          <p:cNvPr id="3" name="صورة 2" descr="17.PNG"/>
          <p:cNvPicPr>
            <a:picLocks noChangeAspect="1"/>
          </p:cNvPicPr>
          <p:nvPr/>
        </p:nvPicPr>
        <p:blipFill>
          <a:blip r:embed="rId2"/>
          <a:stretch>
            <a:fillRect/>
          </a:stretch>
        </p:blipFill>
        <p:spPr>
          <a:xfrm>
            <a:off x="1264374" y="1785926"/>
            <a:ext cx="6834701" cy="479683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500042"/>
            <a:ext cx="8286808" cy="646331"/>
          </a:xfrm>
          <a:prstGeom prst="rect">
            <a:avLst/>
          </a:prstGeom>
          <a:noFill/>
        </p:spPr>
        <p:txBody>
          <a:bodyPr wrap="square" rtlCol="1">
            <a:spAutoFit/>
          </a:bodyPr>
          <a:lstStyle/>
          <a:p>
            <a:pPr algn="ctr"/>
            <a:r>
              <a:rPr lang="en-US" sz="3600" b="1" dirty="0" smtClean="0"/>
              <a:t>Equilibrium Checks</a:t>
            </a:r>
            <a:endParaRPr lang="ar-JO" sz="3600" b="1" dirty="0"/>
          </a:p>
        </p:txBody>
      </p:sp>
      <p:pic>
        <p:nvPicPr>
          <p:cNvPr id="3" name="صورة 2" descr="18.png"/>
          <p:cNvPicPr>
            <a:picLocks noChangeAspect="1"/>
          </p:cNvPicPr>
          <p:nvPr/>
        </p:nvPicPr>
        <p:blipFill>
          <a:blip r:embed="rId2"/>
          <a:stretch>
            <a:fillRect/>
          </a:stretch>
        </p:blipFill>
        <p:spPr>
          <a:xfrm>
            <a:off x="284486" y="1857364"/>
            <a:ext cx="8736044" cy="278608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14282" y="357166"/>
            <a:ext cx="8572560" cy="1200329"/>
          </a:xfrm>
          <a:prstGeom prst="rect">
            <a:avLst/>
          </a:prstGeom>
          <a:noFill/>
        </p:spPr>
        <p:txBody>
          <a:bodyPr wrap="square" rtlCol="1">
            <a:spAutoFit/>
          </a:bodyPr>
          <a:lstStyle/>
          <a:p>
            <a:pPr algn="ctr" rtl="0"/>
            <a:r>
              <a:rPr lang="en-US" sz="3600" b="1" dirty="0" smtClean="0"/>
              <a:t>Seismic Design Using Response Spectrum – UBC 97: </a:t>
            </a:r>
            <a:endParaRPr lang="ar-JO" sz="3600" b="1" dirty="0"/>
          </a:p>
        </p:txBody>
      </p:sp>
      <p:sp>
        <p:nvSpPr>
          <p:cNvPr id="6" name="مربع نص 5"/>
          <p:cNvSpPr txBox="1"/>
          <p:nvPr/>
        </p:nvSpPr>
        <p:spPr>
          <a:xfrm>
            <a:off x="428596" y="1857364"/>
            <a:ext cx="8358246" cy="4031873"/>
          </a:xfrm>
          <a:prstGeom prst="rect">
            <a:avLst/>
          </a:prstGeom>
          <a:noFill/>
        </p:spPr>
        <p:txBody>
          <a:bodyPr wrap="square" rtlCol="1">
            <a:spAutoFit/>
          </a:bodyPr>
          <a:lstStyle/>
          <a:p>
            <a:pPr algn="l" rtl="0"/>
            <a:r>
              <a:rPr lang="fr-FR" sz="3200" dirty="0" smtClean="0"/>
              <a:t>W = 31219.5KN</a:t>
            </a:r>
          </a:p>
          <a:p>
            <a:pPr algn="l" rtl="0"/>
            <a:r>
              <a:rPr lang="fr-FR" sz="3200" dirty="0" err="1" smtClean="0"/>
              <a:t>Soil</a:t>
            </a:r>
            <a:r>
              <a:rPr lang="fr-FR" sz="3200" dirty="0" smtClean="0"/>
              <a:t> type SE</a:t>
            </a:r>
          </a:p>
          <a:p>
            <a:pPr algn="l" rtl="0"/>
            <a:r>
              <a:rPr lang="fr-FR" sz="3200" dirty="0" smtClean="0"/>
              <a:t>I = 1.25</a:t>
            </a:r>
          </a:p>
          <a:p>
            <a:pPr algn="l" rtl="0"/>
            <a:r>
              <a:rPr lang="fr-FR" sz="3200" dirty="0" smtClean="0"/>
              <a:t>R = 5.5</a:t>
            </a:r>
          </a:p>
          <a:p>
            <a:pPr algn="l" rtl="0"/>
            <a:r>
              <a:rPr lang="fr-FR" sz="3200" dirty="0" smtClean="0"/>
              <a:t>Cv = 0.50</a:t>
            </a:r>
          </a:p>
          <a:p>
            <a:pPr algn="l" rtl="0"/>
            <a:r>
              <a:rPr lang="fr-FR" sz="3200" dirty="0" smtClean="0"/>
              <a:t>Ca = </a:t>
            </a:r>
          </a:p>
          <a:p>
            <a:pPr algn="l" rtl="0"/>
            <a:r>
              <a:rPr lang="fr-FR" sz="3200" dirty="0" smtClean="0"/>
              <a:t>= 0.34 sec.</a:t>
            </a:r>
          </a:p>
          <a:p>
            <a:pPr algn="l" rtl="0"/>
            <a:r>
              <a:rPr lang="fr-FR" sz="3200" dirty="0" smtClean="0"/>
              <a:t>V = 532.1 ton.</a:t>
            </a:r>
            <a:endParaRPr lang="ar-JO"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85918" y="357166"/>
            <a:ext cx="5715040" cy="923330"/>
          </a:xfrm>
          <a:prstGeom prst="rect">
            <a:avLst/>
          </a:prstGeom>
          <a:noFill/>
        </p:spPr>
        <p:txBody>
          <a:bodyPr wrap="square" rtlCol="1">
            <a:spAutoFit/>
          </a:bodyPr>
          <a:lstStyle/>
          <a:p>
            <a:pPr algn="ctr"/>
            <a:r>
              <a:rPr lang="en-US" sz="5400" b="1" i="1" dirty="0" smtClean="0">
                <a:solidFill>
                  <a:schemeClr val="accent2">
                    <a:lumMod val="75000"/>
                  </a:schemeClr>
                </a:solidFill>
              </a:rPr>
              <a:t>Outline</a:t>
            </a:r>
            <a:endParaRPr lang="ar-JO" sz="5400" b="1" i="1" dirty="0">
              <a:solidFill>
                <a:schemeClr val="accent2">
                  <a:lumMod val="75000"/>
                </a:schemeClr>
              </a:solidFill>
            </a:endParaRPr>
          </a:p>
        </p:txBody>
      </p:sp>
      <p:sp>
        <p:nvSpPr>
          <p:cNvPr id="5" name="مربع نص 4"/>
          <p:cNvSpPr txBox="1"/>
          <p:nvPr/>
        </p:nvSpPr>
        <p:spPr>
          <a:xfrm>
            <a:off x="642910" y="1500174"/>
            <a:ext cx="8001056" cy="3539430"/>
          </a:xfrm>
          <a:prstGeom prst="rect">
            <a:avLst/>
          </a:prstGeom>
          <a:noFill/>
        </p:spPr>
        <p:txBody>
          <a:bodyPr wrap="square" rtlCol="1">
            <a:spAutoFit/>
          </a:bodyPr>
          <a:lstStyle/>
          <a:p>
            <a:pPr algn="l" rtl="0">
              <a:buFont typeface="Wingdings" pitchFamily="2" charset="2"/>
              <a:buChar char="v"/>
            </a:pPr>
            <a:r>
              <a:rPr lang="en-US" sz="2800" dirty="0" smtClean="0">
                <a:cs typeface="+mj-cs"/>
              </a:rPr>
              <a:t>Site of the project</a:t>
            </a:r>
          </a:p>
          <a:p>
            <a:pPr algn="l" rtl="0">
              <a:buFont typeface="Wingdings" pitchFamily="2" charset="2"/>
              <a:buChar char="v"/>
            </a:pPr>
            <a:r>
              <a:rPr lang="en-US" sz="2800" dirty="0" smtClean="0">
                <a:cs typeface="+mj-cs"/>
              </a:rPr>
              <a:t>Architectural Design</a:t>
            </a:r>
          </a:p>
          <a:p>
            <a:pPr algn="l" rtl="0">
              <a:buFont typeface="Wingdings" pitchFamily="2" charset="2"/>
              <a:buChar char="v"/>
            </a:pPr>
            <a:r>
              <a:rPr lang="en-US" sz="2800" dirty="0" smtClean="0">
                <a:cs typeface="+mj-cs"/>
              </a:rPr>
              <a:t>Structural and Seismic Design</a:t>
            </a:r>
          </a:p>
          <a:p>
            <a:pPr algn="l" rtl="0">
              <a:buFont typeface="Wingdings" pitchFamily="2" charset="2"/>
              <a:buChar char="v"/>
            </a:pPr>
            <a:r>
              <a:rPr lang="en-US" sz="2800" dirty="0" smtClean="0">
                <a:cs typeface="+mj-cs"/>
              </a:rPr>
              <a:t>Environmental Design.</a:t>
            </a:r>
          </a:p>
          <a:p>
            <a:pPr algn="l" rtl="0">
              <a:buFont typeface="Wingdings" pitchFamily="2" charset="2"/>
              <a:buChar char="v"/>
            </a:pPr>
            <a:r>
              <a:rPr lang="en-US" sz="2800" dirty="0" smtClean="0">
                <a:cs typeface="+mj-cs"/>
              </a:rPr>
              <a:t>Electrical Design</a:t>
            </a:r>
          </a:p>
          <a:p>
            <a:pPr algn="l" rtl="0">
              <a:buFont typeface="Wingdings" pitchFamily="2" charset="2"/>
              <a:buChar char="v"/>
            </a:pPr>
            <a:r>
              <a:rPr lang="en-US" sz="2800" dirty="0" smtClean="0">
                <a:cs typeface="+mj-cs"/>
              </a:rPr>
              <a:t>Mechanical Design</a:t>
            </a:r>
          </a:p>
          <a:p>
            <a:pPr algn="l" rtl="0">
              <a:buFont typeface="Wingdings" pitchFamily="2" charset="2"/>
              <a:buChar char="v"/>
            </a:pPr>
            <a:r>
              <a:rPr lang="en-US" sz="2800" dirty="0" smtClean="0">
                <a:cs typeface="+mj-cs"/>
              </a:rPr>
              <a:t>Safety Design</a:t>
            </a:r>
          </a:p>
          <a:p>
            <a:pPr algn="l" rtl="0">
              <a:buFont typeface="Wingdings" pitchFamily="2" charset="2"/>
              <a:buChar char="v"/>
            </a:pPr>
            <a:r>
              <a:rPr lang="en-US" sz="2800" dirty="0" smtClean="0">
                <a:cs typeface="+mj-cs"/>
              </a:rPr>
              <a:t>Conclusion.</a:t>
            </a:r>
            <a:endParaRPr lang="ar-JO" sz="2800" dirty="0">
              <a:cs typeface="+mj-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14348" y="500042"/>
            <a:ext cx="8001056" cy="646331"/>
          </a:xfrm>
          <a:prstGeom prst="rect">
            <a:avLst/>
          </a:prstGeom>
          <a:noFill/>
        </p:spPr>
        <p:txBody>
          <a:bodyPr wrap="square" rtlCol="1">
            <a:spAutoFit/>
          </a:bodyPr>
          <a:lstStyle/>
          <a:p>
            <a:pPr algn="ctr"/>
            <a:r>
              <a:rPr lang="en-US" sz="3600" dirty="0" smtClean="0"/>
              <a:t>Natural Period (T) for the building:</a:t>
            </a:r>
            <a:endParaRPr lang="ar-JO" sz="3600" dirty="0"/>
          </a:p>
        </p:txBody>
      </p:sp>
      <p:pic>
        <p:nvPicPr>
          <p:cNvPr id="3" name="صورة 2" descr="19.PNG"/>
          <p:cNvPicPr>
            <a:picLocks noChangeAspect="1"/>
          </p:cNvPicPr>
          <p:nvPr/>
        </p:nvPicPr>
        <p:blipFill>
          <a:blip r:embed="rId2"/>
          <a:stretch>
            <a:fillRect/>
          </a:stretch>
        </p:blipFill>
        <p:spPr>
          <a:xfrm>
            <a:off x="537553" y="1823813"/>
            <a:ext cx="8296939" cy="381976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57224" y="2143116"/>
            <a:ext cx="7072362"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rtl="0"/>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Structural systems design </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28596" y="357166"/>
            <a:ext cx="8715404" cy="646331"/>
          </a:xfrm>
          <a:prstGeom prst="rect">
            <a:avLst/>
          </a:prstGeom>
          <a:noFill/>
        </p:spPr>
        <p:txBody>
          <a:bodyPr wrap="square" rtlCol="1">
            <a:spAutoFit/>
          </a:bodyPr>
          <a:lstStyle/>
          <a:p>
            <a:pPr algn="ctr"/>
            <a:r>
              <a:rPr lang="en-US" sz="3600" b="1" dirty="0" smtClean="0"/>
              <a:t>Slab design</a:t>
            </a:r>
            <a:endParaRPr lang="ar-JO" sz="3600" b="1" dirty="0"/>
          </a:p>
        </p:txBody>
      </p:sp>
      <p:pic>
        <p:nvPicPr>
          <p:cNvPr id="4" name="صورة 3" descr="20.png"/>
          <p:cNvPicPr>
            <a:picLocks noChangeAspect="1"/>
          </p:cNvPicPr>
          <p:nvPr/>
        </p:nvPicPr>
        <p:blipFill>
          <a:blip r:embed="rId2"/>
          <a:stretch>
            <a:fillRect/>
          </a:stretch>
        </p:blipFill>
        <p:spPr>
          <a:xfrm>
            <a:off x="1000100" y="1285860"/>
            <a:ext cx="7219950" cy="456247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071670" y="2571744"/>
            <a:ext cx="5429288"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Beam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500042"/>
            <a:ext cx="7786742" cy="646331"/>
          </a:xfrm>
          <a:prstGeom prst="rect">
            <a:avLst/>
          </a:prstGeom>
          <a:noFill/>
        </p:spPr>
        <p:txBody>
          <a:bodyPr wrap="square" rtlCol="1">
            <a:spAutoFit/>
          </a:bodyPr>
          <a:lstStyle/>
          <a:p>
            <a:pPr algn="ctr"/>
            <a:r>
              <a:rPr lang="en-US" sz="3600" b="1" dirty="0" smtClean="0"/>
              <a:t>1. Main Beam Design </a:t>
            </a:r>
            <a:endParaRPr lang="ar-JO" sz="3600" b="1" dirty="0"/>
          </a:p>
        </p:txBody>
      </p:sp>
      <p:pic>
        <p:nvPicPr>
          <p:cNvPr id="3" name="صورة 2" descr="21.PNG"/>
          <p:cNvPicPr>
            <a:picLocks noChangeAspect="1"/>
          </p:cNvPicPr>
          <p:nvPr/>
        </p:nvPicPr>
        <p:blipFill>
          <a:blip r:embed="rId2"/>
          <a:stretch>
            <a:fillRect/>
          </a:stretch>
        </p:blipFill>
        <p:spPr>
          <a:xfrm>
            <a:off x="859881" y="1928802"/>
            <a:ext cx="7355457" cy="344871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ربع نص 9"/>
          <p:cNvSpPr txBox="1"/>
          <p:nvPr/>
        </p:nvSpPr>
        <p:spPr>
          <a:xfrm>
            <a:off x="714348" y="571480"/>
            <a:ext cx="7643866" cy="646331"/>
          </a:xfrm>
          <a:prstGeom prst="rect">
            <a:avLst/>
          </a:prstGeom>
          <a:noFill/>
        </p:spPr>
        <p:txBody>
          <a:bodyPr wrap="square" rtlCol="1">
            <a:spAutoFit/>
          </a:bodyPr>
          <a:lstStyle/>
          <a:p>
            <a:pPr algn="ctr"/>
            <a:r>
              <a:rPr lang="en-US" sz="3600" b="1" dirty="0"/>
              <a:t>D</a:t>
            </a:r>
            <a:r>
              <a:rPr lang="en-US" sz="3600" b="1" dirty="0" smtClean="0"/>
              <a:t>etails for the beam</a:t>
            </a:r>
            <a:endParaRPr lang="ar-JO" sz="3600" b="1" dirty="0"/>
          </a:p>
        </p:txBody>
      </p:sp>
      <p:pic>
        <p:nvPicPr>
          <p:cNvPr id="11" name="صورة 10" descr="22.PNG"/>
          <p:cNvPicPr>
            <a:picLocks noChangeAspect="1"/>
          </p:cNvPicPr>
          <p:nvPr/>
        </p:nvPicPr>
        <p:blipFill>
          <a:blip r:embed="rId2"/>
          <a:stretch>
            <a:fillRect/>
          </a:stretch>
        </p:blipFill>
        <p:spPr>
          <a:xfrm>
            <a:off x="380088" y="1885734"/>
            <a:ext cx="8478192" cy="4045559"/>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357166"/>
            <a:ext cx="7429552" cy="646331"/>
          </a:xfrm>
          <a:prstGeom prst="rect">
            <a:avLst/>
          </a:prstGeom>
          <a:noFill/>
        </p:spPr>
        <p:txBody>
          <a:bodyPr wrap="square" rtlCol="1">
            <a:spAutoFit/>
          </a:bodyPr>
          <a:lstStyle/>
          <a:p>
            <a:pPr algn="ctr"/>
            <a:r>
              <a:rPr lang="en-US" sz="3600" b="1" dirty="0" smtClean="0"/>
              <a:t>2. </a:t>
            </a:r>
            <a:r>
              <a:rPr lang="en-US" sz="3600" b="1" dirty="0"/>
              <a:t>S</a:t>
            </a:r>
            <a:r>
              <a:rPr lang="en-US" sz="3600" b="1" dirty="0" smtClean="0"/>
              <a:t>econdary Beam Design </a:t>
            </a:r>
            <a:endParaRPr lang="ar-JO" sz="3600" b="1" dirty="0"/>
          </a:p>
        </p:txBody>
      </p:sp>
      <p:pic>
        <p:nvPicPr>
          <p:cNvPr id="3" name="صورة 2" descr="23.PNG"/>
          <p:cNvPicPr>
            <a:picLocks noChangeAspect="1"/>
          </p:cNvPicPr>
          <p:nvPr/>
        </p:nvPicPr>
        <p:blipFill>
          <a:blip r:embed="rId2"/>
          <a:stretch>
            <a:fillRect/>
          </a:stretch>
        </p:blipFill>
        <p:spPr>
          <a:xfrm>
            <a:off x="316622" y="1785926"/>
            <a:ext cx="8541658" cy="4093311"/>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571472" y="285728"/>
            <a:ext cx="7858180" cy="646331"/>
          </a:xfrm>
          <a:prstGeom prst="rect">
            <a:avLst/>
          </a:prstGeom>
          <a:noFill/>
        </p:spPr>
        <p:txBody>
          <a:bodyPr wrap="square" rtlCol="1">
            <a:spAutoFit/>
          </a:bodyPr>
          <a:lstStyle/>
          <a:p>
            <a:pPr algn="ctr"/>
            <a:r>
              <a:rPr lang="en-US" sz="3600" b="1" dirty="0"/>
              <a:t>D</a:t>
            </a:r>
            <a:r>
              <a:rPr lang="en-US" sz="3600" b="1" dirty="0" smtClean="0"/>
              <a:t>etails for the beam</a:t>
            </a:r>
            <a:endParaRPr lang="ar-JO" sz="3600" b="1" dirty="0"/>
          </a:p>
        </p:txBody>
      </p:sp>
      <p:pic>
        <p:nvPicPr>
          <p:cNvPr id="4" name="صورة 3" descr="24.PNG"/>
          <p:cNvPicPr>
            <a:picLocks noChangeAspect="1"/>
          </p:cNvPicPr>
          <p:nvPr/>
        </p:nvPicPr>
        <p:blipFill>
          <a:blip r:embed="rId2"/>
          <a:stretch>
            <a:fillRect/>
          </a:stretch>
        </p:blipFill>
        <p:spPr>
          <a:xfrm>
            <a:off x="571471" y="1714488"/>
            <a:ext cx="8006119" cy="392909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5720" y="357166"/>
            <a:ext cx="8358246" cy="646331"/>
          </a:xfrm>
          <a:prstGeom prst="rect">
            <a:avLst/>
          </a:prstGeom>
          <a:noFill/>
        </p:spPr>
        <p:txBody>
          <a:bodyPr wrap="square" rtlCol="1">
            <a:spAutoFit/>
          </a:bodyPr>
          <a:lstStyle/>
          <a:p>
            <a:pPr algn="ctr"/>
            <a:r>
              <a:rPr lang="en-US" sz="3600" b="1" dirty="0" smtClean="0"/>
              <a:t>Column Design </a:t>
            </a:r>
            <a:endParaRPr lang="ar-JO" sz="3600" b="1" dirty="0"/>
          </a:p>
        </p:txBody>
      </p:sp>
      <p:pic>
        <p:nvPicPr>
          <p:cNvPr id="3" name="صورة 2" descr="25.PNG"/>
          <p:cNvPicPr>
            <a:picLocks noChangeAspect="1"/>
          </p:cNvPicPr>
          <p:nvPr/>
        </p:nvPicPr>
        <p:blipFill>
          <a:blip r:embed="rId2"/>
          <a:stretch>
            <a:fillRect/>
          </a:stretch>
        </p:blipFill>
        <p:spPr>
          <a:xfrm>
            <a:off x="642910" y="1766655"/>
            <a:ext cx="7758300" cy="424338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428604"/>
            <a:ext cx="7929618" cy="646331"/>
          </a:xfrm>
          <a:prstGeom prst="rect">
            <a:avLst/>
          </a:prstGeom>
          <a:noFill/>
        </p:spPr>
        <p:txBody>
          <a:bodyPr wrap="square" rtlCol="1">
            <a:spAutoFit/>
          </a:bodyPr>
          <a:lstStyle/>
          <a:p>
            <a:pPr algn="ctr"/>
            <a:r>
              <a:rPr lang="en-US" sz="3600" b="1" dirty="0" smtClean="0"/>
              <a:t> Footing Design </a:t>
            </a:r>
            <a:endParaRPr lang="ar-JO" sz="3600" b="1" dirty="0"/>
          </a:p>
        </p:txBody>
      </p:sp>
      <p:pic>
        <p:nvPicPr>
          <p:cNvPr id="3" name="صورة 2" descr="26.PNG"/>
          <p:cNvPicPr>
            <a:picLocks noChangeAspect="1"/>
          </p:cNvPicPr>
          <p:nvPr/>
        </p:nvPicPr>
        <p:blipFill>
          <a:blip r:embed="rId2"/>
          <a:stretch>
            <a:fillRect/>
          </a:stretch>
        </p:blipFill>
        <p:spPr>
          <a:xfrm>
            <a:off x="1214414" y="1295101"/>
            <a:ext cx="6858047" cy="490016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00166" y="1500174"/>
            <a:ext cx="5786478" cy="1200329"/>
          </a:xfrm>
          <a:prstGeom prst="rect">
            <a:avLst/>
          </a:prstGeom>
          <a:noFill/>
        </p:spPr>
        <p:txBody>
          <a:bodyPr wrap="square" rtlCol="1">
            <a:spAutoFit/>
          </a:bodyPr>
          <a:lstStyle/>
          <a:p>
            <a:pPr algn="ctr" rtl="0"/>
            <a:r>
              <a:rPr lang="en-US" sz="3600" b="1" dirty="0" smtClean="0"/>
              <a:t>Location and Site: Area = 2300 Square Meter.</a:t>
            </a:r>
            <a:endParaRPr lang="ar-JO" sz="3600" b="1" dirty="0"/>
          </a:p>
        </p:txBody>
      </p:sp>
      <p:sp>
        <p:nvSpPr>
          <p:cNvPr id="5" name="مستطيل 4"/>
          <p:cNvSpPr/>
          <p:nvPr/>
        </p:nvSpPr>
        <p:spPr>
          <a:xfrm>
            <a:off x="928662" y="214290"/>
            <a:ext cx="7786742"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j-cs"/>
              </a:rPr>
              <a:t>Site of the project</a:t>
            </a:r>
            <a:endParaRPr lang="ar-JO"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صورة 5" descr="2.png"/>
          <p:cNvPicPr>
            <a:picLocks noChangeAspect="1"/>
          </p:cNvPicPr>
          <p:nvPr/>
        </p:nvPicPr>
        <p:blipFill>
          <a:blip r:embed="rId2"/>
          <a:stretch>
            <a:fillRect/>
          </a:stretch>
        </p:blipFill>
        <p:spPr>
          <a:xfrm>
            <a:off x="1285852" y="3000372"/>
            <a:ext cx="6754138" cy="285752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7158" y="357166"/>
            <a:ext cx="8286808" cy="646331"/>
          </a:xfrm>
          <a:prstGeom prst="rect">
            <a:avLst/>
          </a:prstGeom>
          <a:noFill/>
        </p:spPr>
        <p:txBody>
          <a:bodyPr wrap="square" rtlCol="1">
            <a:spAutoFit/>
          </a:bodyPr>
          <a:lstStyle/>
          <a:p>
            <a:pPr algn="ctr"/>
            <a:r>
              <a:rPr lang="en-US" sz="3600" b="1" dirty="0" smtClean="0"/>
              <a:t>Details for the pile  footing</a:t>
            </a:r>
            <a:endParaRPr lang="ar-JO" sz="3600" b="1" dirty="0"/>
          </a:p>
        </p:txBody>
      </p:sp>
      <p:pic>
        <p:nvPicPr>
          <p:cNvPr id="3" name="صورة 2" descr="27.png"/>
          <p:cNvPicPr>
            <a:picLocks noChangeAspect="1"/>
          </p:cNvPicPr>
          <p:nvPr/>
        </p:nvPicPr>
        <p:blipFill>
          <a:blip r:embed="rId2"/>
          <a:stretch>
            <a:fillRect/>
          </a:stretch>
        </p:blipFill>
        <p:spPr>
          <a:xfrm>
            <a:off x="357158" y="1214422"/>
            <a:ext cx="4788892" cy="3276610"/>
          </a:xfrm>
          <a:prstGeom prst="rect">
            <a:avLst/>
          </a:prstGeom>
        </p:spPr>
      </p:pic>
      <p:pic>
        <p:nvPicPr>
          <p:cNvPr id="4" name="صورة 3" descr="28.PNG"/>
          <p:cNvPicPr>
            <a:picLocks noChangeAspect="1"/>
          </p:cNvPicPr>
          <p:nvPr/>
        </p:nvPicPr>
        <p:blipFill>
          <a:blip r:embed="rId3"/>
          <a:stretch>
            <a:fillRect/>
          </a:stretch>
        </p:blipFill>
        <p:spPr>
          <a:xfrm>
            <a:off x="5000628" y="1428736"/>
            <a:ext cx="3429479" cy="4029638"/>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28662" y="214290"/>
            <a:ext cx="6286544" cy="646331"/>
          </a:xfrm>
          <a:prstGeom prst="rect">
            <a:avLst/>
          </a:prstGeom>
          <a:noFill/>
        </p:spPr>
        <p:txBody>
          <a:bodyPr wrap="square" rtlCol="1">
            <a:spAutoFit/>
          </a:bodyPr>
          <a:lstStyle/>
          <a:p>
            <a:pPr algn="ctr"/>
            <a:r>
              <a:rPr lang="en-US" sz="3600" b="1" dirty="0" smtClean="0"/>
              <a:t>Wall Footing</a:t>
            </a:r>
            <a:endParaRPr lang="ar-JO" sz="3600" b="1" dirty="0"/>
          </a:p>
        </p:txBody>
      </p:sp>
      <p:pic>
        <p:nvPicPr>
          <p:cNvPr id="3" name="صورة 2" descr="29.PNG"/>
          <p:cNvPicPr>
            <a:picLocks noChangeAspect="1"/>
          </p:cNvPicPr>
          <p:nvPr/>
        </p:nvPicPr>
        <p:blipFill>
          <a:blip r:embed="rId2"/>
          <a:stretch>
            <a:fillRect/>
          </a:stretch>
        </p:blipFill>
        <p:spPr>
          <a:xfrm>
            <a:off x="0" y="1714488"/>
            <a:ext cx="4480450" cy="3386468"/>
          </a:xfrm>
          <a:prstGeom prst="rect">
            <a:avLst/>
          </a:prstGeom>
        </p:spPr>
      </p:pic>
      <p:pic>
        <p:nvPicPr>
          <p:cNvPr id="4" name="صورة 3" descr="30.PNG"/>
          <p:cNvPicPr>
            <a:picLocks noChangeAspect="1"/>
          </p:cNvPicPr>
          <p:nvPr/>
        </p:nvPicPr>
        <p:blipFill>
          <a:blip r:embed="rId3"/>
          <a:stretch>
            <a:fillRect/>
          </a:stretch>
        </p:blipFill>
        <p:spPr>
          <a:xfrm>
            <a:off x="4357686" y="1928802"/>
            <a:ext cx="4432866" cy="2414878"/>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7158" y="357166"/>
            <a:ext cx="8215370" cy="646331"/>
          </a:xfrm>
          <a:prstGeom prst="rect">
            <a:avLst/>
          </a:prstGeom>
          <a:noFill/>
        </p:spPr>
        <p:txBody>
          <a:bodyPr wrap="square" rtlCol="1">
            <a:spAutoFit/>
          </a:bodyPr>
          <a:lstStyle/>
          <a:p>
            <a:pPr algn="ctr"/>
            <a:r>
              <a:rPr lang="en-US" sz="3600" b="1" dirty="0" smtClean="0"/>
              <a:t>Shear wall design </a:t>
            </a:r>
            <a:endParaRPr lang="ar-JO" sz="3600" b="1" dirty="0"/>
          </a:p>
        </p:txBody>
      </p:sp>
      <p:pic>
        <p:nvPicPr>
          <p:cNvPr id="3" name="صورة 2" descr="31.PNG"/>
          <p:cNvPicPr>
            <a:picLocks noChangeAspect="1"/>
          </p:cNvPicPr>
          <p:nvPr/>
        </p:nvPicPr>
        <p:blipFill>
          <a:blip r:embed="rId2"/>
          <a:stretch>
            <a:fillRect/>
          </a:stretch>
        </p:blipFill>
        <p:spPr>
          <a:xfrm>
            <a:off x="2928926" y="1218891"/>
            <a:ext cx="3429024" cy="500785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428604"/>
            <a:ext cx="7786742" cy="646331"/>
          </a:xfrm>
          <a:prstGeom prst="rect">
            <a:avLst/>
          </a:prstGeom>
          <a:noFill/>
        </p:spPr>
        <p:txBody>
          <a:bodyPr wrap="square" rtlCol="1">
            <a:spAutoFit/>
          </a:bodyPr>
          <a:lstStyle/>
          <a:p>
            <a:pPr algn="ctr"/>
            <a:r>
              <a:rPr lang="en-US" sz="3600" b="1" dirty="0" smtClean="0"/>
              <a:t>Stairs design </a:t>
            </a:r>
            <a:endParaRPr lang="ar-JO" sz="3600" b="1" dirty="0"/>
          </a:p>
        </p:txBody>
      </p:sp>
      <p:pic>
        <p:nvPicPr>
          <p:cNvPr id="3" name="صورة 2" descr="32.png"/>
          <p:cNvPicPr>
            <a:picLocks noChangeAspect="1"/>
          </p:cNvPicPr>
          <p:nvPr/>
        </p:nvPicPr>
        <p:blipFill>
          <a:blip r:embed="rId2"/>
          <a:stretch>
            <a:fillRect/>
          </a:stretch>
        </p:blipFill>
        <p:spPr>
          <a:xfrm>
            <a:off x="357158" y="1214423"/>
            <a:ext cx="4500594" cy="3160882"/>
          </a:xfrm>
          <a:prstGeom prst="rect">
            <a:avLst/>
          </a:prstGeom>
        </p:spPr>
      </p:pic>
      <p:pic>
        <p:nvPicPr>
          <p:cNvPr id="4" name="صورة 3" descr="33.PNG"/>
          <p:cNvPicPr>
            <a:picLocks noChangeAspect="1"/>
          </p:cNvPicPr>
          <p:nvPr/>
        </p:nvPicPr>
        <p:blipFill>
          <a:blip r:embed="rId3"/>
          <a:stretch>
            <a:fillRect/>
          </a:stretch>
        </p:blipFill>
        <p:spPr>
          <a:xfrm>
            <a:off x="5385546" y="1785926"/>
            <a:ext cx="3758454" cy="2357454"/>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71604" y="2214554"/>
            <a:ext cx="6215105"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Environmental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28596" y="428604"/>
            <a:ext cx="7786742" cy="1077218"/>
          </a:xfrm>
          <a:prstGeom prst="rect">
            <a:avLst/>
          </a:prstGeom>
          <a:noFill/>
        </p:spPr>
        <p:txBody>
          <a:bodyPr wrap="square" rtlCol="1">
            <a:spAutoFit/>
          </a:bodyPr>
          <a:lstStyle/>
          <a:p>
            <a:pPr algn="ctr"/>
            <a:r>
              <a:rPr lang="en-US" sz="3200" dirty="0" smtClean="0"/>
              <a:t>Design Builder Was used for Thermal performance analysis and Simulation</a:t>
            </a:r>
            <a:endParaRPr lang="ar-JO" sz="3200" dirty="0"/>
          </a:p>
        </p:txBody>
      </p:sp>
      <p:pic>
        <p:nvPicPr>
          <p:cNvPr id="4" name="صورة 3" descr="34.PNG"/>
          <p:cNvPicPr>
            <a:picLocks noChangeAspect="1"/>
          </p:cNvPicPr>
          <p:nvPr/>
        </p:nvPicPr>
        <p:blipFill>
          <a:blip r:embed="rId2"/>
          <a:stretch>
            <a:fillRect/>
          </a:stretch>
        </p:blipFill>
        <p:spPr>
          <a:xfrm>
            <a:off x="1643042" y="1680918"/>
            <a:ext cx="6286544" cy="445398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571472" y="357166"/>
            <a:ext cx="8215370" cy="646331"/>
          </a:xfrm>
          <a:prstGeom prst="rect">
            <a:avLst/>
          </a:prstGeom>
          <a:noFill/>
        </p:spPr>
        <p:txBody>
          <a:bodyPr wrap="square" rtlCol="1">
            <a:spAutoFit/>
          </a:bodyPr>
          <a:lstStyle/>
          <a:p>
            <a:pPr algn="ctr" rtl="0"/>
            <a:r>
              <a:rPr lang="en-US" sz="3600" b="1" dirty="0" smtClean="0"/>
              <a:t>1. Insulation : insulation 10cm.</a:t>
            </a:r>
            <a:endParaRPr lang="ar-JO" sz="3600" b="1" dirty="0"/>
          </a:p>
        </p:txBody>
      </p:sp>
      <p:sp>
        <p:nvSpPr>
          <p:cNvPr id="10" name="مربع نص 9"/>
          <p:cNvSpPr txBox="1"/>
          <p:nvPr/>
        </p:nvSpPr>
        <p:spPr>
          <a:xfrm>
            <a:off x="1071538" y="1285860"/>
            <a:ext cx="7286676" cy="523220"/>
          </a:xfrm>
          <a:prstGeom prst="rect">
            <a:avLst/>
          </a:prstGeom>
          <a:noFill/>
        </p:spPr>
        <p:txBody>
          <a:bodyPr wrap="square" rtlCol="1">
            <a:spAutoFit/>
          </a:bodyPr>
          <a:lstStyle/>
          <a:p>
            <a:pPr algn="l" rtl="0"/>
            <a:r>
              <a:rPr lang="en-US" sz="2800" b="1" dirty="0" smtClean="0"/>
              <a:t>Layers of external walls in original building</a:t>
            </a:r>
            <a:endParaRPr lang="ar-JO" sz="2800" b="1" dirty="0"/>
          </a:p>
        </p:txBody>
      </p:sp>
      <p:pic>
        <p:nvPicPr>
          <p:cNvPr id="11" name="صورة 10" descr="35.PNG"/>
          <p:cNvPicPr>
            <a:picLocks noChangeAspect="1"/>
          </p:cNvPicPr>
          <p:nvPr/>
        </p:nvPicPr>
        <p:blipFill>
          <a:blip r:embed="rId2"/>
          <a:stretch>
            <a:fillRect/>
          </a:stretch>
        </p:blipFill>
        <p:spPr>
          <a:xfrm>
            <a:off x="1857356" y="1885284"/>
            <a:ext cx="5428155" cy="4714865"/>
          </a:xfrm>
          <a:prstGeom prst="rect">
            <a:avLst/>
          </a:prstGeom>
        </p:spPr>
      </p:pic>
      <p:sp>
        <p:nvSpPr>
          <p:cNvPr id="14" name="مربع نص 13"/>
          <p:cNvSpPr txBox="1"/>
          <p:nvPr/>
        </p:nvSpPr>
        <p:spPr>
          <a:xfrm>
            <a:off x="214282" y="3071810"/>
            <a:ext cx="1500198" cy="830997"/>
          </a:xfrm>
          <a:prstGeom prst="rect">
            <a:avLst/>
          </a:prstGeom>
          <a:noFill/>
        </p:spPr>
        <p:txBody>
          <a:bodyPr wrap="square" rtlCol="1">
            <a:spAutoFit/>
          </a:bodyPr>
          <a:lstStyle/>
          <a:p>
            <a:pPr algn="l" rtl="0"/>
            <a:r>
              <a:rPr lang="en-US" sz="2400" b="1" dirty="0" smtClean="0">
                <a:solidFill>
                  <a:schemeClr val="accent2">
                    <a:lumMod val="75000"/>
                  </a:schemeClr>
                </a:solidFill>
              </a:rPr>
              <a:t>U = 0.345 W/m2-k </a:t>
            </a:r>
            <a:endParaRPr lang="ar-JO" sz="2400" b="1" dirty="0">
              <a:solidFill>
                <a:schemeClr val="accent2">
                  <a:lumMod val="75000"/>
                </a:schemeClr>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00034" y="357166"/>
            <a:ext cx="8358246" cy="646331"/>
          </a:xfrm>
          <a:prstGeom prst="rect">
            <a:avLst/>
          </a:prstGeom>
          <a:noFill/>
        </p:spPr>
        <p:txBody>
          <a:bodyPr wrap="square" rtlCol="1">
            <a:spAutoFit/>
          </a:bodyPr>
          <a:lstStyle/>
          <a:p>
            <a:pPr algn="ctr"/>
            <a:r>
              <a:rPr lang="en-US" sz="3600" b="1" dirty="0" smtClean="0"/>
              <a:t>Layers of floors and ceilings</a:t>
            </a:r>
            <a:endParaRPr lang="ar-JO" sz="3600" b="1" dirty="0"/>
          </a:p>
        </p:txBody>
      </p:sp>
      <p:pic>
        <p:nvPicPr>
          <p:cNvPr id="5" name="صورة 4" descr="36.PNG"/>
          <p:cNvPicPr>
            <a:picLocks noChangeAspect="1"/>
          </p:cNvPicPr>
          <p:nvPr/>
        </p:nvPicPr>
        <p:blipFill>
          <a:blip r:embed="rId2"/>
          <a:stretch>
            <a:fillRect/>
          </a:stretch>
        </p:blipFill>
        <p:spPr>
          <a:xfrm>
            <a:off x="2143108" y="1790470"/>
            <a:ext cx="5286411" cy="4390675"/>
          </a:xfrm>
          <a:prstGeom prst="rect">
            <a:avLst/>
          </a:prstGeom>
        </p:spPr>
      </p:pic>
      <p:sp>
        <p:nvSpPr>
          <p:cNvPr id="15" name="مربع نص 14"/>
          <p:cNvSpPr txBox="1"/>
          <p:nvPr/>
        </p:nvSpPr>
        <p:spPr>
          <a:xfrm>
            <a:off x="285720" y="2857496"/>
            <a:ext cx="1428760" cy="830997"/>
          </a:xfrm>
          <a:prstGeom prst="rect">
            <a:avLst/>
          </a:prstGeom>
          <a:noFill/>
        </p:spPr>
        <p:txBody>
          <a:bodyPr wrap="square" rtlCol="1">
            <a:spAutoFit/>
          </a:bodyPr>
          <a:lstStyle/>
          <a:p>
            <a:pPr algn="l" rtl="0"/>
            <a:r>
              <a:rPr lang="en-US" sz="2400" b="1" dirty="0" smtClean="0">
                <a:solidFill>
                  <a:schemeClr val="accent2">
                    <a:lumMod val="75000"/>
                  </a:schemeClr>
                </a:solidFill>
              </a:rPr>
              <a:t>U = 0.371 W/m2-k </a:t>
            </a:r>
            <a:endParaRPr lang="ar-JO" sz="2400" b="1" dirty="0">
              <a:solidFill>
                <a:schemeClr val="accent2">
                  <a:lumMod val="75000"/>
                </a:schemeClr>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214290"/>
            <a:ext cx="8143932" cy="646331"/>
          </a:xfrm>
          <a:prstGeom prst="rect">
            <a:avLst/>
          </a:prstGeom>
          <a:noFill/>
        </p:spPr>
        <p:txBody>
          <a:bodyPr wrap="square" rtlCol="1">
            <a:spAutoFit/>
          </a:bodyPr>
          <a:lstStyle/>
          <a:p>
            <a:pPr algn="ctr"/>
            <a:r>
              <a:rPr lang="en-US" sz="3600" b="1" dirty="0" smtClean="0"/>
              <a:t>2- Glazed area-type of glass in building</a:t>
            </a:r>
            <a:endParaRPr lang="ar-JO" sz="3600" b="1" dirty="0"/>
          </a:p>
        </p:txBody>
      </p:sp>
      <p:sp>
        <p:nvSpPr>
          <p:cNvPr id="3" name="مربع نص 2"/>
          <p:cNvSpPr txBox="1"/>
          <p:nvPr/>
        </p:nvSpPr>
        <p:spPr>
          <a:xfrm>
            <a:off x="1000100" y="1500174"/>
            <a:ext cx="7572428" cy="461665"/>
          </a:xfrm>
          <a:prstGeom prst="rect">
            <a:avLst/>
          </a:prstGeom>
          <a:noFill/>
        </p:spPr>
        <p:txBody>
          <a:bodyPr wrap="square" rtlCol="1">
            <a:spAutoFit/>
          </a:bodyPr>
          <a:lstStyle/>
          <a:p>
            <a:pPr algn="l"/>
            <a:r>
              <a:rPr lang="en-US" sz="2400" b="1" dirty="0" smtClean="0"/>
              <a:t>Type of glass used: Dbl </a:t>
            </a:r>
            <a:r>
              <a:rPr lang="en-US" sz="2400" b="1" dirty="0" err="1" smtClean="0"/>
              <a:t>Clr</a:t>
            </a:r>
            <a:r>
              <a:rPr lang="en-US" sz="2400" b="1" dirty="0" smtClean="0"/>
              <a:t> 3mm/13mm </a:t>
            </a:r>
            <a:r>
              <a:rPr lang="en-US" sz="2400" b="1" dirty="0" err="1" smtClean="0"/>
              <a:t>Arg</a:t>
            </a:r>
            <a:endParaRPr lang="ar-JO" sz="2400" b="1" dirty="0"/>
          </a:p>
        </p:txBody>
      </p:sp>
      <p:pic>
        <p:nvPicPr>
          <p:cNvPr id="4" name="صورة 3" descr="37.png"/>
          <p:cNvPicPr>
            <a:picLocks noChangeAspect="1"/>
          </p:cNvPicPr>
          <p:nvPr/>
        </p:nvPicPr>
        <p:blipFill>
          <a:blip r:embed="rId2"/>
          <a:stretch>
            <a:fillRect/>
          </a:stretch>
        </p:blipFill>
        <p:spPr>
          <a:xfrm>
            <a:off x="364728" y="2395537"/>
            <a:ext cx="8512690" cy="3319479"/>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642918"/>
            <a:ext cx="7715304" cy="646331"/>
          </a:xfrm>
          <a:prstGeom prst="rect">
            <a:avLst/>
          </a:prstGeom>
          <a:noFill/>
        </p:spPr>
        <p:txBody>
          <a:bodyPr wrap="square" rtlCol="1">
            <a:spAutoFit/>
          </a:bodyPr>
          <a:lstStyle/>
          <a:p>
            <a:pPr algn="l"/>
            <a:r>
              <a:rPr lang="en-US" sz="3600" b="1" dirty="0"/>
              <a:t>3</a:t>
            </a:r>
            <a:r>
              <a:rPr lang="en-US" sz="3600" b="1" dirty="0" smtClean="0"/>
              <a:t>.Used Mechanical ventilation</a:t>
            </a:r>
            <a:endParaRPr lang="ar-JO" sz="3600" b="1" dirty="0"/>
          </a:p>
        </p:txBody>
      </p:sp>
      <p:sp>
        <p:nvSpPr>
          <p:cNvPr id="3" name="مربع نص 2"/>
          <p:cNvSpPr txBox="1"/>
          <p:nvPr/>
        </p:nvSpPr>
        <p:spPr>
          <a:xfrm>
            <a:off x="642910" y="1928802"/>
            <a:ext cx="7715304" cy="3880871"/>
          </a:xfrm>
          <a:prstGeom prst="rect">
            <a:avLst/>
          </a:prstGeom>
          <a:noFill/>
        </p:spPr>
        <p:txBody>
          <a:bodyPr wrap="square" rtlCol="1">
            <a:spAutoFit/>
          </a:bodyPr>
          <a:lstStyle/>
          <a:p>
            <a:pPr algn="l" rtl="0"/>
            <a:r>
              <a:rPr lang="en-US" sz="3600" b="1" dirty="0" smtClean="0"/>
              <a:t>4.Shading : </a:t>
            </a:r>
          </a:p>
          <a:p>
            <a:pPr algn="l" rtl="0">
              <a:lnSpc>
                <a:spcPct val="150000"/>
              </a:lnSpc>
            </a:pPr>
            <a:r>
              <a:rPr lang="en-US" sz="3600" b="1" dirty="0" smtClean="0"/>
              <a:t> In the south windows we used one horizontal louver above the window and vertical louvers in both left and right  of the windows.</a:t>
            </a:r>
            <a:endParaRPr lang="ar-JO" sz="36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2571744"/>
            <a:ext cx="8858280"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Architectural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28992" y="357166"/>
            <a:ext cx="2538781"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Shading</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صورة 3" descr="38.PNG"/>
          <p:cNvPicPr>
            <a:picLocks noChangeAspect="1"/>
          </p:cNvPicPr>
          <p:nvPr/>
        </p:nvPicPr>
        <p:blipFill>
          <a:blip r:embed="rId2"/>
          <a:stretch>
            <a:fillRect/>
          </a:stretch>
        </p:blipFill>
        <p:spPr>
          <a:xfrm>
            <a:off x="1571604" y="1357298"/>
            <a:ext cx="6110780" cy="4473811"/>
          </a:xfrm>
          <a:prstGeom prst="rect">
            <a:avLst/>
          </a:prstGeom>
        </p:spPr>
      </p:pic>
      <p:sp>
        <p:nvSpPr>
          <p:cNvPr id="5" name="مربع نص 4"/>
          <p:cNvSpPr txBox="1"/>
          <p:nvPr/>
        </p:nvSpPr>
        <p:spPr>
          <a:xfrm>
            <a:off x="2428860" y="6143644"/>
            <a:ext cx="4286280" cy="523220"/>
          </a:xfrm>
          <a:prstGeom prst="rect">
            <a:avLst/>
          </a:prstGeom>
          <a:noFill/>
        </p:spPr>
        <p:txBody>
          <a:bodyPr wrap="square" rtlCol="1">
            <a:spAutoFit/>
          </a:bodyPr>
          <a:lstStyle/>
          <a:p>
            <a:pPr algn="ctr"/>
            <a:r>
              <a:rPr lang="en-US" sz="2800" b="1" dirty="0" smtClean="0"/>
              <a:t>1/1 at 2:30</a:t>
            </a:r>
            <a:endParaRPr lang="ar-JO" sz="2800" b="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40.PNG"/>
          <p:cNvPicPr>
            <a:picLocks noChangeAspect="1"/>
          </p:cNvPicPr>
          <p:nvPr/>
        </p:nvPicPr>
        <p:blipFill>
          <a:blip r:embed="rId2"/>
          <a:stretch>
            <a:fillRect/>
          </a:stretch>
        </p:blipFill>
        <p:spPr>
          <a:xfrm>
            <a:off x="2000232" y="885909"/>
            <a:ext cx="5357850" cy="4614794"/>
          </a:xfrm>
          <a:prstGeom prst="rect">
            <a:avLst/>
          </a:prstGeom>
        </p:spPr>
      </p:pic>
      <p:sp>
        <p:nvSpPr>
          <p:cNvPr id="5" name="مربع نص 4"/>
          <p:cNvSpPr txBox="1"/>
          <p:nvPr/>
        </p:nvSpPr>
        <p:spPr>
          <a:xfrm>
            <a:off x="2714612" y="6000768"/>
            <a:ext cx="3714776" cy="461665"/>
          </a:xfrm>
          <a:prstGeom prst="rect">
            <a:avLst/>
          </a:prstGeom>
          <a:noFill/>
        </p:spPr>
        <p:txBody>
          <a:bodyPr wrap="square" rtlCol="1">
            <a:spAutoFit/>
          </a:bodyPr>
          <a:lstStyle/>
          <a:p>
            <a:pPr algn="ctr"/>
            <a:r>
              <a:rPr lang="en-US" sz="2400" b="1" dirty="0" smtClean="0"/>
              <a:t>1/7 at 2:30</a:t>
            </a:r>
            <a:endParaRPr lang="ar-JO" sz="2400" b="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42910" y="500042"/>
            <a:ext cx="7929618" cy="1214446"/>
          </a:xfrm>
          <a:prstGeom prst="rect">
            <a:avLst/>
          </a:prstGeom>
          <a:noFill/>
        </p:spPr>
        <p:txBody>
          <a:bodyPr wrap="square" rtlCol="1">
            <a:spAutoFit/>
          </a:bodyPr>
          <a:lstStyle/>
          <a:p>
            <a:pPr algn="ctr"/>
            <a:r>
              <a:rPr lang="en-US" sz="3600" b="1" dirty="0" smtClean="0"/>
              <a:t>Environmental  Design Results - Simulation</a:t>
            </a:r>
            <a:endParaRPr lang="ar-JO" sz="3600" b="1" dirty="0"/>
          </a:p>
        </p:txBody>
      </p:sp>
      <p:sp>
        <p:nvSpPr>
          <p:cNvPr id="5" name="مربع نص 4"/>
          <p:cNvSpPr txBox="1"/>
          <p:nvPr/>
        </p:nvSpPr>
        <p:spPr>
          <a:xfrm>
            <a:off x="500034" y="2071678"/>
            <a:ext cx="8143932" cy="2308324"/>
          </a:xfrm>
          <a:prstGeom prst="rect">
            <a:avLst/>
          </a:prstGeom>
          <a:noFill/>
        </p:spPr>
        <p:txBody>
          <a:bodyPr wrap="square" rtlCol="1">
            <a:spAutoFit/>
          </a:bodyPr>
          <a:lstStyle/>
          <a:p>
            <a:pPr algn="l" rtl="0">
              <a:lnSpc>
                <a:spcPct val="150000"/>
              </a:lnSpc>
            </a:pPr>
            <a:r>
              <a:rPr lang="en-US" sz="3200" dirty="0" smtClean="0"/>
              <a:t>Energy consumption intensity per total building area = 139.01kWh/m2 The design is energy efficient . </a:t>
            </a:r>
            <a:endParaRPr lang="ar-JO" sz="32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41.png"/>
          <p:cNvPicPr>
            <a:picLocks noChangeAspect="1"/>
          </p:cNvPicPr>
          <p:nvPr/>
        </p:nvPicPr>
        <p:blipFill>
          <a:blip r:embed="rId2"/>
          <a:stretch>
            <a:fillRect/>
          </a:stretch>
        </p:blipFill>
        <p:spPr>
          <a:xfrm>
            <a:off x="655578" y="1126468"/>
            <a:ext cx="7988387" cy="4731424"/>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00100" y="428604"/>
            <a:ext cx="7715304" cy="1200329"/>
          </a:xfrm>
          <a:prstGeom prst="rect">
            <a:avLst/>
          </a:prstGeom>
          <a:noFill/>
        </p:spPr>
        <p:txBody>
          <a:bodyPr wrap="square" rtlCol="1">
            <a:spAutoFit/>
          </a:bodyPr>
          <a:lstStyle/>
          <a:p>
            <a:pPr algn="ctr"/>
            <a:r>
              <a:rPr lang="en-US" sz="3600" b="1" dirty="0" smtClean="0"/>
              <a:t>Environmental  Design Results – Heating Design</a:t>
            </a:r>
            <a:endParaRPr lang="ar-JO" sz="3600" b="1" dirty="0"/>
          </a:p>
        </p:txBody>
      </p:sp>
      <p:sp>
        <p:nvSpPr>
          <p:cNvPr id="3" name="مربع نص 2"/>
          <p:cNvSpPr txBox="1"/>
          <p:nvPr/>
        </p:nvSpPr>
        <p:spPr>
          <a:xfrm>
            <a:off x="500034" y="2571744"/>
            <a:ext cx="8143932" cy="2967479"/>
          </a:xfrm>
          <a:prstGeom prst="rect">
            <a:avLst/>
          </a:prstGeom>
          <a:noFill/>
        </p:spPr>
        <p:txBody>
          <a:bodyPr wrap="square" rtlCol="1">
            <a:spAutoFit/>
          </a:bodyPr>
          <a:lstStyle/>
          <a:p>
            <a:pPr algn="l" rtl="0">
              <a:lnSpc>
                <a:spcPct val="150000"/>
              </a:lnSpc>
            </a:pPr>
            <a:r>
              <a:rPr lang="en-US" sz="3200" dirty="0" smtClean="0"/>
              <a:t>Heating Load design: Total design heating capacity for  building = 93kW.District heating intensity per total building area = 17.40KWhr/m2</a:t>
            </a:r>
            <a:endParaRPr lang="ar-JO" sz="32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42.png"/>
          <p:cNvPicPr>
            <a:picLocks noChangeAspect="1"/>
          </p:cNvPicPr>
          <p:nvPr/>
        </p:nvPicPr>
        <p:blipFill>
          <a:blip r:embed="rId2"/>
          <a:stretch>
            <a:fillRect/>
          </a:stretch>
        </p:blipFill>
        <p:spPr>
          <a:xfrm>
            <a:off x="1214414" y="928670"/>
            <a:ext cx="6858047" cy="493935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000100" y="500042"/>
            <a:ext cx="7572428" cy="1200329"/>
          </a:xfrm>
          <a:prstGeom prst="rect">
            <a:avLst/>
          </a:prstGeom>
          <a:noFill/>
        </p:spPr>
        <p:txBody>
          <a:bodyPr wrap="square" rtlCol="1">
            <a:spAutoFit/>
          </a:bodyPr>
          <a:lstStyle/>
          <a:p>
            <a:pPr algn="ctr"/>
            <a:r>
              <a:rPr lang="en-US" sz="3600" b="1" dirty="0" smtClean="0"/>
              <a:t>Environmental  Design Results – Cooling Design</a:t>
            </a:r>
            <a:endParaRPr lang="ar-JO" sz="3600" b="1" dirty="0"/>
          </a:p>
        </p:txBody>
      </p:sp>
      <p:sp>
        <p:nvSpPr>
          <p:cNvPr id="7" name="مربع نص 6"/>
          <p:cNvSpPr txBox="1"/>
          <p:nvPr/>
        </p:nvSpPr>
        <p:spPr>
          <a:xfrm>
            <a:off x="571472" y="2357430"/>
            <a:ext cx="8001056" cy="2308324"/>
          </a:xfrm>
          <a:prstGeom prst="rect">
            <a:avLst/>
          </a:prstGeom>
          <a:noFill/>
        </p:spPr>
        <p:txBody>
          <a:bodyPr wrap="square" rtlCol="1">
            <a:spAutoFit/>
          </a:bodyPr>
          <a:lstStyle/>
          <a:p>
            <a:pPr algn="l" rtl="0">
              <a:lnSpc>
                <a:spcPct val="150000"/>
              </a:lnSpc>
            </a:pPr>
            <a:r>
              <a:rPr lang="en-US" sz="3200" dirty="0" smtClean="0"/>
              <a:t>Cooling Load design: Total design cooling capacity = 101.86 kW District cooling intensity per total building area = 84.48 KWh/m2 </a:t>
            </a:r>
            <a:endParaRPr lang="ar-JO" sz="32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43.png"/>
          <p:cNvPicPr>
            <a:picLocks noChangeAspect="1"/>
          </p:cNvPicPr>
          <p:nvPr/>
        </p:nvPicPr>
        <p:blipFill>
          <a:blip r:embed="rId2"/>
          <a:stretch>
            <a:fillRect/>
          </a:stretch>
        </p:blipFill>
        <p:spPr>
          <a:xfrm>
            <a:off x="466981" y="928670"/>
            <a:ext cx="8248423" cy="502404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28662" y="357166"/>
            <a:ext cx="7072362" cy="646331"/>
          </a:xfrm>
          <a:prstGeom prst="rect">
            <a:avLst/>
          </a:prstGeom>
          <a:noFill/>
        </p:spPr>
        <p:txBody>
          <a:bodyPr wrap="square" rtlCol="1">
            <a:spAutoFit/>
          </a:bodyPr>
          <a:lstStyle/>
          <a:p>
            <a:pPr algn="ctr"/>
            <a:r>
              <a:rPr lang="en-US" sz="3600" b="1" dirty="0" smtClean="0"/>
              <a:t>Daylight Analysis</a:t>
            </a:r>
            <a:endParaRPr lang="ar-JO" sz="3600" b="1" dirty="0"/>
          </a:p>
        </p:txBody>
      </p:sp>
      <p:sp>
        <p:nvSpPr>
          <p:cNvPr id="4" name="مربع نص 3"/>
          <p:cNvSpPr txBox="1"/>
          <p:nvPr/>
        </p:nvSpPr>
        <p:spPr>
          <a:xfrm>
            <a:off x="785786" y="1285860"/>
            <a:ext cx="7858180" cy="5183470"/>
          </a:xfrm>
          <a:prstGeom prst="rect">
            <a:avLst/>
          </a:prstGeom>
          <a:noFill/>
        </p:spPr>
        <p:txBody>
          <a:bodyPr wrap="square" rtlCol="1">
            <a:spAutoFit/>
          </a:bodyPr>
          <a:lstStyle/>
          <a:p>
            <a:pPr algn="l">
              <a:lnSpc>
                <a:spcPct val="150000"/>
              </a:lnSpc>
            </a:pPr>
            <a:r>
              <a:rPr lang="en-US" sz="3200" dirty="0" smtClean="0"/>
              <a:t>Reception hall: Type of glass used: Dbl </a:t>
            </a:r>
            <a:r>
              <a:rPr lang="en-US" sz="3200" dirty="0" err="1" smtClean="0"/>
              <a:t>Clr</a:t>
            </a:r>
            <a:r>
              <a:rPr lang="en-US" sz="3200" dirty="0" smtClean="0"/>
              <a:t> 3mm/13mm </a:t>
            </a:r>
            <a:r>
              <a:rPr lang="en-US" sz="3200" dirty="0" err="1" smtClean="0"/>
              <a:t>Arg</a:t>
            </a:r>
            <a:r>
              <a:rPr lang="en-US" sz="3200" dirty="0" smtClean="0"/>
              <a:t> Light transmission = 77%Average calculated DF= 3.87%Recommend value from specifications =3.42%Calculated value&gt; Required                       </a:t>
            </a:r>
          </a:p>
          <a:p>
            <a:pPr algn="l">
              <a:lnSpc>
                <a:spcPct val="150000"/>
              </a:lnSpc>
            </a:pPr>
            <a:r>
              <a:rPr lang="en-US" sz="3200" dirty="0" smtClean="0"/>
              <a:t>       </a:t>
            </a:r>
            <a:r>
              <a:rPr lang="en-US" sz="3200" dirty="0" smtClean="0">
                <a:solidFill>
                  <a:schemeClr val="accent2">
                    <a:lumMod val="75000"/>
                  </a:schemeClr>
                </a:solidFill>
              </a:rPr>
              <a:t>Pass</a:t>
            </a:r>
            <a:endParaRPr lang="ar-JO" sz="3200" dirty="0">
              <a:solidFill>
                <a:schemeClr val="accent2">
                  <a:lumMod val="75000"/>
                </a:schemeClr>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44.png"/>
          <p:cNvPicPr>
            <a:picLocks noChangeAspect="1"/>
          </p:cNvPicPr>
          <p:nvPr/>
        </p:nvPicPr>
        <p:blipFill>
          <a:blip r:embed="rId2"/>
          <a:stretch>
            <a:fillRect/>
          </a:stretch>
        </p:blipFill>
        <p:spPr>
          <a:xfrm>
            <a:off x="1071538" y="1000108"/>
            <a:ext cx="7215238" cy="3995215"/>
          </a:xfrm>
          <a:prstGeom prst="rect">
            <a:avLst/>
          </a:prstGeom>
        </p:spPr>
      </p:pic>
      <p:sp>
        <p:nvSpPr>
          <p:cNvPr id="3" name="مربع نص 2"/>
          <p:cNvSpPr txBox="1"/>
          <p:nvPr/>
        </p:nvSpPr>
        <p:spPr>
          <a:xfrm>
            <a:off x="1142976" y="5357826"/>
            <a:ext cx="7072362" cy="1077218"/>
          </a:xfrm>
          <a:prstGeom prst="rect">
            <a:avLst/>
          </a:prstGeom>
          <a:noFill/>
        </p:spPr>
        <p:txBody>
          <a:bodyPr wrap="square" rtlCol="1">
            <a:spAutoFit/>
          </a:bodyPr>
          <a:lstStyle/>
          <a:p>
            <a:pPr algn="l"/>
            <a:r>
              <a:rPr lang="en-US" sz="3200" dirty="0" smtClean="0"/>
              <a:t>Daylight factor diagram for the building Generated by Design Builder</a:t>
            </a:r>
            <a:endParaRPr lang="ar-JO"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642918"/>
            <a:ext cx="7215238" cy="769441"/>
          </a:xfrm>
          <a:prstGeom prst="rect">
            <a:avLst/>
          </a:prstGeom>
          <a:noFill/>
        </p:spPr>
        <p:txBody>
          <a:bodyPr wrap="square" rtlCol="1">
            <a:spAutoFit/>
          </a:bodyPr>
          <a:lstStyle/>
          <a:p>
            <a:pPr algn="ctr"/>
            <a:r>
              <a:rPr lang="en-US" sz="4400" b="1" dirty="0" smtClean="0"/>
              <a:t>The site plan for the project </a:t>
            </a:r>
            <a:endParaRPr lang="ar-JO" sz="4400" b="1" dirty="0"/>
          </a:p>
        </p:txBody>
      </p:sp>
      <p:pic>
        <p:nvPicPr>
          <p:cNvPr id="3" name="صورة 2" descr="1.PNG"/>
          <p:cNvPicPr>
            <a:picLocks noChangeAspect="1"/>
          </p:cNvPicPr>
          <p:nvPr/>
        </p:nvPicPr>
        <p:blipFill>
          <a:blip r:embed="rId2"/>
          <a:stretch>
            <a:fillRect/>
          </a:stretch>
        </p:blipFill>
        <p:spPr>
          <a:xfrm>
            <a:off x="651816" y="1595181"/>
            <a:ext cx="7777836" cy="4477025"/>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214414" y="1071546"/>
            <a:ext cx="6858048"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Acoustic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مربع نص 3"/>
          <p:cNvSpPr txBox="1"/>
          <p:nvPr/>
        </p:nvSpPr>
        <p:spPr>
          <a:xfrm>
            <a:off x="714348" y="3500438"/>
            <a:ext cx="7858180" cy="584775"/>
          </a:xfrm>
          <a:prstGeom prst="rect">
            <a:avLst/>
          </a:prstGeom>
          <a:noFill/>
        </p:spPr>
        <p:txBody>
          <a:bodyPr wrap="square" rtlCol="1">
            <a:spAutoFit/>
          </a:bodyPr>
          <a:lstStyle/>
          <a:p>
            <a:pPr algn="ctr"/>
            <a:r>
              <a:rPr lang="en-US" sz="3200" b="1" dirty="0" smtClean="0"/>
              <a:t>Absorptive materials we used in the building: </a:t>
            </a:r>
            <a:endParaRPr lang="ar-JO" sz="3200" b="1"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57290" y="857232"/>
            <a:ext cx="6715172" cy="584775"/>
          </a:xfrm>
          <a:prstGeom prst="rect">
            <a:avLst/>
          </a:prstGeom>
          <a:noFill/>
        </p:spPr>
        <p:txBody>
          <a:bodyPr wrap="square" rtlCol="1">
            <a:spAutoFit/>
          </a:bodyPr>
          <a:lstStyle/>
          <a:p>
            <a:pPr algn="ctr"/>
            <a:r>
              <a:rPr lang="en-US" sz="3200" b="1" dirty="0" smtClean="0"/>
              <a:t>Acoustic Tile board suspended</a:t>
            </a:r>
            <a:endParaRPr lang="ar-JO" sz="3200" b="1" dirty="0"/>
          </a:p>
        </p:txBody>
      </p:sp>
      <p:pic>
        <p:nvPicPr>
          <p:cNvPr id="3" name="صورة 2" descr="45.PNG"/>
          <p:cNvPicPr>
            <a:picLocks noChangeAspect="1"/>
          </p:cNvPicPr>
          <p:nvPr/>
        </p:nvPicPr>
        <p:blipFill>
          <a:blip r:embed="rId2"/>
          <a:stretch>
            <a:fillRect/>
          </a:stretch>
        </p:blipFill>
        <p:spPr>
          <a:xfrm>
            <a:off x="1714480" y="1714488"/>
            <a:ext cx="5896429" cy="3593841"/>
          </a:xfrm>
          <a:prstGeom prst="rect">
            <a:avLst/>
          </a:prstGeom>
        </p:spPr>
      </p:pic>
      <p:sp>
        <p:nvSpPr>
          <p:cNvPr id="5" name="مربع نص 4"/>
          <p:cNvSpPr txBox="1"/>
          <p:nvPr/>
        </p:nvSpPr>
        <p:spPr>
          <a:xfrm>
            <a:off x="1571604" y="5643578"/>
            <a:ext cx="5500726" cy="523220"/>
          </a:xfrm>
          <a:prstGeom prst="rect">
            <a:avLst/>
          </a:prstGeom>
          <a:noFill/>
        </p:spPr>
        <p:txBody>
          <a:bodyPr wrap="square" rtlCol="1">
            <a:spAutoFit/>
          </a:bodyPr>
          <a:lstStyle/>
          <a:p>
            <a:pPr algn="ctr"/>
            <a:r>
              <a:rPr lang="en-US" sz="2800" dirty="0" smtClean="0"/>
              <a:t>NRC  vary from 0.75  to 0.88</a:t>
            </a:r>
            <a:endParaRPr lang="ar-JO" sz="2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142976" y="357166"/>
            <a:ext cx="7286676" cy="584775"/>
          </a:xfrm>
          <a:prstGeom prst="rect">
            <a:avLst/>
          </a:prstGeom>
          <a:noFill/>
        </p:spPr>
        <p:txBody>
          <a:bodyPr wrap="square" rtlCol="1">
            <a:spAutoFit/>
          </a:bodyPr>
          <a:lstStyle/>
          <a:p>
            <a:pPr algn="ctr"/>
            <a:r>
              <a:rPr lang="en-US" sz="3200" b="1" dirty="0" smtClean="0"/>
              <a:t>Acoustical  for glass</a:t>
            </a:r>
            <a:endParaRPr lang="ar-JO" sz="3200" b="1" dirty="0"/>
          </a:p>
        </p:txBody>
      </p:sp>
      <p:pic>
        <p:nvPicPr>
          <p:cNvPr id="4" name="صورة 3" descr="46.PNG"/>
          <p:cNvPicPr>
            <a:picLocks noChangeAspect="1"/>
          </p:cNvPicPr>
          <p:nvPr/>
        </p:nvPicPr>
        <p:blipFill>
          <a:blip r:embed="rId2"/>
          <a:stretch>
            <a:fillRect/>
          </a:stretch>
        </p:blipFill>
        <p:spPr>
          <a:xfrm>
            <a:off x="637625" y="1643051"/>
            <a:ext cx="7868749" cy="3210136"/>
          </a:xfrm>
          <a:prstGeom prst="rect">
            <a:avLst/>
          </a:prstGeom>
        </p:spPr>
      </p:pic>
      <p:sp>
        <p:nvSpPr>
          <p:cNvPr id="5" name="مربع نص 4"/>
          <p:cNvSpPr txBox="1"/>
          <p:nvPr/>
        </p:nvSpPr>
        <p:spPr>
          <a:xfrm>
            <a:off x="857224" y="5357826"/>
            <a:ext cx="7643866" cy="523220"/>
          </a:xfrm>
          <a:prstGeom prst="rect">
            <a:avLst/>
          </a:prstGeom>
          <a:noFill/>
        </p:spPr>
        <p:txBody>
          <a:bodyPr wrap="square" rtlCol="1">
            <a:spAutoFit/>
          </a:bodyPr>
          <a:lstStyle/>
          <a:p>
            <a:pPr algn="ctr"/>
            <a:r>
              <a:rPr lang="en-US" sz="2800" dirty="0" smtClean="0"/>
              <a:t>NRC  vary from 0.01 to 0.05</a:t>
            </a:r>
            <a:endParaRPr lang="ar-JO" sz="28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00100" y="357166"/>
            <a:ext cx="7786742" cy="584775"/>
          </a:xfrm>
          <a:prstGeom prst="rect">
            <a:avLst/>
          </a:prstGeom>
          <a:noFill/>
        </p:spPr>
        <p:txBody>
          <a:bodyPr wrap="square" rtlCol="1">
            <a:spAutoFit/>
          </a:bodyPr>
          <a:lstStyle/>
          <a:p>
            <a:pPr algn="ctr"/>
            <a:r>
              <a:rPr lang="en-US" sz="3200" b="1" dirty="0" smtClean="0"/>
              <a:t>Acoustical  for Floor rubber tile</a:t>
            </a:r>
            <a:endParaRPr lang="ar-JO" sz="3200" b="1" dirty="0"/>
          </a:p>
        </p:txBody>
      </p:sp>
      <p:pic>
        <p:nvPicPr>
          <p:cNvPr id="4" name="صورة 3" descr="47.png"/>
          <p:cNvPicPr>
            <a:picLocks noChangeAspect="1"/>
          </p:cNvPicPr>
          <p:nvPr/>
        </p:nvPicPr>
        <p:blipFill>
          <a:blip r:embed="rId2"/>
          <a:stretch>
            <a:fillRect/>
          </a:stretch>
        </p:blipFill>
        <p:spPr>
          <a:xfrm>
            <a:off x="285720" y="1071546"/>
            <a:ext cx="5895975" cy="3771900"/>
          </a:xfrm>
          <a:prstGeom prst="rect">
            <a:avLst/>
          </a:prstGeom>
        </p:spPr>
      </p:pic>
      <p:sp>
        <p:nvSpPr>
          <p:cNvPr id="9" name="مربع نص 8"/>
          <p:cNvSpPr txBox="1"/>
          <p:nvPr/>
        </p:nvSpPr>
        <p:spPr>
          <a:xfrm>
            <a:off x="6357950" y="1285860"/>
            <a:ext cx="2786050" cy="2862322"/>
          </a:xfrm>
          <a:prstGeom prst="rect">
            <a:avLst/>
          </a:prstGeom>
          <a:noFill/>
        </p:spPr>
        <p:txBody>
          <a:bodyPr wrap="square" rtlCol="1">
            <a:spAutoFit/>
          </a:bodyPr>
          <a:lstStyle/>
          <a:p>
            <a:pPr algn="l" rtl="0"/>
            <a:r>
              <a:rPr lang="en-US" b="1" dirty="0" smtClean="0"/>
              <a:t>Sound absorbent: </a:t>
            </a:r>
          </a:p>
          <a:p>
            <a:pPr algn="l" rtl="0"/>
            <a:r>
              <a:rPr lang="en-US" b="1" dirty="0" smtClean="0"/>
              <a:t>elasticity can reduce noise from walking and wheel chairs by up to 18 decibels.</a:t>
            </a:r>
          </a:p>
          <a:p>
            <a:pPr algn="l" rtl="0">
              <a:buFont typeface="Wingdings" pitchFamily="2" charset="2"/>
              <a:buChar char="§"/>
            </a:pPr>
            <a:r>
              <a:rPr lang="en-US" b="1" dirty="0" smtClean="0"/>
              <a:t> Resistance to heavy impact loads. </a:t>
            </a:r>
          </a:p>
          <a:p>
            <a:pPr algn="l" rtl="0">
              <a:buFont typeface="Arial" pitchFamily="34" charset="0"/>
              <a:buChar char="•"/>
            </a:pPr>
            <a:r>
              <a:rPr lang="en-US" b="1" dirty="0" smtClean="0"/>
              <a:t>No health or environmental concerns.</a:t>
            </a:r>
          </a:p>
          <a:p>
            <a:pPr algn="l" rtl="0">
              <a:buFont typeface="Arial" pitchFamily="34" charset="0"/>
              <a:buChar char="•"/>
            </a:pPr>
            <a:r>
              <a:rPr lang="en-US" b="1" dirty="0" smtClean="0"/>
              <a:t> Recyclable.</a:t>
            </a:r>
          </a:p>
          <a:p>
            <a:pPr algn="l" rtl="0">
              <a:buFont typeface="Arial" pitchFamily="34" charset="0"/>
              <a:buChar char="•"/>
            </a:pPr>
            <a:r>
              <a:rPr lang="en-US" b="1" dirty="0" smtClean="0"/>
              <a:t> Easy to maintain.</a:t>
            </a:r>
            <a:endParaRPr lang="ar-JO" b="1" dirty="0"/>
          </a:p>
        </p:txBody>
      </p:sp>
      <p:sp>
        <p:nvSpPr>
          <p:cNvPr id="10" name="مربع نص 9"/>
          <p:cNvSpPr txBox="1"/>
          <p:nvPr/>
        </p:nvSpPr>
        <p:spPr>
          <a:xfrm>
            <a:off x="928662" y="5500702"/>
            <a:ext cx="7286676" cy="584775"/>
          </a:xfrm>
          <a:prstGeom prst="rect">
            <a:avLst/>
          </a:prstGeom>
          <a:noFill/>
        </p:spPr>
        <p:txBody>
          <a:bodyPr wrap="square" rtlCol="1">
            <a:spAutoFit/>
          </a:bodyPr>
          <a:lstStyle/>
          <a:p>
            <a:pPr algn="ctr"/>
            <a:r>
              <a:rPr lang="en-US" sz="3200" dirty="0" smtClean="0"/>
              <a:t>NRC  vary from 0.01 to 0.03</a:t>
            </a:r>
            <a:endParaRPr lang="ar-JO" sz="32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42976" y="357166"/>
            <a:ext cx="7572428" cy="584775"/>
          </a:xfrm>
          <a:prstGeom prst="rect">
            <a:avLst/>
          </a:prstGeom>
          <a:noFill/>
        </p:spPr>
        <p:txBody>
          <a:bodyPr wrap="square" rtlCol="1">
            <a:spAutoFit/>
          </a:bodyPr>
          <a:lstStyle/>
          <a:p>
            <a:pPr algn="ctr"/>
            <a:r>
              <a:rPr lang="en-US" sz="3200" b="1" dirty="0" smtClean="0"/>
              <a:t> Acoustical  for glass sliding doors</a:t>
            </a:r>
            <a:endParaRPr lang="ar-JO" sz="3200" b="1" dirty="0"/>
          </a:p>
        </p:txBody>
      </p:sp>
      <p:pic>
        <p:nvPicPr>
          <p:cNvPr id="5" name="صورة 4" descr="48.PNG"/>
          <p:cNvPicPr>
            <a:picLocks noChangeAspect="1"/>
          </p:cNvPicPr>
          <p:nvPr/>
        </p:nvPicPr>
        <p:blipFill>
          <a:blip r:embed="rId2"/>
          <a:stretch>
            <a:fillRect/>
          </a:stretch>
        </p:blipFill>
        <p:spPr>
          <a:xfrm>
            <a:off x="785786" y="1214422"/>
            <a:ext cx="4073089" cy="2357454"/>
          </a:xfrm>
          <a:prstGeom prst="rect">
            <a:avLst/>
          </a:prstGeom>
        </p:spPr>
      </p:pic>
      <p:pic>
        <p:nvPicPr>
          <p:cNvPr id="6" name="صورة 5" descr="49.PNG"/>
          <p:cNvPicPr>
            <a:picLocks noChangeAspect="1"/>
          </p:cNvPicPr>
          <p:nvPr/>
        </p:nvPicPr>
        <p:blipFill>
          <a:blip r:embed="rId3"/>
          <a:stretch>
            <a:fillRect/>
          </a:stretch>
        </p:blipFill>
        <p:spPr>
          <a:xfrm>
            <a:off x="5056458" y="3786190"/>
            <a:ext cx="3916763" cy="2757958"/>
          </a:xfrm>
          <a:prstGeom prst="rect">
            <a:avLst/>
          </a:prstGeom>
        </p:spPr>
      </p:pic>
      <p:sp>
        <p:nvSpPr>
          <p:cNvPr id="7" name="مربع نص 6"/>
          <p:cNvSpPr txBox="1"/>
          <p:nvPr/>
        </p:nvSpPr>
        <p:spPr>
          <a:xfrm>
            <a:off x="500034" y="4643446"/>
            <a:ext cx="4071966" cy="954107"/>
          </a:xfrm>
          <a:prstGeom prst="rect">
            <a:avLst/>
          </a:prstGeom>
          <a:noFill/>
        </p:spPr>
        <p:txBody>
          <a:bodyPr wrap="square" rtlCol="1">
            <a:spAutoFit/>
          </a:bodyPr>
          <a:lstStyle/>
          <a:p>
            <a:pPr algn="ctr"/>
            <a:r>
              <a:rPr lang="en-US" sz="2800" dirty="0" smtClean="0"/>
              <a:t>NRC  vary from 0.01 to 0.51</a:t>
            </a:r>
            <a:endParaRPr lang="ar-JO" sz="28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2976" y="285728"/>
            <a:ext cx="6858048" cy="646331"/>
          </a:xfrm>
          <a:prstGeom prst="rect">
            <a:avLst/>
          </a:prstGeom>
          <a:noFill/>
        </p:spPr>
        <p:txBody>
          <a:bodyPr wrap="square" rtlCol="1">
            <a:spAutoFit/>
          </a:bodyPr>
          <a:lstStyle/>
          <a:p>
            <a:pPr algn="ctr"/>
            <a:r>
              <a:rPr lang="en-US" sz="3600" b="1" dirty="0" smtClean="0"/>
              <a:t>Acoustical  for gypsum board</a:t>
            </a:r>
            <a:endParaRPr lang="ar-JO" sz="3600" b="1" dirty="0"/>
          </a:p>
        </p:txBody>
      </p:sp>
      <p:pic>
        <p:nvPicPr>
          <p:cNvPr id="3" name="صورة 2" descr="50.PNG"/>
          <p:cNvPicPr>
            <a:picLocks noChangeAspect="1"/>
          </p:cNvPicPr>
          <p:nvPr/>
        </p:nvPicPr>
        <p:blipFill>
          <a:blip r:embed="rId2"/>
          <a:stretch>
            <a:fillRect/>
          </a:stretch>
        </p:blipFill>
        <p:spPr>
          <a:xfrm>
            <a:off x="1807981" y="1214422"/>
            <a:ext cx="5550101" cy="4096028"/>
          </a:xfrm>
          <a:prstGeom prst="rect">
            <a:avLst/>
          </a:prstGeom>
        </p:spPr>
      </p:pic>
      <p:sp>
        <p:nvSpPr>
          <p:cNvPr id="4" name="مربع نص 3"/>
          <p:cNvSpPr txBox="1"/>
          <p:nvPr/>
        </p:nvSpPr>
        <p:spPr>
          <a:xfrm>
            <a:off x="1714480" y="5857892"/>
            <a:ext cx="6072230" cy="523220"/>
          </a:xfrm>
          <a:prstGeom prst="rect">
            <a:avLst/>
          </a:prstGeom>
          <a:noFill/>
        </p:spPr>
        <p:txBody>
          <a:bodyPr wrap="square" rtlCol="1">
            <a:spAutoFit/>
          </a:bodyPr>
          <a:lstStyle/>
          <a:p>
            <a:pPr algn="ctr"/>
            <a:r>
              <a:rPr lang="en-US" sz="2800" dirty="0" smtClean="0"/>
              <a:t>NRC  vary from 0.04 to 0.29</a:t>
            </a:r>
            <a:endParaRPr lang="ar-JO" sz="28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00100" y="285728"/>
            <a:ext cx="7572428" cy="646331"/>
          </a:xfrm>
          <a:prstGeom prst="rect">
            <a:avLst/>
          </a:prstGeom>
          <a:noFill/>
        </p:spPr>
        <p:txBody>
          <a:bodyPr wrap="square" rtlCol="1">
            <a:spAutoFit/>
          </a:bodyPr>
          <a:lstStyle/>
          <a:p>
            <a:pPr algn="ctr"/>
            <a:r>
              <a:rPr lang="en-US" sz="3600" b="1" dirty="0" smtClean="0"/>
              <a:t>Sound Transmission class (STC)</a:t>
            </a:r>
            <a:endParaRPr lang="ar-JO" sz="3600" b="1" dirty="0"/>
          </a:p>
        </p:txBody>
      </p:sp>
      <p:pic>
        <p:nvPicPr>
          <p:cNvPr id="3" name="صورة 2" descr="51.PNG"/>
          <p:cNvPicPr>
            <a:picLocks noChangeAspect="1"/>
          </p:cNvPicPr>
          <p:nvPr/>
        </p:nvPicPr>
        <p:blipFill>
          <a:blip r:embed="rId2"/>
          <a:stretch>
            <a:fillRect/>
          </a:stretch>
        </p:blipFill>
        <p:spPr>
          <a:xfrm>
            <a:off x="407315" y="1596940"/>
            <a:ext cx="8379528" cy="3689448"/>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85852" y="2285992"/>
            <a:ext cx="6858047"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Reverberation Time (RT60):</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357166"/>
            <a:ext cx="7286676" cy="646331"/>
          </a:xfrm>
          <a:prstGeom prst="rect">
            <a:avLst/>
          </a:prstGeom>
          <a:noFill/>
        </p:spPr>
        <p:txBody>
          <a:bodyPr wrap="square" rtlCol="1">
            <a:spAutoFit/>
          </a:bodyPr>
          <a:lstStyle/>
          <a:p>
            <a:pPr algn="ctr"/>
            <a:r>
              <a:rPr lang="en-US" sz="3600" b="1" dirty="0" smtClean="0"/>
              <a:t>A sample of customer services</a:t>
            </a:r>
            <a:endParaRPr lang="ar-JO" sz="3600" b="1" dirty="0"/>
          </a:p>
        </p:txBody>
      </p:sp>
      <p:sp>
        <p:nvSpPr>
          <p:cNvPr id="4" name="مربع نص 3"/>
          <p:cNvSpPr txBox="1"/>
          <p:nvPr/>
        </p:nvSpPr>
        <p:spPr>
          <a:xfrm>
            <a:off x="357158" y="1285860"/>
            <a:ext cx="5357850" cy="523220"/>
          </a:xfrm>
          <a:prstGeom prst="rect">
            <a:avLst/>
          </a:prstGeom>
          <a:noFill/>
        </p:spPr>
        <p:txBody>
          <a:bodyPr wrap="square" rtlCol="1">
            <a:spAutoFit/>
          </a:bodyPr>
          <a:lstStyle/>
          <a:p>
            <a:pPr algn="l"/>
            <a:r>
              <a:rPr lang="en-US" sz="2800" dirty="0" smtClean="0"/>
              <a:t>Reverberation Time (RT60)  results :</a:t>
            </a:r>
            <a:endParaRPr lang="ar-JO" sz="2800" dirty="0"/>
          </a:p>
        </p:txBody>
      </p:sp>
      <p:pic>
        <p:nvPicPr>
          <p:cNvPr id="5" name="صورة 4" descr="52.PNG"/>
          <p:cNvPicPr>
            <a:picLocks noChangeAspect="1"/>
          </p:cNvPicPr>
          <p:nvPr/>
        </p:nvPicPr>
        <p:blipFill>
          <a:blip r:embed="rId2"/>
          <a:stretch>
            <a:fillRect/>
          </a:stretch>
        </p:blipFill>
        <p:spPr>
          <a:xfrm>
            <a:off x="1285852" y="2214554"/>
            <a:ext cx="6838385" cy="2611882"/>
          </a:xfrm>
          <a:prstGeom prst="rect">
            <a:avLst/>
          </a:prstGeom>
        </p:spPr>
      </p:pic>
      <p:sp>
        <p:nvSpPr>
          <p:cNvPr id="6" name="مربع نص 5"/>
          <p:cNvSpPr txBox="1"/>
          <p:nvPr/>
        </p:nvSpPr>
        <p:spPr>
          <a:xfrm>
            <a:off x="1928794" y="5429264"/>
            <a:ext cx="5286412" cy="523220"/>
          </a:xfrm>
          <a:prstGeom prst="rect">
            <a:avLst/>
          </a:prstGeom>
          <a:noFill/>
        </p:spPr>
        <p:txBody>
          <a:bodyPr wrap="square" rtlCol="1">
            <a:spAutoFit/>
          </a:bodyPr>
          <a:lstStyle/>
          <a:p>
            <a:pPr algn="ctr" rtl="0"/>
            <a:r>
              <a:rPr lang="en-US" sz="2800" dirty="0" smtClean="0"/>
              <a:t>0.35-0.75</a:t>
            </a:r>
            <a:endParaRPr lang="ar-JO" sz="28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28662" y="357166"/>
            <a:ext cx="7572428" cy="646331"/>
          </a:xfrm>
          <a:prstGeom prst="rect">
            <a:avLst/>
          </a:prstGeom>
          <a:noFill/>
        </p:spPr>
        <p:txBody>
          <a:bodyPr wrap="square" rtlCol="1">
            <a:spAutoFit/>
          </a:bodyPr>
          <a:lstStyle/>
          <a:p>
            <a:pPr algn="ctr"/>
            <a:r>
              <a:rPr lang="en-US" sz="3600" b="1" dirty="0" smtClean="0"/>
              <a:t>RT60 from 0.35-0.75</a:t>
            </a:r>
            <a:endParaRPr lang="ar-JO" sz="3600" b="1" dirty="0"/>
          </a:p>
        </p:txBody>
      </p:sp>
      <p:pic>
        <p:nvPicPr>
          <p:cNvPr id="3" name="صورة 2" descr="53.PNG"/>
          <p:cNvPicPr>
            <a:picLocks noChangeAspect="1"/>
          </p:cNvPicPr>
          <p:nvPr/>
        </p:nvPicPr>
        <p:blipFill>
          <a:blip r:embed="rId2"/>
          <a:stretch>
            <a:fillRect/>
          </a:stretch>
        </p:blipFill>
        <p:spPr>
          <a:xfrm>
            <a:off x="1000100" y="1428736"/>
            <a:ext cx="7143800" cy="478173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43042" y="500042"/>
            <a:ext cx="6143668" cy="923330"/>
          </a:xfrm>
          <a:prstGeom prst="rect">
            <a:avLst/>
          </a:prstGeom>
          <a:noFill/>
        </p:spPr>
        <p:txBody>
          <a:bodyPr wrap="square" rtlCol="1">
            <a:spAutoFit/>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Rivet</a:t>
            </a:r>
            <a:endParaRPr lang="ar-JO" sz="5400" dirty="0"/>
          </a:p>
        </p:txBody>
      </p:sp>
      <p:pic>
        <p:nvPicPr>
          <p:cNvPr id="4" name="صورة 3" descr="3.PNG"/>
          <p:cNvPicPr>
            <a:picLocks noChangeAspect="1"/>
          </p:cNvPicPr>
          <p:nvPr/>
        </p:nvPicPr>
        <p:blipFill>
          <a:blip r:embed="rId2"/>
          <a:stretch>
            <a:fillRect/>
          </a:stretch>
        </p:blipFill>
        <p:spPr>
          <a:xfrm>
            <a:off x="198244" y="1785926"/>
            <a:ext cx="8740295" cy="3929090"/>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214414" y="428604"/>
            <a:ext cx="7072362" cy="1077218"/>
          </a:xfrm>
          <a:prstGeom prst="rect">
            <a:avLst/>
          </a:prstGeom>
          <a:noFill/>
        </p:spPr>
        <p:txBody>
          <a:bodyPr wrap="square" rtlCol="1">
            <a:spAutoFit/>
          </a:bodyPr>
          <a:lstStyle/>
          <a:p>
            <a:pPr algn="ctr"/>
            <a:r>
              <a:rPr lang="en-US" sz="3200" b="1" dirty="0" smtClean="0"/>
              <a:t>Reverberation Time (RT60)  results before  improving :</a:t>
            </a:r>
            <a:endParaRPr lang="ar-JO" sz="3200" b="1" dirty="0"/>
          </a:p>
        </p:txBody>
      </p:sp>
      <p:pic>
        <p:nvPicPr>
          <p:cNvPr id="4" name="صورة 3" descr="54.png"/>
          <p:cNvPicPr>
            <a:picLocks noChangeAspect="1"/>
          </p:cNvPicPr>
          <p:nvPr/>
        </p:nvPicPr>
        <p:blipFill>
          <a:blip r:embed="rId2"/>
          <a:stretch>
            <a:fillRect/>
          </a:stretch>
        </p:blipFill>
        <p:spPr>
          <a:xfrm>
            <a:off x="785786" y="2071677"/>
            <a:ext cx="7869818" cy="3441837"/>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785918" y="500042"/>
            <a:ext cx="6072230" cy="646331"/>
          </a:xfrm>
          <a:prstGeom prst="rect">
            <a:avLst/>
          </a:prstGeom>
          <a:noFill/>
        </p:spPr>
        <p:txBody>
          <a:bodyPr wrap="square" rtlCol="1">
            <a:spAutoFit/>
          </a:bodyPr>
          <a:lstStyle/>
          <a:p>
            <a:pPr algn="ctr"/>
            <a:r>
              <a:rPr lang="en-US" sz="3600" b="1" dirty="0" smtClean="0"/>
              <a:t>RT60 from 0.5-0.8</a:t>
            </a:r>
            <a:endParaRPr lang="ar-JO" sz="3600" b="1" dirty="0"/>
          </a:p>
        </p:txBody>
      </p:sp>
      <p:pic>
        <p:nvPicPr>
          <p:cNvPr id="8" name="صورة 7" descr="55.PNG"/>
          <p:cNvPicPr>
            <a:picLocks noChangeAspect="1"/>
          </p:cNvPicPr>
          <p:nvPr/>
        </p:nvPicPr>
        <p:blipFill>
          <a:blip r:embed="rId2"/>
          <a:stretch>
            <a:fillRect/>
          </a:stretch>
        </p:blipFill>
        <p:spPr>
          <a:xfrm>
            <a:off x="714349" y="1714489"/>
            <a:ext cx="7625028" cy="4516714"/>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4414" y="2571744"/>
            <a:ext cx="7086301"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Electrical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14348" y="785794"/>
            <a:ext cx="7929618" cy="646331"/>
          </a:xfrm>
          <a:prstGeom prst="rect">
            <a:avLst/>
          </a:prstGeom>
          <a:noFill/>
        </p:spPr>
        <p:txBody>
          <a:bodyPr wrap="square" rtlCol="1">
            <a:spAutoFit/>
          </a:bodyPr>
          <a:lstStyle/>
          <a:p>
            <a:pPr algn="ctr"/>
            <a:r>
              <a:rPr lang="en-US" sz="3600" b="1" dirty="0" smtClean="0"/>
              <a:t>Artificial Lighting Design</a:t>
            </a:r>
            <a:endParaRPr lang="ar-JO" sz="3600" b="1" dirty="0"/>
          </a:p>
        </p:txBody>
      </p:sp>
      <p:sp>
        <p:nvSpPr>
          <p:cNvPr id="3" name="مربع نص 2"/>
          <p:cNvSpPr txBox="1"/>
          <p:nvPr/>
        </p:nvSpPr>
        <p:spPr>
          <a:xfrm>
            <a:off x="1285852" y="2928934"/>
            <a:ext cx="6858048" cy="584775"/>
          </a:xfrm>
          <a:prstGeom prst="rect">
            <a:avLst/>
          </a:prstGeom>
          <a:noFill/>
        </p:spPr>
        <p:txBody>
          <a:bodyPr wrap="square" rtlCol="1">
            <a:spAutoFit/>
          </a:bodyPr>
          <a:lstStyle/>
          <a:p>
            <a:pPr algn="ctr"/>
            <a:r>
              <a:rPr lang="en-US" sz="3200" dirty="0" smtClean="0"/>
              <a:t> Functions Designed by </a:t>
            </a:r>
            <a:r>
              <a:rPr lang="en-US" sz="3200" dirty="0" err="1" smtClean="0"/>
              <a:t>DIALux</a:t>
            </a:r>
            <a:r>
              <a:rPr lang="en-US" sz="3200" dirty="0" smtClean="0"/>
              <a:t> 4.13 </a:t>
            </a:r>
            <a:endParaRPr lang="ar-JO" sz="32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14480" y="285728"/>
            <a:ext cx="6072230" cy="584775"/>
          </a:xfrm>
          <a:prstGeom prst="rect">
            <a:avLst/>
          </a:prstGeom>
          <a:noFill/>
        </p:spPr>
        <p:txBody>
          <a:bodyPr wrap="square" rtlCol="1">
            <a:spAutoFit/>
          </a:bodyPr>
          <a:lstStyle/>
          <a:p>
            <a:pPr algn="ctr"/>
            <a:r>
              <a:rPr lang="en-US" sz="3200" b="1" dirty="0" smtClean="0"/>
              <a:t>Manager room</a:t>
            </a:r>
            <a:endParaRPr lang="ar-JO" sz="3200" b="1" dirty="0"/>
          </a:p>
        </p:txBody>
      </p:sp>
      <p:sp>
        <p:nvSpPr>
          <p:cNvPr id="5" name="مربع نص 4"/>
          <p:cNvSpPr txBox="1"/>
          <p:nvPr/>
        </p:nvSpPr>
        <p:spPr>
          <a:xfrm>
            <a:off x="500034" y="857232"/>
            <a:ext cx="7929618" cy="954107"/>
          </a:xfrm>
          <a:prstGeom prst="rect">
            <a:avLst/>
          </a:prstGeom>
          <a:noFill/>
        </p:spPr>
        <p:txBody>
          <a:bodyPr wrap="square" rtlCol="1">
            <a:spAutoFit/>
          </a:bodyPr>
          <a:lstStyle/>
          <a:p>
            <a:pPr algn="l"/>
            <a:r>
              <a:rPr lang="en-US" sz="2800" dirty="0" smtClean="0"/>
              <a:t>Average illuminance on  workplace =460Luxand the recommended illuminance 500 Lux</a:t>
            </a:r>
            <a:endParaRPr lang="ar-JO" sz="2800" dirty="0"/>
          </a:p>
        </p:txBody>
      </p:sp>
      <p:pic>
        <p:nvPicPr>
          <p:cNvPr id="6" name="صورة 5" descr="56.PNG"/>
          <p:cNvPicPr>
            <a:picLocks noChangeAspect="1"/>
          </p:cNvPicPr>
          <p:nvPr/>
        </p:nvPicPr>
        <p:blipFill>
          <a:blip r:embed="rId2"/>
          <a:stretch>
            <a:fillRect/>
          </a:stretch>
        </p:blipFill>
        <p:spPr>
          <a:xfrm>
            <a:off x="285396" y="2214554"/>
            <a:ext cx="3736757" cy="2857520"/>
          </a:xfrm>
          <a:prstGeom prst="rect">
            <a:avLst/>
          </a:prstGeom>
        </p:spPr>
      </p:pic>
      <p:pic>
        <p:nvPicPr>
          <p:cNvPr id="7" name="صورة 6" descr="57.JPG"/>
          <p:cNvPicPr>
            <a:picLocks noChangeAspect="1"/>
          </p:cNvPicPr>
          <p:nvPr/>
        </p:nvPicPr>
        <p:blipFill>
          <a:blip r:embed="rId3"/>
          <a:stretch>
            <a:fillRect/>
          </a:stretch>
        </p:blipFill>
        <p:spPr>
          <a:xfrm>
            <a:off x="4071934" y="1928802"/>
            <a:ext cx="4777056" cy="3509971"/>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357166"/>
            <a:ext cx="7143800" cy="646331"/>
          </a:xfrm>
          <a:prstGeom prst="rect">
            <a:avLst/>
          </a:prstGeom>
          <a:noFill/>
        </p:spPr>
        <p:txBody>
          <a:bodyPr wrap="square" rtlCol="1">
            <a:spAutoFit/>
          </a:bodyPr>
          <a:lstStyle/>
          <a:p>
            <a:pPr algn="ctr"/>
            <a:r>
              <a:rPr lang="en-US" sz="3600" b="1" dirty="0" smtClean="0"/>
              <a:t>Main Types of lamps</a:t>
            </a:r>
            <a:endParaRPr lang="ar-JO" sz="3600" b="1" dirty="0"/>
          </a:p>
        </p:txBody>
      </p:sp>
      <p:pic>
        <p:nvPicPr>
          <p:cNvPr id="3" name="صورة 2" descr="58.PNG"/>
          <p:cNvPicPr>
            <a:picLocks noChangeAspect="1"/>
          </p:cNvPicPr>
          <p:nvPr/>
        </p:nvPicPr>
        <p:blipFill>
          <a:blip r:embed="rId2"/>
          <a:stretch>
            <a:fillRect/>
          </a:stretch>
        </p:blipFill>
        <p:spPr>
          <a:xfrm>
            <a:off x="1785918" y="1163229"/>
            <a:ext cx="5857916" cy="5406769"/>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85918" y="357166"/>
            <a:ext cx="5715040" cy="646331"/>
          </a:xfrm>
          <a:prstGeom prst="rect">
            <a:avLst/>
          </a:prstGeom>
          <a:noFill/>
        </p:spPr>
        <p:txBody>
          <a:bodyPr wrap="square" rtlCol="1">
            <a:spAutoFit/>
          </a:bodyPr>
          <a:lstStyle/>
          <a:p>
            <a:pPr algn="ctr"/>
            <a:r>
              <a:rPr lang="en-US" sz="3600" b="1" dirty="0" smtClean="0"/>
              <a:t>Tellers</a:t>
            </a:r>
            <a:endParaRPr lang="ar-JO" sz="3600" b="1" dirty="0"/>
          </a:p>
        </p:txBody>
      </p:sp>
      <p:pic>
        <p:nvPicPr>
          <p:cNvPr id="3" name="صورة 2" descr="59.PNG"/>
          <p:cNvPicPr>
            <a:picLocks noChangeAspect="1"/>
          </p:cNvPicPr>
          <p:nvPr/>
        </p:nvPicPr>
        <p:blipFill>
          <a:blip r:embed="rId2"/>
          <a:stretch>
            <a:fillRect/>
          </a:stretch>
        </p:blipFill>
        <p:spPr>
          <a:xfrm>
            <a:off x="1000100" y="1285860"/>
            <a:ext cx="7461552" cy="4837039"/>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2976" y="500042"/>
            <a:ext cx="7643866" cy="954107"/>
          </a:xfrm>
          <a:prstGeom prst="rect">
            <a:avLst/>
          </a:prstGeom>
          <a:noFill/>
        </p:spPr>
        <p:txBody>
          <a:bodyPr wrap="square" rtlCol="1">
            <a:spAutoFit/>
          </a:bodyPr>
          <a:lstStyle/>
          <a:p>
            <a:pPr algn="l"/>
            <a:r>
              <a:rPr lang="en-US" sz="2800" b="1" dirty="0" smtClean="0"/>
              <a:t>Average illuminance on workplace =632Luxand the recommended illuminance = 500 Lux</a:t>
            </a:r>
            <a:endParaRPr lang="ar-JO" sz="2800" b="1" dirty="0"/>
          </a:p>
        </p:txBody>
      </p:sp>
      <p:pic>
        <p:nvPicPr>
          <p:cNvPr id="3" name="صورة 2" descr="60.PNG"/>
          <p:cNvPicPr>
            <a:picLocks noChangeAspect="1"/>
          </p:cNvPicPr>
          <p:nvPr/>
        </p:nvPicPr>
        <p:blipFill>
          <a:blip r:embed="rId2"/>
          <a:stretch>
            <a:fillRect/>
          </a:stretch>
        </p:blipFill>
        <p:spPr>
          <a:xfrm>
            <a:off x="1428728" y="1643050"/>
            <a:ext cx="6843140" cy="4421129"/>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61.JPG"/>
          <p:cNvPicPr>
            <a:picLocks noChangeAspect="1"/>
          </p:cNvPicPr>
          <p:nvPr/>
        </p:nvPicPr>
        <p:blipFill>
          <a:blip r:embed="rId2"/>
          <a:stretch>
            <a:fillRect/>
          </a:stretch>
        </p:blipFill>
        <p:spPr>
          <a:xfrm>
            <a:off x="386008" y="1285860"/>
            <a:ext cx="8562256" cy="4000528"/>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28662" y="428604"/>
            <a:ext cx="7286676" cy="646331"/>
          </a:xfrm>
          <a:prstGeom prst="rect">
            <a:avLst/>
          </a:prstGeom>
          <a:noFill/>
        </p:spPr>
        <p:txBody>
          <a:bodyPr wrap="square" rtlCol="1">
            <a:spAutoFit/>
          </a:bodyPr>
          <a:lstStyle/>
          <a:p>
            <a:pPr algn="ctr"/>
            <a:r>
              <a:rPr lang="en-US" sz="3600" b="1" dirty="0" smtClean="0"/>
              <a:t>Lighting arrangement</a:t>
            </a:r>
            <a:endParaRPr lang="ar-JO" sz="3600" b="1" dirty="0"/>
          </a:p>
        </p:txBody>
      </p:sp>
      <p:pic>
        <p:nvPicPr>
          <p:cNvPr id="3" name="صورة 2" descr="62.PNG"/>
          <p:cNvPicPr>
            <a:picLocks noChangeAspect="1"/>
          </p:cNvPicPr>
          <p:nvPr/>
        </p:nvPicPr>
        <p:blipFill>
          <a:blip r:embed="rId2"/>
          <a:stretch>
            <a:fillRect/>
          </a:stretch>
        </p:blipFill>
        <p:spPr>
          <a:xfrm>
            <a:off x="1049012" y="1214422"/>
            <a:ext cx="7211600" cy="500066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4.PNG"/>
          <p:cNvPicPr>
            <a:picLocks noChangeAspect="1"/>
          </p:cNvPicPr>
          <p:nvPr/>
        </p:nvPicPr>
        <p:blipFill>
          <a:blip r:embed="rId2"/>
          <a:stretch>
            <a:fillRect/>
          </a:stretch>
        </p:blipFill>
        <p:spPr>
          <a:xfrm>
            <a:off x="500034" y="500042"/>
            <a:ext cx="8129888" cy="5944982"/>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928794" y="428604"/>
            <a:ext cx="572541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Mechanical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صورة 2" descr="63.png"/>
          <p:cNvPicPr>
            <a:picLocks noChangeAspect="1"/>
          </p:cNvPicPr>
          <p:nvPr/>
        </p:nvPicPr>
        <p:blipFill>
          <a:blip r:embed="rId2"/>
          <a:stretch>
            <a:fillRect/>
          </a:stretch>
        </p:blipFill>
        <p:spPr>
          <a:xfrm>
            <a:off x="2786050" y="1428736"/>
            <a:ext cx="3822027" cy="5047711"/>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357166"/>
            <a:ext cx="7715304" cy="646331"/>
          </a:xfrm>
          <a:prstGeom prst="rect">
            <a:avLst/>
          </a:prstGeom>
          <a:noFill/>
        </p:spPr>
        <p:txBody>
          <a:bodyPr wrap="square" rtlCol="1">
            <a:spAutoFit/>
          </a:bodyPr>
          <a:lstStyle/>
          <a:p>
            <a:pPr algn="ctr"/>
            <a:r>
              <a:rPr lang="en-US" sz="3600" b="1" dirty="0" smtClean="0"/>
              <a:t>Water Supply Design</a:t>
            </a:r>
            <a:endParaRPr lang="ar-JO" sz="3600" b="1" dirty="0"/>
          </a:p>
        </p:txBody>
      </p:sp>
      <p:pic>
        <p:nvPicPr>
          <p:cNvPr id="3" name="صورة 2" descr="64.PNG"/>
          <p:cNvPicPr>
            <a:picLocks noChangeAspect="1"/>
          </p:cNvPicPr>
          <p:nvPr/>
        </p:nvPicPr>
        <p:blipFill>
          <a:blip r:embed="rId2"/>
          <a:stretch>
            <a:fillRect/>
          </a:stretch>
        </p:blipFill>
        <p:spPr>
          <a:xfrm>
            <a:off x="500034" y="1500174"/>
            <a:ext cx="4601217" cy="2715004"/>
          </a:xfrm>
          <a:prstGeom prst="rect">
            <a:avLst/>
          </a:prstGeom>
        </p:spPr>
      </p:pic>
      <p:pic>
        <p:nvPicPr>
          <p:cNvPr id="4" name="صورة 3" descr="65.png"/>
          <p:cNvPicPr>
            <a:picLocks noChangeAspect="1"/>
          </p:cNvPicPr>
          <p:nvPr/>
        </p:nvPicPr>
        <p:blipFill>
          <a:blip r:embed="rId3"/>
          <a:stretch>
            <a:fillRect/>
          </a:stretch>
        </p:blipFill>
        <p:spPr>
          <a:xfrm>
            <a:off x="5214942" y="1285860"/>
            <a:ext cx="3500430" cy="2933231"/>
          </a:xfrm>
          <a:prstGeom prst="rect">
            <a:avLst/>
          </a:prstGeom>
        </p:spPr>
      </p:pic>
      <p:sp>
        <p:nvSpPr>
          <p:cNvPr id="7" name="مربع نص 6"/>
          <p:cNvSpPr txBox="1"/>
          <p:nvPr/>
        </p:nvSpPr>
        <p:spPr>
          <a:xfrm>
            <a:off x="1000100" y="5357826"/>
            <a:ext cx="7429552" cy="954107"/>
          </a:xfrm>
          <a:prstGeom prst="rect">
            <a:avLst/>
          </a:prstGeom>
          <a:noFill/>
        </p:spPr>
        <p:txBody>
          <a:bodyPr wrap="square" rtlCol="1">
            <a:spAutoFit/>
          </a:bodyPr>
          <a:lstStyle/>
          <a:p>
            <a:pPr algn="ctr" rtl="0"/>
            <a:r>
              <a:rPr lang="en-US" sz="2800" dirty="0" smtClean="0"/>
              <a:t>Use auxiliary pump with +6 psi at second floor and +12 psi at third floor</a:t>
            </a:r>
            <a:endParaRPr lang="ar-JO" sz="28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57224" y="896222"/>
            <a:ext cx="7643866" cy="603952"/>
          </a:xfrm>
          <a:prstGeom prst="rect">
            <a:avLst/>
          </a:prstGeom>
          <a:noFill/>
        </p:spPr>
        <p:txBody>
          <a:bodyPr wrap="square" rtlCol="1">
            <a:spAutoFit/>
          </a:bodyPr>
          <a:lstStyle/>
          <a:p>
            <a:pPr algn="ctr"/>
            <a:r>
              <a:rPr lang="en-US" sz="3200" dirty="0" smtClean="0"/>
              <a:t>small roof tank (10m3) and pump is used.</a:t>
            </a:r>
            <a:endParaRPr lang="ar-JO" sz="3200" dirty="0"/>
          </a:p>
        </p:txBody>
      </p:sp>
      <p:sp>
        <p:nvSpPr>
          <p:cNvPr id="4" name="مربع نص 3"/>
          <p:cNvSpPr txBox="1"/>
          <p:nvPr/>
        </p:nvSpPr>
        <p:spPr>
          <a:xfrm>
            <a:off x="571472" y="2571744"/>
            <a:ext cx="8286808" cy="1200329"/>
          </a:xfrm>
          <a:prstGeom prst="rect">
            <a:avLst/>
          </a:prstGeom>
          <a:noFill/>
        </p:spPr>
        <p:txBody>
          <a:bodyPr wrap="square" rtlCol="1">
            <a:spAutoFit/>
          </a:bodyPr>
          <a:lstStyle/>
          <a:p>
            <a:pPr algn="l" rtl="0"/>
            <a:r>
              <a:rPr lang="en-US" sz="2400" dirty="0" smtClean="0"/>
              <a:t>Small water tank is to ensure adequate water pressure in the building. And it allows the user to have both water pressure and water supply in case where there is no electrical power.</a:t>
            </a:r>
            <a:endParaRPr lang="ar-JO" sz="2400" dirty="0"/>
          </a:p>
        </p:txBody>
      </p:sp>
      <p:pic>
        <p:nvPicPr>
          <p:cNvPr id="5" name="صورة 4" descr="66.png"/>
          <p:cNvPicPr>
            <a:picLocks noChangeAspect="1"/>
          </p:cNvPicPr>
          <p:nvPr/>
        </p:nvPicPr>
        <p:blipFill>
          <a:blip r:embed="rId2"/>
          <a:stretch>
            <a:fillRect/>
          </a:stretch>
        </p:blipFill>
        <p:spPr>
          <a:xfrm>
            <a:off x="3071802" y="4143380"/>
            <a:ext cx="2790825" cy="2381250"/>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57224" y="500042"/>
            <a:ext cx="7929618" cy="646331"/>
          </a:xfrm>
          <a:prstGeom prst="rect">
            <a:avLst/>
          </a:prstGeom>
          <a:noFill/>
        </p:spPr>
        <p:txBody>
          <a:bodyPr wrap="square" rtlCol="1">
            <a:spAutoFit/>
          </a:bodyPr>
          <a:lstStyle/>
          <a:p>
            <a:pPr algn="ctr"/>
            <a:r>
              <a:rPr lang="en-US" sz="3600" b="1" dirty="0" smtClean="0"/>
              <a:t>Water supply for  ground floor</a:t>
            </a:r>
            <a:endParaRPr lang="ar-JO" sz="3600" b="1" dirty="0"/>
          </a:p>
        </p:txBody>
      </p:sp>
      <p:pic>
        <p:nvPicPr>
          <p:cNvPr id="3" name="صورة 2" descr="67.png"/>
          <p:cNvPicPr>
            <a:picLocks noChangeAspect="1"/>
          </p:cNvPicPr>
          <p:nvPr/>
        </p:nvPicPr>
        <p:blipFill>
          <a:blip r:embed="rId2"/>
          <a:stretch>
            <a:fillRect/>
          </a:stretch>
        </p:blipFill>
        <p:spPr>
          <a:xfrm>
            <a:off x="1214414" y="1571612"/>
            <a:ext cx="6724650" cy="4619625"/>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57224" y="571480"/>
            <a:ext cx="7858180" cy="646331"/>
          </a:xfrm>
          <a:prstGeom prst="rect">
            <a:avLst/>
          </a:prstGeom>
          <a:noFill/>
        </p:spPr>
        <p:txBody>
          <a:bodyPr wrap="square" rtlCol="1">
            <a:spAutoFit/>
          </a:bodyPr>
          <a:lstStyle/>
          <a:p>
            <a:pPr algn="ctr"/>
            <a:r>
              <a:rPr lang="en-US" sz="3600" b="1" dirty="0" smtClean="0"/>
              <a:t>Water supply for  first floor</a:t>
            </a:r>
            <a:endParaRPr lang="ar-JO" sz="3600" b="1" dirty="0"/>
          </a:p>
        </p:txBody>
      </p:sp>
      <p:pic>
        <p:nvPicPr>
          <p:cNvPr id="3" name="صورة 2" descr="68.png"/>
          <p:cNvPicPr>
            <a:picLocks noChangeAspect="1"/>
          </p:cNvPicPr>
          <p:nvPr/>
        </p:nvPicPr>
        <p:blipFill>
          <a:blip r:embed="rId2"/>
          <a:stretch>
            <a:fillRect/>
          </a:stretch>
        </p:blipFill>
        <p:spPr>
          <a:xfrm>
            <a:off x="1357290" y="1785926"/>
            <a:ext cx="6600825" cy="4219575"/>
          </a:xfrm>
          <a:prstGeom prst="rect">
            <a:avLst/>
          </a:prstGeom>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728" y="428604"/>
            <a:ext cx="6715172" cy="646331"/>
          </a:xfrm>
          <a:prstGeom prst="rect">
            <a:avLst/>
          </a:prstGeom>
          <a:noFill/>
        </p:spPr>
        <p:txBody>
          <a:bodyPr wrap="square" rtlCol="1">
            <a:spAutoFit/>
          </a:bodyPr>
          <a:lstStyle/>
          <a:p>
            <a:pPr algn="ctr"/>
            <a:r>
              <a:rPr lang="en-US" sz="3600" b="1" dirty="0" smtClean="0"/>
              <a:t>Water supply for  second floor</a:t>
            </a:r>
            <a:endParaRPr lang="ar-JO" sz="3600" b="1" dirty="0"/>
          </a:p>
        </p:txBody>
      </p:sp>
      <p:pic>
        <p:nvPicPr>
          <p:cNvPr id="3" name="صورة 2" descr="69.png"/>
          <p:cNvPicPr>
            <a:picLocks noChangeAspect="1"/>
          </p:cNvPicPr>
          <p:nvPr/>
        </p:nvPicPr>
        <p:blipFill>
          <a:blip r:embed="rId2"/>
          <a:stretch>
            <a:fillRect/>
          </a:stretch>
        </p:blipFill>
        <p:spPr>
          <a:xfrm>
            <a:off x="1357290" y="1643050"/>
            <a:ext cx="6553200" cy="4476750"/>
          </a:xfrm>
          <a:prstGeom prst="rect">
            <a:avLst/>
          </a:prstGeo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2976" y="214290"/>
            <a:ext cx="7143800" cy="646331"/>
          </a:xfrm>
          <a:prstGeom prst="rect">
            <a:avLst/>
          </a:prstGeom>
          <a:noFill/>
        </p:spPr>
        <p:txBody>
          <a:bodyPr wrap="square" rtlCol="1">
            <a:spAutoFit/>
          </a:bodyPr>
          <a:lstStyle/>
          <a:p>
            <a:pPr algn="ctr"/>
            <a:r>
              <a:rPr lang="en-US" sz="3600" b="1" dirty="0" smtClean="0"/>
              <a:t>Drainage system </a:t>
            </a:r>
            <a:endParaRPr lang="ar-JO" sz="3600" b="1" dirty="0"/>
          </a:p>
        </p:txBody>
      </p:sp>
      <p:sp>
        <p:nvSpPr>
          <p:cNvPr id="3" name="مربع نص 2"/>
          <p:cNvSpPr txBox="1"/>
          <p:nvPr/>
        </p:nvSpPr>
        <p:spPr>
          <a:xfrm>
            <a:off x="2571736" y="1214422"/>
            <a:ext cx="4572032" cy="523220"/>
          </a:xfrm>
          <a:prstGeom prst="rect">
            <a:avLst/>
          </a:prstGeom>
          <a:noFill/>
        </p:spPr>
        <p:txBody>
          <a:bodyPr wrap="square" rtlCol="1">
            <a:spAutoFit/>
          </a:bodyPr>
          <a:lstStyle/>
          <a:p>
            <a:pPr algn="ctr"/>
            <a:r>
              <a:rPr lang="en-US" sz="2800" b="1" dirty="0" smtClean="0"/>
              <a:t>ground floor</a:t>
            </a:r>
            <a:endParaRPr lang="ar-JO" sz="2800" b="1" dirty="0"/>
          </a:p>
        </p:txBody>
      </p:sp>
      <p:pic>
        <p:nvPicPr>
          <p:cNvPr id="4" name="صورة 3" descr="70.png"/>
          <p:cNvPicPr>
            <a:picLocks noChangeAspect="1"/>
          </p:cNvPicPr>
          <p:nvPr/>
        </p:nvPicPr>
        <p:blipFill>
          <a:blip r:embed="rId2"/>
          <a:stretch>
            <a:fillRect/>
          </a:stretch>
        </p:blipFill>
        <p:spPr>
          <a:xfrm>
            <a:off x="1643042" y="2071678"/>
            <a:ext cx="6143668" cy="4133975"/>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43108" y="285728"/>
            <a:ext cx="5357850" cy="646331"/>
          </a:xfrm>
          <a:prstGeom prst="rect">
            <a:avLst/>
          </a:prstGeom>
          <a:noFill/>
        </p:spPr>
        <p:txBody>
          <a:bodyPr wrap="square" rtlCol="1">
            <a:spAutoFit/>
          </a:bodyPr>
          <a:lstStyle/>
          <a:p>
            <a:pPr algn="ctr"/>
            <a:r>
              <a:rPr lang="en-US" sz="3600" b="1" dirty="0" smtClean="0"/>
              <a:t>Ground floor</a:t>
            </a:r>
            <a:endParaRPr lang="ar-JO" sz="3600" b="1" dirty="0"/>
          </a:p>
        </p:txBody>
      </p:sp>
      <p:pic>
        <p:nvPicPr>
          <p:cNvPr id="3" name="صورة 2" descr="71.png"/>
          <p:cNvPicPr>
            <a:picLocks noChangeAspect="1"/>
          </p:cNvPicPr>
          <p:nvPr/>
        </p:nvPicPr>
        <p:blipFill>
          <a:blip r:embed="rId2"/>
          <a:stretch>
            <a:fillRect/>
          </a:stretch>
        </p:blipFill>
        <p:spPr>
          <a:xfrm>
            <a:off x="1142976" y="1238250"/>
            <a:ext cx="7186973" cy="5055058"/>
          </a:xfrm>
          <a:prstGeom prst="rect">
            <a:avLst/>
          </a:prstGeom>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714480" y="500042"/>
            <a:ext cx="6143668" cy="646331"/>
          </a:xfrm>
          <a:prstGeom prst="rect">
            <a:avLst/>
          </a:prstGeom>
          <a:noFill/>
        </p:spPr>
        <p:txBody>
          <a:bodyPr wrap="square" rtlCol="1">
            <a:spAutoFit/>
          </a:bodyPr>
          <a:lstStyle/>
          <a:p>
            <a:pPr algn="ctr"/>
            <a:r>
              <a:rPr lang="en-US" sz="3600" b="1" dirty="0" smtClean="0"/>
              <a:t>1st floor</a:t>
            </a:r>
            <a:endParaRPr lang="ar-JO" sz="3600" b="1" dirty="0"/>
          </a:p>
        </p:txBody>
      </p:sp>
      <p:pic>
        <p:nvPicPr>
          <p:cNvPr id="6" name="صورة 5" descr="72.png"/>
          <p:cNvPicPr>
            <a:picLocks noChangeAspect="1"/>
          </p:cNvPicPr>
          <p:nvPr/>
        </p:nvPicPr>
        <p:blipFill>
          <a:blip r:embed="rId2"/>
          <a:stretch>
            <a:fillRect/>
          </a:stretch>
        </p:blipFill>
        <p:spPr>
          <a:xfrm>
            <a:off x="1306153" y="1652587"/>
            <a:ext cx="6766309" cy="4292234"/>
          </a:xfrm>
          <a:prstGeom prst="rect">
            <a:avLst/>
          </a:prstGeom>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643042" y="428604"/>
            <a:ext cx="6286544" cy="646331"/>
          </a:xfrm>
          <a:prstGeom prst="rect">
            <a:avLst/>
          </a:prstGeom>
          <a:noFill/>
        </p:spPr>
        <p:txBody>
          <a:bodyPr wrap="square" rtlCol="1">
            <a:spAutoFit/>
          </a:bodyPr>
          <a:lstStyle/>
          <a:p>
            <a:pPr algn="ctr"/>
            <a:r>
              <a:rPr lang="en-US" sz="3600" b="1" dirty="0" smtClean="0"/>
              <a:t>Second floor</a:t>
            </a:r>
            <a:endParaRPr lang="ar-JO" sz="3600" b="1" dirty="0"/>
          </a:p>
        </p:txBody>
      </p:sp>
      <p:pic>
        <p:nvPicPr>
          <p:cNvPr id="4" name="صورة 3" descr="73.png"/>
          <p:cNvPicPr>
            <a:picLocks noChangeAspect="1"/>
          </p:cNvPicPr>
          <p:nvPr/>
        </p:nvPicPr>
        <p:blipFill>
          <a:blip r:embed="rId2"/>
          <a:stretch>
            <a:fillRect/>
          </a:stretch>
        </p:blipFill>
        <p:spPr>
          <a:xfrm>
            <a:off x="1118176" y="1590674"/>
            <a:ext cx="7025724" cy="450486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5.PNG"/>
          <p:cNvPicPr>
            <a:picLocks noChangeAspect="1"/>
          </p:cNvPicPr>
          <p:nvPr/>
        </p:nvPicPr>
        <p:blipFill>
          <a:blip r:embed="rId2"/>
          <a:stretch>
            <a:fillRect/>
          </a:stretch>
        </p:blipFill>
        <p:spPr>
          <a:xfrm>
            <a:off x="361362" y="428604"/>
            <a:ext cx="8421276" cy="6000792"/>
          </a:xfrm>
          <a:prstGeom prst="rect">
            <a:avLst/>
          </a:prstGeom>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357166"/>
            <a:ext cx="7286676" cy="646331"/>
          </a:xfrm>
          <a:prstGeom prst="rect">
            <a:avLst/>
          </a:prstGeom>
          <a:noFill/>
        </p:spPr>
        <p:txBody>
          <a:bodyPr wrap="square" rtlCol="1">
            <a:spAutoFit/>
          </a:bodyPr>
          <a:lstStyle/>
          <a:p>
            <a:pPr algn="ctr"/>
            <a:r>
              <a:rPr lang="en-US" sz="3600" b="1" dirty="0" smtClean="0"/>
              <a:t>HVAC System Design</a:t>
            </a:r>
            <a:endParaRPr lang="ar-JO" sz="3600" b="1" dirty="0"/>
          </a:p>
        </p:txBody>
      </p:sp>
      <p:sp>
        <p:nvSpPr>
          <p:cNvPr id="3" name="مربع نص 2"/>
          <p:cNvSpPr txBox="1"/>
          <p:nvPr/>
        </p:nvSpPr>
        <p:spPr>
          <a:xfrm>
            <a:off x="714348" y="1428736"/>
            <a:ext cx="8215370" cy="954107"/>
          </a:xfrm>
          <a:prstGeom prst="rect">
            <a:avLst/>
          </a:prstGeom>
          <a:noFill/>
        </p:spPr>
        <p:txBody>
          <a:bodyPr wrap="square" rtlCol="1">
            <a:spAutoFit/>
          </a:bodyPr>
          <a:lstStyle/>
          <a:p>
            <a:pPr algn="l"/>
            <a:r>
              <a:rPr lang="en-US" sz="2800" dirty="0" smtClean="0"/>
              <a:t>We use VRF system total design cooling capacity = 80.40 kW</a:t>
            </a:r>
            <a:endParaRPr lang="ar-JO" sz="2800" dirty="0"/>
          </a:p>
        </p:txBody>
      </p:sp>
      <p:pic>
        <p:nvPicPr>
          <p:cNvPr id="4" name="صورة 3" descr="74.PNG"/>
          <p:cNvPicPr>
            <a:picLocks noChangeAspect="1"/>
          </p:cNvPicPr>
          <p:nvPr/>
        </p:nvPicPr>
        <p:blipFill>
          <a:blip r:embed="rId2"/>
          <a:stretch>
            <a:fillRect/>
          </a:stretch>
        </p:blipFill>
        <p:spPr>
          <a:xfrm>
            <a:off x="1785918" y="3004623"/>
            <a:ext cx="5786478" cy="2931646"/>
          </a:xfrm>
          <a:prstGeom prst="rect">
            <a:avLst/>
          </a:prstGeo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500042"/>
            <a:ext cx="7929618" cy="1384995"/>
          </a:xfrm>
          <a:prstGeom prst="rect">
            <a:avLst/>
          </a:prstGeom>
          <a:noFill/>
        </p:spPr>
        <p:txBody>
          <a:bodyPr wrap="square" rtlCol="1">
            <a:spAutoFit/>
          </a:bodyPr>
          <a:lstStyle/>
          <a:p>
            <a:pPr algn="l" rtl="0"/>
            <a:r>
              <a:rPr lang="en-US" sz="2800" dirty="0" smtClean="0"/>
              <a:t>To cover this needs we will use 3 outdoor units of Mitsubishi PUZ-A30NHA4 type that has 30 KW cooling load and 32 KW heating load</a:t>
            </a:r>
            <a:endParaRPr lang="ar-JO" sz="2800" dirty="0"/>
          </a:p>
        </p:txBody>
      </p:sp>
      <p:pic>
        <p:nvPicPr>
          <p:cNvPr id="3" name="صورة 2" descr="77.jpg"/>
          <p:cNvPicPr>
            <a:picLocks noChangeAspect="1"/>
          </p:cNvPicPr>
          <p:nvPr/>
        </p:nvPicPr>
        <p:blipFill>
          <a:blip r:embed="rId2"/>
          <a:stretch>
            <a:fillRect/>
          </a:stretch>
        </p:blipFill>
        <p:spPr>
          <a:xfrm>
            <a:off x="2357422" y="2285992"/>
            <a:ext cx="4286280" cy="4229100"/>
          </a:xfrm>
          <a:prstGeom prst="rect">
            <a:avLst/>
          </a:prstGeom>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28728" y="428604"/>
            <a:ext cx="7000924" cy="646331"/>
          </a:xfrm>
          <a:prstGeom prst="rect">
            <a:avLst/>
          </a:prstGeom>
          <a:noFill/>
        </p:spPr>
        <p:txBody>
          <a:bodyPr wrap="square" rtlCol="1">
            <a:spAutoFit/>
          </a:bodyPr>
          <a:lstStyle/>
          <a:p>
            <a:pPr algn="ctr"/>
            <a:r>
              <a:rPr lang="en-US" sz="3600" b="1" dirty="0" smtClean="0"/>
              <a:t>Diffuser selection</a:t>
            </a:r>
            <a:endParaRPr lang="ar-JO" sz="3600" b="1" dirty="0"/>
          </a:p>
        </p:txBody>
      </p:sp>
      <p:sp>
        <p:nvSpPr>
          <p:cNvPr id="5" name="مربع نص 4"/>
          <p:cNvSpPr txBox="1"/>
          <p:nvPr/>
        </p:nvSpPr>
        <p:spPr>
          <a:xfrm>
            <a:off x="1142976" y="1643050"/>
            <a:ext cx="7572428" cy="2608086"/>
          </a:xfrm>
          <a:prstGeom prst="rect">
            <a:avLst/>
          </a:prstGeom>
          <a:noFill/>
        </p:spPr>
        <p:txBody>
          <a:bodyPr wrap="square" rtlCol="1">
            <a:spAutoFit/>
          </a:bodyPr>
          <a:lstStyle/>
          <a:p>
            <a:pPr algn="l" rtl="0">
              <a:lnSpc>
                <a:spcPct val="150000"/>
              </a:lnSpc>
            </a:pPr>
            <a:r>
              <a:rPr lang="en-US" sz="2800" dirty="0" smtClean="0"/>
              <a:t>We selected 450*450 mm size Each diffuser will cover about 20 m2.Use 18 diffusers for each G.F and F.F with area 360 m2Use 21 diffusers for second floor with area 415 m2</a:t>
            </a:r>
            <a:endParaRPr lang="ar-JO" sz="28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78.JPG"/>
          <p:cNvPicPr>
            <a:picLocks noChangeAspect="1"/>
          </p:cNvPicPr>
          <p:nvPr/>
        </p:nvPicPr>
        <p:blipFill>
          <a:blip r:embed="rId2"/>
          <a:stretch>
            <a:fillRect/>
          </a:stretch>
        </p:blipFill>
        <p:spPr>
          <a:xfrm>
            <a:off x="1428728" y="1071546"/>
            <a:ext cx="6786610" cy="4738060"/>
          </a:xfrm>
          <a:prstGeom prst="rect">
            <a:avLst/>
          </a:prstGeom>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428604"/>
            <a:ext cx="8001056" cy="1754326"/>
          </a:xfrm>
          <a:prstGeom prst="rect">
            <a:avLst/>
          </a:prstGeom>
          <a:noFill/>
        </p:spPr>
        <p:txBody>
          <a:bodyPr wrap="square" rtlCol="1">
            <a:spAutoFit/>
          </a:bodyPr>
          <a:lstStyle/>
          <a:p>
            <a:pPr algn="l">
              <a:lnSpc>
                <a:spcPct val="150000"/>
              </a:lnSpc>
            </a:pPr>
            <a:r>
              <a:rPr lang="en-US" sz="2400" dirty="0" smtClean="0"/>
              <a:t>we used two types of indoor units * Type 1:  Unit with 4.5KW cooling capacity and 5KW Heating capacity * Type 2:  Unit with 3.6 KW cooling capacity and 4 KW Heating capacity</a:t>
            </a:r>
            <a:endParaRPr lang="ar-JO" sz="2400" dirty="0"/>
          </a:p>
        </p:txBody>
      </p:sp>
      <p:pic>
        <p:nvPicPr>
          <p:cNvPr id="3" name="صورة 2" descr="79.PNG"/>
          <p:cNvPicPr>
            <a:picLocks noChangeAspect="1"/>
          </p:cNvPicPr>
          <p:nvPr/>
        </p:nvPicPr>
        <p:blipFill>
          <a:blip r:embed="rId2"/>
          <a:stretch>
            <a:fillRect/>
          </a:stretch>
        </p:blipFill>
        <p:spPr>
          <a:xfrm>
            <a:off x="2571736" y="2786058"/>
            <a:ext cx="4334480" cy="3791479"/>
          </a:xfrm>
          <a:prstGeom prst="rect">
            <a:avLst/>
          </a:prstGeom>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80.PNG"/>
          <p:cNvPicPr>
            <a:picLocks noChangeAspect="1"/>
          </p:cNvPicPr>
          <p:nvPr/>
        </p:nvPicPr>
        <p:blipFill>
          <a:blip r:embed="rId2"/>
          <a:stretch>
            <a:fillRect/>
          </a:stretch>
        </p:blipFill>
        <p:spPr>
          <a:xfrm>
            <a:off x="1071538" y="2000240"/>
            <a:ext cx="6878010" cy="4220164"/>
          </a:xfrm>
          <a:prstGeom prst="rect">
            <a:avLst/>
          </a:prstGeom>
        </p:spPr>
      </p:pic>
      <p:sp>
        <p:nvSpPr>
          <p:cNvPr id="4" name="مستطيل 3"/>
          <p:cNvSpPr/>
          <p:nvPr/>
        </p:nvSpPr>
        <p:spPr>
          <a:xfrm>
            <a:off x="2357422" y="571480"/>
            <a:ext cx="4714908"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Safety Design</a:t>
            </a:r>
            <a:endParaRPr lang="ar-SA"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57224" y="357166"/>
            <a:ext cx="7929618" cy="584775"/>
          </a:xfrm>
          <a:prstGeom prst="rect">
            <a:avLst/>
          </a:prstGeom>
          <a:noFill/>
        </p:spPr>
        <p:txBody>
          <a:bodyPr wrap="square" rtlCol="1">
            <a:spAutoFit/>
          </a:bodyPr>
          <a:lstStyle/>
          <a:p>
            <a:pPr algn="ctr"/>
            <a:r>
              <a:rPr lang="en-US" sz="3200" b="1" dirty="0" smtClean="0"/>
              <a:t>Emergency Exists for ground floor </a:t>
            </a:r>
            <a:endParaRPr lang="ar-JO" sz="3200" b="1" dirty="0"/>
          </a:p>
        </p:txBody>
      </p:sp>
      <p:sp>
        <p:nvSpPr>
          <p:cNvPr id="4" name="مربع نص 3"/>
          <p:cNvSpPr txBox="1"/>
          <p:nvPr/>
        </p:nvSpPr>
        <p:spPr>
          <a:xfrm>
            <a:off x="928662" y="1643050"/>
            <a:ext cx="7429552" cy="3900748"/>
          </a:xfrm>
          <a:prstGeom prst="rect">
            <a:avLst/>
          </a:prstGeom>
          <a:noFill/>
        </p:spPr>
        <p:txBody>
          <a:bodyPr wrap="square" rtlCol="1">
            <a:spAutoFit/>
          </a:bodyPr>
          <a:lstStyle/>
          <a:p>
            <a:pPr algn="l">
              <a:lnSpc>
                <a:spcPct val="150000"/>
              </a:lnSpc>
            </a:pPr>
            <a:r>
              <a:rPr lang="en-US" sz="2800" dirty="0" smtClean="0"/>
              <a:t>Firefighting system: </a:t>
            </a:r>
            <a:r>
              <a:rPr lang="en-US" sz="2800" dirty="0"/>
              <a:t>W</a:t>
            </a:r>
            <a:r>
              <a:rPr lang="en-US" sz="2800" dirty="0" smtClean="0"/>
              <a:t>e used different types of firefighting system depends on the type of function in the building for example:  For offices and waiting areas we used water sprinkler system, hose stations, Fire extinguishers, smoke detector and alarm system.</a:t>
            </a:r>
            <a:endParaRPr lang="ar-JO" sz="2800"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57290" y="428604"/>
            <a:ext cx="6929486" cy="646331"/>
          </a:xfrm>
          <a:prstGeom prst="rect">
            <a:avLst/>
          </a:prstGeom>
          <a:noFill/>
        </p:spPr>
        <p:txBody>
          <a:bodyPr wrap="square" rtlCol="1">
            <a:spAutoFit/>
          </a:bodyPr>
          <a:lstStyle/>
          <a:p>
            <a:pPr algn="ctr"/>
            <a:r>
              <a:rPr lang="en-US" sz="3600" b="1" dirty="0" smtClean="0"/>
              <a:t>Types of fire systems:</a:t>
            </a:r>
            <a:endParaRPr lang="ar-JO" sz="3600" b="1" dirty="0"/>
          </a:p>
        </p:txBody>
      </p:sp>
      <p:pic>
        <p:nvPicPr>
          <p:cNvPr id="3" name="صورة 2" descr="81.PNG"/>
          <p:cNvPicPr>
            <a:picLocks noChangeAspect="1"/>
          </p:cNvPicPr>
          <p:nvPr/>
        </p:nvPicPr>
        <p:blipFill>
          <a:blip r:embed="rId2"/>
          <a:stretch>
            <a:fillRect/>
          </a:stretch>
        </p:blipFill>
        <p:spPr>
          <a:xfrm>
            <a:off x="785786" y="1857364"/>
            <a:ext cx="3500462" cy="2475580"/>
          </a:xfrm>
          <a:prstGeom prst="rect">
            <a:avLst/>
          </a:prstGeom>
        </p:spPr>
      </p:pic>
      <p:pic>
        <p:nvPicPr>
          <p:cNvPr id="4" name="صورة 3" descr="82.PNG"/>
          <p:cNvPicPr>
            <a:picLocks noChangeAspect="1"/>
          </p:cNvPicPr>
          <p:nvPr/>
        </p:nvPicPr>
        <p:blipFill>
          <a:blip r:embed="rId3"/>
          <a:stretch>
            <a:fillRect/>
          </a:stretch>
        </p:blipFill>
        <p:spPr>
          <a:xfrm>
            <a:off x="4929190" y="1785926"/>
            <a:ext cx="3639058" cy="2514951"/>
          </a:xfrm>
          <a:prstGeom prst="rect">
            <a:avLst/>
          </a:prstGeom>
        </p:spPr>
      </p:pic>
      <p:sp>
        <p:nvSpPr>
          <p:cNvPr id="5" name="مربع نص 4"/>
          <p:cNvSpPr txBox="1"/>
          <p:nvPr/>
        </p:nvSpPr>
        <p:spPr>
          <a:xfrm>
            <a:off x="928662" y="4429132"/>
            <a:ext cx="2857520" cy="523220"/>
          </a:xfrm>
          <a:prstGeom prst="rect">
            <a:avLst/>
          </a:prstGeom>
          <a:noFill/>
        </p:spPr>
        <p:txBody>
          <a:bodyPr wrap="square" rtlCol="1">
            <a:spAutoFit/>
          </a:bodyPr>
          <a:lstStyle/>
          <a:p>
            <a:pPr algn="ctr"/>
            <a:r>
              <a:rPr lang="en-US" sz="2800" b="1" dirty="0" smtClean="0"/>
              <a:t>Fire hose</a:t>
            </a:r>
            <a:endParaRPr lang="ar-JO" sz="2800" b="1" dirty="0"/>
          </a:p>
        </p:txBody>
      </p:sp>
      <p:sp>
        <p:nvSpPr>
          <p:cNvPr id="6" name="مربع نص 5"/>
          <p:cNvSpPr txBox="1"/>
          <p:nvPr/>
        </p:nvSpPr>
        <p:spPr>
          <a:xfrm>
            <a:off x="5286380" y="4786322"/>
            <a:ext cx="3000396" cy="523220"/>
          </a:xfrm>
          <a:prstGeom prst="rect">
            <a:avLst/>
          </a:prstGeom>
          <a:noFill/>
        </p:spPr>
        <p:txBody>
          <a:bodyPr wrap="square" rtlCol="1">
            <a:spAutoFit/>
          </a:bodyPr>
          <a:lstStyle/>
          <a:p>
            <a:pPr algn="ctr"/>
            <a:r>
              <a:rPr lang="en-US" sz="2800" b="1" dirty="0" smtClean="0"/>
              <a:t>Smoke detector</a:t>
            </a:r>
            <a:endParaRPr lang="ar-JO" sz="2800" b="1"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42976" y="642918"/>
            <a:ext cx="6858048" cy="1569660"/>
          </a:xfrm>
          <a:prstGeom prst="rect">
            <a:avLst/>
          </a:prstGeom>
          <a:noFill/>
        </p:spPr>
        <p:txBody>
          <a:bodyPr wrap="square" rtlCol="1">
            <a:spAutoFit/>
          </a:bodyPr>
          <a:lstStyle/>
          <a:p>
            <a:pPr algn="l"/>
            <a:r>
              <a:rPr lang="en-US" sz="3200" b="1" dirty="0" smtClean="0"/>
              <a:t>design of sprinkler we assumed each sprinkler cover 12m2           </a:t>
            </a:r>
          </a:p>
          <a:p>
            <a:pPr algn="l"/>
            <a:r>
              <a:rPr lang="en-US" sz="3200" b="1" dirty="0" smtClean="0"/>
              <a:t>For G.F Area =340 use 29 sprinklers</a:t>
            </a:r>
          </a:p>
        </p:txBody>
      </p:sp>
      <p:pic>
        <p:nvPicPr>
          <p:cNvPr id="3" name="صورة 2" descr="83.png"/>
          <p:cNvPicPr>
            <a:picLocks noChangeAspect="1"/>
          </p:cNvPicPr>
          <p:nvPr/>
        </p:nvPicPr>
        <p:blipFill>
          <a:blip r:embed="rId2"/>
          <a:stretch>
            <a:fillRect/>
          </a:stretch>
        </p:blipFill>
        <p:spPr>
          <a:xfrm>
            <a:off x="2071670" y="3000372"/>
            <a:ext cx="5214974" cy="3233462"/>
          </a:xfrm>
          <a:prstGeom prst="rect">
            <a:avLst/>
          </a:prstGeom>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642918"/>
            <a:ext cx="7643866" cy="584775"/>
          </a:xfrm>
          <a:prstGeom prst="rect">
            <a:avLst/>
          </a:prstGeom>
          <a:noFill/>
        </p:spPr>
        <p:txBody>
          <a:bodyPr wrap="square" rtlCol="1">
            <a:spAutoFit/>
          </a:bodyPr>
          <a:lstStyle/>
          <a:p>
            <a:pPr algn="ctr"/>
            <a:r>
              <a:rPr lang="en-US" sz="3200" b="1" dirty="0" smtClean="0"/>
              <a:t>Distribution of Fire Fighting system</a:t>
            </a:r>
            <a:endParaRPr lang="ar-JO" sz="3200" b="1" dirty="0"/>
          </a:p>
        </p:txBody>
      </p:sp>
      <p:pic>
        <p:nvPicPr>
          <p:cNvPr id="3" name="صورة 2" descr="84.png"/>
          <p:cNvPicPr>
            <a:picLocks noChangeAspect="1"/>
          </p:cNvPicPr>
          <p:nvPr/>
        </p:nvPicPr>
        <p:blipFill>
          <a:blip r:embed="rId2"/>
          <a:stretch>
            <a:fillRect/>
          </a:stretch>
        </p:blipFill>
        <p:spPr>
          <a:xfrm>
            <a:off x="1285852" y="1428736"/>
            <a:ext cx="6643733" cy="466978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1559</TotalTime>
  <Words>985</Words>
  <Application>Microsoft Office PowerPoint</Application>
  <PresentationFormat>عرض على الشاشة (3:4)‏</PresentationFormat>
  <Paragraphs>168</Paragraphs>
  <Slides>102</Slides>
  <Notes>0</Notes>
  <HiddenSlides>0</HiddenSlides>
  <MMClips>0</MMClips>
  <ScaleCrop>false</ScaleCrop>
  <HeadingPairs>
    <vt:vector size="4" baseType="variant">
      <vt:variant>
        <vt:lpstr>سمة</vt:lpstr>
      </vt:variant>
      <vt:variant>
        <vt:i4>1</vt:i4>
      </vt:variant>
      <vt:variant>
        <vt:lpstr>عناوين الشرائح</vt:lpstr>
      </vt:variant>
      <vt:variant>
        <vt:i4>102</vt:i4>
      </vt:variant>
    </vt:vector>
  </HeadingPairs>
  <TitlesOfParts>
    <vt:vector size="103" baseType="lpstr">
      <vt:lpstr>تدفق</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vector>
  </TitlesOfParts>
  <Company>Ahmed-Under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AL-FALAK-CO</dc:creator>
  <cp:lastModifiedBy>AL-FALAK-CO</cp:lastModifiedBy>
  <cp:revision>76</cp:revision>
  <dcterms:created xsi:type="dcterms:W3CDTF">2017-02-14T09:41:40Z</dcterms:created>
  <dcterms:modified xsi:type="dcterms:W3CDTF">2017-02-15T11:41:25Z</dcterms:modified>
</cp:coreProperties>
</file>