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936" r:id="rId1"/>
  </p:sldMasterIdLst>
  <p:notesMasterIdLst>
    <p:notesMasterId r:id="rId62"/>
  </p:notesMasterIdLst>
  <p:sldIdLst>
    <p:sldId id="286" r:id="rId2"/>
    <p:sldId id="256" r:id="rId3"/>
    <p:sldId id="287" r:id="rId4"/>
    <p:sldId id="257" r:id="rId5"/>
    <p:sldId id="301" r:id="rId6"/>
    <p:sldId id="373" r:id="rId7"/>
    <p:sldId id="312" r:id="rId8"/>
    <p:sldId id="262" r:id="rId9"/>
    <p:sldId id="258" r:id="rId10"/>
    <p:sldId id="307" r:id="rId11"/>
    <p:sldId id="266" r:id="rId12"/>
    <p:sldId id="303" r:id="rId13"/>
    <p:sldId id="304" r:id="rId14"/>
    <p:sldId id="260" r:id="rId15"/>
    <p:sldId id="274" r:id="rId16"/>
    <p:sldId id="359" r:id="rId17"/>
    <p:sldId id="351" r:id="rId18"/>
    <p:sldId id="365" r:id="rId19"/>
    <p:sldId id="366" r:id="rId20"/>
    <p:sldId id="374" r:id="rId21"/>
    <p:sldId id="360" r:id="rId22"/>
    <p:sldId id="353" r:id="rId23"/>
    <p:sldId id="354" r:id="rId24"/>
    <p:sldId id="375" r:id="rId25"/>
    <p:sldId id="261" r:id="rId26"/>
    <p:sldId id="313" r:id="rId27"/>
    <p:sldId id="341" r:id="rId28"/>
    <p:sldId id="324" r:id="rId29"/>
    <p:sldId id="314" r:id="rId30"/>
    <p:sldId id="338" r:id="rId31"/>
    <p:sldId id="340" r:id="rId32"/>
    <p:sldId id="342" r:id="rId33"/>
    <p:sldId id="325" r:id="rId34"/>
    <p:sldId id="339" r:id="rId35"/>
    <p:sldId id="315" r:id="rId36"/>
    <p:sldId id="288" r:id="rId37"/>
    <p:sldId id="337" r:id="rId38"/>
    <p:sldId id="316" r:id="rId39"/>
    <p:sldId id="331" r:id="rId40"/>
    <p:sldId id="332" r:id="rId41"/>
    <p:sldId id="328" r:id="rId42"/>
    <p:sldId id="362" r:id="rId43"/>
    <p:sldId id="329" r:id="rId44"/>
    <p:sldId id="330" r:id="rId45"/>
    <p:sldId id="317" r:id="rId46"/>
    <p:sldId id="348" r:id="rId47"/>
    <p:sldId id="318" r:id="rId48"/>
    <p:sldId id="364" r:id="rId49"/>
    <p:sldId id="319" r:id="rId50"/>
    <p:sldId id="363" r:id="rId51"/>
    <p:sldId id="349" r:id="rId52"/>
    <p:sldId id="376" r:id="rId53"/>
    <p:sldId id="377" r:id="rId54"/>
    <p:sldId id="378" r:id="rId55"/>
    <p:sldId id="379" r:id="rId56"/>
    <p:sldId id="380" r:id="rId57"/>
    <p:sldId id="382" r:id="rId58"/>
    <p:sldId id="383" r:id="rId59"/>
    <p:sldId id="384" r:id="rId60"/>
    <p:sldId id="306"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نمط فاتح 1 - تميي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نمط فاتح 1 - تميي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النمط الفاتح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نمط فاتح 3 - تميي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3FFF48-CBB8-4C3D-A982-009FB97BA355}" type="doc">
      <dgm:prSet loTypeId="urn:microsoft.com/office/officeart/2011/layout/CircleProcess" loCatId="officeonline" qsTypeId="urn:microsoft.com/office/officeart/2005/8/quickstyle/3d1" qsCatId="3D" csTypeId="urn:microsoft.com/office/officeart/2005/8/colors/accent1_2" csCatId="accent1" phldr="1"/>
      <dgm:spPr/>
      <dgm:t>
        <a:bodyPr/>
        <a:lstStyle/>
        <a:p>
          <a:endParaRPr lang="en-US"/>
        </a:p>
      </dgm:t>
    </dgm:pt>
    <dgm:pt modelId="{E24B191F-24A7-4EFD-91B1-8CB4E7E9ADEC}">
      <dgm:prSet phldrT="[Text]"/>
      <dgm:spPr/>
      <dgm:t>
        <a:bodyPr/>
        <a:lstStyle/>
        <a:p>
          <a:r>
            <a:rPr lang="en-US" dirty="0" smtClean="0"/>
            <a:t>Flat</a:t>
          </a:r>
          <a:endParaRPr lang="en-US" dirty="0"/>
        </a:p>
      </dgm:t>
    </dgm:pt>
    <dgm:pt modelId="{75A1FFDD-CEE6-4222-B99B-56BDFB21E610}" type="parTrans" cxnId="{80FF06E1-522D-44E5-96A7-BDC31E462DEC}">
      <dgm:prSet/>
      <dgm:spPr/>
      <dgm:t>
        <a:bodyPr/>
        <a:lstStyle/>
        <a:p>
          <a:endParaRPr lang="en-US"/>
        </a:p>
      </dgm:t>
    </dgm:pt>
    <dgm:pt modelId="{E331DA90-8E96-4A0B-81F0-3D273B02063E}" type="sibTrans" cxnId="{80FF06E1-522D-44E5-96A7-BDC31E462DEC}">
      <dgm:prSet/>
      <dgm:spPr/>
      <dgm:t>
        <a:bodyPr/>
        <a:lstStyle/>
        <a:p>
          <a:endParaRPr lang="en-US"/>
        </a:p>
      </dgm:t>
    </dgm:pt>
    <dgm:pt modelId="{72D7C3B2-F478-4547-87AD-2488EBC2BA1E}">
      <dgm:prSet phldrT="[Text]"/>
      <dgm:spPr/>
      <dgm:t>
        <a:bodyPr/>
        <a:lstStyle/>
        <a:p>
          <a:r>
            <a:rPr lang="en-US" dirty="0" smtClean="0"/>
            <a:t>Solid</a:t>
          </a:r>
          <a:endParaRPr lang="en-US" dirty="0"/>
        </a:p>
      </dgm:t>
    </dgm:pt>
    <dgm:pt modelId="{98AEAF22-6D4C-4244-A01A-EE95A32629F7}" type="parTrans" cxnId="{F5141770-6DD9-451C-829B-1993521B0B68}">
      <dgm:prSet/>
      <dgm:spPr/>
      <dgm:t>
        <a:bodyPr/>
        <a:lstStyle/>
        <a:p>
          <a:endParaRPr lang="en-US"/>
        </a:p>
      </dgm:t>
    </dgm:pt>
    <dgm:pt modelId="{F95EAFF6-33A3-42D1-A617-9593DDA5C8BA}" type="sibTrans" cxnId="{F5141770-6DD9-451C-829B-1993521B0B68}">
      <dgm:prSet/>
      <dgm:spPr/>
      <dgm:t>
        <a:bodyPr/>
        <a:lstStyle/>
        <a:p>
          <a:endParaRPr lang="en-US"/>
        </a:p>
      </dgm:t>
    </dgm:pt>
    <dgm:pt modelId="{F965300F-3D8B-4C61-B45D-85F04559F7C6}">
      <dgm:prSet phldrT="[Text]"/>
      <dgm:spPr/>
      <dgm:t>
        <a:bodyPr/>
        <a:lstStyle/>
        <a:p>
          <a:r>
            <a:rPr lang="en-US" dirty="0" smtClean="0"/>
            <a:t>Ribbed</a:t>
          </a:r>
          <a:endParaRPr lang="en-US" dirty="0"/>
        </a:p>
      </dgm:t>
    </dgm:pt>
    <dgm:pt modelId="{BAB5B1E1-8154-4686-B145-44A419BBDE66}" type="parTrans" cxnId="{AACC37F7-7E9A-472C-91E3-C8F5BB000DAB}">
      <dgm:prSet/>
      <dgm:spPr/>
      <dgm:t>
        <a:bodyPr/>
        <a:lstStyle/>
        <a:p>
          <a:endParaRPr lang="en-US"/>
        </a:p>
      </dgm:t>
    </dgm:pt>
    <dgm:pt modelId="{8ED3C3FC-FCCE-4878-9217-4E0AD35DC71C}" type="sibTrans" cxnId="{AACC37F7-7E9A-472C-91E3-C8F5BB000DAB}">
      <dgm:prSet/>
      <dgm:spPr/>
      <dgm:t>
        <a:bodyPr/>
        <a:lstStyle/>
        <a:p>
          <a:endParaRPr lang="en-US"/>
        </a:p>
      </dgm:t>
    </dgm:pt>
    <dgm:pt modelId="{9F8D5C7B-90A7-4059-8296-197EE9D27351}" type="pres">
      <dgm:prSet presAssocID="{AA3FFF48-CBB8-4C3D-A982-009FB97BA355}" presName="Name0" presStyleCnt="0">
        <dgm:presLayoutVars>
          <dgm:chMax val="11"/>
          <dgm:chPref val="11"/>
          <dgm:dir/>
          <dgm:resizeHandles/>
        </dgm:presLayoutVars>
      </dgm:prSet>
      <dgm:spPr/>
      <dgm:t>
        <a:bodyPr/>
        <a:lstStyle/>
        <a:p>
          <a:endParaRPr lang="en-US"/>
        </a:p>
      </dgm:t>
    </dgm:pt>
    <dgm:pt modelId="{C495B239-3F50-40AD-B55D-A6AF437E5A6F}" type="pres">
      <dgm:prSet presAssocID="{F965300F-3D8B-4C61-B45D-85F04559F7C6}" presName="Accent3" presStyleCnt="0"/>
      <dgm:spPr/>
    </dgm:pt>
    <dgm:pt modelId="{13F832B2-F2A9-4145-B4F5-4E37CF24AEC2}" type="pres">
      <dgm:prSet presAssocID="{F965300F-3D8B-4C61-B45D-85F04559F7C6}" presName="Accent" presStyleLbl="node1" presStyleIdx="0" presStyleCnt="3"/>
      <dgm:spPr/>
    </dgm:pt>
    <dgm:pt modelId="{22525D1C-9AE6-432D-A9DD-E383C793FAFF}" type="pres">
      <dgm:prSet presAssocID="{F965300F-3D8B-4C61-B45D-85F04559F7C6}" presName="ParentBackground3" presStyleCnt="0"/>
      <dgm:spPr/>
    </dgm:pt>
    <dgm:pt modelId="{124A6BB1-8179-4657-B97B-07764ACA6680}" type="pres">
      <dgm:prSet presAssocID="{F965300F-3D8B-4C61-B45D-85F04559F7C6}" presName="ParentBackground" presStyleLbl="fgAcc1" presStyleIdx="0" presStyleCnt="3"/>
      <dgm:spPr/>
      <dgm:t>
        <a:bodyPr/>
        <a:lstStyle/>
        <a:p>
          <a:endParaRPr lang="en-US"/>
        </a:p>
      </dgm:t>
    </dgm:pt>
    <dgm:pt modelId="{EE33E88E-E05E-4307-AAFD-78D37C64AB33}" type="pres">
      <dgm:prSet presAssocID="{F965300F-3D8B-4C61-B45D-85F04559F7C6}" presName="Parent3" presStyleLbl="revTx" presStyleIdx="0" presStyleCnt="0">
        <dgm:presLayoutVars>
          <dgm:chMax val="1"/>
          <dgm:chPref val="1"/>
          <dgm:bulletEnabled val="1"/>
        </dgm:presLayoutVars>
      </dgm:prSet>
      <dgm:spPr/>
      <dgm:t>
        <a:bodyPr/>
        <a:lstStyle/>
        <a:p>
          <a:endParaRPr lang="en-US"/>
        </a:p>
      </dgm:t>
    </dgm:pt>
    <dgm:pt modelId="{EC6D5582-50CB-4FCC-9AD8-5DA980DB6E85}" type="pres">
      <dgm:prSet presAssocID="{72D7C3B2-F478-4547-87AD-2488EBC2BA1E}" presName="Accent2" presStyleCnt="0"/>
      <dgm:spPr/>
    </dgm:pt>
    <dgm:pt modelId="{2E6B0305-C4FB-4674-9DB5-A43F1FEFB8CD}" type="pres">
      <dgm:prSet presAssocID="{72D7C3B2-F478-4547-87AD-2488EBC2BA1E}" presName="Accent" presStyleLbl="node1" presStyleIdx="1" presStyleCnt="3"/>
      <dgm:spPr/>
    </dgm:pt>
    <dgm:pt modelId="{ECBF4AF2-8EFB-414C-861B-E37F2B21872B}" type="pres">
      <dgm:prSet presAssocID="{72D7C3B2-F478-4547-87AD-2488EBC2BA1E}" presName="ParentBackground2" presStyleCnt="0"/>
      <dgm:spPr/>
    </dgm:pt>
    <dgm:pt modelId="{6124F7F9-3F67-4A50-8247-02D6A56F5031}" type="pres">
      <dgm:prSet presAssocID="{72D7C3B2-F478-4547-87AD-2488EBC2BA1E}" presName="ParentBackground" presStyleLbl="fgAcc1" presStyleIdx="1" presStyleCnt="3" custScaleY="102530"/>
      <dgm:spPr/>
      <dgm:t>
        <a:bodyPr/>
        <a:lstStyle/>
        <a:p>
          <a:endParaRPr lang="en-US"/>
        </a:p>
      </dgm:t>
    </dgm:pt>
    <dgm:pt modelId="{127B0AC8-3BE1-457F-B296-EB6A75DBA051}" type="pres">
      <dgm:prSet presAssocID="{72D7C3B2-F478-4547-87AD-2488EBC2BA1E}" presName="Parent2" presStyleLbl="revTx" presStyleIdx="0" presStyleCnt="0">
        <dgm:presLayoutVars>
          <dgm:chMax val="1"/>
          <dgm:chPref val="1"/>
          <dgm:bulletEnabled val="1"/>
        </dgm:presLayoutVars>
      </dgm:prSet>
      <dgm:spPr/>
      <dgm:t>
        <a:bodyPr/>
        <a:lstStyle/>
        <a:p>
          <a:endParaRPr lang="en-US"/>
        </a:p>
      </dgm:t>
    </dgm:pt>
    <dgm:pt modelId="{75628768-2CA3-4E7B-91C1-F239A44C56A3}" type="pres">
      <dgm:prSet presAssocID="{E24B191F-24A7-4EFD-91B1-8CB4E7E9ADEC}" presName="Accent1" presStyleCnt="0"/>
      <dgm:spPr/>
    </dgm:pt>
    <dgm:pt modelId="{93F332D2-95A3-4DE3-BEDB-3C231A8E92C4}" type="pres">
      <dgm:prSet presAssocID="{E24B191F-24A7-4EFD-91B1-8CB4E7E9ADEC}" presName="Accent" presStyleLbl="node1" presStyleIdx="2" presStyleCnt="3"/>
      <dgm:spPr/>
    </dgm:pt>
    <dgm:pt modelId="{0C3CC420-B87A-4E8C-9EF6-5D712BB7D6B2}" type="pres">
      <dgm:prSet presAssocID="{E24B191F-24A7-4EFD-91B1-8CB4E7E9ADEC}" presName="ParentBackground1" presStyleCnt="0"/>
      <dgm:spPr/>
    </dgm:pt>
    <dgm:pt modelId="{C22CFCAB-9D17-4250-ADFB-765520590F95}" type="pres">
      <dgm:prSet presAssocID="{E24B191F-24A7-4EFD-91B1-8CB4E7E9ADEC}" presName="ParentBackground" presStyleLbl="fgAcc1" presStyleIdx="2" presStyleCnt="3"/>
      <dgm:spPr/>
      <dgm:t>
        <a:bodyPr/>
        <a:lstStyle/>
        <a:p>
          <a:endParaRPr lang="en-US"/>
        </a:p>
      </dgm:t>
    </dgm:pt>
    <dgm:pt modelId="{40EE32F1-A2FC-4553-AD5B-2F1ADA38540C}" type="pres">
      <dgm:prSet presAssocID="{E24B191F-24A7-4EFD-91B1-8CB4E7E9ADEC}" presName="Parent1" presStyleLbl="revTx" presStyleIdx="0" presStyleCnt="0">
        <dgm:presLayoutVars>
          <dgm:chMax val="1"/>
          <dgm:chPref val="1"/>
          <dgm:bulletEnabled val="1"/>
        </dgm:presLayoutVars>
      </dgm:prSet>
      <dgm:spPr/>
      <dgm:t>
        <a:bodyPr/>
        <a:lstStyle/>
        <a:p>
          <a:endParaRPr lang="en-US"/>
        </a:p>
      </dgm:t>
    </dgm:pt>
  </dgm:ptLst>
  <dgm:cxnLst>
    <dgm:cxn modelId="{33FCA536-E25D-4303-B51D-AD53B04D7A5B}" type="presOf" srcId="{72D7C3B2-F478-4547-87AD-2488EBC2BA1E}" destId="{6124F7F9-3F67-4A50-8247-02D6A56F5031}" srcOrd="0" destOrd="0" presId="urn:microsoft.com/office/officeart/2011/layout/CircleProcess"/>
    <dgm:cxn modelId="{B4DB6623-69EC-442F-99F3-276C6D6141DF}" type="presOf" srcId="{F965300F-3D8B-4C61-B45D-85F04559F7C6}" destId="{124A6BB1-8179-4657-B97B-07764ACA6680}" srcOrd="0" destOrd="0" presId="urn:microsoft.com/office/officeart/2011/layout/CircleProcess"/>
    <dgm:cxn modelId="{D18F3809-5F38-440D-AC65-3659499B6F68}" type="presOf" srcId="{E24B191F-24A7-4EFD-91B1-8CB4E7E9ADEC}" destId="{C22CFCAB-9D17-4250-ADFB-765520590F95}" srcOrd="0" destOrd="0" presId="urn:microsoft.com/office/officeart/2011/layout/CircleProcess"/>
    <dgm:cxn modelId="{AACC37F7-7E9A-472C-91E3-C8F5BB000DAB}" srcId="{AA3FFF48-CBB8-4C3D-A982-009FB97BA355}" destId="{F965300F-3D8B-4C61-B45D-85F04559F7C6}" srcOrd="2" destOrd="0" parTransId="{BAB5B1E1-8154-4686-B145-44A419BBDE66}" sibTransId="{8ED3C3FC-FCCE-4878-9217-4E0AD35DC71C}"/>
    <dgm:cxn modelId="{0D7B9127-2BC8-4513-9E29-D3ADEF1EC476}" type="presOf" srcId="{72D7C3B2-F478-4547-87AD-2488EBC2BA1E}" destId="{127B0AC8-3BE1-457F-B296-EB6A75DBA051}" srcOrd="1" destOrd="0" presId="urn:microsoft.com/office/officeart/2011/layout/CircleProcess"/>
    <dgm:cxn modelId="{CCA70EF8-1DF1-4940-AC6B-8E8E01397E75}" type="presOf" srcId="{E24B191F-24A7-4EFD-91B1-8CB4E7E9ADEC}" destId="{40EE32F1-A2FC-4553-AD5B-2F1ADA38540C}" srcOrd="1" destOrd="0" presId="urn:microsoft.com/office/officeart/2011/layout/CircleProcess"/>
    <dgm:cxn modelId="{F5141770-6DD9-451C-829B-1993521B0B68}" srcId="{AA3FFF48-CBB8-4C3D-A982-009FB97BA355}" destId="{72D7C3B2-F478-4547-87AD-2488EBC2BA1E}" srcOrd="1" destOrd="0" parTransId="{98AEAF22-6D4C-4244-A01A-EE95A32629F7}" sibTransId="{F95EAFF6-33A3-42D1-A617-9593DDA5C8BA}"/>
    <dgm:cxn modelId="{80FF06E1-522D-44E5-96A7-BDC31E462DEC}" srcId="{AA3FFF48-CBB8-4C3D-A982-009FB97BA355}" destId="{E24B191F-24A7-4EFD-91B1-8CB4E7E9ADEC}" srcOrd="0" destOrd="0" parTransId="{75A1FFDD-CEE6-4222-B99B-56BDFB21E610}" sibTransId="{E331DA90-8E96-4A0B-81F0-3D273B02063E}"/>
    <dgm:cxn modelId="{7F05B433-0903-4C6C-AE61-898E4ECC4F71}" type="presOf" srcId="{F965300F-3D8B-4C61-B45D-85F04559F7C6}" destId="{EE33E88E-E05E-4307-AAFD-78D37C64AB33}" srcOrd="1" destOrd="0" presId="urn:microsoft.com/office/officeart/2011/layout/CircleProcess"/>
    <dgm:cxn modelId="{81C7B6C7-1A1D-48F9-A5A6-672F4AEC39C6}" type="presOf" srcId="{AA3FFF48-CBB8-4C3D-A982-009FB97BA355}" destId="{9F8D5C7B-90A7-4059-8296-197EE9D27351}" srcOrd="0" destOrd="0" presId="urn:microsoft.com/office/officeart/2011/layout/CircleProcess"/>
    <dgm:cxn modelId="{DEA5C0BD-3670-4F27-8212-2E3659A9F711}" type="presParOf" srcId="{9F8D5C7B-90A7-4059-8296-197EE9D27351}" destId="{C495B239-3F50-40AD-B55D-A6AF437E5A6F}" srcOrd="0" destOrd="0" presId="urn:microsoft.com/office/officeart/2011/layout/CircleProcess"/>
    <dgm:cxn modelId="{D6CFE69F-C84A-40A1-AB92-F3D057DBB6AB}" type="presParOf" srcId="{C495B239-3F50-40AD-B55D-A6AF437E5A6F}" destId="{13F832B2-F2A9-4145-B4F5-4E37CF24AEC2}" srcOrd="0" destOrd="0" presId="urn:microsoft.com/office/officeart/2011/layout/CircleProcess"/>
    <dgm:cxn modelId="{235A8588-3D62-4A26-A5B9-8486A4F9EA20}" type="presParOf" srcId="{9F8D5C7B-90A7-4059-8296-197EE9D27351}" destId="{22525D1C-9AE6-432D-A9DD-E383C793FAFF}" srcOrd="1" destOrd="0" presId="urn:microsoft.com/office/officeart/2011/layout/CircleProcess"/>
    <dgm:cxn modelId="{03057874-8357-46E2-AE70-64305715ADFC}" type="presParOf" srcId="{22525D1C-9AE6-432D-A9DD-E383C793FAFF}" destId="{124A6BB1-8179-4657-B97B-07764ACA6680}" srcOrd="0" destOrd="0" presId="urn:microsoft.com/office/officeart/2011/layout/CircleProcess"/>
    <dgm:cxn modelId="{F79365BF-AFFF-41E6-8CBE-769F4615353A}" type="presParOf" srcId="{9F8D5C7B-90A7-4059-8296-197EE9D27351}" destId="{EE33E88E-E05E-4307-AAFD-78D37C64AB33}" srcOrd="2" destOrd="0" presId="urn:microsoft.com/office/officeart/2011/layout/CircleProcess"/>
    <dgm:cxn modelId="{D89063DA-0799-4582-BD1A-5600825E5C88}" type="presParOf" srcId="{9F8D5C7B-90A7-4059-8296-197EE9D27351}" destId="{EC6D5582-50CB-4FCC-9AD8-5DA980DB6E85}" srcOrd="3" destOrd="0" presId="urn:microsoft.com/office/officeart/2011/layout/CircleProcess"/>
    <dgm:cxn modelId="{A76517BC-178D-4A23-8C4D-869AA41561A8}" type="presParOf" srcId="{EC6D5582-50CB-4FCC-9AD8-5DA980DB6E85}" destId="{2E6B0305-C4FB-4674-9DB5-A43F1FEFB8CD}" srcOrd="0" destOrd="0" presId="urn:microsoft.com/office/officeart/2011/layout/CircleProcess"/>
    <dgm:cxn modelId="{5D4972BA-CA4B-4253-9FDD-81DE0796473F}" type="presParOf" srcId="{9F8D5C7B-90A7-4059-8296-197EE9D27351}" destId="{ECBF4AF2-8EFB-414C-861B-E37F2B21872B}" srcOrd="4" destOrd="0" presId="urn:microsoft.com/office/officeart/2011/layout/CircleProcess"/>
    <dgm:cxn modelId="{A93457F0-8352-409D-8CF9-F0257E448BA5}" type="presParOf" srcId="{ECBF4AF2-8EFB-414C-861B-E37F2B21872B}" destId="{6124F7F9-3F67-4A50-8247-02D6A56F5031}" srcOrd="0" destOrd="0" presId="urn:microsoft.com/office/officeart/2011/layout/CircleProcess"/>
    <dgm:cxn modelId="{306AC311-505E-4AC0-83C7-6AA640559EC2}" type="presParOf" srcId="{9F8D5C7B-90A7-4059-8296-197EE9D27351}" destId="{127B0AC8-3BE1-457F-B296-EB6A75DBA051}" srcOrd="5" destOrd="0" presId="urn:microsoft.com/office/officeart/2011/layout/CircleProcess"/>
    <dgm:cxn modelId="{95CE41A8-F21C-410C-829D-823626F2511A}" type="presParOf" srcId="{9F8D5C7B-90A7-4059-8296-197EE9D27351}" destId="{75628768-2CA3-4E7B-91C1-F239A44C56A3}" srcOrd="6" destOrd="0" presId="urn:microsoft.com/office/officeart/2011/layout/CircleProcess"/>
    <dgm:cxn modelId="{497FFC7B-AD0E-472A-BFFB-41F048CE90AF}" type="presParOf" srcId="{75628768-2CA3-4E7B-91C1-F239A44C56A3}" destId="{93F332D2-95A3-4DE3-BEDB-3C231A8E92C4}" srcOrd="0" destOrd="0" presId="urn:microsoft.com/office/officeart/2011/layout/CircleProcess"/>
    <dgm:cxn modelId="{A25E2EF1-AD1D-4016-9130-C6B9B52CB5EE}" type="presParOf" srcId="{9F8D5C7B-90A7-4059-8296-197EE9D27351}" destId="{0C3CC420-B87A-4E8C-9EF6-5D712BB7D6B2}" srcOrd="7" destOrd="0" presId="urn:microsoft.com/office/officeart/2011/layout/CircleProcess"/>
    <dgm:cxn modelId="{488F424B-2103-4781-94EE-966C9E3AD7A3}" type="presParOf" srcId="{0C3CC420-B87A-4E8C-9EF6-5D712BB7D6B2}" destId="{C22CFCAB-9D17-4250-ADFB-765520590F95}" srcOrd="0" destOrd="0" presId="urn:microsoft.com/office/officeart/2011/layout/CircleProcess"/>
    <dgm:cxn modelId="{175F0ADC-1E08-4C64-8B7F-81646FD49313}" type="presParOf" srcId="{9F8D5C7B-90A7-4059-8296-197EE9D27351}" destId="{40EE32F1-A2FC-4553-AD5B-2F1ADA38540C}" srcOrd="8" destOrd="0" presId="urn:microsoft.com/office/officeart/2011/layout/Circle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33D58B-80B8-4B09-9A1E-12ADAC393A07}" type="doc">
      <dgm:prSet loTypeId="urn:microsoft.com/office/officeart/2005/8/layout/hierarchy1" loCatId="hierarchy" qsTypeId="urn:microsoft.com/office/officeart/2005/8/quickstyle/3d2" qsCatId="3D" csTypeId="urn:microsoft.com/office/officeart/2005/8/colors/accent2_1" csCatId="accent2" phldr="1"/>
      <dgm:spPr/>
      <dgm:t>
        <a:bodyPr/>
        <a:lstStyle/>
        <a:p>
          <a:endParaRPr lang="en-US"/>
        </a:p>
      </dgm:t>
    </dgm:pt>
    <dgm:pt modelId="{03DD2625-C6D0-458B-8FAC-E82D22004A8B}">
      <dgm:prSet phldrT="[نص]"/>
      <dgm:spPr/>
      <dgm:t>
        <a:bodyPr/>
        <a:lstStyle/>
        <a:p>
          <a:r>
            <a:rPr lang="en-US" dirty="0" smtClean="0"/>
            <a:t>loads</a:t>
          </a:r>
          <a:endParaRPr lang="en-US" dirty="0"/>
        </a:p>
      </dgm:t>
    </dgm:pt>
    <dgm:pt modelId="{A3843008-9A92-4042-9125-F4E632B90A52}" type="parTrans" cxnId="{DF24C216-7895-49EA-B503-FBD90E13CFEA}">
      <dgm:prSet/>
      <dgm:spPr/>
      <dgm:t>
        <a:bodyPr/>
        <a:lstStyle/>
        <a:p>
          <a:endParaRPr lang="en-US"/>
        </a:p>
      </dgm:t>
    </dgm:pt>
    <dgm:pt modelId="{8420C443-0F1F-46DB-A732-669B4333EA4E}" type="sibTrans" cxnId="{DF24C216-7895-49EA-B503-FBD90E13CFEA}">
      <dgm:prSet/>
      <dgm:spPr/>
      <dgm:t>
        <a:bodyPr/>
        <a:lstStyle/>
        <a:p>
          <a:endParaRPr lang="en-US"/>
        </a:p>
      </dgm:t>
    </dgm:pt>
    <dgm:pt modelId="{1F5A572B-BFF0-4370-BFE4-2B147B1C4A38}">
      <dgm:prSet phldrT="[نص]"/>
      <dgm:spPr/>
      <dgm:t>
        <a:bodyPr/>
        <a:lstStyle/>
        <a:p>
          <a:r>
            <a:rPr lang="en-US" dirty="0" smtClean="0"/>
            <a:t>Gravity </a:t>
          </a:r>
          <a:endParaRPr lang="en-US" dirty="0"/>
        </a:p>
      </dgm:t>
    </dgm:pt>
    <dgm:pt modelId="{C2AD9D0E-67B4-4D78-B0DE-ECA2CC5F2CB7}" type="parTrans" cxnId="{684DA4C0-5EBF-4700-870C-1062B4A4F205}">
      <dgm:prSet/>
      <dgm:spPr/>
      <dgm:t>
        <a:bodyPr/>
        <a:lstStyle/>
        <a:p>
          <a:endParaRPr lang="en-US"/>
        </a:p>
      </dgm:t>
    </dgm:pt>
    <dgm:pt modelId="{2B7DAC8C-A6E4-4C7C-ABDA-84243D2E4F5E}" type="sibTrans" cxnId="{684DA4C0-5EBF-4700-870C-1062B4A4F205}">
      <dgm:prSet/>
      <dgm:spPr/>
      <dgm:t>
        <a:bodyPr/>
        <a:lstStyle/>
        <a:p>
          <a:endParaRPr lang="en-US"/>
        </a:p>
      </dgm:t>
    </dgm:pt>
    <dgm:pt modelId="{5CFAF70A-5BD4-4301-A3CD-1D42D4E45D2F}">
      <dgm:prSet phldrT="[نص]"/>
      <dgm:spPr/>
      <dgm:t>
        <a:bodyPr/>
        <a:lstStyle/>
        <a:p>
          <a:r>
            <a:rPr lang="en-US" dirty="0" smtClean="0"/>
            <a:t>Dead</a:t>
          </a:r>
          <a:endParaRPr lang="en-US" dirty="0"/>
        </a:p>
      </dgm:t>
    </dgm:pt>
    <dgm:pt modelId="{417CC756-2B06-4F51-B30D-6D4F1A2E3547}" type="parTrans" cxnId="{2C07DC1E-DEEE-4086-AAFC-FA7F5249B76D}">
      <dgm:prSet/>
      <dgm:spPr/>
      <dgm:t>
        <a:bodyPr/>
        <a:lstStyle/>
        <a:p>
          <a:endParaRPr lang="en-US"/>
        </a:p>
      </dgm:t>
    </dgm:pt>
    <dgm:pt modelId="{21EC76AB-E9C6-4D49-8664-3FBD130D930B}" type="sibTrans" cxnId="{2C07DC1E-DEEE-4086-AAFC-FA7F5249B76D}">
      <dgm:prSet/>
      <dgm:spPr/>
      <dgm:t>
        <a:bodyPr/>
        <a:lstStyle/>
        <a:p>
          <a:endParaRPr lang="en-US"/>
        </a:p>
      </dgm:t>
    </dgm:pt>
    <dgm:pt modelId="{B69EE307-7EB0-4F53-81AB-C1CD6F98278C}">
      <dgm:prSet phldrT="[نص]"/>
      <dgm:spPr/>
      <dgm:t>
        <a:bodyPr/>
        <a:lstStyle/>
        <a:p>
          <a:r>
            <a:rPr lang="en-US" dirty="0" smtClean="0"/>
            <a:t>Live &amp; </a:t>
          </a:r>
          <a:br>
            <a:rPr lang="en-US" dirty="0" smtClean="0"/>
          </a:br>
          <a:r>
            <a:rPr lang="en-US" dirty="0" smtClean="0"/>
            <a:t>snow</a:t>
          </a:r>
          <a:endParaRPr lang="en-US" dirty="0"/>
        </a:p>
      </dgm:t>
    </dgm:pt>
    <dgm:pt modelId="{6966A10B-C4E5-4139-A57F-E1B34083FB03}" type="parTrans" cxnId="{613AD3E3-83B6-45E8-A9FE-2C3CF191D785}">
      <dgm:prSet/>
      <dgm:spPr/>
      <dgm:t>
        <a:bodyPr/>
        <a:lstStyle/>
        <a:p>
          <a:endParaRPr lang="en-US"/>
        </a:p>
      </dgm:t>
    </dgm:pt>
    <dgm:pt modelId="{AB18C738-0684-4722-B9DB-BE4AEAD56557}" type="sibTrans" cxnId="{613AD3E3-83B6-45E8-A9FE-2C3CF191D785}">
      <dgm:prSet/>
      <dgm:spPr/>
      <dgm:t>
        <a:bodyPr/>
        <a:lstStyle/>
        <a:p>
          <a:endParaRPr lang="en-US"/>
        </a:p>
      </dgm:t>
    </dgm:pt>
    <dgm:pt modelId="{C27B2B27-83FF-412E-A096-A3EC72C07B75}">
      <dgm:prSet phldrT="[نص]"/>
      <dgm:spPr/>
      <dgm:t>
        <a:bodyPr/>
        <a:lstStyle/>
        <a:p>
          <a:r>
            <a:rPr lang="en-US" dirty="0" smtClean="0"/>
            <a:t>Lateral </a:t>
          </a:r>
          <a:endParaRPr lang="en-US" dirty="0"/>
        </a:p>
      </dgm:t>
    </dgm:pt>
    <dgm:pt modelId="{09C621B9-943B-436D-8D4E-1E8AA685F150}" type="parTrans" cxnId="{70E6872D-6A3E-416F-8ECC-F9EB324F78A8}">
      <dgm:prSet/>
      <dgm:spPr/>
      <dgm:t>
        <a:bodyPr/>
        <a:lstStyle/>
        <a:p>
          <a:endParaRPr lang="en-US"/>
        </a:p>
      </dgm:t>
    </dgm:pt>
    <dgm:pt modelId="{5E981BC1-9DA8-4042-B24A-31000D1228A2}" type="sibTrans" cxnId="{70E6872D-6A3E-416F-8ECC-F9EB324F78A8}">
      <dgm:prSet/>
      <dgm:spPr/>
      <dgm:t>
        <a:bodyPr/>
        <a:lstStyle/>
        <a:p>
          <a:endParaRPr lang="en-US"/>
        </a:p>
      </dgm:t>
    </dgm:pt>
    <dgm:pt modelId="{2429462B-4990-4BCC-8A81-B884121E0DF8}">
      <dgm:prSet phldrT="[نص]"/>
      <dgm:spPr/>
      <dgm:t>
        <a:bodyPr/>
        <a:lstStyle/>
        <a:p>
          <a:r>
            <a:rPr lang="en-US" dirty="0" smtClean="0"/>
            <a:t>earthquake</a:t>
          </a:r>
          <a:endParaRPr lang="en-US" dirty="0"/>
        </a:p>
      </dgm:t>
    </dgm:pt>
    <dgm:pt modelId="{09B4F548-4273-4EC7-A895-123EB940BBBB}" type="parTrans" cxnId="{92C68C73-D04A-495F-9896-B468FDCE15E9}">
      <dgm:prSet/>
      <dgm:spPr/>
      <dgm:t>
        <a:bodyPr/>
        <a:lstStyle/>
        <a:p>
          <a:endParaRPr lang="en-US"/>
        </a:p>
      </dgm:t>
    </dgm:pt>
    <dgm:pt modelId="{60544B2A-86D6-45A1-8207-9C59B63DA30D}" type="sibTrans" cxnId="{92C68C73-D04A-495F-9896-B468FDCE15E9}">
      <dgm:prSet/>
      <dgm:spPr/>
      <dgm:t>
        <a:bodyPr/>
        <a:lstStyle/>
        <a:p>
          <a:endParaRPr lang="en-US"/>
        </a:p>
      </dgm:t>
    </dgm:pt>
    <dgm:pt modelId="{812AC10A-A2B1-4686-9A32-B8FB60D125C1}" type="pres">
      <dgm:prSet presAssocID="{F833D58B-80B8-4B09-9A1E-12ADAC393A07}" presName="hierChild1" presStyleCnt="0">
        <dgm:presLayoutVars>
          <dgm:chPref val="1"/>
          <dgm:dir/>
          <dgm:animOne val="branch"/>
          <dgm:animLvl val="lvl"/>
          <dgm:resizeHandles/>
        </dgm:presLayoutVars>
      </dgm:prSet>
      <dgm:spPr/>
      <dgm:t>
        <a:bodyPr/>
        <a:lstStyle/>
        <a:p>
          <a:endParaRPr lang="en-US"/>
        </a:p>
      </dgm:t>
    </dgm:pt>
    <dgm:pt modelId="{A8EF5C39-B0DB-403F-8A3E-A36C5A22BC14}" type="pres">
      <dgm:prSet presAssocID="{03DD2625-C6D0-458B-8FAC-E82D22004A8B}" presName="hierRoot1" presStyleCnt="0"/>
      <dgm:spPr/>
    </dgm:pt>
    <dgm:pt modelId="{1CEC8269-BA9C-4D05-A772-220E8303BDF9}" type="pres">
      <dgm:prSet presAssocID="{03DD2625-C6D0-458B-8FAC-E82D22004A8B}" presName="composite" presStyleCnt="0"/>
      <dgm:spPr/>
    </dgm:pt>
    <dgm:pt modelId="{08615D6F-8706-4E37-AA76-51A16107F8C8}" type="pres">
      <dgm:prSet presAssocID="{03DD2625-C6D0-458B-8FAC-E82D22004A8B}" presName="background" presStyleLbl="node0" presStyleIdx="0" presStyleCnt="1"/>
      <dgm:spPr/>
    </dgm:pt>
    <dgm:pt modelId="{357BA178-2AE7-44EB-90DA-939341F03D6B}" type="pres">
      <dgm:prSet presAssocID="{03DD2625-C6D0-458B-8FAC-E82D22004A8B}" presName="text" presStyleLbl="fgAcc0" presStyleIdx="0" presStyleCnt="1">
        <dgm:presLayoutVars>
          <dgm:chPref val="3"/>
        </dgm:presLayoutVars>
      </dgm:prSet>
      <dgm:spPr/>
      <dgm:t>
        <a:bodyPr/>
        <a:lstStyle/>
        <a:p>
          <a:endParaRPr lang="en-US"/>
        </a:p>
      </dgm:t>
    </dgm:pt>
    <dgm:pt modelId="{28394939-B7E4-4DCE-BD32-228EA66CEF34}" type="pres">
      <dgm:prSet presAssocID="{03DD2625-C6D0-458B-8FAC-E82D22004A8B}" presName="hierChild2" presStyleCnt="0"/>
      <dgm:spPr/>
    </dgm:pt>
    <dgm:pt modelId="{70994E34-C2A3-454A-9E1F-D79A2C07FFB0}" type="pres">
      <dgm:prSet presAssocID="{C2AD9D0E-67B4-4D78-B0DE-ECA2CC5F2CB7}" presName="Name10" presStyleLbl="parChTrans1D2" presStyleIdx="0" presStyleCnt="2"/>
      <dgm:spPr/>
      <dgm:t>
        <a:bodyPr/>
        <a:lstStyle/>
        <a:p>
          <a:endParaRPr lang="en-US"/>
        </a:p>
      </dgm:t>
    </dgm:pt>
    <dgm:pt modelId="{226462C0-FBAE-4086-8FD3-0F35D4B8809E}" type="pres">
      <dgm:prSet presAssocID="{1F5A572B-BFF0-4370-BFE4-2B147B1C4A38}" presName="hierRoot2" presStyleCnt="0"/>
      <dgm:spPr/>
    </dgm:pt>
    <dgm:pt modelId="{30B2BD74-9D33-44A4-8F1A-F2B992FC5C64}" type="pres">
      <dgm:prSet presAssocID="{1F5A572B-BFF0-4370-BFE4-2B147B1C4A38}" presName="composite2" presStyleCnt="0"/>
      <dgm:spPr/>
    </dgm:pt>
    <dgm:pt modelId="{6E251020-CA80-4D28-AAC5-1E5F9E2E3B1D}" type="pres">
      <dgm:prSet presAssocID="{1F5A572B-BFF0-4370-BFE4-2B147B1C4A38}" presName="background2" presStyleLbl="node2" presStyleIdx="0" presStyleCnt="2"/>
      <dgm:spPr/>
    </dgm:pt>
    <dgm:pt modelId="{877D8F65-906D-4912-8076-29FF44D8DF33}" type="pres">
      <dgm:prSet presAssocID="{1F5A572B-BFF0-4370-BFE4-2B147B1C4A38}" presName="text2" presStyleLbl="fgAcc2" presStyleIdx="0" presStyleCnt="2">
        <dgm:presLayoutVars>
          <dgm:chPref val="3"/>
        </dgm:presLayoutVars>
      </dgm:prSet>
      <dgm:spPr/>
      <dgm:t>
        <a:bodyPr/>
        <a:lstStyle/>
        <a:p>
          <a:endParaRPr lang="en-US"/>
        </a:p>
      </dgm:t>
    </dgm:pt>
    <dgm:pt modelId="{8405C479-062B-4280-A2C1-D235643187F8}" type="pres">
      <dgm:prSet presAssocID="{1F5A572B-BFF0-4370-BFE4-2B147B1C4A38}" presName="hierChild3" presStyleCnt="0"/>
      <dgm:spPr/>
    </dgm:pt>
    <dgm:pt modelId="{9C4875BF-63B1-4AAD-BB01-D5D051C7681C}" type="pres">
      <dgm:prSet presAssocID="{417CC756-2B06-4F51-B30D-6D4F1A2E3547}" presName="Name17" presStyleLbl="parChTrans1D3" presStyleIdx="0" presStyleCnt="3"/>
      <dgm:spPr/>
      <dgm:t>
        <a:bodyPr/>
        <a:lstStyle/>
        <a:p>
          <a:endParaRPr lang="en-US"/>
        </a:p>
      </dgm:t>
    </dgm:pt>
    <dgm:pt modelId="{FB58DF8E-7CEE-4A40-B1E9-CACA6B384FAA}" type="pres">
      <dgm:prSet presAssocID="{5CFAF70A-5BD4-4301-A3CD-1D42D4E45D2F}" presName="hierRoot3" presStyleCnt="0"/>
      <dgm:spPr/>
    </dgm:pt>
    <dgm:pt modelId="{7E0AFF51-E6CE-4950-B32E-840F7DC2504B}" type="pres">
      <dgm:prSet presAssocID="{5CFAF70A-5BD4-4301-A3CD-1D42D4E45D2F}" presName="composite3" presStyleCnt="0"/>
      <dgm:spPr/>
    </dgm:pt>
    <dgm:pt modelId="{CD2E99B4-A7E2-4380-8D60-658D2D998A6F}" type="pres">
      <dgm:prSet presAssocID="{5CFAF70A-5BD4-4301-A3CD-1D42D4E45D2F}" presName="background3" presStyleLbl="node3" presStyleIdx="0" presStyleCnt="3"/>
      <dgm:spPr/>
    </dgm:pt>
    <dgm:pt modelId="{539D96E8-F189-44BE-85C1-BE62468283EC}" type="pres">
      <dgm:prSet presAssocID="{5CFAF70A-5BD4-4301-A3CD-1D42D4E45D2F}" presName="text3" presStyleLbl="fgAcc3" presStyleIdx="0" presStyleCnt="3">
        <dgm:presLayoutVars>
          <dgm:chPref val="3"/>
        </dgm:presLayoutVars>
      </dgm:prSet>
      <dgm:spPr/>
      <dgm:t>
        <a:bodyPr/>
        <a:lstStyle/>
        <a:p>
          <a:endParaRPr lang="en-US"/>
        </a:p>
      </dgm:t>
    </dgm:pt>
    <dgm:pt modelId="{5D79193D-9E6E-4D3F-810C-13B377DE0BFB}" type="pres">
      <dgm:prSet presAssocID="{5CFAF70A-5BD4-4301-A3CD-1D42D4E45D2F}" presName="hierChild4" presStyleCnt="0"/>
      <dgm:spPr/>
    </dgm:pt>
    <dgm:pt modelId="{26426BE1-2414-4CC8-9215-690EDD12BDB3}" type="pres">
      <dgm:prSet presAssocID="{6966A10B-C4E5-4139-A57F-E1B34083FB03}" presName="Name17" presStyleLbl="parChTrans1D3" presStyleIdx="1" presStyleCnt="3"/>
      <dgm:spPr/>
      <dgm:t>
        <a:bodyPr/>
        <a:lstStyle/>
        <a:p>
          <a:endParaRPr lang="en-US"/>
        </a:p>
      </dgm:t>
    </dgm:pt>
    <dgm:pt modelId="{5FCFE976-4B5D-46CC-A39C-56A3D1625355}" type="pres">
      <dgm:prSet presAssocID="{B69EE307-7EB0-4F53-81AB-C1CD6F98278C}" presName="hierRoot3" presStyleCnt="0"/>
      <dgm:spPr/>
    </dgm:pt>
    <dgm:pt modelId="{AFA7FEB7-2AA7-4EE9-AAA8-CCE5A87AABFC}" type="pres">
      <dgm:prSet presAssocID="{B69EE307-7EB0-4F53-81AB-C1CD6F98278C}" presName="composite3" presStyleCnt="0"/>
      <dgm:spPr/>
    </dgm:pt>
    <dgm:pt modelId="{5994FEC2-F631-418F-8316-D7D0448AD687}" type="pres">
      <dgm:prSet presAssocID="{B69EE307-7EB0-4F53-81AB-C1CD6F98278C}" presName="background3" presStyleLbl="node3" presStyleIdx="1" presStyleCnt="3"/>
      <dgm:spPr/>
    </dgm:pt>
    <dgm:pt modelId="{27A68ADE-22AF-4600-9DA4-EB1ECFE92FE1}" type="pres">
      <dgm:prSet presAssocID="{B69EE307-7EB0-4F53-81AB-C1CD6F98278C}" presName="text3" presStyleLbl="fgAcc3" presStyleIdx="1" presStyleCnt="3">
        <dgm:presLayoutVars>
          <dgm:chPref val="3"/>
        </dgm:presLayoutVars>
      </dgm:prSet>
      <dgm:spPr/>
      <dgm:t>
        <a:bodyPr/>
        <a:lstStyle/>
        <a:p>
          <a:endParaRPr lang="en-US"/>
        </a:p>
      </dgm:t>
    </dgm:pt>
    <dgm:pt modelId="{5AE4FB29-B940-4031-BDDB-9220918B4C56}" type="pres">
      <dgm:prSet presAssocID="{B69EE307-7EB0-4F53-81AB-C1CD6F98278C}" presName="hierChild4" presStyleCnt="0"/>
      <dgm:spPr/>
    </dgm:pt>
    <dgm:pt modelId="{3F643720-6A03-4DC6-A36E-D7AFBEB75B8F}" type="pres">
      <dgm:prSet presAssocID="{09C621B9-943B-436D-8D4E-1E8AA685F150}" presName="Name10" presStyleLbl="parChTrans1D2" presStyleIdx="1" presStyleCnt="2"/>
      <dgm:spPr/>
      <dgm:t>
        <a:bodyPr/>
        <a:lstStyle/>
        <a:p>
          <a:endParaRPr lang="en-US"/>
        </a:p>
      </dgm:t>
    </dgm:pt>
    <dgm:pt modelId="{B6670558-9014-48F5-8C0A-3C9567F86F8C}" type="pres">
      <dgm:prSet presAssocID="{C27B2B27-83FF-412E-A096-A3EC72C07B75}" presName="hierRoot2" presStyleCnt="0"/>
      <dgm:spPr/>
    </dgm:pt>
    <dgm:pt modelId="{883A0AD9-B1AB-4AC6-B640-13DB99233EA5}" type="pres">
      <dgm:prSet presAssocID="{C27B2B27-83FF-412E-A096-A3EC72C07B75}" presName="composite2" presStyleCnt="0"/>
      <dgm:spPr/>
    </dgm:pt>
    <dgm:pt modelId="{DC3F7E08-A208-4999-AE9B-EB055E2EA3CA}" type="pres">
      <dgm:prSet presAssocID="{C27B2B27-83FF-412E-A096-A3EC72C07B75}" presName="background2" presStyleLbl="node2" presStyleIdx="1" presStyleCnt="2"/>
      <dgm:spPr/>
    </dgm:pt>
    <dgm:pt modelId="{6681C462-3796-481E-AC74-CF3F06ABCC10}" type="pres">
      <dgm:prSet presAssocID="{C27B2B27-83FF-412E-A096-A3EC72C07B75}" presName="text2" presStyleLbl="fgAcc2" presStyleIdx="1" presStyleCnt="2">
        <dgm:presLayoutVars>
          <dgm:chPref val="3"/>
        </dgm:presLayoutVars>
      </dgm:prSet>
      <dgm:spPr/>
      <dgm:t>
        <a:bodyPr/>
        <a:lstStyle/>
        <a:p>
          <a:endParaRPr lang="en-US"/>
        </a:p>
      </dgm:t>
    </dgm:pt>
    <dgm:pt modelId="{B62B1CC4-E781-49CB-B18E-CF73B69938DF}" type="pres">
      <dgm:prSet presAssocID="{C27B2B27-83FF-412E-A096-A3EC72C07B75}" presName="hierChild3" presStyleCnt="0"/>
      <dgm:spPr/>
    </dgm:pt>
    <dgm:pt modelId="{364C16E3-D2A1-4108-81F2-1468B0E64F90}" type="pres">
      <dgm:prSet presAssocID="{09B4F548-4273-4EC7-A895-123EB940BBBB}" presName="Name17" presStyleLbl="parChTrans1D3" presStyleIdx="2" presStyleCnt="3"/>
      <dgm:spPr/>
      <dgm:t>
        <a:bodyPr/>
        <a:lstStyle/>
        <a:p>
          <a:endParaRPr lang="en-US"/>
        </a:p>
      </dgm:t>
    </dgm:pt>
    <dgm:pt modelId="{67B88D46-0309-432C-9AC7-749C2FAAE017}" type="pres">
      <dgm:prSet presAssocID="{2429462B-4990-4BCC-8A81-B884121E0DF8}" presName="hierRoot3" presStyleCnt="0"/>
      <dgm:spPr/>
    </dgm:pt>
    <dgm:pt modelId="{7C096938-7ECD-4CC0-BB03-912842ACA5FC}" type="pres">
      <dgm:prSet presAssocID="{2429462B-4990-4BCC-8A81-B884121E0DF8}" presName="composite3" presStyleCnt="0"/>
      <dgm:spPr/>
    </dgm:pt>
    <dgm:pt modelId="{467ADA57-5E08-49DA-9F7A-1255C2BF5C47}" type="pres">
      <dgm:prSet presAssocID="{2429462B-4990-4BCC-8A81-B884121E0DF8}" presName="background3" presStyleLbl="node3" presStyleIdx="2" presStyleCnt="3"/>
      <dgm:spPr/>
    </dgm:pt>
    <dgm:pt modelId="{5DD63CAF-E406-4D21-98E5-5C0FEED2407A}" type="pres">
      <dgm:prSet presAssocID="{2429462B-4990-4BCC-8A81-B884121E0DF8}" presName="text3" presStyleLbl="fgAcc3" presStyleIdx="2" presStyleCnt="3">
        <dgm:presLayoutVars>
          <dgm:chPref val="3"/>
        </dgm:presLayoutVars>
      </dgm:prSet>
      <dgm:spPr/>
      <dgm:t>
        <a:bodyPr/>
        <a:lstStyle/>
        <a:p>
          <a:endParaRPr lang="en-US"/>
        </a:p>
      </dgm:t>
    </dgm:pt>
    <dgm:pt modelId="{25E4135C-A995-47C0-9023-2051A0B610B5}" type="pres">
      <dgm:prSet presAssocID="{2429462B-4990-4BCC-8A81-B884121E0DF8}" presName="hierChild4" presStyleCnt="0"/>
      <dgm:spPr/>
    </dgm:pt>
  </dgm:ptLst>
  <dgm:cxnLst>
    <dgm:cxn modelId="{AB5A7918-CFE9-4E55-A4FE-889CE2290AAD}" type="presOf" srcId="{1F5A572B-BFF0-4370-BFE4-2B147B1C4A38}" destId="{877D8F65-906D-4912-8076-29FF44D8DF33}" srcOrd="0" destOrd="0" presId="urn:microsoft.com/office/officeart/2005/8/layout/hierarchy1"/>
    <dgm:cxn modelId="{E58BC6DC-EBF0-4D0F-9B05-B6B0F759ED45}" type="presOf" srcId="{2429462B-4990-4BCC-8A81-B884121E0DF8}" destId="{5DD63CAF-E406-4D21-98E5-5C0FEED2407A}" srcOrd="0" destOrd="0" presId="urn:microsoft.com/office/officeart/2005/8/layout/hierarchy1"/>
    <dgm:cxn modelId="{613AD3E3-83B6-45E8-A9FE-2C3CF191D785}" srcId="{1F5A572B-BFF0-4370-BFE4-2B147B1C4A38}" destId="{B69EE307-7EB0-4F53-81AB-C1CD6F98278C}" srcOrd="1" destOrd="0" parTransId="{6966A10B-C4E5-4139-A57F-E1B34083FB03}" sibTransId="{AB18C738-0684-4722-B9DB-BE4AEAD56557}"/>
    <dgm:cxn modelId="{14BC3569-4970-402C-BFD4-B73BF8029779}" type="presOf" srcId="{6966A10B-C4E5-4139-A57F-E1B34083FB03}" destId="{26426BE1-2414-4CC8-9215-690EDD12BDB3}" srcOrd="0" destOrd="0" presId="urn:microsoft.com/office/officeart/2005/8/layout/hierarchy1"/>
    <dgm:cxn modelId="{70E6872D-6A3E-416F-8ECC-F9EB324F78A8}" srcId="{03DD2625-C6D0-458B-8FAC-E82D22004A8B}" destId="{C27B2B27-83FF-412E-A096-A3EC72C07B75}" srcOrd="1" destOrd="0" parTransId="{09C621B9-943B-436D-8D4E-1E8AA685F150}" sibTransId="{5E981BC1-9DA8-4042-B24A-31000D1228A2}"/>
    <dgm:cxn modelId="{92C68C73-D04A-495F-9896-B468FDCE15E9}" srcId="{C27B2B27-83FF-412E-A096-A3EC72C07B75}" destId="{2429462B-4990-4BCC-8A81-B884121E0DF8}" srcOrd="0" destOrd="0" parTransId="{09B4F548-4273-4EC7-A895-123EB940BBBB}" sibTransId="{60544B2A-86D6-45A1-8207-9C59B63DA30D}"/>
    <dgm:cxn modelId="{DF24C216-7895-49EA-B503-FBD90E13CFEA}" srcId="{F833D58B-80B8-4B09-9A1E-12ADAC393A07}" destId="{03DD2625-C6D0-458B-8FAC-E82D22004A8B}" srcOrd="0" destOrd="0" parTransId="{A3843008-9A92-4042-9125-F4E632B90A52}" sibTransId="{8420C443-0F1F-46DB-A732-669B4333EA4E}"/>
    <dgm:cxn modelId="{5570ECE1-73DD-423D-B89E-448810F73966}" type="presOf" srcId="{C27B2B27-83FF-412E-A096-A3EC72C07B75}" destId="{6681C462-3796-481E-AC74-CF3F06ABCC10}" srcOrd="0" destOrd="0" presId="urn:microsoft.com/office/officeart/2005/8/layout/hierarchy1"/>
    <dgm:cxn modelId="{684DA4C0-5EBF-4700-870C-1062B4A4F205}" srcId="{03DD2625-C6D0-458B-8FAC-E82D22004A8B}" destId="{1F5A572B-BFF0-4370-BFE4-2B147B1C4A38}" srcOrd="0" destOrd="0" parTransId="{C2AD9D0E-67B4-4D78-B0DE-ECA2CC5F2CB7}" sibTransId="{2B7DAC8C-A6E4-4C7C-ABDA-84243D2E4F5E}"/>
    <dgm:cxn modelId="{405D6185-EFD4-4FF5-86F5-1A9D58D294B5}" type="presOf" srcId="{B69EE307-7EB0-4F53-81AB-C1CD6F98278C}" destId="{27A68ADE-22AF-4600-9DA4-EB1ECFE92FE1}" srcOrd="0" destOrd="0" presId="urn:microsoft.com/office/officeart/2005/8/layout/hierarchy1"/>
    <dgm:cxn modelId="{2C07DC1E-DEEE-4086-AAFC-FA7F5249B76D}" srcId="{1F5A572B-BFF0-4370-BFE4-2B147B1C4A38}" destId="{5CFAF70A-5BD4-4301-A3CD-1D42D4E45D2F}" srcOrd="0" destOrd="0" parTransId="{417CC756-2B06-4F51-B30D-6D4F1A2E3547}" sibTransId="{21EC76AB-E9C6-4D49-8664-3FBD130D930B}"/>
    <dgm:cxn modelId="{09E97E37-84F4-43E6-9A35-DA6E97EC229F}" type="presOf" srcId="{03DD2625-C6D0-458B-8FAC-E82D22004A8B}" destId="{357BA178-2AE7-44EB-90DA-939341F03D6B}" srcOrd="0" destOrd="0" presId="urn:microsoft.com/office/officeart/2005/8/layout/hierarchy1"/>
    <dgm:cxn modelId="{7FAF2302-24F3-4C85-84AD-E359572DF44C}" type="presOf" srcId="{09B4F548-4273-4EC7-A895-123EB940BBBB}" destId="{364C16E3-D2A1-4108-81F2-1468B0E64F90}" srcOrd="0" destOrd="0" presId="urn:microsoft.com/office/officeart/2005/8/layout/hierarchy1"/>
    <dgm:cxn modelId="{B0C01B90-E734-4AA1-93FF-DD19A994959A}" type="presOf" srcId="{C2AD9D0E-67B4-4D78-B0DE-ECA2CC5F2CB7}" destId="{70994E34-C2A3-454A-9E1F-D79A2C07FFB0}" srcOrd="0" destOrd="0" presId="urn:microsoft.com/office/officeart/2005/8/layout/hierarchy1"/>
    <dgm:cxn modelId="{C791A73B-1635-4572-A007-4DAF89A6AB07}" type="presOf" srcId="{5CFAF70A-5BD4-4301-A3CD-1D42D4E45D2F}" destId="{539D96E8-F189-44BE-85C1-BE62468283EC}" srcOrd="0" destOrd="0" presId="urn:microsoft.com/office/officeart/2005/8/layout/hierarchy1"/>
    <dgm:cxn modelId="{F5D31A03-CA5E-4AB1-AB9F-17AD8C0498B7}" type="presOf" srcId="{417CC756-2B06-4F51-B30D-6D4F1A2E3547}" destId="{9C4875BF-63B1-4AAD-BB01-D5D051C7681C}" srcOrd="0" destOrd="0" presId="urn:microsoft.com/office/officeart/2005/8/layout/hierarchy1"/>
    <dgm:cxn modelId="{25630E76-6712-43EF-9B50-2A30223B1F4D}" type="presOf" srcId="{09C621B9-943B-436D-8D4E-1E8AA685F150}" destId="{3F643720-6A03-4DC6-A36E-D7AFBEB75B8F}" srcOrd="0" destOrd="0" presId="urn:microsoft.com/office/officeart/2005/8/layout/hierarchy1"/>
    <dgm:cxn modelId="{5B01B1F6-AC13-40A8-930A-EB6F6934DCCE}" type="presOf" srcId="{F833D58B-80B8-4B09-9A1E-12ADAC393A07}" destId="{812AC10A-A2B1-4686-9A32-B8FB60D125C1}" srcOrd="0" destOrd="0" presId="urn:microsoft.com/office/officeart/2005/8/layout/hierarchy1"/>
    <dgm:cxn modelId="{78BDCAD2-264A-4130-BDA2-FBB93AC8ABDC}" type="presParOf" srcId="{812AC10A-A2B1-4686-9A32-B8FB60D125C1}" destId="{A8EF5C39-B0DB-403F-8A3E-A36C5A22BC14}" srcOrd="0" destOrd="0" presId="urn:microsoft.com/office/officeart/2005/8/layout/hierarchy1"/>
    <dgm:cxn modelId="{B66D3AFE-2731-480B-A835-84C736200962}" type="presParOf" srcId="{A8EF5C39-B0DB-403F-8A3E-A36C5A22BC14}" destId="{1CEC8269-BA9C-4D05-A772-220E8303BDF9}" srcOrd="0" destOrd="0" presId="urn:microsoft.com/office/officeart/2005/8/layout/hierarchy1"/>
    <dgm:cxn modelId="{C9578B86-1B9B-4E5D-A828-48829B8C4FC3}" type="presParOf" srcId="{1CEC8269-BA9C-4D05-A772-220E8303BDF9}" destId="{08615D6F-8706-4E37-AA76-51A16107F8C8}" srcOrd="0" destOrd="0" presId="urn:microsoft.com/office/officeart/2005/8/layout/hierarchy1"/>
    <dgm:cxn modelId="{CBF08441-299C-4282-92C9-4D74BB17A595}" type="presParOf" srcId="{1CEC8269-BA9C-4D05-A772-220E8303BDF9}" destId="{357BA178-2AE7-44EB-90DA-939341F03D6B}" srcOrd="1" destOrd="0" presId="urn:microsoft.com/office/officeart/2005/8/layout/hierarchy1"/>
    <dgm:cxn modelId="{7F011137-D649-4481-B52E-1B90F0F4B382}" type="presParOf" srcId="{A8EF5C39-B0DB-403F-8A3E-A36C5A22BC14}" destId="{28394939-B7E4-4DCE-BD32-228EA66CEF34}" srcOrd="1" destOrd="0" presId="urn:microsoft.com/office/officeart/2005/8/layout/hierarchy1"/>
    <dgm:cxn modelId="{C89D9E7D-E4D5-4F12-A008-0F4F72116A9A}" type="presParOf" srcId="{28394939-B7E4-4DCE-BD32-228EA66CEF34}" destId="{70994E34-C2A3-454A-9E1F-D79A2C07FFB0}" srcOrd="0" destOrd="0" presId="urn:microsoft.com/office/officeart/2005/8/layout/hierarchy1"/>
    <dgm:cxn modelId="{4F5A3CE7-03BA-48F3-8ED4-CE09E8936505}" type="presParOf" srcId="{28394939-B7E4-4DCE-BD32-228EA66CEF34}" destId="{226462C0-FBAE-4086-8FD3-0F35D4B8809E}" srcOrd="1" destOrd="0" presId="urn:microsoft.com/office/officeart/2005/8/layout/hierarchy1"/>
    <dgm:cxn modelId="{1CD3403B-5D47-43C2-B40B-FD2818EBC066}" type="presParOf" srcId="{226462C0-FBAE-4086-8FD3-0F35D4B8809E}" destId="{30B2BD74-9D33-44A4-8F1A-F2B992FC5C64}" srcOrd="0" destOrd="0" presId="urn:microsoft.com/office/officeart/2005/8/layout/hierarchy1"/>
    <dgm:cxn modelId="{62630B74-73F1-4977-847B-A81CA4DD2737}" type="presParOf" srcId="{30B2BD74-9D33-44A4-8F1A-F2B992FC5C64}" destId="{6E251020-CA80-4D28-AAC5-1E5F9E2E3B1D}" srcOrd="0" destOrd="0" presId="urn:microsoft.com/office/officeart/2005/8/layout/hierarchy1"/>
    <dgm:cxn modelId="{F7977659-21B6-4BF3-A9C5-458CA50C3833}" type="presParOf" srcId="{30B2BD74-9D33-44A4-8F1A-F2B992FC5C64}" destId="{877D8F65-906D-4912-8076-29FF44D8DF33}" srcOrd="1" destOrd="0" presId="urn:microsoft.com/office/officeart/2005/8/layout/hierarchy1"/>
    <dgm:cxn modelId="{B28FF75F-A694-4ACD-8663-53211C88B56F}" type="presParOf" srcId="{226462C0-FBAE-4086-8FD3-0F35D4B8809E}" destId="{8405C479-062B-4280-A2C1-D235643187F8}" srcOrd="1" destOrd="0" presId="urn:microsoft.com/office/officeart/2005/8/layout/hierarchy1"/>
    <dgm:cxn modelId="{FB04F348-B67B-41ED-ACDC-49CA31F2DBDA}" type="presParOf" srcId="{8405C479-062B-4280-A2C1-D235643187F8}" destId="{9C4875BF-63B1-4AAD-BB01-D5D051C7681C}" srcOrd="0" destOrd="0" presId="urn:microsoft.com/office/officeart/2005/8/layout/hierarchy1"/>
    <dgm:cxn modelId="{F01FE73A-79F4-40B8-B788-2D28BC89640C}" type="presParOf" srcId="{8405C479-062B-4280-A2C1-D235643187F8}" destId="{FB58DF8E-7CEE-4A40-B1E9-CACA6B384FAA}" srcOrd="1" destOrd="0" presId="urn:microsoft.com/office/officeart/2005/8/layout/hierarchy1"/>
    <dgm:cxn modelId="{60E7FDE3-BCC9-4403-810A-CB6C94FAB5FC}" type="presParOf" srcId="{FB58DF8E-7CEE-4A40-B1E9-CACA6B384FAA}" destId="{7E0AFF51-E6CE-4950-B32E-840F7DC2504B}" srcOrd="0" destOrd="0" presId="urn:microsoft.com/office/officeart/2005/8/layout/hierarchy1"/>
    <dgm:cxn modelId="{9E49D93C-F949-45CA-80C2-A798300E6927}" type="presParOf" srcId="{7E0AFF51-E6CE-4950-B32E-840F7DC2504B}" destId="{CD2E99B4-A7E2-4380-8D60-658D2D998A6F}" srcOrd="0" destOrd="0" presId="urn:microsoft.com/office/officeart/2005/8/layout/hierarchy1"/>
    <dgm:cxn modelId="{EBEF2F8E-E0F0-432B-A328-009D319597B2}" type="presParOf" srcId="{7E0AFF51-E6CE-4950-B32E-840F7DC2504B}" destId="{539D96E8-F189-44BE-85C1-BE62468283EC}" srcOrd="1" destOrd="0" presId="urn:microsoft.com/office/officeart/2005/8/layout/hierarchy1"/>
    <dgm:cxn modelId="{952FC84D-3EF5-44F8-95FB-A9CAB82F159E}" type="presParOf" srcId="{FB58DF8E-7CEE-4A40-B1E9-CACA6B384FAA}" destId="{5D79193D-9E6E-4D3F-810C-13B377DE0BFB}" srcOrd="1" destOrd="0" presId="urn:microsoft.com/office/officeart/2005/8/layout/hierarchy1"/>
    <dgm:cxn modelId="{D834649C-1C25-48F0-B3BD-C804E3F0BA74}" type="presParOf" srcId="{8405C479-062B-4280-A2C1-D235643187F8}" destId="{26426BE1-2414-4CC8-9215-690EDD12BDB3}" srcOrd="2" destOrd="0" presId="urn:microsoft.com/office/officeart/2005/8/layout/hierarchy1"/>
    <dgm:cxn modelId="{B86A9051-773D-4717-B11F-066B3EEB7CFB}" type="presParOf" srcId="{8405C479-062B-4280-A2C1-D235643187F8}" destId="{5FCFE976-4B5D-46CC-A39C-56A3D1625355}" srcOrd="3" destOrd="0" presId="urn:microsoft.com/office/officeart/2005/8/layout/hierarchy1"/>
    <dgm:cxn modelId="{A5843A82-E4C7-4691-AFD0-BADFC847EFBF}" type="presParOf" srcId="{5FCFE976-4B5D-46CC-A39C-56A3D1625355}" destId="{AFA7FEB7-2AA7-4EE9-AAA8-CCE5A87AABFC}" srcOrd="0" destOrd="0" presId="urn:microsoft.com/office/officeart/2005/8/layout/hierarchy1"/>
    <dgm:cxn modelId="{BD077DFA-2AE4-408E-B116-34B167271E77}" type="presParOf" srcId="{AFA7FEB7-2AA7-4EE9-AAA8-CCE5A87AABFC}" destId="{5994FEC2-F631-418F-8316-D7D0448AD687}" srcOrd="0" destOrd="0" presId="urn:microsoft.com/office/officeart/2005/8/layout/hierarchy1"/>
    <dgm:cxn modelId="{E2C9F9B5-E70E-48B4-B4F0-A6906DF47850}" type="presParOf" srcId="{AFA7FEB7-2AA7-4EE9-AAA8-CCE5A87AABFC}" destId="{27A68ADE-22AF-4600-9DA4-EB1ECFE92FE1}" srcOrd="1" destOrd="0" presId="urn:microsoft.com/office/officeart/2005/8/layout/hierarchy1"/>
    <dgm:cxn modelId="{CBB577C8-CCD1-4764-A725-78F31ABA24A8}" type="presParOf" srcId="{5FCFE976-4B5D-46CC-A39C-56A3D1625355}" destId="{5AE4FB29-B940-4031-BDDB-9220918B4C56}" srcOrd="1" destOrd="0" presId="urn:microsoft.com/office/officeart/2005/8/layout/hierarchy1"/>
    <dgm:cxn modelId="{B08A7B39-52E8-45E3-B1B4-A76B08FEDEF9}" type="presParOf" srcId="{28394939-B7E4-4DCE-BD32-228EA66CEF34}" destId="{3F643720-6A03-4DC6-A36E-D7AFBEB75B8F}" srcOrd="2" destOrd="0" presId="urn:microsoft.com/office/officeart/2005/8/layout/hierarchy1"/>
    <dgm:cxn modelId="{A6694151-1382-44E3-8E7E-F9C04386C796}" type="presParOf" srcId="{28394939-B7E4-4DCE-BD32-228EA66CEF34}" destId="{B6670558-9014-48F5-8C0A-3C9567F86F8C}" srcOrd="3" destOrd="0" presId="urn:microsoft.com/office/officeart/2005/8/layout/hierarchy1"/>
    <dgm:cxn modelId="{DD2B788D-1355-4E1D-B955-DF34616D5629}" type="presParOf" srcId="{B6670558-9014-48F5-8C0A-3C9567F86F8C}" destId="{883A0AD9-B1AB-4AC6-B640-13DB99233EA5}" srcOrd="0" destOrd="0" presId="urn:microsoft.com/office/officeart/2005/8/layout/hierarchy1"/>
    <dgm:cxn modelId="{B4402BC3-FE0E-4291-A856-834091D34450}" type="presParOf" srcId="{883A0AD9-B1AB-4AC6-B640-13DB99233EA5}" destId="{DC3F7E08-A208-4999-AE9B-EB055E2EA3CA}" srcOrd="0" destOrd="0" presId="urn:microsoft.com/office/officeart/2005/8/layout/hierarchy1"/>
    <dgm:cxn modelId="{73984028-F9D2-4469-AB0F-2D6F28DD6BD8}" type="presParOf" srcId="{883A0AD9-B1AB-4AC6-B640-13DB99233EA5}" destId="{6681C462-3796-481E-AC74-CF3F06ABCC10}" srcOrd="1" destOrd="0" presId="urn:microsoft.com/office/officeart/2005/8/layout/hierarchy1"/>
    <dgm:cxn modelId="{CD81DF9F-6F89-4157-B33A-B1ABC46A5D96}" type="presParOf" srcId="{B6670558-9014-48F5-8C0A-3C9567F86F8C}" destId="{B62B1CC4-E781-49CB-B18E-CF73B69938DF}" srcOrd="1" destOrd="0" presId="urn:microsoft.com/office/officeart/2005/8/layout/hierarchy1"/>
    <dgm:cxn modelId="{50274104-1C51-49FC-B0E0-82BB506EC02D}" type="presParOf" srcId="{B62B1CC4-E781-49CB-B18E-CF73B69938DF}" destId="{364C16E3-D2A1-4108-81F2-1468B0E64F90}" srcOrd="0" destOrd="0" presId="urn:microsoft.com/office/officeart/2005/8/layout/hierarchy1"/>
    <dgm:cxn modelId="{7B333CC4-FD6E-4DCD-A2B8-CD4DE86DFA53}" type="presParOf" srcId="{B62B1CC4-E781-49CB-B18E-CF73B69938DF}" destId="{67B88D46-0309-432C-9AC7-749C2FAAE017}" srcOrd="1" destOrd="0" presId="urn:microsoft.com/office/officeart/2005/8/layout/hierarchy1"/>
    <dgm:cxn modelId="{3FD694C4-F949-4AF0-B404-042B6EE4152E}" type="presParOf" srcId="{67B88D46-0309-432C-9AC7-749C2FAAE017}" destId="{7C096938-7ECD-4CC0-BB03-912842ACA5FC}" srcOrd="0" destOrd="0" presId="urn:microsoft.com/office/officeart/2005/8/layout/hierarchy1"/>
    <dgm:cxn modelId="{BB6DA572-9AEC-48AC-AB74-F340B28BED9D}" type="presParOf" srcId="{7C096938-7ECD-4CC0-BB03-912842ACA5FC}" destId="{467ADA57-5E08-49DA-9F7A-1255C2BF5C47}" srcOrd="0" destOrd="0" presId="urn:microsoft.com/office/officeart/2005/8/layout/hierarchy1"/>
    <dgm:cxn modelId="{4AFFDE4E-95D7-447D-946B-EC67F0B04456}" type="presParOf" srcId="{7C096938-7ECD-4CC0-BB03-912842ACA5FC}" destId="{5DD63CAF-E406-4D21-98E5-5C0FEED2407A}" srcOrd="1" destOrd="0" presId="urn:microsoft.com/office/officeart/2005/8/layout/hierarchy1"/>
    <dgm:cxn modelId="{DA9F3D43-0277-42FF-813C-304B71201F8C}" type="presParOf" srcId="{67B88D46-0309-432C-9AC7-749C2FAAE017}" destId="{25E4135C-A995-47C0-9023-2051A0B610B5}"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4363D17-D641-44C7-A73F-AF92083028C4}" type="doc">
      <dgm:prSet loTypeId="urn:microsoft.com/office/officeart/2005/8/layout/matrix3" loCatId="matrix" qsTypeId="urn:microsoft.com/office/officeart/2005/8/quickstyle/3d2" qsCatId="3D" csTypeId="urn:microsoft.com/office/officeart/2005/8/colors/accent2_1" csCatId="accent2" phldr="1"/>
      <dgm:spPr/>
      <dgm:t>
        <a:bodyPr/>
        <a:lstStyle/>
        <a:p>
          <a:endParaRPr lang="en-US"/>
        </a:p>
      </dgm:t>
    </dgm:pt>
    <dgm:pt modelId="{C1085C53-22D4-486F-B43E-8FBC06861B57}">
      <dgm:prSet phldrT="[نص]" custT="1"/>
      <dgm:spPr/>
      <dgm:t>
        <a:bodyPr/>
        <a:lstStyle/>
        <a:p>
          <a:pPr rtl="0"/>
          <a:r>
            <a:rPr lang="en-US" sz="1800" b="0" dirty="0" smtClean="0"/>
            <a:t>Concrete strength = 24 </a:t>
          </a:r>
          <a:r>
            <a:rPr lang="en-US" sz="1800" b="0" dirty="0" err="1" smtClean="0"/>
            <a:t>Mpa</a:t>
          </a:r>
          <a:r>
            <a:rPr lang="en-US" sz="1800" b="0" dirty="0" smtClean="0"/>
            <a:t>.</a:t>
          </a:r>
          <a:endParaRPr lang="en-US" sz="1800" b="0" dirty="0"/>
        </a:p>
      </dgm:t>
    </dgm:pt>
    <dgm:pt modelId="{C581A089-AD90-4C92-8FB1-B852BD1BE6EA}" type="parTrans" cxnId="{284EA445-F33F-4D02-8D76-D7556A546219}">
      <dgm:prSet/>
      <dgm:spPr/>
      <dgm:t>
        <a:bodyPr/>
        <a:lstStyle/>
        <a:p>
          <a:endParaRPr lang="en-US"/>
        </a:p>
      </dgm:t>
    </dgm:pt>
    <dgm:pt modelId="{E66F4405-2FF8-4E61-A9A0-F2EC44F7702C}" type="sibTrans" cxnId="{284EA445-F33F-4D02-8D76-D7556A546219}">
      <dgm:prSet/>
      <dgm:spPr/>
      <dgm:t>
        <a:bodyPr/>
        <a:lstStyle/>
        <a:p>
          <a:endParaRPr lang="en-US"/>
        </a:p>
      </dgm:t>
    </dgm:pt>
    <dgm:pt modelId="{E78E643D-4FFE-4FA3-BF2E-4DB278FE9420}">
      <dgm:prSet phldrT="[نص]" custT="1"/>
      <dgm:spPr/>
      <dgm:t>
        <a:bodyPr/>
        <a:lstStyle/>
        <a:p>
          <a:r>
            <a:rPr lang="en-US" sz="1800" b="0" dirty="0" smtClean="0"/>
            <a:t>Steel yield strength = 420 </a:t>
          </a:r>
          <a:r>
            <a:rPr lang="en-US" sz="1800" b="0" dirty="0" err="1" smtClean="0"/>
            <a:t>Mpa</a:t>
          </a:r>
          <a:endParaRPr lang="en-US" sz="1800" b="0" dirty="0"/>
        </a:p>
      </dgm:t>
    </dgm:pt>
    <dgm:pt modelId="{5A615881-E3DB-4067-BD2A-59824B669DD0}" type="parTrans" cxnId="{6285BF30-765F-4948-80A6-81174985B19B}">
      <dgm:prSet/>
      <dgm:spPr/>
      <dgm:t>
        <a:bodyPr/>
        <a:lstStyle/>
        <a:p>
          <a:endParaRPr lang="en-US"/>
        </a:p>
      </dgm:t>
    </dgm:pt>
    <dgm:pt modelId="{78691D65-60E2-499E-AEF4-74250382957C}" type="sibTrans" cxnId="{6285BF30-765F-4948-80A6-81174985B19B}">
      <dgm:prSet/>
      <dgm:spPr/>
      <dgm:t>
        <a:bodyPr/>
        <a:lstStyle/>
        <a:p>
          <a:endParaRPr lang="en-US"/>
        </a:p>
      </dgm:t>
    </dgm:pt>
    <dgm:pt modelId="{8EC00A43-948E-42F0-87F8-8722019E7052}">
      <dgm:prSet phldrT="[نص]" custT="1"/>
      <dgm:spPr/>
      <dgm:t>
        <a:bodyPr/>
        <a:lstStyle/>
        <a:p>
          <a:pPr rtl="0"/>
          <a:r>
            <a:rPr lang="en-US" sz="1800" b="0" dirty="0" smtClean="0"/>
            <a:t>unit weight of concrete = 25 KN/m</a:t>
          </a:r>
          <a:r>
            <a:rPr lang="en-US" sz="1800" b="0" baseline="30000" dirty="0" smtClean="0"/>
            <a:t>3</a:t>
          </a:r>
          <a:endParaRPr lang="en-US" sz="1800" b="0" dirty="0"/>
        </a:p>
      </dgm:t>
    </dgm:pt>
    <dgm:pt modelId="{4638B359-7E62-4EEA-8A7D-6365F787EC9D}" type="parTrans" cxnId="{8D8A5462-FDA8-40B1-9771-CA5F3A6AA499}">
      <dgm:prSet/>
      <dgm:spPr/>
      <dgm:t>
        <a:bodyPr/>
        <a:lstStyle/>
        <a:p>
          <a:endParaRPr lang="en-US"/>
        </a:p>
      </dgm:t>
    </dgm:pt>
    <dgm:pt modelId="{884A36B0-5B38-490F-8DD8-A582D85C5548}" type="sibTrans" cxnId="{8D8A5462-FDA8-40B1-9771-CA5F3A6AA499}">
      <dgm:prSet/>
      <dgm:spPr/>
      <dgm:t>
        <a:bodyPr/>
        <a:lstStyle/>
        <a:p>
          <a:endParaRPr lang="en-US"/>
        </a:p>
      </dgm:t>
    </dgm:pt>
    <dgm:pt modelId="{9AC7AAD3-33A7-4288-BC06-F1CDE7358A59}">
      <dgm:prSet phldrT="[نص]" custT="1"/>
      <dgm:spPr/>
      <dgm:t>
        <a:bodyPr/>
        <a:lstStyle/>
        <a:p>
          <a:r>
            <a:rPr lang="en-US" sz="1800" b="0" dirty="0" smtClean="0"/>
            <a:t>modulus of elasticity (</a:t>
          </a:r>
          <a:r>
            <a:rPr lang="en-US" sz="1800" b="0" dirty="0" err="1" smtClean="0"/>
            <a:t>Ec</a:t>
          </a:r>
          <a:r>
            <a:rPr lang="en-US" sz="1800" b="0" dirty="0" smtClean="0"/>
            <a:t>) = 23*10^</a:t>
          </a:r>
          <a:r>
            <a:rPr lang="en-US" sz="1800" b="0" baseline="30000" dirty="0" smtClean="0"/>
            <a:t>3  </a:t>
          </a:r>
          <a:r>
            <a:rPr lang="en-US" sz="1800" b="0" dirty="0" err="1" smtClean="0"/>
            <a:t>Mpa</a:t>
          </a:r>
          <a:endParaRPr lang="en-US" sz="1800" b="0" dirty="0"/>
        </a:p>
      </dgm:t>
    </dgm:pt>
    <dgm:pt modelId="{A8C14E33-1A9B-4C18-AC5F-7BCDF52D6E3E}" type="parTrans" cxnId="{FEE34F1F-3EAD-47A7-B17F-01DD4C84DD59}">
      <dgm:prSet/>
      <dgm:spPr/>
      <dgm:t>
        <a:bodyPr/>
        <a:lstStyle/>
        <a:p>
          <a:endParaRPr lang="en-US"/>
        </a:p>
      </dgm:t>
    </dgm:pt>
    <dgm:pt modelId="{F06278E1-52D2-4D37-A644-87E7A0A7A825}" type="sibTrans" cxnId="{FEE34F1F-3EAD-47A7-B17F-01DD4C84DD59}">
      <dgm:prSet/>
      <dgm:spPr/>
      <dgm:t>
        <a:bodyPr/>
        <a:lstStyle/>
        <a:p>
          <a:endParaRPr lang="en-US"/>
        </a:p>
      </dgm:t>
    </dgm:pt>
    <dgm:pt modelId="{42E732E5-AF9E-4F25-8BDA-1F4A5B2DCD51}" type="pres">
      <dgm:prSet presAssocID="{64363D17-D641-44C7-A73F-AF92083028C4}" presName="matrix" presStyleCnt="0">
        <dgm:presLayoutVars>
          <dgm:chMax val="1"/>
          <dgm:dir/>
          <dgm:resizeHandles val="exact"/>
        </dgm:presLayoutVars>
      </dgm:prSet>
      <dgm:spPr/>
      <dgm:t>
        <a:bodyPr/>
        <a:lstStyle/>
        <a:p>
          <a:endParaRPr lang="en-US"/>
        </a:p>
      </dgm:t>
    </dgm:pt>
    <dgm:pt modelId="{62D00E66-D2DD-4FD3-BD77-5F3AC0CF703D}" type="pres">
      <dgm:prSet presAssocID="{64363D17-D641-44C7-A73F-AF92083028C4}" presName="diamond" presStyleLbl="bgShp" presStyleIdx="0" presStyleCnt="1" custScaleX="139815"/>
      <dgm:spPr/>
    </dgm:pt>
    <dgm:pt modelId="{9BE5BD0A-04E1-428E-8897-4BD51D3354A0}" type="pres">
      <dgm:prSet presAssocID="{64363D17-D641-44C7-A73F-AF92083028C4}" presName="quad1" presStyleLbl="node1" presStyleIdx="0" presStyleCnt="4" custScaleX="140699" custLinFactNeighborX="-42844" custLinFactNeighborY="-8079">
        <dgm:presLayoutVars>
          <dgm:chMax val="0"/>
          <dgm:chPref val="0"/>
          <dgm:bulletEnabled val="1"/>
        </dgm:presLayoutVars>
      </dgm:prSet>
      <dgm:spPr/>
      <dgm:t>
        <a:bodyPr/>
        <a:lstStyle/>
        <a:p>
          <a:endParaRPr lang="en-US"/>
        </a:p>
      </dgm:t>
    </dgm:pt>
    <dgm:pt modelId="{29BC26B0-EB08-40EF-938A-4173DA5E49B1}" type="pres">
      <dgm:prSet presAssocID="{64363D17-D641-44C7-A73F-AF92083028C4}" presName="quad2" presStyleLbl="node1" presStyleIdx="1" presStyleCnt="4" custScaleX="144309" custLinFactNeighborX="38489" custLinFactNeighborY="-8079">
        <dgm:presLayoutVars>
          <dgm:chMax val="0"/>
          <dgm:chPref val="0"/>
          <dgm:bulletEnabled val="1"/>
        </dgm:presLayoutVars>
      </dgm:prSet>
      <dgm:spPr/>
      <dgm:t>
        <a:bodyPr/>
        <a:lstStyle/>
        <a:p>
          <a:endParaRPr lang="en-US"/>
        </a:p>
      </dgm:t>
    </dgm:pt>
    <dgm:pt modelId="{A50B0894-B306-4DAD-BB69-C6D2D1D7C07E}" type="pres">
      <dgm:prSet presAssocID="{64363D17-D641-44C7-A73F-AF92083028C4}" presName="quad3" presStyleLbl="node1" presStyleIdx="2" presStyleCnt="4" custScaleX="148839" custLinFactNeighborX="-37023" custLinFactNeighborY="-1811">
        <dgm:presLayoutVars>
          <dgm:chMax val="0"/>
          <dgm:chPref val="0"/>
          <dgm:bulletEnabled val="1"/>
        </dgm:presLayoutVars>
      </dgm:prSet>
      <dgm:spPr/>
      <dgm:t>
        <a:bodyPr/>
        <a:lstStyle/>
        <a:p>
          <a:endParaRPr lang="en-US"/>
        </a:p>
      </dgm:t>
    </dgm:pt>
    <dgm:pt modelId="{6FF47311-9B80-46F1-A32A-1787650D95D4}" type="pres">
      <dgm:prSet presAssocID="{64363D17-D641-44C7-A73F-AF92083028C4}" presName="quad4" presStyleLbl="node1" presStyleIdx="3" presStyleCnt="4" custScaleX="144201" custLinFactNeighborX="38435" custLinFactNeighborY="-5881">
        <dgm:presLayoutVars>
          <dgm:chMax val="0"/>
          <dgm:chPref val="0"/>
          <dgm:bulletEnabled val="1"/>
        </dgm:presLayoutVars>
      </dgm:prSet>
      <dgm:spPr/>
      <dgm:t>
        <a:bodyPr/>
        <a:lstStyle/>
        <a:p>
          <a:endParaRPr lang="en-US"/>
        </a:p>
      </dgm:t>
    </dgm:pt>
  </dgm:ptLst>
  <dgm:cxnLst>
    <dgm:cxn modelId="{0BBA6E16-97A7-4367-87D8-54B9779E76F2}" type="presOf" srcId="{C1085C53-22D4-486F-B43E-8FBC06861B57}" destId="{9BE5BD0A-04E1-428E-8897-4BD51D3354A0}" srcOrd="0" destOrd="0" presId="urn:microsoft.com/office/officeart/2005/8/layout/matrix3"/>
    <dgm:cxn modelId="{6285BF30-765F-4948-80A6-81174985B19B}" srcId="{64363D17-D641-44C7-A73F-AF92083028C4}" destId="{E78E643D-4FFE-4FA3-BF2E-4DB278FE9420}" srcOrd="1" destOrd="0" parTransId="{5A615881-E3DB-4067-BD2A-59824B669DD0}" sibTransId="{78691D65-60E2-499E-AEF4-74250382957C}"/>
    <dgm:cxn modelId="{E60451A2-05C1-41A0-8227-898D47AF349C}" type="presOf" srcId="{8EC00A43-948E-42F0-87F8-8722019E7052}" destId="{A50B0894-B306-4DAD-BB69-C6D2D1D7C07E}" srcOrd="0" destOrd="0" presId="urn:microsoft.com/office/officeart/2005/8/layout/matrix3"/>
    <dgm:cxn modelId="{E8927483-821E-40DD-9B83-9D9052B2DF3C}" type="presOf" srcId="{64363D17-D641-44C7-A73F-AF92083028C4}" destId="{42E732E5-AF9E-4F25-8BDA-1F4A5B2DCD51}" srcOrd="0" destOrd="0" presId="urn:microsoft.com/office/officeart/2005/8/layout/matrix3"/>
    <dgm:cxn modelId="{FEE34F1F-3EAD-47A7-B17F-01DD4C84DD59}" srcId="{64363D17-D641-44C7-A73F-AF92083028C4}" destId="{9AC7AAD3-33A7-4288-BC06-F1CDE7358A59}" srcOrd="3" destOrd="0" parTransId="{A8C14E33-1A9B-4C18-AC5F-7BCDF52D6E3E}" sibTransId="{F06278E1-52D2-4D37-A644-87E7A0A7A825}"/>
    <dgm:cxn modelId="{8D8A5462-FDA8-40B1-9771-CA5F3A6AA499}" srcId="{64363D17-D641-44C7-A73F-AF92083028C4}" destId="{8EC00A43-948E-42F0-87F8-8722019E7052}" srcOrd="2" destOrd="0" parTransId="{4638B359-7E62-4EEA-8A7D-6365F787EC9D}" sibTransId="{884A36B0-5B38-490F-8DD8-A582D85C5548}"/>
    <dgm:cxn modelId="{D41A34B7-7124-4E51-9321-B9AFEB59E146}" type="presOf" srcId="{E78E643D-4FFE-4FA3-BF2E-4DB278FE9420}" destId="{29BC26B0-EB08-40EF-938A-4173DA5E49B1}" srcOrd="0" destOrd="0" presId="urn:microsoft.com/office/officeart/2005/8/layout/matrix3"/>
    <dgm:cxn modelId="{5DCA69FB-E54B-42D0-9457-DAF4A73C646C}" type="presOf" srcId="{9AC7AAD3-33A7-4288-BC06-F1CDE7358A59}" destId="{6FF47311-9B80-46F1-A32A-1787650D95D4}" srcOrd="0" destOrd="0" presId="urn:microsoft.com/office/officeart/2005/8/layout/matrix3"/>
    <dgm:cxn modelId="{284EA445-F33F-4D02-8D76-D7556A546219}" srcId="{64363D17-D641-44C7-A73F-AF92083028C4}" destId="{C1085C53-22D4-486F-B43E-8FBC06861B57}" srcOrd="0" destOrd="0" parTransId="{C581A089-AD90-4C92-8FB1-B852BD1BE6EA}" sibTransId="{E66F4405-2FF8-4E61-A9A0-F2EC44F7702C}"/>
    <dgm:cxn modelId="{AF4F3C9D-2640-4CDD-BDE8-58EC6D3EEB79}" type="presParOf" srcId="{42E732E5-AF9E-4F25-8BDA-1F4A5B2DCD51}" destId="{62D00E66-D2DD-4FD3-BD77-5F3AC0CF703D}" srcOrd="0" destOrd="0" presId="urn:microsoft.com/office/officeart/2005/8/layout/matrix3"/>
    <dgm:cxn modelId="{748302CD-7F1B-4C65-8C7D-09E126BD4447}" type="presParOf" srcId="{42E732E5-AF9E-4F25-8BDA-1F4A5B2DCD51}" destId="{9BE5BD0A-04E1-428E-8897-4BD51D3354A0}" srcOrd="1" destOrd="0" presId="urn:microsoft.com/office/officeart/2005/8/layout/matrix3"/>
    <dgm:cxn modelId="{800C009F-D790-4BCF-BB8D-04297715A171}" type="presParOf" srcId="{42E732E5-AF9E-4F25-8BDA-1F4A5B2DCD51}" destId="{29BC26B0-EB08-40EF-938A-4173DA5E49B1}" srcOrd="2" destOrd="0" presId="urn:microsoft.com/office/officeart/2005/8/layout/matrix3"/>
    <dgm:cxn modelId="{F4C8C617-F3CE-47C7-B7FD-A22934513CFA}" type="presParOf" srcId="{42E732E5-AF9E-4F25-8BDA-1F4A5B2DCD51}" destId="{A50B0894-B306-4DAD-BB69-C6D2D1D7C07E}" srcOrd="3" destOrd="0" presId="urn:microsoft.com/office/officeart/2005/8/layout/matrix3"/>
    <dgm:cxn modelId="{50B7A24A-0354-48CD-AD53-EA1E86E6A8CA}" type="presParOf" srcId="{42E732E5-AF9E-4F25-8BDA-1F4A5B2DCD51}" destId="{6FF47311-9B80-46F1-A32A-1787650D95D4}" srcOrd="4" destOrd="0" presId="urn:microsoft.com/office/officeart/2005/8/layout/matrix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5A6B4CC-3E2D-4ED4-A250-BB9AD4A030D6}" type="doc">
      <dgm:prSet loTypeId="urn:microsoft.com/office/officeart/2005/8/layout/lProcess1" loCatId="process" qsTypeId="urn:microsoft.com/office/officeart/2005/8/quickstyle/3d1" qsCatId="3D" csTypeId="urn:microsoft.com/office/officeart/2005/8/colors/accent2_1" csCatId="accent2" phldr="1"/>
      <dgm:spPr/>
      <dgm:t>
        <a:bodyPr/>
        <a:lstStyle/>
        <a:p>
          <a:endParaRPr lang="en-US"/>
        </a:p>
      </dgm:t>
    </dgm:pt>
    <dgm:pt modelId="{00B9E9E0-98FF-48EC-8BB1-A77FFD361C1E}">
      <dgm:prSet phldrT="[نص]" custT="1"/>
      <dgm:spPr/>
      <dgm:t>
        <a:bodyPr/>
        <a:lstStyle/>
        <a:p>
          <a:r>
            <a:rPr lang="en-US" sz="2800" dirty="0" smtClean="0"/>
            <a:t>Slab</a:t>
          </a:r>
          <a:endParaRPr lang="en-US" sz="2800" dirty="0"/>
        </a:p>
      </dgm:t>
    </dgm:pt>
    <dgm:pt modelId="{7BB5615F-0A05-486E-892F-D47B13CEC7F5}" type="parTrans" cxnId="{363E3B40-14B6-451F-9B3C-7D5755DEFBCA}">
      <dgm:prSet/>
      <dgm:spPr/>
      <dgm:t>
        <a:bodyPr/>
        <a:lstStyle/>
        <a:p>
          <a:endParaRPr lang="en-US"/>
        </a:p>
      </dgm:t>
    </dgm:pt>
    <dgm:pt modelId="{1650E365-E50A-4307-964B-0C7AACC41A2D}" type="sibTrans" cxnId="{363E3B40-14B6-451F-9B3C-7D5755DEFBCA}">
      <dgm:prSet/>
      <dgm:spPr/>
      <dgm:t>
        <a:bodyPr/>
        <a:lstStyle/>
        <a:p>
          <a:endParaRPr lang="en-US"/>
        </a:p>
      </dgm:t>
    </dgm:pt>
    <dgm:pt modelId="{8AA24786-E236-483F-94B2-1824A4BB947F}">
      <dgm:prSet phldrT="[نص]" custT="1"/>
      <dgm:spPr/>
      <dgm:t>
        <a:bodyPr/>
        <a:lstStyle/>
        <a:p>
          <a:r>
            <a:rPr lang="en-US" sz="2800" dirty="0" smtClean="0"/>
            <a:t>Shell</a:t>
          </a:r>
          <a:endParaRPr lang="en-US" sz="2800" dirty="0"/>
        </a:p>
      </dgm:t>
    </dgm:pt>
    <dgm:pt modelId="{12E1BBB8-9F0C-4C62-926F-4673B64389C6}" type="parTrans" cxnId="{C52ABEAD-557B-4B32-BCA8-238D4D0BF982}">
      <dgm:prSet/>
      <dgm:spPr/>
      <dgm:t>
        <a:bodyPr/>
        <a:lstStyle/>
        <a:p>
          <a:endParaRPr lang="en-US"/>
        </a:p>
      </dgm:t>
    </dgm:pt>
    <dgm:pt modelId="{17F3CB0E-DA57-4A48-B79E-01CA755A443B}" type="sibTrans" cxnId="{C52ABEAD-557B-4B32-BCA8-238D4D0BF982}">
      <dgm:prSet/>
      <dgm:spPr/>
      <dgm:t>
        <a:bodyPr/>
        <a:lstStyle/>
        <a:p>
          <a:endParaRPr lang="en-US"/>
        </a:p>
      </dgm:t>
    </dgm:pt>
    <dgm:pt modelId="{F62A8C77-6B29-4327-A8AA-23D4502E349B}">
      <dgm:prSet phldrT="[نص]" custT="1"/>
      <dgm:spPr/>
      <dgm:t>
        <a:bodyPr/>
        <a:lstStyle/>
        <a:p>
          <a:r>
            <a:rPr lang="en-US" sz="2800" dirty="0" smtClean="0"/>
            <a:t>Bearing wall</a:t>
          </a:r>
          <a:endParaRPr lang="en-US" sz="2800" dirty="0"/>
        </a:p>
      </dgm:t>
    </dgm:pt>
    <dgm:pt modelId="{064E7556-240C-403E-94B0-5BD6FF7AB902}" type="parTrans" cxnId="{521551FA-2299-4617-B0F4-640CCEFA034B}">
      <dgm:prSet/>
      <dgm:spPr/>
      <dgm:t>
        <a:bodyPr/>
        <a:lstStyle/>
        <a:p>
          <a:endParaRPr lang="en-US"/>
        </a:p>
      </dgm:t>
    </dgm:pt>
    <dgm:pt modelId="{ED885C2D-32BA-44C0-9988-A80458A80FDE}" type="sibTrans" cxnId="{521551FA-2299-4617-B0F4-640CCEFA034B}">
      <dgm:prSet/>
      <dgm:spPr/>
      <dgm:t>
        <a:bodyPr/>
        <a:lstStyle/>
        <a:p>
          <a:endParaRPr lang="en-US"/>
        </a:p>
      </dgm:t>
    </dgm:pt>
    <dgm:pt modelId="{8DFD7F7D-281A-4128-B222-84E9A012B69E}">
      <dgm:prSet phldrT="[نص]" custT="1"/>
      <dgm:spPr/>
      <dgm:t>
        <a:bodyPr/>
        <a:lstStyle/>
        <a:p>
          <a:r>
            <a:rPr lang="en-US" sz="2800" dirty="0" smtClean="0"/>
            <a:t>Beam</a:t>
          </a:r>
          <a:endParaRPr lang="en-US" sz="2800" dirty="0"/>
        </a:p>
      </dgm:t>
    </dgm:pt>
    <dgm:pt modelId="{80D9CDC6-9A39-421E-A930-E95632D5B26E}" type="parTrans" cxnId="{50C051CA-5560-4E9A-89F7-00FDF2CD4BD0}">
      <dgm:prSet/>
      <dgm:spPr/>
      <dgm:t>
        <a:bodyPr/>
        <a:lstStyle/>
        <a:p>
          <a:endParaRPr lang="en-US"/>
        </a:p>
      </dgm:t>
    </dgm:pt>
    <dgm:pt modelId="{0198B275-6F4E-48C5-A031-89938C9027D3}" type="sibTrans" cxnId="{50C051CA-5560-4E9A-89F7-00FDF2CD4BD0}">
      <dgm:prSet/>
      <dgm:spPr/>
      <dgm:t>
        <a:bodyPr/>
        <a:lstStyle/>
        <a:p>
          <a:endParaRPr lang="en-US"/>
        </a:p>
      </dgm:t>
    </dgm:pt>
    <dgm:pt modelId="{670984B7-FD92-41A4-9F11-B8D2B4C88DDD}">
      <dgm:prSet phldrT="[نص]" custT="1"/>
      <dgm:spPr/>
      <dgm:t>
        <a:bodyPr/>
        <a:lstStyle/>
        <a:p>
          <a:r>
            <a:rPr lang="en-US" sz="2800" dirty="0" smtClean="0"/>
            <a:t>Column</a:t>
          </a:r>
          <a:endParaRPr lang="en-US" sz="2800" dirty="0"/>
        </a:p>
      </dgm:t>
    </dgm:pt>
    <dgm:pt modelId="{D0322C9F-EB56-4AF9-BB72-D8A5FC7CA291}" type="parTrans" cxnId="{7EF34529-E5D2-4348-9B69-92616BC9511A}">
      <dgm:prSet/>
      <dgm:spPr/>
      <dgm:t>
        <a:bodyPr/>
        <a:lstStyle/>
        <a:p>
          <a:endParaRPr lang="en-US"/>
        </a:p>
      </dgm:t>
    </dgm:pt>
    <dgm:pt modelId="{5AFF5E9D-D04D-4AAD-A70E-DA0066594008}" type="sibTrans" cxnId="{7EF34529-E5D2-4348-9B69-92616BC9511A}">
      <dgm:prSet/>
      <dgm:spPr/>
      <dgm:t>
        <a:bodyPr/>
        <a:lstStyle/>
        <a:p>
          <a:endParaRPr lang="en-US"/>
        </a:p>
      </dgm:t>
    </dgm:pt>
    <dgm:pt modelId="{75F786D8-5000-4536-81AA-D386260916EC}">
      <dgm:prSet phldrT="[نص]" custT="1"/>
      <dgm:spPr/>
      <dgm:t>
        <a:bodyPr/>
        <a:lstStyle/>
        <a:p>
          <a:r>
            <a:rPr lang="en-US" sz="2800" dirty="0" smtClean="0"/>
            <a:t>Foundation</a:t>
          </a:r>
          <a:endParaRPr lang="en-US" sz="2800" dirty="0"/>
        </a:p>
      </dgm:t>
    </dgm:pt>
    <dgm:pt modelId="{B1A7B6D3-2E03-469C-812F-C6050EFD1334}" type="parTrans" cxnId="{67BF41FA-36E0-4E2B-902B-94ABF8EFD50B}">
      <dgm:prSet/>
      <dgm:spPr/>
      <dgm:t>
        <a:bodyPr/>
        <a:lstStyle/>
        <a:p>
          <a:endParaRPr lang="en-US"/>
        </a:p>
      </dgm:t>
    </dgm:pt>
    <dgm:pt modelId="{D0F54331-DAC2-4AF2-830C-81CBACCBB30E}" type="sibTrans" cxnId="{67BF41FA-36E0-4E2B-902B-94ABF8EFD50B}">
      <dgm:prSet/>
      <dgm:spPr/>
      <dgm:t>
        <a:bodyPr/>
        <a:lstStyle/>
        <a:p>
          <a:endParaRPr lang="en-US"/>
        </a:p>
      </dgm:t>
    </dgm:pt>
    <dgm:pt modelId="{67B9DC9A-1321-40DE-A814-24F02620B559}" type="pres">
      <dgm:prSet presAssocID="{E5A6B4CC-3E2D-4ED4-A250-BB9AD4A030D6}" presName="Name0" presStyleCnt="0">
        <dgm:presLayoutVars>
          <dgm:dir/>
          <dgm:animLvl val="lvl"/>
          <dgm:resizeHandles val="exact"/>
        </dgm:presLayoutVars>
      </dgm:prSet>
      <dgm:spPr/>
      <dgm:t>
        <a:bodyPr/>
        <a:lstStyle/>
        <a:p>
          <a:endParaRPr lang="en-US"/>
        </a:p>
      </dgm:t>
    </dgm:pt>
    <dgm:pt modelId="{4A291893-9DAE-4A05-ACCD-3D4F09EE7793}" type="pres">
      <dgm:prSet presAssocID="{00B9E9E0-98FF-48EC-8BB1-A77FFD361C1E}" presName="vertFlow" presStyleCnt="0"/>
      <dgm:spPr/>
    </dgm:pt>
    <dgm:pt modelId="{523E3D81-A7F6-42DD-B7B8-CFD22E0C1BC5}" type="pres">
      <dgm:prSet presAssocID="{00B9E9E0-98FF-48EC-8BB1-A77FFD361C1E}" presName="header" presStyleLbl="node1" presStyleIdx="0" presStyleCnt="2"/>
      <dgm:spPr/>
      <dgm:t>
        <a:bodyPr/>
        <a:lstStyle/>
        <a:p>
          <a:endParaRPr lang="en-US"/>
        </a:p>
      </dgm:t>
    </dgm:pt>
    <dgm:pt modelId="{2507AFF2-A756-43FD-9F4B-5919B5895EAF}" type="pres">
      <dgm:prSet presAssocID="{12E1BBB8-9F0C-4C62-926F-4673B64389C6}" presName="parTrans" presStyleLbl="sibTrans2D1" presStyleIdx="0" presStyleCnt="4"/>
      <dgm:spPr/>
      <dgm:t>
        <a:bodyPr/>
        <a:lstStyle/>
        <a:p>
          <a:endParaRPr lang="en-US"/>
        </a:p>
      </dgm:t>
    </dgm:pt>
    <dgm:pt modelId="{66B167FD-4A3A-4BB0-BB64-C1A091887266}" type="pres">
      <dgm:prSet presAssocID="{8AA24786-E236-483F-94B2-1824A4BB947F}" presName="child" presStyleLbl="alignAccFollowNode1" presStyleIdx="0" presStyleCnt="4">
        <dgm:presLayoutVars>
          <dgm:chMax val="0"/>
          <dgm:bulletEnabled val="1"/>
        </dgm:presLayoutVars>
      </dgm:prSet>
      <dgm:spPr/>
      <dgm:t>
        <a:bodyPr/>
        <a:lstStyle/>
        <a:p>
          <a:endParaRPr lang="en-US"/>
        </a:p>
      </dgm:t>
    </dgm:pt>
    <dgm:pt modelId="{988DAD23-3445-4A7B-8422-61F442C70EA5}" type="pres">
      <dgm:prSet presAssocID="{17F3CB0E-DA57-4A48-B79E-01CA755A443B}" presName="sibTrans" presStyleLbl="sibTrans2D1" presStyleIdx="1" presStyleCnt="4"/>
      <dgm:spPr/>
      <dgm:t>
        <a:bodyPr/>
        <a:lstStyle/>
        <a:p>
          <a:endParaRPr lang="en-US"/>
        </a:p>
      </dgm:t>
    </dgm:pt>
    <dgm:pt modelId="{AC2D2C32-0371-4D91-9BD1-49AA4F39C732}" type="pres">
      <dgm:prSet presAssocID="{F62A8C77-6B29-4327-A8AA-23D4502E349B}" presName="child" presStyleLbl="alignAccFollowNode1" presStyleIdx="1" presStyleCnt="4">
        <dgm:presLayoutVars>
          <dgm:chMax val="0"/>
          <dgm:bulletEnabled val="1"/>
        </dgm:presLayoutVars>
      </dgm:prSet>
      <dgm:spPr/>
      <dgm:t>
        <a:bodyPr/>
        <a:lstStyle/>
        <a:p>
          <a:endParaRPr lang="en-US"/>
        </a:p>
      </dgm:t>
    </dgm:pt>
    <dgm:pt modelId="{2AFBD348-91C2-4312-89C6-08BA4FBBF6E2}" type="pres">
      <dgm:prSet presAssocID="{00B9E9E0-98FF-48EC-8BB1-A77FFD361C1E}" presName="hSp" presStyleCnt="0"/>
      <dgm:spPr/>
    </dgm:pt>
    <dgm:pt modelId="{62DDDF49-201B-46AE-86F4-9A86768A0BAC}" type="pres">
      <dgm:prSet presAssocID="{8DFD7F7D-281A-4128-B222-84E9A012B69E}" presName="vertFlow" presStyleCnt="0"/>
      <dgm:spPr/>
    </dgm:pt>
    <dgm:pt modelId="{5D582EED-DED5-4E18-93F7-6F36941ED84A}" type="pres">
      <dgm:prSet presAssocID="{8DFD7F7D-281A-4128-B222-84E9A012B69E}" presName="header" presStyleLbl="node1" presStyleIdx="1" presStyleCnt="2"/>
      <dgm:spPr/>
      <dgm:t>
        <a:bodyPr/>
        <a:lstStyle/>
        <a:p>
          <a:endParaRPr lang="en-US"/>
        </a:p>
      </dgm:t>
    </dgm:pt>
    <dgm:pt modelId="{C9157DFB-CFAC-4CF6-8C38-A065D311706A}" type="pres">
      <dgm:prSet presAssocID="{D0322C9F-EB56-4AF9-BB72-D8A5FC7CA291}" presName="parTrans" presStyleLbl="sibTrans2D1" presStyleIdx="2" presStyleCnt="4"/>
      <dgm:spPr/>
      <dgm:t>
        <a:bodyPr/>
        <a:lstStyle/>
        <a:p>
          <a:endParaRPr lang="en-US"/>
        </a:p>
      </dgm:t>
    </dgm:pt>
    <dgm:pt modelId="{A8AA6861-7F49-4DE3-B9A6-CB50CEFC27B8}" type="pres">
      <dgm:prSet presAssocID="{670984B7-FD92-41A4-9F11-B8D2B4C88DDD}" presName="child" presStyleLbl="alignAccFollowNode1" presStyleIdx="2" presStyleCnt="4" custLinFactNeighborX="-926" custLinFactNeighborY="-18781">
        <dgm:presLayoutVars>
          <dgm:chMax val="0"/>
          <dgm:bulletEnabled val="1"/>
        </dgm:presLayoutVars>
      </dgm:prSet>
      <dgm:spPr/>
      <dgm:t>
        <a:bodyPr/>
        <a:lstStyle/>
        <a:p>
          <a:endParaRPr lang="en-US"/>
        </a:p>
      </dgm:t>
    </dgm:pt>
    <dgm:pt modelId="{7B7152A7-F863-4CA4-9D06-A73CC4E923B6}" type="pres">
      <dgm:prSet presAssocID="{5AFF5E9D-D04D-4AAD-A70E-DA0066594008}" presName="sibTrans" presStyleLbl="sibTrans2D1" presStyleIdx="3" presStyleCnt="4"/>
      <dgm:spPr/>
      <dgm:t>
        <a:bodyPr/>
        <a:lstStyle/>
        <a:p>
          <a:endParaRPr lang="en-US"/>
        </a:p>
      </dgm:t>
    </dgm:pt>
    <dgm:pt modelId="{EA8E1617-47D3-43BE-BC28-D6E72C56E436}" type="pres">
      <dgm:prSet presAssocID="{75F786D8-5000-4536-81AA-D386260916EC}" presName="child" presStyleLbl="alignAccFollowNode1" presStyleIdx="3" presStyleCnt="4">
        <dgm:presLayoutVars>
          <dgm:chMax val="0"/>
          <dgm:bulletEnabled val="1"/>
        </dgm:presLayoutVars>
      </dgm:prSet>
      <dgm:spPr/>
      <dgm:t>
        <a:bodyPr/>
        <a:lstStyle/>
        <a:p>
          <a:endParaRPr lang="en-US"/>
        </a:p>
      </dgm:t>
    </dgm:pt>
  </dgm:ptLst>
  <dgm:cxnLst>
    <dgm:cxn modelId="{67BF41FA-36E0-4E2B-902B-94ABF8EFD50B}" srcId="{8DFD7F7D-281A-4128-B222-84E9A012B69E}" destId="{75F786D8-5000-4536-81AA-D386260916EC}" srcOrd="1" destOrd="0" parTransId="{B1A7B6D3-2E03-469C-812F-C6050EFD1334}" sibTransId="{D0F54331-DAC2-4AF2-830C-81CBACCBB30E}"/>
    <dgm:cxn modelId="{521551FA-2299-4617-B0F4-640CCEFA034B}" srcId="{00B9E9E0-98FF-48EC-8BB1-A77FFD361C1E}" destId="{F62A8C77-6B29-4327-A8AA-23D4502E349B}" srcOrd="1" destOrd="0" parTransId="{064E7556-240C-403E-94B0-5BD6FF7AB902}" sibTransId="{ED885C2D-32BA-44C0-9988-A80458A80FDE}"/>
    <dgm:cxn modelId="{50C051CA-5560-4E9A-89F7-00FDF2CD4BD0}" srcId="{E5A6B4CC-3E2D-4ED4-A250-BB9AD4A030D6}" destId="{8DFD7F7D-281A-4128-B222-84E9A012B69E}" srcOrd="1" destOrd="0" parTransId="{80D9CDC6-9A39-421E-A930-E95632D5B26E}" sibTransId="{0198B275-6F4E-48C5-A031-89938C9027D3}"/>
    <dgm:cxn modelId="{363E3B40-14B6-451F-9B3C-7D5755DEFBCA}" srcId="{E5A6B4CC-3E2D-4ED4-A250-BB9AD4A030D6}" destId="{00B9E9E0-98FF-48EC-8BB1-A77FFD361C1E}" srcOrd="0" destOrd="0" parTransId="{7BB5615F-0A05-486E-892F-D47B13CEC7F5}" sibTransId="{1650E365-E50A-4307-964B-0C7AACC41A2D}"/>
    <dgm:cxn modelId="{371DCA73-784E-4142-AB2D-559D830379A8}" type="presOf" srcId="{E5A6B4CC-3E2D-4ED4-A250-BB9AD4A030D6}" destId="{67B9DC9A-1321-40DE-A814-24F02620B559}" srcOrd="0" destOrd="0" presId="urn:microsoft.com/office/officeart/2005/8/layout/lProcess1"/>
    <dgm:cxn modelId="{15E85B7C-4100-4667-B92B-F40BA6FABCCC}" type="presOf" srcId="{8AA24786-E236-483F-94B2-1824A4BB947F}" destId="{66B167FD-4A3A-4BB0-BB64-C1A091887266}" srcOrd="0" destOrd="0" presId="urn:microsoft.com/office/officeart/2005/8/layout/lProcess1"/>
    <dgm:cxn modelId="{EEB00BDF-4E42-4E71-BD66-3642357630CE}" type="presOf" srcId="{D0322C9F-EB56-4AF9-BB72-D8A5FC7CA291}" destId="{C9157DFB-CFAC-4CF6-8C38-A065D311706A}" srcOrd="0" destOrd="0" presId="urn:microsoft.com/office/officeart/2005/8/layout/lProcess1"/>
    <dgm:cxn modelId="{85AD95A9-2A24-446A-9223-38CC92817A01}" type="presOf" srcId="{F62A8C77-6B29-4327-A8AA-23D4502E349B}" destId="{AC2D2C32-0371-4D91-9BD1-49AA4F39C732}" srcOrd="0" destOrd="0" presId="urn:microsoft.com/office/officeart/2005/8/layout/lProcess1"/>
    <dgm:cxn modelId="{076BAF79-4037-42CD-A212-2ADD41BAFBB6}" type="presOf" srcId="{17F3CB0E-DA57-4A48-B79E-01CA755A443B}" destId="{988DAD23-3445-4A7B-8422-61F442C70EA5}" srcOrd="0" destOrd="0" presId="urn:microsoft.com/office/officeart/2005/8/layout/lProcess1"/>
    <dgm:cxn modelId="{05A6D519-2EC7-4A69-9324-F41920500BCF}" type="presOf" srcId="{5AFF5E9D-D04D-4AAD-A70E-DA0066594008}" destId="{7B7152A7-F863-4CA4-9D06-A73CC4E923B6}" srcOrd="0" destOrd="0" presId="urn:microsoft.com/office/officeart/2005/8/layout/lProcess1"/>
    <dgm:cxn modelId="{EB583F9A-880E-4FDC-9DC8-F0BCAC06A7B2}" type="presOf" srcId="{00B9E9E0-98FF-48EC-8BB1-A77FFD361C1E}" destId="{523E3D81-A7F6-42DD-B7B8-CFD22E0C1BC5}" srcOrd="0" destOrd="0" presId="urn:microsoft.com/office/officeart/2005/8/layout/lProcess1"/>
    <dgm:cxn modelId="{1EF8F5AF-22C4-46A6-9D23-7D87A9CC4F4F}" type="presOf" srcId="{12E1BBB8-9F0C-4C62-926F-4673B64389C6}" destId="{2507AFF2-A756-43FD-9F4B-5919B5895EAF}" srcOrd="0" destOrd="0" presId="urn:microsoft.com/office/officeart/2005/8/layout/lProcess1"/>
    <dgm:cxn modelId="{98D9BF3C-6680-4261-A700-8A1945B76588}" type="presOf" srcId="{75F786D8-5000-4536-81AA-D386260916EC}" destId="{EA8E1617-47D3-43BE-BC28-D6E72C56E436}" srcOrd="0" destOrd="0" presId="urn:microsoft.com/office/officeart/2005/8/layout/lProcess1"/>
    <dgm:cxn modelId="{7EF34529-E5D2-4348-9B69-92616BC9511A}" srcId="{8DFD7F7D-281A-4128-B222-84E9A012B69E}" destId="{670984B7-FD92-41A4-9F11-B8D2B4C88DDD}" srcOrd="0" destOrd="0" parTransId="{D0322C9F-EB56-4AF9-BB72-D8A5FC7CA291}" sibTransId="{5AFF5E9D-D04D-4AAD-A70E-DA0066594008}"/>
    <dgm:cxn modelId="{C679591F-09D7-4BBC-B74C-20EC5672193E}" type="presOf" srcId="{8DFD7F7D-281A-4128-B222-84E9A012B69E}" destId="{5D582EED-DED5-4E18-93F7-6F36941ED84A}" srcOrd="0" destOrd="0" presId="urn:microsoft.com/office/officeart/2005/8/layout/lProcess1"/>
    <dgm:cxn modelId="{C52ABEAD-557B-4B32-BCA8-238D4D0BF982}" srcId="{00B9E9E0-98FF-48EC-8BB1-A77FFD361C1E}" destId="{8AA24786-E236-483F-94B2-1824A4BB947F}" srcOrd="0" destOrd="0" parTransId="{12E1BBB8-9F0C-4C62-926F-4673B64389C6}" sibTransId="{17F3CB0E-DA57-4A48-B79E-01CA755A443B}"/>
    <dgm:cxn modelId="{EECC420F-AC05-4E08-8518-62DABDEF2E2F}" type="presOf" srcId="{670984B7-FD92-41A4-9F11-B8D2B4C88DDD}" destId="{A8AA6861-7F49-4DE3-B9A6-CB50CEFC27B8}" srcOrd="0" destOrd="0" presId="urn:microsoft.com/office/officeart/2005/8/layout/lProcess1"/>
    <dgm:cxn modelId="{F8FA602D-D203-4530-B608-B610CBCDCAEC}" type="presParOf" srcId="{67B9DC9A-1321-40DE-A814-24F02620B559}" destId="{4A291893-9DAE-4A05-ACCD-3D4F09EE7793}" srcOrd="0" destOrd="0" presId="urn:microsoft.com/office/officeart/2005/8/layout/lProcess1"/>
    <dgm:cxn modelId="{B1EA0819-AAA7-407A-BE06-1C92427BD26C}" type="presParOf" srcId="{4A291893-9DAE-4A05-ACCD-3D4F09EE7793}" destId="{523E3D81-A7F6-42DD-B7B8-CFD22E0C1BC5}" srcOrd="0" destOrd="0" presId="urn:microsoft.com/office/officeart/2005/8/layout/lProcess1"/>
    <dgm:cxn modelId="{FAEBCE53-EF55-493F-BAC6-7BC665FF5A62}" type="presParOf" srcId="{4A291893-9DAE-4A05-ACCD-3D4F09EE7793}" destId="{2507AFF2-A756-43FD-9F4B-5919B5895EAF}" srcOrd="1" destOrd="0" presId="urn:microsoft.com/office/officeart/2005/8/layout/lProcess1"/>
    <dgm:cxn modelId="{39925316-C2F2-453B-BDE8-D8035E3DADB8}" type="presParOf" srcId="{4A291893-9DAE-4A05-ACCD-3D4F09EE7793}" destId="{66B167FD-4A3A-4BB0-BB64-C1A091887266}" srcOrd="2" destOrd="0" presId="urn:microsoft.com/office/officeart/2005/8/layout/lProcess1"/>
    <dgm:cxn modelId="{A55EDEF6-98A2-4194-9D1C-D42D6B48FF26}" type="presParOf" srcId="{4A291893-9DAE-4A05-ACCD-3D4F09EE7793}" destId="{988DAD23-3445-4A7B-8422-61F442C70EA5}" srcOrd="3" destOrd="0" presId="urn:microsoft.com/office/officeart/2005/8/layout/lProcess1"/>
    <dgm:cxn modelId="{B809C64C-5256-4D05-B883-499263D7DB76}" type="presParOf" srcId="{4A291893-9DAE-4A05-ACCD-3D4F09EE7793}" destId="{AC2D2C32-0371-4D91-9BD1-49AA4F39C732}" srcOrd="4" destOrd="0" presId="urn:microsoft.com/office/officeart/2005/8/layout/lProcess1"/>
    <dgm:cxn modelId="{F0F1FC9B-D9E0-40F6-BB46-672919C065AB}" type="presParOf" srcId="{67B9DC9A-1321-40DE-A814-24F02620B559}" destId="{2AFBD348-91C2-4312-89C6-08BA4FBBF6E2}" srcOrd="1" destOrd="0" presId="urn:microsoft.com/office/officeart/2005/8/layout/lProcess1"/>
    <dgm:cxn modelId="{4E4CBDA4-DF8A-4706-B508-51C6EFD2A493}" type="presParOf" srcId="{67B9DC9A-1321-40DE-A814-24F02620B559}" destId="{62DDDF49-201B-46AE-86F4-9A86768A0BAC}" srcOrd="2" destOrd="0" presId="urn:microsoft.com/office/officeart/2005/8/layout/lProcess1"/>
    <dgm:cxn modelId="{495E69B5-F5C0-4415-9145-3D8F6A542B20}" type="presParOf" srcId="{62DDDF49-201B-46AE-86F4-9A86768A0BAC}" destId="{5D582EED-DED5-4E18-93F7-6F36941ED84A}" srcOrd="0" destOrd="0" presId="urn:microsoft.com/office/officeart/2005/8/layout/lProcess1"/>
    <dgm:cxn modelId="{F0D34FAE-154D-46FC-ABE0-611008B47E79}" type="presParOf" srcId="{62DDDF49-201B-46AE-86F4-9A86768A0BAC}" destId="{C9157DFB-CFAC-4CF6-8C38-A065D311706A}" srcOrd="1" destOrd="0" presId="urn:microsoft.com/office/officeart/2005/8/layout/lProcess1"/>
    <dgm:cxn modelId="{76F9F0D0-69E7-4435-8E6C-2420DD25CE39}" type="presParOf" srcId="{62DDDF49-201B-46AE-86F4-9A86768A0BAC}" destId="{A8AA6861-7F49-4DE3-B9A6-CB50CEFC27B8}" srcOrd="2" destOrd="0" presId="urn:microsoft.com/office/officeart/2005/8/layout/lProcess1"/>
    <dgm:cxn modelId="{0F1AAD75-DF56-459F-95F8-7118B8660A65}" type="presParOf" srcId="{62DDDF49-201B-46AE-86F4-9A86768A0BAC}" destId="{7B7152A7-F863-4CA4-9D06-A73CC4E923B6}" srcOrd="3" destOrd="0" presId="urn:microsoft.com/office/officeart/2005/8/layout/lProcess1"/>
    <dgm:cxn modelId="{A838F024-2816-423F-AFDC-4258755C37F1}" type="presParOf" srcId="{62DDDF49-201B-46AE-86F4-9A86768A0BAC}" destId="{EA8E1617-47D3-43BE-BC28-D6E72C56E436}" srcOrd="4" destOrd="0" presId="urn:microsoft.com/office/officeart/2005/8/layout/lProcess1"/>
  </dgm:cxnLst>
  <dgm:bg>
    <a:solidFill>
      <a:schemeClr val="accent2">
        <a:lumMod val="20000"/>
        <a:lumOff val="80000"/>
      </a:schemeClr>
    </a:soli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3F832B2-F2A9-4145-B4F5-4E37CF24AEC2}">
      <dsp:nvSpPr>
        <dsp:cNvPr id="0" name=""/>
        <dsp:cNvSpPr/>
      </dsp:nvSpPr>
      <dsp:spPr>
        <a:xfrm>
          <a:off x="4226294" y="540890"/>
          <a:ext cx="1432805" cy="1433070"/>
        </a:xfrm>
        <a:prstGeom prst="ellipse">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24A6BB1-8179-4657-B97B-07764ACA6680}">
      <dsp:nvSpPr>
        <dsp:cNvPr id="0" name=""/>
        <dsp:cNvSpPr/>
      </dsp:nvSpPr>
      <dsp:spPr>
        <a:xfrm>
          <a:off x="4273868" y="588667"/>
          <a:ext cx="1337658" cy="1337515"/>
        </a:xfrm>
        <a:prstGeom prst="ellipse">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Ribbed</a:t>
          </a:r>
          <a:endParaRPr lang="en-US" sz="2400" kern="1200" dirty="0"/>
        </a:p>
      </dsp:txBody>
      <dsp:txXfrm>
        <a:off x="4465095" y="779777"/>
        <a:ext cx="955203" cy="955296"/>
      </dsp:txXfrm>
    </dsp:sp>
    <dsp:sp modelId="{2E6B0305-C4FB-4674-9DB5-A43F1FEFB8CD}">
      <dsp:nvSpPr>
        <dsp:cNvPr id="0" name=""/>
        <dsp:cNvSpPr/>
      </dsp:nvSpPr>
      <dsp:spPr>
        <a:xfrm rot="2700000">
          <a:off x="2747174" y="542622"/>
          <a:ext cx="1429354" cy="1429354"/>
        </a:xfrm>
        <a:prstGeom prst="teardrop">
          <a:avLst>
            <a:gd name="adj" fmla="val 100000"/>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124F7F9-3F67-4A50-8247-02D6A56F5031}">
      <dsp:nvSpPr>
        <dsp:cNvPr id="0" name=""/>
        <dsp:cNvSpPr/>
      </dsp:nvSpPr>
      <dsp:spPr>
        <a:xfrm>
          <a:off x="2793022" y="571748"/>
          <a:ext cx="1337658" cy="1371354"/>
        </a:xfrm>
        <a:prstGeom prst="ellipse">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Solid</a:t>
          </a:r>
          <a:endParaRPr lang="en-US" sz="2400" kern="1200" dirty="0"/>
        </a:p>
      </dsp:txBody>
      <dsp:txXfrm>
        <a:off x="2984249" y="767692"/>
        <a:ext cx="955203" cy="979465"/>
      </dsp:txXfrm>
    </dsp:sp>
    <dsp:sp modelId="{93F332D2-95A3-4DE3-BEDB-3C231A8E92C4}">
      <dsp:nvSpPr>
        <dsp:cNvPr id="0" name=""/>
        <dsp:cNvSpPr/>
      </dsp:nvSpPr>
      <dsp:spPr>
        <a:xfrm rot="2700000">
          <a:off x="1266329" y="542622"/>
          <a:ext cx="1429354" cy="1429354"/>
        </a:xfrm>
        <a:prstGeom prst="teardrop">
          <a:avLst>
            <a:gd name="adj" fmla="val 100000"/>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22CFCAB-9D17-4250-ADFB-765520590F95}">
      <dsp:nvSpPr>
        <dsp:cNvPr id="0" name=""/>
        <dsp:cNvSpPr/>
      </dsp:nvSpPr>
      <dsp:spPr>
        <a:xfrm>
          <a:off x="1312177" y="588667"/>
          <a:ext cx="1337658" cy="1337515"/>
        </a:xfrm>
        <a:prstGeom prst="ellipse">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Flat</a:t>
          </a:r>
          <a:endParaRPr lang="en-US" sz="2400" kern="1200" dirty="0"/>
        </a:p>
      </dsp:txBody>
      <dsp:txXfrm>
        <a:off x="1503404" y="779777"/>
        <a:ext cx="955203" cy="95529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4C16E3-D2A1-4108-81F2-1468B0E64F90}">
      <dsp:nvSpPr>
        <dsp:cNvPr id="0" name=""/>
        <dsp:cNvSpPr/>
      </dsp:nvSpPr>
      <dsp:spPr>
        <a:xfrm>
          <a:off x="6396978" y="3165756"/>
          <a:ext cx="91440" cy="589809"/>
        </a:xfrm>
        <a:custGeom>
          <a:avLst/>
          <a:gdLst/>
          <a:ahLst/>
          <a:cxnLst/>
          <a:rect l="0" t="0" r="0" b="0"/>
          <a:pathLst>
            <a:path>
              <a:moveTo>
                <a:pt x="45720" y="0"/>
              </a:moveTo>
              <a:lnTo>
                <a:pt x="45720" y="589809"/>
              </a:lnTo>
            </a:path>
          </a:pathLst>
        </a:custGeom>
        <a:noFill/>
        <a:ln w="25400" cap="flat" cmpd="sng" algn="ctr">
          <a:solidFill>
            <a:schemeClr val="accent2">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F643720-6A03-4DC6-A36E-D7AFBEB75B8F}">
      <dsp:nvSpPr>
        <dsp:cNvPr id="0" name=""/>
        <dsp:cNvSpPr/>
      </dsp:nvSpPr>
      <dsp:spPr>
        <a:xfrm>
          <a:off x="4583699" y="1288167"/>
          <a:ext cx="1858999" cy="589809"/>
        </a:xfrm>
        <a:custGeom>
          <a:avLst/>
          <a:gdLst/>
          <a:ahLst/>
          <a:cxnLst/>
          <a:rect l="0" t="0" r="0" b="0"/>
          <a:pathLst>
            <a:path>
              <a:moveTo>
                <a:pt x="0" y="0"/>
              </a:moveTo>
              <a:lnTo>
                <a:pt x="0" y="401938"/>
              </a:lnTo>
              <a:lnTo>
                <a:pt x="1858999" y="401938"/>
              </a:lnTo>
              <a:lnTo>
                <a:pt x="1858999" y="589809"/>
              </a:lnTo>
            </a:path>
          </a:pathLst>
        </a:custGeom>
        <a:noFill/>
        <a:ln w="25400" cap="flat" cmpd="sng" algn="ctr">
          <a:solidFill>
            <a:schemeClr val="accent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6426BE1-2414-4CC8-9215-690EDD12BDB3}">
      <dsp:nvSpPr>
        <dsp:cNvPr id="0" name=""/>
        <dsp:cNvSpPr/>
      </dsp:nvSpPr>
      <dsp:spPr>
        <a:xfrm>
          <a:off x="2724700" y="3165756"/>
          <a:ext cx="1239332" cy="589809"/>
        </a:xfrm>
        <a:custGeom>
          <a:avLst/>
          <a:gdLst/>
          <a:ahLst/>
          <a:cxnLst/>
          <a:rect l="0" t="0" r="0" b="0"/>
          <a:pathLst>
            <a:path>
              <a:moveTo>
                <a:pt x="0" y="0"/>
              </a:moveTo>
              <a:lnTo>
                <a:pt x="0" y="401938"/>
              </a:lnTo>
              <a:lnTo>
                <a:pt x="1239332" y="401938"/>
              </a:lnTo>
              <a:lnTo>
                <a:pt x="1239332" y="589809"/>
              </a:lnTo>
            </a:path>
          </a:pathLst>
        </a:custGeom>
        <a:noFill/>
        <a:ln w="25400" cap="flat" cmpd="sng" algn="ctr">
          <a:solidFill>
            <a:schemeClr val="accent2">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C4875BF-63B1-4AAD-BB01-D5D051C7681C}">
      <dsp:nvSpPr>
        <dsp:cNvPr id="0" name=""/>
        <dsp:cNvSpPr/>
      </dsp:nvSpPr>
      <dsp:spPr>
        <a:xfrm>
          <a:off x="1485367" y="3165756"/>
          <a:ext cx="1239332" cy="589809"/>
        </a:xfrm>
        <a:custGeom>
          <a:avLst/>
          <a:gdLst/>
          <a:ahLst/>
          <a:cxnLst/>
          <a:rect l="0" t="0" r="0" b="0"/>
          <a:pathLst>
            <a:path>
              <a:moveTo>
                <a:pt x="1239332" y="0"/>
              </a:moveTo>
              <a:lnTo>
                <a:pt x="1239332" y="401938"/>
              </a:lnTo>
              <a:lnTo>
                <a:pt x="0" y="401938"/>
              </a:lnTo>
              <a:lnTo>
                <a:pt x="0" y="589809"/>
              </a:lnTo>
            </a:path>
          </a:pathLst>
        </a:custGeom>
        <a:noFill/>
        <a:ln w="25400" cap="flat" cmpd="sng" algn="ctr">
          <a:solidFill>
            <a:schemeClr val="accent2">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0994E34-C2A3-454A-9E1F-D79A2C07FFB0}">
      <dsp:nvSpPr>
        <dsp:cNvPr id="0" name=""/>
        <dsp:cNvSpPr/>
      </dsp:nvSpPr>
      <dsp:spPr>
        <a:xfrm>
          <a:off x="2724700" y="1288167"/>
          <a:ext cx="1858999" cy="589809"/>
        </a:xfrm>
        <a:custGeom>
          <a:avLst/>
          <a:gdLst/>
          <a:ahLst/>
          <a:cxnLst/>
          <a:rect l="0" t="0" r="0" b="0"/>
          <a:pathLst>
            <a:path>
              <a:moveTo>
                <a:pt x="1858999" y="0"/>
              </a:moveTo>
              <a:lnTo>
                <a:pt x="1858999" y="401938"/>
              </a:lnTo>
              <a:lnTo>
                <a:pt x="0" y="401938"/>
              </a:lnTo>
              <a:lnTo>
                <a:pt x="0" y="589809"/>
              </a:lnTo>
            </a:path>
          </a:pathLst>
        </a:custGeom>
        <a:noFill/>
        <a:ln w="25400" cap="flat" cmpd="sng" algn="ctr">
          <a:solidFill>
            <a:schemeClr val="accent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8615D6F-8706-4E37-AA76-51A16107F8C8}">
      <dsp:nvSpPr>
        <dsp:cNvPr id="0" name=""/>
        <dsp:cNvSpPr/>
      </dsp:nvSpPr>
      <dsp:spPr>
        <a:xfrm>
          <a:off x="3569700" y="387"/>
          <a:ext cx="2027999" cy="1287779"/>
        </a:xfrm>
        <a:prstGeom prst="roundRect">
          <a:avLst>
            <a:gd name="adj" fmla="val 10000"/>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57BA178-2AE7-44EB-90DA-939341F03D6B}">
      <dsp:nvSpPr>
        <dsp:cNvPr id="0" name=""/>
        <dsp:cNvSpPr/>
      </dsp:nvSpPr>
      <dsp:spPr>
        <a:xfrm>
          <a:off x="3795033" y="214454"/>
          <a:ext cx="2027999" cy="1287779"/>
        </a:xfrm>
        <a:prstGeom prst="roundRect">
          <a:avLst>
            <a:gd name="adj" fmla="val 10000"/>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loads</a:t>
          </a:r>
          <a:endParaRPr lang="en-US" sz="3000" kern="1200" dirty="0"/>
        </a:p>
      </dsp:txBody>
      <dsp:txXfrm>
        <a:off x="3795033" y="214454"/>
        <a:ext cx="2027999" cy="1287779"/>
      </dsp:txXfrm>
    </dsp:sp>
    <dsp:sp modelId="{6E251020-CA80-4D28-AAC5-1E5F9E2E3B1D}">
      <dsp:nvSpPr>
        <dsp:cNvPr id="0" name=""/>
        <dsp:cNvSpPr/>
      </dsp:nvSpPr>
      <dsp:spPr>
        <a:xfrm>
          <a:off x="1710701" y="1877977"/>
          <a:ext cx="2027999" cy="1287779"/>
        </a:xfrm>
        <a:prstGeom prst="roundRect">
          <a:avLst>
            <a:gd name="adj" fmla="val 10000"/>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77D8F65-906D-4912-8076-29FF44D8DF33}">
      <dsp:nvSpPr>
        <dsp:cNvPr id="0" name=""/>
        <dsp:cNvSpPr/>
      </dsp:nvSpPr>
      <dsp:spPr>
        <a:xfrm>
          <a:off x="1936034" y="2092043"/>
          <a:ext cx="2027999" cy="1287779"/>
        </a:xfrm>
        <a:prstGeom prst="roundRect">
          <a:avLst>
            <a:gd name="adj" fmla="val 10000"/>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Gravity </a:t>
          </a:r>
          <a:endParaRPr lang="en-US" sz="3000" kern="1200" dirty="0"/>
        </a:p>
      </dsp:txBody>
      <dsp:txXfrm>
        <a:off x="1936034" y="2092043"/>
        <a:ext cx="2027999" cy="1287779"/>
      </dsp:txXfrm>
    </dsp:sp>
    <dsp:sp modelId="{CD2E99B4-A7E2-4380-8D60-658D2D998A6F}">
      <dsp:nvSpPr>
        <dsp:cNvPr id="0" name=""/>
        <dsp:cNvSpPr/>
      </dsp:nvSpPr>
      <dsp:spPr>
        <a:xfrm>
          <a:off x="471368" y="3755566"/>
          <a:ext cx="2027999" cy="1287779"/>
        </a:xfrm>
        <a:prstGeom prst="roundRect">
          <a:avLst>
            <a:gd name="adj" fmla="val 10000"/>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39D96E8-F189-44BE-85C1-BE62468283EC}">
      <dsp:nvSpPr>
        <dsp:cNvPr id="0" name=""/>
        <dsp:cNvSpPr/>
      </dsp:nvSpPr>
      <dsp:spPr>
        <a:xfrm>
          <a:off x="696701" y="3969632"/>
          <a:ext cx="2027999" cy="1287779"/>
        </a:xfrm>
        <a:prstGeom prst="roundRect">
          <a:avLst>
            <a:gd name="adj" fmla="val 10000"/>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Dead</a:t>
          </a:r>
          <a:endParaRPr lang="en-US" sz="3000" kern="1200" dirty="0"/>
        </a:p>
      </dsp:txBody>
      <dsp:txXfrm>
        <a:off x="696701" y="3969632"/>
        <a:ext cx="2027999" cy="1287779"/>
      </dsp:txXfrm>
    </dsp:sp>
    <dsp:sp modelId="{5994FEC2-F631-418F-8316-D7D0448AD687}">
      <dsp:nvSpPr>
        <dsp:cNvPr id="0" name=""/>
        <dsp:cNvSpPr/>
      </dsp:nvSpPr>
      <dsp:spPr>
        <a:xfrm>
          <a:off x="2950033" y="3755566"/>
          <a:ext cx="2027999" cy="1287779"/>
        </a:xfrm>
        <a:prstGeom prst="roundRect">
          <a:avLst>
            <a:gd name="adj" fmla="val 10000"/>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7A68ADE-22AF-4600-9DA4-EB1ECFE92FE1}">
      <dsp:nvSpPr>
        <dsp:cNvPr id="0" name=""/>
        <dsp:cNvSpPr/>
      </dsp:nvSpPr>
      <dsp:spPr>
        <a:xfrm>
          <a:off x="3175367" y="3969632"/>
          <a:ext cx="2027999" cy="1287779"/>
        </a:xfrm>
        <a:prstGeom prst="roundRect">
          <a:avLst>
            <a:gd name="adj" fmla="val 10000"/>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Live &amp; </a:t>
          </a:r>
          <a:br>
            <a:rPr lang="en-US" sz="3000" kern="1200" dirty="0" smtClean="0"/>
          </a:br>
          <a:r>
            <a:rPr lang="en-US" sz="3000" kern="1200" dirty="0" smtClean="0"/>
            <a:t>snow</a:t>
          </a:r>
          <a:endParaRPr lang="en-US" sz="3000" kern="1200" dirty="0"/>
        </a:p>
      </dsp:txBody>
      <dsp:txXfrm>
        <a:off x="3175367" y="3969632"/>
        <a:ext cx="2027999" cy="1287779"/>
      </dsp:txXfrm>
    </dsp:sp>
    <dsp:sp modelId="{DC3F7E08-A208-4999-AE9B-EB055E2EA3CA}">
      <dsp:nvSpPr>
        <dsp:cNvPr id="0" name=""/>
        <dsp:cNvSpPr/>
      </dsp:nvSpPr>
      <dsp:spPr>
        <a:xfrm>
          <a:off x="5428699" y="1877977"/>
          <a:ext cx="2027999" cy="1287779"/>
        </a:xfrm>
        <a:prstGeom prst="roundRect">
          <a:avLst>
            <a:gd name="adj" fmla="val 10000"/>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681C462-3796-481E-AC74-CF3F06ABCC10}">
      <dsp:nvSpPr>
        <dsp:cNvPr id="0" name=""/>
        <dsp:cNvSpPr/>
      </dsp:nvSpPr>
      <dsp:spPr>
        <a:xfrm>
          <a:off x="5654032" y="2092043"/>
          <a:ext cx="2027999" cy="1287779"/>
        </a:xfrm>
        <a:prstGeom prst="roundRect">
          <a:avLst>
            <a:gd name="adj" fmla="val 10000"/>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Lateral </a:t>
          </a:r>
          <a:endParaRPr lang="en-US" sz="3000" kern="1200" dirty="0"/>
        </a:p>
      </dsp:txBody>
      <dsp:txXfrm>
        <a:off x="5654032" y="2092043"/>
        <a:ext cx="2027999" cy="1287779"/>
      </dsp:txXfrm>
    </dsp:sp>
    <dsp:sp modelId="{467ADA57-5E08-49DA-9F7A-1255C2BF5C47}">
      <dsp:nvSpPr>
        <dsp:cNvPr id="0" name=""/>
        <dsp:cNvSpPr/>
      </dsp:nvSpPr>
      <dsp:spPr>
        <a:xfrm>
          <a:off x="5428699" y="3755566"/>
          <a:ext cx="2027999" cy="1287779"/>
        </a:xfrm>
        <a:prstGeom prst="roundRect">
          <a:avLst>
            <a:gd name="adj" fmla="val 10000"/>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DD63CAF-E406-4D21-98E5-5C0FEED2407A}">
      <dsp:nvSpPr>
        <dsp:cNvPr id="0" name=""/>
        <dsp:cNvSpPr/>
      </dsp:nvSpPr>
      <dsp:spPr>
        <a:xfrm>
          <a:off x="5654032" y="3969632"/>
          <a:ext cx="2027999" cy="1287779"/>
        </a:xfrm>
        <a:prstGeom prst="roundRect">
          <a:avLst>
            <a:gd name="adj" fmla="val 10000"/>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earthquake</a:t>
          </a:r>
          <a:endParaRPr lang="en-US" sz="3000" kern="1200" dirty="0"/>
        </a:p>
      </dsp:txBody>
      <dsp:txXfrm>
        <a:off x="5654032" y="3969632"/>
        <a:ext cx="2027999" cy="128777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2D00E66-D2DD-4FD3-BD77-5F3AC0CF703D}">
      <dsp:nvSpPr>
        <dsp:cNvPr id="0" name=""/>
        <dsp:cNvSpPr/>
      </dsp:nvSpPr>
      <dsp:spPr>
        <a:xfrm>
          <a:off x="393695" y="0"/>
          <a:ext cx="6711958" cy="4800600"/>
        </a:xfrm>
        <a:prstGeom prst="diamond">
          <a:avLst/>
        </a:prstGeom>
        <a:gradFill rotWithShape="0">
          <a:gsLst>
            <a:gs pos="0">
              <a:schemeClr val="accent2">
                <a:tint val="40000"/>
                <a:hueOff val="0"/>
                <a:satOff val="0"/>
                <a:lumOff val="0"/>
                <a:alphaOff val="0"/>
                <a:tint val="92000"/>
                <a:satMod val="170000"/>
              </a:schemeClr>
            </a:gs>
            <a:gs pos="15000">
              <a:schemeClr val="accent2">
                <a:tint val="40000"/>
                <a:hueOff val="0"/>
                <a:satOff val="0"/>
                <a:lumOff val="0"/>
                <a:alphaOff val="0"/>
                <a:tint val="92000"/>
                <a:shade val="99000"/>
                <a:satMod val="170000"/>
              </a:schemeClr>
            </a:gs>
            <a:gs pos="62000">
              <a:schemeClr val="accent2">
                <a:tint val="40000"/>
                <a:hueOff val="0"/>
                <a:satOff val="0"/>
                <a:lumOff val="0"/>
                <a:alphaOff val="0"/>
                <a:tint val="96000"/>
                <a:shade val="80000"/>
                <a:satMod val="170000"/>
              </a:schemeClr>
            </a:gs>
            <a:gs pos="97000">
              <a:schemeClr val="accent2">
                <a:tint val="40000"/>
                <a:hueOff val="0"/>
                <a:satOff val="0"/>
                <a:lumOff val="0"/>
                <a:alphaOff val="0"/>
                <a:tint val="98000"/>
                <a:shade val="63000"/>
                <a:satMod val="170000"/>
              </a:schemeClr>
            </a:gs>
            <a:gs pos="100000">
              <a:schemeClr val="accent2">
                <a:tint val="40000"/>
                <a:hueOff val="0"/>
                <a:satOff val="0"/>
                <a:lumOff val="0"/>
                <a:alphaOff val="0"/>
                <a:shade val="62000"/>
                <a:satMod val="170000"/>
              </a:schemeClr>
            </a:gs>
          </a:gsLst>
          <a:path path="circle">
            <a:fillToRect l="50000" t="50000" r="50000" b="50000"/>
          </a:path>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9BE5BD0A-04E1-428E-8897-4BD51D3354A0}">
      <dsp:nvSpPr>
        <dsp:cNvPr id="0" name=""/>
        <dsp:cNvSpPr/>
      </dsp:nvSpPr>
      <dsp:spPr>
        <a:xfrm>
          <a:off x="622301" y="304799"/>
          <a:ext cx="2634214" cy="1872234"/>
        </a:xfrm>
        <a:prstGeom prst="roundRect">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0" kern="1200" dirty="0" smtClean="0"/>
            <a:t>Concrete strength = 24 </a:t>
          </a:r>
          <a:r>
            <a:rPr lang="en-US" sz="1800" b="0" kern="1200" dirty="0" err="1" smtClean="0"/>
            <a:t>Mpa</a:t>
          </a:r>
          <a:r>
            <a:rPr lang="en-US" sz="1800" b="0" kern="1200" dirty="0" smtClean="0"/>
            <a:t>.</a:t>
          </a:r>
          <a:endParaRPr lang="en-US" sz="1800" b="0" kern="1200" dirty="0"/>
        </a:p>
      </dsp:txBody>
      <dsp:txXfrm>
        <a:off x="622301" y="304799"/>
        <a:ext cx="2634214" cy="1872234"/>
      </dsp:txXfrm>
    </dsp:sp>
    <dsp:sp modelId="{29BC26B0-EB08-40EF-938A-4173DA5E49B1}">
      <dsp:nvSpPr>
        <dsp:cNvPr id="0" name=""/>
        <dsp:cNvSpPr/>
      </dsp:nvSpPr>
      <dsp:spPr>
        <a:xfrm>
          <a:off x="4127504" y="304799"/>
          <a:ext cx="2701802" cy="1872234"/>
        </a:xfrm>
        <a:prstGeom prst="roundRect">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smtClean="0"/>
            <a:t>Steel yield strength = 420 </a:t>
          </a:r>
          <a:r>
            <a:rPr lang="en-US" sz="1800" b="0" kern="1200" dirty="0" err="1" smtClean="0"/>
            <a:t>Mpa</a:t>
          </a:r>
          <a:endParaRPr lang="en-US" sz="1800" b="0" kern="1200" dirty="0"/>
        </a:p>
      </dsp:txBody>
      <dsp:txXfrm>
        <a:off x="4127504" y="304799"/>
        <a:ext cx="2701802" cy="1872234"/>
      </dsp:txXfrm>
    </dsp:sp>
    <dsp:sp modelId="{A50B0894-B306-4DAD-BB69-C6D2D1D7C07E}">
      <dsp:nvSpPr>
        <dsp:cNvPr id="0" name=""/>
        <dsp:cNvSpPr/>
      </dsp:nvSpPr>
      <dsp:spPr>
        <a:xfrm>
          <a:off x="655084" y="2438402"/>
          <a:ext cx="2786614" cy="1872234"/>
        </a:xfrm>
        <a:prstGeom prst="roundRect">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0" kern="1200" dirty="0" smtClean="0"/>
            <a:t>unit weight of concrete = 25 KN/m</a:t>
          </a:r>
          <a:r>
            <a:rPr lang="en-US" sz="1800" b="0" kern="1200" baseline="30000" dirty="0" smtClean="0"/>
            <a:t>3</a:t>
          </a:r>
          <a:endParaRPr lang="en-US" sz="1800" b="0" kern="1200" dirty="0"/>
        </a:p>
      </dsp:txBody>
      <dsp:txXfrm>
        <a:off x="655084" y="2438402"/>
        <a:ext cx="2786614" cy="1872234"/>
      </dsp:txXfrm>
    </dsp:sp>
    <dsp:sp modelId="{6FF47311-9B80-46F1-A32A-1787650D95D4}">
      <dsp:nvSpPr>
        <dsp:cNvPr id="0" name=""/>
        <dsp:cNvSpPr/>
      </dsp:nvSpPr>
      <dsp:spPr>
        <a:xfrm>
          <a:off x="4127504" y="2362202"/>
          <a:ext cx="2699780" cy="1872234"/>
        </a:xfrm>
        <a:prstGeom prst="roundRect">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kern="1200" dirty="0" smtClean="0"/>
            <a:t>modulus of elasticity (</a:t>
          </a:r>
          <a:r>
            <a:rPr lang="en-US" sz="1800" b="0" kern="1200" dirty="0" err="1" smtClean="0"/>
            <a:t>Ec</a:t>
          </a:r>
          <a:r>
            <a:rPr lang="en-US" sz="1800" b="0" kern="1200" dirty="0" smtClean="0"/>
            <a:t>) = 23*10^</a:t>
          </a:r>
          <a:r>
            <a:rPr lang="en-US" sz="1800" b="0" kern="1200" baseline="30000" dirty="0" smtClean="0"/>
            <a:t>3  </a:t>
          </a:r>
          <a:r>
            <a:rPr lang="en-US" sz="1800" b="0" kern="1200" dirty="0" err="1" smtClean="0"/>
            <a:t>Mpa</a:t>
          </a:r>
          <a:endParaRPr lang="en-US" sz="1800" b="0" kern="1200" dirty="0"/>
        </a:p>
      </dsp:txBody>
      <dsp:txXfrm>
        <a:off x="4127504" y="2362202"/>
        <a:ext cx="2699780" cy="187223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23E3D81-A7F6-42DD-B7B8-CFD22E0C1BC5}">
      <dsp:nvSpPr>
        <dsp:cNvPr id="0" name=""/>
        <dsp:cNvSpPr/>
      </dsp:nvSpPr>
      <dsp:spPr>
        <a:xfrm>
          <a:off x="2534" y="780624"/>
          <a:ext cx="3502000" cy="875500"/>
        </a:xfrm>
        <a:prstGeom prst="roundRect">
          <a:avLst>
            <a:gd name="adj" fmla="val 10000"/>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Slab</a:t>
          </a:r>
          <a:endParaRPr lang="en-US" sz="2800" kern="1200" dirty="0"/>
        </a:p>
      </dsp:txBody>
      <dsp:txXfrm>
        <a:off x="2534" y="780624"/>
        <a:ext cx="3502000" cy="875500"/>
      </dsp:txXfrm>
    </dsp:sp>
    <dsp:sp modelId="{2507AFF2-A756-43FD-9F4B-5919B5895EAF}">
      <dsp:nvSpPr>
        <dsp:cNvPr id="0" name=""/>
        <dsp:cNvSpPr/>
      </dsp:nvSpPr>
      <dsp:spPr>
        <a:xfrm rot="5400000">
          <a:off x="1676928" y="1732731"/>
          <a:ext cx="153212" cy="153212"/>
        </a:xfrm>
        <a:prstGeom prst="rightArrow">
          <a:avLst>
            <a:gd name="adj1" fmla="val 66700"/>
            <a:gd name="adj2" fmla="val 50000"/>
          </a:avLst>
        </a:prstGeom>
        <a:gradFill rotWithShape="0">
          <a:gsLst>
            <a:gs pos="0">
              <a:schemeClr val="accent2">
                <a:tint val="60000"/>
                <a:hueOff val="0"/>
                <a:satOff val="0"/>
                <a:lumOff val="0"/>
                <a:alphaOff val="0"/>
                <a:tint val="92000"/>
                <a:satMod val="170000"/>
              </a:schemeClr>
            </a:gs>
            <a:gs pos="15000">
              <a:schemeClr val="accent2">
                <a:tint val="60000"/>
                <a:hueOff val="0"/>
                <a:satOff val="0"/>
                <a:lumOff val="0"/>
                <a:alphaOff val="0"/>
                <a:tint val="92000"/>
                <a:shade val="99000"/>
                <a:satMod val="170000"/>
              </a:schemeClr>
            </a:gs>
            <a:gs pos="62000">
              <a:schemeClr val="accent2">
                <a:tint val="60000"/>
                <a:hueOff val="0"/>
                <a:satOff val="0"/>
                <a:lumOff val="0"/>
                <a:alphaOff val="0"/>
                <a:tint val="96000"/>
                <a:shade val="80000"/>
                <a:satMod val="170000"/>
              </a:schemeClr>
            </a:gs>
            <a:gs pos="97000">
              <a:schemeClr val="accent2">
                <a:tint val="60000"/>
                <a:hueOff val="0"/>
                <a:satOff val="0"/>
                <a:lumOff val="0"/>
                <a:alphaOff val="0"/>
                <a:tint val="98000"/>
                <a:shade val="63000"/>
                <a:satMod val="170000"/>
              </a:schemeClr>
            </a:gs>
            <a:gs pos="100000">
              <a:schemeClr val="accent2">
                <a:tint val="6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6B167FD-4A3A-4BB0-BB64-C1A091887266}">
      <dsp:nvSpPr>
        <dsp:cNvPr id="0" name=""/>
        <dsp:cNvSpPr/>
      </dsp:nvSpPr>
      <dsp:spPr>
        <a:xfrm>
          <a:off x="2534" y="1962549"/>
          <a:ext cx="3502000" cy="875500"/>
        </a:xfrm>
        <a:prstGeom prst="roundRect">
          <a:avLst>
            <a:gd name="adj" fmla="val 10000"/>
          </a:avLst>
        </a:prstGeom>
        <a:solidFill>
          <a:schemeClr val="lt1">
            <a:alpha val="90000"/>
            <a:tint val="4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Shell</a:t>
          </a:r>
          <a:endParaRPr lang="en-US" sz="2800" kern="1200" dirty="0"/>
        </a:p>
      </dsp:txBody>
      <dsp:txXfrm>
        <a:off x="2534" y="1962549"/>
        <a:ext cx="3502000" cy="875500"/>
      </dsp:txXfrm>
    </dsp:sp>
    <dsp:sp modelId="{988DAD23-3445-4A7B-8422-61F442C70EA5}">
      <dsp:nvSpPr>
        <dsp:cNvPr id="0" name=""/>
        <dsp:cNvSpPr/>
      </dsp:nvSpPr>
      <dsp:spPr>
        <a:xfrm rot="5400000">
          <a:off x="1676928" y="2914656"/>
          <a:ext cx="153212" cy="153212"/>
        </a:xfrm>
        <a:prstGeom prst="rightArrow">
          <a:avLst>
            <a:gd name="adj1" fmla="val 66700"/>
            <a:gd name="adj2" fmla="val 50000"/>
          </a:avLst>
        </a:prstGeom>
        <a:gradFill rotWithShape="0">
          <a:gsLst>
            <a:gs pos="0">
              <a:schemeClr val="accent2">
                <a:tint val="60000"/>
                <a:hueOff val="0"/>
                <a:satOff val="0"/>
                <a:lumOff val="0"/>
                <a:alphaOff val="0"/>
                <a:tint val="92000"/>
                <a:satMod val="170000"/>
              </a:schemeClr>
            </a:gs>
            <a:gs pos="15000">
              <a:schemeClr val="accent2">
                <a:tint val="60000"/>
                <a:hueOff val="0"/>
                <a:satOff val="0"/>
                <a:lumOff val="0"/>
                <a:alphaOff val="0"/>
                <a:tint val="92000"/>
                <a:shade val="99000"/>
                <a:satMod val="170000"/>
              </a:schemeClr>
            </a:gs>
            <a:gs pos="62000">
              <a:schemeClr val="accent2">
                <a:tint val="60000"/>
                <a:hueOff val="0"/>
                <a:satOff val="0"/>
                <a:lumOff val="0"/>
                <a:alphaOff val="0"/>
                <a:tint val="96000"/>
                <a:shade val="80000"/>
                <a:satMod val="170000"/>
              </a:schemeClr>
            </a:gs>
            <a:gs pos="97000">
              <a:schemeClr val="accent2">
                <a:tint val="60000"/>
                <a:hueOff val="0"/>
                <a:satOff val="0"/>
                <a:lumOff val="0"/>
                <a:alphaOff val="0"/>
                <a:tint val="98000"/>
                <a:shade val="63000"/>
                <a:satMod val="170000"/>
              </a:schemeClr>
            </a:gs>
            <a:gs pos="100000">
              <a:schemeClr val="accent2">
                <a:tint val="6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C2D2C32-0371-4D91-9BD1-49AA4F39C732}">
      <dsp:nvSpPr>
        <dsp:cNvPr id="0" name=""/>
        <dsp:cNvSpPr/>
      </dsp:nvSpPr>
      <dsp:spPr>
        <a:xfrm>
          <a:off x="2534" y="3144475"/>
          <a:ext cx="3502000" cy="875500"/>
        </a:xfrm>
        <a:prstGeom prst="roundRect">
          <a:avLst>
            <a:gd name="adj" fmla="val 10000"/>
          </a:avLst>
        </a:prstGeom>
        <a:solidFill>
          <a:schemeClr val="lt1">
            <a:alpha val="90000"/>
            <a:tint val="4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Bearing wall</a:t>
          </a:r>
          <a:endParaRPr lang="en-US" sz="2800" kern="1200" dirty="0"/>
        </a:p>
      </dsp:txBody>
      <dsp:txXfrm>
        <a:off x="2534" y="3144475"/>
        <a:ext cx="3502000" cy="875500"/>
      </dsp:txXfrm>
    </dsp:sp>
    <dsp:sp modelId="{5D582EED-DED5-4E18-93F7-6F36941ED84A}">
      <dsp:nvSpPr>
        <dsp:cNvPr id="0" name=""/>
        <dsp:cNvSpPr/>
      </dsp:nvSpPr>
      <dsp:spPr>
        <a:xfrm>
          <a:off x="3994815" y="780624"/>
          <a:ext cx="3502000" cy="875500"/>
        </a:xfrm>
        <a:prstGeom prst="roundRect">
          <a:avLst>
            <a:gd name="adj" fmla="val 10000"/>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Beam</a:t>
          </a:r>
          <a:endParaRPr lang="en-US" sz="2800" kern="1200" dirty="0"/>
        </a:p>
      </dsp:txBody>
      <dsp:txXfrm>
        <a:off x="3994815" y="780624"/>
        <a:ext cx="3502000" cy="875500"/>
      </dsp:txXfrm>
    </dsp:sp>
    <dsp:sp modelId="{C9157DFB-CFAC-4CF6-8C38-A065D311706A}">
      <dsp:nvSpPr>
        <dsp:cNvPr id="0" name=""/>
        <dsp:cNvSpPr/>
      </dsp:nvSpPr>
      <dsp:spPr>
        <a:xfrm rot="5499122">
          <a:off x="5667356" y="1703956"/>
          <a:ext cx="124489" cy="153212"/>
        </a:xfrm>
        <a:prstGeom prst="rightArrow">
          <a:avLst>
            <a:gd name="adj1" fmla="val 66700"/>
            <a:gd name="adj2" fmla="val 50000"/>
          </a:avLst>
        </a:prstGeom>
        <a:gradFill rotWithShape="0">
          <a:gsLst>
            <a:gs pos="0">
              <a:schemeClr val="accent2">
                <a:tint val="60000"/>
                <a:hueOff val="0"/>
                <a:satOff val="0"/>
                <a:lumOff val="0"/>
                <a:alphaOff val="0"/>
                <a:tint val="92000"/>
                <a:satMod val="170000"/>
              </a:schemeClr>
            </a:gs>
            <a:gs pos="15000">
              <a:schemeClr val="accent2">
                <a:tint val="60000"/>
                <a:hueOff val="0"/>
                <a:satOff val="0"/>
                <a:lumOff val="0"/>
                <a:alphaOff val="0"/>
                <a:tint val="92000"/>
                <a:shade val="99000"/>
                <a:satMod val="170000"/>
              </a:schemeClr>
            </a:gs>
            <a:gs pos="62000">
              <a:schemeClr val="accent2">
                <a:tint val="60000"/>
                <a:hueOff val="0"/>
                <a:satOff val="0"/>
                <a:lumOff val="0"/>
                <a:alphaOff val="0"/>
                <a:tint val="96000"/>
                <a:shade val="80000"/>
                <a:satMod val="170000"/>
              </a:schemeClr>
            </a:gs>
            <a:gs pos="97000">
              <a:schemeClr val="accent2">
                <a:tint val="60000"/>
                <a:hueOff val="0"/>
                <a:satOff val="0"/>
                <a:lumOff val="0"/>
                <a:alphaOff val="0"/>
                <a:tint val="98000"/>
                <a:shade val="63000"/>
                <a:satMod val="170000"/>
              </a:schemeClr>
            </a:gs>
            <a:gs pos="100000">
              <a:schemeClr val="accent2">
                <a:tint val="6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8AA6861-7F49-4DE3-B9A6-CB50CEFC27B8}">
      <dsp:nvSpPr>
        <dsp:cNvPr id="0" name=""/>
        <dsp:cNvSpPr/>
      </dsp:nvSpPr>
      <dsp:spPr>
        <a:xfrm>
          <a:off x="3962386" y="1905000"/>
          <a:ext cx="3502000" cy="875500"/>
        </a:xfrm>
        <a:prstGeom prst="roundRect">
          <a:avLst>
            <a:gd name="adj" fmla="val 10000"/>
          </a:avLst>
        </a:prstGeom>
        <a:solidFill>
          <a:schemeClr val="lt1">
            <a:alpha val="90000"/>
            <a:tint val="4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Column</a:t>
          </a:r>
          <a:endParaRPr lang="en-US" sz="2800" kern="1200" dirty="0"/>
        </a:p>
      </dsp:txBody>
      <dsp:txXfrm>
        <a:off x="3962386" y="1905000"/>
        <a:ext cx="3502000" cy="875500"/>
      </dsp:txXfrm>
    </dsp:sp>
    <dsp:sp modelId="{7B7152A7-F863-4CA4-9D06-A73CC4E923B6}">
      <dsp:nvSpPr>
        <dsp:cNvPr id="0" name=""/>
        <dsp:cNvSpPr/>
      </dsp:nvSpPr>
      <dsp:spPr>
        <a:xfrm rot="5310078">
          <a:off x="5624157" y="2885881"/>
          <a:ext cx="210886" cy="153212"/>
        </a:xfrm>
        <a:prstGeom prst="rightArrow">
          <a:avLst>
            <a:gd name="adj1" fmla="val 66700"/>
            <a:gd name="adj2" fmla="val 50000"/>
          </a:avLst>
        </a:prstGeom>
        <a:gradFill rotWithShape="0">
          <a:gsLst>
            <a:gs pos="0">
              <a:schemeClr val="accent2">
                <a:tint val="60000"/>
                <a:hueOff val="0"/>
                <a:satOff val="0"/>
                <a:lumOff val="0"/>
                <a:alphaOff val="0"/>
                <a:tint val="92000"/>
                <a:satMod val="170000"/>
              </a:schemeClr>
            </a:gs>
            <a:gs pos="15000">
              <a:schemeClr val="accent2">
                <a:tint val="60000"/>
                <a:hueOff val="0"/>
                <a:satOff val="0"/>
                <a:lumOff val="0"/>
                <a:alphaOff val="0"/>
                <a:tint val="92000"/>
                <a:shade val="99000"/>
                <a:satMod val="170000"/>
              </a:schemeClr>
            </a:gs>
            <a:gs pos="62000">
              <a:schemeClr val="accent2">
                <a:tint val="60000"/>
                <a:hueOff val="0"/>
                <a:satOff val="0"/>
                <a:lumOff val="0"/>
                <a:alphaOff val="0"/>
                <a:tint val="96000"/>
                <a:shade val="80000"/>
                <a:satMod val="170000"/>
              </a:schemeClr>
            </a:gs>
            <a:gs pos="97000">
              <a:schemeClr val="accent2">
                <a:tint val="60000"/>
                <a:hueOff val="0"/>
                <a:satOff val="0"/>
                <a:lumOff val="0"/>
                <a:alphaOff val="0"/>
                <a:tint val="98000"/>
                <a:shade val="63000"/>
                <a:satMod val="170000"/>
              </a:schemeClr>
            </a:gs>
            <a:gs pos="100000">
              <a:schemeClr val="accent2">
                <a:tint val="6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A8E1617-47D3-43BE-BC28-D6E72C56E436}">
      <dsp:nvSpPr>
        <dsp:cNvPr id="0" name=""/>
        <dsp:cNvSpPr/>
      </dsp:nvSpPr>
      <dsp:spPr>
        <a:xfrm>
          <a:off x="3994815" y="3144475"/>
          <a:ext cx="3502000" cy="875500"/>
        </a:xfrm>
        <a:prstGeom prst="roundRect">
          <a:avLst>
            <a:gd name="adj" fmla="val 10000"/>
          </a:avLst>
        </a:prstGeom>
        <a:solidFill>
          <a:schemeClr val="lt1">
            <a:alpha val="90000"/>
            <a:tint val="40000"/>
            <a:hueOff val="0"/>
            <a:satOff val="0"/>
            <a:lumOff val="0"/>
            <a:alphaOff val="0"/>
          </a:schemeClr>
        </a:solidFill>
        <a:ln w="9525" cap="flat" cmpd="sng" algn="ctr">
          <a:solidFill>
            <a:schemeClr val="accent2">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Foundation</a:t>
          </a:r>
          <a:endParaRPr lang="en-US" sz="2800" kern="1200" dirty="0"/>
        </a:p>
      </dsp:txBody>
      <dsp:txXfrm>
        <a:off x="3994815" y="3144475"/>
        <a:ext cx="3502000" cy="875500"/>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985244-1D26-4F6D-8DEB-2F1F728F6D34}" type="datetimeFigureOut">
              <a:rPr lang="en-US" smtClean="0"/>
              <a:pPr/>
              <a:t>6/2/2014</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5CB2AE-04DB-47F1-B70C-9F6DB5F68978}" type="slidenum">
              <a:rPr lang="en-US" smtClean="0"/>
              <a:pPr/>
              <a:t>‹#›</a:t>
            </a:fld>
            <a:endParaRPr lang="en-US"/>
          </a:p>
        </p:txBody>
      </p:sp>
    </p:spTree>
    <p:extLst>
      <p:ext uri="{BB962C8B-B14F-4D97-AF65-F5344CB8AC3E}">
        <p14:creationId xmlns="" xmlns:p14="http://schemas.microsoft.com/office/powerpoint/2010/main" val="1776970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E476F72D-DE4C-4782-B267-14F872AC0123}" type="datetimeFigureOut">
              <a:rPr lang="en-US" smtClean="0"/>
              <a:pPr/>
              <a:t>6/2/2014</a:t>
            </a:fld>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766910F3-E228-4B0F-8F2C-C5E02B16891E}" type="slidenum">
              <a:rPr lang="en-US" smtClean="0"/>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476F72D-DE4C-4782-B267-14F872AC0123}" type="datetimeFigureOut">
              <a:rPr lang="en-US" smtClean="0"/>
              <a:pPr/>
              <a:t>6/2/2014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766910F3-E228-4B0F-8F2C-C5E02B16891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476F72D-DE4C-4782-B267-14F872AC0123}" type="datetimeFigureOut">
              <a:rPr lang="en-US" smtClean="0"/>
              <a:pPr/>
              <a:t>6/2/2014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766910F3-E228-4B0F-8F2C-C5E02B16891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476F72D-DE4C-4782-B267-14F872AC0123}" type="datetimeFigureOut">
              <a:rPr lang="en-US" smtClean="0"/>
              <a:pPr/>
              <a:t>6/2/2014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766910F3-E228-4B0F-8F2C-C5E02B16891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E476F72D-DE4C-4782-B267-14F872AC0123}" type="datetimeFigureOut">
              <a:rPr lang="en-US" smtClean="0"/>
              <a:pPr/>
              <a:t>6/2/2014</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766910F3-E228-4B0F-8F2C-C5E02B16891E}" type="slidenum">
              <a:rPr lang="en-US" smtClean="0"/>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476F72D-DE4C-4782-B267-14F872AC0123}" type="datetimeFigureOut">
              <a:rPr lang="en-US" smtClean="0"/>
              <a:pPr/>
              <a:t>6/2/2014</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766910F3-E228-4B0F-8F2C-C5E02B16891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E476F72D-DE4C-4782-B267-14F872AC0123}" type="datetimeFigureOut">
              <a:rPr lang="en-US" smtClean="0"/>
              <a:pPr/>
              <a:t>6/2/2014</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766910F3-E228-4B0F-8F2C-C5E02B16891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E476F72D-DE4C-4782-B267-14F872AC0123}" type="datetimeFigureOut">
              <a:rPr lang="en-US" smtClean="0"/>
              <a:pPr/>
              <a:t>6/2/2014</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766910F3-E228-4B0F-8F2C-C5E02B16891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E476F72D-DE4C-4782-B267-14F872AC0123}" type="datetimeFigureOut">
              <a:rPr lang="en-US" smtClean="0"/>
              <a:pPr/>
              <a:t>6/2/2014</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766910F3-E228-4B0F-8F2C-C5E02B16891E}" type="slidenum">
              <a:rPr lang="en-US" smtClean="0"/>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476F72D-DE4C-4782-B267-14F872AC0123}" type="datetimeFigureOut">
              <a:rPr lang="en-US" smtClean="0"/>
              <a:pPr/>
              <a:t>6/2/2014</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766910F3-E228-4B0F-8F2C-C5E02B16891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E476F72D-DE4C-4782-B267-14F872AC0123}" type="datetimeFigureOut">
              <a:rPr lang="en-US" smtClean="0"/>
              <a:pPr/>
              <a:t>6/2/2014</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766910F3-E228-4B0F-8F2C-C5E02B16891E}" type="slidenum">
              <a:rPr lang="en-US" smtClean="0"/>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476F72D-DE4C-4782-B267-14F872AC0123}" type="datetimeFigureOut">
              <a:rPr lang="en-US" smtClean="0"/>
              <a:pPr/>
              <a:t>6/2/2014</a:t>
            </a:fld>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66910F3-E228-4B0F-8F2C-C5E02B16891E}" type="slidenum">
              <a:rPr lang="en-US" smtClean="0"/>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90600" y="0"/>
            <a:ext cx="8153400" cy="6858000"/>
          </a:xfrm>
          <a:ln/>
        </p:spPr>
        <p:style>
          <a:lnRef idx="1">
            <a:schemeClr val="accent2"/>
          </a:lnRef>
          <a:fillRef idx="2">
            <a:schemeClr val="accent2"/>
          </a:fillRef>
          <a:effectRef idx="1">
            <a:schemeClr val="accent2"/>
          </a:effectRef>
          <a:fontRef idx="minor">
            <a:schemeClr val="dk1"/>
          </a:fontRef>
        </p:style>
        <p:txBody>
          <a:bodyPr anchor="ctr">
            <a:normAutofit/>
            <a:scene3d>
              <a:camera prst="obliqueTopLeft"/>
              <a:lightRig rig="threePt" dir="t"/>
            </a:scene3d>
          </a:bodyPr>
          <a:lstStyle/>
          <a:p>
            <a:pPr>
              <a:buNone/>
            </a:pPr>
            <a:endParaRPr lang="en-US" dirty="0" smtClean="0"/>
          </a:p>
          <a:p>
            <a:pPr algn="ctr">
              <a:buNone/>
            </a:pPr>
            <a:endParaRPr lang="en-US" sz="2800" b="1" dirty="0" smtClean="0">
              <a:solidFill>
                <a:schemeClr val="tx1"/>
              </a:solidFill>
            </a:endParaRPr>
          </a:p>
          <a:p>
            <a:pPr algn="ctr">
              <a:buNone/>
            </a:pPr>
            <a:endParaRPr lang="en-US" sz="2800" b="1" dirty="0">
              <a:solidFill>
                <a:schemeClr val="tx1"/>
              </a:solidFill>
            </a:endParaRPr>
          </a:p>
          <a:p>
            <a:pPr algn="ctr">
              <a:buNone/>
            </a:pPr>
            <a:endParaRPr lang="en-US" sz="2800" b="1" dirty="0" smtClean="0">
              <a:solidFill>
                <a:schemeClr val="tx1"/>
              </a:solidFill>
            </a:endParaRPr>
          </a:p>
          <a:p>
            <a:pPr lvl="1" algn="ctr" defTabSz="457200">
              <a:buNone/>
            </a:pPr>
            <a:r>
              <a:rPr lang="en-US" sz="2400" b="1" dirty="0" smtClean="0">
                <a:solidFill>
                  <a:schemeClr val="accent5">
                    <a:lumMod val="50000"/>
                  </a:schemeClr>
                </a:solidFill>
              </a:rPr>
              <a:t>An </a:t>
            </a:r>
            <a:r>
              <a:rPr lang="en-US" sz="2400" b="1" dirty="0" err="1">
                <a:solidFill>
                  <a:schemeClr val="accent5">
                    <a:lumMod val="50000"/>
                  </a:schemeClr>
                </a:solidFill>
              </a:rPr>
              <a:t>Najah</a:t>
            </a:r>
            <a:r>
              <a:rPr lang="en-US" sz="2400" b="1" dirty="0">
                <a:solidFill>
                  <a:schemeClr val="accent5">
                    <a:lumMod val="50000"/>
                  </a:schemeClr>
                </a:solidFill>
              </a:rPr>
              <a:t> National University </a:t>
            </a:r>
            <a:endParaRPr lang="en-US" sz="2400" b="1" dirty="0" smtClean="0">
              <a:solidFill>
                <a:schemeClr val="accent5">
                  <a:lumMod val="50000"/>
                </a:schemeClr>
              </a:solidFill>
            </a:endParaRPr>
          </a:p>
          <a:p>
            <a:pPr lvl="1" algn="ctr" defTabSz="457200">
              <a:buNone/>
            </a:pPr>
            <a:r>
              <a:rPr lang="en-US" sz="2400" b="1" dirty="0" smtClean="0">
                <a:solidFill>
                  <a:schemeClr val="accent5">
                    <a:lumMod val="50000"/>
                  </a:schemeClr>
                </a:solidFill>
              </a:rPr>
              <a:t>Graduation </a:t>
            </a:r>
            <a:r>
              <a:rPr lang="en-US" sz="2400" b="1" dirty="0">
                <a:solidFill>
                  <a:schemeClr val="accent5">
                    <a:lumMod val="50000"/>
                  </a:schemeClr>
                </a:solidFill>
              </a:rPr>
              <a:t>project </a:t>
            </a:r>
            <a:r>
              <a:rPr lang="en-US" sz="2400" b="1" dirty="0" smtClean="0">
                <a:solidFill>
                  <a:schemeClr val="accent5">
                    <a:lumMod val="50000"/>
                  </a:schemeClr>
                </a:solidFill>
              </a:rPr>
              <a:t>2.</a:t>
            </a:r>
            <a:r>
              <a:rPr lang="en-US" sz="2400" b="1" u="sng" dirty="0" smtClean="0">
                <a:solidFill>
                  <a:schemeClr val="accent5">
                    <a:lumMod val="50000"/>
                  </a:schemeClr>
                </a:solidFill>
                <a:latin typeface="Times New Roman" pitchFamily="18" charset="0"/>
                <a:cs typeface="Times New Roman" pitchFamily="18" charset="0"/>
              </a:rPr>
              <a:t> </a:t>
            </a:r>
          </a:p>
          <a:p>
            <a:pPr lvl="1" algn="ctr" defTabSz="457200">
              <a:buNone/>
            </a:pPr>
            <a:endParaRPr lang="en-US" sz="2400" b="1" u="sng" dirty="0" smtClean="0">
              <a:solidFill>
                <a:schemeClr val="accent5">
                  <a:lumMod val="50000"/>
                </a:schemeClr>
              </a:solidFill>
              <a:latin typeface="Times New Roman" pitchFamily="18" charset="0"/>
              <a:cs typeface="Times New Roman" pitchFamily="18" charset="0"/>
            </a:endParaRPr>
          </a:p>
          <a:p>
            <a:pPr lvl="1" algn="ctr" defTabSz="457200">
              <a:buNone/>
            </a:pPr>
            <a:r>
              <a:rPr lang="en-US" sz="3600" b="1" dirty="0" err="1" smtClean="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Deir</a:t>
            </a:r>
            <a:r>
              <a:rPr lang="en-US" sz="3600" b="1" dirty="0" smtClean="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Al-</a:t>
            </a:r>
            <a:r>
              <a:rPr lang="en-US" sz="3600" b="1" dirty="0" err="1" smtClean="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Hatab</a:t>
            </a:r>
            <a:r>
              <a:rPr lang="en-US" sz="3600" b="1" dirty="0" smtClean="0">
                <a:solidFill>
                  <a:schemeClr val="accent3"/>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Mosque.</a:t>
            </a:r>
          </a:p>
          <a:p>
            <a:pPr lvl="1" algn="ctr" defTabSz="457200">
              <a:buNone/>
            </a:pPr>
            <a:endParaRPr lang="en-US" sz="2400" b="1" u="sng" dirty="0" smtClean="0">
              <a:solidFill>
                <a:schemeClr val="accent5">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lvl="1" algn="ctr" defTabSz="457200">
              <a:buNone/>
            </a:pPr>
            <a:r>
              <a:rPr lang="en-US" sz="2400" b="1" dirty="0" smtClean="0">
                <a:solidFill>
                  <a:schemeClr val="accent5">
                    <a:lumMod val="50000"/>
                  </a:schemeClr>
                </a:solidFill>
                <a:latin typeface="Times New Roman" pitchFamily="18" charset="0"/>
                <a:cs typeface="Times New Roman" pitchFamily="18" charset="0"/>
              </a:rPr>
              <a:t>Submitted to : </a:t>
            </a:r>
            <a:r>
              <a:rPr lang="en-US" sz="2400" b="1" dirty="0" err="1" smtClean="0">
                <a:solidFill>
                  <a:schemeClr val="accent5">
                    <a:lumMod val="50000"/>
                  </a:schemeClr>
                </a:solidFill>
                <a:latin typeface="Times New Roman" pitchFamily="18" charset="0"/>
                <a:cs typeface="Times New Roman" pitchFamily="18" charset="0"/>
              </a:rPr>
              <a:t>Dr.Munther</a:t>
            </a:r>
            <a:r>
              <a:rPr lang="en-US" sz="2400" b="1" dirty="0" smtClean="0">
                <a:solidFill>
                  <a:schemeClr val="accent5">
                    <a:lumMod val="50000"/>
                  </a:schemeClr>
                </a:solidFill>
                <a:latin typeface="Times New Roman" pitchFamily="18" charset="0"/>
                <a:cs typeface="Times New Roman" pitchFamily="18" charset="0"/>
              </a:rPr>
              <a:t> </a:t>
            </a:r>
            <a:r>
              <a:rPr lang="en-US" sz="2400" b="1" dirty="0" err="1" smtClean="0">
                <a:solidFill>
                  <a:schemeClr val="accent5">
                    <a:lumMod val="50000"/>
                  </a:schemeClr>
                </a:solidFill>
                <a:latin typeface="Times New Roman" pitchFamily="18" charset="0"/>
                <a:cs typeface="Times New Roman" pitchFamily="18" charset="0"/>
              </a:rPr>
              <a:t>Diab</a:t>
            </a:r>
            <a:r>
              <a:rPr lang="en-US" sz="2400" b="1" dirty="0" smtClean="0">
                <a:solidFill>
                  <a:schemeClr val="accent5">
                    <a:lumMod val="50000"/>
                  </a:schemeClr>
                </a:solidFill>
                <a:latin typeface="Times New Roman" pitchFamily="18" charset="0"/>
                <a:cs typeface="Times New Roman" pitchFamily="18" charset="0"/>
              </a:rPr>
              <a:t> .</a:t>
            </a:r>
          </a:p>
          <a:p>
            <a:pPr algn="ctr" defTabSz="457200">
              <a:buNone/>
            </a:pPr>
            <a:r>
              <a:rPr lang="en-US" sz="2400" b="1" dirty="0" smtClean="0">
                <a:solidFill>
                  <a:schemeClr val="accent5">
                    <a:lumMod val="50000"/>
                  </a:schemeClr>
                </a:solidFill>
                <a:latin typeface="Times New Roman" pitchFamily="18" charset="0"/>
                <a:cs typeface="Times New Roman" pitchFamily="18" charset="0"/>
              </a:rPr>
              <a:t>     Prepared by : </a:t>
            </a:r>
            <a:r>
              <a:rPr lang="en-US" sz="2400" dirty="0" err="1" smtClean="0">
                <a:solidFill>
                  <a:schemeClr val="accent5">
                    <a:lumMod val="50000"/>
                  </a:schemeClr>
                </a:solidFill>
                <a:latin typeface="Times New Roman" pitchFamily="18" charset="0"/>
                <a:cs typeface="Times New Roman" pitchFamily="18" charset="0"/>
              </a:rPr>
              <a:t>Rana</a:t>
            </a:r>
            <a:r>
              <a:rPr lang="en-US" sz="2400" dirty="0" smtClean="0">
                <a:solidFill>
                  <a:schemeClr val="accent5">
                    <a:lumMod val="50000"/>
                  </a:schemeClr>
                </a:solidFill>
                <a:latin typeface="Times New Roman" pitchFamily="18" charset="0"/>
                <a:cs typeface="Times New Roman" pitchFamily="18" charset="0"/>
              </a:rPr>
              <a:t> Abu </a:t>
            </a:r>
            <a:r>
              <a:rPr lang="en-US" sz="2400" dirty="0" err="1" smtClean="0">
                <a:solidFill>
                  <a:schemeClr val="accent5">
                    <a:lumMod val="50000"/>
                  </a:schemeClr>
                </a:solidFill>
                <a:latin typeface="Times New Roman" pitchFamily="18" charset="0"/>
                <a:cs typeface="Times New Roman" pitchFamily="18" charset="0"/>
              </a:rPr>
              <a:t>hamed</a:t>
            </a:r>
            <a:r>
              <a:rPr lang="en-US" sz="2400" dirty="0" smtClean="0">
                <a:solidFill>
                  <a:schemeClr val="accent5">
                    <a:lumMod val="50000"/>
                  </a:schemeClr>
                </a:solidFill>
                <a:latin typeface="Times New Roman" pitchFamily="18" charset="0"/>
                <a:cs typeface="Times New Roman" pitchFamily="18" charset="0"/>
              </a:rPr>
              <a:t>.</a:t>
            </a:r>
            <a:r>
              <a:rPr lang="en-US" sz="2400" b="1" dirty="0" smtClean="0">
                <a:solidFill>
                  <a:schemeClr val="accent5">
                    <a:lumMod val="50000"/>
                  </a:schemeClr>
                </a:solidFill>
                <a:latin typeface="Times New Roman" pitchFamily="18" charset="0"/>
                <a:cs typeface="Times New Roman" pitchFamily="18" charset="0"/>
              </a:rPr>
              <a:t/>
            </a:r>
            <a:br>
              <a:rPr lang="en-US" sz="2400" b="1" dirty="0" smtClean="0">
                <a:solidFill>
                  <a:schemeClr val="accent5">
                    <a:lumMod val="50000"/>
                  </a:schemeClr>
                </a:solidFill>
                <a:latin typeface="Times New Roman" pitchFamily="18" charset="0"/>
                <a:cs typeface="Times New Roman" pitchFamily="18" charset="0"/>
              </a:rPr>
            </a:br>
            <a:r>
              <a:rPr lang="en-US" sz="2400" b="1" dirty="0" smtClean="0">
                <a:solidFill>
                  <a:schemeClr val="accent5">
                    <a:lumMod val="50000"/>
                  </a:schemeClr>
                </a:solidFill>
                <a:latin typeface="Times New Roman" pitchFamily="18" charset="0"/>
                <a:cs typeface="Times New Roman" pitchFamily="18" charset="0"/>
              </a:rPr>
              <a:t>                   </a:t>
            </a:r>
            <a:r>
              <a:rPr lang="en-US" sz="2400" dirty="0" err="1" smtClean="0">
                <a:solidFill>
                  <a:schemeClr val="accent5">
                    <a:lumMod val="50000"/>
                  </a:schemeClr>
                </a:solidFill>
                <a:latin typeface="Times New Roman" pitchFamily="18" charset="0"/>
                <a:cs typeface="Times New Roman" pitchFamily="18" charset="0"/>
              </a:rPr>
              <a:t>Inas</a:t>
            </a:r>
            <a:r>
              <a:rPr lang="en-US" sz="2400" dirty="0" smtClean="0">
                <a:solidFill>
                  <a:schemeClr val="accent5">
                    <a:lumMod val="50000"/>
                  </a:schemeClr>
                </a:solidFill>
                <a:latin typeface="Times New Roman" pitchFamily="18" charset="0"/>
                <a:cs typeface="Times New Roman" pitchFamily="18" charset="0"/>
              </a:rPr>
              <a:t> </a:t>
            </a:r>
            <a:r>
              <a:rPr lang="en-US" sz="2400" dirty="0" err="1" smtClean="0">
                <a:solidFill>
                  <a:schemeClr val="accent5">
                    <a:lumMod val="50000"/>
                  </a:schemeClr>
                </a:solidFill>
                <a:latin typeface="Times New Roman" pitchFamily="18" charset="0"/>
                <a:cs typeface="Times New Roman" pitchFamily="18" charset="0"/>
              </a:rPr>
              <a:t>Hanoon</a:t>
            </a:r>
            <a:r>
              <a:rPr lang="en-US" sz="2400" dirty="0" smtClean="0">
                <a:solidFill>
                  <a:schemeClr val="accent5">
                    <a:lumMod val="50000"/>
                  </a:schemeClr>
                </a:solidFill>
                <a:latin typeface="Times New Roman" pitchFamily="18" charset="0"/>
                <a:cs typeface="Times New Roman" pitchFamily="18" charset="0"/>
              </a:rPr>
              <a:t>.</a:t>
            </a:r>
            <a:r>
              <a:rPr lang="en-US" sz="2400" b="1" dirty="0" smtClean="0">
                <a:solidFill>
                  <a:schemeClr val="accent5">
                    <a:lumMod val="50000"/>
                  </a:schemeClr>
                </a:solidFill>
                <a:latin typeface="Times New Roman" pitchFamily="18" charset="0"/>
                <a:cs typeface="Times New Roman" pitchFamily="18" charset="0"/>
              </a:rPr>
              <a:t/>
            </a:r>
            <a:br>
              <a:rPr lang="en-US" sz="2400" b="1" dirty="0" smtClean="0">
                <a:solidFill>
                  <a:schemeClr val="accent5">
                    <a:lumMod val="50000"/>
                  </a:schemeClr>
                </a:solidFill>
                <a:latin typeface="Times New Roman" pitchFamily="18" charset="0"/>
                <a:cs typeface="Times New Roman" pitchFamily="18" charset="0"/>
              </a:rPr>
            </a:br>
            <a:r>
              <a:rPr lang="en-US" sz="2400" b="1" dirty="0" smtClean="0">
                <a:solidFill>
                  <a:schemeClr val="accent5">
                    <a:lumMod val="50000"/>
                  </a:schemeClr>
                </a:solidFill>
                <a:latin typeface="Times New Roman" pitchFamily="18" charset="0"/>
                <a:cs typeface="Times New Roman" pitchFamily="18" charset="0"/>
              </a:rPr>
              <a:t>                             </a:t>
            </a:r>
            <a:r>
              <a:rPr lang="en-US" sz="2400" dirty="0" err="1" smtClean="0">
                <a:solidFill>
                  <a:schemeClr val="accent5">
                    <a:lumMod val="50000"/>
                  </a:schemeClr>
                </a:solidFill>
                <a:latin typeface="Times New Roman" pitchFamily="18" charset="0"/>
                <a:cs typeface="Times New Roman" pitchFamily="18" charset="0"/>
              </a:rPr>
              <a:t>Bara’ah</a:t>
            </a:r>
            <a:r>
              <a:rPr lang="en-US" sz="2400" dirty="0" smtClean="0">
                <a:solidFill>
                  <a:schemeClr val="accent5">
                    <a:lumMod val="50000"/>
                  </a:schemeClr>
                </a:solidFill>
                <a:latin typeface="Times New Roman" pitchFamily="18" charset="0"/>
                <a:cs typeface="Times New Roman" pitchFamily="18" charset="0"/>
              </a:rPr>
              <a:t> Al </a:t>
            </a:r>
            <a:r>
              <a:rPr lang="en-US" sz="2400" dirty="0" err="1" smtClean="0">
                <a:solidFill>
                  <a:schemeClr val="accent5">
                    <a:lumMod val="50000"/>
                  </a:schemeClr>
                </a:solidFill>
                <a:latin typeface="Times New Roman" pitchFamily="18" charset="0"/>
                <a:cs typeface="Times New Roman" pitchFamily="18" charset="0"/>
              </a:rPr>
              <a:t>Thaher</a:t>
            </a:r>
            <a:r>
              <a:rPr lang="en-US" sz="2400" dirty="0" smtClean="0">
                <a:solidFill>
                  <a:schemeClr val="accent5">
                    <a:lumMod val="50000"/>
                  </a:schemeClr>
                </a:solidFill>
              </a:rPr>
              <a:t>.</a:t>
            </a:r>
            <a:endParaRPr lang="en-US" sz="2400" dirty="0">
              <a:solidFill>
                <a:schemeClr val="accent5">
                  <a:lumMod val="50000"/>
                </a:schemeClr>
              </a:solidFill>
            </a:endParaRPr>
          </a:p>
        </p:txBody>
      </p:sp>
      <p:pic>
        <p:nvPicPr>
          <p:cNvPr id="7" name="Picture 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590800" y="228600"/>
            <a:ext cx="5181600" cy="2156980"/>
          </a:xfrm>
          <a:prstGeom prst="ellipse">
            <a:avLst/>
          </a:prstGeom>
          <a:ln>
            <a:noFill/>
          </a:ln>
          <a:effectLst>
            <a:outerShdw blurRad="149987" dist="250190" dir="8460000" algn="ctr">
              <a:srgbClr val="000000">
                <a:alpha val="28000"/>
              </a:srgbClr>
            </a:outerShdw>
            <a:softEdge rad="112500"/>
          </a:effectLst>
          <a:scene3d>
            <a:camera prst="orthographicFront">
              <a:rot lat="0" lon="0" rev="0"/>
            </a:camera>
            <a:lightRig rig="contrasting" dir="t">
              <a:rot lat="0" lon="0" rev="1500000"/>
            </a:lightRig>
          </a:scene3d>
          <a:sp3d prstMaterial="metal">
            <a:bevelT w="88900" h="88900"/>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457200"/>
            <a:ext cx="7498080" cy="6172200"/>
          </a:xfrm>
        </p:spPr>
        <p:txBody>
          <a:bodyPr/>
          <a:lstStyle/>
          <a:p>
            <a:pPr marL="82296" indent="0">
              <a:buNone/>
            </a:pPr>
            <a:r>
              <a:rPr lang="en-US" sz="2400" dirty="0"/>
              <a:t>Referring to ACI code and reality , we  assumed live load to be </a:t>
            </a:r>
            <a:r>
              <a:rPr lang="en-US" sz="2400" dirty="0" smtClean="0"/>
              <a:t>6 </a:t>
            </a:r>
            <a:r>
              <a:rPr lang="en-US" sz="2400" dirty="0"/>
              <a:t>KN/m</a:t>
            </a:r>
            <a:r>
              <a:rPr lang="en-US" sz="2400" baseline="30000" dirty="0"/>
              <a:t>2</a:t>
            </a:r>
            <a:r>
              <a:rPr lang="en-US" sz="2400" dirty="0"/>
              <a:t>, super imposed were calculated as follow </a:t>
            </a:r>
          </a:p>
          <a:p>
            <a:pPr marL="82296" indent="0">
              <a:buNone/>
            </a:pPr>
            <a:r>
              <a:rPr lang="en-US" sz="2400" dirty="0"/>
              <a:t> </a:t>
            </a:r>
          </a:p>
          <a:p>
            <a:pPr marL="82296" indent="0">
              <a:buNone/>
            </a:pPr>
            <a:r>
              <a:rPr lang="en-US" sz="2400" dirty="0"/>
              <a:t>Super imposed =  (.02*19)+(.07*15)+(.02*19)+(.03*22)=2.5 </a:t>
            </a:r>
            <a:r>
              <a:rPr lang="en-US" sz="2400" dirty="0" err="1"/>
              <a:t>kN</a:t>
            </a:r>
            <a:r>
              <a:rPr lang="en-US" sz="2400" dirty="0"/>
              <a:t>/m</a:t>
            </a:r>
            <a:r>
              <a:rPr lang="en-US" sz="2400" baseline="30000" dirty="0"/>
              <a:t>2</a:t>
            </a:r>
            <a:r>
              <a:rPr lang="en-US" sz="2400" dirty="0"/>
              <a:t> </a:t>
            </a:r>
            <a:r>
              <a:rPr lang="en-US" sz="2400" dirty="0" smtClean="0"/>
              <a:t>.</a:t>
            </a:r>
          </a:p>
          <a:p>
            <a:pPr marL="82296" indent="0">
              <a:buNone/>
            </a:pPr>
            <a:endParaRPr lang="en-US" sz="2400" dirty="0"/>
          </a:p>
          <a:p>
            <a:pPr marL="82296" indent="0">
              <a:buNone/>
            </a:pPr>
            <a:r>
              <a:rPr lang="en-US" sz="2400" dirty="0" smtClean="0"/>
              <a:t>for inclined slab, we assumed the live load to be 0.1 from live load on floor slab = .6 KN/m</a:t>
            </a:r>
            <a:r>
              <a:rPr lang="en-US" sz="2400" baseline="30000" dirty="0" smtClean="0"/>
              <a:t>2</a:t>
            </a:r>
            <a:endParaRPr lang="en-US" sz="2400" dirty="0" smtClean="0"/>
          </a:p>
          <a:p>
            <a:pPr marL="82296" indent="0">
              <a:buNone/>
            </a:pPr>
            <a:r>
              <a:rPr lang="en-US" sz="2400" dirty="0" smtClean="0"/>
              <a:t>Super imposed = 1.9* .02 = .038 KN/m</a:t>
            </a:r>
            <a:r>
              <a:rPr lang="en-US" sz="2400" baseline="30000" dirty="0" smtClean="0"/>
              <a:t>2</a:t>
            </a:r>
            <a:endParaRPr lang="en-US" sz="2400" dirty="0" smtClean="0"/>
          </a:p>
          <a:p>
            <a:pPr marL="82296" indent="0">
              <a:buNone/>
            </a:pPr>
            <a:endParaRPr lang="en-US" sz="2400" dirty="0" smtClean="0"/>
          </a:p>
          <a:p>
            <a:pPr marL="82296" indent="0">
              <a:buNone/>
            </a:pPr>
            <a:endParaRPr lang="en-US" sz="2400" dirty="0"/>
          </a:p>
          <a:p>
            <a:pPr marL="82296" indent="0">
              <a:buNone/>
            </a:pPr>
            <a:endParaRPr lang="en-US" dirty="0"/>
          </a:p>
          <a:p>
            <a:endParaRPr lang="en-US" dirty="0"/>
          </a:p>
        </p:txBody>
      </p:sp>
      <p:graphicFrame>
        <p:nvGraphicFramePr>
          <p:cNvPr id="4" name="Table 3"/>
          <p:cNvGraphicFramePr>
            <a:graphicFrameLocks noGrp="1"/>
          </p:cNvGraphicFramePr>
          <p:nvPr>
            <p:extLst>
              <p:ext uri="{D42A27DB-BD31-4B8C-83A1-F6EECF244321}">
                <p14:modId xmlns="" xmlns:p14="http://schemas.microsoft.com/office/powerpoint/2010/main" val="302839625"/>
              </p:ext>
            </p:extLst>
          </p:nvPr>
        </p:nvGraphicFramePr>
        <p:xfrm>
          <a:off x="1981200" y="4648200"/>
          <a:ext cx="5943600" cy="1752600"/>
        </p:xfrm>
        <a:graphic>
          <a:graphicData uri="http://schemas.openxmlformats.org/drawingml/2006/table">
            <a:tbl>
              <a:tblPr firstRow="1" firstCol="1" bandRow="1">
                <a:tableStyleId>{8799B23B-EC83-4686-B30A-512413B5E67A}</a:tableStyleId>
              </a:tblPr>
              <a:tblGrid>
                <a:gridCol w="2929256"/>
                <a:gridCol w="3014344"/>
              </a:tblGrid>
              <a:tr h="350520">
                <a:tc>
                  <a:txBody>
                    <a:bodyPr/>
                    <a:lstStyle/>
                    <a:p>
                      <a:pPr marL="0" marR="0">
                        <a:lnSpc>
                          <a:spcPct val="115000"/>
                        </a:lnSpc>
                        <a:spcBef>
                          <a:spcPts val="0"/>
                        </a:spcBef>
                        <a:spcAft>
                          <a:spcPts val="0"/>
                        </a:spcAft>
                      </a:pPr>
                      <a:r>
                        <a:rPr lang="en-US" sz="1400" dirty="0">
                          <a:effectLst/>
                        </a:rPr>
                        <a:t> </a:t>
                      </a:r>
                      <a:endParaRPr lang="en-US" sz="1100" dirty="0">
                        <a:solidFill>
                          <a:srgbClr val="000000"/>
                        </a:solidFill>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dirty="0" smtClean="0">
                          <a:effectLst/>
                        </a:rPr>
                        <a:t>ɣ </a:t>
                      </a:r>
                      <a:r>
                        <a:rPr lang="en-US" sz="1400" dirty="0">
                          <a:effectLst/>
                        </a:rPr>
                        <a:t>(</a:t>
                      </a:r>
                      <a:r>
                        <a:rPr lang="en-US" sz="1400" dirty="0" err="1">
                          <a:effectLst/>
                        </a:rPr>
                        <a:t>kN</a:t>
                      </a:r>
                      <a:r>
                        <a:rPr lang="en-US" sz="1400" dirty="0">
                          <a:effectLst/>
                        </a:rPr>
                        <a:t>/m</a:t>
                      </a:r>
                      <a:r>
                        <a:rPr lang="en-US" sz="1400" baseline="30000" dirty="0">
                          <a:effectLst/>
                        </a:rPr>
                        <a:t>2</a:t>
                      </a:r>
                      <a:r>
                        <a:rPr lang="en-US" sz="1400" dirty="0">
                          <a:effectLst/>
                        </a:rPr>
                        <a:t>)</a:t>
                      </a:r>
                      <a:endParaRPr lang="en-US" sz="1100" dirty="0">
                        <a:solidFill>
                          <a:srgbClr val="000000"/>
                        </a:solidFill>
                        <a:effectLst/>
                        <a:latin typeface="Calibri"/>
                        <a:ea typeface="Times New Roman"/>
                        <a:cs typeface="Arial"/>
                      </a:endParaRPr>
                    </a:p>
                  </a:txBody>
                  <a:tcPr marL="68580" marR="68580" marT="0" marB="0"/>
                </a:tc>
              </a:tr>
              <a:tr h="350520">
                <a:tc>
                  <a:txBody>
                    <a:bodyPr/>
                    <a:lstStyle/>
                    <a:p>
                      <a:pPr marL="0" marR="0" algn="ctr">
                        <a:lnSpc>
                          <a:spcPct val="115000"/>
                        </a:lnSpc>
                        <a:spcBef>
                          <a:spcPts val="0"/>
                        </a:spcBef>
                        <a:spcAft>
                          <a:spcPts val="0"/>
                        </a:spcAft>
                      </a:pPr>
                      <a:r>
                        <a:rPr lang="en-US" sz="1400" dirty="0">
                          <a:effectLst/>
                        </a:rPr>
                        <a:t>plaster</a:t>
                      </a:r>
                      <a:endParaRPr lang="en-US" sz="1100" dirty="0">
                        <a:solidFill>
                          <a:srgbClr val="000000"/>
                        </a:solidFill>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a:effectLst/>
                        </a:rPr>
                        <a:t>19</a:t>
                      </a:r>
                      <a:endParaRPr lang="en-US" sz="1100">
                        <a:solidFill>
                          <a:srgbClr val="000000"/>
                        </a:solidFill>
                        <a:effectLst/>
                        <a:latin typeface="Calibri"/>
                        <a:ea typeface="Times New Roman"/>
                        <a:cs typeface="Arial"/>
                      </a:endParaRPr>
                    </a:p>
                  </a:txBody>
                  <a:tcPr marL="68580" marR="68580" marT="0" marB="0"/>
                </a:tc>
              </a:tr>
              <a:tr h="350520">
                <a:tc>
                  <a:txBody>
                    <a:bodyPr/>
                    <a:lstStyle/>
                    <a:p>
                      <a:pPr marL="0" marR="0" algn="ctr">
                        <a:lnSpc>
                          <a:spcPct val="115000"/>
                        </a:lnSpc>
                        <a:spcBef>
                          <a:spcPts val="0"/>
                        </a:spcBef>
                        <a:spcAft>
                          <a:spcPts val="0"/>
                        </a:spcAft>
                      </a:pPr>
                      <a:r>
                        <a:rPr lang="en-US" sz="1400" dirty="0">
                          <a:effectLst/>
                        </a:rPr>
                        <a:t>Sand</a:t>
                      </a:r>
                      <a:endParaRPr lang="en-US" sz="1100" dirty="0">
                        <a:solidFill>
                          <a:srgbClr val="000000"/>
                        </a:solidFill>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dirty="0">
                          <a:effectLst/>
                        </a:rPr>
                        <a:t>15</a:t>
                      </a:r>
                      <a:endParaRPr lang="en-US" sz="1100" dirty="0">
                        <a:solidFill>
                          <a:srgbClr val="000000"/>
                        </a:solidFill>
                        <a:effectLst/>
                        <a:latin typeface="Calibri"/>
                        <a:ea typeface="Times New Roman"/>
                        <a:cs typeface="Arial"/>
                      </a:endParaRPr>
                    </a:p>
                  </a:txBody>
                  <a:tcPr marL="68580" marR="68580" marT="0" marB="0"/>
                </a:tc>
              </a:tr>
              <a:tr h="350520">
                <a:tc>
                  <a:txBody>
                    <a:bodyPr/>
                    <a:lstStyle/>
                    <a:p>
                      <a:pPr marL="0" marR="0" algn="ctr">
                        <a:lnSpc>
                          <a:spcPct val="115000"/>
                        </a:lnSpc>
                        <a:spcBef>
                          <a:spcPts val="0"/>
                        </a:spcBef>
                        <a:spcAft>
                          <a:spcPts val="0"/>
                        </a:spcAft>
                      </a:pPr>
                      <a:r>
                        <a:rPr lang="en-US" sz="1400" dirty="0">
                          <a:effectLst/>
                        </a:rPr>
                        <a:t>mortar</a:t>
                      </a:r>
                      <a:endParaRPr lang="en-US" sz="1100" dirty="0">
                        <a:solidFill>
                          <a:srgbClr val="000000"/>
                        </a:solidFill>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a:effectLst/>
                        </a:rPr>
                        <a:t>19</a:t>
                      </a:r>
                      <a:endParaRPr lang="en-US" sz="1100">
                        <a:solidFill>
                          <a:srgbClr val="000000"/>
                        </a:solidFill>
                        <a:effectLst/>
                        <a:latin typeface="Calibri"/>
                        <a:ea typeface="Times New Roman"/>
                        <a:cs typeface="Arial"/>
                      </a:endParaRPr>
                    </a:p>
                  </a:txBody>
                  <a:tcPr marL="68580" marR="68580" marT="0" marB="0"/>
                </a:tc>
              </a:tr>
              <a:tr h="350520">
                <a:tc>
                  <a:txBody>
                    <a:bodyPr/>
                    <a:lstStyle/>
                    <a:p>
                      <a:pPr marL="0" marR="0" algn="ctr">
                        <a:lnSpc>
                          <a:spcPct val="115000"/>
                        </a:lnSpc>
                        <a:spcBef>
                          <a:spcPts val="0"/>
                        </a:spcBef>
                        <a:spcAft>
                          <a:spcPts val="0"/>
                        </a:spcAft>
                      </a:pPr>
                      <a:r>
                        <a:rPr lang="en-US" sz="1400" dirty="0">
                          <a:effectLst/>
                        </a:rPr>
                        <a:t>tile</a:t>
                      </a:r>
                      <a:endParaRPr lang="en-US" sz="1100" dirty="0">
                        <a:solidFill>
                          <a:srgbClr val="000000"/>
                        </a:solidFill>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dirty="0">
                          <a:effectLst/>
                        </a:rPr>
                        <a:t>22</a:t>
                      </a:r>
                      <a:endParaRPr lang="en-US" sz="1100" dirty="0">
                        <a:solidFill>
                          <a:srgbClr val="000000"/>
                        </a:solidFill>
                        <a:effectLst/>
                        <a:latin typeface="Calibri"/>
                        <a:ea typeface="Times New Roman"/>
                        <a:cs typeface="Arial"/>
                      </a:endParaRPr>
                    </a:p>
                  </a:txBody>
                  <a:tcPr marL="68580" marR="68580" marT="0" marB="0"/>
                </a:tc>
              </a:tr>
            </a:tbl>
          </a:graphicData>
        </a:graphic>
      </p:graphicFrame>
    </p:spTree>
    <p:extLst>
      <p:ext uri="{BB962C8B-B14F-4D97-AF65-F5344CB8AC3E}">
        <p14:creationId xmlns="" xmlns:p14="http://schemas.microsoft.com/office/powerpoint/2010/main" val="16021782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609600"/>
            <a:ext cx="7498080" cy="5638800"/>
          </a:xfrm>
        </p:spPr>
        <p:txBody>
          <a:bodyPr/>
          <a:lstStyle/>
          <a:p>
            <a:endParaRPr lang="en-US" sz="2400" dirty="0" smtClean="0"/>
          </a:p>
          <a:p>
            <a:pPr marL="82296" indent="0">
              <a:buNone/>
            </a:pPr>
            <a:r>
              <a:rPr lang="en-US" sz="2400" dirty="0"/>
              <a:t> </a:t>
            </a:r>
            <a:r>
              <a:rPr lang="en-US" sz="2400" dirty="0" smtClean="0"/>
              <a:t>Referring </a:t>
            </a:r>
            <a:r>
              <a:rPr lang="en-US" sz="2400" dirty="0"/>
              <a:t>to ACI equation , we determined depth of slabs in order to calculate own weight , then </a:t>
            </a:r>
            <a:r>
              <a:rPr lang="en-US" sz="2400" dirty="0" smtClean="0"/>
              <a:t>ultimate load </a:t>
            </a:r>
            <a:r>
              <a:rPr lang="en-US" sz="2400" dirty="0"/>
              <a:t>on it </a:t>
            </a:r>
            <a:endParaRPr lang="en-US" sz="2400" dirty="0" smtClean="0"/>
          </a:p>
          <a:p>
            <a:pPr marL="82296" indent="0">
              <a:buNone/>
            </a:pPr>
            <a:r>
              <a:rPr lang="en-US" sz="2400" dirty="0" smtClean="0"/>
              <a:t>(Wu)</a:t>
            </a:r>
          </a:p>
          <a:p>
            <a:pPr marL="82296" indent="0">
              <a:buNone/>
            </a:pPr>
            <a:endParaRPr lang="en-US" sz="2400" dirty="0"/>
          </a:p>
          <a:p>
            <a:pPr marL="82296" indent="0">
              <a:buNone/>
            </a:pPr>
            <a:endParaRPr lang="en-US" sz="2400" dirty="0" smtClean="0"/>
          </a:p>
          <a:p>
            <a:pPr marL="82296" indent="0">
              <a:buNone/>
            </a:pPr>
            <a:endParaRPr lang="en-US" sz="2400" dirty="0"/>
          </a:p>
          <a:p>
            <a:endParaRPr lang="en-US" dirty="0"/>
          </a:p>
        </p:txBody>
      </p:sp>
      <p:graphicFrame>
        <p:nvGraphicFramePr>
          <p:cNvPr id="4" name="Table 3"/>
          <p:cNvGraphicFramePr>
            <a:graphicFrameLocks noGrp="1"/>
          </p:cNvGraphicFramePr>
          <p:nvPr>
            <p:extLst>
              <p:ext uri="{D42A27DB-BD31-4B8C-83A1-F6EECF244321}">
                <p14:modId xmlns="" xmlns:p14="http://schemas.microsoft.com/office/powerpoint/2010/main" val="2137987691"/>
              </p:ext>
            </p:extLst>
          </p:nvPr>
        </p:nvGraphicFramePr>
        <p:xfrm>
          <a:off x="1828800" y="2971799"/>
          <a:ext cx="5867400" cy="1863285"/>
        </p:xfrm>
        <a:graphic>
          <a:graphicData uri="http://schemas.openxmlformats.org/drawingml/2006/table">
            <a:tbl>
              <a:tblPr firstRow="1" firstCol="1" bandRow="1">
                <a:tableStyleId>{8799B23B-EC83-4686-B30A-512413B5E67A}</a:tableStyleId>
              </a:tblPr>
              <a:tblGrid>
                <a:gridCol w="1905000"/>
                <a:gridCol w="990600"/>
                <a:gridCol w="1600200"/>
                <a:gridCol w="1371600"/>
              </a:tblGrid>
              <a:tr h="460588">
                <a:tc>
                  <a:txBody>
                    <a:bodyPr/>
                    <a:lstStyle/>
                    <a:p>
                      <a:pPr marL="0" marR="0">
                        <a:lnSpc>
                          <a:spcPct val="115000"/>
                        </a:lnSpc>
                        <a:spcBef>
                          <a:spcPts val="0"/>
                        </a:spcBef>
                        <a:spcAft>
                          <a:spcPts val="0"/>
                        </a:spcAft>
                      </a:pPr>
                      <a:r>
                        <a:rPr lang="en-US" sz="1400" dirty="0">
                          <a:effectLst/>
                        </a:rPr>
                        <a:t>Slab </a:t>
                      </a:r>
                      <a:endParaRPr lang="en-US" sz="1400" dirty="0">
                        <a:effectLst/>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400">
                          <a:effectLst/>
                        </a:rPr>
                        <a:t>Flat plate </a:t>
                      </a:r>
                      <a:endParaRPr lang="en-US" sz="1400">
                        <a:effectLst/>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400">
                          <a:effectLst/>
                        </a:rPr>
                        <a:t>Two way ribbed </a:t>
                      </a:r>
                      <a:endParaRPr lang="en-US" sz="1400">
                        <a:effectLst/>
                        <a:latin typeface="Calibri"/>
                        <a:ea typeface="Times New Roman"/>
                        <a:cs typeface="Arial"/>
                      </a:endParaRPr>
                    </a:p>
                  </a:txBody>
                  <a:tcPr marL="68580" marR="68580" marT="0" marB="0"/>
                </a:tc>
                <a:tc>
                  <a:txBody>
                    <a:bodyPr/>
                    <a:lstStyle/>
                    <a:p>
                      <a:pPr marL="0" marR="0">
                        <a:lnSpc>
                          <a:spcPct val="115000"/>
                        </a:lnSpc>
                        <a:spcBef>
                          <a:spcPts val="0"/>
                        </a:spcBef>
                        <a:spcAft>
                          <a:spcPts val="0"/>
                        </a:spcAft>
                      </a:pPr>
                      <a:r>
                        <a:rPr lang="en-US" sz="1400">
                          <a:effectLst/>
                        </a:rPr>
                        <a:t>Two way solid </a:t>
                      </a:r>
                      <a:endParaRPr lang="en-US" sz="1400">
                        <a:effectLst/>
                        <a:latin typeface="Calibri"/>
                        <a:ea typeface="Times New Roman"/>
                        <a:cs typeface="Arial"/>
                      </a:endParaRPr>
                    </a:p>
                  </a:txBody>
                  <a:tcPr marL="68580" marR="68580" marT="0" marB="0"/>
                </a:tc>
              </a:tr>
              <a:tr h="460588">
                <a:tc>
                  <a:txBody>
                    <a:bodyPr/>
                    <a:lstStyle/>
                    <a:p>
                      <a:pPr marL="0" marR="0">
                        <a:lnSpc>
                          <a:spcPct val="115000"/>
                        </a:lnSpc>
                        <a:spcBef>
                          <a:spcPts val="0"/>
                        </a:spcBef>
                        <a:spcAft>
                          <a:spcPts val="0"/>
                        </a:spcAft>
                      </a:pPr>
                      <a:r>
                        <a:rPr lang="en-US" sz="1400" dirty="0">
                          <a:effectLst/>
                        </a:rPr>
                        <a:t>H (m)</a:t>
                      </a:r>
                      <a:endParaRPr lang="en-US" sz="14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dirty="0">
                          <a:effectLst/>
                        </a:rPr>
                        <a:t>.27</a:t>
                      </a:r>
                      <a:endParaRPr lang="en-US" sz="14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a:effectLst/>
                        </a:rPr>
                        <a:t>.4</a:t>
                      </a:r>
                      <a:endParaRPr lang="en-US" sz="1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a:effectLst/>
                        </a:rPr>
                        <a:t>.18</a:t>
                      </a:r>
                      <a:endParaRPr lang="en-US" sz="1400">
                        <a:effectLst/>
                        <a:latin typeface="Calibri"/>
                        <a:ea typeface="Times New Roman"/>
                        <a:cs typeface="Arial"/>
                      </a:endParaRPr>
                    </a:p>
                  </a:txBody>
                  <a:tcPr marL="68580" marR="68580" marT="0" marB="0"/>
                </a:tc>
              </a:tr>
              <a:tr h="481521">
                <a:tc>
                  <a:txBody>
                    <a:bodyPr/>
                    <a:lstStyle/>
                    <a:p>
                      <a:pPr marL="0" marR="0">
                        <a:lnSpc>
                          <a:spcPct val="115000"/>
                        </a:lnSpc>
                        <a:spcBef>
                          <a:spcPts val="0"/>
                        </a:spcBef>
                        <a:spcAft>
                          <a:spcPts val="0"/>
                        </a:spcAft>
                      </a:pPr>
                      <a:r>
                        <a:rPr lang="en-US" sz="1400" dirty="0">
                          <a:effectLst/>
                        </a:rPr>
                        <a:t>Own weight(KN) </a:t>
                      </a:r>
                      <a:endParaRPr lang="en-US" sz="14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dirty="0">
                          <a:effectLst/>
                        </a:rPr>
                        <a:t>6.75</a:t>
                      </a:r>
                      <a:endParaRPr lang="en-US" sz="14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a:effectLst/>
                        </a:rPr>
                        <a:t>2.82</a:t>
                      </a:r>
                      <a:endParaRPr lang="en-US" sz="1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a:effectLst/>
                        </a:rPr>
                        <a:t>4.5</a:t>
                      </a:r>
                      <a:endParaRPr lang="en-US" sz="1400">
                        <a:effectLst/>
                        <a:latin typeface="Calibri"/>
                        <a:ea typeface="Times New Roman"/>
                        <a:cs typeface="Arial"/>
                      </a:endParaRPr>
                    </a:p>
                  </a:txBody>
                  <a:tcPr marL="68580" marR="68580" marT="0" marB="0"/>
                </a:tc>
              </a:tr>
              <a:tr h="460588">
                <a:tc>
                  <a:txBody>
                    <a:bodyPr/>
                    <a:lstStyle/>
                    <a:p>
                      <a:pPr marL="0" marR="0">
                        <a:lnSpc>
                          <a:spcPct val="115000"/>
                        </a:lnSpc>
                        <a:spcBef>
                          <a:spcPts val="0"/>
                        </a:spcBef>
                        <a:spcAft>
                          <a:spcPts val="0"/>
                        </a:spcAft>
                      </a:pPr>
                      <a:r>
                        <a:rPr lang="en-US" sz="1400">
                          <a:effectLst/>
                        </a:rPr>
                        <a:t>Wu(KN/m</a:t>
                      </a:r>
                      <a:r>
                        <a:rPr lang="en-US" sz="1400" baseline="-25000">
                          <a:effectLst/>
                        </a:rPr>
                        <a:t>2 </a:t>
                      </a:r>
                      <a:r>
                        <a:rPr lang="en-US" sz="1400">
                          <a:effectLst/>
                        </a:rPr>
                        <a:t>)</a:t>
                      </a:r>
                      <a:endParaRPr lang="en-US" sz="140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dirty="0">
                          <a:effectLst/>
                        </a:rPr>
                        <a:t>20.7</a:t>
                      </a:r>
                      <a:endParaRPr lang="en-US" sz="14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dirty="0">
                          <a:effectLst/>
                        </a:rPr>
                        <a:t>16</a:t>
                      </a:r>
                      <a:endParaRPr lang="en-US" sz="1400" dirty="0">
                        <a:effectLst/>
                        <a:latin typeface="Calibri"/>
                        <a:ea typeface="Times New Roman"/>
                        <a:cs typeface="Arial"/>
                      </a:endParaRPr>
                    </a:p>
                  </a:txBody>
                  <a:tcPr marL="68580" marR="68580" marT="0" marB="0"/>
                </a:tc>
                <a:tc>
                  <a:txBody>
                    <a:bodyPr/>
                    <a:lstStyle/>
                    <a:p>
                      <a:pPr marL="0" marR="0" algn="ctr">
                        <a:lnSpc>
                          <a:spcPct val="115000"/>
                        </a:lnSpc>
                        <a:spcBef>
                          <a:spcPts val="0"/>
                        </a:spcBef>
                        <a:spcAft>
                          <a:spcPts val="0"/>
                        </a:spcAft>
                      </a:pPr>
                      <a:r>
                        <a:rPr lang="en-US" sz="1400" dirty="0">
                          <a:effectLst/>
                        </a:rPr>
                        <a:t>18</a:t>
                      </a:r>
                      <a:endParaRPr lang="en-US" sz="1400" dirty="0">
                        <a:effectLst/>
                        <a:latin typeface="Calibri"/>
                        <a:ea typeface="Times New Roman"/>
                        <a:cs typeface="Arial"/>
                      </a:endParaRPr>
                    </a:p>
                  </a:txBody>
                  <a:tcPr marL="68580" marR="68580" marT="0" marB="0"/>
                </a:tc>
              </a:tr>
            </a:tbl>
          </a:graphicData>
        </a:graphic>
      </p:graphicFrame>
      <p:sp>
        <p:nvSpPr>
          <p:cNvPr id="5" name="Rectangle 1"/>
          <p:cNvSpPr>
            <a:spLocks noChangeArrowheads="1"/>
          </p:cNvSpPr>
          <p:nvPr/>
        </p:nvSpPr>
        <p:spPr bwMode="auto">
          <a:xfrm>
            <a:off x="2978150" y="3462338"/>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 cases:</a:t>
            </a:r>
            <a:endParaRPr lang="en-US" dirty="0"/>
          </a:p>
        </p:txBody>
      </p:sp>
      <p:sp>
        <p:nvSpPr>
          <p:cNvPr id="3" name="Content Placeholder 2"/>
          <p:cNvSpPr>
            <a:spLocks noGrp="1"/>
          </p:cNvSpPr>
          <p:nvPr>
            <p:ph idx="1"/>
          </p:nvPr>
        </p:nvSpPr>
        <p:spPr>
          <a:xfrm>
            <a:off x="1435608" y="1219200"/>
            <a:ext cx="7498080" cy="5029200"/>
          </a:xfrm>
        </p:spPr>
        <p:txBody>
          <a:bodyPr/>
          <a:lstStyle/>
          <a:p>
            <a:pPr marL="82296" indent="0">
              <a:buNone/>
            </a:pPr>
            <a:r>
              <a:rPr lang="en-US" sz="2000" dirty="0" smtClean="0">
                <a:latin typeface="Times New Roman" pitchFamily="18" charset="0"/>
                <a:cs typeface="Times New Roman" pitchFamily="18" charset="0"/>
              </a:rPr>
              <a:t>To get the critical case of loading :</a:t>
            </a:r>
          </a:p>
          <a:p>
            <a:pPr marL="82296" indent="0">
              <a:buNone/>
            </a:pPr>
            <a:endParaRPr lang="en-US" sz="2000" dirty="0">
              <a:latin typeface="Times New Roman" pitchFamily="18" charset="0"/>
              <a:cs typeface="Times New Roman" pitchFamily="18" charset="0"/>
            </a:endParaRPr>
          </a:p>
          <a:p>
            <a:pPr marL="82296" indent="0">
              <a:buNone/>
            </a:pPr>
            <a:r>
              <a:rPr lang="en-US" sz="2000" dirty="0" smtClean="0">
                <a:latin typeface="Times New Roman" pitchFamily="18" charset="0"/>
                <a:cs typeface="Times New Roman" pitchFamily="18" charset="0"/>
              </a:rPr>
              <a:t>Max positive moment on exterior span </a:t>
            </a:r>
          </a:p>
          <a:p>
            <a:pPr marL="82296" indent="0">
              <a:buNone/>
            </a:pPr>
            <a:endParaRPr lang="en-US" sz="2000" dirty="0">
              <a:latin typeface="Times New Roman" pitchFamily="18" charset="0"/>
              <a:cs typeface="Times New Roman" pitchFamily="18" charset="0"/>
            </a:endParaRPr>
          </a:p>
          <a:p>
            <a:pPr marL="82296" indent="0">
              <a:buNone/>
            </a:pPr>
            <a:endParaRPr lang="en-US" sz="2000" dirty="0" smtClean="0">
              <a:latin typeface="Times New Roman" pitchFamily="18" charset="0"/>
              <a:cs typeface="Times New Roman" pitchFamily="18" charset="0"/>
            </a:endParaRPr>
          </a:p>
          <a:p>
            <a:pPr marL="82296" indent="0">
              <a:buNone/>
            </a:pPr>
            <a:endParaRPr lang="en-US" sz="2000" dirty="0">
              <a:latin typeface="Times New Roman" pitchFamily="18" charset="0"/>
              <a:cs typeface="Times New Roman" pitchFamily="18" charset="0"/>
            </a:endParaRPr>
          </a:p>
          <a:p>
            <a:pPr marL="82296" indent="0">
              <a:buNone/>
            </a:pPr>
            <a:endParaRPr lang="en-US" sz="2000" dirty="0">
              <a:latin typeface="Times New Roman" pitchFamily="18" charset="0"/>
              <a:cs typeface="Times New Roman" pitchFamily="18" charset="0"/>
            </a:endParaRPr>
          </a:p>
          <a:p>
            <a:pPr marL="82296" indent="0">
              <a:buNone/>
            </a:pPr>
            <a:endParaRPr lang="en-US" dirty="0"/>
          </a:p>
        </p:txBody>
      </p:sp>
      <p:pic>
        <p:nvPicPr>
          <p:cNvPr id="4" name="صورة 1"/>
          <p:cNvPicPr/>
          <p:nvPr/>
        </p:nvPicPr>
        <p:blipFill>
          <a:blip r:embed="rId2" cstate="print"/>
          <a:srcRect/>
          <a:stretch>
            <a:fillRect/>
          </a:stretch>
        </p:blipFill>
        <p:spPr bwMode="auto">
          <a:xfrm>
            <a:off x="1905000" y="3048000"/>
            <a:ext cx="5791200" cy="2493645"/>
          </a:xfrm>
          <a:prstGeom prst="rect">
            <a:avLst/>
          </a:prstGeom>
          <a:noFill/>
          <a:ln w="9525">
            <a:noFill/>
            <a:miter lim="800000"/>
            <a:headEnd/>
            <a:tailEnd/>
          </a:ln>
        </p:spPr>
      </p:pic>
    </p:spTree>
    <p:extLst>
      <p:ext uri="{BB962C8B-B14F-4D97-AF65-F5344CB8AC3E}">
        <p14:creationId xmlns="" xmlns:p14="http://schemas.microsoft.com/office/powerpoint/2010/main" val="2824985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609600"/>
            <a:ext cx="7498080" cy="5638800"/>
          </a:xfrm>
        </p:spPr>
        <p:txBody>
          <a:bodyPr/>
          <a:lstStyle/>
          <a:p>
            <a:r>
              <a:rPr lang="en-US" sz="2400" dirty="0">
                <a:latin typeface="Times New Roman" pitchFamily="18" charset="0"/>
                <a:cs typeface="Times New Roman" pitchFamily="18" charset="0"/>
              </a:rPr>
              <a:t>Max positive moment in interior </a:t>
            </a:r>
            <a:r>
              <a:rPr lang="en-US" sz="2400" dirty="0" smtClean="0">
                <a:latin typeface="Times New Roman" pitchFamily="18" charset="0"/>
                <a:cs typeface="Times New Roman" pitchFamily="18" charset="0"/>
              </a:rPr>
              <a:t>span</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a:p>
            <a:r>
              <a:rPr lang="en-U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endParaRPr lang="en-US" dirty="0"/>
          </a:p>
        </p:txBody>
      </p:sp>
      <p:pic>
        <p:nvPicPr>
          <p:cNvPr id="4" name="صورة 4"/>
          <p:cNvPicPr/>
          <p:nvPr/>
        </p:nvPicPr>
        <p:blipFill>
          <a:blip r:embed="rId2" cstate="print"/>
          <a:srcRect/>
          <a:stretch>
            <a:fillRect/>
          </a:stretch>
        </p:blipFill>
        <p:spPr bwMode="auto">
          <a:xfrm>
            <a:off x="2209800" y="2362199"/>
            <a:ext cx="6096000" cy="2819401"/>
          </a:xfrm>
          <a:prstGeom prst="rect">
            <a:avLst/>
          </a:prstGeom>
          <a:noFill/>
          <a:ln w="9525">
            <a:noFill/>
            <a:miter lim="800000"/>
            <a:headEnd/>
            <a:tailEnd/>
          </a:ln>
        </p:spPr>
      </p:pic>
    </p:spTree>
    <p:extLst>
      <p:ext uri="{BB962C8B-B14F-4D97-AF65-F5344CB8AC3E}">
        <p14:creationId xmlns="" xmlns:p14="http://schemas.microsoft.com/office/powerpoint/2010/main" val="19470520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b="1" dirty="0"/>
              <a:t>Materials</a:t>
            </a:r>
          </a:p>
        </p:txBody>
      </p:sp>
      <p:graphicFrame>
        <p:nvGraphicFramePr>
          <p:cNvPr id="5" name="عنصر نائب للمحتوى 4"/>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66800" y="647700"/>
            <a:ext cx="7787640" cy="5829300"/>
          </a:xfrm>
        </p:spPr>
        <p:txBody>
          <a:bodyPr/>
          <a:lstStyle/>
          <a:p>
            <a:endParaRPr lang="en-US" dirty="0" smtClean="0"/>
          </a:p>
          <a:p>
            <a:endParaRPr lang="en-US" dirty="0"/>
          </a:p>
        </p:txBody>
      </p:sp>
      <p:sp>
        <p:nvSpPr>
          <p:cNvPr id="5" name="مستطيل مستدير الزوايا 4"/>
          <p:cNvSpPr/>
          <p:nvPr/>
        </p:nvSpPr>
        <p:spPr>
          <a:xfrm>
            <a:off x="3505200" y="1447800"/>
            <a:ext cx="2057400" cy="9906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ربع نص 5"/>
          <p:cNvSpPr txBox="1"/>
          <p:nvPr/>
        </p:nvSpPr>
        <p:spPr>
          <a:xfrm>
            <a:off x="3505200" y="1600200"/>
            <a:ext cx="2057400" cy="646331"/>
          </a:xfrm>
          <a:prstGeom prst="rect">
            <a:avLst/>
          </a:prstGeom>
          <a:noFill/>
        </p:spPr>
        <p:txBody>
          <a:bodyPr wrap="square" rtlCol="0">
            <a:spAutoFit/>
          </a:bodyPr>
          <a:lstStyle/>
          <a:p>
            <a:pPr algn="ctr"/>
            <a:r>
              <a:rPr lang="en-US" sz="3600" b="1" dirty="0" smtClean="0"/>
              <a:t>Systems</a:t>
            </a:r>
            <a:endParaRPr lang="en-US" sz="3600" b="1" dirty="0"/>
          </a:p>
        </p:txBody>
      </p:sp>
      <p:sp>
        <p:nvSpPr>
          <p:cNvPr id="16" name="سهم للأسفل 15"/>
          <p:cNvSpPr/>
          <p:nvPr/>
        </p:nvSpPr>
        <p:spPr>
          <a:xfrm>
            <a:off x="4267200" y="2438400"/>
            <a:ext cx="3048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مستطيل مستدير الزوايا 16"/>
          <p:cNvSpPr/>
          <p:nvPr/>
        </p:nvSpPr>
        <p:spPr>
          <a:xfrm>
            <a:off x="1676400" y="2819400"/>
            <a:ext cx="1752600" cy="9144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مستطيل مستدير الزوايا 17"/>
          <p:cNvSpPr/>
          <p:nvPr/>
        </p:nvSpPr>
        <p:spPr>
          <a:xfrm>
            <a:off x="5410200" y="2819400"/>
            <a:ext cx="1752600" cy="9144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مربع نص 18"/>
          <p:cNvSpPr txBox="1"/>
          <p:nvPr/>
        </p:nvSpPr>
        <p:spPr>
          <a:xfrm>
            <a:off x="1752600" y="3048000"/>
            <a:ext cx="1752600" cy="400110"/>
          </a:xfrm>
          <a:prstGeom prst="rect">
            <a:avLst/>
          </a:prstGeom>
          <a:noFill/>
        </p:spPr>
        <p:txBody>
          <a:bodyPr wrap="square" rtlCol="0">
            <a:spAutoFit/>
          </a:bodyPr>
          <a:lstStyle/>
          <a:p>
            <a:r>
              <a:rPr lang="en-US" sz="2000" dirty="0" smtClean="0"/>
              <a:t>Frame system </a:t>
            </a:r>
            <a:endParaRPr lang="en-US" sz="2000" dirty="0"/>
          </a:p>
        </p:txBody>
      </p:sp>
      <p:sp>
        <p:nvSpPr>
          <p:cNvPr id="20" name="مربع نص 19"/>
          <p:cNvSpPr txBox="1"/>
          <p:nvPr/>
        </p:nvSpPr>
        <p:spPr>
          <a:xfrm>
            <a:off x="5562600" y="3048000"/>
            <a:ext cx="1600200" cy="400110"/>
          </a:xfrm>
          <a:prstGeom prst="rect">
            <a:avLst/>
          </a:prstGeom>
          <a:noFill/>
        </p:spPr>
        <p:txBody>
          <a:bodyPr wrap="square" rtlCol="0">
            <a:spAutoFit/>
          </a:bodyPr>
          <a:lstStyle/>
          <a:p>
            <a:r>
              <a:rPr lang="en-US" sz="2000" dirty="0" smtClean="0"/>
              <a:t>Shell system</a:t>
            </a:r>
            <a:endParaRPr lang="en-US" sz="2000" dirty="0"/>
          </a:p>
        </p:txBody>
      </p:sp>
      <p:sp>
        <p:nvSpPr>
          <p:cNvPr id="21" name="مستطيل مستدير الزوايا 20"/>
          <p:cNvSpPr/>
          <p:nvPr/>
        </p:nvSpPr>
        <p:spPr>
          <a:xfrm>
            <a:off x="6248400" y="5410200"/>
            <a:ext cx="990600" cy="9144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مستطيل مستدير الزوايا 21"/>
          <p:cNvSpPr/>
          <p:nvPr/>
        </p:nvSpPr>
        <p:spPr>
          <a:xfrm>
            <a:off x="7391400" y="4267200"/>
            <a:ext cx="990600" cy="9144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مستطيل مستدير الزوايا 22"/>
          <p:cNvSpPr/>
          <p:nvPr/>
        </p:nvSpPr>
        <p:spPr>
          <a:xfrm>
            <a:off x="3352800" y="4343400"/>
            <a:ext cx="990600" cy="9144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مستطيل مستدير الزوايا 23"/>
          <p:cNvSpPr/>
          <p:nvPr/>
        </p:nvSpPr>
        <p:spPr>
          <a:xfrm>
            <a:off x="6172200" y="4267200"/>
            <a:ext cx="990600" cy="9144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مستطيل مستدير الزوايا 24"/>
          <p:cNvSpPr/>
          <p:nvPr/>
        </p:nvSpPr>
        <p:spPr>
          <a:xfrm>
            <a:off x="5029200" y="4267200"/>
            <a:ext cx="990600" cy="9144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مستطيل مستدير الزوايا 25"/>
          <p:cNvSpPr/>
          <p:nvPr/>
        </p:nvSpPr>
        <p:spPr>
          <a:xfrm>
            <a:off x="2209800" y="4343400"/>
            <a:ext cx="990600" cy="9144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مستطيل مستدير الزوايا 26"/>
          <p:cNvSpPr/>
          <p:nvPr/>
        </p:nvSpPr>
        <p:spPr>
          <a:xfrm>
            <a:off x="1066800" y="4343400"/>
            <a:ext cx="990600" cy="9144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سهم للأسفل 28"/>
          <p:cNvSpPr/>
          <p:nvPr/>
        </p:nvSpPr>
        <p:spPr>
          <a:xfrm>
            <a:off x="2362200" y="3733800"/>
            <a:ext cx="2286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سهم للأسفل 29"/>
          <p:cNvSpPr/>
          <p:nvPr/>
        </p:nvSpPr>
        <p:spPr>
          <a:xfrm>
            <a:off x="6172200" y="3733800"/>
            <a:ext cx="2286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مربع نص 30"/>
          <p:cNvSpPr txBox="1"/>
          <p:nvPr/>
        </p:nvSpPr>
        <p:spPr>
          <a:xfrm>
            <a:off x="1066800" y="4572000"/>
            <a:ext cx="990600" cy="369332"/>
          </a:xfrm>
          <a:prstGeom prst="rect">
            <a:avLst/>
          </a:prstGeom>
          <a:noFill/>
        </p:spPr>
        <p:txBody>
          <a:bodyPr wrap="square" rtlCol="0">
            <a:spAutoFit/>
          </a:bodyPr>
          <a:lstStyle/>
          <a:p>
            <a:pPr algn="ctr"/>
            <a:r>
              <a:rPr lang="en-US" dirty="0" smtClean="0"/>
              <a:t>Beams</a:t>
            </a:r>
            <a:endParaRPr lang="en-US" dirty="0"/>
          </a:p>
        </p:txBody>
      </p:sp>
      <p:sp>
        <p:nvSpPr>
          <p:cNvPr id="32" name="مربع نص 31"/>
          <p:cNvSpPr txBox="1"/>
          <p:nvPr/>
        </p:nvSpPr>
        <p:spPr>
          <a:xfrm>
            <a:off x="2209800" y="4572000"/>
            <a:ext cx="1219200" cy="369332"/>
          </a:xfrm>
          <a:prstGeom prst="rect">
            <a:avLst/>
          </a:prstGeom>
          <a:noFill/>
        </p:spPr>
        <p:txBody>
          <a:bodyPr wrap="square" rtlCol="0">
            <a:spAutoFit/>
          </a:bodyPr>
          <a:lstStyle/>
          <a:p>
            <a:r>
              <a:rPr lang="en-US" dirty="0" smtClean="0"/>
              <a:t>Columns </a:t>
            </a:r>
            <a:endParaRPr lang="en-US" dirty="0"/>
          </a:p>
        </p:txBody>
      </p:sp>
      <p:sp>
        <p:nvSpPr>
          <p:cNvPr id="33" name="مربع نص 32"/>
          <p:cNvSpPr txBox="1"/>
          <p:nvPr/>
        </p:nvSpPr>
        <p:spPr>
          <a:xfrm>
            <a:off x="3429000" y="4572000"/>
            <a:ext cx="762000" cy="369332"/>
          </a:xfrm>
          <a:prstGeom prst="rect">
            <a:avLst/>
          </a:prstGeom>
          <a:noFill/>
        </p:spPr>
        <p:txBody>
          <a:bodyPr wrap="square" rtlCol="0">
            <a:spAutoFit/>
          </a:bodyPr>
          <a:lstStyle/>
          <a:p>
            <a:pPr algn="ctr"/>
            <a:r>
              <a:rPr lang="en-US" dirty="0" smtClean="0"/>
              <a:t>slabs</a:t>
            </a:r>
            <a:endParaRPr lang="en-US" dirty="0"/>
          </a:p>
        </p:txBody>
      </p:sp>
      <p:sp>
        <p:nvSpPr>
          <p:cNvPr id="34" name="مربع نص 33"/>
          <p:cNvSpPr txBox="1"/>
          <p:nvPr/>
        </p:nvSpPr>
        <p:spPr>
          <a:xfrm>
            <a:off x="5105400" y="4495800"/>
            <a:ext cx="838200" cy="369332"/>
          </a:xfrm>
          <a:prstGeom prst="rect">
            <a:avLst/>
          </a:prstGeom>
          <a:noFill/>
        </p:spPr>
        <p:txBody>
          <a:bodyPr wrap="square" rtlCol="0">
            <a:spAutoFit/>
          </a:bodyPr>
          <a:lstStyle/>
          <a:p>
            <a:r>
              <a:rPr lang="en-US" dirty="0" smtClean="0"/>
              <a:t>Beams </a:t>
            </a:r>
            <a:endParaRPr lang="en-US" dirty="0"/>
          </a:p>
        </p:txBody>
      </p:sp>
      <p:sp>
        <p:nvSpPr>
          <p:cNvPr id="35" name="مربع نص 34"/>
          <p:cNvSpPr txBox="1"/>
          <p:nvPr/>
        </p:nvSpPr>
        <p:spPr>
          <a:xfrm>
            <a:off x="6172200" y="4419600"/>
            <a:ext cx="990600" cy="646331"/>
          </a:xfrm>
          <a:prstGeom prst="rect">
            <a:avLst/>
          </a:prstGeom>
          <a:noFill/>
        </p:spPr>
        <p:txBody>
          <a:bodyPr wrap="square" rtlCol="0">
            <a:spAutoFit/>
          </a:bodyPr>
          <a:lstStyle/>
          <a:p>
            <a:pPr algn="ctr"/>
            <a:r>
              <a:rPr lang="en-US" dirty="0" smtClean="0"/>
              <a:t>Inclined slabs </a:t>
            </a:r>
            <a:endParaRPr lang="en-US" dirty="0"/>
          </a:p>
        </p:txBody>
      </p:sp>
      <p:sp>
        <p:nvSpPr>
          <p:cNvPr id="36" name="مربع نص 35"/>
          <p:cNvSpPr txBox="1"/>
          <p:nvPr/>
        </p:nvSpPr>
        <p:spPr>
          <a:xfrm>
            <a:off x="7467600" y="4495800"/>
            <a:ext cx="838200" cy="381000"/>
          </a:xfrm>
          <a:prstGeom prst="rect">
            <a:avLst/>
          </a:prstGeom>
          <a:noFill/>
        </p:spPr>
        <p:txBody>
          <a:bodyPr wrap="square" rtlCol="0">
            <a:spAutoFit/>
          </a:bodyPr>
          <a:lstStyle/>
          <a:p>
            <a:r>
              <a:rPr lang="en-US" dirty="0" smtClean="0"/>
              <a:t>Ring </a:t>
            </a:r>
            <a:endParaRPr lang="en-US" dirty="0"/>
          </a:p>
        </p:txBody>
      </p:sp>
      <p:sp>
        <p:nvSpPr>
          <p:cNvPr id="37" name="مربع نص 36"/>
          <p:cNvSpPr txBox="1"/>
          <p:nvPr/>
        </p:nvSpPr>
        <p:spPr>
          <a:xfrm>
            <a:off x="6321136" y="5638800"/>
            <a:ext cx="838200" cy="369332"/>
          </a:xfrm>
          <a:prstGeom prst="rect">
            <a:avLst/>
          </a:prstGeom>
          <a:noFill/>
        </p:spPr>
        <p:txBody>
          <a:bodyPr wrap="square" rtlCol="0">
            <a:spAutoFit/>
          </a:bodyPr>
          <a:lstStyle/>
          <a:p>
            <a:r>
              <a:rPr lang="en-US" dirty="0" smtClean="0"/>
              <a:t>Dome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stretch>
            <a:fillRect/>
          </a:stretch>
        </p:blipFill>
        <p:spPr>
          <a:xfrm>
            <a:off x="0" y="0"/>
            <a:ext cx="9144000" cy="6858000"/>
          </a:xfrm>
          <a:prstGeom prst="rect">
            <a:avLst/>
          </a:prstGeom>
        </p:spPr>
      </p:pic>
    </p:spTree>
    <p:extLst>
      <p:ext uri="{BB962C8B-B14F-4D97-AF65-F5344CB8AC3E}">
        <p14:creationId xmlns="" xmlns:p14="http://schemas.microsoft.com/office/powerpoint/2010/main" val="28298000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498080" cy="1096962"/>
          </a:xfrm>
        </p:spPr>
        <p:txBody>
          <a:bodyPr/>
          <a:lstStyle/>
          <a:p>
            <a:r>
              <a:rPr lang="en-US" dirty="0" smtClean="0"/>
              <a:t>Dynamic analysis and design </a:t>
            </a:r>
            <a:endParaRPr lang="en-US" dirty="0"/>
          </a:p>
        </p:txBody>
      </p:sp>
      <p:sp>
        <p:nvSpPr>
          <p:cNvPr id="3" name="Content Placeholder 2"/>
          <p:cNvSpPr>
            <a:spLocks noGrp="1"/>
          </p:cNvSpPr>
          <p:nvPr>
            <p:ph idx="1"/>
          </p:nvPr>
        </p:nvSpPr>
        <p:spPr/>
        <p:txBody>
          <a:bodyPr>
            <a:normAutofit/>
          </a:bodyPr>
          <a:lstStyle/>
          <a:p>
            <a:pPr marL="82296" indent="0">
              <a:buNone/>
            </a:pPr>
            <a:r>
              <a:rPr lang="en-US" sz="2000" dirty="0" smtClean="0">
                <a:latin typeface="Times New Roman" panose="02020603050405020304" pitchFamily="18" charset="0"/>
                <a:cs typeface="Times New Roman" panose="02020603050405020304" pitchFamily="18" charset="0"/>
              </a:rPr>
              <a:t>After doing all static load analysis and make sure from all calculations of it by comparing all values with sap and do all required checks. We take into consideration dynamic analysis and design because its of important to the structure sustainability and stability . </a:t>
            </a:r>
          </a:p>
          <a:p>
            <a:pPr marL="82296" indent="0">
              <a:buNone/>
            </a:pPr>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following tables shows the differences between manual, static and dynamic calculations . </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All design values and detailing drawings are relative to dynamic values .</a:t>
            </a: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It can be noticed that all preliminary (static) dimensions remain the same before and after earthquake effect .</a:t>
            </a:r>
          </a:p>
          <a:p>
            <a:pPr marL="82296" indent="0">
              <a:buNone/>
            </a:pPr>
            <a:endParaRPr lang="en-US" sz="2000" dirty="0" smtClean="0">
              <a:latin typeface="Times New Roman" panose="02020603050405020304" pitchFamily="18" charset="0"/>
              <a:cs typeface="Times New Roman" panose="02020603050405020304" pitchFamily="18" charset="0"/>
            </a:endParaRPr>
          </a:p>
          <a:p>
            <a:pPr marL="82296" indent="0">
              <a:buNone/>
            </a:pPr>
            <a:endParaRPr lang="en-US" sz="2000" dirty="0">
              <a:latin typeface="Times New Roman" panose="02020603050405020304" pitchFamily="18" charset="0"/>
              <a:cs typeface="Times New Roman" panose="02020603050405020304" pitchFamily="18" charset="0"/>
            </a:endParaRPr>
          </a:p>
          <a:p>
            <a:pPr marL="82296" indent="0">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3400093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“SAP” Results</a:t>
            </a:r>
            <a:endParaRPr lang="en-US" dirty="0"/>
          </a:p>
        </p:txBody>
      </p:sp>
      <p:pic>
        <p:nvPicPr>
          <p:cNvPr id="4" name="Content Placeholder 3"/>
          <p:cNvPicPr>
            <a:picLocks noGrp="1" noChangeAspect="1"/>
          </p:cNvPicPr>
          <p:nvPr>
            <p:ph idx="1"/>
          </p:nvPr>
        </p:nvPicPr>
        <p:blipFill>
          <a:blip r:embed="rId2" cstate="print"/>
          <a:stretch>
            <a:fillRect/>
          </a:stretch>
        </p:blipFill>
        <p:spPr>
          <a:xfrm>
            <a:off x="1600200" y="1295400"/>
            <a:ext cx="6858000" cy="52578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13157637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2057400" y="1420743"/>
            <a:ext cx="4495800" cy="1828800"/>
          </a:xfrm>
          <a:prstGeom prst="rect">
            <a:avLst/>
          </a:prstGeom>
          <a:ln w="88900" cap="sq" cmpd="thickThin">
            <a:solidFill>
              <a:srgbClr val="000000"/>
            </a:solidFill>
            <a:prstDash val="solid"/>
            <a:miter lim="800000"/>
          </a:ln>
          <a:effectLst>
            <a:innerShdw blurRad="76200">
              <a:srgbClr val="000000"/>
            </a:innerShdw>
          </a:effectLst>
        </p:spPr>
      </p:pic>
      <p:sp>
        <p:nvSpPr>
          <p:cNvPr id="5" name="TextBox 4"/>
          <p:cNvSpPr txBox="1"/>
          <p:nvPr/>
        </p:nvSpPr>
        <p:spPr>
          <a:xfrm>
            <a:off x="1676400" y="533400"/>
            <a:ext cx="6934200" cy="707886"/>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The following figure show deflection value from response spectrum</a:t>
            </a:r>
            <a:r>
              <a:rPr lang="en-US" dirty="0" smtClean="0"/>
              <a:t>.</a:t>
            </a:r>
            <a:endParaRPr lang="en-US" dirty="0"/>
          </a:p>
        </p:txBody>
      </p:sp>
      <p:sp>
        <p:nvSpPr>
          <p:cNvPr id="6" name="TextBox 5"/>
          <p:cNvSpPr txBox="1"/>
          <p:nvPr/>
        </p:nvSpPr>
        <p:spPr>
          <a:xfrm>
            <a:off x="1524000" y="3429000"/>
            <a:ext cx="7315200" cy="3016210"/>
          </a:xfrm>
          <a:prstGeom prst="rect">
            <a:avLst/>
          </a:prstGeom>
          <a:noFill/>
        </p:spPr>
        <p:txBody>
          <a:bodyPr wrap="square" rtlCol="0">
            <a:spAutoFit/>
          </a:bodyPr>
          <a:lstStyle/>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response spectrum manual solution: </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  m*a /k = .0124</a:t>
            </a:r>
          </a:p>
          <a:p>
            <a:r>
              <a:rPr lang="en-US" sz="2000" dirty="0">
                <a:latin typeface="Times New Roman" panose="02020603050405020304" pitchFamily="18" charset="0"/>
                <a:cs typeface="Times New Roman" panose="02020603050405020304" pitchFamily="18" charset="0"/>
              </a:rPr>
              <a:t>% of error = 9% &lt;10% …ok </a:t>
            </a:r>
          </a:p>
          <a:p>
            <a:endParaRPr lang="en-US" dirty="0" smtClean="0"/>
          </a:p>
          <a:p>
            <a:endParaRPr lang="en-US" dirty="0"/>
          </a:p>
          <a:p>
            <a:endParaRPr lang="en-US" dirty="0" smtClean="0"/>
          </a:p>
          <a:p>
            <a:endParaRPr lang="en-US" dirty="0"/>
          </a:p>
          <a:p>
            <a:endParaRPr lang="en-US" dirty="0"/>
          </a:p>
        </p:txBody>
      </p:sp>
    </p:spTree>
    <p:extLst>
      <p:ext uri="{BB962C8B-B14F-4D97-AF65-F5344CB8AC3E}">
        <p14:creationId xmlns="" xmlns:p14="http://schemas.microsoft.com/office/powerpoint/2010/main" val="41261320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en-US"/>
          </a:p>
        </p:txBody>
      </p:sp>
      <p:sp>
        <p:nvSpPr>
          <p:cNvPr id="3" name="عنوان فرعي 2"/>
          <p:cNvSpPr>
            <a:spLocks noGrp="1"/>
          </p:cNvSpPr>
          <p:nvPr>
            <p:ph type="subTitle" idx="1"/>
          </p:nvPr>
        </p:nvSpPr>
        <p:spPr/>
        <p:txBody>
          <a:bodyPr/>
          <a:lstStyle/>
          <a:p>
            <a:endParaRPr lang="en-US"/>
          </a:p>
        </p:txBody>
      </p:sp>
      <p:pic>
        <p:nvPicPr>
          <p:cNvPr id="4" name="صورة 3" descr="1482094_10202811947643530_1405866456_n.jpg"/>
          <p:cNvPicPr>
            <a:picLocks noChangeAspect="1"/>
          </p:cNvPicPr>
          <p:nvPr/>
        </p:nvPicPr>
        <p:blipFill>
          <a:blip r:embed="rId2" cstate="print"/>
          <a:stretch>
            <a:fillRect/>
          </a:stretch>
        </p:blipFill>
        <p:spPr>
          <a:xfrm>
            <a:off x="0" y="0"/>
            <a:ext cx="9143999" cy="6858000"/>
          </a:xfrm>
          <a:prstGeom prst="rect">
            <a:avLst/>
          </a:prstGeom>
        </p:spPr>
      </p:pic>
      <p:pic>
        <p:nvPicPr>
          <p:cNvPr id="46082" name="Picture 2" descr="https://fbcdn-sphotos-h-a.akamaihd.net/hphotos-ak-prn1/v/1552843_752985318063417_1224772865_n.jpg?oh=07debfc0c6f8e289199c1cdaf6f39fc8&amp;oe=52BF9B09&amp;__gda__=1388377723_053811f262b7cc0cc8a28cba5a6152a6"/>
          <p:cNvPicPr>
            <a:picLocks noChangeAspect="1" noChangeArrowheads="1"/>
          </p:cNvPicPr>
          <p:nvPr/>
        </p:nvPicPr>
        <p:blipFill>
          <a:blip r:embed="rId3" cstate="print"/>
          <a:srcRect/>
          <a:stretch>
            <a:fillRect/>
          </a:stretch>
        </p:blipFill>
        <p:spPr bwMode="auto">
          <a:xfrm>
            <a:off x="4572000" y="457200"/>
            <a:ext cx="3962400" cy="1066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92162"/>
          </a:xfrm>
        </p:spPr>
        <p:txBody>
          <a:bodyPr/>
          <a:lstStyle/>
          <a:p>
            <a:r>
              <a:rPr lang="en-US" dirty="0" smtClean="0"/>
              <a:t>Table of slabs</a:t>
            </a:r>
            <a:endParaRPr lang="en-US" dirty="0"/>
          </a:p>
        </p:txBody>
      </p:sp>
      <p:sp>
        <p:nvSpPr>
          <p:cNvPr id="3" name="Content Placeholder 2"/>
          <p:cNvSpPr>
            <a:spLocks noGrp="1"/>
          </p:cNvSpPr>
          <p:nvPr>
            <p:ph idx="1"/>
          </p:nvPr>
        </p:nvSpPr>
        <p:spPr>
          <a:xfrm>
            <a:off x="1435608" y="1066800"/>
            <a:ext cx="7498080" cy="5181600"/>
          </a:xfrm>
        </p:spPr>
        <p:txBody>
          <a:bodyPr>
            <a:normAutofit/>
          </a:bodyPr>
          <a:lstStyle/>
          <a:p>
            <a:pPr marL="82296" indent="0">
              <a:buNone/>
            </a:pPr>
            <a:r>
              <a:rPr lang="en-US" sz="2000" dirty="0" smtClean="0">
                <a:latin typeface="Times New Roman" panose="02020603050405020304" pitchFamily="18" charset="0"/>
                <a:cs typeface="Times New Roman" panose="02020603050405020304" pitchFamily="18" charset="0"/>
              </a:rPr>
              <a:t>1</a:t>
            </a:r>
            <a:r>
              <a:rPr lang="en-US" sz="2000" baseline="30000" dirty="0" smtClean="0">
                <a:latin typeface="Times New Roman" panose="02020603050405020304" pitchFamily="18" charset="0"/>
                <a:cs typeface="Times New Roman" panose="02020603050405020304" pitchFamily="18" charset="0"/>
              </a:rPr>
              <a:t>st</a:t>
            </a:r>
            <a:r>
              <a:rPr lang="en-US" sz="2000" dirty="0" smtClean="0">
                <a:latin typeface="Times New Roman" panose="02020603050405020304" pitchFamily="18" charset="0"/>
                <a:cs typeface="Times New Roman" panose="02020603050405020304" pitchFamily="18" charset="0"/>
              </a:rPr>
              <a:t> slab (M11)</a:t>
            </a:r>
          </a:p>
          <a:p>
            <a:pPr marL="82296" indent="0">
              <a:buNone/>
            </a:pPr>
            <a:endParaRPr lang="en-US" sz="2000" dirty="0" smtClean="0">
              <a:latin typeface="Times New Roman" panose="02020603050405020304" pitchFamily="18" charset="0"/>
              <a:cs typeface="Times New Roman" panose="02020603050405020304" pitchFamily="18" charset="0"/>
            </a:endParaRPr>
          </a:p>
          <a:p>
            <a:pPr marL="82296" indent="0">
              <a:buNone/>
            </a:pPr>
            <a:endParaRPr lang="en-US" sz="2000" dirty="0" smtClean="0">
              <a:latin typeface="Times New Roman" panose="02020603050405020304" pitchFamily="18" charset="0"/>
              <a:cs typeface="Times New Roman" panose="02020603050405020304" pitchFamily="18" charset="0"/>
            </a:endParaRPr>
          </a:p>
          <a:p>
            <a:pPr marL="82296" indent="0">
              <a:buNone/>
            </a:pPr>
            <a:r>
              <a:rPr lang="en-US" sz="2000" dirty="0" smtClean="0">
                <a:latin typeface="Times New Roman" panose="02020603050405020304" pitchFamily="18" charset="0"/>
                <a:cs typeface="Times New Roman" panose="02020603050405020304" pitchFamily="18" charset="0"/>
              </a:rPr>
              <a:t> </a:t>
            </a:r>
          </a:p>
          <a:p>
            <a:endParaRPr lang="en-US" sz="20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stretch>
            <a:fillRect/>
          </a:stretch>
        </p:blipFill>
        <p:spPr>
          <a:xfrm>
            <a:off x="1600200" y="1541827"/>
            <a:ext cx="5840474" cy="5316173"/>
          </a:xfrm>
          <a:prstGeom prst="rect">
            <a:avLst/>
          </a:prstGeom>
        </p:spPr>
      </p:pic>
    </p:spTree>
    <p:extLst>
      <p:ext uri="{BB962C8B-B14F-4D97-AF65-F5344CB8AC3E}">
        <p14:creationId xmlns="" xmlns:p14="http://schemas.microsoft.com/office/powerpoint/2010/main" val="5244632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7955280" cy="6858000"/>
          </a:xfrm>
        </p:spPr>
        <p:txBody>
          <a:bodyPr>
            <a:normAutofit/>
          </a:bodyPr>
          <a:lstStyle/>
          <a:p>
            <a:pPr marL="82296" indent="0">
              <a:buNone/>
            </a:pPr>
            <a:r>
              <a:rPr lang="en-US" sz="2400" dirty="0" smtClean="0">
                <a:latin typeface="Times New Roman" panose="02020603050405020304" pitchFamily="18" charset="0"/>
                <a:cs typeface="Times New Roman" panose="02020603050405020304" pitchFamily="18" charset="0"/>
              </a:rPr>
              <a:t>M22 </a:t>
            </a:r>
            <a:endParaRPr lang="en-US" sz="2400"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3959336691"/>
              </p:ext>
            </p:extLst>
          </p:nvPr>
        </p:nvGraphicFramePr>
        <p:xfrm>
          <a:off x="1295401" y="675032"/>
          <a:ext cx="7650480" cy="5801971"/>
        </p:xfrm>
        <a:graphic>
          <a:graphicData uri="http://schemas.openxmlformats.org/drawingml/2006/table">
            <a:tbl>
              <a:tblPr firstRow="1" firstCol="1" bandRow="1">
                <a:tableStyleId>{F5AB1C69-6EDB-4FF4-983F-18BD219EF322}</a:tableStyleId>
              </a:tblPr>
              <a:tblGrid>
                <a:gridCol w="899787"/>
                <a:gridCol w="741556"/>
                <a:gridCol w="780852"/>
                <a:gridCol w="912684"/>
                <a:gridCol w="912684"/>
                <a:gridCol w="855642"/>
                <a:gridCol w="893036"/>
                <a:gridCol w="893036"/>
                <a:gridCol w="761203"/>
              </a:tblGrid>
              <a:tr h="255586">
                <a:tc>
                  <a:txBody>
                    <a:bodyPr/>
                    <a:lstStyle/>
                    <a:p>
                      <a:pPr marL="0" marR="0" algn="l">
                        <a:lnSpc>
                          <a:spcPct val="150000"/>
                        </a:lnSpc>
                        <a:spcBef>
                          <a:spcPts val="0"/>
                        </a:spcBef>
                        <a:spcAft>
                          <a:spcPts val="0"/>
                        </a:spcAft>
                      </a:pPr>
                      <a:r>
                        <a:rPr lang="en-US" sz="900" dirty="0">
                          <a:effectLst/>
                        </a:rPr>
                        <a:t> </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l">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gridSpan="3">
                  <a:txBody>
                    <a:bodyPr/>
                    <a:lstStyle/>
                    <a:p>
                      <a:pPr marL="0" marR="0" algn="ctr">
                        <a:lnSpc>
                          <a:spcPct val="150000"/>
                        </a:lnSpc>
                        <a:spcBef>
                          <a:spcPts val="0"/>
                        </a:spcBef>
                        <a:spcAft>
                          <a:spcPts val="0"/>
                        </a:spcAft>
                      </a:pPr>
                      <a:r>
                        <a:rPr lang="en-US" sz="900">
                          <a:effectLst/>
                        </a:rPr>
                        <a:t>Static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hMerge="1">
                  <a:txBody>
                    <a:bodyPr/>
                    <a:lstStyle/>
                    <a:p>
                      <a:endParaRPr lang="en-US"/>
                    </a:p>
                  </a:txBody>
                  <a:tcPr/>
                </a:tc>
                <a:tc hMerge="1">
                  <a:txBody>
                    <a:bodyPr/>
                    <a:lstStyle/>
                    <a:p>
                      <a:endParaRPr lang="en-US"/>
                    </a:p>
                  </a:txBody>
                  <a:tcPr/>
                </a:tc>
                <a:tc gridSpan="3">
                  <a:txBody>
                    <a:bodyPr/>
                    <a:lstStyle/>
                    <a:p>
                      <a:pPr marL="0" marR="0" algn="ctr">
                        <a:lnSpc>
                          <a:spcPct val="150000"/>
                        </a:lnSpc>
                        <a:spcBef>
                          <a:spcPts val="0"/>
                        </a:spcBef>
                        <a:spcAft>
                          <a:spcPts val="0"/>
                        </a:spcAft>
                      </a:pPr>
                      <a:r>
                        <a:rPr lang="en-US" sz="900">
                          <a:effectLst/>
                        </a:rPr>
                        <a:t>Dynamic</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0"/>
                        </a:spcAft>
                      </a:pPr>
                      <a:r>
                        <a:rPr lang="en-US" sz="900">
                          <a:effectLst/>
                        </a:rPr>
                        <a:t>Manual</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Slab</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Distance</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Axial</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Shear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Moment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Axial</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Shear</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Moment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Moment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rowSpan="6">
                  <a:txBody>
                    <a:bodyPr/>
                    <a:lstStyle/>
                    <a:p>
                      <a:pPr marL="0" marR="0" algn="ctr">
                        <a:lnSpc>
                          <a:spcPct val="150000"/>
                        </a:lnSpc>
                        <a:spcBef>
                          <a:spcPts val="0"/>
                        </a:spcBef>
                        <a:spcAft>
                          <a:spcPts val="0"/>
                        </a:spcAft>
                      </a:pPr>
                      <a:r>
                        <a:rPr lang="en-US" sz="900" dirty="0">
                          <a:effectLst/>
                        </a:rPr>
                        <a:t>Mid-x</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278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430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319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148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515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123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vMerge="1">
                  <a:txBody>
                    <a:bodyPr/>
                    <a:lstStyle/>
                    <a:p>
                      <a:endParaRPr lang="en-US"/>
                    </a:p>
                  </a:txBody>
                  <a:tcPr/>
                </a:tc>
                <a:tc>
                  <a:txBody>
                    <a:bodyPr/>
                    <a:lstStyle/>
                    <a:p>
                      <a:pPr marL="0" marR="0" algn="ctr">
                        <a:lnSpc>
                          <a:spcPct val="150000"/>
                        </a:lnSpc>
                        <a:spcBef>
                          <a:spcPts val="0"/>
                        </a:spcBef>
                        <a:spcAft>
                          <a:spcPts val="0"/>
                        </a:spcAft>
                      </a:pPr>
                      <a:r>
                        <a:rPr lang="en-US" sz="900">
                          <a:effectLst/>
                        </a:rPr>
                        <a:t>3.95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181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563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181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562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441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vMerge="1">
                  <a:txBody>
                    <a:bodyPr/>
                    <a:lstStyle/>
                    <a:p>
                      <a:endParaRPr lang="en-US"/>
                    </a:p>
                  </a:txBody>
                  <a:tcPr/>
                </a:tc>
                <a:tc>
                  <a:txBody>
                    <a:bodyPr/>
                    <a:lstStyle/>
                    <a:p>
                      <a:pPr marL="0" marR="0" algn="ctr">
                        <a:lnSpc>
                          <a:spcPct val="150000"/>
                        </a:lnSpc>
                        <a:spcBef>
                          <a:spcPts val="0"/>
                        </a:spcBef>
                        <a:spcAft>
                          <a:spcPts val="0"/>
                        </a:spcAft>
                      </a:pPr>
                      <a:r>
                        <a:rPr lang="en-US" sz="900">
                          <a:effectLst/>
                        </a:rPr>
                        <a:t>7.9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887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680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840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74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682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541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vMerge="1">
                  <a:txBody>
                    <a:bodyPr/>
                    <a:lstStyle/>
                    <a:p>
                      <a:endParaRPr lang="en-US"/>
                    </a:p>
                  </a:txBody>
                  <a:tcPr/>
                </a:tc>
                <a:tc>
                  <a:txBody>
                    <a:bodyPr/>
                    <a:lstStyle/>
                    <a:p>
                      <a:pPr marL="0" marR="0" algn="ctr">
                        <a:lnSpc>
                          <a:spcPct val="150000"/>
                        </a:lnSpc>
                        <a:spcBef>
                          <a:spcPts val="0"/>
                        </a:spcBef>
                        <a:spcAft>
                          <a:spcPts val="0"/>
                        </a:spcAft>
                      </a:pPr>
                      <a:r>
                        <a:rPr lang="en-US" sz="900" dirty="0">
                          <a:effectLst/>
                        </a:rPr>
                        <a:t>10.85</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159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dirty="0">
                          <a:effectLst/>
                        </a:rPr>
                        <a:t>2.9</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254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261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270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vMerge="1">
                  <a:txBody>
                    <a:bodyPr/>
                    <a:lstStyle/>
                    <a:p>
                      <a:endParaRPr lang="en-US"/>
                    </a:p>
                  </a:txBody>
                  <a:tcPr/>
                </a:tc>
                <a:tc>
                  <a:txBody>
                    <a:bodyPr/>
                    <a:lstStyle/>
                    <a:p>
                      <a:pPr marL="0" marR="0" algn="ctr">
                        <a:lnSpc>
                          <a:spcPct val="150000"/>
                        </a:lnSpc>
                        <a:spcBef>
                          <a:spcPts val="0"/>
                        </a:spcBef>
                        <a:spcAft>
                          <a:spcPts val="0"/>
                        </a:spcAft>
                      </a:pPr>
                      <a:r>
                        <a:rPr lang="en-US" sz="900">
                          <a:effectLst/>
                        </a:rPr>
                        <a:t>13.8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840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734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840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246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541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vMerge="1">
                  <a:txBody>
                    <a:bodyPr/>
                    <a:lstStyle/>
                    <a:p>
                      <a:endParaRPr lang="en-US"/>
                    </a:p>
                  </a:txBody>
                  <a:tcPr/>
                </a:tc>
                <a:tc>
                  <a:txBody>
                    <a:bodyPr/>
                    <a:lstStyle/>
                    <a:p>
                      <a:pPr marL="0" marR="0" algn="ctr">
                        <a:lnSpc>
                          <a:spcPct val="150000"/>
                        </a:lnSpc>
                        <a:spcBef>
                          <a:spcPts val="0"/>
                        </a:spcBef>
                        <a:spcAft>
                          <a:spcPts val="0"/>
                        </a:spcAft>
                      </a:pPr>
                      <a:r>
                        <a:rPr lang="en-US" sz="900">
                          <a:effectLst/>
                        </a:rPr>
                        <a:t>17.75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607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dirty="0">
                          <a:effectLst/>
                        </a:rPr>
                        <a:t>166</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590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441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21.7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467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223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474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238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414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123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Top-y</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3.95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131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117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248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135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143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250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7.9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979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409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980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409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584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10.85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349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60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350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716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13.8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558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853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272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555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123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294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358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17.75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226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151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60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230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434665">
                <a:tc>
                  <a:txBody>
                    <a:bodyPr/>
                    <a:lstStyle/>
                    <a:p>
                      <a:pPr marL="0" marR="0" algn="ctr">
                        <a:lnSpc>
                          <a:spcPct val="150000"/>
                        </a:lnSpc>
                        <a:spcBef>
                          <a:spcPts val="0"/>
                        </a:spcBef>
                        <a:spcAft>
                          <a:spcPts val="0"/>
                        </a:spcAft>
                      </a:pPr>
                      <a:r>
                        <a:rPr lang="en-US" sz="900">
                          <a:effectLst/>
                        </a:rPr>
                        <a:t>Bottom-y</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3.95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134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dirty="0">
                          <a:effectLst/>
                        </a:rPr>
                        <a:t>116</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246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130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144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dirty="0">
                          <a:effectLst/>
                        </a:rPr>
                        <a:t>284</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164</a:t>
                      </a:r>
                    </a:p>
                    <a:p>
                      <a:pPr marL="0" marR="0" algn="l">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7.9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770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188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772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102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216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584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10.85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334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130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255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716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13.8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1009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100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450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983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107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434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358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17.75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331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167</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251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164</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Small –y</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7.9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302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99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303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49</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148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10.85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12</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25</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280</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r h="255586">
                <a:tc>
                  <a:txBody>
                    <a:bodyPr/>
                    <a:lstStyle/>
                    <a:p>
                      <a:pPr marL="0" marR="0" algn="ctr">
                        <a:lnSpc>
                          <a:spcPct val="150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13.8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188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91</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188</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46</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a:effectLst/>
                        </a:rPr>
                        <a:t>463</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c>
                  <a:txBody>
                    <a:bodyPr/>
                    <a:lstStyle/>
                    <a:p>
                      <a:pPr marL="0" marR="0" algn="ctr">
                        <a:lnSpc>
                          <a:spcPct val="150000"/>
                        </a:lnSpc>
                        <a:spcBef>
                          <a:spcPts val="0"/>
                        </a:spcBef>
                        <a:spcAft>
                          <a:spcPts val="0"/>
                        </a:spcAft>
                      </a:pPr>
                      <a:r>
                        <a:rPr lang="en-US" sz="900" dirty="0">
                          <a:effectLst/>
                        </a:rPr>
                        <a:t>0</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52180" marR="52180" marT="0" marB="0"/>
                </a:tc>
              </a:tr>
            </a:tbl>
          </a:graphicData>
        </a:graphic>
      </p:graphicFrame>
    </p:spTree>
    <p:extLst>
      <p:ext uri="{BB962C8B-B14F-4D97-AF65-F5344CB8AC3E}">
        <p14:creationId xmlns="" xmlns:p14="http://schemas.microsoft.com/office/powerpoint/2010/main" val="42628998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beams</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865331252"/>
              </p:ext>
            </p:extLst>
          </p:nvPr>
        </p:nvGraphicFramePr>
        <p:xfrm>
          <a:off x="1600201" y="1417640"/>
          <a:ext cx="6908800" cy="5135559"/>
        </p:xfrm>
        <a:graphic>
          <a:graphicData uri="http://schemas.openxmlformats.org/drawingml/2006/table">
            <a:tbl>
              <a:tblPr firstRow="1" firstCol="1" bandRow="1">
                <a:tableStyleId>{F5AB1C69-6EDB-4FF4-983F-18BD219EF322}</a:tableStyleId>
              </a:tblPr>
              <a:tblGrid>
                <a:gridCol w="950843"/>
                <a:gridCol w="713132"/>
                <a:gridCol w="891416"/>
                <a:gridCol w="895710"/>
                <a:gridCol w="827694"/>
                <a:gridCol w="831987"/>
                <a:gridCol w="1010271"/>
                <a:gridCol w="787747"/>
              </a:tblGrid>
              <a:tr h="1173447">
                <a:tc>
                  <a:txBody>
                    <a:bodyPr/>
                    <a:lstStyle/>
                    <a:p>
                      <a:pPr marL="0" marR="0" algn="ctr">
                        <a:lnSpc>
                          <a:spcPct val="150000"/>
                        </a:lnSpc>
                        <a:spcBef>
                          <a:spcPts val="0"/>
                        </a:spcBef>
                        <a:spcAft>
                          <a:spcPts val="0"/>
                        </a:spcAft>
                      </a:pPr>
                      <a:r>
                        <a:rPr lang="en-US" sz="1200" dirty="0">
                          <a:effectLst/>
                        </a:rPr>
                        <a:t>Beam</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Axial</a:t>
                      </a:r>
                    </a:p>
                    <a:p>
                      <a:pPr marL="0" marR="0" algn="ctr">
                        <a:lnSpc>
                          <a:spcPct val="150000"/>
                        </a:lnSpc>
                        <a:spcBef>
                          <a:spcPts val="0"/>
                        </a:spcBef>
                        <a:spcAft>
                          <a:spcPts val="0"/>
                        </a:spcAft>
                      </a:pPr>
                      <a:r>
                        <a:rPr lang="en-US" sz="1200">
                          <a:effectLst/>
                        </a:rPr>
                        <a:t>static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Axial</a:t>
                      </a:r>
                    </a:p>
                    <a:p>
                      <a:pPr marL="0" marR="0" algn="ctr">
                        <a:lnSpc>
                          <a:spcPct val="150000"/>
                        </a:lnSpc>
                        <a:spcBef>
                          <a:spcPts val="0"/>
                        </a:spcBef>
                        <a:spcAft>
                          <a:spcPts val="0"/>
                        </a:spcAft>
                      </a:pPr>
                      <a:r>
                        <a:rPr lang="en-US" sz="1200">
                          <a:effectLst/>
                        </a:rPr>
                        <a:t> Dynamic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Moment</a:t>
                      </a:r>
                    </a:p>
                    <a:p>
                      <a:pPr marL="0" marR="0" algn="ctr">
                        <a:lnSpc>
                          <a:spcPct val="150000"/>
                        </a:lnSpc>
                        <a:spcBef>
                          <a:spcPts val="0"/>
                        </a:spcBef>
                        <a:spcAft>
                          <a:spcPts val="0"/>
                        </a:spcAft>
                      </a:pPr>
                      <a:r>
                        <a:rPr lang="en-US" sz="1200">
                          <a:effectLst/>
                        </a:rPr>
                        <a:t>Dynamic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Moment</a:t>
                      </a:r>
                    </a:p>
                    <a:p>
                      <a:pPr marL="0" marR="0" algn="ctr">
                        <a:lnSpc>
                          <a:spcPct val="150000"/>
                        </a:lnSpc>
                        <a:spcBef>
                          <a:spcPts val="0"/>
                        </a:spcBef>
                        <a:spcAft>
                          <a:spcPts val="0"/>
                        </a:spcAft>
                      </a:pPr>
                      <a:r>
                        <a:rPr lang="en-US" sz="1200">
                          <a:effectLst/>
                        </a:rPr>
                        <a:t>Static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Shear</a:t>
                      </a:r>
                    </a:p>
                    <a:p>
                      <a:pPr marL="0" marR="0" algn="ctr">
                        <a:lnSpc>
                          <a:spcPct val="150000"/>
                        </a:lnSpc>
                        <a:spcBef>
                          <a:spcPts val="0"/>
                        </a:spcBef>
                        <a:spcAft>
                          <a:spcPts val="0"/>
                        </a:spcAft>
                      </a:pPr>
                      <a:r>
                        <a:rPr lang="en-US" sz="1200">
                          <a:effectLst/>
                        </a:rPr>
                        <a:t>Dynamic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Shear</a:t>
                      </a:r>
                    </a:p>
                    <a:p>
                      <a:pPr marL="0" marR="0" algn="ctr">
                        <a:lnSpc>
                          <a:spcPct val="150000"/>
                        </a:lnSpc>
                        <a:spcBef>
                          <a:spcPts val="0"/>
                        </a:spcBef>
                        <a:spcAft>
                          <a:spcPts val="0"/>
                        </a:spcAft>
                      </a:pPr>
                      <a:r>
                        <a:rPr lang="en-US" sz="1200">
                          <a:effectLst/>
                        </a:rPr>
                        <a:t>Static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Moment</a:t>
                      </a:r>
                    </a:p>
                    <a:p>
                      <a:pPr marL="0" marR="0" algn="ctr">
                        <a:lnSpc>
                          <a:spcPct val="150000"/>
                        </a:lnSpc>
                        <a:spcBef>
                          <a:spcPts val="0"/>
                        </a:spcBef>
                        <a:spcAft>
                          <a:spcPts val="0"/>
                        </a:spcAft>
                      </a:pPr>
                      <a:r>
                        <a:rPr lang="en-US" sz="1200">
                          <a:effectLst/>
                        </a:rPr>
                        <a:t>Manual</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128">
                <a:tc>
                  <a:txBody>
                    <a:bodyPr/>
                    <a:lstStyle/>
                    <a:p>
                      <a:pPr marL="0" marR="0" algn="ctr">
                        <a:lnSpc>
                          <a:spcPct val="150000"/>
                        </a:lnSpc>
                        <a:spcBef>
                          <a:spcPts val="0"/>
                        </a:spcBef>
                        <a:spcAft>
                          <a:spcPts val="0"/>
                        </a:spcAft>
                      </a:pPr>
                      <a:r>
                        <a:rPr lang="en-US" sz="1200">
                          <a:effectLst/>
                        </a:rPr>
                        <a:t>B1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-10/-27</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158/-163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92/-43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14/4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161/-51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25/7</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192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128">
                <a:tc>
                  <a:txBody>
                    <a:bodyPr/>
                    <a:lstStyle/>
                    <a:p>
                      <a:pPr marL="0" marR="0" algn="ctr">
                        <a:lnSpc>
                          <a:spcPct val="150000"/>
                        </a:lnSpc>
                        <a:spcBef>
                          <a:spcPts val="0"/>
                        </a:spcBef>
                        <a:spcAft>
                          <a:spcPts val="0"/>
                        </a:spcAft>
                      </a:pPr>
                      <a:r>
                        <a:rPr lang="en-US" sz="1200">
                          <a:effectLst/>
                        </a:rPr>
                        <a:t>B2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68/-62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44/-34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5/1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3.5/-36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-2/-6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50000"/>
                        </a:lnSpc>
                        <a:spcBef>
                          <a:spcPts val="0"/>
                        </a:spcBef>
                        <a:spcAft>
                          <a:spcPts val="0"/>
                        </a:spcAft>
                      </a:pPr>
                      <a:r>
                        <a:rPr lang="ar-SA" sz="1200">
                          <a:effectLst/>
                        </a:rPr>
                        <a:t>262</a:t>
                      </a:r>
                      <a:r>
                        <a:rPr lang="en-US" sz="1200">
                          <a:effectLst/>
                        </a:rPr>
                        <a:t>.7</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94960">
                <a:tc>
                  <a:txBody>
                    <a:bodyPr/>
                    <a:lstStyle/>
                    <a:p>
                      <a:pPr marL="0" marR="0" algn="ctr">
                        <a:lnSpc>
                          <a:spcPct val="150000"/>
                        </a:lnSpc>
                        <a:spcBef>
                          <a:spcPts val="0"/>
                        </a:spcBef>
                        <a:spcAft>
                          <a:spcPts val="0"/>
                        </a:spcAft>
                      </a:pPr>
                      <a:r>
                        <a:rPr lang="en-US" sz="1200">
                          <a:effectLst/>
                        </a:rPr>
                        <a:t>B3 </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3.5/1.2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36/-39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17/-110</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-11/38</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-18/-92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-11.125/-40</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50000"/>
                        </a:lnSpc>
                        <a:spcBef>
                          <a:spcPts val="0"/>
                        </a:spcBef>
                        <a:spcAft>
                          <a:spcPts val="0"/>
                        </a:spcAft>
                      </a:pPr>
                      <a:r>
                        <a:rPr lang="ar-SA" sz="1200">
                          <a:effectLst/>
                        </a:rPr>
                        <a:t>192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128">
                <a:tc>
                  <a:txBody>
                    <a:bodyPr/>
                    <a:lstStyle/>
                    <a:p>
                      <a:pPr marL="0" marR="0" algn="ctr">
                        <a:lnSpc>
                          <a:spcPct val="150000"/>
                        </a:lnSpc>
                        <a:spcBef>
                          <a:spcPts val="0"/>
                        </a:spcBef>
                        <a:spcAft>
                          <a:spcPts val="0"/>
                        </a:spcAft>
                      </a:pPr>
                      <a:r>
                        <a:rPr lang="en-US" sz="1200">
                          <a:effectLst/>
                        </a:rPr>
                        <a:t>B4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82/-71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62/-38</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9/3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25/-34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262.7</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128">
                <a:tc>
                  <a:txBody>
                    <a:bodyPr/>
                    <a:lstStyle/>
                    <a:p>
                      <a:pPr marL="0" marR="0" algn="ctr">
                        <a:lnSpc>
                          <a:spcPct val="150000"/>
                        </a:lnSpc>
                        <a:spcBef>
                          <a:spcPts val="0"/>
                        </a:spcBef>
                        <a:spcAft>
                          <a:spcPts val="0"/>
                        </a:spcAft>
                      </a:pPr>
                      <a:r>
                        <a:rPr lang="en-US" sz="1200">
                          <a:effectLst/>
                        </a:rPr>
                        <a:t>b5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341/285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355/168</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-43/-206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-49/-149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72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128">
                <a:tc>
                  <a:txBody>
                    <a:bodyPr/>
                    <a:lstStyle/>
                    <a:p>
                      <a:pPr marL="0" marR="0" algn="ctr">
                        <a:lnSpc>
                          <a:spcPct val="150000"/>
                        </a:lnSpc>
                        <a:spcBef>
                          <a:spcPts val="0"/>
                        </a:spcBef>
                        <a:spcAft>
                          <a:spcPts val="0"/>
                        </a:spcAft>
                      </a:pPr>
                      <a:r>
                        <a:rPr lang="en-US" sz="1200">
                          <a:effectLst/>
                        </a:rPr>
                        <a:t>B6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350/434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-265/-420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7/2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-30/-49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15.5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128">
                <a:tc>
                  <a:txBody>
                    <a:bodyPr/>
                    <a:lstStyle/>
                    <a:p>
                      <a:pPr marL="0" marR="0" algn="ctr">
                        <a:lnSpc>
                          <a:spcPct val="150000"/>
                        </a:lnSpc>
                        <a:spcBef>
                          <a:spcPts val="0"/>
                        </a:spcBef>
                        <a:spcAft>
                          <a:spcPts val="0"/>
                        </a:spcAft>
                      </a:pPr>
                      <a:r>
                        <a:rPr lang="en-US" sz="1200">
                          <a:effectLst/>
                        </a:rPr>
                        <a:t>B7</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397/493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-376/-591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7/3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-7/-11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0/0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128">
                <a:tc>
                  <a:txBody>
                    <a:bodyPr/>
                    <a:lstStyle/>
                    <a:p>
                      <a:pPr marL="0" marR="0" algn="ctr">
                        <a:lnSpc>
                          <a:spcPct val="150000"/>
                        </a:lnSpc>
                        <a:spcBef>
                          <a:spcPts val="0"/>
                        </a:spcBef>
                        <a:spcAft>
                          <a:spcPts val="0"/>
                        </a:spcAft>
                      </a:pPr>
                      <a:r>
                        <a:rPr lang="en-US" sz="1200">
                          <a:effectLst/>
                        </a:rPr>
                        <a:t>B8</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227/179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227/124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55/-169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tabLst>
                          <a:tab pos="495300" algn="l"/>
                        </a:tabLst>
                      </a:pPr>
                      <a:r>
                        <a:rPr lang="en-US" sz="1200">
                          <a:effectLst/>
                        </a:rPr>
                        <a:t>.7/.1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-6/-47</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128">
                <a:tc>
                  <a:txBody>
                    <a:bodyPr/>
                    <a:lstStyle/>
                    <a:p>
                      <a:pPr marL="0" marR="0" algn="ctr">
                        <a:lnSpc>
                          <a:spcPct val="150000"/>
                        </a:lnSpc>
                        <a:spcBef>
                          <a:spcPts val="0"/>
                        </a:spcBef>
                        <a:spcAft>
                          <a:spcPts val="0"/>
                        </a:spcAft>
                      </a:pPr>
                      <a:r>
                        <a:rPr lang="en-US" sz="1200">
                          <a:effectLst/>
                        </a:rPr>
                        <a:t>B9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145/103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165/85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193/-247</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61/-89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.7/.2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4128">
                <a:tc>
                  <a:txBody>
                    <a:bodyPr/>
                    <a:lstStyle/>
                    <a:p>
                      <a:pPr marL="0" marR="0" algn="ctr">
                        <a:lnSpc>
                          <a:spcPct val="150000"/>
                        </a:lnSpc>
                        <a:spcBef>
                          <a:spcPts val="0"/>
                        </a:spcBef>
                        <a:spcAft>
                          <a:spcPts val="0"/>
                        </a:spcAft>
                      </a:pPr>
                      <a:r>
                        <a:rPr lang="en-US" sz="1200">
                          <a:effectLst/>
                        </a:rPr>
                        <a:t>B10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19/-49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37/-200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23/83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-17/-141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-20/-70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559.1</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 xmlns:p14="http://schemas.microsoft.com/office/powerpoint/2010/main" val="37757074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columns </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618649130"/>
              </p:ext>
            </p:extLst>
          </p:nvPr>
        </p:nvGraphicFramePr>
        <p:xfrm>
          <a:off x="1435608" y="2057400"/>
          <a:ext cx="6946393" cy="2971801"/>
        </p:xfrm>
        <a:graphic>
          <a:graphicData uri="http://schemas.openxmlformats.org/drawingml/2006/table">
            <a:tbl>
              <a:tblPr firstRow="1" firstCol="1" bandRow="1">
                <a:tableStyleId>{F5AB1C69-6EDB-4FF4-983F-18BD219EF322}</a:tableStyleId>
              </a:tblPr>
              <a:tblGrid>
                <a:gridCol w="923782"/>
                <a:gridCol w="831192"/>
                <a:gridCol w="867946"/>
                <a:gridCol w="867946"/>
                <a:gridCol w="867946"/>
                <a:gridCol w="849569"/>
                <a:gridCol w="831192"/>
                <a:gridCol w="906820"/>
              </a:tblGrid>
              <a:tr h="1252312">
                <a:tc>
                  <a:txBody>
                    <a:bodyPr/>
                    <a:lstStyle/>
                    <a:p>
                      <a:pPr marL="0" marR="0" algn="ctr">
                        <a:lnSpc>
                          <a:spcPct val="150000"/>
                        </a:lnSpc>
                        <a:spcBef>
                          <a:spcPts val="0"/>
                        </a:spcBef>
                        <a:spcAft>
                          <a:spcPts val="0"/>
                        </a:spcAft>
                      </a:pPr>
                      <a:r>
                        <a:rPr lang="en-US" sz="1200" dirty="0">
                          <a:effectLst/>
                        </a:rPr>
                        <a:t/>
                      </a:r>
                      <a:br>
                        <a:rPr lang="en-US" sz="1200" dirty="0">
                          <a:effectLst/>
                        </a:rPr>
                      </a:br>
                      <a:r>
                        <a:rPr lang="en-US" sz="1200" dirty="0">
                          <a:effectLst/>
                        </a:rPr>
                        <a:t>Column</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Static axial</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Dynamic axial</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Moment dynamic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Moment static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Shear dynamic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Shear static</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Manual axial</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73163">
                <a:tc>
                  <a:txBody>
                    <a:bodyPr/>
                    <a:lstStyle/>
                    <a:p>
                      <a:pPr marL="0" marR="0" algn="ctr">
                        <a:lnSpc>
                          <a:spcPct val="150000"/>
                        </a:lnSpc>
                        <a:spcBef>
                          <a:spcPts val="0"/>
                        </a:spcBef>
                        <a:spcAft>
                          <a:spcPts val="0"/>
                        </a:spcAft>
                      </a:pPr>
                      <a:r>
                        <a:rPr lang="en-US" sz="1200">
                          <a:effectLst/>
                        </a:rPr>
                        <a:t>Rec(2.75)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826/897</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480/ 933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137/.38</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110/70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49/.14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40/26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800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73163">
                <a:tc>
                  <a:txBody>
                    <a:bodyPr/>
                    <a:lstStyle/>
                    <a:p>
                      <a:pPr marL="0" marR="0" algn="ctr">
                        <a:lnSpc>
                          <a:spcPct val="150000"/>
                        </a:lnSpc>
                        <a:spcBef>
                          <a:spcPts val="0"/>
                        </a:spcBef>
                        <a:spcAft>
                          <a:spcPts val="0"/>
                        </a:spcAft>
                      </a:pPr>
                      <a:r>
                        <a:rPr lang="en-US" sz="1200">
                          <a:effectLst/>
                        </a:rPr>
                        <a:t>Rec (6.6)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486/574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330/574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100/422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342/289</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182/55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156/130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530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73163">
                <a:tc>
                  <a:txBody>
                    <a:bodyPr/>
                    <a:lstStyle/>
                    <a:p>
                      <a:pPr marL="0" marR="0" algn="ctr">
                        <a:lnSpc>
                          <a:spcPct val="150000"/>
                        </a:lnSpc>
                        <a:spcBef>
                          <a:spcPts val="0"/>
                        </a:spcBef>
                        <a:spcAft>
                          <a:spcPts val="0"/>
                        </a:spcAft>
                      </a:pPr>
                      <a:r>
                        <a:rPr lang="en-US" sz="1200">
                          <a:effectLst/>
                        </a:rPr>
                        <a:t>Circular</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664/972</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408/971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6.7/1.7</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-4/-6.5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2.5/.6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a:effectLst/>
                        </a:rPr>
                        <a:t>1.5/2.3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200" dirty="0">
                          <a:effectLst/>
                        </a:rPr>
                        <a:t>800</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 xmlns:p14="http://schemas.microsoft.com/office/powerpoint/2010/main" val="22380647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81000"/>
            <a:ext cx="7498080" cy="6096000"/>
          </a:xfrm>
        </p:spPr>
        <p:txBody>
          <a:bodyPr>
            <a:normAutofit/>
          </a:bodyPr>
          <a:lstStyle/>
          <a:p>
            <a:pPr marL="82296" indent="0">
              <a:buNone/>
            </a:pPr>
            <a:endParaRPr lang="en-US" sz="2000" dirty="0" smtClean="0">
              <a:latin typeface="Times New Roman" panose="02020603050405020304" pitchFamily="18" charset="0"/>
              <a:cs typeface="Times New Roman" panose="02020603050405020304" pitchFamily="18" charset="0"/>
            </a:endParaRPr>
          </a:p>
          <a:p>
            <a:pPr marL="82296" indent="0">
              <a:buNone/>
            </a:pPr>
            <a:r>
              <a:rPr lang="en-US" sz="2000" dirty="0" smtClean="0">
                <a:latin typeface="Times New Roman" panose="02020603050405020304" pitchFamily="18" charset="0"/>
                <a:cs typeface="Times New Roman" panose="02020603050405020304" pitchFamily="18" charset="0"/>
              </a:rPr>
              <a:t>2</a:t>
            </a:r>
            <a:r>
              <a:rPr lang="en-US" sz="2000" baseline="30000" dirty="0" smtClean="0">
                <a:latin typeface="Times New Roman" panose="02020603050405020304" pitchFamily="18" charset="0"/>
                <a:cs typeface="Times New Roman" panose="02020603050405020304" pitchFamily="18" charset="0"/>
              </a:rPr>
              <a:t>nd</a:t>
            </a:r>
            <a:r>
              <a:rPr lang="en-US" sz="2000" dirty="0" smtClean="0">
                <a:latin typeface="Times New Roman" panose="02020603050405020304" pitchFamily="18" charset="0"/>
                <a:cs typeface="Times New Roman" panose="02020603050405020304" pitchFamily="18" charset="0"/>
              </a:rPr>
              <a:t> floor (M11 &amp; M22)</a:t>
            </a:r>
          </a:p>
          <a:p>
            <a:pPr marL="82296" indent="0">
              <a:buNone/>
            </a:pPr>
            <a:endParaRPr lang="en-US" sz="2000"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 xmlns:a14="http://schemas.microsoft.com/office/drawing/2010/main" Requires="a14">
          <p:graphicFrame>
            <p:nvGraphicFramePr>
              <p:cNvPr id="4" name="Table 3"/>
              <p:cNvGraphicFramePr>
                <a:graphicFrameLocks noGrp="1"/>
              </p:cNvGraphicFramePr>
              <p:nvPr>
                <p:extLst>
                  <p:ext uri="{D42A27DB-BD31-4B8C-83A1-F6EECF244321}">
                    <p14:modId xmlns:p14="http://schemas.microsoft.com/office/powerpoint/2010/main" val="1225317648"/>
                  </p:ext>
                </p:extLst>
              </p:nvPr>
            </p:nvGraphicFramePr>
            <p:xfrm>
              <a:off x="1435607" y="1904996"/>
              <a:ext cx="7251192" cy="4038608"/>
            </p:xfrm>
            <a:graphic>
              <a:graphicData uri="http://schemas.openxmlformats.org/drawingml/2006/table">
                <a:tbl>
                  <a:tblPr firstRow="1" firstCol="1" bandRow="1"/>
                  <a:tblGrid>
                    <a:gridCol w="1873996"/>
                    <a:gridCol w="1933760"/>
                    <a:gridCol w="1721718"/>
                    <a:gridCol w="1721718"/>
                  </a:tblGrid>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M11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14:m>
                            <m:oMathPara xmlns:m="http://schemas.openxmlformats.org/officeDocument/2006/math">
                              <m:oMathParaPr>
                                <m:jc m:val="centerGroup"/>
                              </m:oMathParaPr>
                              <m:oMath xmlns:m="http://schemas.openxmlformats.org/officeDocument/2006/math">
                                <m:r>
                                  <a:rPr lang="en-US" sz="2000" b="1" i="1">
                                    <a:solidFill>
                                      <a:srgbClr val="FFFFFF"/>
                                    </a:solidFill>
                                    <a:effectLst/>
                                    <a:latin typeface="Cambria Math" panose="02040503050406030204" pitchFamily="18" charset="0"/>
                                    <a:ea typeface="Calibri" panose="020F0502020204030204" pitchFamily="34" charset="0"/>
                                    <a:cs typeface="Times New Roman" panose="02020603050405020304" pitchFamily="18" charset="0"/>
                                  </a:rPr>
                                  <m:t>𝝆</m:t>
                                </m:r>
                              </m:oMath>
                            </m:oMathPara>
                          </a14:m>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As / m</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 of bars /m</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23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.000887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.000708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.000669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M22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30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.001187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36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.001427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34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.001339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r>
                </a:tbl>
              </a:graphicData>
            </a:graphic>
          </p:graphicFrame>
        </mc:Choice>
        <mc:Fallback>
          <p:graphicFrame>
            <p:nvGraphicFramePr>
              <p:cNvPr id="4" name="Table 3"/>
              <p:cNvGraphicFramePr>
                <a:graphicFrameLocks noGrp="1"/>
              </p:cNvGraphicFramePr>
              <p:nvPr>
                <p:extLst>
                  <p:ext uri="{D42A27DB-BD31-4B8C-83A1-F6EECF244321}">
                    <p14:modId xmlns="" xmlns:p14="http://schemas.microsoft.com/office/powerpoint/2010/main" val="1225317648"/>
                  </p:ext>
                </p:extLst>
              </p:nvPr>
            </p:nvGraphicFramePr>
            <p:xfrm>
              <a:off x="1435607" y="1904996"/>
              <a:ext cx="7251192" cy="4038608"/>
            </p:xfrm>
            <a:graphic>
              <a:graphicData uri="http://schemas.openxmlformats.org/drawingml/2006/table">
                <a:tbl>
                  <a:tblPr firstRow="1" firstCol="1" bandRow="1"/>
                  <a:tblGrid>
                    <a:gridCol w="1873996"/>
                    <a:gridCol w="1933760"/>
                    <a:gridCol w="1721718"/>
                    <a:gridCol w="1721718"/>
                  </a:tblGrid>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M11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endParaRPr lang="en-US"/>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2"/>
                          <a:stretch>
                            <a:fillRect l="-97476" t="-1205" r="-179180" b="-709639"/>
                          </a:stretch>
                        </a:blipFill>
                      </a:tcPr>
                    </a:tc>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As / m</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 of bars /m</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23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.000887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.000708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.000669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M22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30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.001187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36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.001427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gn="ctr">
                            <a:lnSpc>
                              <a:spcPct val="150000"/>
                            </a:lnSpc>
                            <a:spcBef>
                              <a:spcPts val="0"/>
                            </a:spcBef>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504826">
                    <a:tc>
                      <a:txBody>
                        <a:bodyPr/>
                        <a:lstStyle/>
                        <a:p>
                          <a:pPr marL="0" marR="0" algn="ctr">
                            <a:lnSpc>
                              <a:spcPct val="150000"/>
                            </a:lnSpc>
                            <a:spcBef>
                              <a:spcPts val="0"/>
                            </a:spcBef>
                            <a:spcAft>
                              <a:spcPts val="0"/>
                            </a:spcAft>
                          </a:pPr>
                          <a:r>
                            <a:rPr lang="en-US" sz="20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34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.001339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a:effectLst/>
                              <a:latin typeface="Times New Roman" panose="02020603050405020304" pitchFamily="18" charset="0"/>
                              <a:ea typeface="Calibri" panose="020F0502020204030204" pitchFamily="34" charset="0"/>
                              <a:cs typeface="Times New Roman" panose="02020603050405020304" pitchFamily="18" charset="0"/>
                            </a:rPr>
                            <a:t>558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marL="0" marR="0" algn="ctr">
                            <a:lnSpc>
                              <a:spcPct val="150000"/>
                            </a:lnSpc>
                            <a:spcBef>
                              <a:spcPts val="0"/>
                            </a:spcBef>
                            <a:spcAft>
                              <a:spcPts val="0"/>
                            </a:spcAf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ϕ 14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r>
                </a:tbl>
              </a:graphicData>
            </a:graphic>
          </p:graphicFrame>
        </mc:Fallback>
      </mc:AlternateContent>
    </p:spTree>
    <p:extLst>
      <p:ext uri="{BB962C8B-B14F-4D97-AF65-F5344CB8AC3E}">
        <p14:creationId xmlns="" xmlns:p14="http://schemas.microsoft.com/office/powerpoint/2010/main" val="5310342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structural elements:</a:t>
            </a:r>
            <a:endParaRPr lang="en-US" dirty="0"/>
          </a:p>
        </p:txBody>
      </p:sp>
      <p:graphicFrame>
        <p:nvGraphicFramePr>
          <p:cNvPr id="4" name="عنصر نائب للمحتوى 3"/>
          <p:cNvGraphicFramePr>
            <a:graphicFrameLocks noGrp="1"/>
          </p:cNvGraphicFramePr>
          <p:nvPr>
            <p:ph idx="1"/>
          </p:nvPr>
        </p:nvGraphicFramePr>
        <p:xfrm>
          <a:off x="1143000" y="13716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99219"/>
            <a:ext cx="7498080" cy="868362"/>
          </a:xfrm>
        </p:spPr>
        <p:txBody>
          <a:bodyPr/>
          <a:lstStyle/>
          <a:p>
            <a:r>
              <a:rPr lang="en-US" dirty="0" smtClean="0"/>
              <a:t>Shells </a:t>
            </a:r>
            <a:endParaRPr lang="en-US" dirty="0"/>
          </a:p>
        </p:txBody>
      </p:sp>
      <p:sp>
        <p:nvSpPr>
          <p:cNvPr id="3" name="Content Placeholder 2"/>
          <p:cNvSpPr>
            <a:spLocks noGrp="1"/>
          </p:cNvSpPr>
          <p:nvPr>
            <p:ph idx="1"/>
          </p:nvPr>
        </p:nvSpPr>
        <p:spPr>
          <a:xfrm>
            <a:off x="1435608" y="967581"/>
            <a:ext cx="7498080" cy="5280819"/>
          </a:xfrm>
        </p:spPr>
        <p:txBody>
          <a:bodyPr/>
          <a:lstStyle/>
          <a:p>
            <a:pPr marL="82296" indent="0">
              <a:buNone/>
            </a:pPr>
            <a:r>
              <a:rPr lang="en-US" dirty="0" smtClean="0"/>
              <a:t>1.</a:t>
            </a:r>
          </a:p>
          <a:p>
            <a:pPr marL="82296" indent="0">
              <a:buNone/>
            </a:pPr>
            <a:endParaRPr lang="en-US" sz="2000" b="1" dirty="0" smtClean="0">
              <a:latin typeface="Times New Roman" panose="02020603050405020304" pitchFamily="18" charset="0"/>
              <a:cs typeface="Times New Roman" panose="02020603050405020304" pitchFamily="18" charset="0"/>
            </a:endParaRPr>
          </a:p>
          <a:p>
            <a:pPr marL="82296" indent="0">
              <a:buNone/>
            </a:pPr>
            <a:r>
              <a:rPr lang="en-US" sz="2000" b="1" dirty="0" smtClean="0">
                <a:latin typeface="Times New Roman" panose="02020603050405020304" pitchFamily="18" charset="0"/>
                <a:cs typeface="Times New Roman" panose="02020603050405020304" pitchFamily="18" charset="0"/>
              </a:rPr>
              <a:t>Thickness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.15 </a:t>
            </a:r>
            <a:r>
              <a:rPr lang="en-US" sz="2000" dirty="0" smtClean="0">
                <a:latin typeface="Times New Roman" panose="02020603050405020304" pitchFamily="18" charset="0"/>
                <a:cs typeface="Times New Roman" panose="02020603050405020304" pitchFamily="18" charset="0"/>
              </a:rPr>
              <a:t>m</a:t>
            </a:r>
          </a:p>
          <a:p>
            <a:pPr marL="82296" indent="0">
              <a:buNone/>
            </a:pPr>
            <a:r>
              <a:rPr lang="en-US" sz="2000" b="1" dirty="0" smtClean="0">
                <a:latin typeface="Times New Roman" panose="02020603050405020304" pitchFamily="18" charset="0"/>
                <a:cs typeface="Times New Roman" panose="02020603050405020304" pitchFamily="18" charset="0"/>
              </a:rPr>
              <a:t>Height</a:t>
            </a:r>
            <a:r>
              <a:rPr lang="en-US" sz="2000" dirty="0" smtClean="0">
                <a:latin typeface="Times New Roman" panose="02020603050405020304" pitchFamily="18" charset="0"/>
                <a:cs typeface="Times New Roman" panose="02020603050405020304" pitchFamily="18" charset="0"/>
              </a:rPr>
              <a:t> = 1.95 m </a:t>
            </a:r>
            <a:endParaRPr lang="en-US" sz="2000" dirty="0">
              <a:latin typeface="Times New Roman" panose="02020603050405020304" pitchFamily="18" charset="0"/>
              <a:cs typeface="Times New Roman" panose="02020603050405020304" pitchFamily="18" charset="0"/>
            </a:endParaRPr>
          </a:p>
          <a:p>
            <a:pPr marL="82296" indent="0">
              <a:buNone/>
            </a:pPr>
            <a:r>
              <a:rPr lang="en-US" sz="2000" b="1" dirty="0" smtClean="0">
                <a:latin typeface="Times New Roman" panose="02020603050405020304" pitchFamily="18" charset="0"/>
                <a:cs typeface="Times New Roman" panose="02020603050405020304" pitchFamily="18" charset="0"/>
              </a:rPr>
              <a:t>Reinforcement :</a:t>
            </a:r>
          </a:p>
          <a:p>
            <a:pPr marL="82296" indent="0">
              <a:buNone/>
            </a:pPr>
            <a:endParaRPr lang="en-US" sz="2000" dirty="0">
              <a:latin typeface="Times New Roman" panose="02020603050405020304" pitchFamily="18" charset="0"/>
              <a:cs typeface="Times New Roman" panose="02020603050405020304" pitchFamily="18" charset="0"/>
            </a:endParaRPr>
          </a:p>
        </p:txBody>
      </p:sp>
      <p:sp>
        <p:nvSpPr>
          <p:cNvPr id="5" name="Rounded Rectangle 4"/>
          <p:cNvSpPr/>
          <p:nvPr/>
        </p:nvSpPr>
        <p:spPr>
          <a:xfrm>
            <a:off x="1905000" y="1103170"/>
            <a:ext cx="1905000" cy="67215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6" name="TextBox 5"/>
          <p:cNvSpPr txBox="1"/>
          <p:nvPr/>
        </p:nvSpPr>
        <p:spPr>
          <a:xfrm>
            <a:off x="2209800" y="1121391"/>
            <a:ext cx="1905000" cy="646331"/>
          </a:xfrm>
          <a:prstGeom prst="rect">
            <a:avLst/>
          </a:prstGeom>
          <a:noFill/>
        </p:spPr>
        <p:txBody>
          <a:bodyPr wrap="square" rtlCol="0">
            <a:spAutoFit/>
          </a:bodyPr>
          <a:lstStyle/>
          <a:p>
            <a:r>
              <a:rPr lang="en-US" sz="3600" dirty="0" smtClean="0">
                <a:latin typeface="Times New Roman" panose="02020603050405020304" pitchFamily="18" charset="0"/>
                <a:cs typeface="Times New Roman" panose="02020603050405020304" pitchFamily="18" charset="0"/>
              </a:rPr>
              <a:t>Dome</a:t>
            </a:r>
            <a:endParaRPr lang="en-US" sz="3600"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435608" y="3276600"/>
            <a:ext cx="7498080" cy="312561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39097324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0"/>
            <a:ext cx="9286555" cy="6858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41680571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0"/>
            <a:ext cx="7498080" cy="6248400"/>
          </a:xfrm>
        </p:spPr>
        <p:txBody>
          <a:bodyPr/>
          <a:lstStyle/>
          <a:p>
            <a:endParaRPr lang="en-US" dirty="0" smtClean="0"/>
          </a:p>
          <a:p>
            <a:r>
              <a:rPr lang="en-US" dirty="0" smtClean="0"/>
              <a:t>2.</a:t>
            </a:r>
          </a:p>
          <a:p>
            <a:endParaRPr lang="en-US" dirty="0"/>
          </a:p>
          <a:p>
            <a:pPr marL="82296" indent="0">
              <a:buNone/>
            </a:pPr>
            <a:r>
              <a:rPr lang="en-US" sz="2000" b="1" dirty="0">
                <a:latin typeface="Times New Roman" panose="02020603050405020304" pitchFamily="18" charset="0"/>
                <a:cs typeface="Times New Roman" panose="02020603050405020304" pitchFamily="18" charset="0"/>
              </a:rPr>
              <a:t>Thickness</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.15 m </a:t>
            </a:r>
          </a:p>
          <a:p>
            <a:pPr marL="82296" indent="0">
              <a:buNone/>
            </a:pPr>
            <a:r>
              <a:rPr lang="en-US" sz="2000" b="1" dirty="0">
                <a:latin typeface="Times New Roman" panose="02020603050405020304" pitchFamily="18" charset="0"/>
                <a:cs typeface="Times New Roman" panose="02020603050405020304" pitchFamily="18" charset="0"/>
              </a:rPr>
              <a:t>Height</a:t>
            </a:r>
            <a:r>
              <a:rPr lang="en-US" sz="2000" dirty="0">
                <a:latin typeface="Times New Roman" panose="02020603050405020304" pitchFamily="18" charset="0"/>
                <a:cs typeface="Times New Roman" panose="02020603050405020304" pitchFamily="18" charset="0"/>
              </a:rPr>
              <a:t> = </a:t>
            </a:r>
            <a:r>
              <a:rPr lang="en-US" sz="2000" dirty="0" smtClean="0">
                <a:latin typeface="Times New Roman" panose="02020603050405020304" pitchFamily="18" charset="0"/>
                <a:cs typeface="Times New Roman" panose="02020603050405020304" pitchFamily="18" charset="0"/>
              </a:rPr>
              <a:t>2.45 </a:t>
            </a:r>
            <a:r>
              <a:rPr lang="en-US" sz="2000" dirty="0">
                <a:latin typeface="Times New Roman" panose="02020603050405020304" pitchFamily="18" charset="0"/>
                <a:cs typeface="Times New Roman" panose="02020603050405020304" pitchFamily="18" charset="0"/>
              </a:rPr>
              <a:t>m </a:t>
            </a:r>
          </a:p>
          <a:p>
            <a:pPr marL="82296" indent="0">
              <a:buNone/>
            </a:pPr>
            <a:r>
              <a:rPr lang="en-US" sz="2000" b="1" dirty="0" smtClean="0">
                <a:latin typeface="Times New Roman" panose="02020603050405020304" pitchFamily="18" charset="0"/>
                <a:cs typeface="Times New Roman" panose="02020603050405020304" pitchFamily="18" charset="0"/>
              </a:rPr>
              <a:t>Reinforcement :</a:t>
            </a:r>
          </a:p>
          <a:p>
            <a:pPr marL="82296" indent="0">
              <a:buNone/>
            </a:pPr>
            <a:endParaRPr lang="en-US" sz="2000" b="1" dirty="0">
              <a:latin typeface="Times New Roman" panose="02020603050405020304" pitchFamily="18" charset="0"/>
              <a:cs typeface="Times New Roman" panose="02020603050405020304" pitchFamily="18" charset="0"/>
            </a:endParaRPr>
          </a:p>
          <a:p>
            <a:endParaRPr lang="en-US" dirty="0"/>
          </a:p>
        </p:txBody>
      </p:sp>
      <p:sp>
        <p:nvSpPr>
          <p:cNvPr id="4" name="Rounded Rectangle 3"/>
          <p:cNvSpPr/>
          <p:nvPr/>
        </p:nvSpPr>
        <p:spPr>
          <a:xfrm>
            <a:off x="2286000" y="588324"/>
            <a:ext cx="2030104" cy="64633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5" name="TextBox 4"/>
          <p:cNvSpPr txBox="1"/>
          <p:nvPr/>
        </p:nvSpPr>
        <p:spPr>
          <a:xfrm>
            <a:off x="2667000" y="588324"/>
            <a:ext cx="1752600" cy="646331"/>
          </a:xfrm>
          <a:prstGeom prst="rect">
            <a:avLst/>
          </a:prstGeom>
          <a:noFill/>
        </p:spPr>
        <p:txBody>
          <a:bodyPr wrap="square" rtlCol="0">
            <a:spAutoFit/>
          </a:bodyPr>
          <a:lstStyle/>
          <a:p>
            <a:r>
              <a:rPr lang="en-US" sz="3600" dirty="0" smtClean="0">
                <a:latin typeface="Times New Roman" panose="02020603050405020304" pitchFamily="18" charset="0"/>
                <a:cs typeface="Times New Roman" panose="02020603050405020304" pitchFamily="18" charset="0"/>
              </a:rPr>
              <a:t>Ring</a:t>
            </a: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057400" y="3352800"/>
            <a:ext cx="5580567" cy="2448182"/>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5908053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Slabs </a:t>
            </a:r>
            <a:endParaRPr lang="en-US" dirty="0"/>
          </a:p>
        </p:txBody>
      </p:sp>
      <p:sp>
        <p:nvSpPr>
          <p:cNvPr id="3" name="Content Placeholder 2"/>
          <p:cNvSpPr>
            <a:spLocks noGrp="1"/>
          </p:cNvSpPr>
          <p:nvPr>
            <p:ph idx="1"/>
          </p:nvPr>
        </p:nvSpPr>
        <p:spPr/>
        <p:txBody>
          <a:bodyPr/>
          <a:lstStyle/>
          <a:p>
            <a:r>
              <a:rPr lang="en-US" dirty="0" smtClean="0"/>
              <a:t>1. </a:t>
            </a:r>
          </a:p>
          <a:p>
            <a:endParaRPr lang="en-US" dirty="0" smtClean="0"/>
          </a:p>
          <a:p>
            <a:pPr marL="82296" indent="0">
              <a:buNone/>
            </a:pPr>
            <a:r>
              <a:rPr lang="en-US" sz="2000" b="1" dirty="0" smtClean="0">
                <a:latin typeface="Times New Roman" panose="02020603050405020304" pitchFamily="18" charset="0"/>
                <a:cs typeface="Times New Roman" panose="02020603050405020304" pitchFamily="18" charset="0"/>
              </a:rPr>
              <a:t>Type :</a:t>
            </a:r>
            <a:r>
              <a:rPr lang="en-US" sz="2000" dirty="0" smtClean="0">
                <a:latin typeface="Times New Roman" panose="02020603050405020304" pitchFamily="18" charset="0"/>
                <a:cs typeface="Times New Roman" panose="02020603050405020304" pitchFamily="18" charset="0"/>
              </a:rPr>
              <a:t> Ribbed slab </a:t>
            </a:r>
            <a:endParaRPr lang="en-US" sz="2000" b="1" dirty="0" smtClean="0">
              <a:latin typeface="Times New Roman" panose="02020603050405020304" pitchFamily="18" charset="0"/>
              <a:cs typeface="Times New Roman" panose="02020603050405020304" pitchFamily="18" charset="0"/>
            </a:endParaRPr>
          </a:p>
          <a:p>
            <a:pPr marL="82296" indent="0">
              <a:buNone/>
            </a:pPr>
            <a:r>
              <a:rPr lang="en-US" sz="2000" b="1" dirty="0" smtClean="0">
                <a:latin typeface="Times New Roman" panose="02020603050405020304" pitchFamily="18" charset="0"/>
                <a:cs typeface="Times New Roman" panose="02020603050405020304" pitchFamily="18" charset="0"/>
              </a:rPr>
              <a:t>Thickness = .</a:t>
            </a:r>
            <a:r>
              <a:rPr lang="en-US" sz="2000" dirty="0" smtClean="0">
                <a:latin typeface="Times New Roman" panose="02020603050405020304" pitchFamily="18" charset="0"/>
                <a:cs typeface="Times New Roman" panose="02020603050405020304" pitchFamily="18" charset="0"/>
              </a:rPr>
              <a:t>4 m </a:t>
            </a:r>
            <a:endParaRPr lang="en-US" sz="2000" b="1" dirty="0" smtClean="0">
              <a:latin typeface="Times New Roman" panose="02020603050405020304" pitchFamily="18" charset="0"/>
              <a:cs typeface="Times New Roman" panose="02020603050405020304" pitchFamily="18" charset="0"/>
            </a:endParaRPr>
          </a:p>
          <a:p>
            <a:pPr marL="82296" indent="0">
              <a:buNone/>
            </a:pPr>
            <a:r>
              <a:rPr lang="en-US" sz="2000" b="1" dirty="0" smtClean="0">
                <a:latin typeface="Times New Roman" panose="02020603050405020304" pitchFamily="18" charset="0"/>
                <a:cs typeface="Times New Roman" panose="02020603050405020304" pitchFamily="18" charset="0"/>
              </a:rPr>
              <a:t>Reinforcement:</a:t>
            </a:r>
          </a:p>
          <a:p>
            <a:endParaRPr lang="en-US" dirty="0" smtClean="0"/>
          </a:p>
          <a:p>
            <a:endParaRPr lang="en-US" dirty="0"/>
          </a:p>
        </p:txBody>
      </p:sp>
      <p:sp>
        <p:nvSpPr>
          <p:cNvPr id="4" name="Rounded Rectangle 3"/>
          <p:cNvSpPr/>
          <p:nvPr/>
        </p:nvSpPr>
        <p:spPr>
          <a:xfrm>
            <a:off x="2286000" y="1520043"/>
            <a:ext cx="2209800" cy="64633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5" name="TextBox 4"/>
          <p:cNvSpPr txBox="1"/>
          <p:nvPr/>
        </p:nvSpPr>
        <p:spPr>
          <a:xfrm>
            <a:off x="2577152" y="1520042"/>
            <a:ext cx="1918648" cy="646331"/>
          </a:xfrm>
          <a:prstGeom prst="rect">
            <a:avLst/>
          </a:prstGeom>
          <a:noFill/>
        </p:spPr>
        <p:txBody>
          <a:bodyPr wrap="square" rtlCol="0">
            <a:spAutoFit/>
          </a:bodyPr>
          <a:lstStyle/>
          <a:p>
            <a:r>
              <a:rPr lang="en-US" sz="3600" dirty="0" smtClean="0">
                <a:latin typeface="Times New Roman" panose="02020603050405020304" pitchFamily="18" charset="0"/>
                <a:cs typeface="Times New Roman" panose="02020603050405020304" pitchFamily="18" charset="0"/>
              </a:rPr>
              <a:t>1</a:t>
            </a:r>
            <a:r>
              <a:rPr lang="en-US" sz="3600" baseline="30000" dirty="0" smtClean="0">
                <a:latin typeface="Times New Roman" panose="02020603050405020304" pitchFamily="18" charset="0"/>
                <a:cs typeface="Times New Roman" panose="02020603050405020304" pitchFamily="18" charset="0"/>
              </a:rPr>
              <a:t>st</a:t>
            </a:r>
            <a:r>
              <a:rPr lang="en-US" sz="3600" dirty="0" smtClean="0">
                <a:latin typeface="Times New Roman" panose="02020603050405020304" pitchFamily="18" charset="0"/>
                <a:cs typeface="Times New Roman" panose="02020603050405020304" pitchFamily="18" charset="0"/>
              </a:rPr>
              <a:t> floor </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2390835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1020762"/>
          </a:xfrm>
        </p:spPr>
        <p:txBody>
          <a:bodyPr>
            <a:normAutofit fontScale="90000"/>
          </a:bodyPr>
          <a:lstStyle/>
          <a:p>
            <a:r>
              <a:rPr lang="en-US" sz="4400" b="1" dirty="0" smtClean="0">
                <a:effectLst>
                  <a:outerShdw blurRad="38100" dist="38100" dir="2700000" algn="tl">
                    <a:srgbClr val="000000">
                      <a:alpha val="43137"/>
                    </a:srgbClr>
                  </a:outerShdw>
                </a:effectLst>
              </a:rPr>
              <a:t/>
            </a:r>
            <a:br>
              <a:rPr lang="en-US" sz="4400" b="1" dirty="0" smtClean="0">
                <a:effectLst>
                  <a:outerShdw blurRad="38100" dist="38100" dir="2700000" algn="tl">
                    <a:srgbClr val="000000">
                      <a:alpha val="43137"/>
                    </a:srgbClr>
                  </a:outerShdw>
                </a:effectLst>
              </a:rPr>
            </a:br>
            <a:r>
              <a:rPr lang="en-US" sz="4400" b="1" dirty="0" smtClean="0">
                <a:effectLst>
                  <a:outerShdw blurRad="38100" dist="38100" dir="2700000" algn="tl">
                    <a:srgbClr val="000000">
                      <a:alpha val="43137"/>
                    </a:srgbClr>
                  </a:outerShdw>
                </a:effectLst>
              </a:rPr>
              <a:t>Outline:</a:t>
            </a: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endParaRPr lang="en-US" b="1"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1447800" y="1447800"/>
            <a:ext cx="7498080" cy="4648200"/>
          </a:xfrm>
        </p:spPr>
        <p:txBody>
          <a:bodyPr>
            <a:normAutofit/>
          </a:bodyPr>
          <a:lstStyle/>
          <a:p>
            <a:r>
              <a:rPr lang="en-US" sz="2800" dirty="0" smtClean="0">
                <a:latin typeface="Times New Roman" panose="02020603050405020304" pitchFamily="18" charset="0"/>
                <a:cs typeface="Times New Roman" pitchFamily="18" charset="0"/>
              </a:rPr>
              <a:t>Introduction.</a:t>
            </a:r>
          </a:p>
          <a:p>
            <a:r>
              <a:rPr lang="en-US" sz="2800" dirty="0">
                <a:latin typeface="Times New Roman" pitchFamily="18" charset="0"/>
                <a:cs typeface="Times New Roman" pitchFamily="18" charset="0"/>
              </a:rPr>
              <a:t>Design criteria</a:t>
            </a:r>
            <a:r>
              <a:rPr lang="en-US" sz="2800" dirty="0" smtClean="0">
                <a:latin typeface="Times New Roman" pitchFamily="18" charset="0"/>
                <a:cs typeface="Times New Roman" pitchFamily="18" charset="0"/>
              </a:rPr>
              <a:t>.</a:t>
            </a:r>
          </a:p>
          <a:p>
            <a:r>
              <a:rPr lang="en-US" sz="2800" dirty="0" smtClean="0">
                <a:latin typeface="Times New Roman" pitchFamily="18" charset="0"/>
                <a:cs typeface="Times New Roman" pitchFamily="18" charset="0"/>
              </a:rPr>
              <a:t>Loads.</a:t>
            </a:r>
          </a:p>
          <a:p>
            <a:r>
              <a:rPr lang="en-US" sz="2800" dirty="0" smtClean="0">
                <a:latin typeface="Times New Roman" pitchFamily="18" charset="0"/>
                <a:cs typeface="Times New Roman" pitchFamily="18" charset="0"/>
              </a:rPr>
              <a:t>Materials.</a:t>
            </a:r>
          </a:p>
          <a:p>
            <a:r>
              <a:rPr lang="en-US" sz="2800" dirty="0">
                <a:latin typeface="Times New Roman" panose="02020603050405020304" pitchFamily="18" charset="0"/>
                <a:cs typeface="Times New Roman" panose="02020603050405020304" pitchFamily="18" charset="0"/>
              </a:rPr>
              <a:t>Dynamic analysis and </a:t>
            </a:r>
            <a:r>
              <a:rPr lang="en-US" sz="2800" dirty="0" smtClean="0">
                <a:latin typeface="Times New Roman" panose="02020603050405020304" pitchFamily="18" charset="0"/>
                <a:cs typeface="Times New Roman" panose="02020603050405020304" pitchFamily="18" charset="0"/>
              </a:rPr>
              <a:t>design.</a:t>
            </a:r>
          </a:p>
          <a:p>
            <a:r>
              <a:rPr lang="en-US" sz="2800" dirty="0" smtClean="0">
                <a:latin typeface="Times New Roman" panose="02020603050405020304" pitchFamily="18" charset="0"/>
                <a:cs typeface="Times New Roman" panose="02020603050405020304" pitchFamily="18" charset="0"/>
              </a:rPr>
              <a:t> </a:t>
            </a:r>
            <a:r>
              <a:rPr lang="en-US" sz="2800" dirty="0">
                <a:latin typeface="Times New Roman" pitchFamily="18" charset="0"/>
                <a:cs typeface="Times New Roman" pitchFamily="18" charset="0"/>
              </a:rPr>
              <a:t>SAP analysis</a:t>
            </a:r>
            <a:r>
              <a:rPr lang="en-US" sz="2800" dirty="0" smtClean="0">
                <a:latin typeface="Times New Roman" pitchFamily="18" charset="0"/>
                <a:cs typeface="Times New Roman" pitchFamily="18" charset="0"/>
              </a:rPr>
              <a:t>.</a:t>
            </a:r>
          </a:p>
          <a:p>
            <a:r>
              <a:rPr lang="en-US" sz="2800" dirty="0" smtClean="0">
                <a:latin typeface="Times New Roman" pitchFamily="18" charset="0"/>
                <a:cs typeface="Times New Roman" pitchFamily="18" charset="0"/>
              </a:rPr>
              <a:t>Structural elements.</a:t>
            </a:r>
          </a:p>
          <a:p>
            <a:r>
              <a:rPr lang="en-US" sz="2800" dirty="0" smtClean="0">
                <a:latin typeface="Times New Roman" pitchFamily="18" charset="0"/>
                <a:cs typeface="Times New Roman" pitchFamily="18" charset="0"/>
              </a:rPr>
              <a:t>Steel preliminary design.</a:t>
            </a:r>
          </a:p>
        </p:txBody>
      </p:sp>
      <p:pic>
        <p:nvPicPr>
          <p:cNvPr id="45057" name="Picture 1" descr="C:\Users\Mac\Desktop\background\images (3).jpg"/>
          <p:cNvPicPr>
            <a:picLocks noChangeAspect="1" noChangeArrowheads="1"/>
          </p:cNvPicPr>
          <p:nvPr/>
        </p:nvPicPr>
        <p:blipFill>
          <a:blip r:embed="rId2" cstate="print"/>
          <a:srcRect/>
          <a:stretch>
            <a:fillRect/>
          </a:stretch>
        </p:blipFill>
        <p:spPr bwMode="auto">
          <a:xfrm>
            <a:off x="5867400" y="4343400"/>
            <a:ext cx="2581275" cy="177165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762000"/>
            <a:ext cx="7498080" cy="5486400"/>
          </a:xfrm>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55763" cy="6858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4589434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219200" y="1219200"/>
            <a:ext cx="7499350" cy="407359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3552609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Frames :</a:t>
            </a:r>
            <a:endParaRPr lang="en-US" dirty="0"/>
          </a:p>
        </p:txBody>
      </p:sp>
      <p:pic>
        <p:nvPicPr>
          <p:cNvPr id="6" name="صورة 1" descr="بدون عنوان.png"/>
          <p:cNvPicPr>
            <a:picLocks noGrp="1"/>
          </p:cNvPicPr>
          <p:nvPr>
            <p:ph idx="1"/>
          </p:nvPr>
        </p:nvPicPr>
        <p:blipFill>
          <a:blip r:embed="rId2" cstate="print"/>
          <a:stretch>
            <a:fillRect/>
          </a:stretch>
        </p:blipFill>
        <p:spPr>
          <a:xfrm>
            <a:off x="2269718" y="1504623"/>
            <a:ext cx="5830114" cy="4686954"/>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33415947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228600"/>
            <a:ext cx="7498080" cy="6019800"/>
          </a:xfrm>
        </p:spPr>
        <p:txBody>
          <a:bodyPr/>
          <a:lstStyle/>
          <a:p>
            <a:endParaRPr lang="en-US" dirty="0" smtClean="0"/>
          </a:p>
          <a:p>
            <a:r>
              <a:rPr lang="en-US" dirty="0" smtClean="0"/>
              <a:t>2. </a:t>
            </a:r>
          </a:p>
          <a:p>
            <a:endParaRPr lang="en-US" dirty="0"/>
          </a:p>
          <a:p>
            <a:pPr marL="82296" indent="0">
              <a:buNone/>
            </a:pPr>
            <a:r>
              <a:rPr lang="en-US" sz="2000" b="1" dirty="0">
                <a:latin typeface="Times New Roman" panose="02020603050405020304" pitchFamily="18" charset="0"/>
                <a:cs typeface="Times New Roman" panose="02020603050405020304" pitchFamily="18" charset="0"/>
              </a:rPr>
              <a:t>Type :</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inclined solid slab </a:t>
            </a:r>
            <a:endParaRPr lang="en-US" sz="2000" b="1" dirty="0">
              <a:latin typeface="Times New Roman" panose="02020603050405020304" pitchFamily="18" charset="0"/>
              <a:cs typeface="Times New Roman" panose="02020603050405020304" pitchFamily="18" charset="0"/>
            </a:endParaRPr>
          </a:p>
          <a:p>
            <a:pPr marL="82296" indent="0">
              <a:buNone/>
            </a:pPr>
            <a:r>
              <a:rPr lang="en-US" sz="2000" b="1" dirty="0">
                <a:latin typeface="Times New Roman" panose="02020603050405020304" pitchFamily="18" charset="0"/>
                <a:cs typeface="Times New Roman" panose="02020603050405020304" pitchFamily="18" charset="0"/>
              </a:rPr>
              <a:t>Thickness = </a:t>
            </a:r>
            <a:r>
              <a:rPr lang="en-US" sz="2000" b="1"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30 m </a:t>
            </a:r>
            <a:endParaRPr lang="en-US" sz="2000" b="1" dirty="0">
              <a:latin typeface="Times New Roman" panose="02020603050405020304" pitchFamily="18" charset="0"/>
              <a:cs typeface="Times New Roman" panose="02020603050405020304" pitchFamily="18" charset="0"/>
            </a:endParaRPr>
          </a:p>
          <a:p>
            <a:pPr marL="82296" indent="0">
              <a:buNone/>
            </a:pPr>
            <a:r>
              <a:rPr lang="en-US" sz="2000" b="1" dirty="0">
                <a:latin typeface="Times New Roman" panose="02020603050405020304" pitchFamily="18" charset="0"/>
                <a:cs typeface="Times New Roman" panose="02020603050405020304" pitchFamily="18" charset="0"/>
              </a:rPr>
              <a:t>Reinforcement:</a:t>
            </a:r>
          </a:p>
          <a:p>
            <a:endParaRPr lang="en-US" dirty="0"/>
          </a:p>
        </p:txBody>
      </p:sp>
      <p:sp>
        <p:nvSpPr>
          <p:cNvPr id="4" name="Rounded Rectangle 3"/>
          <p:cNvSpPr/>
          <p:nvPr/>
        </p:nvSpPr>
        <p:spPr>
          <a:xfrm>
            <a:off x="2286000" y="762000"/>
            <a:ext cx="2362200" cy="64633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5" name="TextBox 4"/>
          <p:cNvSpPr txBox="1"/>
          <p:nvPr/>
        </p:nvSpPr>
        <p:spPr>
          <a:xfrm>
            <a:off x="2514600" y="762000"/>
            <a:ext cx="1801504" cy="646331"/>
          </a:xfrm>
          <a:prstGeom prst="rect">
            <a:avLst/>
          </a:prstGeom>
          <a:noFill/>
        </p:spPr>
        <p:txBody>
          <a:bodyPr wrap="square" rtlCol="0">
            <a:spAutoFit/>
          </a:bodyPr>
          <a:lstStyle/>
          <a:p>
            <a:r>
              <a:rPr lang="en-US" sz="3600" dirty="0" smtClean="0">
                <a:latin typeface="Times New Roman" panose="02020603050405020304" pitchFamily="18" charset="0"/>
                <a:cs typeface="Times New Roman" panose="02020603050405020304" pitchFamily="18" charset="0"/>
              </a:rPr>
              <a:t>2</a:t>
            </a:r>
            <a:r>
              <a:rPr lang="en-US" sz="3600" baseline="30000" dirty="0" smtClean="0">
                <a:latin typeface="Times New Roman" panose="02020603050405020304" pitchFamily="18" charset="0"/>
                <a:cs typeface="Times New Roman" panose="02020603050405020304" pitchFamily="18" charset="0"/>
              </a:rPr>
              <a:t>nd</a:t>
            </a:r>
            <a:r>
              <a:rPr lang="en-US" sz="3600" dirty="0" smtClean="0">
                <a:latin typeface="Times New Roman" panose="02020603050405020304" pitchFamily="18" charset="0"/>
                <a:cs typeface="Times New Roman" panose="02020603050405020304" pitchFamily="18" charset="0"/>
              </a:rPr>
              <a:t> floor </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6578230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7060" y="0"/>
            <a:ext cx="9126940" cy="685799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26586938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Columns </a:t>
            </a:r>
            <a:endParaRPr lang="en-US" dirty="0"/>
          </a:p>
        </p:txBody>
      </p:sp>
      <p:sp>
        <p:nvSpPr>
          <p:cNvPr id="3" name="Content Placeholder 2"/>
          <p:cNvSpPr>
            <a:spLocks noGrp="1"/>
          </p:cNvSpPr>
          <p:nvPr>
            <p:ph idx="1"/>
          </p:nvPr>
        </p:nvSpPr>
        <p:spPr/>
        <p:txBody>
          <a:bodyPr/>
          <a:lstStyle/>
          <a:p>
            <a:pPr marL="82296" indent="0">
              <a:buNone/>
            </a:pPr>
            <a:endParaRPr lang="en-US" dirty="0" smtClean="0"/>
          </a:p>
          <a:p>
            <a:pPr marL="82296" indent="0">
              <a:buNone/>
            </a:pPr>
            <a:endParaRPr lang="en-US" dirty="0"/>
          </a:p>
          <a:p>
            <a:pPr marL="82296" indent="0">
              <a:buNone/>
            </a:pPr>
            <a:endParaRPr lang="en-US" dirty="0"/>
          </a:p>
        </p:txBody>
      </p:sp>
      <p:sp>
        <p:nvSpPr>
          <p:cNvPr id="6" name="Rounded Rectangle 5"/>
          <p:cNvSpPr/>
          <p:nvPr/>
        </p:nvSpPr>
        <p:spPr>
          <a:xfrm>
            <a:off x="1435608" y="1369894"/>
            <a:ext cx="2983992" cy="21336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marL="82296" lvl="0" indent="0">
              <a:buClr>
                <a:srgbClr val="3891A7"/>
              </a:buClr>
              <a:buNone/>
            </a:pPr>
            <a:r>
              <a:rPr lang="en-US" b="1" dirty="0" smtClean="0">
                <a:solidFill>
                  <a:prstClr val="black"/>
                </a:solidFill>
                <a:latin typeface="Times New Roman" panose="02020603050405020304" pitchFamily="18" charset="0"/>
                <a:cs typeface="Times New Roman" panose="02020603050405020304" pitchFamily="18" charset="0"/>
              </a:rPr>
              <a:t>C1</a:t>
            </a:r>
            <a:r>
              <a:rPr lang="ar-JO" b="1" dirty="0" smtClean="0">
                <a:solidFill>
                  <a:prstClr val="black"/>
                </a:solidFill>
                <a:latin typeface="Times New Roman" panose="02020603050405020304" pitchFamily="18" charset="0"/>
                <a:cs typeface="Times New Roman" panose="02020603050405020304" pitchFamily="18" charset="0"/>
              </a:rPr>
              <a:t/>
            </a:r>
            <a:br>
              <a:rPr lang="ar-JO" b="1" dirty="0" smtClean="0">
                <a:solidFill>
                  <a:prstClr val="black"/>
                </a:solidFill>
                <a:latin typeface="Times New Roman" panose="02020603050405020304" pitchFamily="18" charset="0"/>
                <a:cs typeface="Times New Roman" panose="02020603050405020304" pitchFamily="18" charset="0"/>
              </a:rPr>
            </a:br>
            <a:r>
              <a:rPr lang="en-US" b="1" dirty="0" smtClean="0">
                <a:solidFill>
                  <a:prstClr val="black"/>
                </a:solidFill>
                <a:latin typeface="Times New Roman" panose="02020603050405020304" pitchFamily="18" charset="0"/>
                <a:cs typeface="Times New Roman" panose="02020603050405020304" pitchFamily="18" charset="0"/>
              </a:rPr>
              <a:t>Type </a:t>
            </a:r>
            <a:r>
              <a:rPr lang="en-US" b="1" dirty="0">
                <a:solidFill>
                  <a:prstClr val="black"/>
                </a:solidFill>
                <a:latin typeface="Times New Roman" panose="02020603050405020304" pitchFamily="18" charset="0"/>
                <a:cs typeface="Times New Roman" panose="02020603050405020304" pitchFamily="18" charset="0"/>
              </a:rPr>
              <a:t>:</a:t>
            </a:r>
            <a:r>
              <a:rPr lang="en-US" dirty="0">
                <a:solidFill>
                  <a:prstClr val="black"/>
                </a:solidFill>
                <a:latin typeface="Times New Roman" panose="02020603050405020304" pitchFamily="18" charset="0"/>
                <a:cs typeface="Times New Roman" panose="02020603050405020304" pitchFamily="18" charset="0"/>
              </a:rPr>
              <a:t> circular </a:t>
            </a:r>
            <a:endParaRPr lang="en-US" b="1" dirty="0">
              <a:solidFill>
                <a:prstClr val="black"/>
              </a:solidFill>
              <a:latin typeface="Times New Roman" panose="02020603050405020304" pitchFamily="18" charset="0"/>
              <a:cs typeface="Times New Roman" panose="02020603050405020304" pitchFamily="18" charset="0"/>
            </a:endParaRPr>
          </a:p>
          <a:p>
            <a:pPr marL="82296" lvl="0" indent="0">
              <a:buClr>
                <a:srgbClr val="3891A7"/>
              </a:buClr>
              <a:buNone/>
            </a:pPr>
            <a:r>
              <a:rPr lang="en-US" b="1" dirty="0">
                <a:solidFill>
                  <a:prstClr val="black"/>
                </a:solidFill>
                <a:latin typeface="Times New Roman" panose="02020603050405020304" pitchFamily="18" charset="0"/>
                <a:cs typeface="Times New Roman" panose="02020603050405020304" pitchFamily="18" charset="0"/>
              </a:rPr>
              <a:t>Diameter = .</a:t>
            </a:r>
            <a:r>
              <a:rPr lang="en-US" dirty="0">
                <a:solidFill>
                  <a:prstClr val="black"/>
                </a:solidFill>
                <a:latin typeface="Times New Roman" panose="02020603050405020304" pitchFamily="18" charset="0"/>
                <a:cs typeface="Times New Roman" panose="02020603050405020304" pitchFamily="18" charset="0"/>
              </a:rPr>
              <a:t>35 m</a:t>
            </a:r>
          </a:p>
          <a:p>
            <a:pPr marL="82296" lvl="0" indent="0">
              <a:buClr>
                <a:srgbClr val="3891A7"/>
              </a:buClr>
              <a:buNone/>
            </a:pPr>
            <a:r>
              <a:rPr lang="en-US" b="1" dirty="0">
                <a:solidFill>
                  <a:prstClr val="black"/>
                </a:solidFill>
                <a:latin typeface="Times New Roman" panose="02020603050405020304" pitchFamily="18" charset="0"/>
                <a:cs typeface="Times New Roman" panose="02020603050405020304" pitchFamily="18" charset="0"/>
              </a:rPr>
              <a:t>Height </a:t>
            </a:r>
            <a:r>
              <a:rPr lang="en-US" dirty="0">
                <a:solidFill>
                  <a:prstClr val="black"/>
                </a:solidFill>
                <a:latin typeface="Times New Roman" panose="02020603050405020304" pitchFamily="18" charset="0"/>
                <a:cs typeface="Times New Roman" panose="02020603050405020304" pitchFamily="18" charset="0"/>
              </a:rPr>
              <a:t>=2.75 m  </a:t>
            </a:r>
            <a:endParaRPr lang="en-US" b="1" dirty="0">
              <a:solidFill>
                <a:prstClr val="black"/>
              </a:solidFill>
              <a:latin typeface="Times New Roman" panose="02020603050405020304" pitchFamily="18" charset="0"/>
              <a:cs typeface="Times New Roman" panose="02020603050405020304" pitchFamily="18" charset="0"/>
            </a:endParaRPr>
          </a:p>
        </p:txBody>
      </p:sp>
      <p:sp>
        <p:nvSpPr>
          <p:cNvPr id="7" name="Rounded Rectangle 6"/>
          <p:cNvSpPr/>
          <p:nvPr/>
        </p:nvSpPr>
        <p:spPr>
          <a:xfrm>
            <a:off x="5029200" y="1369894"/>
            <a:ext cx="2895600" cy="21336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marL="82296" indent="0">
              <a:buNone/>
            </a:pPr>
            <a:r>
              <a:rPr lang="en-US" b="1" dirty="0" smtClean="0">
                <a:solidFill>
                  <a:prstClr val="black"/>
                </a:solidFill>
                <a:latin typeface="Times New Roman" panose="02020603050405020304" pitchFamily="18" charset="0"/>
                <a:cs typeface="Times New Roman" panose="02020603050405020304" pitchFamily="18" charset="0"/>
              </a:rPr>
              <a:t>C2</a:t>
            </a:r>
            <a:endParaRPr lang="en-US" b="1" dirty="0" smtClean="0">
              <a:latin typeface="Times New Roman" panose="02020603050405020304" pitchFamily="18" charset="0"/>
              <a:cs typeface="Times New Roman" panose="02020603050405020304" pitchFamily="18" charset="0"/>
            </a:endParaRPr>
          </a:p>
          <a:p>
            <a:pPr marL="82296" indent="0">
              <a:buNone/>
            </a:pPr>
            <a:r>
              <a:rPr lang="en-US" b="1" dirty="0" smtClean="0">
                <a:latin typeface="Times New Roman" panose="02020603050405020304" pitchFamily="18" charset="0"/>
                <a:cs typeface="Times New Roman" panose="02020603050405020304" pitchFamily="18" charset="0"/>
              </a:rPr>
              <a:t>Type </a:t>
            </a:r>
            <a:r>
              <a:rPr lang="en-US" b="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Rectangular </a:t>
            </a:r>
            <a:endParaRPr lang="en-US" b="1" dirty="0">
              <a:latin typeface="Times New Roman" panose="02020603050405020304" pitchFamily="18" charset="0"/>
              <a:cs typeface="Times New Roman" panose="02020603050405020304" pitchFamily="18" charset="0"/>
            </a:endParaRPr>
          </a:p>
          <a:p>
            <a:pPr marL="82296" indent="0">
              <a:buNone/>
            </a:pPr>
            <a:r>
              <a:rPr lang="en-US" b="1" dirty="0">
                <a:latin typeface="Times New Roman" panose="02020603050405020304" pitchFamily="18" charset="0"/>
                <a:cs typeface="Times New Roman" panose="02020603050405020304" pitchFamily="18" charset="0"/>
              </a:rPr>
              <a:t>Dimensions = .</a:t>
            </a:r>
            <a:r>
              <a:rPr lang="en-US" dirty="0">
                <a:latin typeface="Times New Roman" panose="02020603050405020304" pitchFamily="18" charset="0"/>
                <a:cs typeface="Times New Roman" panose="02020603050405020304" pitchFamily="18" charset="0"/>
              </a:rPr>
              <a:t>45*.45 m </a:t>
            </a:r>
          </a:p>
          <a:p>
            <a:pPr marL="82296" indent="0">
              <a:buNone/>
            </a:pPr>
            <a:r>
              <a:rPr lang="en-US" b="1" dirty="0">
                <a:solidFill>
                  <a:prstClr val="black"/>
                </a:solidFill>
                <a:latin typeface="Times New Roman" panose="02020603050405020304" pitchFamily="18" charset="0"/>
                <a:cs typeface="Times New Roman" panose="02020603050405020304" pitchFamily="18" charset="0"/>
              </a:rPr>
              <a:t>Height </a:t>
            </a:r>
            <a:r>
              <a:rPr lang="en-US" dirty="0">
                <a:solidFill>
                  <a:prstClr val="black"/>
                </a:solidFill>
                <a:latin typeface="Times New Roman" panose="02020603050405020304" pitchFamily="18" charset="0"/>
                <a:cs typeface="Times New Roman" panose="02020603050405020304" pitchFamily="18" charset="0"/>
              </a:rPr>
              <a:t>= 2.75 m</a:t>
            </a:r>
            <a:endParaRPr lang="en-US" b="1" dirty="0">
              <a:latin typeface="Times New Roman" panose="02020603050405020304" pitchFamily="18" charset="0"/>
              <a:cs typeface="Times New Roman" panose="02020603050405020304" pitchFamily="18" charset="0"/>
            </a:endParaRPr>
          </a:p>
        </p:txBody>
      </p:sp>
      <p:sp>
        <p:nvSpPr>
          <p:cNvPr id="8" name="Rounded Rectangle 7"/>
          <p:cNvSpPr/>
          <p:nvPr/>
        </p:nvSpPr>
        <p:spPr>
          <a:xfrm>
            <a:off x="3352800" y="4433248"/>
            <a:ext cx="3048000" cy="20574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marL="82296">
              <a:buClr>
                <a:srgbClr val="3891A7"/>
              </a:buClr>
            </a:pPr>
            <a:r>
              <a:rPr lang="en-US" b="1" dirty="0" smtClean="0">
                <a:solidFill>
                  <a:prstClr val="black"/>
                </a:solidFill>
                <a:latin typeface="Times New Roman" panose="02020603050405020304" pitchFamily="18" charset="0"/>
                <a:cs typeface="Times New Roman" panose="02020603050405020304" pitchFamily="18" charset="0"/>
              </a:rPr>
              <a:t>C3</a:t>
            </a:r>
          </a:p>
          <a:p>
            <a:pPr marL="82296" lvl="0" indent="0">
              <a:buClr>
                <a:srgbClr val="3891A7"/>
              </a:buClr>
              <a:buNone/>
            </a:pPr>
            <a:r>
              <a:rPr lang="en-US" b="1" dirty="0" smtClean="0">
                <a:solidFill>
                  <a:prstClr val="black"/>
                </a:solidFill>
                <a:latin typeface="Times New Roman" panose="02020603050405020304" pitchFamily="18" charset="0"/>
                <a:cs typeface="Times New Roman" panose="02020603050405020304" pitchFamily="18" charset="0"/>
              </a:rPr>
              <a:t>Type </a:t>
            </a:r>
            <a:r>
              <a:rPr lang="en-US" b="1" dirty="0">
                <a:solidFill>
                  <a:prstClr val="black"/>
                </a:solidFill>
                <a:latin typeface="Times New Roman" panose="02020603050405020304" pitchFamily="18" charset="0"/>
                <a:cs typeface="Times New Roman" panose="02020603050405020304" pitchFamily="18" charset="0"/>
              </a:rPr>
              <a:t>:</a:t>
            </a:r>
            <a:r>
              <a:rPr lang="en-US" dirty="0">
                <a:solidFill>
                  <a:prstClr val="black"/>
                </a:solidFill>
                <a:latin typeface="Times New Roman" panose="02020603050405020304" pitchFamily="18" charset="0"/>
                <a:cs typeface="Times New Roman" panose="02020603050405020304" pitchFamily="18" charset="0"/>
              </a:rPr>
              <a:t> Rectangular</a:t>
            </a:r>
            <a:endParaRPr lang="en-US" b="1" dirty="0">
              <a:solidFill>
                <a:prstClr val="black"/>
              </a:solidFill>
              <a:latin typeface="Times New Roman" panose="02020603050405020304" pitchFamily="18" charset="0"/>
              <a:cs typeface="Times New Roman" panose="02020603050405020304" pitchFamily="18" charset="0"/>
            </a:endParaRPr>
          </a:p>
          <a:p>
            <a:pPr marL="82296" lvl="0" indent="0">
              <a:buClr>
                <a:srgbClr val="3891A7"/>
              </a:buClr>
              <a:buNone/>
            </a:pPr>
            <a:r>
              <a:rPr lang="en-US" b="1" dirty="0">
                <a:solidFill>
                  <a:prstClr val="black"/>
                </a:solidFill>
                <a:latin typeface="Times New Roman" panose="02020603050405020304" pitchFamily="18" charset="0"/>
                <a:cs typeface="Times New Roman" panose="02020603050405020304" pitchFamily="18" charset="0"/>
              </a:rPr>
              <a:t>Thickness = .</a:t>
            </a:r>
            <a:r>
              <a:rPr lang="en-US" dirty="0">
                <a:solidFill>
                  <a:prstClr val="black"/>
                </a:solidFill>
                <a:latin typeface="Times New Roman" panose="02020603050405020304" pitchFamily="18" charset="0"/>
                <a:cs typeface="Times New Roman" panose="02020603050405020304" pitchFamily="18" charset="0"/>
              </a:rPr>
              <a:t>45*.45 m </a:t>
            </a:r>
          </a:p>
          <a:p>
            <a:pPr marL="82296" lvl="0" indent="0">
              <a:buClr>
                <a:srgbClr val="3891A7"/>
              </a:buClr>
              <a:buNone/>
            </a:pPr>
            <a:r>
              <a:rPr lang="en-US" b="1" dirty="0">
                <a:solidFill>
                  <a:prstClr val="black"/>
                </a:solidFill>
                <a:latin typeface="Times New Roman" panose="02020603050405020304" pitchFamily="18" charset="0"/>
                <a:cs typeface="Times New Roman" panose="02020603050405020304" pitchFamily="18" charset="0"/>
              </a:rPr>
              <a:t>Height</a:t>
            </a:r>
            <a:r>
              <a:rPr lang="en-US" dirty="0">
                <a:solidFill>
                  <a:prstClr val="black"/>
                </a:solidFill>
                <a:latin typeface="Times New Roman" panose="02020603050405020304" pitchFamily="18" charset="0"/>
                <a:cs typeface="Times New Roman" panose="02020603050405020304" pitchFamily="18" charset="0"/>
              </a:rPr>
              <a:t>= 6.6 m </a:t>
            </a:r>
            <a:endParaRPr lang="en-US" b="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8306317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90600" y="0"/>
            <a:ext cx="7943088" cy="6858000"/>
          </a:xfrm>
        </p:spPr>
        <p:txBody>
          <a:bodyPr/>
          <a:lstStyle/>
          <a:p>
            <a:endParaRPr lang="en-US" dirty="0"/>
          </a:p>
        </p:txBody>
      </p:sp>
      <p:sp>
        <p:nvSpPr>
          <p:cNvPr id="4" name="وسيلة شرح على شكل سحابة 3"/>
          <p:cNvSpPr/>
          <p:nvPr/>
        </p:nvSpPr>
        <p:spPr>
          <a:xfrm>
            <a:off x="1371600" y="609600"/>
            <a:ext cx="6934200" cy="5334000"/>
          </a:xfrm>
          <a:prstGeom prst="cloudCallou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مربع نص 4"/>
          <p:cNvSpPr txBox="1"/>
          <p:nvPr/>
        </p:nvSpPr>
        <p:spPr>
          <a:xfrm>
            <a:off x="2209800" y="1219200"/>
            <a:ext cx="1676400" cy="646331"/>
          </a:xfrm>
          <a:prstGeom prst="rect">
            <a:avLst/>
          </a:prstGeom>
          <a:noFill/>
        </p:spPr>
        <p:txBody>
          <a:bodyPr wrap="square" rtlCol="0">
            <a:spAutoFit/>
          </a:bodyPr>
          <a:lstStyle/>
          <a:p>
            <a:r>
              <a:rPr lang="en-US" sz="3600" dirty="0" smtClean="0"/>
              <a:t>Note</a:t>
            </a:r>
            <a:r>
              <a:rPr lang="en-US" dirty="0" smtClean="0"/>
              <a:t> </a:t>
            </a:r>
            <a:endParaRPr lang="en-US" dirty="0"/>
          </a:p>
        </p:txBody>
      </p:sp>
      <p:sp>
        <p:nvSpPr>
          <p:cNvPr id="6" name="مربع نص 5"/>
          <p:cNvSpPr txBox="1"/>
          <p:nvPr/>
        </p:nvSpPr>
        <p:spPr>
          <a:xfrm>
            <a:off x="2133600" y="2514600"/>
            <a:ext cx="5257800" cy="923330"/>
          </a:xfrm>
          <a:prstGeom prst="rect">
            <a:avLst/>
          </a:prstGeom>
          <a:noFill/>
        </p:spPr>
        <p:txBody>
          <a:bodyPr wrap="square" rtlCol="0">
            <a:spAutoFit/>
          </a:bodyPr>
          <a:lstStyle/>
          <a:p>
            <a:r>
              <a:rPr lang="en-US" dirty="0" smtClean="0"/>
              <a:t>Columns in this project has 6.6 m high but in the same time, it subjected to small load so that we design it short column with braces to avoid </a:t>
            </a:r>
            <a:r>
              <a:rPr lang="en-US" dirty="0" smtClean="0"/>
              <a:t> buckling </a:t>
            </a:r>
            <a:r>
              <a:rPr lang="en-US" dirty="0" smtClean="0"/>
              <a:t>. </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28432"/>
            <a:ext cx="9167278" cy="682956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34254209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70682"/>
            <a:ext cx="7498080" cy="972318"/>
          </a:xfrm>
        </p:spPr>
        <p:txBody>
          <a:bodyPr/>
          <a:lstStyle/>
          <a:p>
            <a:r>
              <a:rPr lang="en-US" dirty="0" smtClean="0"/>
              <a:t>Beams </a:t>
            </a:r>
            <a:endParaRPr lang="en-US" dirty="0"/>
          </a:p>
        </p:txBody>
      </p:sp>
      <p:sp>
        <p:nvSpPr>
          <p:cNvPr id="3" name="Content Placeholder 2"/>
          <p:cNvSpPr>
            <a:spLocks noGrp="1"/>
          </p:cNvSpPr>
          <p:nvPr>
            <p:ph idx="1"/>
          </p:nvPr>
        </p:nvSpPr>
        <p:spPr>
          <a:xfrm>
            <a:off x="1435608" y="1219200"/>
            <a:ext cx="7498080" cy="5029200"/>
          </a:xfrm>
        </p:spPr>
        <p:txBody>
          <a:bodyPr/>
          <a:lstStyle/>
          <a:p>
            <a:r>
              <a:rPr lang="en-US" dirty="0" smtClean="0"/>
              <a:t>1.</a:t>
            </a:r>
            <a:endParaRPr lang="en-US" sz="2000" b="1" dirty="0" smtClean="0">
              <a:latin typeface="Times New Roman" panose="02020603050405020304" pitchFamily="18" charset="0"/>
              <a:cs typeface="Times New Roman" panose="02020603050405020304" pitchFamily="18" charset="0"/>
            </a:endParaRPr>
          </a:p>
          <a:p>
            <a:pPr marL="82296" indent="0">
              <a:buNone/>
            </a:pPr>
            <a:r>
              <a:rPr lang="en-US" sz="2000" b="1" dirty="0" smtClean="0">
                <a:latin typeface="Times New Roman" panose="02020603050405020304" pitchFamily="18" charset="0"/>
                <a:cs typeface="Times New Roman" panose="02020603050405020304" pitchFamily="18" charset="0"/>
              </a:rPr>
              <a:t>layout</a:t>
            </a:r>
            <a:endParaRPr lang="ar-JO" sz="2000" b="1" dirty="0" smtClean="0">
              <a:latin typeface="Times New Roman" panose="02020603050405020304" pitchFamily="18" charset="0"/>
              <a:cs typeface="Times New Roman" panose="02020603050405020304" pitchFamily="18" charset="0"/>
            </a:endParaRPr>
          </a:p>
          <a:p>
            <a:pPr marL="82296" indent="0">
              <a:buNone/>
            </a:pPr>
            <a:r>
              <a:rPr lang="en-US" dirty="0" smtClean="0"/>
              <a:t> </a:t>
            </a:r>
          </a:p>
          <a:p>
            <a:pPr marL="82296" indent="0">
              <a:buNone/>
            </a:pPr>
            <a:r>
              <a:rPr lang="en-US" dirty="0" smtClean="0"/>
              <a:t/>
            </a:r>
            <a:br>
              <a:rPr lang="en-US" dirty="0" smtClean="0"/>
            </a:br>
            <a:endParaRPr lang="en-US" dirty="0" smtClean="0"/>
          </a:p>
          <a:p>
            <a:pPr marL="82296" indent="0">
              <a:buNone/>
            </a:pPr>
            <a:endParaRPr lang="en-US" dirty="0"/>
          </a:p>
          <a:p>
            <a:pPr marL="82296" indent="0">
              <a:buNone/>
            </a:pPr>
            <a:endParaRPr lang="en-US" dirty="0"/>
          </a:p>
        </p:txBody>
      </p:sp>
      <p:sp>
        <p:nvSpPr>
          <p:cNvPr id="4" name="Rounded Rectangle 3"/>
          <p:cNvSpPr/>
          <p:nvPr/>
        </p:nvSpPr>
        <p:spPr>
          <a:xfrm>
            <a:off x="2362200" y="1220569"/>
            <a:ext cx="2209800" cy="64633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3600" dirty="0">
                <a:latin typeface="Times New Roman" panose="02020603050405020304" pitchFamily="18" charset="0"/>
                <a:cs typeface="Times New Roman" panose="02020603050405020304" pitchFamily="18" charset="0"/>
              </a:rPr>
              <a:t>1</a:t>
            </a:r>
            <a:r>
              <a:rPr lang="en-US" sz="3600" baseline="30000" dirty="0">
                <a:latin typeface="Times New Roman" panose="02020603050405020304" pitchFamily="18" charset="0"/>
                <a:cs typeface="Times New Roman" panose="02020603050405020304" pitchFamily="18" charset="0"/>
              </a:rPr>
              <a:t>st</a:t>
            </a:r>
            <a:r>
              <a:rPr lang="en-US" sz="3600" dirty="0">
                <a:latin typeface="Times New Roman" panose="02020603050405020304" pitchFamily="18" charset="0"/>
                <a:cs typeface="Times New Roman" panose="02020603050405020304" pitchFamily="18" charset="0"/>
              </a:rPr>
              <a:t> floor </a:t>
            </a: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295400" y="2362200"/>
            <a:ext cx="6096000" cy="42672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27439496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228600"/>
            <a:ext cx="7498080" cy="6019800"/>
          </a:xfrm>
        </p:spPr>
        <p:txBody>
          <a:bodyPr/>
          <a:lstStyle/>
          <a:p>
            <a:pPr marL="82296" indent="0">
              <a:buNone/>
            </a:pPr>
            <a:endParaRPr lang="en-US" dirty="0" smtClean="0"/>
          </a:p>
          <a:p>
            <a:pPr marL="82296" indent="0">
              <a:buNone/>
            </a:pPr>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220200" cy="70866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3291696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152400"/>
            <a:ext cx="7498080" cy="914400"/>
          </a:xfrm>
        </p:spPr>
        <p:txBody>
          <a:bodyPr>
            <a:normAutofit/>
          </a:bodyPr>
          <a:lstStyle/>
          <a:p>
            <a:r>
              <a:rPr lang="en-US" sz="4000" b="1" dirty="0" smtClean="0"/>
              <a:t>Introduction :</a:t>
            </a:r>
            <a:endParaRPr lang="en-US" sz="4000" b="1"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435608" y="1219200"/>
            <a:ext cx="7164963" cy="5081919"/>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30465604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04800"/>
            <a:ext cx="7498080" cy="5943600"/>
          </a:xfrm>
        </p:spPr>
        <p:txBody>
          <a:bodyPr/>
          <a:lstStyle/>
          <a:p>
            <a:endParaRPr lang="en-US" dirty="0" smtClean="0"/>
          </a:p>
          <a:p>
            <a:r>
              <a:rPr lang="en-US" dirty="0" smtClean="0"/>
              <a:t>2. </a:t>
            </a:r>
          </a:p>
          <a:p>
            <a:endParaRPr lang="en-US" dirty="0"/>
          </a:p>
          <a:p>
            <a:pPr marL="82296" lvl="0" indent="0">
              <a:buClr>
                <a:srgbClr val="3891A7"/>
              </a:buClr>
              <a:buNone/>
            </a:pPr>
            <a:r>
              <a:rPr lang="en-US" sz="2000" b="1" dirty="0">
                <a:solidFill>
                  <a:prstClr val="black"/>
                </a:solidFill>
                <a:latin typeface="Times New Roman" panose="02020603050405020304" pitchFamily="18" charset="0"/>
                <a:cs typeface="Times New Roman" panose="02020603050405020304" pitchFamily="18" charset="0"/>
              </a:rPr>
              <a:t>layout</a:t>
            </a:r>
            <a:endParaRPr lang="ar-JO" sz="2000" b="1" dirty="0">
              <a:solidFill>
                <a:prstClr val="black"/>
              </a:solidFill>
              <a:latin typeface="Times New Roman" panose="02020603050405020304" pitchFamily="18" charset="0"/>
              <a:cs typeface="Times New Roman" panose="02020603050405020304" pitchFamily="18" charset="0"/>
            </a:endParaRPr>
          </a:p>
          <a:p>
            <a:pPr marL="82296" indent="0">
              <a:buNone/>
            </a:pPr>
            <a:endParaRPr lang="en-US" dirty="0"/>
          </a:p>
        </p:txBody>
      </p:sp>
      <p:sp>
        <p:nvSpPr>
          <p:cNvPr id="4" name="Rounded Rectangle 3"/>
          <p:cNvSpPr/>
          <p:nvPr/>
        </p:nvSpPr>
        <p:spPr>
          <a:xfrm>
            <a:off x="2362200" y="762000"/>
            <a:ext cx="2057400" cy="64633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3600" dirty="0" smtClean="0">
                <a:latin typeface="Times New Roman" panose="02020603050405020304" pitchFamily="18" charset="0"/>
                <a:cs typeface="Times New Roman" panose="02020603050405020304" pitchFamily="18" charset="0"/>
              </a:rPr>
              <a:t>2</a:t>
            </a:r>
            <a:r>
              <a:rPr lang="en-US" sz="3600" baseline="30000" dirty="0" smtClean="0">
                <a:latin typeface="Times New Roman" panose="02020603050405020304" pitchFamily="18" charset="0"/>
                <a:cs typeface="Times New Roman" panose="02020603050405020304" pitchFamily="18" charset="0"/>
              </a:rPr>
              <a:t>nd</a:t>
            </a:r>
            <a:r>
              <a:rPr lang="en-US" sz="3600" dirty="0" smtClean="0">
                <a:latin typeface="Times New Roman" panose="02020603050405020304" pitchFamily="18" charset="0"/>
                <a:cs typeface="Times New Roman" panose="02020603050405020304" pitchFamily="18" charset="0"/>
              </a:rPr>
              <a:t> floor </a:t>
            </a:r>
            <a:endParaRPr lang="en-US" sz="3600"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880448" y="2514600"/>
            <a:ext cx="4608400" cy="384846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24033378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52400"/>
            <a:ext cx="7498080" cy="6096000"/>
          </a:xfrm>
        </p:spPr>
        <p:txBody>
          <a:bodyPr/>
          <a:lstStyle/>
          <a:p>
            <a:r>
              <a:rPr lang="en-US" dirty="0" smtClean="0"/>
              <a:t>B4 :-</a:t>
            </a:r>
          </a:p>
          <a:p>
            <a:endParaRPr lang="en-US" dirty="0" smtClean="0"/>
          </a:p>
          <a:p>
            <a:pPr marL="82296" indent="0" algn="just">
              <a:buNone/>
            </a:pPr>
            <a:r>
              <a:rPr lang="en-US" sz="2000" dirty="0">
                <a:latin typeface="Times New Roman" panose="02020603050405020304" pitchFamily="18" charset="0"/>
                <a:cs typeface="Times New Roman" panose="02020603050405020304" pitchFamily="18" charset="0"/>
              </a:rPr>
              <a:t>As shown in table above, beams are subjected to axial force.</a:t>
            </a:r>
          </a:p>
          <a:p>
            <a:pPr marL="82296" indent="0" algn="just">
              <a:buNone/>
            </a:pPr>
            <a:r>
              <a:rPr lang="en-US" sz="2000" dirty="0">
                <a:latin typeface="Times New Roman" panose="02020603050405020304" pitchFamily="18" charset="0"/>
                <a:cs typeface="Times New Roman" panose="02020603050405020304" pitchFamily="18" charset="0"/>
              </a:rPr>
              <a:t>Depending on the equation </a:t>
            </a:r>
          </a:p>
          <a:p>
            <a:pPr marL="82296" indent="0" algn="just">
              <a:buNone/>
            </a:pPr>
            <a:r>
              <a:rPr lang="en-US" sz="2000" dirty="0" smtClean="0">
                <a:latin typeface="Times New Roman" panose="02020603050405020304" pitchFamily="18" charset="0"/>
                <a:cs typeface="Times New Roman" panose="02020603050405020304" pitchFamily="18" charset="0"/>
              </a:rPr>
              <a:t>If  </a:t>
            </a:r>
            <a:r>
              <a:rPr lang="en-US" sz="2000" dirty="0">
                <a:latin typeface="Times New Roman" panose="02020603050405020304" pitchFamily="18" charset="0"/>
                <a:cs typeface="Times New Roman" panose="02020603050405020304" pitchFamily="18" charset="0"/>
              </a:rPr>
              <a:t>P</a:t>
            </a:r>
            <a:r>
              <a:rPr lang="en-US" sz="2000" baseline="-25000" dirty="0">
                <a:latin typeface="Times New Roman" panose="02020603050405020304" pitchFamily="18" charset="0"/>
                <a:cs typeface="Times New Roman" panose="02020603050405020304" pitchFamily="18" charset="0"/>
              </a:rPr>
              <a:t>u </a:t>
            </a:r>
            <a:r>
              <a:rPr lang="en-US" sz="2000" dirty="0">
                <a:latin typeface="Times New Roman" panose="02020603050405020304" pitchFamily="18" charset="0"/>
                <a:cs typeface="Times New Roman" panose="02020603050405020304" pitchFamily="18" charset="0"/>
              </a:rPr>
              <a:t>&lt; .1 * f</a:t>
            </a:r>
            <a:r>
              <a:rPr lang="en-US" sz="2000" baseline="-25000" dirty="0">
                <a:latin typeface="Times New Roman" panose="02020603050405020304" pitchFamily="18" charset="0"/>
                <a:cs typeface="Times New Roman" panose="02020603050405020304" pitchFamily="18" charset="0"/>
              </a:rPr>
              <a:t>c</a:t>
            </a:r>
            <a:r>
              <a:rPr lang="en-US" sz="2000" dirty="0">
                <a:latin typeface="Times New Roman" panose="02020603050405020304" pitchFamily="18" charset="0"/>
                <a:cs typeface="Times New Roman" panose="02020603050405020304" pitchFamily="18" charset="0"/>
              </a:rPr>
              <a:t> * A</a:t>
            </a:r>
            <a:r>
              <a:rPr lang="en-US" sz="2000" baseline="-25000" dirty="0">
                <a:latin typeface="Times New Roman" panose="02020603050405020304" pitchFamily="18" charset="0"/>
                <a:cs typeface="Times New Roman" panose="02020603050405020304" pitchFamily="18" charset="0"/>
              </a:rPr>
              <a:t>g</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marL="82296" indent="0" algn="just">
              <a:buNone/>
            </a:pP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design it as beam otherwise design it as column ).</a:t>
            </a:r>
          </a:p>
          <a:p>
            <a:pPr marL="82296" indent="0" algn="just">
              <a:buNone/>
            </a:pPr>
            <a:r>
              <a:rPr lang="en-US" sz="2000" dirty="0">
                <a:latin typeface="Times New Roman" panose="02020603050405020304" pitchFamily="18" charset="0"/>
                <a:cs typeface="Times New Roman" panose="02020603050405020304" pitchFamily="18" charset="0"/>
              </a:rPr>
              <a:t>591 &gt; (.1* 24 * 300 * 600 )/1000 </a:t>
            </a:r>
          </a:p>
          <a:p>
            <a:pPr marL="82296" indent="0" algn="just">
              <a:buNone/>
            </a:pPr>
            <a:r>
              <a:rPr lang="en-US" sz="2000" dirty="0">
                <a:latin typeface="Times New Roman" panose="02020603050405020304" pitchFamily="18" charset="0"/>
                <a:cs typeface="Times New Roman" panose="02020603050405020304" pitchFamily="18" charset="0"/>
              </a:rPr>
              <a:t>591 &gt; 432  so design it as column .</a:t>
            </a:r>
          </a:p>
          <a:p>
            <a:pPr marL="82296" indent="0">
              <a:buNone/>
            </a:pPr>
            <a:endParaRPr lang="en-US" dirty="0"/>
          </a:p>
        </p:txBody>
      </p:sp>
    </p:spTree>
    <p:extLst>
      <p:ext uri="{BB962C8B-B14F-4D97-AF65-F5344CB8AC3E}">
        <p14:creationId xmlns="" xmlns:p14="http://schemas.microsoft.com/office/powerpoint/2010/main" val="15467652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04800"/>
            <a:ext cx="7498080" cy="5943600"/>
          </a:xfrm>
        </p:spPr>
        <p:txBody>
          <a:bodyPr/>
          <a:lstStyle/>
          <a:p>
            <a:endParaRPr lang="en-US" dirty="0" smtClean="0"/>
          </a:p>
          <a:p>
            <a:pPr marL="82296" indent="0">
              <a:buNone/>
            </a:pPr>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417449927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15230995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Bearing wall</a:t>
            </a:r>
            <a:endParaRPr lang="en-US" dirty="0"/>
          </a:p>
        </p:txBody>
      </p:sp>
      <p:sp>
        <p:nvSpPr>
          <p:cNvPr id="3" name="Content Placeholder 2"/>
          <p:cNvSpPr>
            <a:spLocks noGrp="1"/>
          </p:cNvSpPr>
          <p:nvPr>
            <p:ph idx="1"/>
          </p:nvPr>
        </p:nvSpPr>
        <p:spPr/>
        <p:txBody>
          <a:bodyPr/>
          <a:lstStyle/>
          <a:p>
            <a:pPr marL="82296" lvl="0" indent="0">
              <a:buClr>
                <a:srgbClr val="3891A7"/>
              </a:buClr>
              <a:buNone/>
            </a:pPr>
            <a:r>
              <a:rPr lang="en-US" sz="2000" b="1" dirty="0">
                <a:solidFill>
                  <a:prstClr val="black"/>
                </a:solidFill>
                <a:latin typeface="Times New Roman" panose="02020603050405020304" pitchFamily="18" charset="0"/>
                <a:cs typeface="Times New Roman" panose="02020603050405020304" pitchFamily="18" charset="0"/>
              </a:rPr>
              <a:t>Type :</a:t>
            </a:r>
            <a:r>
              <a:rPr lang="en-US" sz="2000" dirty="0">
                <a:solidFill>
                  <a:prstClr val="black"/>
                </a:solidFill>
                <a:latin typeface="Times New Roman" panose="02020603050405020304" pitchFamily="18" charset="0"/>
                <a:cs typeface="Times New Roman" panose="02020603050405020304" pitchFamily="18" charset="0"/>
              </a:rPr>
              <a:t> </a:t>
            </a:r>
            <a:r>
              <a:rPr lang="en-US" sz="2000" dirty="0" smtClean="0">
                <a:solidFill>
                  <a:prstClr val="black"/>
                </a:solidFill>
                <a:latin typeface="Times New Roman" panose="02020603050405020304" pitchFamily="18" charset="0"/>
                <a:cs typeface="Times New Roman" panose="02020603050405020304" pitchFamily="18" charset="0"/>
              </a:rPr>
              <a:t>basement retaining wall </a:t>
            </a:r>
            <a:endParaRPr lang="en-US" sz="2000" b="1" dirty="0">
              <a:solidFill>
                <a:prstClr val="black"/>
              </a:solidFill>
              <a:latin typeface="Times New Roman" panose="02020603050405020304" pitchFamily="18" charset="0"/>
              <a:cs typeface="Times New Roman" panose="02020603050405020304" pitchFamily="18" charset="0"/>
            </a:endParaRPr>
          </a:p>
          <a:p>
            <a:pPr marL="82296" lvl="0" indent="0">
              <a:buClr>
                <a:srgbClr val="3891A7"/>
              </a:buClr>
              <a:buNone/>
            </a:pPr>
            <a:r>
              <a:rPr lang="en-US" sz="2000" b="1" dirty="0" smtClean="0">
                <a:solidFill>
                  <a:prstClr val="black"/>
                </a:solidFill>
                <a:latin typeface="Times New Roman" panose="02020603050405020304" pitchFamily="18" charset="0"/>
                <a:cs typeface="Times New Roman" panose="02020603050405020304" pitchFamily="18" charset="0"/>
              </a:rPr>
              <a:t>Dimensions :</a:t>
            </a:r>
          </a:p>
          <a:p>
            <a:pPr marL="82296" lvl="0" indent="0">
              <a:buClr>
                <a:srgbClr val="3891A7"/>
              </a:buClr>
              <a:buNone/>
            </a:pPr>
            <a:endParaRPr lang="en-US" sz="2000" b="1" dirty="0">
              <a:solidFill>
                <a:prstClr val="black"/>
              </a:solidFill>
              <a:latin typeface="Times New Roman" panose="02020603050405020304" pitchFamily="18" charset="0"/>
              <a:cs typeface="Times New Roman" panose="02020603050405020304" pitchFamily="18" charset="0"/>
            </a:endParaRPr>
          </a:p>
          <a:p>
            <a:endParaRPr lang="en-US" dirty="0"/>
          </a:p>
        </p:txBody>
      </p:sp>
      <p:pic>
        <p:nvPicPr>
          <p:cNvPr id="4" name="Picture 3"/>
          <p:cNvPicPr/>
          <p:nvPr/>
        </p:nvPicPr>
        <p:blipFill>
          <a:blip r:embed="rId2" cstate="print"/>
          <a:stretch>
            <a:fillRect/>
          </a:stretch>
        </p:blipFill>
        <p:spPr>
          <a:xfrm>
            <a:off x="1828800" y="2438400"/>
            <a:ext cx="6096000" cy="40386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28857415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81000"/>
            <a:ext cx="7498080" cy="5867400"/>
          </a:xfrm>
        </p:spPr>
        <p:txBody>
          <a:bodyPr/>
          <a:lstStyle/>
          <a:p>
            <a:pPr lvl="0"/>
            <a:r>
              <a:rPr lang="en-US" sz="2000" b="1" dirty="0" smtClean="0">
                <a:solidFill>
                  <a:prstClr val="black"/>
                </a:solidFill>
                <a:latin typeface="Times New Roman" panose="02020603050405020304" pitchFamily="18" charset="0"/>
                <a:cs typeface="Times New Roman" panose="02020603050405020304" pitchFamily="18" charset="0"/>
              </a:rPr>
              <a:t>Reinforcement</a:t>
            </a:r>
            <a:r>
              <a:rPr lang="en-US" b="1" dirty="0" smtClean="0">
                <a:solidFill>
                  <a:prstClr val="black"/>
                </a:solidFill>
                <a:latin typeface="Times New Roman" panose="02020603050405020304" pitchFamily="18" charset="0"/>
                <a:cs typeface="Times New Roman" panose="02020603050405020304" pitchFamily="18" charset="0"/>
              </a:rPr>
              <a:t> </a:t>
            </a:r>
            <a:endParaRPr lang="en-US" b="1" dirty="0">
              <a:solidFill>
                <a:prstClr val="black"/>
              </a:solidFill>
              <a:latin typeface="Times New Roman" panose="02020603050405020304" pitchFamily="18" charset="0"/>
              <a:cs typeface="Times New Roman" panose="02020603050405020304" pitchFamily="18" charset="0"/>
            </a:endParaRPr>
          </a:p>
          <a:p>
            <a:pPr marL="82296" indent="0">
              <a:buNone/>
            </a:pPr>
            <a:endParaRPr lang="en-US" dirty="0"/>
          </a:p>
        </p:txBody>
      </p:sp>
      <p:pic>
        <p:nvPicPr>
          <p:cNvPr id="5" name="صورة 4" descr="k.png"/>
          <p:cNvPicPr>
            <a:picLocks noChangeAspect="1"/>
          </p:cNvPicPr>
          <p:nvPr/>
        </p:nvPicPr>
        <p:blipFill>
          <a:blip r:embed="rId2" cstate="print"/>
          <a:stretch>
            <a:fillRect/>
          </a:stretch>
        </p:blipFill>
        <p:spPr>
          <a:xfrm>
            <a:off x="1371600" y="971206"/>
            <a:ext cx="6934200" cy="5658193"/>
          </a:xfrm>
          <a:prstGeom prst="rect">
            <a:avLst/>
          </a:prstGeom>
        </p:spPr>
      </p:pic>
    </p:spTree>
    <p:extLst>
      <p:ext uri="{BB962C8B-B14F-4D97-AF65-F5344CB8AC3E}">
        <p14:creationId xmlns="" xmlns:p14="http://schemas.microsoft.com/office/powerpoint/2010/main" val="317802211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Footings </a:t>
            </a:r>
            <a:endParaRPr lang="en-US" dirty="0"/>
          </a:p>
        </p:txBody>
      </p:sp>
      <p:sp>
        <p:nvSpPr>
          <p:cNvPr id="3" name="Content Placeholder 2"/>
          <p:cNvSpPr>
            <a:spLocks noGrp="1"/>
          </p:cNvSpPr>
          <p:nvPr>
            <p:ph idx="1"/>
          </p:nvPr>
        </p:nvSpPr>
        <p:spPr>
          <a:xfrm>
            <a:off x="1435608" y="1417638"/>
            <a:ext cx="7498080" cy="4830762"/>
          </a:xfrm>
        </p:spPr>
        <p:txBody>
          <a:bodyPr>
            <a:normAutofit/>
          </a:bodyPr>
          <a:lstStyle/>
          <a:p>
            <a:r>
              <a:rPr lang="en-US" sz="2000" dirty="0" smtClean="0">
                <a:latin typeface="Times New Roman" panose="02020603050405020304" pitchFamily="18" charset="0"/>
                <a:cs typeface="Times New Roman" panose="02020603050405020304" pitchFamily="18" charset="0"/>
              </a:rPr>
              <a:t>All footings were designed as Single footing except minaret footing designed as mat. </a:t>
            </a:r>
          </a:p>
          <a:p>
            <a:r>
              <a:rPr lang="en-US" sz="2000" b="1" dirty="0" smtClean="0">
                <a:latin typeface="Times New Roman" panose="02020603050405020304" pitchFamily="18" charset="0"/>
                <a:cs typeface="Times New Roman" panose="02020603050405020304" pitchFamily="18" charset="0"/>
              </a:rPr>
              <a:t>Layout:</a:t>
            </a:r>
          </a:p>
          <a:p>
            <a:endParaRPr lang="en-US" sz="20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048000" y="2362200"/>
            <a:ext cx="5791200" cy="409722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179474723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Tie beams</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2743200" y="1676400"/>
            <a:ext cx="4343400" cy="44196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16089893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600200" y="609600"/>
            <a:ext cx="7239000" cy="55626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1596698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435100" y="274639"/>
            <a:ext cx="7499350" cy="6354762"/>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868362"/>
          </a:xfrm>
        </p:spPr>
        <p:txBody>
          <a:bodyPr/>
          <a:lstStyle/>
          <a:p>
            <a:r>
              <a:rPr lang="en-US" dirty="0"/>
              <a:t>Minaret </a:t>
            </a:r>
          </a:p>
        </p:txBody>
      </p:sp>
      <p:sp>
        <p:nvSpPr>
          <p:cNvPr id="3" name="Content Placeholder 2"/>
          <p:cNvSpPr>
            <a:spLocks noGrp="1"/>
          </p:cNvSpPr>
          <p:nvPr>
            <p:ph idx="1"/>
          </p:nvPr>
        </p:nvSpPr>
        <p:spPr>
          <a:xfrm>
            <a:off x="1435608" y="1143000"/>
            <a:ext cx="7498080" cy="5715000"/>
          </a:xfrm>
        </p:spPr>
        <p:txBody>
          <a:bodyPr/>
          <a:lstStyle/>
          <a:p>
            <a:pPr marL="82296" indent="0">
              <a:buNone/>
            </a:pPr>
            <a:endParaRPr lang="en-US" sz="2000" dirty="0" smtClean="0">
              <a:latin typeface="Times New Roman" panose="02020603050405020304" pitchFamily="18" charset="0"/>
              <a:cs typeface="Times New Roman" panose="02020603050405020304" pitchFamily="18" charset="0"/>
            </a:endParaRPr>
          </a:p>
          <a:p>
            <a:pPr marL="82296" indent="0">
              <a:buNone/>
            </a:pPr>
            <a:r>
              <a:rPr lang="en-US" sz="2000" dirty="0" smtClean="0">
                <a:latin typeface="Times New Roman" panose="02020603050405020304" pitchFamily="18" charset="0"/>
                <a:cs typeface="Times New Roman" panose="02020603050405020304" pitchFamily="18" charset="0"/>
              </a:rPr>
              <a:t>minaret </a:t>
            </a:r>
            <a:r>
              <a:rPr lang="en-US" sz="2000" dirty="0">
                <a:latin typeface="Times New Roman" panose="02020603050405020304" pitchFamily="18" charset="0"/>
                <a:cs typeface="Times New Roman" panose="02020603050405020304" pitchFamily="18" charset="0"/>
              </a:rPr>
              <a:t>walls  was designed depending on shear wall design process of intermediate frame as explained in chapter six . (6.3</a:t>
            </a:r>
            <a:r>
              <a:rPr lang="en-US" sz="2000" dirty="0" smtClean="0">
                <a:latin typeface="Times New Roman" panose="02020603050405020304" pitchFamily="18" charset="0"/>
                <a:cs typeface="Times New Roman" panose="02020603050405020304" pitchFamily="18" charset="0"/>
              </a:rPr>
              <a:t>)</a:t>
            </a:r>
          </a:p>
          <a:p>
            <a:pPr marL="82296" indent="0">
              <a:buNone/>
            </a:pPr>
            <a:endParaRPr lang="en-US" sz="2000" dirty="0">
              <a:latin typeface="Times New Roman" panose="02020603050405020304" pitchFamily="18" charset="0"/>
              <a:cs typeface="Times New Roman" panose="02020603050405020304" pitchFamily="18" charset="0"/>
            </a:endParaRPr>
          </a:p>
          <a:p>
            <a:pPr marL="82296" indent="0">
              <a:buNone/>
            </a:pPr>
            <a:r>
              <a:rPr lang="ar-SA"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endParaRPr lang="en-US" dirty="0"/>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743200" y="2362200"/>
            <a:ext cx="2743199" cy="423903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27079712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2436113" y="1828800"/>
            <a:ext cx="5061028" cy="44196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286225659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76200" y="0"/>
            <a:ext cx="9220200" cy="47244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7" name="Rectangle 6"/>
          <p:cNvSpPr/>
          <p:nvPr/>
        </p:nvSpPr>
        <p:spPr>
          <a:xfrm>
            <a:off x="-76200" y="4572000"/>
            <a:ext cx="9220200" cy="2286000"/>
          </a:xfrm>
          <a:prstGeom prst="rect">
            <a:avLst/>
          </a:prstGeom>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cstate="print"/>
          <a:stretch>
            <a:fillRect/>
          </a:stretch>
        </p:blipFill>
        <p:spPr>
          <a:xfrm>
            <a:off x="2286000" y="5257800"/>
            <a:ext cx="5487417" cy="770801"/>
          </a:xfrm>
          <a:prstGeom prst="rect">
            <a:avLst/>
          </a:prstGeom>
        </p:spPr>
      </p:pic>
    </p:spTree>
    <p:extLst>
      <p:ext uri="{BB962C8B-B14F-4D97-AF65-F5344CB8AC3E}">
        <p14:creationId xmlns="" xmlns:p14="http://schemas.microsoft.com/office/powerpoint/2010/main" val="295866979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rPr>
              <a:t/>
            </a:r>
            <a:br>
              <a:rPr lang="en-US" b="1" dirty="0" smtClean="0">
                <a:effectLst/>
              </a:rPr>
            </a:br>
            <a:r>
              <a:rPr lang="en-US" dirty="0"/>
              <a:t>Steel preliminary design </a:t>
            </a:r>
            <a:r>
              <a:rPr lang="en-US" dirty="0">
                <a:effectLst/>
              </a:rPr>
              <a:t/>
            </a:r>
            <a:br>
              <a:rPr lang="en-US" dirty="0">
                <a:effectLst/>
              </a:rPr>
            </a:br>
            <a:endParaRPr lang="en-US" dirty="0"/>
          </a:p>
        </p:txBody>
      </p:sp>
      <p:sp>
        <p:nvSpPr>
          <p:cNvPr id="5" name="Content Placeholder 4"/>
          <p:cNvSpPr>
            <a:spLocks noGrp="1"/>
          </p:cNvSpPr>
          <p:nvPr>
            <p:ph idx="1"/>
          </p:nvPr>
        </p:nvSpPr>
        <p:spPr>
          <a:xfrm>
            <a:off x="1445844" y="1436427"/>
            <a:ext cx="7498080" cy="4800600"/>
          </a:xfrm>
        </p:spPr>
        <p:txBody>
          <a:bodyPr>
            <a:normAutofit/>
          </a:bodyPr>
          <a:lstStyle/>
          <a:p>
            <a:pPr marL="82296" indent="0">
              <a:buNone/>
            </a:pPr>
            <a:endParaRPr lang="en-US" sz="2000" dirty="0" smtClean="0">
              <a:latin typeface="Times New Roman" panose="02020603050405020304" pitchFamily="18" charset="0"/>
              <a:cs typeface="Times New Roman" panose="02020603050405020304" pitchFamily="18" charset="0"/>
            </a:endParaRPr>
          </a:p>
          <a:p>
            <a:pPr marL="82296" indent="0">
              <a:buNone/>
            </a:pP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r>
              <a:rPr lang="en-US" sz="2400" b="1"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floor Manual Calculations :</a:t>
            </a:r>
          </a:p>
          <a:p>
            <a:pPr marL="82296" indent="0">
              <a:buNone/>
            </a:pPr>
            <a:endParaRPr lang="en-U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82296" indent="0">
              <a:buNone/>
            </a:pPr>
            <a:endPar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82296" indent="0">
              <a:buNone/>
            </a:pPr>
            <a:endParaRPr lang="en-US" sz="2000" dirty="0" smtClean="0">
              <a:latin typeface="Times New Roman" panose="02020603050405020304" pitchFamily="18" charset="0"/>
              <a:cs typeface="Times New Roman" panose="02020603050405020304" pitchFamily="18" charset="0"/>
            </a:endParaRPr>
          </a:p>
          <a:p>
            <a:pPr marL="82296" indent="0">
              <a:buNone/>
            </a:pPr>
            <a:endParaRPr lang="en-US" sz="2000" dirty="0">
              <a:latin typeface="Times New Roman" panose="02020603050405020304" pitchFamily="18" charset="0"/>
              <a:cs typeface="Times New Roman" panose="02020603050405020304" pitchFamily="18" charset="0"/>
            </a:endParaRPr>
          </a:p>
        </p:txBody>
      </p:sp>
      <p:sp>
        <p:nvSpPr>
          <p:cNvPr id="6" name="Rounded Rectangle 5"/>
          <p:cNvSpPr/>
          <p:nvPr/>
        </p:nvSpPr>
        <p:spPr>
          <a:xfrm>
            <a:off x="1600200" y="2743200"/>
            <a:ext cx="5181600" cy="3810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marL="82296" indent="0">
              <a:buNone/>
            </a:pPr>
            <a:r>
              <a:rPr lang="en-US" sz="2000" dirty="0">
                <a:latin typeface="Times New Roman" panose="02020603050405020304" pitchFamily="18" charset="0"/>
                <a:cs typeface="Times New Roman" panose="02020603050405020304" pitchFamily="18" charset="0"/>
              </a:rPr>
              <a:t>Live load = 6KN/m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a:t>
            </a:r>
          </a:p>
          <a:p>
            <a:pPr marL="82296" indent="0">
              <a:buNone/>
            </a:pPr>
            <a:r>
              <a:rPr lang="en-US" sz="2000" dirty="0">
                <a:latin typeface="Times New Roman" panose="02020603050405020304" pitchFamily="18" charset="0"/>
                <a:cs typeface="Times New Roman" panose="02020603050405020304" pitchFamily="18" charset="0"/>
              </a:rPr>
              <a:t>Dead load = 2.5 KN/m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a:t>
            </a:r>
          </a:p>
          <a:p>
            <a:pPr marL="82296" indent="0">
              <a:buNone/>
            </a:pPr>
            <a:r>
              <a:rPr lang="en-US" sz="2000" dirty="0">
                <a:latin typeface="Times New Roman" panose="02020603050405020304" pitchFamily="18" charset="0"/>
                <a:cs typeface="Times New Roman" panose="02020603050405020304" pitchFamily="18" charset="0"/>
              </a:rPr>
              <a:t>T = .1 m </a:t>
            </a:r>
          </a:p>
          <a:p>
            <a:pPr marL="82296" indent="0">
              <a:buNone/>
            </a:pPr>
            <a:r>
              <a:rPr lang="en-US" sz="2000" dirty="0">
                <a:latin typeface="Times New Roman" panose="02020603050405020304" pitchFamily="18" charset="0"/>
                <a:cs typeface="Times New Roman" panose="02020603050405020304" pitchFamily="18" charset="0"/>
              </a:rPr>
              <a:t>Distance between girders = 2 m </a:t>
            </a:r>
          </a:p>
          <a:p>
            <a:pPr marL="82296" indent="0">
              <a:buNone/>
            </a:pPr>
            <a:r>
              <a:rPr lang="en-US" sz="2000" dirty="0">
                <a:latin typeface="Times New Roman" panose="02020603050405020304" pitchFamily="18" charset="0"/>
                <a:cs typeface="Times New Roman" panose="02020603050405020304" pitchFamily="18" charset="0"/>
              </a:rPr>
              <a:t>ɣ </a:t>
            </a:r>
            <a:r>
              <a:rPr lang="en-US" sz="2000" baseline="-25000" dirty="0">
                <a:latin typeface="Times New Roman" panose="02020603050405020304" pitchFamily="18" charset="0"/>
                <a:cs typeface="Times New Roman" panose="02020603050405020304" pitchFamily="18" charset="0"/>
              </a:rPr>
              <a:t>concrete</a:t>
            </a:r>
            <a:r>
              <a:rPr lang="en-US" sz="2000" dirty="0">
                <a:latin typeface="Times New Roman" panose="02020603050405020304" pitchFamily="18" charset="0"/>
                <a:cs typeface="Times New Roman" panose="02020603050405020304" pitchFamily="18" charset="0"/>
              </a:rPr>
              <a:t>= 25 KN/m</a:t>
            </a:r>
            <a:r>
              <a:rPr lang="en-US" sz="2000" baseline="30000" dirty="0">
                <a:latin typeface="Times New Roman" panose="02020603050405020304" pitchFamily="18" charset="0"/>
                <a:cs typeface="Times New Roman" panose="02020603050405020304" pitchFamily="18" charset="0"/>
              </a:rPr>
              <a:t>2</a:t>
            </a:r>
            <a:endParaRPr lang="en-US" sz="2000" dirty="0">
              <a:latin typeface="Times New Roman" panose="02020603050405020304" pitchFamily="18" charset="0"/>
              <a:cs typeface="Times New Roman" panose="02020603050405020304" pitchFamily="18" charset="0"/>
            </a:endParaRPr>
          </a:p>
          <a:p>
            <a:pPr marL="82296" indent="0">
              <a:buNone/>
            </a:pPr>
            <a:r>
              <a:rPr lang="en-US" sz="2000" dirty="0">
                <a:latin typeface="Times New Roman" panose="02020603050405020304" pitchFamily="18" charset="0"/>
                <a:cs typeface="Times New Roman" panose="02020603050405020304" pitchFamily="18" charset="0"/>
              </a:rPr>
              <a:t>A36 steel </a:t>
            </a:r>
          </a:p>
          <a:p>
            <a:pPr marL="82296" indent="0">
              <a:buNone/>
            </a:pPr>
            <a:r>
              <a:rPr lang="en-US" sz="2000" dirty="0" err="1">
                <a:latin typeface="Times New Roman" panose="02020603050405020304" pitchFamily="18" charset="0"/>
                <a:cs typeface="Times New Roman" panose="02020603050405020304" pitchFamily="18" charset="0"/>
              </a:rPr>
              <a:t>F</a:t>
            </a:r>
            <a:r>
              <a:rPr lang="en-US" sz="2000" baseline="-25000" dirty="0" err="1">
                <a:latin typeface="Times New Roman" panose="02020603050405020304" pitchFamily="18" charset="0"/>
                <a:cs typeface="Times New Roman" panose="02020603050405020304" pitchFamily="18" charset="0"/>
              </a:rPr>
              <a:t>y</a:t>
            </a:r>
            <a:r>
              <a:rPr lang="en-US" sz="2000" baseline="-25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248mpa</a:t>
            </a:r>
          </a:p>
          <a:p>
            <a:pPr marL="82296" indent="0">
              <a:buNone/>
            </a:pPr>
            <a:r>
              <a:rPr lang="en-US" sz="2000" dirty="0">
                <a:latin typeface="Times New Roman" panose="02020603050405020304" pitchFamily="18" charset="0"/>
                <a:cs typeface="Times New Roman" panose="02020603050405020304" pitchFamily="18" charset="0"/>
              </a:rPr>
              <a:t>F</a:t>
            </a:r>
            <a:r>
              <a:rPr lang="en-US" sz="2000" baseline="-25000" dirty="0">
                <a:latin typeface="Times New Roman" panose="02020603050405020304" pitchFamily="18" charset="0"/>
                <a:cs typeface="Times New Roman" panose="02020603050405020304" pitchFamily="18" charset="0"/>
              </a:rPr>
              <a:t>u  </a:t>
            </a:r>
            <a:r>
              <a:rPr lang="en-US" sz="2000" dirty="0">
                <a:latin typeface="Times New Roman" panose="02020603050405020304" pitchFamily="18" charset="0"/>
                <a:cs typeface="Times New Roman" panose="02020603050405020304" pitchFamily="18" charset="0"/>
              </a:rPr>
              <a:t>= 400 </a:t>
            </a:r>
            <a:r>
              <a:rPr lang="en-US" sz="2000" dirty="0" err="1">
                <a:latin typeface="Times New Roman" panose="02020603050405020304" pitchFamily="18" charset="0"/>
                <a:cs typeface="Times New Roman" panose="02020603050405020304" pitchFamily="18" charset="0"/>
              </a:rPr>
              <a:t>mpa</a:t>
            </a:r>
            <a:endParaRPr lang="en-US" sz="2000" dirty="0">
              <a:latin typeface="Times New Roman" panose="02020603050405020304" pitchFamily="18" charset="0"/>
              <a:cs typeface="Times New Roman" panose="02020603050405020304" pitchFamily="18" charset="0"/>
            </a:endParaRPr>
          </a:p>
          <a:p>
            <a:pPr marL="82296" indent="0">
              <a:buNone/>
            </a:pPr>
            <a:r>
              <a:rPr lang="en-US" sz="2000" dirty="0">
                <a:latin typeface="Times New Roman" panose="02020603050405020304" pitchFamily="18" charset="0"/>
                <a:cs typeface="Times New Roman" panose="02020603050405020304" pitchFamily="18" charset="0"/>
              </a:rPr>
              <a:t>Wu = 12.6 KN/m</a:t>
            </a:r>
            <a:r>
              <a:rPr lang="en-US" sz="2000" baseline="30000"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a:t>
            </a:r>
          </a:p>
        </p:txBody>
      </p:sp>
    </p:spTree>
    <p:extLst>
      <p:ext uri="{BB962C8B-B14F-4D97-AF65-F5344CB8AC3E}">
        <p14:creationId xmlns="" xmlns:p14="http://schemas.microsoft.com/office/powerpoint/2010/main" val="243950035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7"/>
          <p:cNvPicPr>
            <a:picLocks noGrp="1"/>
          </p:cNvPicPr>
          <p:nvPr>
            <p:ph idx="1"/>
          </p:nvPr>
        </p:nvPicPr>
        <p:blipFill>
          <a:blip r:embed="rId2" cstate="print"/>
          <a:srcRect/>
          <a:stretch>
            <a:fillRect/>
          </a:stretch>
        </p:blipFill>
        <p:spPr bwMode="auto">
          <a:xfrm>
            <a:off x="1908175" y="714375"/>
            <a:ext cx="6553200" cy="520065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139783995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447800"/>
            <a:ext cx="7714488" cy="4800600"/>
          </a:xfrm>
        </p:spPr>
        <p:txBody>
          <a:bodyPr/>
          <a:lstStyle/>
          <a:p>
            <a:pPr marL="82296" indent="0">
              <a:buNone/>
            </a:pPr>
            <a:endParaRPr lang="en-US" sz="2000" b="1" dirty="0" smtClean="0">
              <a:latin typeface="Times New Roman" panose="02020603050405020304" pitchFamily="18" charset="0"/>
              <a:cs typeface="Times New Roman" panose="02020603050405020304" pitchFamily="18" charset="0"/>
            </a:endParaRPr>
          </a:p>
          <a:p>
            <a:pPr marL="82296" indent="0">
              <a:buNone/>
            </a:pPr>
            <a:r>
              <a:rPr lang="en-US" sz="2000" b="1" dirty="0" smtClean="0">
                <a:latin typeface="Times New Roman" panose="02020603050405020304" pitchFamily="18" charset="0"/>
                <a:cs typeface="Times New Roman" panose="02020603050405020304" pitchFamily="18" charset="0"/>
              </a:rPr>
              <a:t>Beams design </a:t>
            </a:r>
          </a:p>
          <a:p>
            <a:pPr marL="82296" indent="0">
              <a:buNone/>
            </a:pPr>
            <a:endParaRPr lang="en-US" dirty="0"/>
          </a:p>
          <a:p>
            <a:pPr marL="82296" indent="0">
              <a:buNone/>
            </a:pPr>
            <a:endParaRPr lang="en-US" dirty="0" smtClean="0"/>
          </a:p>
          <a:p>
            <a:pPr marL="82296" indent="0">
              <a:buNone/>
            </a:pPr>
            <a:endParaRPr lang="en-US" dirty="0" smtClean="0"/>
          </a:p>
          <a:p>
            <a:pPr marL="82296" indent="0">
              <a:buNone/>
            </a:pPr>
            <a:endParaRPr lang="en-US" dirty="0"/>
          </a:p>
        </p:txBody>
      </p:sp>
      <p:graphicFrame>
        <p:nvGraphicFramePr>
          <p:cNvPr id="5" name="Table 4"/>
          <p:cNvGraphicFramePr>
            <a:graphicFrameLocks noGrp="1"/>
          </p:cNvGraphicFramePr>
          <p:nvPr>
            <p:extLst>
              <p:ext uri="{D42A27DB-BD31-4B8C-83A1-F6EECF244321}">
                <p14:modId xmlns="" xmlns:p14="http://schemas.microsoft.com/office/powerpoint/2010/main" val="1562830218"/>
              </p:ext>
            </p:extLst>
          </p:nvPr>
        </p:nvGraphicFramePr>
        <p:xfrm>
          <a:off x="1342667" y="2590800"/>
          <a:ext cx="6096000" cy="1869440"/>
        </p:xfrm>
        <a:graphic>
          <a:graphicData uri="http://schemas.openxmlformats.org/drawingml/2006/table">
            <a:tbl>
              <a:tblPr firstRow="1" bandRow="1">
                <a:tableStyleId>{F5AB1C69-6EDB-4FF4-983F-18BD219EF322}</a:tableStyleId>
              </a:tblPr>
              <a:tblGrid>
                <a:gridCol w="3048000"/>
                <a:gridCol w="3048000"/>
              </a:tblGrid>
              <a:tr h="370840">
                <a:tc>
                  <a:txBody>
                    <a:bodyPr/>
                    <a:lstStyle/>
                    <a:p>
                      <a:r>
                        <a:rPr lang="en-US" dirty="0" smtClean="0"/>
                        <a:t>Name </a:t>
                      </a:r>
                      <a:endParaRPr lang="en-US" dirty="0"/>
                    </a:p>
                  </a:txBody>
                  <a:tcPr/>
                </a:tc>
                <a:tc>
                  <a:txBody>
                    <a:bodyPr/>
                    <a:lstStyle/>
                    <a:p>
                      <a:r>
                        <a:rPr lang="en-US" dirty="0" smtClean="0"/>
                        <a:t>Section </a:t>
                      </a:r>
                      <a:endParaRPr lang="en-US" dirty="0"/>
                    </a:p>
                  </a:txBody>
                  <a:tcPr/>
                </a:tc>
              </a:tr>
              <a:tr h="370840">
                <a:tc>
                  <a:txBody>
                    <a:bodyPr/>
                    <a:lstStyle/>
                    <a:p>
                      <a:pPr algn="ctr"/>
                      <a:r>
                        <a:rPr lang="en-US" dirty="0" smtClean="0"/>
                        <a:t>B1</a:t>
                      </a:r>
                      <a:endParaRPr lang="en-US" dirty="0"/>
                    </a:p>
                  </a:txBody>
                  <a:tcPr/>
                </a:tc>
                <a:tc>
                  <a:txBody>
                    <a:bodyPr/>
                    <a:lstStyle/>
                    <a:p>
                      <a:pPr algn="ctr"/>
                      <a:r>
                        <a:rPr kumimoji="0" lang="en-US" sz="1800" kern="1200" dirty="0" smtClean="0">
                          <a:solidFill>
                            <a:schemeClr val="dk1"/>
                          </a:solidFill>
                          <a:effectLst/>
                          <a:latin typeface="+mn-lt"/>
                          <a:ea typeface="+mn-ea"/>
                          <a:cs typeface="+mn-cs"/>
                        </a:rPr>
                        <a:t>W6*12 </a:t>
                      </a:r>
                      <a:endParaRPr lang="en-US" dirty="0"/>
                    </a:p>
                  </a:txBody>
                  <a:tcPr/>
                </a:tc>
              </a:tr>
              <a:tr h="370840">
                <a:tc>
                  <a:txBody>
                    <a:bodyPr/>
                    <a:lstStyle/>
                    <a:p>
                      <a:pPr algn="ctr"/>
                      <a:r>
                        <a:rPr lang="en-US" dirty="0" smtClean="0"/>
                        <a:t>B2</a:t>
                      </a:r>
                      <a:endParaRPr lang="en-US" dirty="0"/>
                    </a:p>
                  </a:txBody>
                  <a:tcPr/>
                </a:tc>
                <a:tc>
                  <a:txBody>
                    <a:bodyPr/>
                    <a:lstStyle/>
                    <a:p>
                      <a:pPr algn="ctr"/>
                      <a:r>
                        <a:rPr kumimoji="0" lang="en-US" sz="1800" kern="1200" dirty="0" smtClean="0">
                          <a:solidFill>
                            <a:schemeClr val="dk1"/>
                          </a:solidFill>
                          <a:effectLst/>
                          <a:latin typeface="+mn-lt"/>
                          <a:ea typeface="+mn-ea"/>
                          <a:cs typeface="+mn-cs"/>
                        </a:rPr>
                        <a:t>W6*8.5</a:t>
                      </a:r>
                      <a:endParaRPr lang="en-US" dirty="0"/>
                    </a:p>
                  </a:txBody>
                  <a:tcPr/>
                </a:tc>
              </a:tr>
              <a:tr h="386080">
                <a:tc>
                  <a:txBody>
                    <a:bodyPr/>
                    <a:lstStyle/>
                    <a:p>
                      <a:pPr algn="ctr"/>
                      <a:r>
                        <a:rPr lang="en-US" dirty="0" smtClean="0"/>
                        <a:t>B3</a:t>
                      </a:r>
                      <a:endParaRPr lang="en-US" dirty="0"/>
                    </a:p>
                  </a:txBody>
                  <a:tcPr/>
                </a:tc>
                <a:tc>
                  <a:txBody>
                    <a:bodyPr/>
                    <a:lstStyle/>
                    <a:p>
                      <a:pPr algn="ctr"/>
                      <a:r>
                        <a:rPr kumimoji="0" lang="en-US" sz="1800" kern="1200" dirty="0" smtClean="0">
                          <a:solidFill>
                            <a:schemeClr val="dk1"/>
                          </a:solidFill>
                          <a:effectLst/>
                          <a:latin typeface="+mn-lt"/>
                          <a:ea typeface="+mn-ea"/>
                          <a:cs typeface="+mn-cs"/>
                        </a:rPr>
                        <a:t>W4*13</a:t>
                      </a:r>
                      <a:endParaRPr lang="en-US" dirty="0"/>
                    </a:p>
                  </a:txBody>
                  <a:tcPr/>
                </a:tc>
              </a:tr>
              <a:tr h="370840">
                <a:tc>
                  <a:txBody>
                    <a:bodyPr/>
                    <a:lstStyle/>
                    <a:p>
                      <a:pPr algn="ctr"/>
                      <a:r>
                        <a:rPr lang="en-US" dirty="0" smtClean="0"/>
                        <a:t>Girder </a:t>
                      </a:r>
                      <a:endParaRPr lang="en-US" dirty="0"/>
                    </a:p>
                  </a:txBody>
                  <a:tcPr/>
                </a:tc>
                <a:tc>
                  <a:txBody>
                    <a:bodyPr/>
                    <a:lstStyle/>
                    <a:p>
                      <a:pPr algn="ctr"/>
                      <a:r>
                        <a:rPr kumimoji="0" lang="en-US" sz="1800" kern="1200" dirty="0" smtClean="0">
                          <a:solidFill>
                            <a:schemeClr val="dk1"/>
                          </a:solidFill>
                          <a:effectLst/>
                          <a:latin typeface="+mn-lt"/>
                          <a:ea typeface="+mn-ea"/>
                          <a:cs typeface="+mn-cs"/>
                        </a:rPr>
                        <a:t>W14*211 </a:t>
                      </a:r>
                      <a:endParaRPr lang="en-US" dirty="0"/>
                    </a:p>
                  </a:txBody>
                  <a:tcPr/>
                </a:tc>
              </a:tr>
            </a:tbl>
          </a:graphicData>
        </a:graphic>
      </p:graphicFrame>
    </p:spTree>
    <p:extLst>
      <p:ext uri="{BB962C8B-B14F-4D97-AF65-F5344CB8AC3E}">
        <p14:creationId xmlns="" xmlns:p14="http://schemas.microsoft.com/office/powerpoint/2010/main" val="313299090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81000"/>
            <a:ext cx="7498080" cy="5867400"/>
          </a:xfrm>
        </p:spPr>
        <p:txBody>
          <a:bodyPr/>
          <a:lstStyle/>
          <a:p>
            <a:pPr marL="82296" indent="0">
              <a:buNone/>
            </a:pPr>
            <a:endParaRPr lang="en-US" sz="2000" b="1" dirty="0" smtClean="0">
              <a:latin typeface="Times New Roman" panose="02020603050405020304" pitchFamily="18" charset="0"/>
              <a:cs typeface="Times New Roman" panose="02020603050405020304" pitchFamily="18" charset="0"/>
            </a:endParaRPr>
          </a:p>
          <a:p>
            <a:pPr marL="82296" indent="0">
              <a:buNone/>
            </a:pPr>
            <a:r>
              <a:rPr lang="en-US" sz="2000" b="1" dirty="0" smtClean="0">
                <a:latin typeface="Times New Roman" panose="02020603050405020304" pitchFamily="18" charset="0"/>
                <a:cs typeface="Times New Roman" panose="02020603050405020304" pitchFamily="18" charset="0"/>
              </a:rPr>
              <a:t>Columns design</a:t>
            </a:r>
          </a:p>
          <a:p>
            <a:pPr marL="82296" indent="0">
              <a:buNone/>
            </a:pPr>
            <a:endParaRPr lang="en-US" sz="2000" b="1" dirty="0">
              <a:latin typeface="Times New Roman" panose="02020603050405020304" pitchFamily="18" charset="0"/>
              <a:cs typeface="Times New Roman" panose="02020603050405020304" pitchFamily="18" charset="0"/>
            </a:endParaRPr>
          </a:p>
          <a:p>
            <a:pPr marL="82296" indent="0">
              <a:buNone/>
            </a:pPr>
            <a:r>
              <a:rPr lang="en-US" sz="2000" b="1" dirty="0" smtClean="0">
                <a:latin typeface="Times New Roman" panose="02020603050405020304" pitchFamily="18" charset="0"/>
                <a:cs typeface="Times New Roman" panose="02020603050405020304" pitchFamily="18" charset="0"/>
              </a:rPr>
              <a:t>Section : </a:t>
            </a:r>
            <a:r>
              <a:rPr lang="en-US" sz="2000" dirty="0"/>
              <a:t>W10*19</a:t>
            </a:r>
            <a:endParaRPr lang="en-US" sz="2000" b="1" dirty="0" smtClean="0">
              <a:latin typeface="Times New Roman" panose="02020603050405020304" pitchFamily="18" charset="0"/>
              <a:cs typeface="Times New Roman" panose="02020603050405020304" pitchFamily="18" charset="0"/>
            </a:endParaRPr>
          </a:p>
          <a:p>
            <a:pPr marL="82296" indent="0">
              <a:buNone/>
            </a:pPr>
            <a:r>
              <a:rPr lang="en-US" sz="2000" b="1" dirty="0" smtClean="0">
                <a:latin typeface="Times New Roman" panose="02020603050405020304" pitchFamily="18" charset="0"/>
                <a:cs typeface="Times New Roman" panose="02020603050405020304" pitchFamily="18" charset="0"/>
              </a:rPr>
              <a:t> </a:t>
            </a:r>
          </a:p>
          <a:p>
            <a:pPr marL="82296" indent="0">
              <a:buNone/>
            </a:pPr>
            <a:endParaRPr lang="en-US" sz="2000" b="1" dirty="0">
              <a:latin typeface="Times New Roman" panose="02020603050405020304" pitchFamily="18" charset="0"/>
              <a:cs typeface="Times New Roman" panose="02020603050405020304" pitchFamily="18" charset="0"/>
            </a:endParaRPr>
          </a:p>
          <a:p>
            <a:pPr marL="82296" indent="0">
              <a:buNone/>
            </a:pPr>
            <a:endParaRPr lang="en-US" sz="2000" b="1" dirty="0" smtClean="0">
              <a:latin typeface="Times New Roman" panose="02020603050405020304" pitchFamily="18" charset="0"/>
              <a:cs typeface="Times New Roman" panose="02020603050405020304" pitchFamily="18" charset="0"/>
            </a:endParaRPr>
          </a:p>
          <a:p>
            <a:pPr marL="82296" indent="0">
              <a:buNone/>
            </a:pPr>
            <a:endParaRPr lang="en-US" sz="2000" b="1" dirty="0">
              <a:latin typeface="Times New Roman" panose="02020603050405020304" pitchFamily="18" charset="0"/>
              <a:cs typeface="Times New Roman" panose="02020603050405020304" pitchFamily="18" charset="0"/>
            </a:endParaRPr>
          </a:p>
          <a:p>
            <a:endParaRPr lang="en-US" dirty="0"/>
          </a:p>
        </p:txBody>
      </p:sp>
      <p:pic>
        <p:nvPicPr>
          <p:cNvPr id="4" name="صورة 49"/>
          <p:cNvPicPr/>
          <p:nvPr/>
        </p:nvPicPr>
        <p:blipFill>
          <a:blip r:embed="rId2" cstate="print"/>
          <a:srcRect/>
          <a:stretch>
            <a:fillRect/>
          </a:stretch>
        </p:blipFill>
        <p:spPr bwMode="auto">
          <a:xfrm>
            <a:off x="1981200" y="2112327"/>
            <a:ext cx="2419667" cy="4136073"/>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220928179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r>
              <a:rPr lang="en-US" baseline="30000" dirty="0" smtClean="0"/>
              <a:t>nd</a:t>
            </a:r>
            <a:r>
              <a:rPr lang="en-US" dirty="0" smtClean="0"/>
              <a:t> floor </a:t>
            </a:r>
            <a:endParaRPr lang="en-US" dirty="0"/>
          </a:p>
        </p:txBody>
      </p:sp>
      <p:sp>
        <p:nvSpPr>
          <p:cNvPr id="3" name="Content Placeholder 2"/>
          <p:cNvSpPr>
            <a:spLocks noGrp="1"/>
          </p:cNvSpPr>
          <p:nvPr>
            <p:ph idx="1"/>
          </p:nvPr>
        </p:nvSpPr>
        <p:spPr/>
        <p:txBody>
          <a:bodyPr/>
          <a:lstStyle/>
          <a:p>
            <a:endParaRPr lang="en-US" dirty="0"/>
          </a:p>
        </p:txBody>
      </p:sp>
      <p:sp>
        <p:nvSpPr>
          <p:cNvPr id="4" name="Rounded Rectangle 3"/>
          <p:cNvSpPr/>
          <p:nvPr/>
        </p:nvSpPr>
        <p:spPr>
          <a:xfrm>
            <a:off x="1600200" y="2286000"/>
            <a:ext cx="4038600" cy="35052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2000" dirty="0"/>
              <a:t>Live load = .6KN/m</a:t>
            </a:r>
            <a:r>
              <a:rPr lang="en-US" sz="2000" baseline="30000" dirty="0"/>
              <a:t>2</a:t>
            </a:r>
            <a:endParaRPr lang="en-US" sz="2000" dirty="0"/>
          </a:p>
          <a:p>
            <a:r>
              <a:rPr lang="en-US" sz="2000" dirty="0"/>
              <a:t>Dead load = 25 * .02 = .5 KN/m</a:t>
            </a:r>
            <a:r>
              <a:rPr lang="en-US" sz="2000" baseline="30000" dirty="0"/>
              <a:t>2</a:t>
            </a:r>
            <a:endParaRPr lang="en-US" sz="2000" dirty="0"/>
          </a:p>
          <a:p>
            <a:r>
              <a:rPr lang="en-US" sz="2000" dirty="0"/>
              <a:t>T =  .02m</a:t>
            </a:r>
          </a:p>
          <a:p>
            <a:r>
              <a:rPr lang="en-US" sz="2000" dirty="0"/>
              <a:t>ɣ </a:t>
            </a:r>
            <a:r>
              <a:rPr lang="en-US" sz="2000" baseline="-25000" dirty="0"/>
              <a:t>concrete</a:t>
            </a:r>
            <a:r>
              <a:rPr lang="en-US" sz="2000" dirty="0"/>
              <a:t>= 25 KN/m</a:t>
            </a:r>
            <a:r>
              <a:rPr lang="en-US" sz="2000" baseline="30000" dirty="0"/>
              <a:t>2</a:t>
            </a:r>
            <a:endParaRPr lang="en-US" sz="2000" dirty="0"/>
          </a:p>
          <a:p>
            <a:r>
              <a:rPr lang="en-US" sz="2000" dirty="0"/>
              <a:t>A36 </a:t>
            </a:r>
          </a:p>
          <a:p>
            <a:r>
              <a:rPr lang="en-US" sz="2000" dirty="0" smtClean="0"/>
              <a:t>Wu = </a:t>
            </a:r>
            <a:r>
              <a:rPr lang="en-US" sz="2000" dirty="0"/>
              <a:t>1.56  KN/m</a:t>
            </a:r>
            <a:r>
              <a:rPr lang="en-US" sz="2000" baseline="30000" dirty="0"/>
              <a:t>2</a:t>
            </a:r>
            <a:endParaRPr lang="en-US" sz="2000" dirty="0"/>
          </a:p>
        </p:txBody>
      </p:sp>
    </p:spTree>
    <p:extLst>
      <p:ext uri="{BB962C8B-B14F-4D97-AF65-F5344CB8AC3E}">
        <p14:creationId xmlns="" xmlns:p14="http://schemas.microsoft.com/office/powerpoint/2010/main" val="26337658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381000"/>
            <a:ext cx="7498080" cy="4800600"/>
          </a:xfrm>
        </p:spPr>
        <p:txBody>
          <a:bodyPr/>
          <a:lstStyle/>
          <a:p>
            <a:pPr marL="82296" indent="0">
              <a:buNone/>
            </a:pPr>
            <a:endParaRPr lang="en-US" sz="2000" b="1" dirty="0" smtClean="0">
              <a:latin typeface="Times New Roman" panose="02020603050405020304" pitchFamily="18" charset="0"/>
              <a:cs typeface="Times New Roman" panose="02020603050405020304" pitchFamily="18" charset="0"/>
            </a:endParaRPr>
          </a:p>
          <a:p>
            <a:pPr marL="82296" indent="0">
              <a:buNone/>
            </a:pPr>
            <a:endParaRPr lang="en-US" sz="2000" dirty="0">
              <a:latin typeface="Times New Roman" panose="02020603050405020304" pitchFamily="18" charset="0"/>
              <a:cs typeface="Times New Roman" panose="02020603050405020304" pitchFamily="18" charset="0"/>
            </a:endParaRPr>
          </a:p>
          <a:p>
            <a:endParaRPr lang="en-US" dirty="0"/>
          </a:p>
        </p:txBody>
      </p:sp>
      <p:pic>
        <p:nvPicPr>
          <p:cNvPr id="4" name="صورة 1"/>
          <p:cNvPicPr/>
          <p:nvPr/>
        </p:nvPicPr>
        <p:blipFill>
          <a:blip r:embed="rId2" cstate="print"/>
          <a:srcRect/>
          <a:stretch>
            <a:fillRect/>
          </a:stretch>
        </p:blipFill>
        <p:spPr bwMode="auto">
          <a:xfrm>
            <a:off x="2514600" y="1600200"/>
            <a:ext cx="4953000" cy="33528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119383570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228600"/>
            <a:ext cx="7498080" cy="6019800"/>
          </a:xfrm>
        </p:spPr>
        <p:txBody>
          <a:bodyPr>
            <a:normAutofit/>
          </a:bodyPr>
          <a:lstStyle/>
          <a:p>
            <a:pPr marL="82296" indent="0">
              <a:buNone/>
            </a:pPr>
            <a:endParaRPr lang="en-US" sz="2000" b="1" dirty="0" smtClean="0">
              <a:latin typeface="Times New Roman" panose="02020603050405020304" pitchFamily="18" charset="0"/>
              <a:cs typeface="Times New Roman" panose="02020603050405020304" pitchFamily="18" charset="0"/>
            </a:endParaRPr>
          </a:p>
          <a:p>
            <a:pPr marL="82296" indent="0">
              <a:buNone/>
            </a:pPr>
            <a:r>
              <a:rPr lang="en-US" sz="2000" b="1" dirty="0" smtClean="0">
                <a:latin typeface="Times New Roman" panose="02020603050405020304" pitchFamily="18" charset="0"/>
                <a:cs typeface="Times New Roman" panose="02020603050405020304" pitchFamily="18" charset="0"/>
              </a:rPr>
              <a:t>Beam design </a:t>
            </a:r>
            <a:br>
              <a:rPr lang="en-US" sz="2000" b="1" dirty="0" smtClean="0">
                <a:latin typeface="Times New Roman" panose="02020603050405020304" pitchFamily="18" charset="0"/>
                <a:cs typeface="Times New Roman" panose="02020603050405020304" pitchFamily="18" charset="0"/>
              </a:rPr>
            </a:br>
            <a:endParaRPr lang="en-US" sz="2000" b="1" dirty="0" smtClean="0">
              <a:latin typeface="Times New Roman" panose="02020603050405020304" pitchFamily="18" charset="0"/>
              <a:cs typeface="Times New Roman" panose="02020603050405020304" pitchFamily="18" charset="0"/>
            </a:endParaRPr>
          </a:p>
          <a:p>
            <a:pPr marL="82296" indent="0">
              <a:buNone/>
            </a:pPr>
            <a:endParaRPr lang="en-US" sz="2000" b="1" dirty="0" smtClean="0">
              <a:latin typeface="Times New Roman" panose="02020603050405020304" pitchFamily="18" charset="0"/>
              <a:cs typeface="Times New Roman" panose="02020603050405020304" pitchFamily="18" charset="0"/>
            </a:endParaRPr>
          </a:p>
          <a:p>
            <a:pPr marL="82296" indent="0">
              <a:buNone/>
            </a:pPr>
            <a:endParaRPr lang="en-US" sz="2000" b="1" dirty="0">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 xmlns:p14="http://schemas.microsoft.com/office/powerpoint/2010/main" val="2831093619"/>
              </p:ext>
            </p:extLst>
          </p:nvPr>
        </p:nvGraphicFramePr>
        <p:xfrm>
          <a:off x="1524000" y="1397001"/>
          <a:ext cx="6629400" cy="2870201"/>
        </p:xfrm>
        <a:graphic>
          <a:graphicData uri="http://schemas.openxmlformats.org/drawingml/2006/table">
            <a:tbl>
              <a:tblPr firstRow="1" bandRow="1">
                <a:tableStyleId>{F5AB1C69-6EDB-4FF4-983F-18BD219EF322}</a:tableStyleId>
              </a:tblPr>
              <a:tblGrid>
                <a:gridCol w="3314700"/>
                <a:gridCol w="3314700"/>
              </a:tblGrid>
              <a:tr h="370841">
                <a:tc>
                  <a:txBody>
                    <a:bodyPr/>
                    <a:lstStyle/>
                    <a:p>
                      <a:r>
                        <a:rPr lang="en-US" dirty="0" smtClean="0"/>
                        <a:t>Name </a:t>
                      </a:r>
                      <a:endParaRPr lang="en-US" dirty="0"/>
                    </a:p>
                  </a:txBody>
                  <a:tcPr/>
                </a:tc>
                <a:tc>
                  <a:txBody>
                    <a:bodyPr/>
                    <a:lstStyle/>
                    <a:p>
                      <a:r>
                        <a:rPr lang="en-US" dirty="0" smtClean="0"/>
                        <a:t>Section </a:t>
                      </a:r>
                      <a:endParaRPr lang="en-US" dirty="0"/>
                    </a:p>
                  </a:txBody>
                  <a:tcPr/>
                </a:tc>
              </a:tr>
              <a:tr h="701040">
                <a:tc>
                  <a:txBody>
                    <a:bodyPr/>
                    <a:lstStyle/>
                    <a:p>
                      <a:r>
                        <a:rPr lang="en-US" sz="2000" dirty="0" smtClean="0">
                          <a:latin typeface="Times New Roman" panose="02020603050405020304" pitchFamily="18" charset="0"/>
                          <a:cs typeface="Times New Roman" panose="02020603050405020304" pitchFamily="18" charset="0"/>
                        </a:rPr>
                        <a:t>B1</a:t>
                      </a:r>
                      <a:endParaRPr lang="en-US" sz="20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dirty="0" smtClean="0">
                          <a:solidFill>
                            <a:schemeClr val="dk1"/>
                          </a:solidFill>
                          <a:effectLst/>
                          <a:latin typeface="Times New Roman" panose="02020603050405020304" pitchFamily="18" charset="0"/>
                          <a:ea typeface="+mn-ea"/>
                          <a:cs typeface="Times New Roman" panose="02020603050405020304" pitchFamily="18" charset="0"/>
                        </a:rPr>
                        <a:t>W6*8.5</a:t>
                      </a:r>
                    </a:p>
                    <a:p>
                      <a:endParaRPr lang="en-US" sz="2000" dirty="0">
                        <a:latin typeface="Times New Roman" panose="02020603050405020304" pitchFamily="18" charset="0"/>
                        <a:cs typeface="Times New Roman" panose="02020603050405020304" pitchFamily="18" charset="0"/>
                      </a:endParaRPr>
                    </a:p>
                  </a:txBody>
                  <a:tcPr/>
                </a:tc>
              </a:tr>
              <a:tr h="701040">
                <a:tc>
                  <a:txBody>
                    <a:bodyPr/>
                    <a:lstStyle/>
                    <a:p>
                      <a:r>
                        <a:rPr lang="en-US" sz="2000" dirty="0" smtClean="0">
                          <a:latin typeface="Times New Roman" panose="02020603050405020304" pitchFamily="18" charset="0"/>
                          <a:cs typeface="Times New Roman" panose="02020603050405020304" pitchFamily="18" charset="0"/>
                        </a:rPr>
                        <a:t>B2</a:t>
                      </a:r>
                      <a:endParaRPr lang="en-US" sz="20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dirty="0" smtClean="0">
                          <a:solidFill>
                            <a:schemeClr val="dk1"/>
                          </a:solidFill>
                          <a:effectLst/>
                          <a:latin typeface="Times New Roman" panose="02020603050405020304" pitchFamily="18" charset="0"/>
                          <a:ea typeface="+mn-ea"/>
                          <a:cs typeface="Times New Roman" panose="02020603050405020304" pitchFamily="18" charset="0"/>
                        </a:rPr>
                        <a:t>W6*8.5</a:t>
                      </a:r>
                    </a:p>
                    <a:p>
                      <a:endParaRPr lang="en-US" sz="2000" dirty="0">
                        <a:latin typeface="Times New Roman" panose="02020603050405020304" pitchFamily="18" charset="0"/>
                        <a:cs typeface="Times New Roman" panose="02020603050405020304" pitchFamily="18" charset="0"/>
                      </a:endParaRPr>
                    </a:p>
                  </a:txBody>
                  <a:tcPr/>
                </a:tc>
              </a:tr>
              <a:tr h="701040">
                <a:tc>
                  <a:txBody>
                    <a:bodyPr/>
                    <a:lstStyle/>
                    <a:p>
                      <a:r>
                        <a:rPr lang="en-US" sz="2000" dirty="0" smtClean="0">
                          <a:latin typeface="Times New Roman" panose="02020603050405020304" pitchFamily="18" charset="0"/>
                          <a:cs typeface="Times New Roman" panose="02020603050405020304" pitchFamily="18" charset="0"/>
                        </a:rPr>
                        <a:t>B3</a:t>
                      </a:r>
                      <a:endParaRPr lang="en-US" sz="20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dirty="0" smtClean="0">
                          <a:solidFill>
                            <a:schemeClr val="dk1"/>
                          </a:solidFill>
                          <a:effectLst/>
                          <a:latin typeface="Times New Roman" panose="02020603050405020304" pitchFamily="18" charset="0"/>
                          <a:ea typeface="+mn-ea"/>
                          <a:cs typeface="Times New Roman" panose="02020603050405020304" pitchFamily="18" charset="0"/>
                        </a:rPr>
                        <a:t>W6*8.5</a:t>
                      </a:r>
                    </a:p>
                    <a:p>
                      <a:endParaRPr lang="en-US" sz="2000" dirty="0">
                        <a:latin typeface="Times New Roman" panose="02020603050405020304" pitchFamily="18" charset="0"/>
                        <a:cs typeface="Times New Roman" panose="02020603050405020304" pitchFamily="18" charset="0"/>
                      </a:endParaRPr>
                    </a:p>
                  </a:txBody>
                  <a:tcPr/>
                </a:tc>
              </a:tr>
              <a:tr h="396240">
                <a:tc>
                  <a:txBody>
                    <a:bodyPr/>
                    <a:lstStyle/>
                    <a:p>
                      <a:r>
                        <a:rPr lang="en-US" sz="2000" dirty="0" smtClean="0">
                          <a:latin typeface="Times New Roman" panose="02020603050405020304" pitchFamily="18" charset="0"/>
                          <a:cs typeface="Times New Roman" panose="02020603050405020304" pitchFamily="18" charset="0"/>
                        </a:rPr>
                        <a:t>Girder</a:t>
                      </a:r>
                      <a:r>
                        <a:rPr lang="en-US" sz="2000" baseline="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txBody>
                  <a:tcPr/>
                </a:tc>
                <a:tc>
                  <a:txBody>
                    <a:bodyPr/>
                    <a:lstStyle/>
                    <a:p>
                      <a:r>
                        <a:rPr kumimoji="0" lang="en-US" sz="2000" kern="1200" dirty="0" smtClean="0">
                          <a:solidFill>
                            <a:schemeClr val="dk1"/>
                          </a:solidFill>
                          <a:effectLst/>
                          <a:latin typeface="Times New Roman" panose="02020603050405020304" pitchFamily="18" charset="0"/>
                          <a:ea typeface="+mn-ea"/>
                          <a:cs typeface="Times New Roman" panose="02020603050405020304" pitchFamily="18" charset="0"/>
                        </a:rPr>
                        <a:t>W14*211 </a:t>
                      </a:r>
                      <a:endParaRPr lang="en-US" sz="2000"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 xmlns:p14="http://schemas.microsoft.com/office/powerpoint/2010/main" val="4755199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0" y="0"/>
            <a:ext cx="9067800" cy="6858000"/>
          </a:xfrm>
          <a:prstGeom prst="rect">
            <a:avLst/>
          </a:prstGeom>
          <a:ln w="88900" cap="sq" cmpd="thickThin">
            <a:solidFill>
              <a:srgbClr val="000000"/>
            </a:solidFill>
            <a:prstDash val="solid"/>
            <a:miter lim="800000"/>
          </a:ln>
          <a:effectLst>
            <a:innerShdw blurRad="76200">
              <a:srgbClr val="000000"/>
            </a:innerShdw>
          </a:effectLst>
        </p:spPr>
      </p:pic>
      <p:sp>
        <p:nvSpPr>
          <p:cNvPr id="3" name="مربع نص 2"/>
          <p:cNvSpPr txBox="1"/>
          <p:nvPr/>
        </p:nvSpPr>
        <p:spPr>
          <a:xfrm>
            <a:off x="152400" y="152400"/>
            <a:ext cx="1143000" cy="369332"/>
          </a:xfrm>
          <a:prstGeom prst="rect">
            <a:avLst/>
          </a:prstGeom>
          <a:noFill/>
        </p:spPr>
        <p:txBody>
          <a:bodyPr wrap="square" rtlCol="0">
            <a:spAutoFit/>
          </a:bodyPr>
          <a:lstStyle/>
          <a:p>
            <a:r>
              <a:rPr lang="en-US" dirty="0" smtClean="0"/>
              <a:t>Modeling </a:t>
            </a:r>
            <a:endParaRPr lang="en-US" dirty="0"/>
          </a:p>
        </p:txBody>
      </p:sp>
    </p:spTree>
    <p:extLst>
      <p:ext uri="{BB962C8B-B14F-4D97-AF65-F5344CB8AC3E}">
        <p14:creationId xmlns="" xmlns:p14="http://schemas.microsoft.com/office/powerpoint/2010/main" val="88479195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990600" y="0"/>
            <a:ext cx="8153400" cy="6858000"/>
          </a:xfrm>
        </p:spPr>
      </p:pic>
    </p:spTree>
    <p:extLst>
      <p:ext uri="{BB962C8B-B14F-4D97-AF65-F5344CB8AC3E}">
        <p14:creationId xmlns="" xmlns:p14="http://schemas.microsoft.com/office/powerpoint/2010/main" val="13184839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914400"/>
            <a:ext cx="7498080" cy="5334000"/>
          </a:xfrm>
        </p:spPr>
        <p:txBody>
          <a:bodyPr>
            <a:normAutofit/>
          </a:bodyPr>
          <a:lstStyle/>
          <a:p>
            <a:r>
              <a:rPr lang="en-US" sz="2000" dirty="0"/>
              <a:t>Different types of analysis and design are done in this project in order to choose the most safe and economical type and method for the design</a:t>
            </a:r>
            <a:r>
              <a:rPr lang="en-US" sz="2000" dirty="0" smtClean="0"/>
              <a:t>. </a:t>
            </a:r>
          </a:p>
          <a:p>
            <a:pPr marL="82296" indent="0">
              <a:buNone/>
            </a:pPr>
            <a:endParaRPr lang="en-US" sz="2000" dirty="0" smtClean="0"/>
          </a:p>
          <a:p>
            <a:pPr marL="82296" indent="0">
              <a:buNone/>
            </a:pPr>
            <a:r>
              <a:rPr lang="en-US" sz="2000" dirty="0" smtClean="0"/>
              <a:t>Then :</a:t>
            </a:r>
          </a:p>
          <a:p>
            <a:pPr marL="82296" indent="0">
              <a:buNone/>
            </a:pPr>
            <a:r>
              <a:rPr lang="en-US" sz="2000" dirty="0" smtClean="0"/>
              <a:t>Ribbed slab system was considered  in 1</a:t>
            </a:r>
            <a:r>
              <a:rPr lang="en-US" sz="2000" baseline="30000" dirty="0" smtClean="0"/>
              <a:t>st</a:t>
            </a:r>
            <a:r>
              <a:rPr lang="en-US" sz="2000" dirty="0" smtClean="0"/>
              <a:t> floor</a:t>
            </a:r>
            <a:br>
              <a:rPr lang="en-US" sz="2000" dirty="0" smtClean="0"/>
            </a:br>
            <a:r>
              <a:rPr lang="en-US" sz="2000" dirty="0" smtClean="0"/>
              <a:t>solid slab system was considered in 2</a:t>
            </a:r>
            <a:r>
              <a:rPr lang="en-US" sz="2000" baseline="30000" dirty="0" smtClean="0"/>
              <a:t>nd</a:t>
            </a:r>
            <a:r>
              <a:rPr lang="en-US" sz="2000" dirty="0" smtClean="0"/>
              <a:t> floor</a:t>
            </a:r>
          </a:p>
          <a:p>
            <a:endParaRPr lang="en-US" sz="2000" dirty="0" smtClean="0"/>
          </a:p>
          <a:p>
            <a:endParaRPr lang="en-US" sz="2000" dirty="0" smtClean="0"/>
          </a:p>
          <a:p>
            <a:endParaRPr lang="en-US" sz="2000" dirty="0"/>
          </a:p>
        </p:txBody>
      </p:sp>
      <p:graphicFrame>
        <p:nvGraphicFramePr>
          <p:cNvPr id="4" name="Diagram 3"/>
          <p:cNvGraphicFramePr/>
          <p:nvPr>
            <p:extLst>
              <p:ext uri="{D42A27DB-BD31-4B8C-83A1-F6EECF244321}">
                <p14:modId xmlns="" xmlns:p14="http://schemas.microsoft.com/office/powerpoint/2010/main" val="2325821122"/>
              </p:ext>
            </p:extLst>
          </p:nvPr>
        </p:nvGraphicFramePr>
        <p:xfrm>
          <a:off x="1676400" y="3733800"/>
          <a:ext cx="6629400" cy="251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0958668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381000"/>
            <a:ext cx="7498080" cy="685800"/>
          </a:xfrm>
        </p:spPr>
        <p:txBody>
          <a:bodyPr>
            <a:noAutofit/>
          </a:bodyPr>
          <a:lstStyle/>
          <a:p>
            <a:r>
              <a:rPr lang="en-US" sz="4000" b="1" dirty="0" smtClean="0"/>
              <a:t/>
            </a:r>
            <a:br>
              <a:rPr lang="en-US" sz="4000" b="1" dirty="0" smtClean="0"/>
            </a:br>
            <a:r>
              <a:rPr lang="en-US" sz="4000" b="1" dirty="0" smtClean="0"/>
              <a:t>Design criteria :</a:t>
            </a:r>
            <a:br>
              <a:rPr lang="en-US" sz="4000" b="1" dirty="0" smtClean="0"/>
            </a:br>
            <a:endParaRPr lang="en-US" sz="4000" b="1" dirty="0"/>
          </a:p>
        </p:txBody>
      </p:sp>
      <p:sp>
        <p:nvSpPr>
          <p:cNvPr id="3" name="عنصر نائب للمحتوى 2"/>
          <p:cNvSpPr>
            <a:spLocks noGrp="1"/>
          </p:cNvSpPr>
          <p:nvPr>
            <p:ph idx="1"/>
          </p:nvPr>
        </p:nvSpPr>
        <p:spPr/>
        <p:txBody>
          <a:bodyPr/>
          <a:lstStyle/>
          <a:p>
            <a:pPr>
              <a:buNone/>
            </a:pPr>
            <a:r>
              <a:rPr lang="en-US" dirty="0" smtClean="0"/>
              <a:t>These two criteria are:</a:t>
            </a:r>
          </a:p>
          <a:p>
            <a:r>
              <a:rPr lang="en-US" dirty="0" smtClean="0"/>
              <a:t>  </a:t>
            </a:r>
            <a:r>
              <a:rPr lang="en-US" sz="2400" dirty="0" smtClean="0"/>
              <a:t>Strength criterion.</a:t>
            </a:r>
          </a:p>
          <a:p>
            <a:r>
              <a:rPr lang="en-US" sz="2400" dirty="0" smtClean="0"/>
              <a:t>   Serviceability criterion.</a:t>
            </a:r>
          </a:p>
          <a:p>
            <a:endParaRPr lang="en-US" sz="2400" dirty="0" smtClean="0"/>
          </a:p>
          <a:p>
            <a:pPr>
              <a:buNone/>
            </a:pPr>
            <a:endParaRPr lang="en-US" dirty="0"/>
          </a:p>
        </p:txBody>
      </p:sp>
      <p:pic>
        <p:nvPicPr>
          <p:cNvPr id="4" name="صورة 3" descr="k7222664.jpg"/>
          <p:cNvPicPr>
            <a:picLocks noChangeAspect="1"/>
          </p:cNvPicPr>
          <p:nvPr/>
        </p:nvPicPr>
        <p:blipFill>
          <a:blip r:embed="rId2" cstate="print"/>
          <a:stretch>
            <a:fillRect/>
          </a:stretch>
        </p:blipFill>
        <p:spPr>
          <a:xfrm>
            <a:off x="5638800" y="2590800"/>
            <a:ext cx="2905369" cy="3581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152400"/>
            <a:ext cx="7498080" cy="762000"/>
          </a:xfrm>
        </p:spPr>
        <p:txBody>
          <a:bodyPr>
            <a:normAutofit fontScale="90000"/>
          </a:bodyPr>
          <a:lstStyle/>
          <a:p>
            <a:r>
              <a:rPr lang="en-US" sz="4400" dirty="0" smtClean="0">
                <a:latin typeface="Times New Roman" pitchFamily="18" charset="0"/>
                <a:cs typeface="Times New Roman" pitchFamily="18" charset="0"/>
              </a:rPr>
              <a:t/>
            </a:r>
            <a:br>
              <a:rPr lang="en-US" sz="4400" dirty="0" smtClean="0">
                <a:latin typeface="Times New Roman" pitchFamily="18" charset="0"/>
                <a:cs typeface="Times New Roman" pitchFamily="18" charset="0"/>
              </a:rPr>
            </a:br>
            <a:r>
              <a:rPr lang="en-US" sz="4400" dirty="0" smtClean="0">
                <a:latin typeface="Times New Roman" pitchFamily="18" charset="0"/>
                <a:cs typeface="Times New Roman" pitchFamily="18" charset="0"/>
              </a:rPr>
              <a:t> </a:t>
            </a:r>
            <a:r>
              <a:rPr lang="en-US" sz="4400" b="1" dirty="0" smtClean="0">
                <a:cs typeface="Times New Roman" pitchFamily="18" charset="0"/>
              </a:rPr>
              <a:t>Loads .</a:t>
            </a:r>
            <a:r>
              <a:rPr lang="en-US" sz="4400" dirty="0" smtClean="0">
                <a:latin typeface="Times New Roman" pitchFamily="18" charset="0"/>
                <a:cs typeface="Times New Roman" pitchFamily="18" charset="0"/>
              </a:rPr>
              <a:t/>
            </a:r>
            <a:br>
              <a:rPr lang="en-US" sz="4400" dirty="0" smtClean="0">
                <a:latin typeface="Times New Roman" pitchFamily="18" charset="0"/>
                <a:cs typeface="Times New Roman" pitchFamily="18" charset="0"/>
              </a:rPr>
            </a:br>
            <a:endParaRPr lang="en-US" dirty="0"/>
          </a:p>
        </p:txBody>
      </p:sp>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540370349"/>
              </p:ext>
            </p:extLst>
          </p:nvPr>
        </p:nvGraphicFramePr>
        <p:xfrm>
          <a:off x="838200" y="1143000"/>
          <a:ext cx="81534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3214</TotalTime>
  <Words>1266</Words>
  <Application>Microsoft Office PowerPoint</Application>
  <PresentationFormat>عرض على الشاشة (3:4)‏</PresentationFormat>
  <Paragraphs>620</Paragraphs>
  <Slides>60</Slides>
  <Notes>0</Notes>
  <HiddenSlides>0</HiddenSlides>
  <MMClips>0</MMClips>
  <ScaleCrop>false</ScaleCrop>
  <HeadingPairs>
    <vt:vector size="4" baseType="variant">
      <vt:variant>
        <vt:lpstr>سمة</vt:lpstr>
      </vt:variant>
      <vt:variant>
        <vt:i4>1</vt:i4>
      </vt:variant>
      <vt:variant>
        <vt:lpstr>عناوين الشرائح</vt:lpstr>
      </vt:variant>
      <vt:variant>
        <vt:i4>60</vt:i4>
      </vt:variant>
    </vt:vector>
  </HeadingPairs>
  <TitlesOfParts>
    <vt:vector size="61" baseType="lpstr">
      <vt:lpstr>انقلاب</vt:lpstr>
      <vt:lpstr>الشريحة 1</vt:lpstr>
      <vt:lpstr>الشريحة 2</vt:lpstr>
      <vt:lpstr> Outline: </vt:lpstr>
      <vt:lpstr>Introduction :</vt:lpstr>
      <vt:lpstr>الشريحة 5</vt:lpstr>
      <vt:lpstr>الشريحة 6</vt:lpstr>
      <vt:lpstr>الشريحة 7</vt:lpstr>
      <vt:lpstr> Design criteria : </vt:lpstr>
      <vt:lpstr>  Loads . </vt:lpstr>
      <vt:lpstr>الشريحة 10</vt:lpstr>
      <vt:lpstr>الشريحة 11</vt:lpstr>
      <vt:lpstr>Load cases:</vt:lpstr>
      <vt:lpstr>الشريحة 13</vt:lpstr>
      <vt:lpstr>Materials</vt:lpstr>
      <vt:lpstr>الشريحة 15</vt:lpstr>
      <vt:lpstr>الشريحة 16</vt:lpstr>
      <vt:lpstr>Dynamic analysis and design </vt:lpstr>
      <vt:lpstr>“SAP” Results</vt:lpstr>
      <vt:lpstr>الشريحة 19</vt:lpstr>
      <vt:lpstr>Table of slabs</vt:lpstr>
      <vt:lpstr>الشريحة 21</vt:lpstr>
      <vt:lpstr>Table of beams</vt:lpstr>
      <vt:lpstr>Table of columns </vt:lpstr>
      <vt:lpstr>الشريحة 24</vt:lpstr>
      <vt:lpstr>structural elements:</vt:lpstr>
      <vt:lpstr>Shells </vt:lpstr>
      <vt:lpstr>الشريحة 27</vt:lpstr>
      <vt:lpstr>الشريحة 28</vt:lpstr>
      <vt:lpstr>Slabs </vt:lpstr>
      <vt:lpstr>الشريحة 30</vt:lpstr>
      <vt:lpstr>الشريحة 31</vt:lpstr>
      <vt:lpstr>Frames :</vt:lpstr>
      <vt:lpstr>الشريحة 33</vt:lpstr>
      <vt:lpstr>الشريحة 34</vt:lpstr>
      <vt:lpstr>Columns </vt:lpstr>
      <vt:lpstr>الشريحة 36</vt:lpstr>
      <vt:lpstr>الشريحة 37</vt:lpstr>
      <vt:lpstr>Beams </vt:lpstr>
      <vt:lpstr>الشريحة 39</vt:lpstr>
      <vt:lpstr>الشريحة 40</vt:lpstr>
      <vt:lpstr>الشريحة 41</vt:lpstr>
      <vt:lpstr>الشريحة 42</vt:lpstr>
      <vt:lpstr>الشريحة 43</vt:lpstr>
      <vt:lpstr>الشريحة 44</vt:lpstr>
      <vt:lpstr>Bearing wall</vt:lpstr>
      <vt:lpstr>الشريحة 46</vt:lpstr>
      <vt:lpstr>Footings </vt:lpstr>
      <vt:lpstr>Tie beams</vt:lpstr>
      <vt:lpstr>الشريحة 49</vt:lpstr>
      <vt:lpstr>Minaret </vt:lpstr>
      <vt:lpstr>الشريحة 51</vt:lpstr>
      <vt:lpstr>الشريحة 52</vt:lpstr>
      <vt:lpstr> Steel preliminary design  </vt:lpstr>
      <vt:lpstr>الشريحة 54</vt:lpstr>
      <vt:lpstr>الشريحة 55</vt:lpstr>
      <vt:lpstr>الشريحة 56</vt:lpstr>
      <vt:lpstr>2nd floor </vt:lpstr>
      <vt:lpstr>الشريحة 58</vt:lpstr>
      <vt:lpstr>الشريحة 59</vt:lpstr>
      <vt:lpstr>الشريحة 60</vt:lpstr>
    </vt:vector>
  </TitlesOfParts>
  <Company>MagicSoft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Mac</dc:creator>
  <cp:lastModifiedBy>pc</cp:lastModifiedBy>
  <cp:revision>180</cp:revision>
  <dcterms:created xsi:type="dcterms:W3CDTF">2013-12-26T17:14:47Z</dcterms:created>
  <dcterms:modified xsi:type="dcterms:W3CDTF">2014-06-01T22:48:08Z</dcterms:modified>
</cp:coreProperties>
</file>