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notesMasterIdLst>
    <p:notesMasterId r:id="rId26"/>
  </p:notesMasterIdLst>
  <p:sldIdLst>
    <p:sldId id="256" r:id="rId2"/>
    <p:sldId id="263" r:id="rId3"/>
    <p:sldId id="281" r:id="rId4"/>
    <p:sldId id="279" r:id="rId5"/>
    <p:sldId id="285" r:id="rId6"/>
    <p:sldId id="273" r:id="rId7"/>
    <p:sldId id="274" r:id="rId8"/>
    <p:sldId id="276" r:id="rId9"/>
    <p:sldId id="277" r:id="rId10"/>
    <p:sldId id="269" r:id="rId11"/>
    <p:sldId id="259" r:id="rId12"/>
    <p:sldId id="268" r:id="rId13"/>
    <p:sldId id="265" r:id="rId14"/>
    <p:sldId id="278" r:id="rId15"/>
    <p:sldId id="262" r:id="rId16"/>
    <p:sldId id="270" r:id="rId17"/>
    <p:sldId id="287" r:id="rId18"/>
    <p:sldId id="266" r:id="rId19"/>
    <p:sldId id="288" r:id="rId20"/>
    <p:sldId id="289" r:id="rId21"/>
    <p:sldId id="292" r:id="rId22"/>
    <p:sldId id="290" r:id="rId23"/>
    <p:sldId id="291" r:id="rId24"/>
    <p:sldId id="286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95" autoAdjust="0"/>
    <p:restoredTop sz="93738" autoAdjust="0"/>
  </p:normalViewPr>
  <p:slideViewPr>
    <p:cSldViewPr snapToGrid="0">
      <p:cViewPr>
        <p:scale>
          <a:sx n="75" d="100"/>
          <a:sy n="75" d="100"/>
        </p:scale>
        <p:origin x="816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A34D9C-E09B-4546-8B17-AF6D7424FC3E}" type="datetimeFigureOut">
              <a:rPr lang="en-US" smtClean="0"/>
              <a:t>12/22/2018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A060DE-7A53-48F7-AD0D-AE307AA2E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83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A060DE-7A53-48F7-AD0D-AE307AA2EC6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749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phenomena have also led to a relatively new field in robotic systems, concerned with observing how natural colonies work together successfully by following decisions made by a leader. </a:t>
            </a:r>
          </a:p>
          <a:p>
            <a:endParaRPr lang="en-GB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 these applications indicate that leader-follower systems have an extremely promising future.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A060DE-7A53-48F7-AD0D-AE307AA2EC6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514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phenomena have also led to a relatively new field in robotic systems, concerned with observing how natural colonies work together successfully by following decisions made by a leader. </a:t>
            </a:r>
          </a:p>
          <a:p>
            <a:endParaRPr lang="en-GB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 these applications indicate that leader-follower systems have an extremely promising future.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A060DE-7A53-48F7-AD0D-AE307AA2EC6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770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phenomena have also led to a relatively new field in robotic systems, concerned with observing how natural colonies work together successfully by following decisions made by a leader. </a:t>
            </a:r>
          </a:p>
          <a:p>
            <a:endParaRPr lang="en-GB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 these applications indicate that leader-follower systems have an extremely promising future.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A060DE-7A53-48F7-AD0D-AE307AA2EC6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035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A060DE-7A53-48F7-AD0D-AE307AA2EC6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4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A060DE-7A53-48F7-AD0D-AE307AA2EC6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856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12/22/2018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6144204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12/22/2018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414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12/22/2018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1831883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12/22/2018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878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12/22/2018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651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12/22/2018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828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12/22/2018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848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12/22/2018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7047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12/22/2018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26265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12/22/2018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325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12/22/2018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006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12/22/2018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7475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D1A7E-64F6-4727-B20A-FE57FFA33F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/>
          <a:lstStyle/>
          <a:p>
            <a:r>
              <a:rPr lang="en-US" sz="8800" b="1" dirty="0">
                <a:latin typeface="Gabriola" panose="04040605051002020D02" pitchFamily="82" charset="0"/>
              </a:rPr>
              <a:t>Leader / Follower 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51C595-1F49-4F5A-B50C-3875017D34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55241" y="4809346"/>
            <a:ext cx="5589451" cy="734991"/>
          </a:xfrm>
        </p:spPr>
        <p:txBody>
          <a:bodyPr>
            <a:noAutofit/>
          </a:bodyPr>
          <a:lstStyle/>
          <a:p>
            <a:r>
              <a:rPr lang="en-US" sz="3600" dirty="0">
                <a:latin typeface="Gabriola" panose="04040605051002020D02" pitchFamily="82" charset="0"/>
              </a:rPr>
              <a:t>Supervisor: Dr Manar Qamhieh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CF25B0AC-F92A-4973-BED8-6BA1F87C75A3}"/>
              </a:ext>
            </a:extLst>
          </p:cNvPr>
          <p:cNvSpPr txBox="1">
            <a:spLocks/>
          </p:cNvSpPr>
          <p:nvPr/>
        </p:nvSpPr>
        <p:spPr>
          <a:xfrm>
            <a:off x="2588711" y="4180192"/>
            <a:ext cx="6722512" cy="5958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Font typeface="Franklin Gothic Book" panose="020B0503020102020204" pitchFamily="34" charset="0"/>
              <a:buNone/>
              <a:defRPr sz="23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None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Gabriola" panose="04040605051002020D02" pitchFamily="82" charset="0"/>
              </a:rPr>
              <a:t> Prepared By: Noor Johari, Lubna Najjar</a:t>
            </a:r>
            <a:endParaRPr lang="en-US" sz="36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024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3F6A3-F9FC-4CDC-9E69-E3B817842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b="1" dirty="0">
                <a:latin typeface="Gabriola" panose="04040605051002020D02" pitchFamily="82" charset="0"/>
              </a:rPr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EAFBE-90C1-4E4B-9FA3-87BA4389B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0381" y="2171700"/>
            <a:ext cx="10277062" cy="4114800"/>
          </a:xfrm>
        </p:spPr>
        <p:txBody>
          <a:bodyPr>
            <a:normAutofit lnSpcReduction="10000"/>
          </a:bodyPr>
          <a:lstStyle/>
          <a:p>
            <a:r>
              <a:rPr lang="en-US" sz="3200" dirty="0">
                <a:latin typeface="Gabriola" panose="04040605051002020D02" pitchFamily="82" charset="0"/>
              </a:rPr>
              <a:t>Introduction</a:t>
            </a:r>
          </a:p>
          <a:p>
            <a:r>
              <a:rPr lang="en-US" sz="3200" dirty="0">
                <a:latin typeface="Gabriola" panose="04040605051002020D02" pitchFamily="82" charset="0"/>
              </a:rPr>
              <a:t>Applications</a:t>
            </a:r>
          </a:p>
          <a:p>
            <a:r>
              <a:rPr lang="en-US" sz="3200" dirty="0">
                <a:latin typeface="Gabriola" panose="04040605051002020D02" pitchFamily="82" charset="0"/>
              </a:rPr>
              <a:t>Hardware</a:t>
            </a:r>
          </a:p>
          <a:p>
            <a:r>
              <a:rPr lang="en-US" sz="3200" dirty="0">
                <a:latin typeface="Gabriola" panose="04040605051002020D02" pitchFamily="82" charset="0"/>
              </a:rPr>
              <a:t>Software Application</a:t>
            </a:r>
          </a:p>
          <a:p>
            <a:r>
              <a:rPr lang="en-GB" sz="3200" dirty="0">
                <a:latin typeface="Gabriola" panose="04040605051002020D02" pitchFamily="82" charset="0"/>
              </a:rPr>
              <a:t>Communication Protocol</a:t>
            </a:r>
          </a:p>
          <a:p>
            <a:r>
              <a:rPr lang="en-GB" sz="3200" dirty="0">
                <a:latin typeface="Gabriola" panose="04040605051002020D02" pitchFamily="82" charset="0"/>
              </a:rPr>
              <a:t>System Cases </a:t>
            </a:r>
          </a:p>
          <a:p>
            <a:r>
              <a:rPr lang="en-GB" sz="3200" dirty="0">
                <a:latin typeface="Gabriola" panose="04040605051002020D02" pitchFamily="82" charset="0"/>
              </a:rPr>
              <a:t>Demo</a:t>
            </a:r>
            <a:endParaRPr lang="en-US" sz="32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280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3F6A3-F9FC-4CDC-9E69-E3B817842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b="1" dirty="0">
                <a:latin typeface="Gabriola" panose="04040605051002020D02" pitchFamily="82" charset="0"/>
              </a:rPr>
              <a:t>Introduction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FA2350-EAE5-4B91-9D92-D2AB44568C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2075" y="3591426"/>
            <a:ext cx="2592849" cy="30433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AE4299-31FF-4B61-9A42-E8C7BF3462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5289" y="552449"/>
            <a:ext cx="2479635" cy="284300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8BC2E50-F357-4920-A9F7-8BC358C77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0381" y="2171700"/>
            <a:ext cx="6728922" cy="4114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dirty="0">
                <a:latin typeface="Gabriola" panose="04040605051002020D02" pitchFamily="82" charset="0"/>
              </a:rPr>
              <a:t>The leader/follower (master/slave) concept in robotics:</a:t>
            </a:r>
          </a:p>
          <a:p>
            <a:r>
              <a:rPr lang="en-GB" sz="3200" dirty="0">
                <a:latin typeface="Gabriola" panose="04040605051002020D02" pitchFamily="82" charset="0"/>
              </a:rPr>
              <a:t>A method for a centralized architecture that promotes the leader/follower relationship.</a:t>
            </a:r>
          </a:p>
          <a:p>
            <a:r>
              <a:rPr lang="en-GB" sz="3200" dirty="0">
                <a:latin typeface="Gabriola" panose="04040605051002020D02" pitchFamily="82" charset="0"/>
              </a:rPr>
              <a:t>Multi-Robot systems.</a:t>
            </a:r>
          </a:p>
          <a:p>
            <a:r>
              <a:rPr lang="en-US" sz="3200" dirty="0">
                <a:latin typeface="Gabriola" panose="04040605051002020D02" pitchFamily="82" charset="0"/>
              </a:rPr>
              <a:t>Effective Communication Protocol.</a:t>
            </a:r>
          </a:p>
          <a:p>
            <a:r>
              <a:rPr lang="en-US" sz="3200" dirty="0">
                <a:latin typeface="Gabriola" panose="04040605051002020D02" pitchFamily="82" charset="0"/>
              </a:rPr>
              <a:t>Artificial Intelligence.</a:t>
            </a:r>
          </a:p>
          <a:p>
            <a:r>
              <a:rPr lang="en-US" sz="3200" dirty="0">
                <a:latin typeface="Gabriola" panose="04040605051002020D02" pitchFamily="82" charset="0"/>
              </a:rPr>
              <a:t>Self-Organization.</a:t>
            </a:r>
          </a:p>
          <a:p>
            <a:r>
              <a:rPr lang="en-US" sz="3200" dirty="0">
                <a:latin typeface="Gabriola" panose="04040605051002020D02" pitchFamily="82" charset="0"/>
              </a:rPr>
              <a:t>Almost Full Automation.</a:t>
            </a:r>
          </a:p>
          <a:p>
            <a:endParaRPr lang="en-US" sz="32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222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3F6A3-F9FC-4CDC-9E69-E3B817842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b="1" dirty="0">
                <a:latin typeface="Gabriola" panose="04040605051002020D02" pitchFamily="82" charset="0"/>
              </a:rPr>
              <a:t>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EAFBE-90C1-4E4B-9FA3-87BA4389B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286000"/>
            <a:ext cx="9890567" cy="3886200"/>
          </a:xfrm>
        </p:spPr>
        <p:txBody>
          <a:bodyPr>
            <a:normAutofit fontScale="92500" lnSpcReduction="20000"/>
          </a:bodyPr>
          <a:lstStyle/>
          <a:p>
            <a:r>
              <a:rPr lang="en-US" sz="3600" dirty="0">
                <a:latin typeface="Gabriola" panose="04040605051002020D02" pitchFamily="82" charset="0"/>
              </a:rPr>
              <a:t>Swarm Robotics. </a:t>
            </a:r>
          </a:p>
          <a:p>
            <a:r>
              <a:rPr lang="en-US" sz="3600" dirty="0">
                <a:latin typeface="Gabriola" panose="04040605051002020D02" pitchFamily="82" charset="0"/>
              </a:rPr>
              <a:t>Medical applications such as Surgical Robotics. </a:t>
            </a:r>
          </a:p>
          <a:p>
            <a:r>
              <a:rPr lang="en-US" sz="3600" dirty="0">
                <a:latin typeface="Gabriola" panose="04040605051002020D02" pitchFamily="82" charset="0"/>
              </a:rPr>
              <a:t>Fire-Extinguishing Robots.</a:t>
            </a:r>
          </a:p>
          <a:p>
            <a:r>
              <a:rPr lang="en-US" sz="3600" dirty="0">
                <a:latin typeface="Gabriola" panose="04040605051002020D02" pitchFamily="82" charset="0"/>
              </a:rPr>
              <a:t>Production Lines in Factories. 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Self-Driving Cars. 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Robots that aid with Natural Disasters.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Etc.</a:t>
            </a:r>
          </a:p>
          <a:p>
            <a:endParaRPr lang="en-US" sz="36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954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82266AC-DC21-4A1A-9B67-9D2D1A0169F0}"/>
              </a:ext>
            </a:extLst>
          </p:cNvPr>
          <p:cNvSpPr txBox="1">
            <a:spLocks/>
          </p:cNvSpPr>
          <p:nvPr/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>
                <a:latin typeface="Gabriola" panose="04040605051002020D02" pitchFamily="82" charset="0"/>
              </a:rPr>
              <a:t>Hardware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9219113-0A67-40B9-B353-DCBC52C8D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6000"/>
            <a:ext cx="9601200" cy="3581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>
                <a:latin typeface="Gabriola" panose="04040605051002020D02" pitchFamily="82" charset="0"/>
              </a:rPr>
              <a:t>The hardware used to materialize the system includes: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A reliable robotics structure.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Building two cars effectively and efficiently.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600" i="0" dirty="0">
                <a:latin typeface="Gabriola" panose="04040605051002020D02" pitchFamily="82" charset="0"/>
              </a:rPr>
              <a:t>Leader Car (Remote Controlled)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600" i="0" dirty="0">
                <a:latin typeface="Gabriola" panose="04040605051002020D02" pitchFamily="82" charset="0"/>
              </a:rPr>
              <a:t>Follower Car (Automated)</a:t>
            </a:r>
            <a:endParaRPr lang="en-GB" sz="3600" dirty="0">
              <a:latin typeface="Gabriola" panose="04040605051002020D02" pitchFamily="82" charset="0"/>
            </a:endParaRPr>
          </a:p>
          <a:p>
            <a:r>
              <a:rPr lang="en-GB" sz="3600" dirty="0">
                <a:latin typeface="Gabriola" panose="04040605051002020D02" pitchFamily="82" charset="0"/>
              </a:rPr>
              <a:t>Optimizing cost while serving the needs of the system.</a:t>
            </a:r>
          </a:p>
          <a:p>
            <a:pPr marL="0" indent="0">
              <a:buNone/>
            </a:pPr>
            <a:endParaRPr lang="en-US" sz="36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052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C544AE-B9FF-4C3D-B553-0E7B67CCA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8889" y="2320313"/>
            <a:ext cx="2819664" cy="26261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019B82-2C3C-450F-AEFE-6000C53F6E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05931">
            <a:off x="1414877" y="2344656"/>
            <a:ext cx="2411687" cy="24843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794DC5-5F94-47D5-AA8A-DD08663AE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952" y="2291492"/>
            <a:ext cx="2563713" cy="280359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AFA51C0-8A6E-4D1B-8909-7DA9875C9246}"/>
              </a:ext>
            </a:extLst>
          </p:cNvPr>
          <p:cNvSpPr txBox="1"/>
          <p:nvPr/>
        </p:nvSpPr>
        <p:spPr>
          <a:xfrm>
            <a:off x="5445760" y="5122166"/>
            <a:ext cx="2197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tx2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4</a:t>
            </a:r>
            <a:r>
              <a:rPr lang="en-GB" sz="2800" dirty="0">
                <a:solidFill>
                  <a:schemeClr val="tx2"/>
                </a:solidFill>
                <a:latin typeface="Gabriola" panose="04040605051002020D02" pitchFamily="82" charset="0"/>
              </a:rPr>
              <a:t> Stepper Motors</a:t>
            </a:r>
            <a:endParaRPr lang="en-US" sz="2800" dirty="0">
              <a:solidFill>
                <a:schemeClr val="tx2"/>
              </a:solidFill>
              <a:latin typeface="Gabriola" panose="04040605051002020D02" pitchFamily="8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2C5958-A8CC-4349-9D49-73A071046A65}"/>
              </a:ext>
            </a:extLst>
          </p:cNvPr>
          <p:cNvSpPr txBox="1"/>
          <p:nvPr/>
        </p:nvSpPr>
        <p:spPr>
          <a:xfrm>
            <a:off x="9397999" y="5137251"/>
            <a:ext cx="2042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solidFill>
                  <a:schemeClr val="tx2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4</a:t>
            </a:r>
            <a:r>
              <a:rPr lang="en-GB" sz="2800" dirty="0">
                <a:solidFill>
                  <a:schemeClr val="tx2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GB" sz="2800" dirty="0">
                <a:solidFill>
                  <a:schemeClr val="tx2"/>
                </a:solidFill>
                <a:latin typeface="Gabriola" panose="04040605051002020D02" pitchFamily="82" charset="0"/>
              </a:rPr>
              <a:t>Motor Drivers</a:t>
            </a:r>
            <a:endParaRPr lang="en-US" sz="2800" dirty="0">
              <a:solidFill>
                <a:schemeClr val="tx2"/>
              </a:solidFill>
              <a:latin typeface="Gabriola" panose="04040605051002020D02" pitchFamily="8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FCD6DD-35EA-4231-A391-826F5F83BE7A}"/>
              </a:ext>
            </a:extLst>
          </p:cNvPr>
          <p:cNvSpPr txBox="1"/>
          <p:nvPr/>
        </p:nvSpPr>
        <p:spPr>
          <a:xfrm>
            <a:off x="2142789" y="5122166"/>
            <a:ext cx="1817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tx2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4</a:t>
            </a:r>
            <a:r>
              <a:rPr lang="en-GB" sz="2800" dirty="0">
                <a:solidFill>
                  <a:schemeClr val="tx2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GB" sz="2800" dirty="0">
                <a:solidFill>
                  <a:schemeClr val="tx2"/>
                </a:solidFill>
                <a:latin typeface="Gabriola" panose="04040605051002020D02" pitchFamily="82" charset="0"/>
                <a:cs typeface="Andalus" panose="02020603050405020304" pitchFamily="18" charset="-78"/>
              </a:rPr>
              <a:t>Wheels</a:t>
            </a:r>
            <a:endParaRPr lang="en-US" sz="2800" dirty="0">
              <a:solidFill>
                <a:schemeClr val="tx2"/>
              </a:solidFill>
              <a:latin typeface="Gabriola" panose="04040605051002020D02" pitchFamily="82" charset="0"/>
              <a:cs typeface="Andalus" panose="02020603050405020304" pitchFamily="18" charset="-78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E6740516-37B1-4C24-9497-1EEF14DCC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Movement Elements</a:t>
            </a:r>
          </a:p>
        </p:txBody>
      </p:sp>
    </p:spTree>
    <p:extLst>
      <p:ext uri="{BB962C8B-B14F-4D97-AF65-F5344CB8AC3E}">
        <p14:creationId xmlns:p14="http://schemas.microsoft.com/office/powerpoint/2010/main" val="1049248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3D7523-7462-463B-9C29-C5948F1BD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6670" y="2127915"/>
            <a:ext cx="7078660" cy="347225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67C0B1D-82C7-4F7C-82B6-6ACF33947BB7}"/>
              </a:ext>
            </a:extLst>
          </p:cNvPr>
          <p:cNvSpPr txBox="1"/>
          <p:nvPr/>
        </p:nvSpPr>
        <p:spPr>
          <a:xfrm>
            <a:off x="4931620" y="5556382"/>
            <a:ext cx="2858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  <a:latin typeface="Gabriola" panose="04040605051002020D02" pitchFamily="82" charset="0"/>
              </a:rPr>
              <a:t>Arduino Mega 2560 R3</a:t>
            </a:r>
            <a:endParaRPr lang="en-US" sz="2800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9D24925E-51C2-4EFF-95CC-C3C1AA053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Microcontroller</a:t>
            </a:r>
          </a:p>
        </p:txBody>
      </p:sp>
    </p:spTree>
    <p:extLst>
      <p:ext uri="{BB962C8B-B14F-4D97-AF65-F5344CB8AC3E}">
        <p14:creationId xmlns:p14="http://schemas.microsoft.com/office/powerpoint/2010/main" val="1022236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555D02F0-0DAF-489A-B2E5-342C621963E2}"/>
              </a:ext>
            </a:extLst>
          </p:cNvPr>
          <p:cNvSpPr txBox="1"/>
          <p:nvPr/>
        </p:nvSpPr>
        <p:spPr>
          <a:xfrm>
            <a:off x="8423364" y="5823120"/>
            <a:ext cx="2351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  <a:latin typeface="Gabriola" panose="04040605051002020D02" pitchFamily="82" charset="0"/>
              </a:rPr>
              <a:t>NRF24 Transceiver</a:t>
            </a:r>
            <a:endParaRPr lang="en-US" sz="2800" dirty="0">
              <a:solidFill>
                <a:schemeClr val="tx2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4996DE-5D6B-4C06-94AE-72DEB350F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779967"/>
          </a:xfrm>
        </p:spPr>
        <p:txBody>
          <a:bodyPr>
            <a:no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Communication Elements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CE93768-2069-4925-9455-78AA4838C938}"/>
              </a:ext>
            </a:extLst>
          </p:cNvPr>
          <p:cNvSpPr txBox="1">
            <a:spLocks/>
          </p:cNvSpPr>
          <p:nvPr/>
        </p:nvSpPr>
        <p:spPr>
          <a:xfrm>
            <a:off x="1462970" y="1921543"/>
            <a:ext cx="5726674" cy="45215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600" b="1" dirty="0">
                <a:latin typeface="Gabriola" panose="04040605051002020D02" pitchFamily="82" charset="0"/>
              </a:rPr>
              <a:t>Leader Car Control</a:t>
            </a:r>
          </a:p>
          <a:p>
            <a:pPr lvl="1"/>
            <a:endParaRPr lang="en-US" sz="100" dirty="0">
              <a:solidFill>
                <a:schemeClr val="tx2"/>
              </a:solidFill>
              <a:latin typeface="Gabriola" panose="04040605051002020D02" pitchFamily="82" charset="0"/>
            </a:endParaRPr>
          </a:p>
          <a:p>
            <a:pPr lvl="1"/>
            <a:r>
              <a:rPr lang="en-US" sz="3000" dirty="0">
                <a:solidFill>
                  <a:schemeClr val="tx2"/>
                </a:solidFill>
                <a:latin typeface="Gabriola" panose="04040605051002020D02" pitchFamily="82" charset="0"/>
              </a:rPr>
              <a:t>Through android software application using Bluetooth.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600" dirty="0">
              <a:latin typeface="Gabriola" panose="04040605051002020D02" pitchFamily="82" charset="0"/>
            </a:endParaRPr>
          </a:p>
          <a:p>
            <a:endParaRPr lang="en-US" sz="3600" dirty="0">
              <a:latin typeface="Gabriola" panose="04040605051002020D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600" b="1" dirty="0">
                <a:latin typeface="Gabriola" panose="04040605051002020D02" pitchFamily="82" charset="0"/>
              </a:rPr>
              <a:t>Cars Communication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500" b="1" dirty="0">
              <a:latin typeface="Gabriola" panose="04040605051002020D02" pitchFamily="82" charset="0"/>
            </a:endParaRPr>
          </a:p>
          <a:p>
            <a:r>
              <a:rPr lang="en-GB" sz="3000" dirty="0">
                <a:latin typeface="Gabriola" panose="04040605051002020D02" pitchFamily="82" charset="0"/>
              </a:rPr>
              <a:t>       Allow wireless communication between the</a:t>
            </a:r>
          </a:p>
          <a:p>
            <a:r>
              <a:rPr lang="en-GB" sz="3000" dirty="0">
                <a:latin typeface="Gabriola" panose="04040605051002020D02" pitchFamily="82" charset="0"/>
              </a:rPr>
              <a:t>       two cars through SPI protocol.</a:t>
            </a:r>
            <a:endParaRPr lang="en-US" sz="3000" dirty="0">
              <a:latin typeface="Gabriola" panose="04040605051002020D02" pitchFamily="8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F59297-25FD-413B-98F9-BB60A1B084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7605478" y="1921543"/>
            <a:ext cx="3123552" cy="12212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3077F92-9A72-4361-86D3-A7F48CFBEA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53875">
            <a:off x="8377994" y="4342571"/>
            <a:ext cx="2208562" cy="159195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2249C25-494C-4FE6-BFDC-8F05163338AA}"/>
              </a:ext>
            </a:extLst>
          </p:cNvPr>
          <p:cNvSpPr txBox="1"/>
          <p:nvPr/>
        </p:nvSpPr>
        <p:spPr>
          <a:xfrm>
            <a:off x="7927602" y="3228227"/>
            <a:ext cx="3343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  <a:latin typeface="Gabriola" panose="04040605051002020D02" pitchFamily="82" charset="0"/>
              </a:rPr>
              <a:t>Bluetooth </a:t>
            </a:r>
            <a:r>
              <a:rPr lang="en-US" sz="2800" dirty="0">
                <a:solidFill>
                  <a:schemeClr val="tx2"/>
                </a:solidFill>
                <a:latin typeface="Gabriola" panose="04040605051002020D02" pitchFamily="82" charset="0"/>
              </a:rPr>
              <a:t>HC-</a:t>
            </a:r>
            <a:r>
              <a:rPr lang="en-US" sz="2000" dirty="0">
                <a:solidFill>
                  <a:schemeClr val="tx2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05</a:t>
            </a:r>
            <a:r>
              <a:rPr lang="en-US" sz="2800" dirty="0">
                <a:solidFill>
                  <a:schemeClr val="tx2"/>
                </a:solidFill>
                <a:latin typeface="Gabriola" panose="04040605051002020D02" pitchFamily="82" charset="0"/>
              </a:rPr>
              <a:t> Module</a:t>
            </a:r>
          </a:p>
        </p:txBody>
      </p:sp>
    </p:spTree>
    <p:extLst>
      <p:ext uri="{BB962C8B-B14F-4D97-AF65-F5344CB8AC3E}">
        <p14:creationId xmlns:p14="http://schemas.microsoft.com/office/powerpoint/2010/main" val="767612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86CB9C2F-C091-4479-9DFC-D62647DE5088}"/>
              </a:ext>
            </a:extLst>
          </p:cNvPr>
          <p:cNvSpPr txBox="1">
            <a:spLocks/>
          </p:cNvSpPr>
          <p:nvPr/>
        </p:nvSpPr>
        <p:spPr>
          <a:xfrm>
            <a:off x="1462970" y="1754014"/>
            <a:ext cx="5862286" cy="45215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600" b="1" dirty="0">
                <a:latin typeface="Gabriola" panose="04040605051002020D02" pitchFamily="82" charset="0"/>
              </a:rPr>
              <a:t>Obstacle Sensor</a:t>
            </a:r>
          </a:p>
          <a:p>
            <a:pPr lvl="1"/>
            <a:endParaRPr lang="en-US" sz="100" dirty="0">
              <a:solidFill>
                <a:schemeClr val="tx2"/>
              </a:solidFill>
              <a:latin typeface="Gabriola" panose="04040605051002020D02" pitchFamily="82" charset="0"/>
            </a:endParaRPr>
          </a:p>
          <a:p>
            <a:pPr lvl="1"/>
            <a:r>
              <a:rPr lang="en-US" sz="3000" dirty="0">
                <a:solidFill>
                  <a:schemeClr val="tx2"/>
                </a:solidFill>
                <a:latin typeface="Gabriola" panose="04040605051002020D02" pitchFamily="82" charset="0"/>
              </a:rPr>
              <a:t>Transmits ultrasonic waves that are reflected from obstacles to the receiver part of the sensor.</a:t>
            </a:r>
          </a:p>
          <a:p>
            <a:pPr lvl="1"/>
            <a:endParaRPr lang="en-US" sz="3000" dirty="0">
              <a:solidFill>
                <a:schemeClr val="tx2"/>
              </a:solidFill>
              <a:latin typeface="Gabriola" panose="04040605051002020D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600" dirty="0">
              <a:latin typeface="Gabriola" panose="04040605051002020D02" pitchFamily="82" charset="0"/>
            </a:endParaRPr>
          </a:p>
          <a:p>
            <a:endParaRPr lang="en-US" sz="3600" dirty="0">
              <a:latin typeface="Gabriola" panose="04040605051002020D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600" b="1" dirty="0">
                <a:latin typeface="Gabriola" panose="04040605051002020D02" pitchFamily="82" charset="0"/>
              </a:rPr>
              <a:t>9.6V NiMH Rechargeable Battery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500" b="1" dirty="0">
              <a:latin typeface="Gabriola" panose="04040605051002020D02" pitchFamily="82" charset="0"/>
            </a:endParaRPr>
          </a:p>
          <a:p>
            <a:r>
              <a:rPr lang="en-GB" sz="3000" dirty="0">
                <a:latin typeface="Gabriola" panose="04040605051002020D02" pitchFamily="82" charset="0"/>
              </a:rPr>
              <a:t>       </a:t>
            </a:r>
            <a:endParaRPr lang="en-US" sz="3000" dirty="0">
              <a:latin typeface="Gabriola" panose="04040605051002020D02" pitchFamily="82" charset="0"/>
            </a:endParaRPr>
          </a:p>
        </p:txBody>
      </p:sp>
      <p:pic>
        <p:nvPicPr>
          <p:cNvPr id="11" name="Content Placeholder 8">
            <a:extLst>
              <a:ext uri="{FF2B5EF4-FFF2-40B4-BE49-F238E27FC236}">
                <a16:creationId xmlns:a16="http://schemas.microsoft.com/office/drawing/2014/main" id="{3D057EFC-6794-498D-A0BF-8053E6A7B2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4572" y="1981746"/>
            <a:ext cx="2086420" cy="121248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E12A544-717F-4DD7-881C-12950049A5AE}"/>
              </a:ext>
            </a:extLst>
          </p:cNvPr>
          <p:cNvSpPr txBox="1"/>
          <p:nvPr/>
        </p:nvSpPr>
        <p:spPr>
          <a:xfrm>
            <a:off x="7962900" y="3194232"/>
            <a:ext cx="2666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  <a:latin typeface="Gabriola" panose="04040605051002020D02" pitchFamily="82" charset="0"/>
              </a:rPr>
              <a:t>4 Ultrasonic Sensors</a:t>
            </a:r>
            <a:endParaRPr lang="en-US" sz="2800" dirty="0">
              <a:solidFill>
                <a:schemeClr val="tx2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F6C93C5-2A4A-4CF1-8644-C3BA232FC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Gabriola" panose="04040605051002020D02" pitchFamily="82" charset="0"/>
              </a:rPr>
              <a:t>Obstacle Detection and Avoidance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E916DE7-A181-41CB-A47D-22F55336B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544" y="4595770"/>
            <a:ext cx="3888475" cy="1485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31F3B6-8766-4D4B-89AD-2C10F38DBB6F}"/>
              </a:ext>
            </a:extLst>
          </p:cNvPr>
          <p:cNvSpPr txBox="1"/>
          <p:nvPr/>
        </p:nvSpPr>
        <p:spPr>
          <a:xfrm>
            <a:off x="8611392" y="6013986"/>
            <a:ext cx="1103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  <a:latin typeface="Gabriola" panose="04040605051002020D02" pitchFamily="82" charset="0"/>
              </a:rPr>
              <a:t>Battery</a:t>
            </a:r>
            <a:endParaRPr lang="en-US" sz="2800" dirty="0">
              <a:solidFill>
                <a:schemeClr val="tx2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BC4B08D-63D7-46E6-B076-47D4153EE0C6}"/>
              </a:ext>
            </a:extLst>
          </p:cNvPr>
          <p:cNvSpPr txBox="1">
            <a:spLocks/>
          </p:cNvSpPr>
          <p:nvPr/>
        </p:nvSpPr>
        <p:spPr>
          <a:xfrm>
            <a:off x="1462970" y="4375527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latin typeface="Gabriola" panose="04040605051002020D02" pitchFamily="82" charset="0"/>
              </a:rPr>
              <a:t>Power Source</a:t>
            </a:r>
          </a:p>
        </p:txBody>
      </p:sp>
    </p:spTree>
    <p:extLst>
      <p:ext uri="{BB962C8B-B14F-4D97-AF65-F5344CB8AC3E}">
        <p14:creationId xmlns:p14="http://schemas.microsoft.com/office/powerpoint/2010/main" val="2947675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16C38F0-AE55-448C-878D-5E73720E9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US" sz="8000" b="1" dirty="0">
                <a:latin typeface="Gabriola" panose="04040605051002020D02" pitchFamily="82" charset="0"/>
              </a:rPr>
              <a:t>Software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9E63F30-62FD-41D3-A712-9EE740DC1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286000"/>
            <a:ext cx="10087337" cy="4280370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Gabriola" panose="04040605051002020D02" pitchFamily="82" charset="0"/>
              </a:rPr>
              <a:t>Android Application.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Provides user control of the leader car: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600" i="0" dirty="0">
                <a:latin typeface="Gabriola" panose="04040605051002020D02" pitchFamily="82" charset="0"/>
              </a:rPr>
              <a:t>Movement Direction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600" i="0" dirty="0">
                <a:latin typeface="Gabriola" panose="04040605051002020D02" pitchFamily="82" charset="0"/>
              </a:rPr>
              <a:t>Speed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600" i="0" dirty="0">
                <a:latin typeface="Gabriola" panose="04040605051002020D02" pitchFamily="82" charset="0"/>
              </a:rPr>
              <a:t>Acceleration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3600" i="0" dirty="0">
                <a:latin typeface="Gabriola" panose="04040605051002020D02" pitchFamily="82" charset="0"/>
              </a:rPr>
              <a:t>Distance</a:t>
            </a:r>
            <a:endParaRPr lang="en-US" sz="3600" dirty="0">
              <a:latin typeface="Gabriola" panose="04040605051002020D02" pitchFamily="82" charset="0"/>
            </a:endParaRPr>
          </a:p>
        </p:txBody>
      </p:sp>
      <p:pic>
        <p:nvPicPr>
          <p:cNvPr id="6" name="Picture 5" descr="https://scontent.fjrs1-1.fna.fbcdn.net/v/t1.15752-9/48355154_2089177517788302_7182306094922858496_n.png?_nc_cat=101&amp;_nc_ht=scontent.fjrs1-1.fna&amp;oh=4aacbcb5223a457a6dea81f5e3d7aafa&amp;oe=5C929CCB">
            <a:extLst>
              <a:ext uri="{FF2B5EF4-FFF2-40B4-BE49-F238E27FC236}">
                <a16:creationId xmlns:a16="http://schemas.microsoft.com/office/drawing/2014/main" id="{321066FC-356C-4621-A331-989B32C9C6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"/>
          <a:stretch/>
        </p:blipFill>
        <p:spPr bwMode="auto">
          <a:xfrm>
            <a:off x="7870785" y="956291"/>
            <a:ext cx="3831219" cy="56100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34301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3051905-CC21-40C0-A67F-483CA2417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US" sz="8000" b="1" dirty="0">
                <a:latin typeface="Gabriola" panose="04040605051002020D02" pitchFamily="82" charset="0"/>
              </a:rPr>
              <a:t>Communication Protocol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265F25C-8165-479B-A3F8-9A08A37C5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286000"/>
            <a:ext cx="10087337" cy="42803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Gabriola" panose="04040605051002020D02" pitchFamily="82" charset="0"/>
              </a:rPr>
              <a:t>A bespoke communication protocol was developed for this system:</a:t>
            </a:r>
            <a:endParaRPr lang="en-GB" sz="3600" dirty="0">
              <a:latin typeface="Gabriola" panose="04040605051002020D02" pitchFamily="82" charset="0"/>
            </a:endParaRPr>
          </a:p>
          <a:p>
            <a:r>
              <a:rPr lang="en-GB" sz="3600" dirty="0">
                <a:latin typeface="Gabriola" panose="04040605051002020D02" pitchFamily="82" charset="0"/>
              </a:rPr>
              <a:t>Assurance of correct two-way transmission.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Correct reception and feedback.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Leader’s  full knowledge of any problem that may arise.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Comply with certain regulations and rules in order to cover all the possible scenarios that may occur.</a:t>
            </a:r>
            <a:endParaRPr lang="en-US" sz="36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6063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22D26-217D-47D6-A44F-E165D9F1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US" sz="6000" b="1">
                <a:latin typeface="Gabriola" panose="04040605051002020D02" pitchFamily="82" charset="0"/>
              </a:rPr>
              <a:t>Leader Request Format</a:t>
            </a:r>
            <a:endParaRPr lang="en-US" sz="6000" b="1" dirty="0">
              <a:latin typeface="Gabriola" panose="04040605051002020D02" pitchFamily="82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6A15DC8-C5CC-4795-B143-3FDE29059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024807"/>
              </p:ext>
            </p:extLst>
          </p:nvPr>
        </p:nvGraphicFramePr>
        <p:xfrm>
          <a:off x="1371599" y="2723089"/>
          <a:ext cx="10267949" cy="14164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8521">
                  <a:extLst>
                    <a:ext uri="{9D8B030D-6E8A-4147-A177-3AD203B41FA5}">
                      <a16:colId xmlns:a16="http://schemas.microsoft.com/office/drawing/2014/main" val="57589911"/>
                    </a:ext>
                  </a:extLst>
                </a:gridCol>
                <a:gridCol w="1299678">
                  <a:extLst>
                    <a:ext uri="{9D8B030D-6E8A-4147-A177-3AD203B41FA5}">
                      <a16:colId xmlns:a16="http://schemas.microsoft.com/office/drawing/2014/main" val="3359475670"/>
                    </a:ext>
                  </a:extLst>
                </a:gridCol>
                <a:gridCol w="1315559">
                  <a:extLst>
                    <a:ext uri="{9D8B030D-6E8A-4147-A177-3AD203B41FA5}">
                      <a16:colId xmlns:a16="http://schemas.microsoft.com/office/drawing/2014/main" val="2943652587"/>
                    </a:ext>
                  </a:extLst>
                </a:gridCol>
                <a:gridCol w="1506112">
                  <a:extLst>
                    <a:ext uri="{9D8B030D-6E8A-4147-A177-3AD203B41FA5}">
                      <a16:colId xmlns:a16="http://schemas.microsoft.com/office/drawing/2014/main" val="3696454577"/>
                    </a:ext>
                  </a:extLst>
                </a:gridCol>
                <a:gridCol w="1255704">
                  <a:extLst>
                    <a:ext uri="{9D8B030D-6E8A-4147-A177-3AD203B41FA5}">
                      <a16:colId xmlns:a16="http://schemas.microsoft.com/office/drawing/2014/main" val="71618974"/>
                    </a:ext>
                  </a:extLst>
                </a:gridCol>
                <a:gridCol w="1266698">
                  <a:extLst>
                    <a:ext uri="{9D8B030D-6E8A-4147-A177-3AD203B41FA5}">
                      <a16:colId xmlns:a16="http://schemas.microsoft.com/office/drawing/2014/main" val="2053965555"/>
                    </a:ext>
                  </a:extLst>
                </a:gridCol>
                <a:gridCol w="1059043">
                  <a:extLst>
                    <a:ext uri="{9D8B030D-6E8A-4147-A177-3AD203B41FA5}">
                      <a16:colId xmlns:a16="http://schemas.microsoft.com/office/drawing/2014/main" val="4104262390"/>
                    </a:ext>
                  </a:extLst>
                </a:gridCol>
                <a:gridCol w="1376634">
                  <a:extLst>
                    <a:ext uri="{9D8B030D-6E8A-4147-A177-3AD203B41FA5}">
                      <a16:colId xmlns:a16="http://schemas.microsoft.com/office/drawing/2014/main" val="2111270860"/>
                    </a:ext>
                  </a:extLst>
                </a:gridCol>
              </a:tblGrid>
              <a:tr h="14164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Request Id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Follower Id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Category Id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Movement Type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Stepper Motor Elements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>
                          <a:effectLst/>
                        </a:rPr>
                        <a:t>Leader Actual Distance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Leader Error Status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Is Command Available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04599310"/>
                  </a:ext>
                </a:extLst>
              </a:tr>
            </a:tbl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344CE9B-DEED-47B5-B058-41AD8784C376}"/>
              </a:ext>
            </a:extLst>
          </p:cNvPr>
          <p:cNvCxnSpPr>
            <a:cxnSpLocks/>
          </p:cNvCxnSpPr>
          <p:nvPr/>
        </p:nvCxnSpPr>
        <p:spPr>
          <a:xfrm>
            <a:off x="7789863" y="8742363"/>
            <a:ext cx="160" cy="55073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B2C9AF8-EA0A-4DD0-9F37-62EE0128A8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94324"/>
              </p:ext>
            </p:extLst>
          </p:nvPr>
        </p:nvGraphicFramePr>
        <p:xfrm>
          <a:off x="5263197" y="4933949"/>
          <a:ext cx="4042728" cy="11049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3476">
                  <a:extLst>
                    <a:ext uri="{9D8B030D-6E8A-4147-A177-3AD203B41FA5}">
                      <a16:colId xmlns:a16="http://schemas.microsoft.com/office/drawing/2014/main" val="3579403057"/>
                    </a:ext>
                  </a:extLst>
                </a:gridCol>
                <a:gridCol w="1524879">
                  <a:extLst>
                    <a:ext uri="{9D8B030D-6E8A-4147-A177-3AD203B41FA5}">
                      <a16:colId xmlns:a16="http://schemas.microsoft.com/office/drawing/2014/main" val="1601479357"/>
                    </a:ext>
                  </a:extLst>
                </a:gridCol>
                <a:gridCol w="1184373">
                  <a:extLst>
                    <a:ext uri="{9D8B030D-6E8A-4147-A177-3AD203B41FA5}">
                      <a16:colId xmlns:a16="http://schemas.microsoft.com/office/drawing/2014/main" val="3771117590"/>
                    </a:ext>
                  </a:extLst>
                </a:gridCol>
              </a:tblGrid>
              <a:tr h="1104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Motor Speed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Acceleration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Distance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327073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4E26883B-243C-4D29-864B-4FBA1D62E72E}"/>
              </a:ext>
            </a:extLst>
          </p:cNvPr>
          <p:cNvSpPr/>
          <p:nvPr/>
        </p:nvSpPr>
        <p:spPr>
          <a:xfrm>
            <a:off x="1371600" y="1728545"/>
            <a:ext cx="10267948" cy="673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3600" dirty="0">
                <a:solidFill>
                  <a:schemeClr val="tx2"/>
                </a:solidFill>
                <a:latin typeface="Gabriola" panose="04040605051002020D02" pitchFamily="82" charset="0"/>
                <a:ea typeface="Calibri" panose="020F0502020204030204" pitchFamily="34" charset="0"/>
                <a:cs typeface="Arial" panose="020B0604020202020204" pitchFamily="34" charset="0"/>
              </a:rPr>
              <a:t>When the source of the data is the leader, the following format is used:</a:t>
            </a:r>
            <a:endParaRPr lang="en-GB" sz="3600" b="1" u="sng" dirty="0">
              <a:solidFill>
                <a:schemeClr val="tx2"/>
              </a:solidFill>
              <a:effectLst/>
              <a:latin typeface="Gabriola" panose="04040605051002020D02" pitchFamily="82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2" name="Arrow: Right 31">
            <a:extLst>
              <a:ext uri="{FF2B5EF4-FFF2-40B4-BE49-F238E27FC236}">
                <a16:creationId xmlns:a16="http://schemas.microsoft.com/office/drawing/2014/main" id="{8440CFB0-A541-465F-91EF-A0C0F37E9F71}"/>
              </a:ext>
            </a:extLst>
          </p:cNvPr>
          <p:cNvSpPr/>
          <p:nvPr/>
        </p:nvSpPr>
        <p:spPr>
          <a:xfrm rot="5400000">
            <a:off x="6887340" y="4430023"/>
            <a:ext cx="794441" cy="2134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Arrow: Right 32">
            <a:extLst>
              <a:ext uri="{FF2B5EF4-FFF2-40B4-BE49-F238E27FC236}">
                <a16:creationId xmlns:a16="http://schemas.microsoft.com/office/drawing/2014/main" id="{2C0EC73F-06CF-40C9-BC46-B1E384E629AE}"/>
              </a:ext>
            </a:extLst>
          </p:cNvPr>
          <p:cNvSpPr/>
          <p:nvPr/>
        </p:nvSpPr>
        <p:spPr>
          <a:xfrm>
            <a:off x="7344725" y="4391390"/>
            <a:ext cx="1325862" cy="213416"/>
          </a:xfrm>
          <a:prstGeom prst="rightArrow">
            <a:avLst>
              <a:gd name="adj1" fmla="val 50000"/>
              <a:gd name="adj2" fmla="val 439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Arrow: Down 33">
            <a:extLst>
              <a:ext uri="{FF2B5EF4-FFF2-40B4-BE49-F238E27FC236}">
                <a16:creationId xmlns:a16="http://schemas.microsoft.com/office/drawing/2014/main" id="{490CF463-60D3-4F70-93CA-CA77D17B8BCD}"/>
              </a:ext>
            </a:extLst>
          </p:cNvPr>
          <p:cNvSpPr/>
          <p:nvPr/>
        </p:nvSpPr>
        <p:spPr>
          <a:xfrm>
            <a:off x="8508460" y="4448795"/>
            <a:ext cx="213418" cy="5077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Arrow: Right 35">
            <a:extLst>
              <a:ext uri="{FF2B5EF4-FFF2-40B4-BE49-F238E27FC236}">
                <a16:creationId xmlns:a16="http://schemas.microsoft.com/office/drawing/2014/main" id="{D4F2B5B5-3A47-4B3E-BD92-CFE802523DA1}"/>
              </a:ext>
            </a:extLst>
          </p:cNvPr>
          <p:cNvSpPr/>
          <p:nvPr/>
        </p:nvSpPr>
        <p:spPr>
          <a:xfrm rot="10800000">
            <a:off x="5898534" y="4387651"/>
            <a:ext cx="1325862" cy="213416"/>
          </a:xfrm>
          <a:prstGeom prst="rightArrow">
            <a:avLst>
              <a:gd name="adj1" fmla="val 50000"/>
              <a:gd name="adj2" fmla="val 439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3CD46FA3-A9D5-4EF3-8622-BB69ED59A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4384" y="4235377"/>
            <a:ext cx="301569" cy="21341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3FD6D33-3143-4333-895A-D2260D33E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9182" y="4225484"/>
            <a:ext cx="301569" cy="213418"/>
          </a:xfrm>
          <a:prstGeom prst="rect">
            <a:avLst/>
          </a:prstGeom>
        </p:spPr>
      </p:pic>
      <p:sp>
        <p:nvSpPr>
          <p:cNvPr id="35" name="Arrow: Down 34">
            <a:extLst>
              <a:ext uri="{FF2B5EF4-FFF2-40B4-BE49-F238E27FC236}">
                <a16:creationId xmlns:a16="http://schemas.microsoft.com/office/drawing/2014/main" id="{42873C50-5489-4CFA-8B29-268805FE64E1}"/>
              </a:ext>
            </a:extLst>
          </p:cNvPr>
          <p:cNvSpPr/>
          <p:nvPr/>
        </p:nvSpPr>
        <p:spPr>
          <a:xfrm>
            <a:off x="5847243" y="4438210"/>
            <a:ext cx="213418" cy="4957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742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22D26-217D-47D6-A44F-E165D9F1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573065" cy="1171135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Follower Response Format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3F0617C-011D-479D-9BA3-5673499087A3}"/>
              </a:ext>
            </a:extLst>
          </p:cNvPr>
          <p:cNvSpPr/>
          <p:nvPr/>
        </p:nvSpPr>
        <p:spPr>
          <a:xfrm>
            <a:off x="1371600" y="1728546"/>
            <a:ext cx="10261076" cy="1310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3600" dirty="0">
                <a:solidFill>
                  <a:schemeClr val="tx2"/>
                </a:solidFill>
                <a:latin typeface="Gabriola" panose="04040605051002020D02" pitchFamily="82" charset="0"/>
                <a:ea typeface="Calibri" panose="020F0502020204030204" pitchFamily="34" charset="0"/>
                <a:cs typeface="Arial" panose="020B0604020202020204" pitchFamily="34" charset="0"/>
              </a:rPr>
              <a:t>When the follower responds to the leader, the following feedback format is used:</a:t>
            </a:r>
            <a:endParaRPr lang="en-GB" sz="3600" b="1" u="sng" dirty="0">
              <a:solidFill>
                <a:schemeClr val="tx2"/>
              </a:solidFill>
              <a:effectLst/>
              <a:latin typeface="Gabriola" panose="04040605051002020D02" pitchFamily="82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64F6927-F937-484E-A485-03F27D244F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036360"/>
              </p:ext>
            </p:extLst>
          </p:nvPr>
        </p:nvGraphicFramePr>
        <p:xfrm>
          <a:off x="2978870" y="3601007"/>
          <a:ext cx="7051251" cy="13103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3995">
                  <a:extLst>
                    <a:ext uri="{9D8B030D-6E8A-4147-A177-3AD203B41FA5}">
                      <a16:colId xmlns:a16="http://schemas.microsoft.com/office/drawing/2014/main" val="1444421218"/>
                    </a:ext>
                  </a:extLst>
                </a:gridCol>
                <a:gridCol w="1327277">
                  <a:extLst>
                    <a:ext uri="{9D8B030D-6E8A-4147-A177-3AD203B41FA5}">
                      <a16:colId xmlns:a16="http://schemas.microsoft.com/office/drawing/2014/main" val="3259009110"/>
                    </a:ext>
                  </a:extLst>
                </a:gridCol>
                <a:gridCol w="1357958">
                  <a:extLst>
                    <a:ext uri="{9D8B030D-6E8A-4147-A177-3AD203B41FA5}">
                      <a16:colId xmlns:a16="http://schemas.microsoft.com/office/drawing/2014/main" val="3502949878"/>
                    </a:ext>
                  </a:extLst>
                </a:gridCol>
                <a:gridCol w="1606075">
                  <a:extLst>
                    <a:ext uri="{9D8B030D-6E8A-4147-A177-3AD203B41FA5}">
                      <a16:colId xmlns:a16="http://schemas.microsoft.com/office/drawing/2014/main" val="31543471"/>
                    </a:ext>
                  </a:extLst>
                </a:gridCol>
                <a:gridCol w="1325946">
                  <a:extLst>
                    <a:ext uri="{9D8B030D-6E8A-4147-A177-3AD203B41FA5}">
                      <a16:colId xmlns:a16="http://schemas.microsoft.com/office/drawing/2014/main" val="2828347772"/>
                    </a:ext>
                  </a:extLst>
                </a:gridCol>
              </a:tblGrid>
              <a:tr h="13103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Response Id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Follower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Id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Category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 Id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Movement Type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Follower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Error Status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40117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9874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22D26-217D-47D6-A44F-E165D9F1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573065" cy="1171135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System Cases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73B0E6E-1CEC-4954-A4F2-6AFB8D8E8D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856935"/>
            <a:ext cx="9601200" cy="3581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>
                <a:latin typeface="Gabriola" panose="04040605051002020D02" pitchFamily="82" charset="0"/>
              </a:rPr>
              <a:t>Four cases have been implemented and tested:</a:t>
            </a:r>
          </a:p>
          <a:p>
            <a:r>
              <a:rPr lang="en-US" sz="4000" dirty="0">
                <a:latin typeface="Gabriola" panose="04040605051002020D02" pitchFamily="82" charset="0"/>
              </a:rPr>
              <a:t>Ideal Case</a:t>
            </a:r>
          </a:p>
          <a:p>
            <a:r>
              <a:rPr lang="en-US" sz="4000" dirty="0">
                <a:latin typeface="Gabriola" panose="04040605051002020D02" pitchFamily="82" charset="0"/>
              </a:rPr>
              <a:t>Leader Obstacle Case</a:t>
            </a:r>
          </a:p>
          <a:p>
            <a:r>
              <a:rPr lang="en-US" sz="4000" dirty="0">
                <a:latin typeface="Gabriola" panose="04040605051002020D02" pitchFamily="82" charset="0"/>
              </a:rPr>
              <a:t>Follower Obstacle Case</a:t>
            </a:r>
          </a:p>
          <a:p>
            <a:r>
              <a:rPr lang="en-US" sz="4000" dirty="0">
                <a:latin typeface="Gabriola" panose="04040605051002020D02" pitchFamily="82" charset="0"/>
              </a:rPr>
              <a:t>Connection Loss Case</a:t>
            </a:r>
          </a:p>
        </p:txBody>
      </p:sp>
    </p:spTree>
    <p:extLst>
      <p:ext uri="{BB962C8B-B14F-4D97-AF65-F5344CB8AC3E}">
        <p14:creationId xmlns:p14="http://schemas.microsoft.com/office/powerpoint/2010/main" val="897391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scontent.fjrs1-1.fna.fbcdn.net/v/t1.15752-9/47689276_123945521886343_5664430473166716928_n.png?_nc_cat=100&amp;_nc_ht=scontent.fjrs1-1.fna&amp;oh=ab02337d64ba31b34dd62b8ecb640f3d&amp;oe=5C98E146">
            <a:extLst>
              <a:ext uri="{FF2B5EF4-FFF2-40B4-BE49-F238E27FC236}">
                <a16:creationId xmlns:a16="http://schemas.microsoft.com/office/drawing/2014/main" id="{F705ECB2-7AE9-4C6E-BD8A-79B59A038AE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640" y="1505932"/>
            <a:ext cx="7569724" cy="46662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B278C29-9B2C-4B0D-AE84-748C96228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573065" cy="1171135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Ideal Case</a:t>
            </a:r>
          </a:p>
        </p:txBody>
      </p:sp>
    </p:spTree>
    <p:extLst>
      <p:ext uri="{BB962C8B-B14F-4D97-AF65-F5344CB8AC3E}">
        <p14:creationId xmlns:p14="http://schemas.microsoft.com/office/powerpoint/2010/main" val="102246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deal Case">
            <a:hlinkClick r:id="" action="ppaction://media"/>
            <a:extLst>
              <a:ext uri="{FF2B5EF4-FFF2-40B4-BE49-F238E27FC236}">
                <a16:creationId xmlns:a16="http://schemas.microsoft.com/office/drawing/2014/main" id="{574F3600-9016-440A-A4B1-EEA99D23DE8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2529931" y="-2804069"/>
            <a:ext cx="6857999" cy="1246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58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B278C29-9B2C-4B0D-AE84-748C96228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2172877" cy="2743200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Leader </a:t>
            </a:r>
            <a:br>
              <a:rPr lang="en-US" sz="6000" b="1" dirty="0">
                <a:latin typeface="Gabriola" panose="04040605051002020D02" pitchFamily="82" charset="0"/>
              </a:rPr>
            </a:br>
            <a:r>
              <a:rPr lang="en-US" sz="6000" b="1" dirty="0">
                <a:latin typeface="Gabriola" panose="04040605051002020D02" pitchFamily="82" charset="0"/>
              </a:rPr>
              <a:t>Obstacle </a:t>
            </a:r>
            <a:br>
              <a:rPr lang="en-US" sz="6000" b="1" dirty="0">
                <a:latin typeface="Gabriola" panose="04040605051002020D02" pitchFamily="82" charset="0"/>
              </a:rPr>
            </a:br>
            <a:r>
              <a:rPr lang="en-US" sz="6000" b="1" dirty="0">
                <a:latin typeface="Gabriola" panose="04040605051002020D02" pitchFamily="82" charset="0"/>
              </a:rPr>
              <a:t>Case</a:t>
            </a:r>
          </a:p>
        </p:txBody>
      </p:sp>
      <p:pic>
        <p:nvPicPr>
          <p:cNvPr id="4" name="Picture 3" descr="https://scontent.fjrs1-1.fna.fbcdn.net/v/t1.15752-9/48238133_1143172689178863_6250983251859472384_n.png?_nc_cat=107&amp;_nc_ht=scontent.fjrs1-1.fna&amp;oh=59d00322471fa7e32a0d77235433690d&amp;oe=5CA4C137">
            <a:extLst>
              <a:ext uri="{FF2B5EF4-FFF2-40B4-BE49-F238E27FC236}">
                <a16:creationId xmlns:a16="http://schemas.microsoft.com/office/drawing/2014/main" id="{A175657F-E7E4-42C9-8278-5A295FBD64B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868" y="150830"/>
            <a:ext cx="8078771" cy="65233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47383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ader Obstacle">
            <a:hlinkClick r:id="" action="ppaction://media"/>
            <a:extLst>
              <a:ext uri="{FF2B5EF4-FFF2-40B4-BE49-F238E27FC236}">
                <a16:creationId xmlns:a16="http://schemas.microsoft.com/office/drawing/2014/main" id="{A291A5A7-647A-4AF0-960A-F6BE6539464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2804069" y="-2804069"/>
            <a:ext cx="6858002" cy="1246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8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B278C29-9B2C-4B0D-AE84-748C96228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2172877" cy="2743200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Follower </a:t>
            </a:r>
            <a:br>
              <a:rPr lang="en-US" sz="6000" b="1" dirty="0">
                <a:latin typeface="Gabriola" panose="04040605051002020D02" pitchFamily="82" charset="0"/>
              </a:rPr>
            </a:br>
            <a:r>
              <a:rPr lang="en-US" sz="6000" b="1" dirty="0">
                <a:latin typeface="Gabriola" panose="04040605051002020D02" pitchFamily="82" charset="0"/>
              </a:rPr>
              <a:t>Obstacle </a:t>
            </a:r>
            <a:br>
              <a:rPr lang="en-US" sz="6000" b="1" dirty="0">
                <a:latin typeface="Gabriola" panose="04040605051002020D02" pitchFamily="82" charset="0"/>
              </a:rPr>
            </a:br>
            <a:r>
              <a:rPr lang="en-US" sz="6000" b="1" dirty="0">
                <a:latin typeface="Gabriola" panose="04040605051002020D02" pitchFamily="82" charset="0"/>
              </a:rPr>
              <a:t>Case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0D4B18-E3F1-4889-8F95-1EF7093F239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405" y="157624"/>
            <a:ext cx="7242284" cy="6700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63169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DEB498-0120-41B7-A725-4458A78D7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181" y="0"/>
            <a:ext cx="4793923" cy="685688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E0545CC-8AAD-49DD-8D24-85E4561919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2010" y="2198508"/>
            <a:ext cx="5124450" cy="280035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AE2FFAA-D224-46E8-A58A-2CF505B4D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1423" y="412423"/>
            <a:ext cx="6825007" cy="907330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Gabriola" panose="04040605051002020D02" pitchFamily="82" charset="0"/>
              </a:rPr>
              <a:t>Follower Obstacle Case - Continued</a:t>
            </a:r>
          </a:p>
        </p:txBody>
      </p:sp>
    </p:spTree>
    <p:extLst>
      <p:ext uri="{BB962C8B-B14F-4D97-AF65-F5344CB8AC3E}">
        <p14:creationId xmlns:p14="http://schemas.microsoft.com/office/powerpoint/2010/main" val="4254718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ase 3">
            <a:hlinkClick r:id="" action="ppaction://media"/>
            <a:extLst>
              <a:ext uri="{FF2B5EF4-FFF2-40B4-BE49-F238E27FC236}">
                <a16:creationId xmlns:a16="http://schemas.microsoft.com/office/drawing/2014/main" id="{BD96A013-5686-41ED-904A-F396F8C7A268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2804542" y="-2804543"/>
            <a:ext cx="6858000" cy="12467085"/>
          </a:xfrm>
        </p:spPr>
      </p:pic>
    </p:spTree>
    <p:extLst>
      <p:ext uri="{BB962C8B-B14F-4D97-AF65-F5344CB8AC3E}">
        <p14:creationId xmlns:p14="http://schemas.microsoft.com/office/powerpoint/2010/main" val="111209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B278C29-9B2C-4B0D-AE84-748C96228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3332375" cy="1925425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Gabriola" panose="04040605051002020D02" pitchFamily="82" charset="0"/>
              </a:rPr>
              <a:t>Connection</a:t>
            </a:r>
            <a:br>
              <a:rPr lang="en-US" sz="6000" b="1" dirty="0">
                <a:latin typeface="Gabriola" panose="04040605051002020D02" pitchFamily="82" charset="0"/>
              </a:rPr>
            </a:br>
            <a:r>
              <a:rPr lang="en-US" sz="6000" b="1" dirty="0">
                <a:latin typeface="Gabriola" panose="04040605051002020D02" pitchFamily="82" charset="0"/>
              </a:rPr>
              <a:t>Loss Case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A3039C-EF66-4082-B684-94A44659FC7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47224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5933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mm Loss">
            <a:hlinkClick r:id="" action="ppaction://media"/>
            <a:extLst>
              <a:ext uri="{FF2B5EF4-FFF2-40B4-BE49-F238E27FC236}">
                <a16:creationId xmlns:a16="http://schemas.microsoft.com/office/drawing/2014/main" id="{B16DAC1F-78EA-4DDE-8CD8-457AA6C2968D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5400000">
            <a:off x="2804542" y="-2804543"/>
            <a:ext cx="6858000" cy="12467085"/>
          </a:xfrm>
        </p:spPr>
      </p:pic>
    </p:spTree>
    <p:extLst>
      <p:ext uri="{BB962C8B-B14F-4D97-AF65-F5344CB8AC3E}">
        <p14:creationId xmlns:p14="http://schemas.microsoft.com/office/powerpoint/2010/main" val="108119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8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3051905-CC21-40C0-A67F-483CA2417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US" sz="8000" b="1" dirty="0">
                <a:latin typeface="Gabriola" panose="04040605051002020D02" pitchFamily="82" charset="0"/>
              </a:rPr>
              <a:t>Conclusion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265F25C-8165-479B-A3F8-9A08A37C5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036190"/>
            <a:ext cx="10087337" cy="4530180"/>
          </a:xfrm>
        </p:spPr>
        <p:txBody>
          <a:bodyPr>
            <a:normAutofit fontScale="92500"/>
          </a:bodyPr>
          <a:lstStyle/>
          <a:p>
            <a:r>
              <a:rPr lang="en-GB" sz="3600" dirty="0">
                <a:latin typeface="Gabriola" panose="04040605051002020D02" pitchFamily="82" charset="0"/>
              </a:rPr>
              <a:t>A first step in design of leader/follower system has been accomplished.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Artificial Intelligence is incorporated in the system and is expandable.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Partial Automation is achieved within the system.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Communication Protocol has been developed.</a:t>
            </a:r>
          </a:p>
          <a:p>
            <a:r>
              <a:rPr lang="en-GB" sz="3600" dirty="0">
                <a:latin typeface="Gabriola" panose="04040605051002020D02" pitchFamily="82" charset="0"/>
              </a:rPr>
              <a:t>This work establishes a </a:t>
            </a:r>
            <a:r>
              <a:rPr lang="en-GB" sz="3600" u="sng" dirty="0">
                <a:latin typeface="Gabriola" panose="04040605051002020D02" pitchFamily="82" charset="0"/>
              </a:rPr>
              <a:t>baseline</a:t>
            </a:r>
            <a:r>
              <a:rPr lang="en-GB" sz="3600" dirty="0">
                <a:latin typeface="Gabriola" panose="04040605051002020D02" pitchFamily="82" charset="0"/>
              </a:rPr>
              <a:t> upon which any other application of a similar architecture can comply to the same communication protocol, regardless of the number of units in the system.</a:t>
            </a:r>
          </a:p>
        </p:txBody>
      </p:sp>
    </p:spTree>
    <p:extLst>
      <p:ext uri="{BB962C8B-B14F-4D97-AF65-F5344CB8AC3E}">
        <p14:creationId xmlns:p14="http://schemas.microsoft.com/office/powerpoint/2010/main" val="341277221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ustom 3">
      <a:dk1>
        <a:sysClr val="windowText" lastClr="000000"/>
      </a:dk1>
      <a:lt1>
        <a:sysClr val="window" lastClr="FFFFFF"/>
      </a:lt1>
      <a:dk2>
        <a:srgbClr val="242852"/>
      </a:dk2>
      <a:lt2>
        <a:srgbClr val="FFFFFF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512</TotalTime>
  <Words>609</Words>
  <Application>Microsoft Office PowerPoint</Application>
  <PresentationFormat>Widescreen</PresentationFormat>
  <Paragraphs>133</Paragraphs>
  <Slides>24</Slides>
  <Notes>6</Notes>
  <HiddenSlides>0</HiddenSlides>
  <MMClips>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Andalus</vt:lpstr>
      <vt:lpstr>Arial</vt:lpstr>
      <vt:lpstr>Calibri</vt:lpstr>
      <vt:lpstr>Courier New</vt:lpstr>
      <vt:lpstr>Franklin Gothic Book</vt:lpstr>
      <vt:lpstr>Gabriola</vt:lpstr>
      <vt:lpstr>Wingdings</vt:lpstr>
      <vt:lpstr>Crop</vt:lpstr>
      <vt:lpstr>Leader / Follower System</vt:lpstr>
      <vt:lpstr>Outline</vt:lpstr>
      <vt:lpstr>Introduction</vt:lpstr>
      <vt:lpstr>Applications</vt:lpstr>
      <vt:lpstr>PowerPoint Presentation</vt:lpstr>
      <vt:lpstr>Movement Elements</vt:lpstr>
      <vt:lpstr>Microcontroller</vt:lpstr>
      <vt:lpstr>Communication Elements</vt:lpstr>
      <vt:lpstr>Obstacle Detection and Avoidance</vt:lpstr>
      <vt:lpstr>Software</vt:lpstr>
      <vt:lpstr>Communication Protocol</vt:lpstr>
      <vt:lpstr>Leader Request Format</vt:lpstr>
      <vt:lpstr>Follower Response Format</vt:lpstr>
      <vt:lpstr>System Cases</vt:lpstr>
      <vt:lpstr>Ideal Case</vt:lpstr>
      <vt:lpstr>PowerPoint Presentation</vt:lpstr>
      <vt:lpstr>Leader  Obstacle  Case</vt:lpstr>
      <vt:lpstr>PowerPoint Presentation</vt:lpstr>
      <vt:lpstr>Follower  Obstacle  Case</vt:lpstr>
      <vt:lpstr>Follower Obstacle Case - Continued</vt:lpstr>
      <vt:lpstr>PowerPoint Presentation</vt:lpstr>
      <vt:lpstr>Connection Loss Case</vt:lpstr>
      <vt:lpstr>PowerPoint Presentation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Noor Johari</dc:creator>
  <cp:lastModifiedBy>Lubna Najjar</cp:lastModifiedBy>
  <cp:revision>91</cp:revision>
  <dcterms:created xsi:type="dcterms:W3CDTF">2018-12-21T18:50:27Z</dcterms:created>
  <dcterms:modified xsi:type="dcterms:W3CDTF">2018-12-22T22:58:20Z</dcterms:modified>
</cp:coreProperties>
</file>