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5"/>
    <p:sldMasterId id="2147483676" r:id="rId6"/>
  </p:sldMasterIdLst>
  <p:notesMasterIdLst>
    <p:notesMasterId r:id="rId51"/>
  </p:notesMasterIdLst>
  <p:sldIdLst>
    <p:sldId id="261" r:id="rId7"/>
    <p:sldId id="256" r:id="rId8"/>
    <p:sldId id="310" r:id="rId9"/>
    <p:sldId id="260" r:id="rId10"/>
    <p:sldId id="311" r:id="rId11"/>
    <p:sldId id="259" r:id="rId12"/>
    <p:sldId id="312" r:id="rId13"/>
    <p:sldId id="313" r:id="rId14"/>
    <p:sldId id="314" r:id="rId15"/>
    <p:sldId id="315" r:id="rId16"/>
    <p:sldId id="264" r:id="rId17"/>
    <p:sldId id="257" r:id="rId18"/>
    <p:sldId id="268" r:id="rId19"/>
    <p:sldId id="316" r:id="rId20"/>
    <p:sldId id="272" r:id="rId21"/>
    <p:sldId id="317" r:id="rId22"/>
    <p:sldId id="318" r:id="rId23"/>
    <p:sldId id="319" r:id="rId24"/>
    <p:sldId id="321" r:id="rId25"/>
    <p:sldId id="281" r:id="rId26"/>
    <p:sldId id="283" r:id="rId27"/>
    <p:sldId id="285" r:id="rId28"/>
    <p:sldId id="322" r:id="rId29"/>
    <p:sldId id="286" r:id="rId30"/>
    <p:sldId id="291" r:id="rId31"/>
    <p:sldId id="288" r:id="rId32"/>
    <p:sldId id="289" r:id="rId33"/>
    <p:sldId id="290" r:id="rId34"/>
    <p:sldId id="292" r:id="rId35"/>
    <p:sldId id="294" r:id="rId36"/>
    <p:sldId id="327" r:id="rId37"/>
    <p:sldId id="323" r:id="rId38"/>
    <p:sldId id="298" r:id="rId39"/>
    <p:sldId id="328" r:id="rId40"/>
    <p:sldId id="306" r:id="rId41"/>
    <p:sldId id="299" r:id="rId42"/>
    <p:sldId id="300" r:id="rId43"/>
    <p:sldId id="301" r:id="rId44"/>
    <p:sldId id="303" r:id="rId45"/>
    <p:sldId id="305" r:id="rId46"/>
    <p:sldId id="324" r:id="rId47"/>
    <p:sldId id="307" r:id="rId48"/>
    <p:sldId id="325" r:id="rId49"/>
    <p:sldId id="309" r:id="rId50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95240EA-6E21-4C0C-B96A-D870246B3AA8}">
          <p14:sldIdLst>
            <p14:sldId id="261"/>
            <p14:sldId id="256"/>
            <p14:sldId id="310"/>
            <p14:sldId id="260"/>
            <p14:sldId id="311"/>
            <p14:sldId id="259"/>
            <p14:sldId id="312"/>
            <p14:sldId id="313"/>
            <p14:sldId id="314"/>
            <p14:sldId id="315"/>
            <p14:sldId id="264"/>
            <p14:sldId id="257"/>
            <p14:sldId id="268"/>
            <p14:sldId id="316"/>
            <p14:sldId id="272"/>
            <p14:sldId id="317"/>
            <p14:sldId id="318"/>
            <p14:sldId id="319"/>
            <p14:sldId id="321"/>
            <p14:sldId id="281"/>
            <p14:sldId id="283"/>
            <p14:sldId id="285"/>
            <p14:sldId id="322"/>
            <p14:sldId id="286"/>
            <p14:sldId id="291"/>
            <p14:sldId id="288"/>
            <p14:sldId id="289"/>
            <p14:sldId id="290"/>
            <p14:sldId id="292"/>
            <p14:sldId id="294"/>
            <p14:sldId id="327"/>
            <p14:sldId id="323"/>
            <p14:sldId id="298"/>
            <p14:sldId id="328"/>
            <p14:sldId id="306"/>
            <p14:sldId id="299"/>
            <p14:sldId id="300"/>
            <p14:sldId id="301"/>
            <p14:sldId id="303"/>
            <p14:sldId id="305"/>
            <p14:sldId id="324"/>
            <p14:sldId id="307"/>
            <p14:sldId id="325"/>
            <p14:sldId id="30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BEBEBE"/>
    <a:srgbClr val="8A8A8A"/>
    <a:srgbClr val="0C7357"/>
    <a:srgbClr val="B4B4B4"/>
    <a:srgbClr val="5F5F5F"/>
    <a:srgbClr val="3D3D3D"/>
    <a:srgbClr val="107357"/>
    <a:srgbClr val="336600"/>
    <a:srgbClr val="0F73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04" autoAdjust="0"/>
    <p:restoredTop sz="88790" autoAdjust="0"/>
  </p:normalViewPr>
  <p:slideViewPr>
    <p:cSldViewPr>
      <p:cViewPr>
        <p:scale>
          <a:sx n="70" d="100"/>
          <a:sy n="70" d="100"/>
        </p:scale>
        <p:origin x="-678" y="-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272"/>
    </p:cViewPr>
  </p:sorter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8D73B7-3CE8-460B-8E0D-A590ACBD450C}" type="datetimeFigureOut">
              <a:rPr lang="ar-SA" smtClean="0"/>
              <a:t>08/03/1437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AA301E6-7668-4F42-BC2B-C084F65863C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876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01E6-7668-4F42-BC2B-C084F65863C5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86421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91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6505-69FF-4EBA-9472-C46982816EFC}" type="datetimeFigureOut">
              <a:rPr lang="ar-SA" smtClean="0"/>
              <a:t>08/03/1437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1ADC5-FA98-41B6-AF20-8AFDC25ED7B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781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9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0" y="416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 descr="abstract background design"/>
          <p:cNvGrpSpPr/>
          <p:nvPr userDrawn="1"/>
        </p:nvGrpSpPr>
        <p:grpSpPr>
          <a:xfrm>
            <a:off x="-1366" y="-4114"/>
            <a:ext cx="5035003" cy="6865834"/>
            <a:chOff x="-1366" y="-4114"/>
            <a:chExt cx="5035003" cy="6865834"/>
          </a:xfrm>
        </p:grpSpPr>
        <p:sp>
          <p:nvSpPr>
            <p:cNvPr id="16" name="Rectangle 1040"/>
            <p:cNvSpPr/>
            <p:nvPr userDrawn="1"/>
          </p:nvSpPr>
          <p:spPr>
            <a:xfrm>
              <a:off x="-1366" y="-2385"/>
              <a:ext cx="5035002" cy="6859550"/>
            </a:xfrm>
            <a:custGeom>
              <a:avLst/>
              <a:gdLst>
                <a:gd name="connsiteX0" fmla="*/ 0 w 12192000"/>
                <a:gd name="connsiteY0" fmla="*/ 0 h 556282"/>
                <a:gd name="connsiteX1" fmla="*/ 12192000 w 12192000"/>
                <a:gd name="connsiteY1" fmla="*/ 0 h 556282"/>
                <a:gd name="connsiteX2" fmla="*/ 12192000 w 12192000"/>
                <a:gd name="connsiteY2" fmla="*/ 556282 h 556282"/>
                <a:gd name="connsiteX3" fmla="*/ 0 w 12192000"/>
                <a:gd name="connsiteY3" fmla="*/ 556282 h 556282"/>
                <a:gd name="connsiteX4" fmla="*/ 0 w 12192000"/>
                <a:gd name="connsiteY4" fmla="*/ 0 h 556282"/>
                <a:gd name="connsiteX0" fmla="*/ 0 w 12206068"/>
                <a:gd name="connsiteY0" fmla="*/ 1026941 h 1583223"/>
                <a:gd name="connsiteX1" fmla="*/ 12206068 w 12206068"/>
                <a:gd name="connsiteY1" fmla="*/ 0 h 1583223"/>
                <a:gd name="connsiteX2" fmla="*/ 12192000 w 12206068"/>
                <a:gd name="connsiteY2" fmla="*/ 1583223 h 1583223"/>
                <a:gd name="connsiteX3" fmla="*/ 0 w 12206068"/>
                <a:gd name="connsiteY3" fmla="*/ 1583223 h 1583223"/>
                <a:gd name="connsiteX4" fmla="*/ 0 w 12206068"/>
                <a:gd name="connsiteY4" fmla="*/ 1026941 h 1583223"/>
                <a:gd name="connsiteX0" fmla="*/ 0 w 12192000"/>
                <a:gd name="connsiteY0" fmla="*/ 34281 h 590563"/>
                <a:gd name="connsiteX1" fmla="*/ 12086619 w 12192000"/>
                <a:gd name="connsiteY1" fmla="*/ 0 h 590563"/>
                <a:gd name="connsiteX2" fmla="*/ 12192000 w 12192000"/>
                <a:gd name="connsiteY2" fmla="*/ 590563 h 590563"/>
                <a:gd name="connsiteX3" fmla="*/ 0 w 12192000"/>
                <a:gd name="connsiteY3" fmla="*/ 590563 h 590563"/>
                <a:gd name="connsiteX4" fmla="*/ 0 w 12192000"/>
                <a:gd name="connsiteY4" fmla="*/ 34281 h 590563"/>
                <a:gd name="connsiteX0" fmla="*/ 0 w 12193711"/>
                <a:gd name="connsiteY0" fmla="*/ 244346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0 w 12193711"/>
                <a:gd name="connsiteY4" fmla="*/ 244346 h 800628"/>
                <a:gd name="connsiteX0" fmla="*/ 98854 w 12193711"/>
                <a:gd name="connsiteY0" fmla="*/ 577978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98854 w 12193711"/>
                <a:gd name="connsiteY4" fmla="*/ 577978 h 800628"/>
                <a:gd name="connsiteX0" fmla="*/ 4119 w 12193711"/>
                <a:gd name="connsiteY0" fmla="*/ 606811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4119 w 12193711"/>
                <a:gd name="connsiteY4" fmla="*/ 606811 h 800628"/>
                <a:gd name="connsiteX0" fmla="*/ 135924 w 12193711"/>
                <a:gd name="connsiteY0" fmla="*/ 590335 h 800628"/>
                <a:gd name="connsiteX1" fmla="*/ 12193711 w 12193711"/>
                <a:gd name="connsiteY1" fmla="*/ 0 h 800628"/>
                <a:gd name="connsiteX2" fmla="*/ 12192000 w 12193711"/>
                <a:gd name="connsiteY2" fmla="*/ 800628 h 800628"/>
                <a:gd name="connsiteX3" fmla="*/ 0 w 12193711"/>
                <a:gd name="connsiteY3" fmla="*/ 800628 h 800628"/>
                <a:gd name="connsiteX4" fmla="*/ 135924 w 12193711"/>
                <a:gd name="connsiteY4" fmla="*/ 590335 h 800628"/>
                <a:gd name="connsiteX0" fmla="*/ 0 w 12197830"/>
                <a:gd name="connsiteY0" fmla="*/ 577978 h 800628"/>
                <a:gd name="connsiteX1" fmla="*/ 12197830 w 12197830"/>
                <a:gd name="connsiteY1" fmla="*/ 0 h 800628"/>
                <a:gd name="connsiteX2" fmla="*/ 12196119 w 12197830"/>
                <a:gd name="connsiteY2" fmla="*/ 800628 h 800628"/>
                <a:gd name="connsiteX3" fmla="*/ 4119 w 12197830"/>
                <a:gd name="connsiteY3" fmla="*/ 800628 h 800628"/>
                <a:gd name="connsiteX4" fmla="*/ 0 w 12197830"/>
                <a:gd name="connsiteY4" fmla="*/ 577978 h 800628"/>
                <a:gd name="connsiteX0" fmla="*/ 0 w 12196127"/>
                <a:gd name="connsiteY0" fmla="*/ 414454 h 637104"/>
                <a:gd name="connsiteX1" fmla="*/ 12167795 w 12196127"/>
                <a:gd name="connsiteY1" fmla="*/ 0 h 637104"/>
                <a:gd name="connsiteX2" fmla="*/ 12196119 w 12196127"/>
                <a:gd name="connsiteY2" fmla="*/ 637104 h 637104"/>
                <a:gd name="connsiteX3" fmla="*/ 4119 w 12196127"/>
                <a:gd name="connsiteY3" fmla="*/ 637104 h 637104"/>
                <a:gd name="connsiteX4" fmla="*/ 0 w 12196127"/>
                <a:gd name="connsiteY4" fmla="*/ 414454 h 637104"/>
                <a:gd name="connsiteX0" fmla="*/ 0 w 12196196"/>
                <a:gd name="connsiteY0" fmla="*/ 411116 h 633766"/>
                <a:gd name="connsiteX1" fmla="*/ 12194493 w 12196196"/>
                <a:gd name="connsiteY1" fmla="*/ 0 h 633766"/>
                <a:gd name="connsiteX2" fmla="*/ 12196119 w 12196196"/>
                <a:gd name="connsiteY2" fmla="*/ 633766 h 633766"/>
                <a:gd name="connsiteX3" fmla="*/ 4119 w 12196196"/>
                <a:gd name="connsiteY3" fmla="*/ 633766 h 633766"/>
                <a:gd name="connsiteX4" fmla="*/ 0 w 12196196"/>
                <a:gd name="connsiteY4" fmla="*/ 411116 h 633766"/>
                <a:gd name="connsiteX0" fmla="*/ 0 w 12196123"/>
                <a:gd name="connsiteY0" fmla="*/ 374407 h 597057"/>
                <a:gd name="connsiteX1" fmla="*/ 12147772 w 12196123"/>
                <a:gd name="connsiteY1" fmla="*/ 0 h 597057"/>
                <a:gd name="connsiteX2" fmla="*/ 12196119 w 12196123"/>
                <a:gd name="connsiteY2" fmla="*/ 597057 h 597057"/>
                <a:gd name="connsiteX3" fmla="*/ 4119 w 12196123"/>
                <a:gd name="connsiteY3" fmla="*/ 597057 h 597057"/>
                <a:gd name="connsiteX4" fmla="*/ 0 w 12196123"/>
                <a:gd name="connsiteY4" fmla="*/ 374407 h 597057"/>
                <a:gd name="connsiteX0" fmla="*/ 0 w 12196196"/>
                <a:gd name="connsiteY0" fmla="*/ 404442 h 627092"/>
                <a:gd name="connsiteX1" fmla="*/ 12194493 w 12196196"/>
                <a:gd name="connsiteY1" fmla="*/ 0 h 627092"/>
                <a:gd name="connsiteX2" fmla="*/ 12196119 w 12196196"/>
                <a:gd name="connsiteY2" fmla="*/ 627092 h 627092"/>
                <a:gd name="connsiteX3" fmla="*/ 4119 w 12196196"/>
                <a:gd name="connsiteY3" fmla="*/ 627092 h 627092"/>
                <a:gd name="connsiteX4" fmla="*/ 0 w 12196196"/>
                <a:gd name="connsiteY4" fmla="*/ 404442 h 627092"/>
                <a:gd name="connsiteX0" fmla="*/ 0 w 12196123"/>
                <a:gd name="connsiteY0" fmla="*/ 391093 h 613743"/>
                <a:gd name="connsiteX1" fmla="*/ 12141097 w 12196123"/>
                <a:gd name="connsiteY1" fmla="*/ 0 h 613743"/>
                <a:gd name="connsiteX2" fmla="*/ 12196119 w 12196123"/>
                <a:gd name="connsiteY2" fmla="*/ 613743 h 613743"/>
                <a:gd name="connsiteX3" fmla="*/ 4119 w 12196123"/>
                <a:gd name="connsiteY3" fmla="*/ 613743 h 613743"/>
                <a:gd name="connsiteX4" fmla="*/ 0 w 12196123"/>
                <a:gd name="connsiteY4" fmla="*/ 391093 h 613743"/>
                <a:gd name="connsiteX0" fmla="*/ 0 w 12197830"/>
                <a:gd name="connsiteY0" fmla="*/ 407779 h 630429"/>
                <a:gd name="connsiteX1" fmla="*/ 12197830 w 12197830"/>
                <a:gd name="connsiteY1" fmla="*/ 0 h 630429"/>
                <a:gd name="connsiteX2" fmla="*/ 12196119 w 12197830"/>
                <a:gd name="connsiteY2" fmla="*/ 630429 h 630429"/>
                <a:gd name="connsiteX3" fmla="*/ 4119 w 12197830"/>
                <a:gd name="connsiteY3" fmla="*/ 630429 h 630429"/>
                <a:gd name="connsiteX4" fmla="*/ 0 w 12197830"/>
                <a:gd name="connsiteY4" fmla="*/ 407779 h 630429"/>
                <a:gd name="connsiteX0" fmla="*/ 0 w 12197830"/>
                <a:gd name="connsiteY0" fmla="*/ 0 h 6877450"/>
                <a:gd name="connsiteX1" fmla="*/ 12197830 w 12197830"/>
                <a:gd name="connsiteY1" fmla="*/ 6247021 h 6877450"/>
                <a:gd name="connsiteX2" fmla="*/ 12196119 w 12197830"/>
                <a:gd name="connsiteY2" fmla="*/ 6877450 h 6877450"/>
                <a:gd name="connsiteX3" fmla="*/ 4119 w 12197830"/>
                <a:gd name="connsiteY3" fmla="*/ 6877450 h 6877450"/>
                <a:gd name="connsiteX4" fmla="*/ 0 w 12197830"/>
                <a:gd name="connsiteY4" fmla="*/ 0 h 6877450"/>
                <a:gd name="connsiteX0" fmla="*/ 0 w 12196119"/>
                <a:gd name="connsiteY0" fmla="*/ 1379 h 6878829"/>
                <a:gd name="connsiteX1" fmla="*/ 4996930 w 12196119"/>
                <a:gd name="connsiteY1" fmla="*/ 0 h 6878829"/>
                <a:gd name="connsiteX2" fmla="*/ 12196119 w 12196119"/>
                <a:gd name="connsiteY2" fmla="*/ 6878829 h 6878829"/>
                <a:gd name="connsiteX3" fmla="*/ 4119 w 12196119"/>
                <a:gd name="connsiteY3" fmla="*/ 6878829 h 6878829"/>
                <a:gd name="connsiteX4" fmla="*/ 0 w 12196119"/>
                <a:gd name="connsiteY4" fmla="*/ 1379 h 6878829"/>
                <a:gd name="connsiteX0" fmla="*/ 0 w 5350819"/>
                <a:gd name="connsiteY0" fmla="*/ 1379 h 6878829"/>
                <a:gd name="connsiteX1" fmla="*/ 49969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350819"/>
                <a:gd name="connsiteY0" fmla="*/ 1379 h 6878829"/>
                <a:gd name="connsiteX1" fmla="*/ 4044430 w 5350819"/>
                <a:gd name="connsiteY1" fmla="*/ 0 h 6878829"/>
                <a:gd name="connsiteX2" fmla="*/ 5350819 w 5350819"/>
                <a:gd name="connsiteY2" fmla="*/ 6878829 h 6878829"/>
                <a:gd name="connsiteX3" fmla="*/ 4119 w 5350819"/>
                <a:gd name="connsiteY3" fmla="*/ 6878829 h 6878829"/>
                <a:gd name="connsiteX4" fmla="*/ 0 w 5350819"/>
                <a:gd name="connsiteY4" fmla="*/ 1379 h 6878829"/>
                <a:gd name="connsiteX0" fmla="*/ 0 w 5046019"/>
                <a:gd name="connsiteY0" fmla="*/ 1379 h 6878829"/>
                <a:gd name="connsiteX1" fmla="*/ 4044430 w 5046019"/>
                <a:gd name="connsiteY1" fmla="*/ 0 h 6878829"/>
                <a:gd name="connsiteX2" fmla="*/ 5046019 w 5046019"/>
                <a:gd name="connsiteY2" fmla="*/ 6878829 h 6878829"/>
                <a:gd name="connsiteX3" fmla="*/ 4119 w 5046019"/>
                <a:gd name="connsiteY3" fmla="*/ 6878829 h 6878829"/>
                <a:gd name="connsiteX4" fmla="*/ 0 w 5046019"/>
                <a:gd name="connsiteY4" fmla="*/ 1379 h 6878829"/>
                <a:gd name="connsiteX0" fmla="*/ 0 w 5046019"/>
                <a:gd name="connsiteY0" fmla="*/ 0 h 6877450"/>
                <a:gd name="connsiteX1" fmla="*/ 4052693 w 5046019"/>
                <a:gd name="connsiteY1" fmla="*/ 72985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47185 w 5046019"/>
                <a:gd name="connsiteY1" fmla="*/ 9638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8202 w 5046019"/>
                <a:gd name="connsiteY1" fmla="*/ 64722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6019"/>
                <a:gd name="connsiteY0" fmla="*/ 0 h 6877450"/>
                <a:gd name="connsiteX1" fmla="*/ 4052694 w 5046019"/>
                <a:gd name="connsiteY1" fmla="*/ 6884 h 6877450"/>
                <a:gd name="connsiteX2" fmla="*/ 5046019 w 5046019"/>
                <a:gd name="connsiteY2" fmla="*/ 6877450 h 6877450"/>
                <a:gd name="connsiteX3" fmla="*/ 4119 w 5046019"/>
                <a:gd name="connsiteY3" fmla="*/ 6877450 h 6877450"/>
                <a:gd name="connsiteX4" fmla="*/ 0 w 5046019"/>
                <a:gd name="connsiteY4" fmla="*/ 0 h 6877450"/>
                <a:gd name="connsiteX0" fmla="*/ 0 w 5043265"/>
                <a:gd name="connsiteY0" fmla="*/ 31675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31675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5 w 5043265"/>
                <a:gd name="connsiteY3" fmla="*/ 6870566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83992 w 5043265"/>
                <a:gd name="connsiteY3" fmla="*/ 6843024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4120 w 5043265"/>
                <a:gd name="connsiteY3" fmla="*/ 6859550 h 6870566"/>
                <a:gd name="connsiteX4" fmla="*/ 0 w 5043265"/>
                <a:gd name="connsiteY4" fmla="*/ 1379 h 6870566"/>
                <a:gd name="connsiteX0" fmla="*/ 0 w 5043265"/>
                <a:gd name="connsiteY0" fmla="*/ 1379 h 6870566"/>
                <a:gd name="connsiteX1" fmla="*/ 4049940 w 5043265"/>
                <a:gd name="connsiteY1" fmla="*/ 0 h 6870566"/>
                <a:gd name="connsiteX2" fmla="*/ 5043265 w 5043265"/>
                <a:gd name="connsiteY2" fmla="*/ 6870566 h 6870566"/>
                <a:gd name="connsiteX3" fmla="*/ 1366 w 5043265"/>
                <a:gd name="connsiteY3" fmla="*/ 6859550 h 6870566"/>
                <a:gd name="connsiteX4" fmla="*/ 0 w 5043265"/>
                <a:gd name="connsiteY4" fmla="*/ 1379 h 6870566"/>
                <a:gd name="connsiteX0" fmla="*/ 0 w 5037757"/>
                <a:gd name="connsiteY0" fmla="*/ 1379 h 6859550"/>
                <a:gd name="connsiteX1" fmla="*/ 4049940 w 5037757"/>
                <a:gd name="connsiteY1" fmla="*/ 0 h 6859550"/>
                <a:gd name="connsiteX2" fmla="*/ 5037757 w 5037757"/>
                <a:gd name="connsiteY2" fmla="*/ 6837515 h 6859550"/>
                <a:gd name="connsiteX3" fmla="*/ 1366 w 5037757"/>
                <a:gd name="connsiteY3" fmla="*/ 6859550 h 6859550"/>
                <a:gd name="connsiteX4" fmla="*/ 0 w 5037757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  <a:gd name="connsiteX0" fmla="*/ 0 w 5035002"/>
                <a:gd name="connsiteY0" fmla="*/ 1379 h 6859550"/>
                <a:gd name="connsiteX1" fmla="*/ 4049940 w 5035002"/>
                <a:gd name="connsiteY1" fmla="*/ 0 h 6859550"/>
                <a:gd name="connsiteX2" fmla="*/ 5035002 w 5035002"/>
                <a:gd name="connsiteY2" fmla="*/ 6859549 h 6859550"/>
                <a:gd name="connsiteX3" fmla="*/ 1366 w 5035002"/>
                <a:gd name="connsiteY3" fmla="*/ 6859550 h 6859550"/>
                <a:gd name="connsiteX4" fmla="*/ 0 w 5035002"/>
                <a:gd name="connsiteY4" fmla="*/ 1379 h 6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5002" h="6859550">
                  <a:moveTo>
                    <a:pt x="0" y="1379"/>
                  </a:moveTo>
                  <a:lnTo>
                    <a:pt x="4049940" y="0"/>
                  </a:lnTo>
                  <a:lnTo>
                    <a:pt x="5035002" y="6859549"/>
                  </a:lnTo>
                  <a:lnTo>
                    <a:pt x="1366" y="6859550"/>
                  </a:lnTo>
                  <a:cubicBezTo>
                    <a:pt x="-7" y="4573493"/>
                    <a:pt x="1373" y="2287436"/>
                    <a:pt x="0" y="1379"/>
                  </a:cubicBezTo>
                  <a:close/>
                </a:path>
              </a:pathLst>
            </a:custGeom>
            <a:gradFill>
              <a:gsLst>
                <a:gs pos="100000">
                  <a:schemeClr val="accent3">
                    <a:alpha val="95000"/>
                  </a:schemeClr>
                </a:gs>
                <a:gs pos="0">
                  <a:schemeClr val="accent1">
                    <a:alpha val="8000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18" name="Freeform 19"/>
            <p:cNvSpPr>
              <a:spLocks/>
            </p:cNvSpPr>
            <p:nvPr userDrawn="1"/>
          </p:nvSpPr>
          <p:spPr bwMode="auto">
            <a:xfrm>
              <a:off x="1" y="-4114"/>
              <a:ext cx="5033636" cy="6862754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6">
                  <a:moveTo>
                    <a:pt x="8033" y="0"/>
                  </a:moveTo>
                  <a:lnTo>
                    <a:pt x="0" y="6"/>
                  </a:lnTo>
                  <a:lnTo>
                    <a:pt x="7892" y="10006"/>
                  </a:lnTo>
                  <a:lnTo>
                    <a:pt x="10000" y="10006"/>
                  </a:lnTo>
                  <a:lnTo>
                    <a:pt x="8033" y="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4000"/>
                  </a:schemeClr>
                </a:gs>
                <a:gs pos="38000">
                  <a:schemeClr val="accent2">
                    <a:alpha val="25000"/>
                  </a:schemeClr>
                </a:gs>
              </a:gsLst>
              <a:lin ang="4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9"/>
            <p:cNvSpPr>
              <a:spLocks/>
            </p:cNvSpPr>
            <p:nvPr userDrawn="1"/>
          </p:nvSpPr>
          <p:spPr bwMode="auto">
            <a:xfrm flipV="1">
              <a:off x="199" y="-686"/>
              <a:ext cx="3432693" cy="6862406"/>
            </a:xfrm>
            <a:custGeom>
              <a:avLst/>
              <a:gdLst>
                <a:gd name="T0" fmla="*/ 3840 w 8030"/>
                <a:gd name="T1" fmla="*/ 0 h 5110"/>
                <a:gd name="T2" fmla="*/ 0 w 8030"/>
                <a:gd name="T3" fmla="*/ 0 h 5110"/>
                <a:gd name="T4" fmla="*/ 6337 w 8030"/>
                <a:gd name="T5" fmla="*/ 5110 h 5110"/>
                <a:gd name="T6" fmla="*/ 8030 w 8030"/>
                <a:gd name="T7" fmla="*/ 5110 h 5110"/>
                <a:gd name="T8" fmla="*/ 3840 w 8030"/>
                <a:gd name="T9" fmla="*/ 0 h 5110"/>
                <a:gd name="connsiteX0" fmla="*/ 8033 w 10000"/>
                <a:gd name="connsiteY0" fmla="*/ 0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8033 w 10000"/>
                <a:gd name="connsiteY4" fmla="*/ 0 h 10000"/>
                <a:gd name="connsiteX0" fmla="*/ 7837 w 10000"/>
                <a:gd name="connsiteY0" fmla="*/ 192 h 10000"/>
                <a:gd name="connsiteX1" fmla="*/ 0 w 10000"/>
                <a:gd name="connsiteY1" fmla="*/ 0 h 10000"/>
                <a:gd name="connsiteX2" fmla="*/ 7892 w 10000"/>
                <a:gd name="connsiteY2" fmla="*/ 10000 h 10000"/>
                <a:gd name="connsiteX3" fmla="*/ 10000 w 10000"/>
                <a:gd name="connsiteY3" fmla="*/ 10000 h 10000"/>
                <a:gd name="connsiteX4" fmla="*/ 7837 w 10000"/>
                <a:gd name="connsiteY4" fmla="*/ 192 h 10000"/>
                <a:gd name="connsiteX0" fmla="*/ 8033 w 10000"/>
                <a:gd name="connsiteY0" fmla="*/ 0 h 10012"/>
                <a:gd name="connsiteX1" fmla="*/ 0 w 10000"/>
                <a:gd name="connsiteY1" fmla="*/ 12 h 10012"/>
                <a:gd name="connsiteX2" fmla="*/ 7892 w 10000"/>
                <a:gd name="connsiteY2" fmla="*/ 10012 h 10012"/>
                <a:gd name="connsiteX3" fmla="*/ 10000 w 10000"/>
                <a:gd name="connsiteY3" fmla="*/ 10012 h 10012"/>
                <a:gd name="connsiteX4" fmla="*/ 8033 w 10000"/>
                <a:gd name="connsiteY4" fmla="*/ 0 h 10012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7892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10000"/>
                <a:gd name="connsiteY0" fmla="*/ 0 h 10006"/>
                <a:gd name="connsiteX1" fmla="*/ 0 w 10000"/>
                <a:gd name="connsiteY1" fmla="*/ 6 h 10006"/>
                <a:gd name="connsiteX2" fmla="*/ 4757 w 10000"/>
                <a:gd name="connsiteY2" fmla="*/ 10006 h 10006"/>
                <a:gd name="connsiteX3" fmla="*/ 10000 w 10000"/>
                <a:gd name="connsiteY3" fmla="*/ 10006 h 10006"/>
                <a:gd name="connsiteX4" fmla="*/ 8033 w 10000"/>
                <a:gd name="connsiteY4" fmla="*/ 0 h 10006"/>
                <a:gd name="connsiteX0" fmla="*/ 8033 w 8033"/>
                <a:gd name="connsiteY0" fmla="*/ 0 h 10006"/>
                <a:gd name="connsiteX1" fmla="*/ 0 w 8033"/>
                <a:gd name="connsiteY1" fmla="*/ 6 h 10006"/>
                <a:gd name="connsiteX2" fmla="*/ 4757 w 8033"/>
                <a:gd name="connsiteY2" fmla="*/ 10006 h 10006"/>
                <a:gd name="connsiteX3" fmla="*/ 7415 w 8033"/>
                <a:gd name="connsiteY3" fmla="*/ 10006 h 10006"/>
                <a:gd name="connsiteX4" fmla="*/ 8033 w 8033"/>
                <a:gd name="connsiteY4" fmla="*/ 0 h 10006"/>
                <a:gd name="connsiteX0" fmla="*/ 5710 w 9231"/>
                <a:gd name="connsiteY0" fmla="*/ 12 h 9994"/>
                <a:gd name="connsiteX1" fmla="*/ 0 w 9231"/>
                <a:gd name="connsiteY1" fmla="*/ 0 h 9994"/>
                <a:gd name="connsiteX2" fmla="*/ 5922 w 9231"/>
                <a:gd name="connsiteY2" fmla="*/ 9994 h 9994"/>
                <a:gd name="connsiteX3" fmla="*/ 9231 w 9231"/>
                <a:gd name="connsiteY3" fmla="*/ 9994 h 9994"/>
                <a:gd name="connsiteX4" fmla="*/ 5710 w 9231"/>
                <a:gd name="connsiteY4" fmla="*/ 12 h 9994"/>
                <a:gd name="connsiteX0" fmla="*/ 6186 w 10000"/>
                <a:gd name="connsiteY0" fmla="*/ 12 h 10000"/>
                <a:gd name="connsiteX1" fmla="*/ 0 w 10000"/>
                <a:gd name="connsiteY1" fmla="*/ 0 h 10000"/>
                <a:gd name="connsiteX2" fmla="*/ 4575 w 10000"/>
                <a:gd name="connsiteY2" fmla="*/ 10000 h 10000"/>
                <a:gd name="connsiteX3" fmla="*/ 10000 w 10000"/>
                <a:gd name="connsiteY3" fmla="*/ 10000 h 10000"/>
                <a:gd name="connsiteX4" fmla="*/ 6186 w 10000"/>
                <a:gd name="connsiteY4" fmla="*/ 12 h 10000"/>
                <a:gd name="connsiteX0" fmla="*/ 6186 w 7838"/>
                <a:gd name="connsiteY0" fmla="*/ 12 h 10000"/>
                <a:gd name="connsiteX1" fmla="*/ 0 w 7838"/>
                <a:gd name="connsiteY1" fmla="*/ 0 h 10000"/>
                <a:gd name="connsiteX2" fmla="*/ 4575 w 7838"/>
                <a:gd name="connsiteY2" fmla="*/ 10000 h 10000"/>
                <a:gd name="connsiteX3" fmla="*/ 7838 w 7838"/>
                <a:gd name="connsiteY3" fmla="*/ 10000 h 10000"/>
                <a:gd name="connsiteX4" fmla="*/ 6186 w 7838"/>
                <a:gd name="connsiteY4" fmla="*/ 12 h 10000"/>
                <a:gd name="connsiteX0" fmla="*/ 9745 w 10000"/>
                <a:gd name="connsiteY0" fmla="*/ 0 h 10023"/>
                <a:gd name="connsiteX1" fmla="*/ 0 w 10000"/>
                <a:gd name="connsiteY1" fmla="*/ 23 h 10023"/>
                <a:gd name="connsiteX2" fmla="*/ 5837 w 10000"/>
                <a:gd name="connsiteY2" fmla="*/ 10023 h 10023"/>
                <a:gd name="connsiteX3" fmla="*/ 10000 w 10000"/>
                <a:gd name="connsiteY3" fmla="*/ 10023 h 10023"/>
                <a:gd name="connsiteX4" fmla="*/ 9745 w 10000"/>
                <a:gd name="connsiteY4" fmla="*/ 0 h 10023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5837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88"/>
                <a:gd name="connsiteY0" fmla="*/ 0 h 10041"/>
                <a:gd name="connsiteX1" fmla="*/ 0 w 11688"/>
                <a:gd name="connsiteY1" fmla="*/ 23 h 10041"/>
                <a:gd name="connsiteX2" fmla="*/ 6990 w 11688"/>
                <a:gd name="connsiteY2" fmla="*/ 10023 h 10041"/>
                <a:gd name="connsiteX3" fmla="*/ 11688 w 11688"/>
                <a:gd name="connsiteY3" fmla="*/ 10041 h 10041"/>
                <a:gd name="connsiteX4" fmla="*/ 9745 w 11688"/>
                <a:gd name="connsiteY4" fmla="*/ 0 h 10041"/>
                <a:gd name="connsiteX0" fmla="*/ 9745 w 11675"/>
                <a:gd name="connsiteY0" fmla="*/ 0 h 10023"/>
                <a:gd name="connsiteX1" fmla="*/ 0 w 11675"/>
                <a:gd name="connsiteY1" fmla="*/ 23 h 10023"/>
                <a:gd name="connsiteX2" fmla="*/ 6990 w 11675"/>
                <a:gd name="connsiteY2" fmla="*/ 10023 h 10023"/>
                <a:gd name="connsiteX3" fmla="*/ 11675 w 11675"/>
                <a:gd name="connsiteY3" fmla="*/ 9950 h 10023"/>
                <a:gd name="connsiteX4" fmla="*/ 9745 w 11675"/>
                <a:gd name="connsiteY4" fmla="*/ 0 h 10023"/>
                <a:gd name="connsiteX0" fmla="*/ 9745 w 11702"/>
                <a:gd name="connsiteY0" fmla="*/ 0 h 10024"/>
                <a:gd name="connsiteX1" fmla="*/ 0 w 11702"/>
                <a:gd name="connsiteY1" fmla="*/ 23 h 10024"/>
                <a:gd name="connsiteX2" fmla="*/ 6990 w 11702"/>
                <a:gd name="connsiteY2" fmla="*/ 10023 h 10024"/>
                <a:gd name="connsiteX3" fmla="*/ 11702 w 11702"/>
                <a:gd name="connsiteY3" fmla="*/ 10024 h 10024"/>
                <a:gd name="connsiteX4" fmla="*/ 9745 w 11702"/>
                <a:gd name="connsiteY4" fmla="*/ 0 h 10024"/>
                <a:gd name="connsiteX0" fmla="*/ 9558 w 11515"/>
                <a:gd name="connsiteY0" fmla="*/ 0 h 10024"/>
                <a:gd name="connsiteX1" fmla="*/ 0 w 11515"/>
                <a:gd name="connsiteY1" fmla="*/ 303 h 10024"/>
                <a:gd name="connsiteX2" fmla="*/ 6803 w 11515"/>
                <a:gd name="connsiteY2" fmla="*/ 10023 h 10024"/>
                <a:gd name="connsiteX3" fmla="*/ 11515 w 11515"/>
                <a:gd name="connsiteY3" fmla="*/ 10024 h 10024"/>
                <a:gd name="connsiteX4" fmla="*/ 9558 w 11515"/>
                <a:gd name="connsiteY4" fmla="*/ 0 h 10024"/>
                <a:gd name="connsiteX0" fmla="*/ 9772 w 11729"/>
                <a:gd name="connsiteY0" fmla="*/ 0 h 10024"/>
                <a:gd name="connsiteX1" fmla="*/ 0 w 11729"/>
                <a:gd name="connsiteY1" fmla="*/ 6 h 10024"/>
                <a:gd name="connsiteX2" fmla="*/ 7017 w 11729"/>
                <a:gd name="connsiteY2" fmla="*/ 10023 h 10024"/>
                <a:gd name="connsiteX3" fmla="*/ 11729 w 11729"/>
                <a:gd name="connsiteY3" fmla="*/ 10024 h 10024"/>
                <a:gd name="connsiteX4" fmla="*/ 9772 w 11729"/>
                <a:gd name="connsiteY4" fmla="*/ 0 h 10024"/>
                <a:gd name="connsiteX0" fmla="*/ 9785 w 11729"/>
                <a:gd name="connsiteY0" fmla="*/ 62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85 w 11729"/>
                <a:gd name="connsiteY4" fmla="*/ 62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7017 w 11729"/>
                <a:gd name="connsiteY2" fmla="*/ 10017 h 10018"/>
                <a:gd name="connsiteX3" fmla="*/ 11729 w 11729"/>
                <a:gd name="connsiteY3" fmla="*/ 10018 h 10018"/>
                <a:gd name="connsiteX4" fmla="*/ 9772 w 11729"/>
                <a:gd name="connsiteY4" fmla="*/ 5 h 10018"/>
                <a:gd name="connsiteX0" fmla="*/ 9772 w 11729"/>
                <a:gd name="connsiteY0" fmla="*/ 5 h 10018"/>
                <a:gd name="connsiteX1" fmla="*/ 0 w 11729"/>
                <a:gd name="connsiteY1" fmla="*/ 0 h 10018"/>
                <a:gd name="connsiteX2" fmla="*/ 1064 w 11729"/>
                <a:gd name="connsiteY2" fmla="*/ 1494 h 10018"/>
                <a:gd name="connsiteX3" fmla="*/ 7017 w 11729"/>
                <a:gd name="connsiteY3" fmla="*/ 10017 h 10018"/>
                <a:gd name="connsiteX4" fmla="*/ 11729 w 11729"/>
                <a:gd name="connsiteY4" fmla="*/ 10018 h 10018"/>
                <a:gd name="connsiteX5" fmla="*/ 9772 w 11729"/>
                <a:gd name="connsiteY5" fmla="*/ 5 h 10018"/>
                <a:gd name="connsiteX0" fmla="*/ 9791 w 11748"/>
                <a:gd name="connsiteY0" fmla="*/ 5 h 10018"/>
                <a:gd name="connsiteX1" fmla="*/ 19 w 11748"/>
                <a:gd name="connsiteY1" fmla="*/ 0 h 10018"/>
                <a:gd name="connsiteX2" fmla="*/ 0 w 11748"/>
                <a:gd name="connsiteY2" fmla="*/ 2481 h 10018"/>
                <a:gd name="connsiteX3" fmla="*/ 7036 w 11748"/>
                <a:gd name="connsiteY3" fmla="*/ 10017 h 10018"/>
                <a:gd name="connsiteX4" fmla="*/ 11748 w 11748"/>
                <a:gd name="connsiteY4" fmla="*/ 10018 h 10018"/>
                <a:gd name="connsiteX5" fmla="*/ 9791 w 11748"/>
                <a:gd name="connsiteY5" fmla="*/ 5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8" h="10018">
                  <a:moveTo>
                    <a:pt x="9791" y="5"/>
                  </a:moveTo>
                  <a:lnTo>
                    <a:pt x="19" y="0"/>
                  </a:lnTo>
                  <a:cubicBezTo>
                    <a:pt x="13" y="827"/>
                    <a:pt x="6" y="1654"/>
                    <a:pt x="0" y="2481"/>
                  </a:cubicBezTo>
                  <a:lnTo>
                    <a:pt x="7036" y="10017"/>
                  </a:lnTo>
                  <a:lnTo>
                    <a:pt x="11748" y="10018"/>
                  </a:lnTo>
                  <a:lnTo>
                    <a:pt x="9791" y="5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17000"/>
                  </a:schemeClr>
                </a:gs>
                <a:gs pos="38000">
                  <a:schemeClr val="accent2">
                    <a:alpha val="18000"/>
                  </a:schemeClr>
                </a:gs>
              </a:gsLst>
              <a:lin ang="18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FEE5F-65BB-4268-AC17-D19CED90FB82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77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2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8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00">
              <a:schemeClr val="bg2"/>
            </a:gs>
            <a:gs pos="0">
              <a:schemeClr val="bg1">
                <a:lumMod val="85000"/>
                <a:alpha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038"/>
          <p:cNvGrpSpPr/>
          <p:nvPr userDrawn="1"/>
        </p:nvGrpSpPr>
        <p:grpSpPr>
          <a:xfrm>
            <a:off x="-1" y="-2971"/>
            <a:ext cx="12192001" cy="6866062"/>
            <a:chOff x="-1" y="-2971"/>
            <a:chExt cx="12192001" cy="6866062"/>
          </a:xfrm>
        </p:grpSpPr>
        <p:sp>
          <p:nvSpPr>
            <p:cNvPr id="1028" name="Freeform 37"/>
            <p:cNvSpPr>
              <a:spLocks/>
            </p:cNvSpPr>
            <p:nvPr userDrawn="1"/>
          </p:nvSpPr>
          <p:spPr bwMode="auto">
            <a:xfrm>
              <a:off x="0" y="-2971"/>
              <a:ext cx="10287000" cy="6866062"/>
            </a:xfrm>
            <a:custGeom>
              <a:avLst/>
              <a:gdLst>
                <a:gd name="T0" fmla="*/ 6663 w 7656"/>
                <a:gd name="T1" fmla="*/ 0 h 5110"/>
                <a:gd name="T2" fmla="*/ 0 w 7656"/>
                <a:gd name="T3" fmla="*/ 5110 h 5110"/>
                <a:gd name="T4" fmla="*/ 4772 w 7656"/>
                <a:gd name="T5" fmla="*/ 5110 h 5110"/>
                <a:gd name="T6" fmla="*/ 7656 w 7656"/>
                <a:gd name="T7" fmla="*/ 0 h 5110"/>
                <a:gd name="T8" fmla="*/ 6663 w 765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6" h="5110">
                  <a:moveTo>
                    <a:pt x="6663" y="0"/>
                  </a:moveTo>
                  <a:lnTo>
                    <a:pt x="0" y="5110"/>
                  </a:lnTo>
                  <a:lnTo>
                    <a:pt x="4772" y="5110"/>
                  </a:lnTo>
                  <a:lnTo>
                    <a:pt x="7656" y="0"/>
                  </a:lnTo>
                  <a:lnTo>
                    <a:pt x="6663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4" name="Freeform 33"/>
            <p:cNvSpPr>
              <a:spLocks/>
            </p:cNvSpPr>
            <p:nvPr userDrawn="1"/>
          </p:nvSpPr>
          <p:spPr bwMode="auto">
            <a:xfrm>
              <a:off x="-1" y="0"/>
              <a:ext cx="5430032" cy="6858000"/>
            </a:xfrm>
            <a:custGeom>
              <a:avLst/>
              <a:gdLst>
                <a:gd name="T0" fmla="*/ 0 w 4046"/>
                <a:gd name="T1" fmla="*/ 0 h 5110"/>
                <a:gd name="T2" fmla="*/ 2437 w 4046"/>
                <a:gd name="T3" fmla="*/ 0 h 5110"/>
                <a:gd name="T4" fmla="*/ 4046 w 4046"/>
                <a:gd name="T5" fmla="*/ 5110 h 5110"/>
                <a:gd name="T6" fmla="*/ 2664 w 4046"/>
                <a:gd name="T7" fmla="*/ 5110 h 5110"/>
                <a:gd name="T8" fmla="*/ 0 w 404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6" h="5110">
                  <a:moveTo>
                    <a:pt x="0" y="0"/>
                  </a:moveTo>
                  <a:lnTo>
                    <a:pt x="2437" y="0"/>
                  </a:lnTo>
                  <a:lnTo>
                    <a:pt x="4046" y="5110"/>
                  </a:lnTo>
                  <a:lnTo>
                    <a:pt x="2664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9"/>
            <p:cNvSpPr>
              <a:spLocks/>
            </p:cNvSpPr>
            <p:nvPr userDrawn="1"/>
          </p:nvSpPr>
          <p:spPr bwMode="auto">
            <a:xfrm>
              <a:off x="1205778" y="-1"/>
              <a:ext cx="10986222" cy="6858001"/>
            </a:xfrm>
            <a:custGeom>
              <a:avLst/>
              <a:gdLst>
                <a:gd name="T0" fmla="*/ 0 w 8186"/>
                <a:gd name="T1" fmla="*/ 0 h 5110"/>
                <a:gd name="T2" fmla="*/ 5278 w 8186"/>
                <a:gd name="T3" fmla="*/ 0 h 5110"/>
                <a:gd name="T4" fmla="*/ 8186 w 8186"/>
                <a:gd name="T5" fmla="*/ 5110 h 5110"/>
                <a:gd name="T6" fmla="*/ 6479 w 8186"/>
                <a:gd name="T7" fmla="*/ 5110 h 5110"/>
                <a:gd name="T8" fmla="*/ 0 w 8186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86" h="5110">
                  <a:moveTo>
                    <a:pt x="0" y="0"/>
                  </a:moveTo>
                  <a:lnTo>
                    <a:pt x="5278" y="0"/>
                  </a:lnTo>
                  <a:lnTo>
                    <a:pt x="8186" y="5110"/>
                  </a:lnTo>
                  <a:lnTo>
                    <a:pt x="6479" y="511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5"/>
            <p:cNvSpPr>
              <a:spLocks/>
            </p:cNvSpPr>
            <p:nvPr userDrawn="1"/>
          </p:nvSpPr>
          <p:spPr bwMode="auto">
            <a:xfrm>
              <a:off x="6996758" y="0"/>
              <a:ext cx="4495800" cy="6858000"/>
            </a:xfrm>
            <a:custGeom>
              <a:avLst/>
              <a:gdLst>
                <a:gd name="T0" fmla="*/ 0 w 2832"/>
                <a:gd name="T1" fmla="*/ 0 h 4320"/>
                <a:gd name="T2" fmla="*/ 526 w 2832"/>
                <a:gd name="T3" fmla="*/ 4320 h 4320"/>
                <a:gd name="T4" fmla="*/ 2015 w 2832"/>
                <a:gd name="T5" fmla="*/ 4320 h 4320"/>
                <a:gd name="T6" fmla="*/ 2832 w 2832"/>
                <a:gd name="T7" fmla="*/ 0 h 4320"/>
                <a:gd name="T8" fmla="*/ 0 w 2832"/>
                <a:gd name="T9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2" h="4320">
                  <a:moveTo>
                    <a:pt x="0" y="0"/>
                  </a:moveTo>
                  <a:lnTo>
                    <a:pt x="526" y="4320"/>
                  </a:lnTo>
                  <a:lnTo>
                    <a:pt x="2015" y="4320"/>
                  </a:lnTo>
                  <a:lnTo>
                    <a:pt x="2832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>
              <a:off x="2487614" y="-1"/>
              <a:ext cx="6095702" cy="6858001"/>
            </a:xfrm>
            <a:custGeom>
              <a:avLst/>
              <a:gdLst>
                <a:gd name="T0" fmla="*/ 2157 w 4542"/>
                <a:gd name="T1" fmla="*/ 0 h 5110"/>
                <a:gd name="T2" fmla="*/ 1183 w 4542"/>
                <a:gd name="T3" fmla="*/ 0 h 5110"/>
                <a:gd name="T4" fmla="*/ 0 w 4542"/>
                <a:gd name="T5" fmla="*/ 5110 h 5110"/>
                <a:gd name="T6" fmla="*/ 4542 w 4542"/>
                <a:gd name="T7" fmla="*/ 5110 h 5110"/>
                <a:gd name="T8" fmla="*/ 2157 w 4542"/>
                <a:gd name="T9" fmla="*/ 0 h 5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2" h="5110">
                  <a:moveTo>
                    <a:pt x="2157" y="0"/>
                  </a:moveTo>
                  <a:lnTo>
                    <a:pt x="1183" y="0"/>
                  </a:lnTo>
                  <a:lnTo>
                    <a:pt x="0" y="5110"/>
                  </a:lnTo>
                  <a:lnTo>
                    <a:pt x="4542" y="5110"/>
                  </a:lnTo>
                  <a:lnTo>
                    <a:pt x="2157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7"/>
            <p:cNvSpPr>
              <a:spLocks/>
            </p:cNvSpPr>
            <p:nvPr userDrawn="1"/>
          </p:nvSpPr>
          <p:spPr bwMode="auto">
            <a:xfrm>
              <a:off x="-1" y="798700"/>
              <a:ext cx="12192001" cy="4781176"/>
            </a:xfrm>
            <a:custGeom>
              <a:avLst/>
              <a:gdLst>
                <a:gd name="T0" fmla="*/ 0 w 9078"/>
                <a:gd name="T1" fmla="*/ 0 h 3560"/>
                <a:gd name="T2" fmla="*/ 9078 w 9078"/>
                <a:gd name="T3" fmla="*/ 672 h 3560"/>
                <a:gd name="T4" fmla="*/ 9078 w 9078"/>
                <a:gd name="T5" fmla="*/ 3560 h 3560"/>
                <a:gd name="T6" fmla="*/ 0 w 9078"/>
                <a:gd name="T7" fmla="*/ 985 h 3560"/>
                <a:gd name="T8" fmla="*/ 0 w 9078"/>
                <a:gd name="T9" fmla="*/ 0 h 3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8" h="3560">
                  <a:moveTo>
                    <a:pt x="0" y="0"/>
                  </a:moveTo>
                  <a:lnTo>
                    <a:pt x="9078" y="672"/>
                  </a:lnTo>
                  <a:lnTo>
                    <a:pt x="9078" y="3560"/>
                  </a:lnTo>
                  <a:lnTo>
                    <a:pt x="0" y="9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40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8" name="Rectangle 1037"/>
          <p:cNvSpPr/>
          <p:nvPr userDrawn="1"/>
        </p:nvSpPr>
        <p:spPr>
          <a:xfrm>
            <a:off x="0" y="-5092"/>
            <a:ext cx="12192000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75000"/>
                  <a:alpha val="2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1" name="Rectangle 1040" descr="background shape"/>
          <p:cNvSpPr/>
          <p:nvPr userDrawn="1"/>
        </p:nvSpPr>
        <p:spPr>
          <a:xfrm>
            <a:off x="-4119" y="6237752"/>
            <a:ext cx="12197830" cy="630429"/>
          </a:xfrm>
          <a:custGeom>
            <a:avLst/>
            <a:gdLst>
              <a:gd name="connsiteX0" fmla="*/ 0 w 12192000"/>
              <a:gd name="connsiteY0" fmla="*/ 0 h 556282"/>
              <a:gd name="connsiteX1" fmla="*/ 12192000 w 12192000"/>
              <a:gd name="connsiteY1" fmla="*/ 0 h 556282"/>
              <a:gd name="connsiteX2" fmla="*/ 12192000 w 12192000"/>
              <a:gd name="connsiteY2" fmla="*/ 556282 h 556282"/>
              <a:gd name="connsiteX3" fmla="*/ 0 w 12192000"/>
              <a:gd name="connsiteY3" fmla="*/ 556282 h 556282"/>
              <a:gd name="connsiteX4" fmla="*/ 0 w 12192000"/>
              <a:gd name="connsiteY4" fmla="*/ 0 h 556282"/>
              <a:gd name="connsiteX0" fmla="*/ 0 w 12206068"/>
              <a:gd name="connsiteY0" fmla="*/ 1026941 h 1583223"/>
              <a:gd name="connsiteX1" fmla="*/ 12206068 w 12206068"/>
              <a:gd name="connsiteY1" fmla="*/ 0 h 1583223"/>
              <a:gd name="connsiteX2" fmla="*/ 12192000 w 12206068"/>
              <a:gd name="connsiteY2" fmla="*/ 1583223 h 1583223"/>
              <a:gd name="connsiteX3" fmla="*/ 0 w 12206068"/>
              <a:gd name="connsiteY3" fmla="*/ 1583223 h 1583223"/>
              <a:gd name="connsiteX4" fmla="*/ 0 w 12206068"/>
              <a:gd name="connsiteY4" fmla="*/ 1026941 h 1583223"/>
              <a:gd name="connsiteX0" fmla="*/ 0 w 12192000"/>
              <a:gd name="connsiteY0" fmla="*/ 34281 h 590563"/>
              <a:gd name="connsiteX1" fmla="*/ 12086619 w 12192000"/>
              <a:gd name="connsiteY1" fmla="*/ 0 h 590563"/>
              <a:gd name="connsiteX2" fmla="*/ 12192000 w 12192000"/>
              <a:gd name="connsiteY2" fmla="*/ 590563 h 590563"/>
              <a:gd name="connsiteX3" fmla="*/ 0 w 12192000"/>
              <a:gd name="connsiteY3" fmla="*/ 590563 h 590563"/>
              <a:gd name="connsiteX4" fmla="*/ 0 w 12192000"/>
              <a:gd name="connsiteY4" fmla="*/ 34281 h 590563"/>
              <a:gd name="connsiteX0" fmla="*/ 0 w 12193711"/>
              <a:gd name="connsiteY0" fmla="*/ 244346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0 w 12193711"/>
              <a:gd name="connsiteY4" fmla="*/ 244346 h 800628"/>
              <a:gd name="connsiteX0" fmla="*/ 98854 w 12193711"/>
              <a:gd name="connsiteY0" fmla="*/ 577978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98854 w 12193711"/>
              <a:gd name="connsiteY4" fmla="*/ 577978 h 800628"/>
              <a:gd name="connsiteX0" fmla="*/ 4119 w 12193711"/>
              <a:gd name="connsiteY0" fmla="*/ 606811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4119 w 12193711"/>
              <a:gd name="connsiteY4" fmla="*/ 606811 h 800628"/>
              <a:gd name="connsiteX0" fmla="*/ 135924 w 12193711"/>
              <a:gd name="connsiteY0" fmla="*/ 590335 h 800628"/>
              <a:gd name="connsiteX1" fmla="*/ 12193711 w 12193711"/>
              <a:gd name="connsiteY1" fmla="*/ 0 h 800628"/>
              <a:gd name="connsiteX2" fmla="*/ 12192000 w 12193711"/>
              <a:gd name="connsiteY2" fmla="*/ 800628 h 800628"/>
              <a:gd name="connsiteX3" fmla="*/ 0 w 12193711"/>
              <a:gd name="connsiteY3" fmla="*/ 800628 h 800628"/>
              <a:gd name="connsiteX4" fmla="*/ 135924 w 12193711"/>
              <a:gd name="connsiteY4" fmla="*/ 590335 h 800628"/>
              <a:gd name="connsiteX0" fmla="*/ 0 w 12197830"/>
              <a:gd name="connsiteY0" fmla="*/ 577978 h 800628"/>
              <a:gd name="connsiteX1" fmla="*/ 12197830 w 12197830"/>
              <a:gd name="connsiteY1" fmla="*/ 0 h 800628"/>
              <a:gd name="connsiteX2" fmla="*/ 12196119 w 12197830"/>
              <a:gd name="connsiteY2" fmla="*/ 800628 h 800628"/>
              <a:gd name="connsiteX3" fmla="*/ 4119 w 12197830"/>
              <a:gd name="connsiteY3" fmla="*/ 800628 h 800628"/>
              <a:gd name="connsiteX4" fmla="*/ 0 w 12197830"/>
              <a:gd name="connsiteY4" fmla="*/ 577978 h 800628"/>
              <a:gd name="connsiteX0" fmla="*/ 0 w 12196127"/>
              <a:gd name="connsiteY0" fmla="*/ 414454 h 637104"/>
              <a:gd name="connsiteX1" fmla="*/ 12167795 w 12196127"/>
              <a:gd name="connsiteY1" fmla="*/ 0 h 637104"/>
              <a:gd name="connsiteX2" fmla="*/ 12196119 w 12196127"/>
              <a:gd name="connsiteY2" fmla="*/ 637104 h 637104"/>
              <a:gd name="connsiteX3" fmla="*/ 4119 w 12196127"/>
              <a:gd name="connsiteY3" fmla="*/ 637104 h 637104"/>
              <a:gd name="connsiteX4" fmla="*/ 0 w 12196127"/>
              <a:gd name="connsiteY4" fmla="*/ 414454 h 637104"/>
              <a:gd name="connsiteX0" fmla="*/ 0 w 12196196"/>
              <a:gd name="connsiteY0" fmla="*/ 411116 h 633766"/>
              <a:gd name="connsiteX1" fmla="*/ 12194493 w 12196196"/>
              <a:gd name="connsiteY1" fmla="*/ 0 h 633766"/>
              <a:gd name="connsiteX2" fmla="*/ 12196119 w 12196196"/>
              <a:gd name="connsiteY2" fmla="*/ 633766 h 633766"/>
              <a:gd name="connsiteX3" fmla="*/ 4119 w 12196196"/>
              <a:gd name="connsiteY3" fmla="*/ 633766 h 633766"/>
              <a:gd name="connsiteX4" fmla="*/ 0 w 12196196"/>
              <a:gd name="connsiteY4" fmla="*/ 411116 h 633766"/>
              <a:gd name="connsiteX0" fmla="*/ 0 w 12196123"/>
              <a:gd name="connsiteY0" fmla="*/ 374407 h 597057"/>
              <a:gd name="connsiteX1" fmla="*/ 12147772 w 12196123"/>
              <a:gd name="connsiteY1" fmla="*/ 0 h 597057"/>
              <a:gd name="connsiteX2" fmla="*/ 12196119 w 12196123"/>
              <a:gd name="connsiteY2" fmla="*/ 597057 h 597057"/>
              <a:gd name="connsiteX3" fmla="*/ 4119 w 12196123"/>
              <a:gd name="connsiteY3" fmla="*/ 597057 h 597057"/>
              <a:gd name="connsiteX4" fmla="*/ 0 w 12196123"/>
              <a:gd name="connsiteY4" fmla="*/ 374407 h 597057"/>
              <a:gd name="connsiteX0" fmla="*/ 0 w 12196196"/>
              <a:gd name="connsiteY0" fmla="*/ 404442 h 627092"/>
              <a:gd name="connsiteX1" fmla="*/ 12194493 w 12196196"/>
              <a:gd name="connsiteY1" fmla="*/ 0 h 627092"/>
              <a:gd name="connsiteX2" fmla="*/ 12196119 w 12196196"/>
              <a:gd name="connsiteY2" fmla="*/ 627092 h 627092"/>
              <a:gd name="connsiteX3" fmla="*/ 4119 w 12196196"/>
              <a:gd name="connsiteY3" fmla="*/ 627092 h 627092"/>
              <a:gd name="connsiteX4" fmla="*/ 0 w 12196196"/>
              <a:gd name="connsiteY4" fmla="*/ 404442 h 627092"/>
              <a:gd name="connsiteX0" fmla="*/ 0 w 12196123"/>
              <a:gd name="connsiteY0" fmla="*/ 391093 h 613743"/>
              <a:gd name="connsiteX1" fmla="*/ 12141097 w 12196123"/>
              <a:gd name="connsiteY1" fmla="*/ 0 h 613743"/>
              <a:gd name="connsiteX2" fmla="*/ 12196119 w 12196123"/>
              <a:gd name="connsiteY2" fmla="*/ 613743 h 613743"/>
              <a:gd name="connsiteX3" fmla="*/ 4119 w 12196123"/>
              <a:gd name="connsiteY3" fmla="*/ 613743 h 613743"/>
              <a:gd name="connsiteX4" fmla="*/ 0 w 12196123"/>
              <a:gd name="connsiteY4" fmla="*/ 391093 h 613743"/>
              <a:gd name="connsiteX0" fmla="*/ 0 w 12197830"/>
              <a:gd name="connsiteY0" fmla="*/ 407779 h 630429"/>
              <a:gd name="connsiteX1" fmla="*/ 12197830 w 12197830"/>
              <a:gd name="connsiteY1" fmla="*/ 0 h 630429"/>
              <a:gd name="connsiteX2" fmla="*/ 12196119 w 12197830"/>
              <a:gd name="connsiteY2" fmla="*/ 630429 h 630429"/>
              <a:gd name="connsiteX3" fmla="*/ 4119 w 12197830"/>
              <a:gd name="connsiteY3" fmla="*/ 630429 h 630429"/>
              <a:gd name="connsiteX4" fmla="*/ 0 w 12197830"/>
              <a:gd name="connsiteY4" fmla="*/ 407779 h 63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7830" h="630429">
                <a:moveTo>
                  <a:pt x="0" y="407779"/>
                </a:moveTo>
                <a:lnTo>
                  <a:pt x="12197830" y="0"/>
                </a:lnTo>
                <a:cubicBezTo>
                  <a:pt x="12197260" y="266876"/>
                  <a:pt x="12196689" y="363553"/>
                  <a:pt x="12196119" y="630429"/>
                </a:cubicBezTo>
                <a:lnTo>
                  <a:pt x="4119" y="630429"/>
                </a:lnTo>
                <a:lnTo>
                  <a:pt x="0" y="407779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95000"/>
                </a:schemeClr>
              </a:gs>
              <a:gs pos="0">
                <a:schemeClr val="accent1">
                  <a:alpha val="8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1235763" y="843711"/>
            <a:ext cx="1328829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0FFEE5F-65BB-4268-AC17-D19CED90FB82}" type="datetimeFigureOut">
              <a:rPr lang="en-US" smtClean="0"/>
              <a:pPr/>
              <a:t>12/19/2015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41620" y="3812327"/>
            <a:ext cx="43513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18350" y="6370474"/>
            <a:ext cx="981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DBECBBC-B5FD-4F11-9AC2-5AED2BF7CA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1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defRPr sz="24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 UI" panose="020B0502040204020203" pitchFamily="34" charset="0"/>
        </a:defRPr>
      </a:lvl1pPr>
      <a:lvl2pPr marL="233363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None/>
        <a:tabLst/>
        <a:defRPr sz="2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4pPr>
      <a:lvl5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5pPr>
      <a:lvl6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6pPr>
      <a:lvl7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7pPr>
      <a:lvl8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 smtClean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8pPr>
      <a:lvl9pPr marL="1141413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tabLst/>
        <a:defRPr lang="en-US" sz="1800" kern="1200" baseline="0" dirty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Segoe UI" panose="020B0502040204020203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3.xml"/><Relationship Id="rId2" Type="http://schemas.openxmlformats.org/officeDocument/2006/relationships/customXml" Target="../../customXml/item2.xml"/><Relationship Id="rId1" Type="http://schemas.openxmlformats.org/officeDocument/2006/relationships/customXml" Target="../../customXml/item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customXml" Target="../../customXml/item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44561" y="4885151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4800000"/>
              </a:lightRig>
            </a:scene3d>
            <a:sp3d extrusionH="260350">
              <a:bevelT w="0" h="88900"/>
              <a:bevelB w="133350" h="171450"/>
            </a:sp3d>
          </a:bodyPr>
          <a:lstStyle/>
          <a:p>
            <a:pPr algn="l"/>
            <a:r>
              <a:rPr lang="en-US" sz="2000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Prepared By :</a:t>
            </a:r>
          </a:p>
          <a:p>
            <a:pPr algn="l" rtl="0"/>
            <a:r>
              <a:rPr lang="en-US" sz="2000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Fayrooz Tayyah      Walaa Hattab</a:t>
            </a:r>
          </a:p>
          <a:p>
            <a:pPr lvl="3" algn="l"/>
            <a:endParaRPr lang="en-US" sz="2000" dirty="0" smtClean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algn="l"/>
            <a:r>
              <a:rPr lang="en-US" sz="2000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Supervisor : </a:t>
            </a:r>
          </a:p>
          <a:p>
            <a:pPr algn="l"/>
            <a:r>
              <a:rPr lang="en-US" sz="2000" dirty="0" smtClean="0">
                <a:solidFill>
                  <a:srgbClr val="5F5F5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        Dr. Samer Arandi</a:t>
            </a:r>
          </a:p>
          <a:p>
            <a:pPr lvl="3" algn="l"/>
            <a:endParaRPr lang="en-US" sz="2000" dirty="0" smtClean="0">
              <a:solidFill>
                <a:srgbClr val="5F5F5F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  <a:p>
            <a:pPr lvl="3" algn="l"/>
            <a:r>
              <a:rPr lang="en-US" sz="2000" dirty="0" smtClean="0">
                <a:solidFill>
                  <a:srgbClr val="107357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stA="46000" endPos="1000" dist="50800" dir="5400000" sy="-100000" algn="bl" rotWithShape="0"/>
                </a:effectLst>
              </a:rPr>
              <a:t>	</a:t>
            </a:r>
          </a:p>
          <a:p>
            <a:pPr algn="l"/>
            <a:endParaRPr lang="en-US" sz="2000" dirty="0">
              <a:solidFill>
                <a:srgbClr val="107357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  <a:reflection stA="46000" endPos="1000" dist="50800" dir="5400000" sy="-100000" algn="bl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86126" y="775499"/>
            <a:ext cx="5538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n w="10541" cmpd="sng">
                  <a:solidFill>
                    <a:srgbClr val="808080"/>
                  </a:solidFill>
                  <a:prstDash val="solid"/>
                </a:ln>
                <a:solidFill>
                  <a:srgbClr val="8A8A8A"/>
                </a:solidFill>
                <a:latin typeface="+mj-lt"/>
              </a:rPr>
              <a:t>Graduation Project Seminar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656" y="2348880"/>
            <a:ext cx="5029200" cy="1433265"/>
          </a:xfrm>
          <a:prstGeom prst="rect">
            <a:avLst/>
          </a:prstGeom>
        </p:spPr>
      </p:pic>
      <p:pic>
        <p:nvPicPr>
          <p:cNvPr id="15" name="Picture 2" descr="C:\Users\t-dantay\Documents\First24\arrowsimple1.png"/>
          <p:cNvPicPr>
            <a:picLocks noChangeAspect="1" noChangeArrowheads="1"/>
          </p:cNvPicPr>
          <p:nvPr>
            <p:custDataLst>
              <p:custData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256" y="5317208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t-dantay\Documents\First24\arrowsimple1.png"/>
          <p:cNvPicPr>
            <a:picLocks noChangeAspect="1" noChangeArrowheads="1"/>
          </p:cNvPicPr>
          <p:nvPr>
            <p:custDataLst>
              <p:custData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5317208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t-dantay\Documents\First24\arrowsimple1.png"/>
          <p:cNvPicPr>
            <a:picLocks noChangeAspect="1" noChangeArrowheads="1"/>
          </p:cNvPicPr>
          <p:nvPr>
            <p:custDataLst>
              <p:custData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6253312"/>
            <a:ext cx="128016" cy="1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8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-151248"/>
            <a:ext cx="3980359" cy="68574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5" y="-177346"/>
            <a:ext cx="3980359" cy="68574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-177346"/>
            <a:ext cx="3980359" cy="6857434"/>
          </a:xfrm>
          <a:prstGeom prst="rect">
            <a:avLst/>
          </a:prstGeom>
        </p:spPr>
      </p:pic>
      <p:sp>
        <p:nvSpPr>
          <p:cNvPr id="7" name="Content Placeholder 13"/>
          <p:cNvSpPr>
            <a:spLocks noGrp="1"/>
          </p:cNvSpPr>
          <p:nvPr>
            <p:ph idx="1"/>
          </p:nvPr>
        </p:nvSpPr>
        <p:spPr>
          <a:xfrm>
            <a:off x="-27414" y="3429000"/>
            <a:ext cx="4757995" cy="2808312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0" dirty="0" smtClean="0">
                <a:solidFill>
                  <a:schemeClr val="bg1"/>
                </a:solidFill>
              </a:rPr>
              <a:t>It’s provides a full description of how the whole system works.</a:t>
            </a:r>
          </a:p>
          <a:p>
            <a:pPr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263352" y="1268760"/>
            <a:ext cx="4176464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/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/>
              <a:t>   Manual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36356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 smtClean="0">
                <a:solidFill>
                  <a:srgbClr val="8A8A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 Applications</a:t>
            </a:r>
            <a:endParaRPr lang="en-US" dirty="0">
              <a:solidFill>
                <a:srgbClr val="8A8A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681" y="116632"/>
            <a:ext cx="3508935" cy="60452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38200" y="1854538"/>
            <a:ext cx="101543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solidFill>
                  <a:srgbClr val="8A8A8A"/>
                </a:solidFill>
              </a:rPr>
              <a:t>Our application consists of 6 sub </a:t>
            </a:r>
            <a:endParaRPr lang="en-US" sz="2800" dirty="0" smtClean="0">
              <a:solidFill>
                <a:srgbClr val="8A8A8A"/>
              </a:solidFill>
            </a:endParaRPr>
          </a:p>
          <a:p>
            <a:pPr algn="l"/>
            <a:r>
              <a:rPr lang="en-US" sz="2800" dirty="0" smtClean="0">
                <a:solidFill>
                  <a:srgbClr val="8A8A8A"/>
                </a:solidFill>
              </a:rPr>
              <a:t>applications: </a:t>
            </a:r>
          </a:p>
          <a:p>
            <a:pPr algn="l"/>
            <a:endParaRPr lang="en-US" sz="2800" dirty="0" smtClean="0">
              <a:solidFill>
                <a:srgbClr val="8A8A8A"/>
              </a:solidFill>
            </a:endParaRPr>
          </a:p>
          <a:p>
            <a:pPr lvl="5" algn="l"/>
            <a:r>
              <a:rPr lang="en-US" sz="2800" dirty="0" smtClean="0">
                <a:solidFill>
                  <a:srgbClr val="8A8A8A"/>
                </a:solidFill>
              </a:rPr>
              <a:t>- Ordered </a:t>
            </a:r>
            <a:r>
              <a:rPr lang="en-US" sz="2800" dirty="0">
                <a:solidFill>
                  <a:srgbClr val="8A8A8A"/>
                </a:solidFill>
              </a:rPr>
              <a:t>in the </a:t>
            </a:r>
            <a:r>
              <a:rPr lang="en-US" sz="2800" dirty="0" smtClean="0">
                <a:solidFill>
                  <a:srgbClr val="8A8A8A"/>
                </a:solidFill>
              </a:rPr>
              <a:t>same ordering </a:t>
            </a:r>
            <a:r>
              <a:rPr lang="en-US" sz="2800" dirty="0">
                <a:solidFill>
                  <a:srgbClr val="8A8A8A"/>
                </a:solidFill>
              </a:rPr>
              <a:t>of Braille </a:t>
            </a:r>
            <a:r>
              <a:rPr lang="en-US" sz="2800" dirty="0" smtClean="0">
                <a:solidFill>
                  <a:srgbClr val="8A8A8A"/>
                </a:solidFill>
              </a:rPr>
              <a:t>Cells.</a:t>
            </a:r>
            <a:endParaRPr lang="en-US" sz="2800" dirty="0">
              <a:solidFill>
                <a:srgbClr val="8A8A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3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18" y="637282"/>
            <a:ext cx="4176464" cy="1224136"/>
          </a:xfrm>
        </p:spPr>
        <p:txBody>
          <a:bodyPr/>
          <a:lstStyle/>
          <a:p>
            <a:r>
              <a:rPr lang="en-US" dirty="0" smtClean="0"/>
              <a:t>1.Money Reader</a:t>
            </a:r>
            <a:endParaRPr lang="ar-SA" dirty="0"/>
          </a:p>
        </p:txBody>
      </p:sp>
      <p:sp>
        <p:nvSpPr>
          <p:cNvPr id="4" name="Content Placeholder 13"/>
          <p:cNvSpPr>
            <a:spLocks noGrp="1"/>
          </p:cNvSpPr>
          <p:nvPr>
            <p:ph idx="1"/>
          </p:nvPr>
        </p:nvSpPr>
        <p:spPr>
          <a:xfrm>
            <a:off x="119336" y="2492896"/>
            <a:ext cx="4320480" cy="3312368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Recognize the </a:t>
            </a:r>
            <a:r>
              <a:rPr lang="en-US" sz="2800" b="0" dirty="0">
                <a:solidFill>
                  <a:schemeClr val="bg1"/>
                </a:solidFill>
              </a:rPr>
              <a:t>values of different shekel bills and coins</a:t>
            </a:r>
            <a:r>
              <a:rPr lang="en-US" sz="2800" b="0" dirty="0" smtClean="0">
                <a:solidFill>
                  <a:schemeClr val="bg1"/>
                </a:solidFill>
              </a:rPr>
              <a:t>.</a:t>
            </a:r>
            <a:endParaRPr lang="en-US" sz="2800" b="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44824"/>
            <a:ext cx="5256584" cy="29523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946" y="1248519"/>
            <a:ext cx="7131730" cy="41449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855089"/>
            <a:ext cx="5184576" cy="29420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760" y="1870618"/>
            <a:ext cx="5167823" cy="292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4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336" y="620688"/>
            <a:ext cx="4176464" cy="1008112"/>
          </a:xfrm>
        </p:spPr>
        <p:txBody>
          <a:bodyPr/>
          <a:lstStyle/>
          <a:p>
            <a:r>
              <a:rPr lang="en-US" dirty="0" smtClean="0"/>
              <a:t>2.Text Reader</a:t>
            </a:r>
            <a:endParaRPr lang="ar-SA" dirty="0"/>
          </a:p>
        </p:txBody>
      </p:sp>
      <p:sp>
        <p:nvSpPr>
          <p:cNvPr id="9" name="Content Placeholder 11"/>
          <p:cNvSpPr>
            <a:spLocks noGrp="1"/>
          </p:cNvSpPr>
          <p:nvPr>
            <p:ph idx="1"/>
          </p:nvPr>
        </p:nvSpPr>
        <p:spPr>
          <a:xfrm>
            <a:off x="119336" y="2492896"/>
            <a:ext cx="4464496" cy="3384375"/>
          </a:xfrm>
        </p:spPr>
        <p:txBody>
          <a:bodyPr anchor="ctr">
            <a:normAutofit fontScale="47500" lnSpcReduction="20000"/>
          </a:bodyPr>
          <a:lstStyle/>
          <a:p>
            <a:pPr>
              <a:buClrTx/>
            </a:pPr>
            <a:r>
              <a:rPr lang="en-US" sz="5900" b="0" dirty="0" smtClean="0">
                <a:solidFill>
                  <a:schemeClr val="bg1"/>
                </a:solidFill>
              </a:rPr>
              <a:t>Read </a:t>
            </a:r>
            <a:r>
              <a:rPr lang="en-US" sz="5900" b="0" dirty="0">
                <a:solidFill>
                  <a:schemeClr val="bg1"/>
                </a:solidFill>
              </a:rPr>
              <a:t>the text by using </a:t>
            </a:r>
            <a:endParaRPr lang="en-US" sz="5900" b="0" dirty="0" smtClean="0">
              <a:solidFill>
                <a:schemeClr val="bg1"/>
              </a:solidFill>
            </a:endParaRPr>
          </a:p>
          <a:p>
            <a:pPr>
              <a:buClrTx/>
            </a:pPr>
            <a:r>
              <a:rPr lang="en-US" sz="5900" b="0" dirty="0" smtClean="0">
                <a:solidFill>
                  <a:schemeClr val="bg1"/>
                </a:solidFill>
              </a:rPr>
              <a:t>mobile camera.</a:t>
            </a:r>
          </a:p>
          <a:p>
            <a:pPr>
              <a:buClrTx/>
            </a:pPr>
            <a:endParaRPr lang="en-US" sz="5900" b="0" dirty="0" smtClean="0">
              <a:solidFill>
                <a:schemeClr val="bg1"/>
              </a:solidFill>
            </a:endParaRPr>
          </a:p>
          <a:p>
            <a:pPr marL="342900" indent="-342900">
              <a:buClrTx/>
              <a:buFont typeface="Wingdings" pitchFamily="2" charset="2"/>
              <a:buChar char="§"/>
            </a:pPr>
            <a:r>
              <a:rPr lang="en-US" sz="5900" b="0" dirty="0" smtClean="0">
                <a:solidFill>
                  <a:schemeClr val="bg1"/>
                </a:solidFill>
              </a:rPr>
              <a:t>Real-time </a:t>
            </a:r>
            <a:r>
              <a:rPr lang="en-US" sz="5900" b="0" dirty="0">
                <a:solidFill>
                  <a:schemeClr val="bg1"/>
                </a:solidFill>
              </a:rPr>
              <a:t>text recognition</a:t>
            </a:r>
            <a:r>
              <a:rPr lang="en-US" sz="5900" b="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ClrTx/>
              <a:buFont typeface="Wingdings" pitchFamily="2" charset="2"/>
              <a:buChar char="§"/>
            </a:pPr>
            <a:r>
              <a:rPr lang="en-US" sz="5900" b="0" dirty="0" smtClean="0">
                <a:solidFill>
                  <a:schemeClr val="bg1"/>
                </a:solidFill>
              </a:rPr>
              <a:t>Two modes: Quick &amp; Accurate</a:t>
            </a:r>
          </a:p>
          <a:p>
            <a:pPr marL="342900" indent="-342900">
              <a:buClrTx/>
              <a:buFont typeface="Wingdings" pitchFamily="2" charset="2"/>
              <a:buChar char="§"/>
            </a:pPr>
            <a:r>
              <a:rPr lang="en-US" sz="5900" b="0" dirty="0" smtClean="0">
                <a:solidFill>
                  <a:schemeClr val="bg1"/>
                </a:solidFill>
              </a:rPr>
              <a:t>Fixed camera.</a:t>
            </a:r>
            <a:endParaRPr lang="en-US" sz="5900" b="0" dirty="0">
              <a:solidFill>
                <a:schemeClr val="bg1"/>
              </a:solidFill>
            </a:endParaRPr>
          </a:p>
          <a:p>
            <a:pPr marL="342900" indent="-342900">
              <a:buClrTx/>
              <a:buFont typeface="Wingdings" pitchFamily="2" charset="2"/>
              <a:buChar char="§"/>
            </a:pPr>
            <a:endParaRPr lang="en-US" b="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202330"/>
            <a:ext cx="3865131" cy="64533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464" y="1356530"/>
            <a:ext cx="7131730" cy="41449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052" y="1988841"/>
            <a:ext cx="5217531" cy="2880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052" y="1988841"/>
            <a:ext cx="5217531" cy="28803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683" y="1988841"/>
            <a:ext cx="525371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241055"/>
            <a:ext cx="3767016" cy="63758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1917591"/>
            <a:ext cx="719269" cy="31940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2" y="1917591"/>
            <a:ext cx="719269" cy="3194040"/>
          </a:xfrm>
          <a:prstGeom prst="rect">
            <a:avLst/>
          </a:prstGeom>
        </p:spPr>
      </p:pic>
      <p:sp>
        <p:nvSpPr>
          <p:cNvPr id="13" name="Content Placeholder 11"/>
          <p:cNvSpPr>
            <a:spLocks noGrp="1"/>
          </p:cNvSpPr>
          <p:nvPr>
            <p:ph idx="1"/>
          </p:nvPr>
        </p:nvSpPr>
        <p:spPr>
          <a:xfrm>
            <a:off x="119336" y="2636912"/>
            <a:ext cx="4752528" cy="2860422"/>
          </a:xfrm>
        </p:spPr>
        <p:txBody>
          <a:bodyPr anchor="ctr">
            <a:noAutofit/>
          </a:bodyPr>
          <a:lstStyle/>
          <a:p>
            <a:pPr marL="342900" indent="-342900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chemeClr val="bg1"/>
                </a:solidFill>
              </a:rPr>
              <a:t>Contains five levels.</a:t>
            </a:r>
          </a:p>
          <a:p>
            <a:pPr marL="342900" indent="-342900">
              <a:buClrTx/>
              <a:buFont typeface="Wingdings" pitchFamily="2" charset="2"/>
              <a:buChar char="§"/>
            </a:pPr>
            <a:endParaRPr lang="en-US" sz="2800" b="0" dirty="0">
              <a:solidFill>
                <a:schemeClr val="bg1"/>
              </a:solidFill>
            </a:endParaRPr>
          </a:p>
          <a:p>
            <a:pPr marL="342900" indent="-342900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chemeClr val="bg1"/>
                </a:solidFill>
              </a:rPr>
              <a:t>Shake to move from </a:t>
            </a:r>
            <a:r>
              <a:rPr lang="en-US" sz="2800" b="0" dirty="0">
                <a:solidFill>
                  <a:schemeClr val="bg1"/>
                </a:solidFill>
              </a:rPr>
              <a:t>one </a:t>
            </a:r>
            <a:r>
              <a:rPr lang="en-US" sz="2800" b="0" dirty="0" smtClean="0">
                <a:solidFill>
                  <a:schemeClr val="bg1"/>
                </a:solidFill>
              </a:rPr>
              <a:t>level to another.</a:t>
            </a:r>
          </a:p>
          <a:p>
            <a:pPr marL="342900" indent="-342900">
              <a:buClrTx/>
              <a:buFont typeface="Wingdings" pitchFamily="2" charset="2"/>
              <a:buChar char="§"/>
            </a:pPr>
            <a:endParaRPr lang="en-US" sz="2800" b="0" dirty="0" smtClean="0">
              <a:solidFill>
                <a:schemeClr val="bg1"/>
              </a:solidFill>
            </a:endParaRPr>
          </a:p>
          <a:p>
            <a:pPr marL="342900" indent="-342900">
              <a:buClrTx/>
              <a:buFont typeface="Wingdings" pitchFamily="2" charset="2"/>
              <a:buChar char="§"/>
            </a:pPr>
            <a:r>
              <a:rPr lang="en-US" sz="2800" b="0" dirty="0" smtClean="0">
                <a:solidFill>
                  <a:schemeClr val="bg1"/>
                </a:solidFill>
              </a:rPr>
              <a:t>Swipe to </a:t>
            </a:r>
            <a:r>
              <a:rPr lang="en-US" sz="2800" b="0" dirty="0">
                <a:solidFill>
                  <a:schemeClr val="bg1"/>
                </a:solidFill>
              </a:rPr>
              <a:t>grab the device in the right way. </a:t>
            </a: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0" y="1196752"/>
            <a:ext cx="4176464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/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3.Braille Learning</a:t>
            </a:r>
            <a:endParaRPr lang="ar-SA" dirty="0"/>
          </a:p>
        </p:txBody>
      </p:sp>
      <p:sp>
        <p:nvSpPr>
          <p:cNvPr id="16" name="Rectangle 15"/>
          <p:cNvSpPr/>
          <p:nvPr/>
        </p:nvSpPr>
        <p:spPr>
          <a:xfrm>
            <a:off x="10565814" y="2564904"/>
            <a:ext cx="1258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Right side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58452" y="2564904"/>
            <a:ext cx="1104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Left side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31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65E-6 1.28585E-6 L 0.14772 -0.0062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80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6529E-6 -1.68363E-6 L -0.15358 0.0041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9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6" grpId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336" y="1124744"/>
            <a:ext cx="4176464" cy="936104"/>
          </a:xfrm>
        </p:spPr>
        <p:txBody>
          <a:bodyPr/>
          <a:lstStyle/>
          <a:p>
            <a:r>
              <a:rPr lang="en-US" dirty="0" smtClean="0"/>
              <a:t>3.Braille Learning</a:t>
            </a:r>
            <a:endParaRPr lang="ar-SA" dirty="0"/>
          </a:p>
        </p:txBody>
      </p:sp>
      <p:sp>
        <p:nvSpPr>
          <p:cNvPr id="8" name="Content Placeholder 11"/>
          <p:cNvSpPr>
            <a:spLocks noGrp="1"/>
          </p:cNvSpPr>
          <p:nvPr>
            <p:ph idx="1"/>
          </p:nvPr>
        </p:nvSpPr>
        <p:spPr>
          <a:xfrm>
            <a:off x="263352" y="3068960"/>
            <a:ext cx="4464496" cy="1800200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Learn braille by typing any number and character on the screen.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half" idx="2"/>
          </p:nvPr>
        </p:nvSpPr>
        <p:spPr>
          <a:xfrm>
            <a:off x="263353" y="2708921"/>
            <a:ext cx="2304255" cy="648071"/>
          </a:xfrm>
        </p:spPr>
        <p:txBody>
          <a:bodyPr>
            <a:normAutofit/>
          </a:bodyPr>
          <a:lstStyle/>
          <a:p>
            <a:pPr marL="342900" indent="-342900">
              <a:buClr>
                <a:schemeClr val="bg1"/>
              </a:buClr>
              <a:buFont typeface="Wingdings" pitchFamily="2" charset="2"/>
              <a:buChar char="ü"/>
            </a:pPr>
            <a:r>
              <a:rPr lang="en-US" sz="2800" dirty="0" smtClean="0"/>
              <a:t>First level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288032"/>
            <a:ext cx="3769822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16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336" y="1124744"/>
            <a:ext cx="4176464" cy="936104"/>
          </a:xfrm>
        </p:spPr>
        <p:txBody>
          <a:bodyPr/>
          <a:lstStyle/>
          <a:p>
            <a:r>
              <a:rPr lang="en-US" dirty="0" smtClean="0"/>
              <a:t>3.Braille Learning</a:t>
            </a:r>
            <a:endParaRPr lang="ar-SA" dirty="0"/>
          </a:p>
        </p:txBody>
      </p:sp>
      <p:sp>
        <p:nvSpPr>
          <p:cNvPr id="8" name="Content Placeholder 11"/>
          <p:cNvSpPr>
            <a:spLocks noGrp="1"/>
          </p:cNvSpPr>
          <p:nvPr>
            <p:ph idx="1"/>
          </p:nvPr>
        </p:nvSpPr>
        <p:spPr>
          <a:xfrm>
            <a:off x="263352" y="3140968"/>
            <a:ext cx="4248472" cy="1440160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Focus on letters </a:t>
            </a:r>
            <a:r>
              <a:rPr lang="en-US" sz="2800" b="0" dirty="0">
                <a:solidFill>
                  <a:schemeClr val="bg1"/>
                </a:solidFill>
              </a:rPr>
              <a:t>and numbers that can be written by the </a:t>
            </a:r>
            <a:r>
              <a:rPr lang="en-US" sz="2800" b="0" dirty="0" smtClean="0">
                <a:solidFill>
                  <a:schemeClr val="bg1"/>
                </a:solidFill>
              </a:rPr>
              <a:t>left fingers</a:t>
            </a:r>
            <a:r>
              <a:rPr lang="en-US" sz="2800" b="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half" idx="2"/>
          </p:nvPr>
        </p:nvSpPr>
        <p:spPr>
          <a:xfrm>
            <a:off x="263353" y="2780929"/>
            <a:ext cx="3456383" cy="432047"/>
          </a:xfrm>
        </p:spPr>
        <p:txBody>
          <a:bodyPr>
            <a:noAutofit/>
          </a:bodyPr>
          <a:lstStyle/>
          <a:p>
            <a:pPr marL="342900" indent="-342900">
              <a:buClr>
                <a:schemeClr val="bg1"/>
              </a:buClr>
              <a:buFont typeface="Wingdings" pitchFamily="2" charset="2"/>
              <a:buChar char="ü"/>
            </a:pPr>
            <a:r>
              <a:rPr lang="en-US" sz="2800" dirty="0" smtClean="0"/>
              <a:t>Second level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144016"/>
            <a:ext cx="3721115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43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336" y="1124744"/>
            <a:ext cx="4176464" cy="936104"/>
          </a:xfrm>
        </p:spPr>
        <p:txBody>
          <a:bodyPr/>
          <a:lstStyle/>
          <a:p>
            <a:r>
              <a:rPr lang="en-US" dirty="0" smtClean="0"/>
              <a:t>3.Braille Learning</a:t>
            </a:r>
            <a:endParaRPr lang="ar-SA" dirty="0"/>
          </a:p>
        </p:txBody>
      </p:sp>
      <p:sp>
        <p:nvSpPr>
          <p:cNvPr id="8" name="Content Placeholder 11"/>
          <p:cNvSpPr>
            <a:spLocks noGrp="1"/>
          </p:cNvSpPr>
          <p:nvPr>
            <p:ph idx="1"/>
          </p:nvPr>
        </p:nvSpPr>
        <p:spPr>
          <a:xfrm>
            <a:off x="263352" y="3140968"/>
            <a:ext cx="4464496" cy="1440160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Focus on </a:t>
            </a:r>
            <a:r>
              <a:rPr lang="en-US" sz="2800" b="0" dirty="0">
                <a:solidFill>
                  <a:schemeClr val="bg1"/>
                </a:solidFill>
              </a:rPr>
              <a:t>letters that can be written by the left and right fingers.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half" idx="2"/>
          </p:nvPr>
        </p:nvSpPr>
        <p:spPr>
          <a:xfrm>
            <a:off x="263353" y="2780929"/>
            <a:ext cx="2304255" cy="432047"/>
          </a:xfrm>
        </p:spPr>
        <p:txBody>
          <a:bodyPr>
            <a:noAutofit/>
          </a:bodyPr>
          <a:lstStyle/>
          <a:p>
            <a:pPr marL="342900" indent="-342900">
              <a:buClr>
                <a:schemeClr val="bg1"/>
              </a:buClr>
              <a:buFont typeface="Wingdings" pitchFamily="2" charset="2"/>
              <a:buChar char="ü"/>
            </a:pPr>
            <a:r>
              <a:rPr lang="en-US" sz="2800" dirty="0" smtClean="0"/>
              <a:t>Third level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116632"/>
            <a:ext cx="386513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52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336" y="1124744"/>
            <a:ext cx="4176464" cy="936104"/>
          </a:xfrm>
        </p:spPr>
        <p:txBody>
          <a:bodyPr/>
          <a:lstStyle/>
          <a:p>
            <a:r>
              <a:rPr lang="en-US" dirty="0" smtClean="0"/>
              <a:t>3.Braille Learning</a:t>
            </a:r>
            <a:endParaRPr lang="ar-SA" dirty="0"/>
          </a:p>
        </p:txBody>
      </p:sp>
      <p:sp>
        <p:nvSpPr>
          <p:cNvPr id="8" name="Content Placeholder 11"/>
          <p:cNvSpPr>
            <a:spLocks noGrp="1"/>
          </p:cNvSpPr>
          <p:nvPr>
            <p:ph idx="1"/>
          </p:nvPr>
        </p:nvSpPr>
        <p:spPr>
          <a:xfrm>
            <a:off x="263352" y="3140968"/>
            <a:ext cx="4464496" cy="1440160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Focus on numbers that </a:t>
            </a:r>
            <a:r>
              <a:rPr lang="en-US" sz="2800" b="0" dirty="0">
                <a:solidFill>
                  <a:schemeClr val="bg1"/>
                </a:solidFill>
              </a:rPr>
              <a:t>can be written by the left and right fingers.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half" idx="2"/>
          </p:nvPr>
        </p:nvSpPr>
        <p:spPr>
          <a:xfrm>
            <a:off x="263353" y="2780929"/>
            <a:ext cx="2664295" cy="432047"/>
          </a:xfrm>
        </p:spPr>
        <p:txBody>
          <a:bodyPr>
            <a:noAutofit/>
          </a:bodyPr>
          <a:lstStyle/>
          <a:p>
            <a:pPr marL="342900" indent="-342900">
              <a:buClr>
                <a:schemeClr val="bg1"/>
              </a:buClr>
              <a:buFont typeface="Wingdings" pitchFamily="2" charset="2"/>
              <a:buChar char="ü"/>
            </a:pPr>
            <a:r>
              <a:rPr lang="en-US" sz="2800" dirty="0" smtClean="0"/>
              <a:t>Fourth level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93866"/>
            <a:ext cx="3841830" cy="664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28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336" y="1124744"/>
            <a:ext cx="4176464" cy="936104"/>
          </a:xfrm>
        </p:spPr>
        <p:txBody>
          <a:bodyPr/>
          <a:lstStyle/>
          <a:p>
            <a:r>
              <a:rPr lang="en-US" dirty="0" smtClean="0"/>
              <a:t>3.Braille Learning</a:t>
            </a:r>
            <a:endParaRPr lang="ar-SA" dirty="0"/>
          </a:p>
        </p:txBody>
      </p:sp>
      <p:sp>
        <p:nvSpPr>
          <p:cNvPr id="8" name="Content Placeholder 11"/>
          <p:cNvSpPr>
            <a:spLocks noGrp="1"/>
          </p:cNvSpPr>
          <p:nvPr>
            <p:ph idx="1"/>
          </p:nvPr>
        </p:nvSpPr>
        <p:spPr>
          <a:xfrm>
            <a:off x="263352" y="3140968"/>
            <a:ext cx="4464496" cy="1440160"/>
          </a:xfrm>
        </p:spPr>
        <p:txBody>
          <a:bodyPr anchor="ctr">
            <a:normAutofit/>
          </a:bodyPr>
          <a:lstStyle/>
          <a:p>
            <a:pPr>
              <a:buClrTx/>
            </a:pPr>
            <a:r>
              <a:rPr lang="en-US" sz="2800" b="0" dirty="0" smtClean="0">
                <a:solidFill>
                  <a:schemeClr val="bg1"/>
                </a:solidFill>
              </a:rPr>
              <a:t>Take on a </a:t>
            </a:r>
            <a:r>
              <a:rPr lang="en-US" sz="2800" b="0" dirty="0">
                <a:solidFill>
                  <a:schemeClr val="bg1"/>
                </a:solidFill>
              </a:rPr>
              <a:t>small </a:t>
            </a:r>
            <a:r>
              <a:rPr lang="en-US" sz="2800" b="0" dirty="0" smtClean="0">
                <a:solidFill>
                  <a:schemeClr val="bg1"/>
                </a:solidFill>
              </a:rPr>
              <a:t>challenge.</a:t>
            </a:r>
            <a:endParaRPr lang="en-US" sz="2800" b="0" dirty="0">
              <a:solidFill>
                <a:schemeClr val="bg1"/>
              </a:solidFill>
            </a:endParaRPr>
          </a:p>
        </p:txBody>
      </p:sp>
      <p:sp>
        <p:nvSpPr>
          <p:cNvPr id="4" name="Text Placeholder 7"/>
          <p:cNvSpPr>
            <a:spLocks noGrp="1"/>
          </p:cNvSpPr>
          <p:nvPr>
            <p:ph type="body" sz="half" idx="2"/>
          </p:nvPr>
        </p:nvSpPr>
        <p:spPr>
          <a:xfrm>
            <a:off x="263353" y="2780929"/>
            <a:ext cx="2304255" cy="432047"/>
          </a:xfrm>
        </p:spPr>
        <p:txBody>
          <a:bodyPr>
            <a:noAutofit/>
          </a:bodyPr>
          <a:lstStyle/>
          <a:p>
            <a:pPr marL="342900" indent="-342900">
              <a:buClr>
                <a:schemeClr val="bg1"/>
              </a:buClr>
              <a:buFont typeface="Wingdings" pitchFamily="2" charset="2"/>
              <a:buChar char="ü"/>
            </a:pPr>
            <a:r>
              <a:rPr lang="en-US" sz="2800" dirty="0" smtClean="0"/>
              <a:t>Fifth level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93866"/>
            <a:ext cx="3841830" cy="664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53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2276872"/>
            <a:ext cx="10515600" cy="2889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What is MySmartEye 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Motivation, objectives.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808080"/>
                </a:solidFill>
              </a:rPr>
              <a:t>Implementation.</a:t>
            </a:r>
            <a:endParaRPr lang="en-US" b="0" dirty="0" smtClean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9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620688"/>
            <a:ext cx="4176464" cy="1224136"/>
          </a:xfrm>
        </p:spPr>
        <p:txBody>
          <a:bodyPr/>
          <a:lstStyle/>
          <a:p>
            <a:r>
              <a:rPr lang="en-US" dirty="0" smtClean="0"/>
              <a:t>4. Get Location</a:t>
            </a:r>
            <a:endParaRPr lang="ar-SA" dirty="0"/>
          </a:p>
        </p:txBody>
      </p:sp>
      <p:sp>
        <p:nvSpPr>
          <p:cNvPr id="7" name="Content Placeholder 11"/>
          <p:cNvSpPr>
            <a:spLocks noGrp="1"/>
          </p:cNvSpPr>
          <p:nvPr>
            <p:ph idx="1"/>
          </p:nvPr>
        </p:nvSpPr>
        <p:spPr>
          <a:xfrm>
            <a:off x="335360" y="2002532"/>
            <a:ext cx="3960440" cy="2736304"/>
          </a:xfrm>
        </p:spPr>
        <p:txBody>
          <a:bodyPr anchor="ctr">
            <a:normAutofit/>
          </a:bodyPr>
          <a:lstStyle/>
          <a:p>
            <a:r>
              <a:rPr lang="en-US" sz="2800" b="0" dirty="0" smtClean="0">
                <a:solidFill>
                  <a:schemeClr val="bg1"/>
                </a:solidFill>
              </a:rPr>
              <a:t>Help the user identify the current location and the nearest places around.</a:t>
            </a:r>
          </a:p>
          <a:p>
            <a:endParaRPr lang="en-US" sz="2800" b="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-74989"/>
            <a:ext cx="3960440" cy="6888365"/>
          </a:xfrm>
          <a:prstGeom prst="rect">
            <a:avLst/>
          </a:prstGeom>
        </p:spPr>
      </p:pic>
      <p:grpSp>
        <p:nvGrpSpPr>
          <p:cNvPr id="8" name="MapMarker"/>
          <p:cNvGrpSpPr>
            <a:grpSpLocks noChangeAspect="1"/>
          </p:cNvGrpSpPr>
          <p:nvPr>
            <p:custDataLst>
              <p:custData r:id="rId1"/>
            </p:custDataLst>
          </p:nvPr>
        </p:nvGrpSpPr>
        <p:grpSpPr>
          <a:xfrm>
            <a:off x="3851330" y="1229317"/>
            <a:ext cx="274320" cy="274320"/>
            <a:chOff x="3669395" y="3536182"/>
            <a:chExt cx="287705" cy="287705"/>
          </a:xfrm>
        </p:grpSpPr>
        <p:sp>
          <p:nvSpPr>
            <p:cNvPr id="9" name="Teardrop 8"/>
            <p:cNvSpPr>
              <a:spLocks noChangeAspect="1"/>
            </p:cNvSpPr>
            <p:nvPr/>
          </p:nvSpPr>
          <p:spPr>
            <a:xfrm rot="8100000">
              <a:off x="3669395" y="3536182"/>
              <a:ext cx="287705" cy="287705"/>
            </a:xfrm>
            <a:prstGeom prst="teardrop">
              <a:avLst>
                <a:gd name="adj" fmla="val 152462"/>
              </a:avLst>
            </a:prstGeom>
            <a:solidFill>
              <a:srgbClr val="FFFFFF">
                <a:lumMod val="95000"/>
              </a:srgbClr>
            </a:solidFill>
            <a:ln w="317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4572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3703757" y="3568747"/>
              <a:ext cx="218980" cy="21898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317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kern="0" dirty="0">
                  <a:solidFill>
                    <a:srgbClr val="FFFFFF"/>
                  </a:solidFill>
                  <a:latin typeface="Segoe UI"/>
                </a:rPr>
                <a:t>1</a:t>
              </a:r>
              <a:endParaRPr kumimoji="0" lang="en-US" sz="105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883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b="1" dirty="0" smtClean="0"/>
              <a:t>5</a:t>
            </a:r>
            <a:r>
              <a:rPr lang="en-US" dirty="0" smtClean="0"/>
              <a:t>. Chat</a:t>
            </a:r>
            <a:endParaRPr lang="ar-SA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71864" y="404664"/>
            <a:ext cx="7416824" cy="6120680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en-US" b="0" dirty="0" smtClean="0">
                <a:solidFill>
                  <a:srgbClr val="8A8A8A"/>
                </a:solidFill>
              </a:rPr>
              <a:t>Support the basic functionalities of a chatting system.</a:t>
            </a:r>
          </a:p>
          <a:p>
            <a:pPr>
              <a:lnSpc>
                <a:spcPct val="160000"/>
              </a:lnSpc>
            </a:pPr>
            <a:r>
              <a:rPr lang="en-US" b="0" dirty="0" smtClean="0">
                <a:solidFill>
                  <a:srgbClr val="8A8A8A"/>
                </a:solidFill>
              </a:rPr>
              <a:t>These include:  </a:t>
            </a:r>
          </a:p>
          <a:p>
            <a:pPr marL="857250" indent="-857250">
              <a:lnSpc>
                <a:spcPct val="160000"/>
              </a:lnSpc>
              <a:buClr>
                <a:srgbClr val="148E6B"/>
              </a:buClr>
              <a:buFont typeface="Wingdings" pitchFamily="2" charset="2"/>
              <a:buChar char="ü"/>
            </a:pPr>
            <a:r>
              <a:rPr lang="en-US" b="0" dirty="0" smtClean="0">
                <a:solidFill>
                  <a:srgbClr val="8A8A8A"/>
                </a:solidFill>
              </a:rPr>
              <a:t>Log In.</a:t>
            </a:r>
          </a:p>
          <a:p>
            <a:pPr marL="857250" indent="-857250">
              <a:lnSpc>
                <a:spcPct val="160000"/>
              </a:lnSpc>
              <a:buClr>
                <a:srgbClr val="148E6B"/>
              </a:buClr>
              <a:buFont typeface="Wingdings" pitchFamily="2" charset="2"/>
              <a:buChar char="ü"/>
            </a:pPr>
            <a:r>
              <a:rPr lang="en-US" b="0" dirty="0" smtClean="0">
                <a:solidFill>
                  <a:srgbClr val="8A8A8A"/>
                </a:solidFill>
              </a:rPr>
              <a:t>Sign Up.</a:t>
            </a:r>
          </a:p>
          <a:p>
            <a:pPr marL="857250" indent="-857250">
              <a:lnSpc>
                <a:spcPct val="160000"/>
              </a:lnSpc>
              <a:buClr>
                <a:srgbClr val="148E6B"/>
              </a:buClr>
              <a:buFont typeface="Wingdings" pitchFamily="2" charset="2"/>
              <a:buChar char="ü"/>
            </a:pPr>
            <a:r>
              <a:rPr lang="en-US" b="0" dirty="0">
                <a:solidFill>
                  <a:srgbClr val="8A8A8A"/>
                </a:solidFill>
              </a:rPr>
              <a:t>Add new friend</a:t>
            </a:r>
            <a:r>
              <a:rPr lang="en-US" b="0" dirty="0" smtClean="0">
                <a:solidFill>
                  <a:srgbClr val="8A8A8A"/>
                </a:solidFill>
              </a:rPr>
              <a:t>.</a:t>
            </a:r>
          </a:p>
          <a:p>
            <a:pPr marL="857250" indent="-857250">
              <a:lnSpc>
                <a:spcPct val="160000"/>
              </a:lnSpc>
              <a:buClr>
                <a:srgbClr val="148E6B"/>
              </a:buClr>
              <a:buFont typeface="Wingdings" pitchFamily="2" charset="2"/>
              <a:buChar char="ü"/>
            </a:pPr>
            <a:r>
              <a:rPr lang="en-US" b="0" dirty="0">
                <a:solidFill>
                  <a:srgbClr val="8A8A8A"/>
                </a:solidFill>
              </a:rPr>
              <a:t>Accept or decline requests from friends</a:t>
            </a:r>
            <a:r>
              <a:rPr lang="en-US" b="0" dirty="0" smtClean="0">
                <a:solidFill>
                  <a:srgbClr val="8A8A8A"/>
                </a:solidFill>
              </a:rPr>
              <a:t>.</a:t>
            </a:r>
          </a:p>
          <a:p>
            <a:pPr marL="857250" indent="-857250">
              <a:lnSpc>
                <a:spcPct val="160000"/>
              </a:lnSpc>
              <a:buClr>
                <a:srgbClr val="148E6B"/>
              </a:buClr>
              <a:buFont typeface="Wingdings" pitchFamily="2" charset="2"/>
              <a:buChar char="ü"/>
            </a:pPr>
            <a:r>
              <a:rPr lang="en-US" b="0" dirty="0" smtClean="0">
                <a:solidFill>
                  <a:srgbClr val="8A8A8A"/>
                </a:solidFill>
              </a:rPr>
              <a:t>Show </a:t>
            </a:r>
            <a:r>
              <a:rPr lang="en-US" b="0" dirty="0">
                <a:solidFill>
                  <a:srgbClr val="8A8A8A"/>
                </a:solidFill>
              </a:rPr>
              <a:t>online and offline friends.</a:t>
            </a:r>
          </a:p>
          <a:p>
            <a:pPr marL="857250" indent="-857250">
              <a:lnSpc>
                <a:spcPct val="160000"/>
              </a:lnSpc>
              <a:buClr>
                <a:srgbClr val="148E6B"/>
              </a:buClr>
              <a:buFont typeface="Wingdings" pitchFamily="2" charset="2"/>
              <a:buChar char="ü"/>
            </a:pPr>
            <a:r>
              <a:rPr lang="en-US" b="0" dirty="0">
                <a:solidFill>
                  <a:srgbClr val="8A8A8A"/>
                </a:solidFill>
              </a:rPr>
              <a:t>Chat with friends using voice</a:t>
            </a:r>
            <a:r>
              <a:rPr lang="en-US" b="0" dirty="0" smtClean="0">
                <a:solidFill>
                  <a:srgbClr val="8A8A8A"/>
                </a:solidFill>
              </a:rPr>
              <a:t>.</a:t>
            </a:r>
          </a:p>
          <a:p>
            <a:pPr>
              <a:lnSpc>
                <a:spcPct val="160000"/>
              </a:lnSpc>
            </a:pPr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988840"/>
            <a:ext cx="2520280" cy="437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32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b="1" dirty="0" smtClean="0"/>
              <a:t>5</a:t>
            </a:r>
            <a:r>
              <a:rPr lang="en-US" dirty="0" smtClean="0"/>
              <a:t>. Chat</a:t>
            </a:r>
            <a:endParaRPr lang="ar-SA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2729617" cy="991176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en-US" sz="2400" dirty="0" smtClean="0"/>
              <a:t>SignUp/LogIn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216307"/>
            <a:ext cx="3721419" cy="64530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86314"/>
            <a:ext cx="3853938" cy="6638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102" y="186314"/>
            <a:ext cx="3985846" cy="66380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78" y="186314"/>
            <a:ext cx="3985846" cy="66380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562" y="28885"/>
            <a:ext cx="38884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3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b="1" dirty="0" smtClean="0"/>
              <a:t>5</a:t>
            </a:r>
            <a:r>
              <a:rPr lang="en-US" dirty="0" smtClean="0"/>
              <a:t>. Chat</a:t>
            </a:r>
            <a:endParaRPr lang="ar-SA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half" idx="2"/>
          </p:nvPr>
        </p:nvSpPr>
        <p:spPr>
          <a:xfrm>
            <a:off x="191344" y="2564904"/>
            <a:ext cx="4536504" cy="698793"/>
          </a:xfrm>
        </p:spPr>
        <p:txBody>
          <a:bodyPr>
            <a:noAutofit/>
          </a:bodyPr>
          <a:lstStyle/>
          <a:p>
            <a:pPr>
              <a:buClr>
                <a:schemeClr val="bg1"/>
              </a:buClr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Braille typing in chat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93681"/>
            <a:ext cx="3767016" cy="637588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10563225" y="9486900"/>
            <a:ext cx="494030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9624394" y="1628800"/>
            <a:ext cx="720078" cy="0"/>
          </a:xfrm>
          <a:prstGeom prst="straightConnector1">
            <a:avLst/>
          </a:prstGeom>
          <a:ln>
            <a:solidFill>
              <a:srgbClr val="BEBE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9707700" y="5661248"/>
            <a:ext cx="731380" cy="0"/>
          </a:xfrm>
          <a:prstGeom prst="straightConnector1">
            <a:avLst/>
          </a:prstGeom>
          <a:ln>
            <a:solidFill>
              <a:srgbClr val="BEBE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672064" y="5661248"/>
            <a:ext cx="720081" cy="0"/>
          </a:xfrm>
          <a:prstGeom prst="straightConnector1">
            <a:avLst/>
          </a:prstGeom>
          <a:ln>
            <a:solidFill>
              <a:srgbClr val="BEBEB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0300123" y="1444134"/>
            <a:ext cx="1484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Acts as enter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344472" y="5476582"/>
            <a:ext cx="9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Convert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877601" y="5466764"/>
            <a:ext cx="902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Delete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1344" y="3099980"/>
            <a:ext cx="4536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chemeClr val="bg1"/>
                </a:solidFill>
              </a:rPr>
              <a:t>This feature is consistent throughout the whole chatting system in any activity that requires typing in Braille.</a:t>
            </a:r>
          </a:p>
        </p:txBody>
      </p:sp>
    </p:spTree>
    <p:extLst>
      <p:ext uri="{BB962C8B-B14F-4D97-AF65-F5344CB8AC3E}">
        <p14:creationId xmlns:p14="http://schemas.microsoft.com/office/powerpoint/2010/main" val="300947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b="1" dirty="0" smtClean="0"/>
              <a:t>5</a:t>
            </a:r>
            <a:r>
              <a:rPr lang="en-US" dirty="0" smtClean="0"/>
              <a:t>. Chat</a:t>
            </a:r>
            <a:endParaRPr lang="ar-SA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554777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en-US" sz="2800" dirty="0" smtClean="0"/>
              <a:t>Friends List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20" y="-7879"/>
            <a:ext cx="3769822" cy="676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6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620688"/>
            <a:ext cx="2160240" cy="1008112"/>
          </a:xfrm>
        </p:spPr>
        <p:txBody>
          <a:bodyPr/>
          <a:lstStyle/>
          <a:p>
            <a:r>
              <a:rPr lang="en-US" b="1" dirty="0" smtClean="0"/>
              <a:t>5</a:t>
            </a:r>
            <a:r>
              <a:rPr lang="en-US" dirty="0" smtClean="0"/>
              <a:t>. Chat</a:t>
            </a:r>
            <a:endParaRPr lang="ar-SA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2153553" cy="482769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en-US" sz="2800" dirty="0" smtClean="0"/>
              <a:t>Friends List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-171400"/>
            <a:ext cx="3985846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-171400"/>
            <a:ext cx="3985846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-171400"/>
            <a:ext cx="3985846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852" y="693073"/>
            <a:ext cx="3384376" cy="59766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243" y="693073"/>
            <a:ext cx="3312369" cy="595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26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b="1" dirty="0" smtClean="0"/>
              <a:t>5</a:t>
            </a:r>
            <a:r>
              <a:rPr lang="en-US" dirty="0" smtClean="0"/>
              <a:t>. Chat</a:t>
            </a:r>
            <a:endParaRPr lang="ar-SA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half" idx="2"/>
          </p:nvPr>
        </p:nvSpPr>
        <p:spPr>
          <a:xfrm>
            <a:off x="414055" y="2514184"/>
            <a:ext cx="2369577" cy="666964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en-US" sz="2800" dirty="0" smtClean="0"/>
              <a:t> Add Friend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-99392"/>
            <a:ext cx="3913838" cy="66967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577" y="-155710"/>
            <a:ext cx="3985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61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b="1" dirty="0" smtClean="0"/>
              <a:t>5</a:t>
            </a:r>
            <a:r>
              <a:rPr lang="en-US" dirty="0" smtClean="0"/>
              <a:t>. Chat</a:t>
            </a:r>
            <a:endParaRPr lang="ar-SA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3703320" cy="3658015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en-US" sz="2800" dirty="0" smtClean="0"/>
              <a:t>Friends Requests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3788"/>
            <a:ext cx="3793123" cy="65973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509" y="-13942"/>
            <a:ext cx="3985846" cy="68289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509" y="-13942"/>
            <a:ext cx="3985846" cy="67803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333" y="-13942"/>
            <a:ext cx="3985846" cy="681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9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b="1" dirty="0" smtClean="0"/>
              <a:t>5</a:t>
            </a:r>
            <a:r>
              <a:rPr lang="en-US" dirty="0" smtClean="0"/>
              <a:t>. Chat</a:t>
            </a:r>
            <a:endParaRPr lang="ar-SA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half" idx="2"/>
          </p:nvPr>
        </p:nvSpPr>
        <p:spPr>
          <a:xfrm>
            <a:off x="414055" y="2514183"/>
            <a:ext cx="1937529" cy="410761"/>
          </a:xfrm>
        </p:spPr>
        <p:txBody>
          <a:bodyPr>
            <a:noAutofit/>
          </a:bodyPr>
          <a:lstStyle/>
          <a:p>
            <a:pPr>
              <a:buClr>
                <a:schemeClr val="bg1"/>
              </a:buClr>
            </a:pPr>
            <a:r>
              <a:rPr lang="en-US" sz="2800" dirty="0" smtClean="0"/>
              <a:t>Log Out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650" y="-14356"/>
            <a:ext cx="3841830" cy="669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6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. Get Help</a:t>
            </a:r>
            <a:endParaRPr lang="ar-SA" dirty="0"/>
          </a:p>
        </p:txBody>
      </p:sp>
      <p:sp>
        <p:nvSpPr>
          <p:cNvPr id="6" name="Content Placeholder 11"/>
          <p:cNvSpPr>
            <a:spLocks noGrp="1"/>
          </p:cNvSpPr>
          <p:nvPr>
            <p:ph idx="1"/>
          </p:nvPr>
        </p:nvSpPr>
        <p:spPr>
          <a:xfrm>
            <a:off x="5183188" y="457200"/>
            <a:ext cx="6172200" cy="5713358"/>
          </a:xfrm>
        </p:spPr>
        <p:txBody>
          <a:bodyPr anchor="ctr"/>
          <a:lstStyle/>
          <a:p>
            <a:endParaRPr lang="en-US" dirty="0">
              <a:solidFill>
                <a:srgbClr val="3D3D3D"/>
              </a:solidFill>
            </a:endParaRPr>
          </a:p>
          <a:p>
            <a:endParaRPr lang="en-US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-74054"/>
            <a:ext cx="3985846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5246" y="2695560"/>
            <a:ext cx="4680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- Crowd-based approach</a:t>
            </a:r>
          </a:p>
          <a:p>
            <a:pPr algn="l"/>
            <a:endParaRPr lang="en-US" sz="2800" dirty="0" smtClean="0">
              <a:solidFill>
                <a:schemeClr val="bg1"/>
              </a:solidFill>
            </a:endParaRPr>
          </a:p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- The </a:t>
            </a:r>
            <a:r>
              <a:rPr lang="en-US" sz="2800" dirty="0">
                <a:solidFill>
                  <a:schemeClr val="bg1"/>
                </a:solidFill>
              </a:rPr>
              <a:t>user </a:t>
            </a:r>
            <a:r>
              <a:rPr lang="en-US" sz="2800" dirty="0" smtClean="0">
                <a:solidFill>
                  <a:schemeClr val="bg1"/>
                </a:solidFill>
              </a:rPr>
              <a:t>can </a:t>
            </a:r>
            <a:r>
              <a:rPr lang="en-US" sz="2800" dirty="0">
                <a:solidFill>
                  <a:schemeClr val="bg1"/>
                </a:solidFill>
              </a:rPr>
              <a:t>send </a:t>
            </a:r>
            <a:r>
              <a:rPr lang="en-US" sz="2800" dirty="0" smtClean="0">
                <a:solidFill>
                  <a:schemeClr val="bg1"/>
                </a:solidFill>
              </a:rPr>
              <a:t>images </a:t>
            </a:r>
          </a:p>
          <a:p>
            <a:pPr algn="l"/>
            <a:r>
              <a:rPr lang="en-US" sz="2800" dirty="0" smtClean="0">
                <a:solidFill>
                  <a:schemeClr val="bg1"/>
                </a:solidFill>
              </a:rPr>
              <a:t>to a network </a:t>
            </a:r>
            <a:r>
              <a:rPr lang="en-US" sz="2800" dirty="0">
                <a:solidFill>
                  <a:schemeClr val="bg1"/>
                </a:solidFill>
              </a:rPr>
              <a:t>of volunteers then receive descriptions about </a:t>
            </a:r>
            <a:r>
              <a:rPr lang="en-US" sz="2800" dirty="0" smtClean="0">
                <a:solidFill>
                  <a:schemeClr val="bg1"/>
                </a:solidFill>
              </a:rPr>
              <a:t>these images.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5674158"/>
            <a:ext cx="1296144" cy="8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34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2276872"/>
            <a:ext cx="10515600" cy="2889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What is MySmartEye 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Implementation.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23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b="1" dirty="0"/>
              <a:t>6</a:t>
            </a:r>
            <a:r>
              <a:rPr lang="en-US" dirty="0" smtClean="0"/>
              <a:t>. Get Help</a:t>
            </a:r>
            <a:endParaRPr lang="ar-SA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half" idx="2"/>
          </p:nvPr>
        </p:nvSpPr>
        <p:spPr>
          <a:xfrm>
            <a:off x="407368" y="3235589"/>
            <a:ext cx="4608512" cy="410761"/>
          </a:xfrm>
        </p:spPr>
        <p:txBody>
          <a:bodyPr>
            <a:noAutofit/>
          </a:bodyPr>
          <a:lstStyle/>
          <a:p>
            <a:pPr>
              <a:buClr>
                <a:schemeClr val="bg1"/>
              </a:buClr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Volunteer’s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11970"/>
            <a:ext cx="3985846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0"/>
            <a:ext cx="3985846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11970"/>
            <a:ext cx="3985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6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1344" y="404664"/>
            <a:ext cx="4176464" cy="1224136"/>
          </a:xfrm>
        </p:spPr>
        <p:txBody>
          <a:bodyPr/>
          <a:lstStyle/>
          <a:p>
            <a:r>
              <a:rPr lang="en-US" b="1" dirty="0"/>
              <a:t>6</a:t>
            </a:r>
            <a:r>
              <a:rPr lang="en-US" dirty="0" smtClean="0"/>
              <a:t>. Get Help</a:t>
            </a:r>
            <a:endParaRPr lang="ar-SA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half" idx="2"/>
          </p:nvPr>
        </p:nvSpPr>
        <p:spPr>
          <a:xfrm>
            <a:off x="407368" y="3235589"/>
            <a:ext cx="3816424" cy="410761"/>
          </a:xfrm>
        </p:spPr>
        <p:txBody>
          <a:bodyPr>
            <a:noAutofit/>
          </a:bodyPr>
          <a:lstStyle/>
          <a:p>
            <a:pPr>
              <a:buClr>
                <a:schemeClr val="bg1"/>
              </a:buClr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Volunteer’s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11970"/>
            <a:ext cx="3985846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0"/>
            <a:ext cx="3985846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11970"/>
            <a:ext cx="3985846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11970"/>
            <a:ext cx="3985846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156" y="0"/>
            <a:ext cx="3985846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27384"/>
            <a:ext cx="3985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80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2276872"/>
            <a:ext cx="10515600" cy="2889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MySmartEye 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Implementation.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74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pPr marL="742950" indent="-742950">
              <a:buFont typeface="+mj-lt"/>
              <a:buAutoNum type="arabicPeriod"/>
            </a:pPr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Text-To-Speech Synthesizer 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824290" y="2132856"/>
            <a:ext cx="10515600" cy="1603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808080"/>
              </a:solidFill>
              <a:cs typeface="Times New Roman" pitchFamily="18" charset="0"/>
            </a:endParaRPr>
          </a:p>
          <a:p>
            <a:pPr algn="l">
              <a:lnSpc>
                <a:spcPct val="150000"/>
              </a:lnSpc>
              <a:buClrTx/>
            </a:pPr>
            <a:r>
              <a:rPr lang="en-US" sz="2800" dirty="0" smtClean="0">
                <a:solidFill>
                  <a:srgbClr val="808080"/>
                </a:solidFill>
                <a:cs typeface="Times New Roman" pitchFamily="18" charset="0"/>
              </a:rPr>
              <a:t>The Android platform includes a Text-to-Speech (TTS) capability which enables an Android device to "speak" text in various languages.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b="1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Speech-To-Text Synthesizer 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824290" y="2132856"/>
            <a:ext cx="10816326" cy="1603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r>
              <a:rPr lang="en-US" dirty="0" smtClean="0">
                <a:solidFill>
                  <a:srgbClr val="808080"/>
                </a:solidFill>
                <a:cs typeface="Times New Roman" pitchFamily="18" charset="0"/>
              </a:rPr>
              <a:t>Using Dragon Speech kit</a:t>
            </a:r>
            <a:r>
              <a:rPr lang="en-US" dirty="0" smtClean="0">
                <a:solidFill>
                  <a:srgbClr val="808080"/>
                </a:solidFill>
              </a:rPr>
              <a:t> to </a:t>
            </a:r>
            <a:r>
              <a:rPr lang="en-US" dirty="0" smtClean="0">
                <a:solidFill>
                  <a:srgbClr val="808080"/>
                </a:solidFill>
                <a:cs typeface="Times New Roman" pitchFamily="18" charset="0"/>
              </a:rPr>
              <a:t>record an audio in the chatting system.</a:t>
            </a:r>
          </a:p>
        </p:txBody>
      </p:sp>
    </p:spTree>
    <p:extLst>
      <p:ext uri="{BB962C8B-B14F-4D97-AF65-F5344CB8AC3E}">
        <p14:creationId xmlns:p14="http://schemas.microsoft.com/office/powerpoint/2010/main" val="209689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Overriding the volume buttons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198884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lnSpc>
                <a:spcPct val="150000"/>
              </a:lnSpc>
              <a:buClrTx/>
              <a:buFont typeface="Arial" charset="0"/>
              <a:buChar char="•"/>
            </a:pPr>
            <a:r>
              <a:rPr lang="en-US" dirty="0" smtClean="0">
                <a:solidFill>
                  <a:srgbClr val="808080"/>
                </a:solidFill>
              </a:rPr>
              <a:t>Android gives the ability to override hardware buttons. </a:t>
            </a:r>
          </a:p>
          <a:p>
            <a:pPr marL="342900" indent="-342900" algn="l">
              <a:lnSpc>
                <a:spcPct val="150000"/>
              </a:lnSpc>
              <a:buClrTx/>
              <a:buFont typeface="Arial" charset="0"/>
              <a:buChar char="•"/>
            </a:pPr>
            <a:r>
              <a:rPr lang="en-US" dirty="0" smtClean="0">
                <a:solidFill>
                  <a:srgbClr val="808080"/>
                </a:solidFill>
              </a:rPr>
              <a:t>We overrode the volume buttons so that: </a:t>
            </a:r>
          </a:p>
          <a:p>
            <a:pPr marL="800100" lvl="1" indent="-342900" algn="l">
              <a:lnSpc>
                <a:spcPct val="150000"/>
              </a:lnSpc>
              <a:buClrTx/>
              <a:buFont typeface="Arial" charset="0"/>
              <a:buChar char="•"/>
            </a:pPr>
            <a:r>
              <a:rPr lang="en-US" dirty="0">
                <a:solidFill>
                  <a:srgbClr val="808080"/>
                </a:solidFill>
              </a:rPr>
              <a:t>I</a:t>
            </a:r>
            <a:r>
              <a:rPr lang="en-US" dirty="0" smtClean="0">
                <a:solidFill>
                  <a:srgbClr val="808080"/>
                </a:solidFill>
              </a:rPr>
              <a:t>n the chatting </a:t>
            </a:r>
            <a:r>
              <a:rPr lang="en-US" dirty="0">
                <a:solidFill>
                  <a:srgbClr val="808080"/>
                </a:solidFill>
              </a:rPr>
              <a:t>system </a:t>
            </a:r>
            <a:r>
              <a:rPr lang="en-US" dirty="0" smtClean="0">
                <a:solidFill>
                  <a:srgbClr val="808080"/>
                </a:solidFill>
              </a:rPr>
              <a:t>re-enter information in Braille typing</a:t>
            </a:r>
            <a:endParaRPr lang="en-US" dirty="0">
              <a:solidFill>
                <a:srgbClr val="808080"/>
              </a:solidFill>
            </a:endParaRPr>
          </a:p>
          <a:p>
            <a:pPr algn="l"/>
            <a:endParaRPr lang="en-US" sz="2000" b="0" dirty="0">
              <a:solidFill>
                <a:srgbClr val="3D3D3D"/>
              </a:solidFill>
            </a:endParaRP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5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06582" y="365126"/>
            <a:ext cx="11107882" cy="1224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Android Location Providers (GPS, Network) Provider</a:t>
            </a:r>
            <a:endParaRPr lang="en-US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808080"/>
              </a:solidFill>
              <a:cs typeface="Times New Roman" pitchFamily="18" charset="0"/>
            </a:endParaRP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808080"/>
                </a:solidFill>
                <a:cs typeface="Times New Roman" pitchFamily="18" charset="0"/>
              </a:rPr>
              <a:t>Android supports two types of location provider.</a:t>
            </a:r>
          </a:p>
          <a:p>
            <a:pPr algn="l">
              <a:lnSpc>
                <a:spcPct val="150000"/>
              </a:lnSpc>
              <a:buClrTx/>
            </a:pPr>
            <a:r>
              <a:rPr lang="en-US" dirty="0" smtClean="0">
                <a:solidFill>
                  <a:srgbClr val="808080"/>
                </a:solidFill>
                <a:cs typeface="Times New Roman" pitchFamily="18" charset="0"/>
              </a:rPr>
              <a:t>      1. GPS provider.</a:t>
            </a:r>
          </a:p>
          <a:p>
            <a:pPr algn="l">
              <a:lnSpc>
                <a:spcPct val="150000"/>
              </a:lnSpc>
              <a:buClrTx/>
            </a:pPr>
            <a:r>
              <a:rPr lang="en-US" dirty="0">
                <a:solidFill>
                  <a:srgbClr val="80808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808080"/>
                </a:solidFill>
                <a:cs typeface="Times New Roman" pitchFamily="18" charset="0"/>
              </a:rPr>
              <a:t>     2. Network provider.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808080"/>
                </a:solidFill>
                <a:cs typeface="Times New Roman" pitchFamily="18" charset="0"/>
              </a:rPr>
              <a:t>In our application, we use </a:t>
            </a:r>
            <a:r>
              <a:rPr lang="en-US" dirty="0" smtClean="0">
                <a:solidFill>
                  <a:srgbClr val="808080"/>
                </a:solidFill>
              </a:rPr>
              <a:t>both by switching between them.</a:t>
            </a:r>
            <a:endParaRPr lang="en-US" dirty="0" smtClean="0">
              <a:solidFill>
                <a:srgbClr val="808080"/>
              </a:solidFill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67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Android Accelerometer 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838200" y="1690688"/>
            <a:ext cx="10515600" cy="4486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buClrTx/>
            </a:pPr>
            <a:endParaRPr lang="en-US" dirty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808080"/>
                </a:solidFill>
              </a:rPr>
              <a:t>The </a:t>
            </a:r>
            <a:r>
              <a:rPr lang="en-US" dirty="0">
                <a:solidFill>
                  <a:srgbClr val="808080"/>
                </a:solidFill>
              </a:rPr>
              <a:t>Android platform supports three broad categories of sensors:</a:t>
            </a:r>
          </a:p>
          <a:p>
            <a:pPr algn="l">
              <a:buClrTx/>
            </a:pPr>
            <a:r>
              <a:rPr lang="en-US" dirty="0" smtClean="0">
                <a:solidFill>
                  <a:srgbClr val="808080"/>
                </a:solidFill>
              </a:rPr>
              <a:t>       1. </a:t>
            </a:r>
            <a:r>
              <a:rPr lang="en-US" dirty="0">
                <a:solidFill>
                  <a:srgbClr val="808080"/>
                </a:solidFill>
              </a:rPr>
              <a:t>Motion sensors.</a:t>
            </a:r>
          </a:p>
          <a:p>
            <a:pPr algn="l">
              <a:buClrTx/>
            </a:pPr>
            <a:r>
              <a:rPr lang="en-US" dirty="0" smtClean="0">
                <a:solidFill>
                  <a:srgbClr val="808080"/>
                </a:solidFill>
              </a:rPr>
              <a:t>       2. </a:t>
            </a:r>
            <a:r>
              <a:rPr lang="en-US" dirty="0">
                <a:solidFill>
                  <a:srgbClr val="808080"/>
                </a:solidFill>
              </a:rPr>
              <a:t>Environmental sensors</a:t>
            </a:r>
            <a:r>
              <a:rPr lang="en-US" dirty="0" smtClean="0">
                <a:solidFill>
                  <a:srgbClr val="808080"/>
                </a:solidFill>
              </a:rPr>
              <a:t>.</a:t>
            </a:r>
          </a:p>
          <a:p>
            <a:pPr algn="l">
              <a:buClrTx/>
            </a:pPr>
            <a:r>
              <a:rPr lang="en-US" dirty="0">
                <a:solidFill>
                  <a:srgbClr val="808080"/>
                </a:solidFill>
              </a:rPr>
              <a:t>       3. Position </a:t>
            </a:r>
            <a:r>
              <a:rPr lang="en-US" dirty="0" smtClean="0">
                <a:solidFill>
                  <a:srgbClr val="808080"/>
                </a:solidFill>
              </a:rPr>
              <a:t>sensors.</a:t>
            </a:r>
            <a:endParaRPr lang="en-US" dirty="0" smtClean="0">
              <a:solidFill>
                <a:srgbClr val="808080"/>
              </a:solidFill>
            </a:endParaRPr>
          </a:p>
          <a:p>
            <a:pPr algn="l">
              <a:buClrTx/>
            </a:pPr>
            <a:endParaRPr lang="en-US" dirty="0" smtClean="0">
              <a:solidFill>
                <a:srgbClr val="808080"/>
              </a:solidFill>
            </a:endParaRPr>
          </a:p>
          <a:p>
            <a:pPr algn="l">
              <a:buClrTx/>
            </a:pPr>
            <a:endParaRPr lang="en-US" dirty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808080"/>
                </a:solidFill>
              </a:rPr>
              <a:t>We used </a:t>
            </a:r>
            <a:r>
              <a:rPr lang="en-US" dirty="0">
                <a:solidFill>
                  <a:srgbClr val="808080"/>
                </a:solidFill>
              </a:rPr>
              <a:t>the motion </a:t>
            </a:r>
            <a:r>
              <a:rPr lang="en-US" dirty="0" smtClean="0">
                <a:solidFill>
                  <a:srgbClr val="808080"/>
                </a:solidFill>
              </a:rPr>
              <a:t>sensors (3-axis):</a:t>
            </a:r>
          </a:p>
          <a:p>
            <a:pPr marL="800100" lvl="1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808080"/>
                </a:solidFill>
              </a:rPr>
              <a:t>Acceleration </a:t>
            </a:r>
            <a:r>
              <a:rPr lang="en-US" dirty="0">
                <a:solidFill>
                  <a:srgbClr val="808080"/>
                </a:solidFill>
              </a:rPr>
              <a:t>forces </a:t>
            </a:r>
            <a:endParaRPr lang="en-US" dirty="0" smtClean="0">
              <a:solidFill>
                <a:srgbClr val="808080"/>
              </a:solidFill>
            </a:endParaRPr>
          </a:p>
          <a:p>
            <a:pPr marL="800100" lvl="1" indent="-342900" algn="l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808080"/>
                </a:solidFill>
              </a:rPr>
              <a:t>Rotational forces</a:t>
            </a:r>
            <a:endParaRPr lang="en-US" dirty="0">
              <a:solidFill>
                <a:srgbClr val="808080"/>
              </a:solidFill>
            </a:endParaRPr>
          </a:p>
          <a:p>
            <a:pPr marL="342900" indent="-342900" algn="l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25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4"/>
          <p:cNvSpPr>
            <a:spLocks noGrp="1"/>
          </p:cNvSpPr>
          <p:nvPr>
            <p:ph type="title"/>
          </p:nvPr>
        </p:nvSpPr>
        <p:spPr>
          <a:xfrm>
            <a:off x="414054" y="457200"/>
            <a:ext cx="3482317" cy="1600200"/>
          </a:xfrm>
        </p:spPr>
        <p:txBody>
          <a:bodyPr anchor="ctr"/>
          <a:lstStyle/>
          <a:p>
            <a:r>
              <a:rPr lang="en-US" dirty="0" smtClean="0"/>
              <a:t>SHAKE!</a:t>
            </a:r>
            <a:endParaRPr lang="en-US" dirty="0"/>
          </a:p>
        </p:txBody>
      </p:sp>
      <p:sp>
        <p:nvSpPr>
          <p:cNvPr id="9" name="Text Placeholder 16"/>
          <p:cNvSpPr>
            <a:spLocks noGrp="1"/>
          </p:cNvSpPr>
          <p:nvPr>
            <p:ph type="body" sz="half" idx="2"/>
          </p:nvPr>
        </p:nvSpPr>
        <p:spPr>
          <a:xfrm>
            <a:off x="15870" y="1988839"/>
            <a:ext cx="4601825" cy="4741323"/>
          </a:xfrm>
        </p:spPr>
        <p:txBody>
          <a:bodyPr>
            <a:normAutofit/>
          </a:bodyPr>
          <a:lstStyle/>
          <a:p>
            <a:pPr marL="342900" lvl="1" indent="-34290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Chat system  </a:t>
            </a:r>
          </a:p>
          <a:p>
            <a:pPr marL="342900" lvl="1" indent="-342900">
              <a:buClr>
                <a:schemeClr val="bg1"/>
              </a:buClr>
              <a:buFontTx/>
              <a:buChar char="-"/>
            </a:pPr>
            <a:r>
              <a:rPr lang="en-US" sz="2000" dirty="0" smtClean="0">
                <a:solidFill>
                  <a:schemeClr val="bg2"/>
                </a:solidFill>
              </a:rPr>
              <a:t>Shaking to read friend’s name &amp; </a:t>
            </a:r>
            <a:r>
              <a:rPr lang="en-US" sz="2000" dirty="0" smtClean="0">
                <a:solidFill>
                  <a:schemeClr val="bg2"/>
                </a:solidFill>
              </a:rPr>
              <a:t>status in </a:t>
            </a:r>
            <a:r>
              <a:rPr lang="en-US" sz="2000" dirty="0" smtClean="0">
                <a:solidFill>
                  <a:schemeClr val="bg2"/>
                </a:solidFill>
              </a:rPr>
              <a:t>the friends list screen</a:t>
            </a:r>
            <a:r>
              <a:rPr lang="en-US" sz="2000" dirty="0" smtClean="0">
                <a:solidFill>
                  <a:schemeClr val="bg2"/>
                </a:solidFill>
              </a:rPr>
              <a:t>.</a:t>
            </a:r>
          </a:p>
          <a:p>
            <a:pPr marL="342900" lvl="1" indent="-342900">
              <a:buClr>
                <a:schemeClr val="bg1"/>
              </a:buClr>
              <a:buFontTx/>
              <a:buChar char="-"/>
            </a:pPr>
            <a:endParaRPr lang="en-US" sz="2000" dirty="0" smtClean="0">
              <a:solidFill>
                <a:schemeClr val="bg2"/>
              </a:solidFill>
            </a:endParaRPr>
          </a:p>
          <a:p>
            <a:pPr marL="342900" lvl="1" indent="-342900">
              <a:buClr>
                <a:schemeClr val="bg1"/>
              </a:buClr>
              <a:buFontTx/>
              <a:buChar char="-"/>
            </a:pPr>
            <a:r>
              <a:rPr lang="en-US" sz="2000" dirty="0" smtClean="0">
                <a:solidFill>
                  <a:schemeClr val="bg2"/>
                </a:solidFill>
              </a:rPr>
              <a:t>Shaking to read the name of friend </a:t>
            </a:r>
          </a:p>
          <a:p>
            <a:pPr marL="0" lvl="1"/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smtClean="0">
                <a:solidFill>
                  <a:schemeClr val="bg2"/>
                </a:solidFill>
              </a:rPr>
              <a:t>    </a:t>
            </a:r>
            <a:r>
              <a:rPr lang="en-US" sz="2000" dirty="0" smtClean="0">
                <a:solidFill>
                  <a:schemeClr val="bg2"/>
                </a:solidFill>
              </a:rPr>
              <a:t>who </a:t>
            </a:r>
            <a:r>
              <a:rPr lang="en-US" sz="2000" dirty="0" smtClean="0">
                <a:solidFill>
                  <a:schemeClr val="bg2"/>
                </a:solidFill>
              </a:rPr>
              <a:t>sent a friend request in the </a:t>
            </a:r>
          </a:p>
          <a:p>
            <a:pPr marL="0" lvl="1"/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smtClean="0">
                <a:solidFill>
                  <a:schemeClr val="bg2"/>
                </a:solidFill>
              </a:rPr>
              <a:t>    </a:t>
            </a:r>
            <a:r>
              <a:rPr lang="en-US" sz="2000" dirty="0" smtClean="0">
                <a:solidFill>
                  <a:schemeClr val="bg2"/>
                </a:solidFill>
              </a:rPr>
              <a:t>friends </a:t>
            </a:r>
            <a:r>
              <a:rPr lang="en-US" sz="2000" dirty="0" smtClean="0">
                <a:solidFill>
                  <a:schemeClr val="bg2"/>
                </a:solidFill>
              </a:rPr>
              <a:t>requests list screen</a:t>
            </a:r>
            <a:r>
              <a:rPr lang="en-US" sz="2000" dirty="0">
                <a:solidFill>
                  <a:schemeClr val="bg2"/>
                </a:solidFill>
              </a:rPr>
              <a:t>.</a:t>
            </a:r>
          </a:p>
          <a:p>
            <a:pPr marL="0" lvl="1"/>
            <a:endParaRPr lang="en-US" sz="2400" dirty="0">
              <a:solidFill>
                <a:schemeClr val="bg2"/>
              </a:solidFill>
            </a:endParaRPr>
          </a:p>
          <a:p>
            <a:pPr marL="342900" lvl="1" indent="-342900"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2"/>
                </a:solidFill>
              </a:rPr>
              <a:t>In Braille learning </a:t>
            </a:r>
          </a:p>
          <a:p>
            <a:pPr marL="342900" lvl="1" indent="-342900">
              <a:buClr>
                <a:schemeClr val="bg1"/>
              </a:buClr>
              <a:buFontTx/>
              <a:buChar char="-"/>
            </a:pPr>
            <a:r>
              <a:rPr lang="en-US" sz="2000" dirty="0" smtClean="0">
                <a:solidFill>
                  <a:schemeClr val="bg2"/>
                </a:solidFill>
              </a:rPr>
              <a:t>Shaking to move from one level to </a:t>
            </a:r>
          </a:p>
          <a:p>
            <a:pPr marL="0" lvl="1"/>
            <a:r>
              <a:rPr lang="en-US" sz="2000" dirty="0">
                <a:solidFill>
                  <a:schemeClr val="bg2"/>
                </a:solidFill>
              </a:rPr>
              <a:t> </a:t>
            </a:r>
            <a:r>
              <a:rPr lang="en-US" sz="2000" dirty="0" smtClean="0">
                <a:solidFill>
                  <a:schemeClr val="bg2"/>
                </a:solidFill>
              </a:rPr>
              <a:t>     another</a:t>
            </a:r>
            <a:r>
              <a:rPr lang="en-US" sz="2000" dirty="0">
                <a:solidFill>
                  <a:schemeClr val="bg2"/>
                </a:solidFill>
              </a:rPr>
              <a:t>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315" y="-99392"/>
            <a:ext cx="6030685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-127838"/>
            <a:ext cx="6168007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-127838"/>
            <a:ext cx="6408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12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Gestures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283"/>
            <a:ext cx="3721419" cy="64530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365" y="4581128"/>
            <a:ext cx="3048000" cy="2800350"/>
          </a:xfrm>
          <a:prstGeom prst="rect">
            <a:avLst/>
          </a:prstGeom>
        </p:spPr>
      </p:pic>
      <p:sp>
        <p:nvSpPr>
          <p:cNvPr id="9" name="Text Placeholder 7"/>
          <p:cNvSpPr txBox="1">
            <a:spLocks/>
          </p:cNvSpPr>
          <p:nvPr/>
        </p:nvSpPr>
        <p:spPr>
          <a:xfrm>
            <a:off x="838200" y="1737776"/>
            <a:ext cx="5401816" cy="47155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687388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lang="en-US" sz="18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lang="en-US" sz="1800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>
              <a:buClr>
                <a:schemeClr val="bg1"/>
              </a:buClr>
            </a:pPr>
            <a:r>
              <a:rPr lang="en-US" dirty="0" smtClean="0">
                <a:solidFill>
                  <a:srgbClr val="808080"/>
                </a:solidFill>
              </a:rPr>
              <a:t>We built two new gestures that allow the user to choose </a:t>
            </a:r>
            <a:r>
              <a:rPr lang="en-US" dirty="0">
                <a:solidFill>
                  <a:srgbClr val="808080"/>
                </a:solidFill>
              </a:rPr>
              <a:t>between two </a:t>
            </a:r>
            <a:r>
              <a:rPr lang="en-US" dirty="0" smtClean="0">
                <a:solidFill>
                  <a:srgbClr val="808080"/>
                </a:solidFill>
              </a:rPr>
              <a:t>options in the chat system</a:t>
            </a:r>
          </a:p>
          <a:p>
            <a:pPr marL="576263" lvl="1" indent="-342900">
              <a:buClr>
                <a:srgbClr val="808080"/>
              </a:buClr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Draw </a:t>
            </a:r>
            <a:r>
              <a:rPr lang="en-US" b="0" dirty="0">
                <a:solidFill>
                  <a:srgbClr val="808080"/>
                </a:solidFill>
              </a:rPr>
              <a:t>true </a:t>
            </a:r>
            <a:r>
              <a:rPr lang="en-US" b="0" dirty="0" smtClean="0">
                <a:solidFill>
                  <a:srgbClr val="808080"/>
                </a:solidFill>
              </a:rPr>
              <a:t>sign: the user have an account </a:t>
            </a:r>
            <a:r>
              <a:rPr lang="en-US" b="0" dirty="0">
                <a:solidFill>
                  <a:srgbClr val="808080"/>
                </a:solidFill>
              </a:rPr>
              <a:t>and </a:t>
            </a:r>
            <a:r>
              <a:rPr lang="en-US" b="0" dirty="0" smtClean="0">
                <a:solidFill>
                  <a:srgbClr val="808080"/>
                </a:solidFill>
              </a:rPr>
              <a:t>wants </a:t>
            </a:r>
            <a:r>
              <a:rPr lang="en-US" b="0" dirty="0">
                <a:solidFill>
                  <a:srgbClr val="808080"/>
                </a:solidFill>
              </a:rPr>
              <a:t>to log in</a:t>
            </a:r>
            <a:r>
              <a:rPr lang="en-US" b="0" dirty="0" smtClean="0">
                <a:solidFill>
                  <a:srgbClr val="808080"/>
                </a:solidFill>
              </a:rPr>
              <a:t>.</a:t>
            </a:r>
          </a:p>
          <a:p>
            <a:pPr marL="576263" lvl="1" indent="-342900">
              <a:buClr>
                <a:srgbClr val="808080"/>
              </a:buClr>
              <a:buFont typeface="Wingdings" pitchFamily="2" charset="2"/>
              <a:buChar char="§"/>
            </a:pPr>
            <a:r>
              <a:rPr lang="en-US" b="0" dirty="0">
                <a:solidFill>
                  <a:srgbClr val="808080"/>
                </a:solidFill>
              </a:rPr>
              <a:t>Draw </a:t>
            </a:r>
            <a:r>
              <a:rPr lang="en-US" b="0" dirty="0" smtClean="0">
                <a:solidFill>
                  <a:srgbClr val="808080"/>
                </a:solidFill>
              </a:rPr>
              <a:t>false sign: the user don’t  </a:t>
            </a:r>
            <a:r>
              <a:rPr lang="en-US" b="0" dirty="0">
                <a:solidFill>
                  <a:srgbClr val="808080"/>
                </a:solidFill>
              </a:rPr>
              <a:t>have account and want to </a:t>
            </a:r>
            <a:r>
              <a:rPr lang="en-US" b="0" dirty="0" smtClean="0">
                <a:solidFill>
                  <a:srgbClr val="808080"/>
                </a:solidFill>
              </a:rPr>
              <a:t>sign up.</a:t>
            </a:r>
          </a:p>
          <a:p>
            <a:pPr marL="576263" lvl="1" indent="-342900">
              <a:buClr>
                <a:srgbClr val="808080"/>
              </a:buClr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Draw true/false sign to accept/decline </a:t>
            </a:r>
            <a:r>
              <a:rPr lang="en-US" b="0" dirty="0">
                <a:solidFill>
                  <a:srgbClr val="808080"/>
                </a:solidFill>
              </a:rPr>
              <a:t>a friend </a:t>
            </a:r>
            <a:r>
              <a:rPr lang="en-US" b="0" dirty="0" smtClean="0">
                <a:solidFill>
                  <a:srgbClr val="808080"/>
                </a:solidFill>
              </a:rPr>
              <a:t>request.</a:t>
            </a:r>
          </a:p>
        </p:txBody>
      </p:sp>
    </p:spTree>
    <p:extLst>
      <p:ext uri="{BB962C8B-B14F-4D97-AF65-F5344CB8AC3E}">
        <p14:creationId xmlns:p14="http://schemas.microsoft.com/office/powerpoint/2010/main" val="272678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704 -0.19358 L -0.09163 -0.0677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" y="6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157 -0.06777 L 0.05601 -0.2775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73" y="-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7 -0.34043 C 0.00261 -0.31892 -0.00469 -0.29626 -0.01211 -0.27313 C -0.0142 -0.26689 -0.01823 -0.26434 -0.02071 -0.25902 C -0.03139 -0.23752 -0.0435 -0.21925 -0.05484 -0.19843 C -0.06474 -0.18016 -0.07646 -0.1575 -0.09079 -0.15357 C -0.09834 -0.13969 -0.11098 -0.13553 -0.12114 -0.1309 C -0.12544 -0.13206 -0.13039 -0.13044 -0.1343 -0.13437 C -0.13612 -0.13599 -0.13469 -0.14154 -0.13534 -0.14478 C -0.13612 -0.1494 -0.13794 -0.15264 -0.13898 -0.15704 C -0.1382 -0.18178 -0.13794 -0.18386 -0.1343 -0.20375 C -0.13338 -0.20907 -0.1326 -0.21832 -0.13052 -0.22295 C -0.12921 -0.22572 -0.12739 -0.22734 -0.12583 -0.22965 C -0.1184 -0.24191 -0.12309 -0.23821 -0.11736 -0.24191 C -0.11658 -0.24168 -0.10629 -0.24075 -0.10316 -0.23844 C -0.09613 -0.23289 -0.10381 -0.23728 -0.09834 -0.23127 C -0.09665 -0.22919 -0.08923 -0.2278 -0.08896 -0.2278 C -0.07659 -0.2211 -0.06265 -0.22202 -0.05002 -0.2211 C -0.04728 -0.21971 -0.04429 -0.21948 -0.04155 -0.21763 C -0.0366 -0.21439 -0.04064 -0.21115 -0.03308 -0.21046 C -0.02683 -0.21 -0.02045 -0.20953 -0.0142 -0.20884 C -0.00208 -0.20514 0.01068 -0.20375 0.02293 -0.20375 " pathEditMode="relative" rAng="0" ptsTypes="ffffffffffffffffffffA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56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MySmartEye ?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841925" y="2204864"/>
            <a:ext cx="10515600" cy="2755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457200" indent="-457200" algn="l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b="0" dirty="0" smtClean="0">
                <a:solidFill>
                  <a:srgbClr val="808080"/>
                </a:solidFill>
              </a:rPr>
              <a:t>Android Application that targets the visually impaired people. 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b="0" dirty="0" smtClean="0">
                <a:solidFill>
                  <a:srgbClr val="808080"/>
                </a:solidFill>
              </a:rPr>
              <a:t> Features 6 sub-applications and supports English Language. 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en-US" b="0" dirty="0" smtClean="0">
                <a:solidFill>
                  <a:srgbClr val="808080"/>
                </a:solidFill>
              </a:rPr>
              <a:t> Supports touch input using the Braille alphabet.</a:t>
            </a:r>
            <a:endParaRPr lang="en-US" b="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1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Gestures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938726" y="1916832"/>
            <a:ext cx="7056784" cy="18722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233363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687388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lang="en-US" sz="18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114141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/>
              <a:defRPr lang="en-US" sz="1800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808080"/>
                </a:solidFill>
              </a:rPr>
              <a:t>Four sliding screens in the chat system.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808080"/>
              </a:solidFill>
            </a:endParaRPr>
          </a:p>
          <a:p>
            <a:pPr marL="342900" indent="-342900">
              <a:buClrTx/>
              <a:buFont typeface="Wingdings" pitchFamily="2" charset="2"/>
              <a:buChar char="§"/>
            </a:pPr>
            <a:r>
              <a:rPr lang="en-US" dirty="0" smtClean="0">
                <a:solidFill>
                  <a:srgbClr val="808080"/>
                </a:solidFill>
              </a:rPr>
              <a:t>Using “Swipe” Gesture to switch </a:t>
            </a:r>
            <a:r>
              <a:rPr lang="en-US" dirty="0">
                <a:solidFill>
                  <a:srgbClr val="808080"/>
                </a:solidFill>
              </a:rPr>
              <a:t>between these sliding </a:t>
            </a:r>
            <a:r>
              <a:rPr lang="en-US" dirty="0" smtClean="0">
                <a:solidFill>
                  <a:srgbClr val="808080"/>
                </a:solidFill>
              </a:rPr>
              <a:t>screens.</a:t>
            </a:r>
            <a:endParaRPr lang="en-US" dirty="0">
              <a:solidFill>
                <a:srgbClr val="80808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0"/>
            <a:ext cx="3744416" cy="6309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5457825"/>
            <a:ext cx="3048000" cy="2800350"/>
          </a:xfrm>
          <a:prstGeom prst="rect">
            <a:avLst/>
          </a:prstGeom>
        </p:spPr>
      </p:pic>
      <p:pic>
        <p:nvPicPr>
          <p:cNvPr id="6" name="Picture 5" descr="C:\Users\Walaa Hattab\AppData\Local\Microsoft\Windows\INetCache\Content.Word\Screenshot_2015-12-06-00-05-2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980" y="935576"/>
            <a:ext cx="2604125" cy="4365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2807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79 -0.14685 L 0.08095 -0.14685 " pathEditMode="relative" rAng="0" ptsTypes="AA">
                                      <p:cBhvr>
                                        <p:cTn id="6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15 -0.03792 C -0.11749 -0.03607 -0.11749 -0.0363 -0.11945 -0.03145 C -0.12075 -0.02844 -0.12114 -0.03029 -0.12023 -0.02775 " pathEditMode="relative" rAng="0" ptsTypes="ffA"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2276872"/>
            <a:ext cx="10515600" cy="2889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MySmartEye 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Implementation.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A8A8A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69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838200" y="476672"/>
            <a:ext cx="11162456" cy="5700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r>
              <a:rPr lang="en-US" sz="4400" dirty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</a:t>
            </a:r>
            <a:r>
              <a:rPr lang="en-US" sz="4400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uture work</a:t>
            </a:r>
          </a:p>
          <a:p>
            <a:pPr algn="l">
              <a:lnSpc>
                <a:spcPct val="150000"/>
              </a:lnSpc>
              <a:buClrTx/>
            </a:pPr>
            <a:endParaRPr lang="en-US" dirty="0" smtClean="0">
              <a:solidFill>
                <a:srgbClr val="3D3D3D"/>
              </a:solidFill>
            </a:endParaRP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808080"/>
                </a:solidFill>
              </a:rPr>
              <a:t>Make </a:t>
            </a:r>
            <a:r>
              <a:rPr lang="en-US" dirty="0">
                <a:solidFill>
                  <a:srgbClr val="808080"/>
                </a:solidFill>
              </a:rPr>
              <a:t>another version of our application </a:t>
            </a:r>
            <a:r>
              <a:rPr lang="en-US" dirty="0" smtClean="0">
                <a:solidFill>
                  <a:srgbClr val="808080"/>
                </a:solidFill>
              </a:rPr>
              <a:t>for the </a:t>
            </a:r>
            <a:r>
              <a:rPr lang="en-US" dirty="0">
                <a:solidFill>
                  <a:srgbClr val="808080"/>
                </a:solidFill>
              </a:rPr>
              <a:t>Arabic L</a:t>
            </a:r>
            <a:r>
              <a:rPr lang="en-US" dirty="0" smtClean="0">
                <a:solidFill>
                  <a:srgbClr val="808080"/>
                </a:solidFill>
              </a:rPr>
              <a:t>anguage</a:t>
            </a:r>
            <a:r>
              <a:rPr lang="en-US" dirty="0">
                <a:solidFill>
                  <a:srgbClr val="808080"/>
                </a:solidFill>
              </a:rPr>
              <a:t>.</a:t>
            </a:r>
            <a:endParaRPr lang="en-US" dirty="0" smtClean="0">
              <a:solidFill>
                <a:srgbClr val="808080"/>
              </a:solidFill>
            </a:endParaRPr>
          </a:p>
          <a:p>
            <a:pPr marL="457200" indent="-457200" algn="l">
              <a:lnSpc>
                <a:spcPct val="150000"/>
              </a:lnSpc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808080"/>
                </a:solidFill>
              </a:rPr>
              <a:t>Improve </a:t>
            </a:r>
            <a:r>
              <a:rPr lang="en-US" dirty="0">
                <a:solidFill>
                  <a:srgbClr val="808080"/>
                </a:solidFill>
              </a:rPr>
              <a:t>the money reader to get more accurate results and to </a:t>
            </a:r>
            <a:r>
              <a:rPr lang="en-US" dirty="0" smtClean="0">
                <a:solidFill>
                  <a:srgbClr val="808080"/>
                </a:solidFill>
              </a:rPr>
              <a:t>be able </a:t>
            </a:r>
            <a:r>
              <a:rPr lang="en-US" dirty="0">
                <a:solidFill>
                  <a:srgbClr val="808080"/>
                </a:solidFill>
              </a:rPr>
              <a:t>to recognize more than one coin and one bill </a:t>
            </a:r>
            <a:r>
              <a:rPr lang="en-US" dirty="0" smtClean="0">
                <a:solidFill>
                  <a:srgbClr val="808080"/>
                </a:solidFill>
              </a:rPr>
              <a:t>at the </a:t>
            </a:r>
            <a:r>
              <a:rPr lang="en-US" dirty="0">
                <a:solidFill>
                  <a:srgbClr val="808080"/>
                </a:solidFill>
              </a:rPr>
              <a:t>same image</a:t>
            </a:r>
          </a:p>
        </p:txBody>
      </p:sp>
    </p:spTree>
    <p:extLst>
      <p:ext uri="{BB962C8B-B14F-4D97-AF65-F5344CB8AC3E}">
        <p14:creationId xmlns:p14="http://schemas.microsoft.com/office/powerpoint/2010/main" val="13638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2276872"/>
            <a:ext cx="10515600" cy="2889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MySmartEye 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Implementation.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08080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55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91944" y="2852936"/>
            <a:ext cx="52565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66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95800" y="1565015"/>
            <a:ext cx="66967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>
                <a:solidFill>
                  <a:srgbClr val="8A8A8A"/>
                </a:solidFill>
                <a:cs typeface="MV Boli" pitchFamily="2" charset="0"/>
              </a:rPr>
              <a:t>Questions</a:t>
            </a:r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?</a:t>
            </a:r>
          </a:p>
          <a:p>
            <a:pPr algn="ctr"/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</a:t>
            </a:r>
          </a:p>
          <a:p>
            <a:pPr algn="ctr"/>
            <a:r>
              <a:rPr lang="en-US" sz="6600" dirty="0" smtClean="0">
                <a:solidFill>
                  <a:srgbClr val="8A8A8A"/>
                </a:solidFill>
                <a:cs typeface="MV Boli" pitchFamily="2" charset="0"/>
              </a:rPr>
              <a:t>  Thank </a:t>
            </a:r>
            <a:r>
              <a:rPr lang="en-US" sz="6600" dirty="0">
                <a:solidFill>
                  <a:srgbClr val="8A8A8A"/>
                </a:solidFill>
                <a:cs typeface="MV Boli" pitchFamily="2" charset="0"/>
              </a:rPr>
              <a:t>you </a:t>
            </a:r>
          </a:p>
          <a:p>
            <a:pPr algn="ctr"/>
            <a:endParaRPr 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282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2276872"/>
            <a:ext cx="10515600" cy="2889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MySmartEye 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A8A8A"/>
                </a:solidFill>
              </a:rPr>
              <a:t>Motivation, objectives.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BEBEBE"/>
                </a:solidFill>
              </a:rPr>
              <a:t>Implementation.</a:t>
            </a:r>
            <a:endParaRPr lang="en-US" b="0" dirty="0" smtClean="0">
              <a:solidFill>
                <a:srgbClr val="BEBEBE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98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2132856"/>
            <a:ext cx="10515600" cy="325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A8A8A"/>
                </a:solidFill>
              </a:rPr>
              <a:t>High percentage of the visually impaired world-wide and in Palestine.</a:t>
            </a:r>
          </a:p>
          <a:p>
            <a:pPr marL="342900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A8A8A"/>
                </a:solidFill>
              </a:rPr>
              <a:t>The emergence of touch screens </a:t>
            </a:r>
            <a:endParaRPr lang="en-US" b="0" dirty="0">
              <a:solidFill>
                <a:srgbClr val="8A8A8A"/>
              </a:solidFill>
            </a:endParaRPr>
          </a:p>
          <a:p>
            <a:pPr marL="800100" lvl="1" indent="-3429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8A8A8A"/>
                </a:solidFill>
              </a:rPr>
              <a:t>more difficult for blind people to use phones. </a:t>
            </a: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A8A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endParaRPr lang="en-US" b="1" dirty="0">
              <a:solidFill>
                <a:srgbClr val="8A8A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39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1690688"/>
            <a:ext cx="10515600" cy="469064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algn="l">
              <a:lnSpc>
                <a:spcPct val="150000"/>
              </a:lnSpc>
              <a:buClrTx/>
            </a:pPr>
            <a:r>
              <a:rPr lang="en-US" sz="9600" b="0" dirty="0">
                <a:solidFill>
                  <a:srgbClr val="8A8A8A"/>
                </a:solidFill>
              </a:rPr>
              <a:t>Our application helps </a:t>
            </a:r>
            <a:r>
              <a:rPr lang="en-US" sz="9600" b="0" dirty="0" smtClean="0">
                <a:solidFill>
                  <a:srgbClr val="8A8A8A"/>
                </a:solidFill>
              </a:rPr>
              <a:t>the visually </a:t>
            </a:r>
            <a:r>
              <a:rPr lang="en-US" sz="9600" b="0" dirty="0">
                <a:solidFill>
                  <a:srgbClr val="8A8A8A"/>
                </a:solidFill>
              </a:rPr>
              <a:t>impaired </a:t>
            </a:r>
            <a:r>
              <a:rPr lang="en-US" sz="9600" b="0" dirty="0" smtClean="0">
                <a:solidFill>
                  <a:srgbClr val="8A8A8A"/>
                </a:solidFill>
              </a:rPr>
              <a:t>in </a:t>
            </a:r>
            <a:r>
              <a:rPr lang="en-US" sz="9600" b="0" dirty="0">
                <a:solidFill>
                  <a:srgbClr val="8A8A8A"/>
                </a:solidFill>
              </a:rPr>
              <a:t>four main ways:  </a:t>
            </a:r>
            <a:endParaRPr lang="en-US" sz="9600" b="0" dirty="0" smtClean="0">
              <a:solidFill>
                <a:srgbClr val="8A8A8A"/>
              </a:solidFill>
            </a:endParaRPr>
          </a:p>
          <a:p>
            <a:pPr marL="1143000" indent="-11430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9600" b="0" dirty="0">
                <a:solidFill>
                  <a:srgbClr val="8A8A8A"/>
                </a:solidFill>
              </a:rPr>
              <a:t>T</a:t>
            </a:r>
            <a:r>
              <a:rPr lang="en-US" sz="9600" b="0" dirty="0" smtClean="0">
                <a:solidFill>
                  <a:srgbClr val="8A8A8A"/>
                </a:solidFill>
              </a:rPr>
              <a:t>yping </a:t>
            </a:r>
            <a:r>
              <a:rPr lang="en-US" sz="9600" b="0" dirty="0">
                <a:solidFill>
                  <a:srgbClr val="8A8A8A"/>
                </a:solidFill>
              </a:rPr>
              <a:t>in Braille by detecting multi touches on the screen.</a:t>
            </a:r>
          </a:p>
          <a:p>
            <a:pPr marL="1143000" indent="-11430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9600" b="0" dirty="0" smtClean="0">
                <a:solidFill>
                  <a:srgbClr val="8A8A8A"/>
                </a:solidFill>
              </a:rPr>
              <a:t>Speaks </a:t>
            </a:r>
            <a:r>
              <a:rPr lang="en-US" sz="9600" b="0" dirty="0">
                <a:solidFill>
                  <a:srgbClr val="8A8A8A"/>
                </a:solidFill>
              </a:rPr>
              <a:t>out instructions and received </a:t>
            </a:r>
            <a:r>
              <a:rPr lang="en-US" sz="9600" b="0" dirty="0" smtClean="0">
                <a:solidFill>
                  <a:srgbClr val="8A8A8A"/>
                </a:solidFill>
              </a:rPr>
              <a:t>information.</a:t>
            </a:r>
            <a:endParaRPr lang="en-US" sz="9600" b="0" dirty="0">
              <a:solidFill>
                <a:srgbClr val="8A8A8A"/>
              </a:solidFill>
            </a:endParaRPr>
          </a:p>
          <a:p>
            <a:pPr marL="1143000" indent="-11430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9600" b="0" dirty="0" smtClean="0">
                <a:solidFill>
                  <a:srgbClr val="8A8A8A"/>
                </a:solidFill>
              </a:rPr>
              <a:t>Audio Chat </a:t>
            </a:r>
            <a:r>
              <a:rPr lang="en-US" sz="9600" b="0" dirty="0">
                <a:solidFill>
                  <a:srgbClr val="8A8A8A"/>
                </a:solidFill>
              </a:rPr>
              <a:t>system.</a:t>
            </a:r>
          </a:p>
          <a:p>
            <a:pPr marL="1143000" indent="-1143000" algn="l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en-US" sz="9600" b="0" dirty="0" smtClean="0">
                <a:solidFill>
                  <a:srgbClr val="8A8A8A"/>
                </a:solidFill>
              </a:rPr>
              <a:t>Image Processing Techniques to help the user identify textual and pictorial information.</a:t>
            </a: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 algn="l">
              <a:lnSpc>
                <a:spcPct val="150000"/>
              </a:lnSpc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A8A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rgbClr val="8A8A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116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b="1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b="1" dirty="0">
              <a:solidFill>
                <a:srgbClr val="8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834311" y="2276872"/>
            <a:ext cx="10515600" cy="2889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None/>
              <a:tabLst/>
              <a:defRPr lang="en-US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Segoe UI" panose="020B0502040204020203" pitchFamily="34" charset="0"/>
              </a:defRPr>
            </a:lvl9pPr>
          </a:lstStyle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What is MySmartEye ?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Motivation, objectives.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>
                <a:solidFill>
                  <a:srgbClr val="8A8A8A"/>
                </a:solidFill>
              </a:rPr>
              <a:t>Implementation.</a:t>
            </a:r>
            <a:endParaRPr lang="en-US" b="0" dirty="0" smtClean="0">
              <a:solidFill>
                <a:srgbClr val="8A8A8A"/>
              </a:solidFill>
            </a:endParaRP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Programming techniques.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Future Work.  </a:t>
            </a:r>
          </a:p>
          <a:p>
            <a:pPr marL="342900" indent="-342900" algn="l">
              <a:buClrTx/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BEBEBE"/>
                </a:solidFill>
              </a:rPr>
              <a:t>Demo.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 smtClean="0">
              <a:solidFill>
                <a:srgbClr val="3D3D3D"/>
              </a:solidFill>
            </a:endParaRP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dirty="0">
              <a:solidFill>
                <a:srgbClr val="3D3D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83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4680" y="2492896"/>
            <a:ext cx="6220742" cy="1872208"/>
          </a:xfrm>
        </p:spPr>
        <p:txBody>
          <a:bodyPr/>
          <a:lstStyle/>
          <a:p>
            <a:r>
              <a:rPr lang="en-US" b="1" dirty="0" smtClean="0"/>
              <a:t>Braille Touch Input      </a:t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dirty="0" smtClean="0"/>
              <a:t>main </a:t>
            </a:r>
            <a:r>
              <a:rPr lang="en-US" dirty="0"/>
              <a:t>idea</a:t>
            </a:r>
            <a:r>
              <a:rPr lang="en-US" b="1" dirty="0"/>
              <a:t/>
            </a:r>
            <a:br>
              <a:rPr lang="en-US" b="1" dirty="0"/>
            </a:b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1484784"/>
            <a:ext cx="6480720" cy="37613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1772816"/>
            <a:ext cx="4536504" cy="30988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490" y="2348803"/>
            <a:ext cx="6257996" cy="1581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980" y="177510"/>
            <a:ext cx="3767016" cy="63758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283" y="5020592"/>
            <a:ext cx="664409" cy="69488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5246125"/>
            <a:ext cx="451067" cy="46935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795" y="1772816"/>
            <a:ext cx="2486962" cy="80460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031" y="1772816"/>
            <a:ext cx="2535726" cy="34733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728" y="177509"/>
            <a:ext cx="3767016" cy="637588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800" y="1854045"/>
            <a:ext cx="719269" cy="319404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000" y="1854045"/>
            <a:ext cx="719269" cy="319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87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5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00"/>
                            </p:stCondLst>
                            <p:childTnLst>
                              <p:par>
                                <p:cTn id="7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1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3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_Office Mix">
  <a:themeElements>
    <a:clrScheme name="Custom 7">
      <a:dk1>
        <a:srgbClr val="107357"/>
      </a:dk1>
      <a:lt1>
        <a:sysClr val="window" lastClr="FFFFFF"/>
      </a:lt1>
      <a:dk2>
        <a:srgbClr val="107357"/>
      </a:dk2>
      <a:lt2>
        <a:srgbClr val="FCF5EF"/>
      </a:lt2>
      <a:accent1>
        <a:srgbClr val="107357"/>
      </a:accent1>
      <a:accent2>
        <a:srgbClr val="107357"/>
      </a:accent2>
      <a:accent3>
        <a:srgbClr val="107357"/>
      </a:accent3>
      <a:accent4>
        <a:srgbClr val="107357"/>
      </a:accent4>
      <a:accent5>
        <a:srgbClr val="107357"/>
      </a:accent5>
      <a:accent6>
        <a:srgbClr val="107357"/>
      </a:accent6>
      <a:hlink>
        <a:srgbClr val="107357"/>
      </a:hlink>
      <a:folHlink>
        <a:srgbClr val="107357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eate an Office Mix.potx" id="{4B7366DC-B74D-454D-9AF1-C5E1E2713A61}" vid="{D9FD2935-D4F2-4034-8F2D-E6786535C4FD}"/>
    </a:ext>
  </a:extLst>
</a:theme>
</file>

<file path=ppt/theme/theme2.xml><?xml version="1.0" encoding="utf-8"?>
<a:theme xmlns:a="http://schemas.openxmlformats.org/drawingml/2006/main" name="2_Office Mix">
  <a:themeElements>
    <a:clrScheme name="Custom 7">
      <a:dk1>
        <a:srgbClr val="107357"/>
      </a:dk1>
      <a:lt1>
        <a:sysClr val="window" lastClr="FFFFFF"/>
      </a:lt1>
      <a:dk2>
        <a:srgbClr val="107357"/>
      </a:dk2>
      <a:lt2>
        <a:srgbClr val="FCF5EF"/>
      </a:lt2>
      <a:accent1>
        <a:srgbClr val="107357"/>
      </a:accent1>
      <a:accent2>
        <a:srgbClr val="107357"/>
      </a:accent2>
      <a:accent3>
        <a:srgbClr val="107357"/>
      </a:accent3>
      <a:accent4>
        <a:srgbClr val="107357"/>
      </a:accent4>
      <a:accent5>
        <a:srgbClr val="107357"/>
      </a:accent5>
      <a:accent6>
        <a:srgbClr val="107357"/>
      </a:accent6>
      <a:hlink>
        <a:srgbClr val="107357"/>
      </a:hlink>
      <a:folHlink>
        <a:srgbClr val="107357"/>
      </a:folHlink>
    </a:clrScheme>
    <a:fontScheme name="Custom 3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eate an Office Mix.potx" id="{4B7366DC-B74D-454D-9AF1-C5E1E2713A61}" vid="{D9FD2935-D4F2-4034-8F2D-E6786535C4F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2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3.xml><?xml version="1.0" encoding="utf-8"?>
<Control xmlns="http://schemas.microsoft.com/VisualStudio/2011/storyboarding/control">
  <Id Name="System.Storyboarding.Icons.Play" Revision="1" Stencil="System.Storyboarding.Icons" StencilVersion="0.1"/>
</Control>
</file>

<file path=customXml/item4.xml><?xml version="1.0" encoding="utf-8"?>
<Control xmlns="http://schemas.microsoft.com/VisualStudio/2011/storyboarding/control">
  <Id Name="System.Storyboarding.Media.MapMarker" Revision="1" Stencil="System.Storyboarding.Media" StencilVersion="0.1"/>
</Control>
</file>

<file path=customXml/itemProps1.xml><?xml version="1.0" encoding="utf-8"?>
<ds:datastoreItem xmlns:ds="http://schemas.openxmlformats.org/officeDocument/2006/customXml" ds:itemID="{4CE2A611-FBAD-4E52-9FEC-E5181FECFDBC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2EBD7580-F235-4422-AC0C-4B392B0A59C9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E0CBA2C8-0ED7-4C4E-BD2B-E2BE67A7D184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8BD81963-5E54-46D9-B768-E7293C187AFB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2317</TotalTime>
  <Words>937</Words>
  <Application>Microsoft Office PowerPoint</Application>
  <PresentationFormat>Custom</PresentationFormat>
  <Paragraphs>206</Paragraphs>
  <Slides>44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1_Office Mix</vt:lpstr>
      <vt:lpstr>2_Office Mix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Braille Touch Input        main idea </vt:lpstr>
      <vt:lpstr>PowerPoint Presentation</vt:lpstr>
      <vt:lpstr>PowerPoint Presentation</vt:lpstr>
      <vt:lpstr>1.Money Reader</vt:lpstr>
      <vt:lpstr>2.Text Reader</vt:lpstr>
      <vt:lpstr>PowerPoint Presentation</vt:lpstr>
      <vt:lpstr>3.Braille Learning</vt:lpstr>
      <vt:lpstr>3.Braille Learning</vt:lpstr>
      <vt:lpstr>3.Braille Learning</vt:lpstr>
      <vt:lpstr>3.Braille Learning</vt:lpstr>
      <vt:lpstr>3.Braille Learning</vt:lpstr>
      <vt:lpstr>4. Get Location</vt:lpstr>
      <vt:lpstr>5. Chat</vt:lpstr>
      <vt:lpstr>5. Chat</vt:lpstr>
      <vt:lpstr>5. Chat</vt:lpstr>
      <vt:lpstr>5. Chat</vt:lpstr>
      <vt:lpstr>5. Chat</vt:lpstr>
      <vt:lpstr>5. Chat</vt:lpstr>
      <vt:lpstr>5. Chat</vt:lpstr>
      <vt:lpstr>5. Chat</vt:lpstr>
      <vt:lpstr>6. Get Help</vt:lpstr>
      <vt:lpstr>6. Get Help</vt:lpstr>
      <vt:lpstr>6. Get Help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SHAKE!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BrailleType</dc:title>
  <dc:creator>Alaa</dc:creator>
  <dc:description>SMS</dc:description>
  <cp:lastModifiedBy>Walaa Hattab</cp:lastModifiedBy>
  <cp:revision>342</cp:revision>
  <dcterms:created xsi:type="dcterms:W3CDTF">2014-12-17T16:40:41Z</dcterms:created>
  <dcterms:modified xsi:type="dcterms:W3CDTF">2015-12-19T11:14:23Z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TC043863139991</vt:lpwstr>
  </property>
  <property fmtid="{D5CDD505-2E9C-101B-9397-08002B2CF9AE}" pid="3" name="Presentation">
    <vt:lpwstr>BrailleType</vt:lpwstr>
  </property>
  <property fmtid="{D5CDD505-2E9C-101B-9397-08002B2CF9AE}" pid="4" name="SlideDescription">
    <vt:lpwstr>SMS</vt:lpwstr>
  </property>
  <property fmtid="{D5CDD505-2E9C-101B-9397-08002B2CF9AE}" pid="5" name="Tfs.IsStoryboard">
    <vt:bool>true</vt:bool>
  </property>
</Properties>
</file>