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embeddedFontLst>
    <p:embeddedFont>
      <p:font typeface="Corbel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i5jToiEOOzET11irRX4K+v+4JW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orbel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rbel-italic.fntdata"/><Relationship Id="rId25" Type="http://schemas.openxmlformats.org/officeDocument/2006/relationships/font" Target="fonts/Corbel-bold.fntdata"/><Relationship Id="rId28" Type="http://customschemas.google.com/relationships/presentationmetadata" Target="metadata"/><Relationship Id="rId27" Type="http://schemas.openxmlformats.org/officeDocument/2006/relationships/font" Target="fonts/Corbel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f62fb9cdd4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1f62fb9cdd4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f8aa7d8b8d_2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1f8aa7d8b8d_2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f88e3d13d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f88e3d13d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1f88e3d13d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e063d3a95c_2_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e063d3a95c_2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1e063d3a95c_2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e063d3a95c_2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e063d3a95c_2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1e063d3a95c_2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8" name="Google Shape;36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" name="Google Shape;39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f649c67269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f649c67269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1f649c67269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f8aa7d8b8d_2_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f8aa7d8b8d_2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1f8aa7d8b8d_2_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f8aa7d8b8d_2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f8aa7d8b8d_2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1f8aa7d8b8d_2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f8aa7d8b8d_2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f8aa7d8b8d_2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1f8aa7d8b8d_2_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fa98b980e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fa98b980e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1fa98b980e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f62fb9cdd4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f62fb9cdd4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1f62fb9cdd4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f62fb9cdd4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1f62fb9cdd4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01">
  <p:cSld name="Title Slide_0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6343650" y="2173288"/>
            <a:ext cx="5143500" cy="2090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orbel"/>
              <a:buNone/>
              <a:defRPr b="1" sz="5400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6343650" y="4279971"/>
            <a:ext cx="5143500" cy="503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sz="1800" cap="none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4"/>
          <p:cNvSpPr/>
          <p:nvPr>
            <p:ph idx="2" type="pic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19" name="Google Shape;19;p24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20" name="Google Shape;20;p24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4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" name="Google Shape;22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72999" y="1312605"/>
            <a:ext cx="1745251" cy="673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oogle Shape;23;p24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Slide">
  <p:cSld name="Team Slide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33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21" name="Google Shape;121;p33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3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3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33"/>
          <p:cNvSpPr/>
          <p:nvPr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3"/>
          <p:cNvSpPr/>
          <p:nvPr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3"/>
          <p:cNvSpPr/>
          <p:nvPr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3"/>
          <p:cNvSpPr/>
          <p:nvPr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3"/>
          <p:cNvSpPr/>
          <p:nvPr/>
        </p:nvSpPr>
        <p:spPr>
          <a:xfrm>
            <a:off x="4011967" y="1778212"/>
            <a:ext cx="1320476" cy="362088"/>
          </a:xfrm>
          <a:custGeom>
            <a:rect b="b" l="l" r="r" t="t"/>
            <a:pathLst>
              <a:path extrusionOk="0" h="362088" w="1320476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3"/>
          <p:cNvSpPr/>
          <p:nvPr/>
        </p:nvSpPr>
        <p:spPr>
          <a:xfrm>
            <a:off x="6850703" y="1778212"/>
            <a:ext cx="1320476" cy="362088"/>
          </a:xfrm>
          <a:custGeom>
            <a:rect b="b" l="l" r="r" t="t"/>
            <a:pathLst>
              <a:path extrusionOk="0" h="362088" w="1320476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3"/>
          <p:cNvSpPr/>
          <p:nvPr/>
        </p:nvSpPr>
        <p:spPr>
          <a:xfrm>
            <a:off x="9703086" y="1778212"/>
            <a:ext cx="1320476" cy="362088"/>
          </a:xfrm>
          <a:custGeom>
            <a:rect b="b" l="l" r="r" t="t"/>
            <a:pathLst>
              <a:path extrusionOk="0" h="362088" w="1320476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3"/>
          <p:cNvSpPr/>
          <p:nvPr/>
        </p:nvSpPr>
        <p:spPr>
          <a:xfrm>
            <a:off x="1158568" y="1778212"/>
            <a:ext cx="1320476" cy="362088"/>
          </a:xfrm>
          <a:custGeom>
            <a:rect b="b" l="l" r="r" t="t"/>
            <a:pathLst>
              <a:path extrusionOk="0" h="362088" w="1320476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3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33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3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3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7" name="Google Shape;137;p33"/>
          <p:cNvSpPr/>
          <p:nvPr>
            <p:ph idx="2" type="pic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8" name="Google Shape;138;p33"/>
          <p:cNvSpPr/>
          <p:nvPr>
            <p:ph idx="3" type="pic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9" name="Google Shape;139;p33"/>
          <p:cNvSpPr/>
          <p:nvPr>
            <p:ph idx="4" type="pic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0" name="Google Shape;140;p33"/>
          <p:cNvSpPr/>
          <p:nvPr>
            <p:ph idx="5" type="pic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1" name="Google Shape;141;p33"/>
          <p:cNvSpPr txBox="1"/>
          <p:nvPr>
            <p:ph idx="1" type="body"/>
          </p:nvPr>
        </p:nvSpPr>
        <p:spPr>
          <a:xfrm>
            <a:off x="524454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" name="Google Shape;142;p33"/>
          <p:cNvSpPr txBox="1"/>
          <p:nvPr>
            <p:ph idx="6" type="body"/>
          </p:nvPr>
        </p:nvSpPr>
        <p:spPr>
          <a:xfrm>
            <a:off x="524454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b="1" sz="1600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" name="Google Shape;143;p33"/>
          <p:cNvSpPr txBox="1"/>
          <p:nvPr>
            <p:ph idx="7" type="body"/>
          </p:nvPr>
        </p:nvSpPr>
        <p:spPr>
          <a:xfrm>
            <a:off x="3377853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33"/>
          <p:cNvSpPr txBox="1"/>
          <p:nvPr>
            <p:ph idx="8" type="body"/>
          </p:nvPr>
        </p:nvSpPr>
        <p:spPr>
          <a:xfrm>
            <a:off x="3377853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b="1" sz="1600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33"/>
          <p:cNvSpPr txBox="1"/>
          <p:nvPr>
            <p:ph idx="9" type="body"/>
          </p:nvPr>
        </p:nvSpPr>
        <p:spPr>
          <a:xfrm>
            <a:off x="6216589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3"/>
          <p:cNvSpPr txBox="1"/>
          <p:nvPr>
            <p:ph idx="13" type="body"/>
          </p:nvPr>
        </p:nvSpPr>
        <p:spPr>
          <a:xfrm>
            <a:off x="6216589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b="1" sz="1600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33"/>
          <p:cNvSpPr txBox="1"/>
          <p:nvPr>
            <p:ph idx="14" type="body"/>
          </p:nvPr>
        </p:nvSpPr>
        <p:spPr>
          <a:xfrm>
            <a:off x="9068972" y="4052306"/>
            <a:ext cx="2588705" cy="17490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33"/>
          <p:cNvSpPr txBox="1"/>
          <p:nvPr>
            <p:ph idx="15" type="body"/>
          </p:nvPr>
        </p:nvSpPr>
        <p:spPr>
          <a:xfrm>
            <a:off x="9068972" y="3539268"/>
            <a:ext cx="2588705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1D51"/>
              </a:buClr>
              <a:buSzPts val="1600"/>
              <a:buNone/>
              <a:defRPr b="1" sz="1600" cap="none">
                <a:solidFill>
                  <a:srgbClr val="0D1D5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_02">
  <p:cSld name="1_Title Slide_02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4"/>
          <p:cNvSpPr/>
          <p:nvPr>
            <p:ph idx="2" type="pic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152" name="Google Shape;152;p34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153" name="Google Shape;153;p34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4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5" name="Google Shape;155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15850" y="391862"/>
            <a:ext cx="1745251" cy="673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34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Envelope" id="157" name="Google Shape;15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1475" y="4452337"/>
            <a:ext cx="387795" cy="3877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twork" id="158" name="Google Shape;15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2084" y="4925640"/>
            <a:ext cx="426575" cy="4265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4"/>
          <p:cNvSpPr txBox="1"/>
          <p:nvPr>
            <p:ph idx="1" type="subTitle"/>
          </p:nvPr>
        </p:nvSpPr>
        <p:spPr>
          <a:xfrm>
            <a:off x="7002130" y="4484691"/>
            <a:ext cx="4540440" cy="503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0" name="Google Shape;160;p34"/>
          <p:cNvSpPr txBox="1"/>
          <p:nvPr>
            <p:ph idx="3" type="body"/>
          </p:nvPr>
        </p:nvSpPr>
        <p:spPr>
          <a:xfrm>
            <a:off x="7002320" y="5012635"/>
            <a:ext cx="45339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0" sz="1600" cap="none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" name="Google Shape;161;p34"/>
          <p:cNvSpPr txBox="1"/>
          <p:nvPr>
            <p:ph type="title"/>
          </p:nvPr>
        </p:nvSpPr>
        <p:spPr>
          <a:xfrm>
            <a:off x="6469778" y="3158641"/>
            <a:ext cx="5011410" cy="921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orbel"/>
              <a:buNone/>
              <a:defRPr b="1" sz="6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35"/>
          <p:cNvSpPr/>
          <p:nvPr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lt1">
              <a:alpha val="1568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35"/>
          <p:cNvSpPr txBox="1"/>
          <p:nvPr>
            <p:ph type="ctrTitle"/>
          </p:nvPr>
        </p:nvSpPr>
        <p:spPr>
          <a:xfrm>
            <a:off x="6343650" y="2173288"/>
            <a:ext cx="5143500" cy="2090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orbel"/>
              <a:buNone/>
              <a:defRPr b="1" sz="540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5"/>
          <p:cNvSpPr txBox="1"/>
          <p:nvPr>
            <p:ph idx="1" type="subTitle"/>
          </p:nvPr>
        </p:nvSpPr>
        <p:spPr>
          <a:xfrm>
            <a:off x="6343650" y="4279971"/>
            <a:ext cx="5143500" cy="503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grpSp>
        <p:nvGrpSpPr>
          <p:cNvPr id="167" name="Google Shape;167;p35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168" name="Google Shape;168;p35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5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0" name="Google Shape;17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15850" y="391862"/>
            <a:ext cx="1745251" cy="673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35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6"/>
          <p:cNvSpPr txBox="1"/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orbel"/>
              <a:buNone/>
              <a:defRPr b="1" sz="4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5" name="Google Shape;175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9638" y="6260507"/>
            <a:ext cx="1075427" cy="41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6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36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78" name="Google Shape;178;p36"/>
          <p:cNvGrpSpPr/>
          <p:nvPr/>
        </p:nvGrpSpPr>
        <p:grpSpPr>
          <a:xfrm rot="-54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9" name="Google Shape;179;p36"/>
            <p:cNvSpPr/>
            <p:nvPr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0" name="Google Shape;180;p36"/>
            <p:cNvGrpSpPr/>
            <p:nvPr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</p:grpSpPr>
          <p:sp>
            <p:nvSpPr>
              <p:cNvPr id="181" name="Google Shape;181;p36"/>
              <p:cNvSpPr/>
              <p:nvPr/>
            </p:nvSpPr>
            <p:spPr>
              <a:xfrm>
                <a:off x="11114088" y="2241550"/>
                <a:ext cx="1905000" cy="2354263"/>
              </a:xfrm>
              <a:custGeom>
                <a:rect b="b" l="l" r="r" t="t"/>
                <a:pathLst>
                  <a:path extrusionOk="0" h="553" w="447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solidFill>
                <a:schemeClr val="lt1">
                  <a:alpha val="15686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6"/>
              <p:cNvSpPr/>
              <p:nvPr/>
            </p:nvSpPr>
            <p:spPr>
              <a:xfrm>
                <a:off x="11412538" y="2590800"/>
                <a:ext cx="835025" cy="1673225"/>
              </a:xfrm>
              <a:custGeom>
                <a:rect b="b" l="l" r="r" t="t"/>
                <a:pathLst>
                  <a:path extrusionOk="0" h="393" w="196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solidFill>
                <a:schemeClr val="lt1">
                  <a:alpha val="15686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3" name="Google Shape;183;p36"/>
          <p:cNvSpPr txBox="1"/>
          <p:nvPr>
            <p:ph idx="1" type="body"/>
          </p:nvPr>
        </p:nvSpPr>
        <p:spPr>
          <a:xfrm>
            <a:off x="831850" y="1153348"/>
            <a:ext cx="10515600" cy="64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37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86" name="Google Shape;186;p37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37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37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37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37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37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p37"/>
          <p:cNvSpPr txBox="1"/>
          <p:nvPr>
            <p:ph idx="1" type="body"/>
          </p:nvPr>
        </p:nvSpPr>
        <p:spPr>
          <a:xfrm>
            <a:off x="515938" y="1825625"/>
            <a:ext cx="1083786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3" name="Google Shape;19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7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38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97" name="Google Shape;197;p38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8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8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38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8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38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3" name="Google Shape;203;p38"/>
          <p:cNvSpPr txBox="1"/>
          <p:nvPr>
            <p:ph idx="1" type="body"/>
          </p:nvPr>
        </p:nvSpPr>
        <p:spPr>
          <a:xfrm>
            <a:off x="515938" y="1825625"/>
            <a:ext cx="550386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3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5" name="Google Shape;205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8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39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209" name="Google Shape;209;p39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9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9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39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9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9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" name="Google Shape;215;p39"/>
          <p:cNvSpPr txBox="1"/>
          <p:nvPr>
            <p:ph idx="1" type="body"/>
          </p:nvPr>
        </p:nvSpPr>
        <p:spPr>
          <a:xfrm>
            <a:off x="51593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b="1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6" name="Google Shape;216;p39"/>
          <p:cNvSpPr txBox="1"/>
          <p:nvPr>
            <p:ph idx="2" type="body"/>
          </p:nvPr>
        </p:nvSpPr>
        <p:spPr>
          <a:xfrm>
            <a:off x="51593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" name="Google Shape;217;p3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b="1" sz="24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18" name="Google Shape;218;p3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9" name="Google Shape;21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9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/>
          <p:nvPr>
            <p:ph idx="2" type="pic"/>
          </p:nvPr>
        </p:nvSpPr>
        <p:spPr>
          <a:xfrm>
            <a:off x="6096000" y="768485"/>
            <a:ext cx="5305662" cy="530566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223" name="Google Shape;223;p40"/>
          <p:cNvGrpSpPr/>
          <p:nvPr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</p:grpSpPr>
        <p:sp>
          <p:nvSpPr>
            <p:cNvPr id="224" name="Google Shape;224;p40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0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4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id="228" name="Google Shape;22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41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231" name="Google Shape;231;p41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41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41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4" name="Google Shape;234;p41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1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1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7" name="Google Shape;237;p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39" name="Google Shape;239;p41"/>
          <p:cNvSpPr txBox="1"/>
          <p:nvPr>
            <p:ph idx="2" type="body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pic>
        <p:nvPicPr>
          <p:cNvPr id="240" name="Google Shape;240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with Image">
  <p:cSld name="Title and Content with Imag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5"/>
          <p:cNvSpPr txBox="1"/>
          <p:nvPr>
            <p:ph idx="1" type="body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5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Google Shape;2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oogle Shape;28;p25"/>
          <p:cNvGrpSpPr/>
          <p:nvPr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</p:grpSpPr>
        <p:sp>
          <p:nvSpPr>
            <p:cNvPr id="29" name="Google Shape;29;p25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5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5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25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5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5"/>
          <p:cNvSpPr/>
          <p:nvPr>
            <p:ph idx="2" type="pic"/>
          </p:nvPr>
        </p:nvSpPr>
        <p:spPr>
          <a:xfrm>
            <a:off x="5884648" y="0"/>
            <a:ext cx="6307353" cy="5780372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35" name="Google Shape;35;p25"/>
          <p:cNvSpPr txBox="1"/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2">
  <p:cSld name="Title and Content 02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/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" type="body"/>
          </p:nvPr>
        </p:nvSpPr>
        <p:spPr>
          <a:xfrm>
            <a:off x="538960" y="1825625"/>
            <a:ext cx="491418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26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6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6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26"/>
          <p:cNvSpPr/>
          <p:nvPr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20405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6"/>
          <p:cNvSpPr/>
          <p:nvPr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lt2">
              <a:alpha val="5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6"/>
          <p:cNvSpPr/>
          <p:nvPr>
            <p:ph idx="2" type="pic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Layout">
  <p:cSld name="Comparison Layou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7"/>
          <p:cNvSpPr/>
          <p:nvPr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7"/>
          <p:cNvSpPr/>
          <p:nvPr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7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idx="1" type="body"/>
          </p:nvPr>
        </p:nvSpPr>
        <p:spPr>
          <a:xfrm>
            <a:off x="680934" y="2863158"/>
            <a:ext cx="4074002" cy="28466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7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7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7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27"/>
          <p:cNvSpPr txBox="1"/>
          <p:nvPr>
            <p:ph idx="2" type="body"/>
          </p:nvPr>
        </p:nvSpPr>
        <p:spPr>
          <a:xfrm>
            <a:off x="1309370" y="1903728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 sz="1800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3" type="body"/>
          </p:nvPr>
        </p:nvSpPr>
        <p:spPr>
          <a:xfrm>
            <a:off x="7327918" y="1648186"/>
            <a:ext cx="4074002" cy="28345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4" type="body"/>
          </p:nvPr>
        </p:nvSpPr>
        <p:spPr>
          <a:xfrm>
            <a:off x="7475709" y="4963450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b="1" sz="1800" cap="none">
                <a:solidFill>
                  <a:schemeClr val="accent3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7"/>
          <p:cNvSpPr/>
          <p:nvPr/>
        </p:nvSpPr>
        <p:spPr>
          <a:xfrm>
            <a:off x="5084763" y="1652762"/>
            <a:ext cx="1001899" cy="1001899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7"/>
          <p:cNvSpPr/>
          <p:nvPr>
            <p:ph idx="5" type="pic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7"/>
          <p:cNvSpPr/>
          <p:nvPr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7"/>
          <p:cNvSpPr/>
          <p:nvPr>
            <p:ph idx="6" type="pic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03">
  <p:cSld name="Title and Content 03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8"/>
          <p:cNvSpPr/>
          <p:nvPr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8"/>
          <p:cNvSpPr/>
          <p:nvPr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8"/>
          <p:cNvSpPr/>
          <p:nvPr>
            <p:ph idx="2" type="pic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8"/>
          <p:cNvSpPr/>
          <p:nvPr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8"/>
          <p:cNvSpPr/>
          <p:nvPr/>
        </p:nvSpPr>
        <p:spPr>
          <a:xfrm>
            <a:off x="1526011" y="1823757"/>
            <a:ext cx="832104" cy="832104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8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8"/>
          <p:cNvSpPr txBox="1"/>
          <p:nvPr>
            <p:ph idx="1" type="body"/>
          </p:nvPr>
        </p:nvSpPr>
        <p:spPr>
          <a:xfrm>
            <a:off x="219126" y="3207024"/>
            <a:ext cx="3445566" cy="2504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28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8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28"/>
          <p:cNvSpPr/>
          <p:nvPr>
            <p:ph idx="3" type="pic"/>
          </p:nvPr>
        </p:nvSpPr>
        <p:spPr>
          <a:xfrm>
            <a:off x="3883819" y="1630018"/>
            <a:ext cx="4424362" cy="4373217"/>
          </a:xfrm>
          <a:prstGeom prst="rect">
            <a:avLst/>
          </a:prstGeom>
          <a:solidFill>
            <a:srgbClr val="D0CECE"/>
          </a:solidFill>
          <a:ln>
            <a:noFill/>
          </a:ln>
        </p:spPr>
      </p:sp>
      <p:sp>
        <p:nvSpPr>
          <p:cNvPr id="75" name="Google Shape;75;p28"/>
          <p:cNvSpPr txBox="1"/>
          <p:nvPr>
            <p:ph idx="4" type="body"/>
          </p:nvPr>
        </p:nvSpPr>
        <p:spPr>
          <a:xfrm>
            <a:off x="8527490" y="3207024"/>
            <a:ext cx="3445200" cy="2504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5" type="body"/>
          </p:nvPr>
        </p:nvSpPr>
        <p:spPr>
          <a:xfrm>
            <a:off x="219126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 cap="none"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6" type="body"/>
          </p:nvPr>
        </p:nvSpPr>
        <p:spPr>
          <a:xfrm>
            <a:off x="8527124" y="2711636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 cap="none">
                <a:latin typeface="Corbel"/>
                <a:ea typeface="Corbel"/>
                <a:cs typeface="Corbel"/>
                <a:sym typeface="Corbel"/>
              </a:defRPr>
            </a:lvl1pPr>
            <a:lvl2pPr indent="-2286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indent="-228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indent="-2286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8"/>
          <p:cNvSpPr/>
          <p:nvPr>
            <p:ph idx="7" type="pic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01">
  <p:cSld name="Thank You 0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9"/>
          <p:cNvSpPr txBox="1"/>
          <p:nvPr>
            <p:ph idx="1" type="subTitle"/>
          </p:nvPr>
        </p:nvSpPr>
        <p:spPr>
          <a:xfrm>
            <a:off x="7002130" y="4484691"/>
            <a:ext cx="4540440" cy="503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sz="1600" cap="none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1" name="Google Shape;81;p29"/>
          <p:cNvSpPr/>
          <p:nvPr>
            <p:ph idx="2" type="pic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82" name="Google Shape;82;p29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83" name="Google Shape;83;p29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9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9098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5" name="Google Shape;85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72999" y="1844881"/>
            <a:ext cx="1745251" cy="673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29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7" name="Google Shape;87;p29"/>
          <p:cNvSpPr txBox="1"/>
          <p:nvPr>
            <p:ph idx="3" type="body"/>
          </p:nvPr>
        </p:nvSpPr>
        <p:spPr>
          <a:xfrm>
            <a:off x="7002320" y="5012635"/>
            <a:ext cx="4533900" cy="5032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0" sz="1600" cap="none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Envelope" id="88" name="Google Shape;88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1475" y="4452337"/>
            <a:ext cx="387795" cy="3877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etwork" id="89" name="Google Shape;89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2084" y="4925640"/>
            <a:ext cx="426575" cy="426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9"/>
          <p:cNvSpPr txBox="1"/>
          <p:nvPr>
            <p:ph type="title"/>
          </p:nvPr>
        </p:nvSpPr>
        <p:spPr>
          <a:xfrm>
            <a:off x="6469778" y="3429000"/>
            <a:ext cx="5011410" cy="651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orbel"/>
              <a:buNone/>
              <a:defRPr b="1" sz="6000" cap="none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02">
  <p:cSld name="Title Slide_02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30"/>
          <p:cNvSpPr txBox="1"/>
          <p:nvPr>
            <p:ph type="ctrTitle"/>
          </p:nvPr>
        </p:nvSpPr>
        <p:spPr>
          <a:xfrm>
            <a:off x="6343650" y="2173288"/>
            <a:ext cx="5143500" cy="20908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orbel"/>
              <a:buNone/>
              <a:defRPr b="1" sz="540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0"/>
          <p:cNvSpPr txBox="1"/>
          <p:nvPr>
            <p:ph idx="1" type="subTitle"/>
          </p:nvPr>
        </p:nvSpPr>
        <p:spPr>
          <a:xfrm>
            <a:off x="6343650" y="4279971"/>
            <a:ext cx="5143500" cy="5031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0" sz="1800" cap="none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5" name="Google Shape;95;p30"/>
          <p:cNvSpPr/>
          <p:nvPr>
            <p:ph idx="2" type="pic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sp>
      <p:grpSp>
        <p:nvGrpSpPr>
          <p:cNvPr id="96" name="Google Shape;96;p30"/>
          <p:cNvGrpSpPr/>
          <p:nvPr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</p:grpSpPr>
        <p:sp>
          <p:nvSpPr>
            <p:cNvPr id="97" name="Google Shape;97;p30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0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1">
                <a:alpha val="15686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9" name="Google Shape;99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15850" y="391862"/>
            <a:ext cx="1745251" cy="6733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p30"/>
          <p:cNvCxnSpPr/>
          <p:nvPr/>
        </p:nvCxnSpPr>
        <p:spPr>
          <a:xfrm>
            <a:off x="6469778" y="4233582"/>
            <a:ext cx="2532336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with Image">
  <p:cSld name="Section Header with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31"/>
          <p:cNvSpPr txBox="1"/>
          <p:nvPr>
            <p:ph type="title"/>
          </p:nvPr>
        </p:nvSpPr>
        <p:spPr>
          <a:xfrm>
            <a:off x="831850" y="182563"/>
            <a:ext cx="10515600" cy="9401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orbel"/>
              <a:buNone/>
              <a:defRPr b="1" sz="4000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31"/>
          <p:cNvSpPr txBox="1"/>
          <p:nvPr>
            <p:ph idx="1" type="body"/>
          </p:nvPr>
        </p:nvSpPr>
        <p:spPr>
          <a:xfrm>
            <a:off x="2139388" y="1154832"/>
            <a:ext cx="7900525" cy="7644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105" name="Google Shape;105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9638" y="6260507"/>
            <a:ext cx="1075427" cy="41492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1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1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rgbClr val="2C567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8" name="Google Shape;108;p31"/>
          <p:cNvSpPr/>
          <p:nvPr>
            <p:ph idx="2" type="pic"/>
          </p:nvPr>
        </p:nvSpPr>
        <p:spPr>
          <a:xfrm>
            <a:off x="2993041" y="2270376"/>
            <a:ext cx="6206400" cy="458762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32"/>
          <p:cNvGrpSpPr/>
          <p:nvPr/>
        </p:nvGrpSpPr>
        <p:grpSpPr>
          <a:xfrm rot="-2149226">
            <a:off x="7430044" y="-1843126"/>
            <a:ext cx="4436224" cy="5482435"/>
            <a:chOff x="11114088" y="2241550"/>
            <a:chExt cx="1905000" cy="2354263"/>
          </a:xfrm>
        </p:grpSpPr>
        <p:sp>
          <p:nvSpPr>
            <p:cNvPr id="111" name="Google Shape;111;p32"/>
            <p:cNvSpPr/>
            <p:nvPr/>
          </p:nvSpPr>
          <p:spPr>
            <a:xfrm>
              <a:off x="11114088" y="2241550"/>
              <a:ext cx="1905000" cy="2354263"/>
            </a:xfrm>
            <a:custGeom>
              <a:rect b="b" l="l" r="r" t="t"/>
              <a:pathLst>
                <a:path extrusionOk="0" h="553" w="447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2"/>
            <p:cNvSpPr/>
            <p:nvPr/>
          </p:nvSpPr>
          <p:spPr>
            <a:xfrm>
              <a:off x="11412538" y="2590800"/>
              <a:ext cx="835025" cy="1673225"/>
            </a:xfrm>
            <a:custGeom>
              <a:rect b="b" l="l" r="r" t="t"/>
              <a:pathLst>
                <a:path extrusionOk="0" h="393" w="196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2"/>
            <p:cNvSpPr/>
            <p:nvPr/>
          </p:nvSpPr>
          <p:spPr>
            <a:xfrm>
              <a:off x="11728451" y="3071813"/>
              <a:ext cx="306388" cy="719138"/>
            </a:xfrm>
            <a:custGeom>
              <a:rect b="b" l="l" r="r" t="t"/>
              <a:pathLst>
                <a:path extrusionOk="0" h="169" w="72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solidFill>
              <a:schemeClr val="lt2">
                <a:alpha val="52941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32"/>
          <p:cNvSpPr txBox="1"/>
          <p:nvPr>
            <p:ph type="title"/>
          </p:nvPr>
        </p:nvSpPr>
        <p:spPr>
          <a:xfrm>
            <a:off x="515938" y="246621"/>
            <a:ext cx="11150600" cy="92033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  <a:defRPr b="1" sz="32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2"/>
          <p:cNvSpPr/>
          <p:nvPr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6" name="Google Shape;116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046" y="6261436"/>
            <a:ext cx="1073019" cy="4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2"/>
          <p:cNvSpPr/>
          <p:nvPr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2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b="0" i="0" sz="4400" u="none" cap="none" strike="noStrik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>
          <p15:clr>
            <a:srgbClr val="F26B43"/>
          </p15:clr>
        </p15:guide>
        <p15:guide id="4" pos="73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"/>
          <p:cNvSpPr txBox="1"/>
          <p:nvPr>
            <p:ph type="ctrTitle"/>
          </p:nvPr>
        </p:nvSpPr>
        <p:spPr>
          <a:xfrm>
            <a:off x="6343650" y="1338288"/>
            <a:ext cx="5143500" cy="2090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AllN1 -Shop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Website</a:t>
            </a:r>
            <a:endParaRPr/>
          </a:p>
        </p:txBody>
      </p:sp>
      <p:sp>
        <p:nvSpPr>
          <p:cNvPr id="247" name="Google Shape;247;p1"/>
          <p:cNvSpPr txBox="1"/>
          <p:nvPr>
            <p:ph idx="1" type="subTitle"/>
          </p:nvPr>
        </p:nvSpPr>
        <p:spPr>
          <a:xfrm>
            <a:off x="6680225" y="4279976"/>
            <a:ext cx="5143500" cy="6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2300"/>
              <a:t>An Online </a:t>
            </a:r>
            <a:r>
              <a:rPr b="1" lang="en-US" sz="2300"/>
              <a:t>Shopping Website Designed just for you.</a:t>
            </a:r>
            <a:r>
              <a:rPr b="1" lang="en-US" sz="2300"/>
              <a:t> </a:t>
            </a:r>
            <a:endParaRPr b="1" sz="2300"/>
          </a:p>
        </p:txBody>
      </p:sp>
      <p:sp>
        <p:nvSpPr>
          <p:cNvPr id="248" name="Google Shape;248;p1"/>
          <p:cNvSpPr/>
          <p:nvPr/>
        </p:nvSpPr>
        <p:spPr>
          <a:xfrm>
            <a:off x="6343646" y="997019"/>
            <a:ext cx="1854300" cy="1021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89075" y="671850"/>
            <a:ext cx="7369301" cy="528157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"/>
          <p:cNvSpPr txBox="1"/>
          <p:nvPr/>
        </p:nvSpPr>
        <p:spPr>
          <a:xfrm>
            <a:off x="6748625" y="5069875"/>
            <a:ext cx="50067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Yamen Mohsen </a:t>
            </a:r>
            <a:endParaRPr b="1" sz="23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Eman Amleh</a:t>
            </a:r>
            <a:endParaRPr b="1" sz="23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Mostafa Mousa</a:t>
            </a:r>
            <a:endParaRPr b="1" sz="23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"/>
          <p:cNvSpPr txBox="1"/>
          <p:nvPr/>
        </p:nvSpPr>
        <p:spPr>
          <a:xfrm>
            <a:off x="3426350" y="6316675"/>
            <a:ext cx="5048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supervised by : Dr. Baker Abd-alhaq</a:t>
            </a:r>
            <a:endParaRPr b="1" sz="22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f62fb9cdd4_0_59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9" name="Google Shape;319;g1f62fb9cdd4_0_59"/>
          <p:cNvSpPr txBox="1"/>
          <p:nvPr>
            <p:ph type="title"/>
          </p:nvPr>
        </p:nvSpPr>
        <p:spPr>
          <a:xfrm>
            <a:off x="407663" y="366345"/>
            <a:ext cx="493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Model</a:t>
            </a:r>
            <a:endParaRPr/>
          </a:p>
        </p:txBody>
      </p:sp>
      <p:sp>
        <p:nvSpPr>
          <p:cNvPr id="320" name="Google Shape;320;g1f62fb9cdd4_0_59"/>
          <p:cNvSpPr txBox="1"/>
          <p:nvPr/>
        </p:nvSpPr>
        <p:spPr>
          <a:xfrm>
            <a:off x="819500" y="1432500"/>
            <a:ext cx="9440700" cy="199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4064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800"/>
              <a:buChar char="●"/>
            </a:pPr>
            <a:r>
              <a:rPr b="1" lang="en-US" sz="2000">
                <a:solidFill>
                  <a:srgbClr val="202124"/>
                </a:solidFill>
                <a:highlight>
                  <a:srgbClr val="FFFFFF"/>
                </a:highlight>
              </a:rPr>
              <a:t>A model is a class that contains the business logic of the application.</a:t>
            </a:r>
            <a:endParaRPr b="1" sz="2000"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indent="-4064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800"/>
              <a:buChar char="●"/>
            </a:pPr>
            <a:r>
              <a:rPr b="1" lang="en-US" sz="2000">
                <a:solidFill>
                  <a:srgbClr val="202124"/>
                </a:solidFill>
                <a:highlight>
                  <a:srgbClr val="FFFFFF"/>
                </a:highlight>
              </a:rPr>
              <a:t>It also used for accessing data from the database.</a:t>
            </a:r>
            <a:endParaRPr b="1" sz="2000"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indent="-355600" lvl="1" marL="1371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000"/>
              <a:buChar char="○"/>
            </a:pPr>
            <a:r>
              <a:rPr b="1" lang="en-US" sz="2000">
                <a:solidFill>
                  <a:srgbClr val="202124"/>
                </a:solidFill>
                <a:highlight>
                  <a:srgbClr val="FFFFFF"/>
                </a:highlight>
              </a:rPr>
              <a:t>Used DB: Microsoft SQL Server </a:t>
            </a:r>
            <a:endParaRPr b="1" sz="2000">
              <a:solidFill>
                <a:srgbClr val="202124"/>
              </a:solidFill>
              <a:highlight>
                <a:srgbClr val="FFFFFF"/>
              </a:highlight>
            </a:endParaRPr>
          </a:p>
        </p:txBody>
      </p:sp>
      <p:pic>
        <p:nvPicPr>
          <p:cNvPr id="321" name="Google Shape;321;g1f62fb9cdd4_0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966" y="3429000"/>
            <a:ext cx="8714210" cy="3325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7" name="Google Shape;327;p7"/>
          <p:cNvSpPr txBox="1"/>
          <p:nvPr>
            <p:ph type="title"/>
          </p:nvPr>
        </p:nvSpPr>
        <p:spPr>
          <a:xfrm>
            <a:off x="515938" y="441420"/>
            <a:ext cx="493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View</a:t>
            </a:r>
            <a:endParaRPr/>
          </a:p>
        </p:txBody>
      </p:sp>
      <p:sp>
        <p:nvSpPr>
          <p:cNvPr id="328" name="Google Shape;328;p7"/>
          <p:cNvSpPr txBox="1"/>
          <p:nvPr/>
        </p:nvSpPr>
        <p:spPr>
          <a:xfrm>
            <a:off x="961275" y="1231375"/>
            <a:ext cx="10402500" cy="37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683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200"/>
              <a:buChar char="●"/>
            </a:pPr>
            <a:r>
              <a:rPr lang="en-US" sz="2200">
                <a:solidFill>
                  <a:srgbClr val="171717"/>
                </a:solidFill>
                <a:highlight>
                  <a:srgbClr val="FFFFFF"/>
                </a:highlight>
              </a:rPr>
              <a:t>Views are .cshtml files that use the C# programming language in Razor markup.</a:t>
            </a:r>
            <a:endParaRPr sz="2200">
              <a:solidFill>
                <a:srgbClr val="171717"/>
              </a:solidFill>
              <a:highlight>
                <a:srgbClr val="FFFFFF"/>
              </a:highlight>
            </a:endParaRPr>
          </a:p>
          <a:p>
            <a:pPr indent="-3683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200"/>
              <a:buChar char="●"/>
            </a:pPr>
            <a:r>
              <a:rPr lang="en-US" sz="2200">
                <a:solidFill>
                  <a:srgbClr val="171717"/>
                </a:solidFill>
                <a:highlight>
                  <a:srgbClr val="FFFFFF"/>
                </a:highlight>
              </a:rPr>
              <a:t>Views consist of HTML, JS, css, and HTML Helpers provided by ASP.NET.</a:t>
            </a:r>
            <a:endParaRPr sz="2200">
              <a:solidFill>
                <a:srgbClr val="171717"/>
              </a:solidFill>
              <a:highlight>
                <a:srgbClr val="FFFFFF"/>
              </a:highlight>
            </a:endParaRPr>
          </a:p>
          <a:p>
            <a:pPr indent="-3683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200"/>
              <a:buChar char="●"/>
            </a:pPr>
            <a:r>
              <a:rPr lang="en-US" sz="2200">
                <a:solidFill>
                  <a:srgbClr val="171717"/>
                </a:solidFill>
                <a:highlight>
                  <a:srgbClr val="FFFFFF"/>
                </a:highlight>
              </a:rPr>
              <a:t>A controller pass data in </a:t>
            </a:r>
            <a:r>
              <a:rPr b="1" lang="en-US" sz="2200">
                <a:solidFill>
                  <a:srgbClr val="171717"/>
                </a:solidFill>
                <a:highlight>
                  <a:srgbClr val="FFFFFF"/>
                </a:highlight>
              </a:rPr>
              <a:t>presentation model</a:t>
            </a:r>
            <a:r>
              <a:rPr lang="en-US" sz="2200">
                <a:solidFill>
                  <a:srgbClr val="171717"/>
                </a:solidFill>
                <a:highlight>
                  <a:srgbClr val="FFFFFF"/>
                </a:highlight>
              </a:rPr>
              <a:t> form to a view.</a:t>
            </a:r>
            <a:endParaRPr sz="2200">
              <a:solidFill>
                <a:srgbClr val="171717"/>
              </a:solidFill>
              <a:highlight>
                <a:srgbClr val="FFFFFF"/>
              </a:highlight>
            </a:endParaRPr>
          </a:p>
          <a:p>
            <a:pPr indent="-368300" lvl="1" marL="1371600" rtl="0" algn="l"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200"/>
              <a:buChar char="○"/>
            </a:pP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model</a:t>
            </a: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classes used to represent the objects that will be passed to the view.</a:t>
            </a:r>
            <a:endParaRPr sz="2200">
              <a:solidFill>
                <a:srgbClr val="171717"/>
              </a:solidFill>
              <a:highlight>
                <a:srgbClr val="FFFFFF"/>
              </a:highlight>
            </a:endParaRPr>
          </a:p>
          <a:p>
            <a:pPr indent="-3683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200"/>
              <a:buChar char="●"/>
            </a:pPr>
            <a:r>
              <a:rPr lang="en-US" sz="2200">
                <a:solidFill>
                  <a:srgbClr val="171717"/>
                </a:solidFill>
                <a:highlight>
                  <a:srgbClr val="FFFFFF"/>
                </a:highlight>
              </a:rPr>
              <a:t>HTML Helpers used to generate content in a view.</a:t>
            </a:r>
            <a:endParaRPr sz="2200">
              <a:solidFill>
                <a:srgbClr val="171717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f8aa7d8b8d_2_53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4" name="Google Shape;334;g1f8aa7d8b8d_2_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3825" y="1532525"/>
            <a:ext cx="605790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f88e3d13df_0_0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1" name="Google Shape;341;g1f88e3d13df_0_0"/>
          <p:cNvSpPr txBox="1"/>
          <p:nvPr>
            <p:ph type="title"/>
          </p:nvPr>
        </p:nvSpPr>
        <p:spPr>
          <a:xfrm>
            <a:off x="515950" y="266626"/>
            <a:ext cx="4937100" cy="474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Sequence Diagram</a:t>
            </a:r>
            <a:endParaRPr/>
          </a:p>
        </p:txBody>
      </p:sp>
      <p:pic>
        <p:nvPicPr>
          <p:cNvPr id="342" name="Google Shape;342;g1f88e3d13d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750" y="830675"/>
            <a:ext cx="9712676" cy="581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1e063d3a95c_2_2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9" name="Google Shape;349;g1e063d3a95c_2_2"/>
          <p:cNvSpPr txBox="1"/>
          <p:nvPr/>
        </p:nvSpPr>
        <p:spPr>
          <a:xfrm>
            <a:off x="0" y="149500"/>
            <a:ext cx="22986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Activity Diagram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Admin Side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0" name="Google Shape;350;g1e063d3a95c_2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1000" y="152400"/>
            <a:ext cx="9358950" cy="615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e063d3a95c_2_13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7" name="Google Shape;357;g1e063d3a95c_2_13"/>
          <p:cNvSpPr txBox="1"/>
          <p:nvPr/>
        </p:nvSpPr>
        <p:spPr>
          <a:xfrm>
            <a:off x="0" y="0"/>
            <a:ext cx="30000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Activity Diagram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User Side</a:t>
            </a:r>
            <a:endParaRPr/>
          </a:p>
        </p:txBody>
      </p:sp>
      <p:pic>
        <p:nvPicPr>
          <p:cNvPr id="358" name="Google Shape;358;g1e063d3a95c_2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0625" y="152400"/>
            <a:ext cx="8660676" cy="626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0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4" name="Google Shape;364;p10"/>
          <p:cNvSpPr txBox="1"/>
          <p:nvPr>
            <p:ph type="title"/>
          </p:nvPr>
        </p:nvSpPr>
        <p:spPr>
          <a:xfrm>
            <a:off x="0" y="0"/>
            <a:ext cx="36438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DATABASE ER-</a:t>
            </a:r>
            <a:r>
              <a:rPr lang="en-US"/>
              <a:t>DIAGRAM</a:t>
            </a:r>
            <a:endParaRPr/>
          </a:p>
        </p:txBody>
      </p:sp>
      <p:pic>
        <p:nvPicPr>
          <p:cNvPr id="365" name="Google Shape;36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8795" y="152400"/>
            <a:ext cx="9360805" cy="64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0"/>
          <p:cNvSpPr txBox="1"/>
          <p:nvPr>
            <p:ph type="title"/>
          </p:nvPr>
        </p:nvSpPr>
        <p:spPr>
          <a:xfrm>
            <a:off x="515938" y="246621"/>
            <a:ext cx="111507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FUTURE WORK</a:t>
            </a:r>
            <a:endParaRPr/>
          </a:p>
        </p:txBody>
      </p:sp>
      <p:sp>
        <p:nvSpPr>
          <p:cNvPr id="372" name="Google Shape;372;p20"/>
          <p:cNvSpPr txBox="1"/>
          <p:nvPr>
            <p:ph idx="2" type="body"/>
          </p:nvPr>
        </p:nvSpPr>
        <p:spPr>
          <a:xfrm>
            <a:off x="1309370" y="1903728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US" sz="1800"/>
              <a:t>FRAMEWORK</a:t>
            </a:r>
            <a:endParaRPr/>
          </a:p>
        </p:txBody>
      </p:sp>
      <p:pic>
        <p:nvPicPr>
          <p:cNvPr descr="Pencil" id="373" name="Google Shape;373;p20"/>
          <p:cNvPicPr preferRelativeResize="0"/>
          <p:nvPr>
            <p:ph idx="5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969" y="1850968"/>
            <a:ext cx="605487" cy="605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ptop" id="374" name="Google Shape;374;p20"/>
          <p:cNvPicPr preferRelativeResize="0"/>
          <p:nvPr>
            <p:ph idx="6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8782" y="4906113"/>
            <a:ext cx="605487" cy="6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0"/>
          <p:cNvSpPr txBox="1"/>
          <p:nvPr>
            <p:ph idx="4" type="body"/>
          </p:nvPr>
        </p:nvSpPr>
        <p:spPr>
          <a:xfrm>
            <a:off x="7475709" y="4963450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</a:pPr>
            <a:r>
              <a:rPr lang="en-US" sz="1800"/>
              <a:t>DYNAMIC WEBSITES </a:t>
            </a:r>
            <a:endParaRPr/>
          </a:p>
        </p:txBody>
      </p:sp>
      <p:sp>
        <p:nvSpPr>
          <p:cNvPr id="376" name="Google Shape;376;p20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7" name="Google Shape;377;p20"/>
          <p:cNvSpPr/>
          <p:nvPr/>
        </p:nvSpPr>
        <p:spPr>
          <a:xfrm>
            <a:off x="7272867" y="1554594"/>
            <a:ext cx="4919133" cy="605487"/>
          </a:xfrm>
          <a:prstGeom prst="rect">
            <a:avLst/>
          </a:prstGeom>
          <a:solidFill>
            <a:srgbClr val="E7E6E6"/>
          </a:solidFill>
          <a:ln cap="flat" cmpd="sng" w="12700">
            <a:solidFill>
              <a:srgbClr val="E7E6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20"/>
          <p:cNvSpPr/>
          <p:nvPr/>
        </p:nvSpPr>
        <p:spPr>
          <a:xfrm>
            <a:off x="6756400" y="1337733"/>
            <a:ext cx="1061400" cy="1061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203E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ncil" id="379" name="Google Shape;37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4348" y="1548224"/>
            <a:ext cx="605487" cy="6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20"/>
          <p:cNvSpPr/>
          <p:nvPr/>
        </p:nvSpPr>
        <p:spPr>
          <a:xfrm>
            <a:off x="207575" y="1629892"/>
            <a:ext cx="6091200" cy="1744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Framework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20"/>
          <p:cNvSpPr/>
          <p:nvPr/>
        </p:nvSpPr>
        <p:spPr>
          <a:xfrm>
            <a:off x="7268092" y="3252803"/>
            <a:ext cx="4919133" cy="605487"/>
          </a:xfrm>
          <a:prstGeom prst="rect">
            <a:avLst/>
          </a:prstGeom>
          <a:solidFill>
            <a:srgbClr val="E7E6E6"/>
          </a:solidFill>
          <a:ln cap="flat" cmpd="sng" w="12700">
            <a:solidFill>
              <a:srgbClr val="E7E6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20"/>
          <p:cNvSpPr/>
          <p:nvPr/>
        </p:nvSpPr>
        <p:spPr>
          <a:xfrm>
            <a:off x="6751625" y="3035942"/>
            <a:ext cx="1061384" cy="1061384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203E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ncil" id="383" name="Google Shape;38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79573" y="3246433"/>
            <a:ext cx="605487" cy="6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0"/>
          <p:cNvSpPr/>
          <p:nvPr/>
        </p:nvSpPr>
        <p:spPr>
          <a:xfrm>
            <a:off x="0" y="2467400"/>
            <a:ext cx="4919100" cy="790200"/>
          </a:xfrm>
          <a:prstGeom prst="rect">
            <a:avLst/>
          </a:prstGeom>
          <a:solidFill>
            <a:srgbClr val="E7E6E6"/>
          </a:solidFill>
          <a:ln cap="flat" cmpd="sng" w="12700">
            <a:solidFill>
              <a:srgbClr val="E7E6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4471252" y="2196136"/>
            <a:ext cx="1061400" cy="1061400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203E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ncil" id="386" name="Google Shape;38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99200" y="2406627"/>
            <a:ext cx="605487" cy="6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20"/>
          <p:cNvSpPr/>
          <p:nvPr/>
        </p:nvSpPr>
        <p:spPr>
          <a:xfrm>
            <a:off x="6100762" y="4200699"/>
            <a:ext cx="6091200" cy="1744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20"/>
          <p:cNvSpPr/>
          <p:nvPr/>
        </p:nvSpPr>
        <p:spPr>
          <a:xfrm>
            <a:off x="1089" y="4220439"/>
            <a:ext cx="4919133" cy="605487"/>
          </a:xfrm>
          <a:prstGeom prst="rect">
            <a:avLst/>
          </a:prstGeom>
          <a:solidFill>
            <a:srgbClr val="E7E6E6"/>
          </a:solidFill>
          <a:ln cap="flat" cmpd="sng" w="12700">
            <a:solidFill>
              <a:srgbClr val="E7E6E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0"/>
          <p:cNvSpPr/>
          <p:nvPr/>
        </p:nvSpPr>
        <p:spPr>
          <a:xfrm>
            <a:off x="4472341" y="3949179"/>
            <a:ext cx="1061384" cy="1061384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rgbClr val="203E5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encil" id="390" name="Google Shape;39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00289" y="4159670"/>
            <a:ext cx="605487" cy="605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ncil" id="391" name="Google Shape;39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4348" y="5057737"/>
            <a:ext cx="605487" cy="605487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0"/>
          <p:cNvSpPr txBox="1"/>
          <p:nvPr/>
        </p:nvSpPr>
        <p:spPr>
          <a:xfrm>
            <a:off x="641220" y="4269768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EDIT/DELETE</a:t>
            </a:r>
            <a:r>
              <a:rPr b="1" lang="en-US" sz="1800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 COMMENTS</a:t>
            </a:r>
            <a:endParaRPr b="1" sz="1800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3" name="Google Shape;393;p20"/>
          <p:cNvSpPr txBox="1"/>
          <p:nvPr/>
        </p:nvSpPr>
        <p:spPr>
          <a:xfrm>
            <a:off x="6379757" y="1629888"/>
            <a:ext cx="34455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NOTIFICATIONS</a:t>
            </a:r>
            <a:endParaRPr/>
          </a:p>
        </p:txBody>
      </p:sp>
      <p:sp>
        <p:nvSpPr>
          <p:cNvPr id="394" name="Google Shape;394;p20"/>
          <p:cNvSpPr txBox="1"/>
          <p:nvPr/>
        </p:nvSpPr>
        <p:spPr>
          <a:xfrm>
            <a:off x="7162580" y="3315210"/>
            <a:ext cx="3445566" cy="49538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rPr>
              <a:t>CHAT BETWEEN USERS</a:t>
            </a:r>
            <a:endParaRPr b="1" sz="1800" cap="none">
              <a:solidFill>
                <a:schemeClr val="accen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95" name="Google Shape;395;p20"/>
          <p:cNvSpPr txBox="1"/>
          <p:nvPr/>
        </p:nvSpPr>
        <p:spPr>
          <a:xfrm>
            <a:off x="1470775" y="2441338"/>
            <a:ext cx="41346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EDIT ADMIN ROLE</a:t>
            </a:r>
            <a:endParaRPr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ityscape" id="401" name="Google Shape;401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02" name="Google Shape;402;p22"/>
          <p:cNvSpPr txBox="1"/>
          <p:nvPr>
            <p:ph type="title"/>
          </p:nvPr>
        </p:nvSpPr>
        <p:spPr>
          <a:xfrm>
            <a:off x="6469778" y="3429000"/>
            <a:ext cx="5011410" cy="651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orbel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403" name="Google Shape;403;p22"/>
          <p:cNvSpPr/>
          <p:nvPr/>
        </p:nvSpPr>
        <p:spPr>
          <a:xfrm>
            <a:off x="6469778" y="4513005"/>
            <a:ext cx="609448" cy="94389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2"/>
          <p:cNvSpPr/>
          <p:nvPr/>
        </p:nvSpPr>
        <p:spPr>
          <a:xfrm>
            <a:off x="6282813" y="1696065"/>
            <a:ext cx="1961535" cy="94389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"/>
          <p:cNvSpPr txBox="1"/>
          <p:nvPr>
            <p:ph type="title"/>
          </p:nvPr>
        </p:nvSpPr>
        <p:spPr>
          <a:xfrm>
            <a:off x="515938" y="499595"/>
            <a:ext cx="493721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616"/>
              </a:buClr>
              <a:buSzPts val="3200"/>
              <a:buFont typeface="Corbel"/>
              <a:buNone/>
            </a:pPr>
            <a:r>
              <a:rPr lang="en-US">
                <a:solidFill>
                  <a:srgbClr val="171616"/>
                </a:solidFill>
              </a:rPr>
              <a:t>INTRODUCTION</a:t>
            </a:r>
            <a:endParaRPr/>
          </a:p>
        </p:txBody>
      </p:sp>
      <p:sp>
        <p:nvSpPr>
          <p:cNvPr id="258" name="Google Shape;258;p2"/>
          <p:cNvSpPr txBox="1"/>
          <p:nvPr>
            <p:ph idx="1" type="body"/>
          </p:nvPr>
        </p:nvSpPr>
        <p:spPr>
          <a:xfrm>
            <a:off x="515950" y="1825150"/>
            <a:ext cx="116760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667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What is the pr</a:t>
            </a:r>
            <a:r>
              <a:rPr b="1" lang="en-US"/>
              <a:t>oble</a:t>
            </a:r>
            <a:r>
              <a:rPr b="1" lang="en-US"/>
              <a:t>m?</a:t>
            </a:r>
            <a:endParaRPr b="1"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/>
              <a:t>Make online shopping the dominant approach of shopping</a:t>
            </a:r>
            <a:endParaRPr sz="1800"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/>
          </a:p>
          <a:p>
            <a:pPr indent="-2667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b="1" lang="en-US"/>
              <a:t>What is AllN1 website?</a:t>
            </a:r>
            <a:endParaRPr b="1"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 </a:t>
            </a:r>
            <a:r>
              <a:rPr lang="en-US" sz="1800"/>
              <a:t>provides all the needs of the user and saves him effort and time</a:t>
            </a:r>
            <a:endParaRPr sz="1800"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/>
              <a:t> the possibility of commenting and evaluating products</a:t>
            </a:r>
            <a:endParaRPr sz="1800"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/>
          </a:p>
        </p:txBody>
      </p:sp>
      <p:sp>
        <p:nvSpPr>
          <p:cNvPr id="259" name="Google Shape;259;p2"/>
          <p:cNvSpPr txBox="1"/>
          <p:nvPr>
            <p:ph idx="12" type="sldNum"/>
          </p:nvPr>
        </p:nvSpPr>
        <p:spPr>
          <a:xfrm>
            <a:off x="11363696" y="6455739"/>
            <a:ext cx="294460" cy="187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0" name="Google Shape;26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5037" y="784149"/>
            <a:ext cx="4482527" cy="3759384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"/>
          <p:cNvSpPr/>
          <p:nvPr/>
        </p:nvSpPr>
        <p:spPr>
          <a:xfrm>
            <a:off x="336884" y="5990238"/>
            <a:ext cx="1434164" cy="73633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f649c67269_1_0"/>
          <p:cNvSpPr txBox="1"/>
          <p:nvPr/>
        </p:nvSpPr>
        <p:spPr>
          <a:xfrm>
            <a:off x="976600" y="453200"/>
            <a:ext cx="9624300" cy="78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Authentication</a:t>
            </a: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Vs. </a:t>
            </a: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Authorization</a:t>
            </a: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1f649c67269_1_0"/>
          <p:cNvSpPr txBox="1"/>
          <p:nvPr/>
        </p:nvSpPr>
        <p:spPr>
          <a:xfrm>
            <a:off x="1469200" y="2014725"/>
            <a:ext cx="98820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02124"/>
                </a:solidFill>
                <a:highlight>
                  <a:srgbClr val="FFFFFF"/>
                </a:highlight>
              </a:rPr>
              <a:t>A</a:t>
            </a:r>
            <a:r>
              <a:rPr lang="en-US" sz="2000">
                <a:solidFill>
                  <a:srgbClr val="202124"/>
                </a:solidFill>
                <a:highlight>
                  <a:srgbClr val="FFFFFF"/>
                </a:highlight>
              </a:rPr>
              <a:t>uthentication verifies the identity of users, and authorization determines their access rights.</a:t>
            </a:r>
            <a:endParaRPr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f8aa7d8b8d_2_3"/>
          <p:cNvSpPr txBox="1"/>
          <p:nvPr/>
        </p:nvSpPr>
        <p:spPr>
          <a:xfrm>
            <a:off x="1283850" y="609700"/>
            <a:ext cx="9624300" cy="78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Types of Authentication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1f8aa7d8b8d_2_3"/>
          <p:cNvSpPr txBox="1"/>
          <p:nvPr/>
        </p:nvSpPr>
        <p:spPr>
          <a:xfrm>
            <a:off x="1536650" y="1806975"/>
            <a:ext cx="69264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600"/>
              <a:buChar char="-"/>
            </a:pP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Something you know</a:t>
            </a:r>
            <a:endParaRPr sz="2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Passwords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16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security questions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600"/>
              <a:buChar char="-"/>
            </a:pP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Something you have</a:t>
            </a:r>
            <a:endParaRPr sz="2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40005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7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Physical devices such mobile phones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600"/>
              <a:buChar char="-"/>
            </a:pP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S</a:t>
            </a: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omething you are</a:t>
            </a:r>
            <a:endParaRPr sz="2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16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Biometric authentication mechanisms </a:t>
            </a:r>
            <a:r>
              <a:rPr lang="en-US" sz="1500">
                <a:solidFill>
                  <a:srgbClr val="1C1F2A"/>
                </a:solidFill>
                <a:highlight>
                  <a:srgbClr val="FFFFFF"/>
                </a:highlight>
              </a:rPr>
              <a:t>such as fingerprints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1C1F2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f8aa7d8b8d_2_26"/>
          <p:cNvSpPr txBox="1"/>
          <p:nvPr/>
        </p:nvSpPr>
        <p:spPr>
          <a:xfrm>
            <a:off x="1283850" y="609700"/>
            <a:ext cx="9624300" cy="78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Common Types of Authorization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1f8aa7d8b8d_2_26"/>
          <p:cNvSpPr txBox="1"/>
          <p:nvPr/>
        </p:nvSpPr>
        <p:spPr>
          <a:xfrm>
            <a:off x="110975" y="1991975"/>
            <a:ext cx="11965800" cy="43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To answer this question “</a:t>
            </a:r>
            <a:r>
              <a:rPr lang="en-US" sz="2600">
                <a:solidFill>
                  <a:srgbClr val="00297A"/>
                </a:solidFill>
                <a:highlight>
                  <a:srgbClr val="FFFFFF"/>
                </a:highlight>
              </a:rPr>
              <a:t>Someone logs into website. What can that person do?</a:t>
            </a: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”, this will depend on what </a:t>
            </a: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protocol </a:t>
            </a:r>
            <a: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  <a:t>is used:</a:t>
            </a:r>
            <a:br>
              <a:rPr lang="en-US" sz="2600">
                <a:solidFill>
                  <a:srgbClr val="1C1F2A"/>
                </a:solidFill>
                <a:highlight>
                  <a:srgbClr val="FFFFFF"/>
                </a:highlight>
              </a:rPr>
            </a:br>
            <a:endParaRPr sz="2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2100">
                <a:solidFill>
                  <a:srgbClr val="1C1F2A"/>
                </a:solidFill>
                <a:highlight>
                  <a:srgbClr val="FFFFFF"/>
                </a:highlight>
              </a:rPr>
              <a:t>Role-Based Access Control (RBAC)</a:t>
            </a:r>
            <a:endParaRPr sz="21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RBAC protocol answer that question depends on that person's role.</a:t>
            </a:r>
            <a:b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</a:b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2100">
                <a:solidFill>
                  <a:srgbClr val="1C1F2A"/>
                </a:solidFill>
                <a:highlight>
                  <a:srgbClr val="FFFFFF"/>
                </a:highlight>
              </a:rPr>
              <a:t>Attribute-Based Access Control (ABAC)</a:t>
            </a:r>
            <a:endParaRPr sz="21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 ABAC protocol answer that question depends on 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2" marL="13716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The user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2" marL="13716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The resource attributes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-361950" lvl="2" marL="1371600" rtl="0" algn="l">
              <a:spcBef>
                <a:spcPts val="0"/>
              </a:spcBef>
              <a:spcAft>
                <a:spcPts val="0"/>
              </a:spcAft>
              <a:buClr>
                <a:srgbClr val="1C1F2A"/>
              </a:buClr>
              <a:buSzPts val="2100"/>
              <a:buChar char="-"/>
            </a:pPr>
            <a:r>
              <a:rPr lang="en-US" sz="1600">
                <a:solidFill>
                  <a:srgbClr val="1C1F2A"/>
                </a:solidFill>
                <a:highlight>
                  <a:srgbClr val="FFFFFF"/>
                </a:highlight>
              </a:rPr>
              <a:t>The environment.</a:t>
            </a:r>
            <a:endParaRPr sz="16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1C1F2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1C1F2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f8aa7d8b8d_2_44"/>
          <p:cNvSpPr txBox="1"/>
          <p:nvPr/>
        </p:nvSpPr>
        <p:spPr>
          <a:xfrm>
            <a:off x="1283850" y="609700"/>
            <a:ext cx="9624300" cy="78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RBAC </a:t>
            </a: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ALLN1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g1f8aa7d8b8d_2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125" y="1527450"/>
            <a:ext cx="12009873" cy="1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1f8aa7d8b8d_2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125" y="4299650"/>
            <a:ext cx="4333875" cy="10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1f8aa7d8b8d_2_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6425" y="4299650"/>
            <a:ext cx="4581525" cy="172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fa98b980ef_0_0"/>
          <p:cNvSpPr txBox="1"/>
          <p:nvPr/>
        </p:nvSpPr>
        <p:spPr>
          <a:xfrm>
            <a:off x="1283850" y="609700"/>
            <a:ext cx="9624300" cy="785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Edit user role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1fa98b980ef_0_0"/>
          <p:cNvSpPr txBox="1"/>
          <p:nvPr/>
        </p:nvSpPr>
        <p:spPr>
          <a:xfrm>
            <a:off x="1904300" y="2110150"/>
            <a:ext cx="7820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UPDATE AspNetUserRoles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SET RoleId = '0614cd5e-6b8e-4ba1-8a42-d826e3114c0c'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WHERE UserId = '5ec5fd3b-8798-40fb-891d-cde7035cf3c2';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f62fb9cdd4_0_24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5" name="Google Shape;305;g1f62fb9cdd4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925" y="1157850"/>
            <a:ext cx="11177649" cy="51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1f62fb9cdd4_0_24"/>
          <p:cNvSpPr txBox="1"/>
          <p:nvPr>
            <p:ph type="title"/>
          </p:nvPr>
        </p:nvSpPr>
        <p:spPr>
          <a:xfrm>
            <a:off x="520638" y="-4"/>
            <a:ext cx="111507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SYSTEM ARCHITECTURE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f62fb9cdd4_0_51"/>
          <p:cNvSpPr txBox="1"/>
          <p:nvPr>
            <p:ph idx="12" type="sldNum"/>
          </p:nvPr>
        </p:nvSpPr>
        <p:spPr>
          <a:xfrm>
            <a:off x="11363696" y="6455739"/>
            <a:ext cx="294600" cy="1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2" name="Google Shape;312;g1f62fb9cdd4_0_51"/>
          <p:cNvSpPr txBox="1"/>
          <p:nvPr>
            <p:ph type="title"/>
          </p:nvPr>
        </p:nvSpPr>
        <p:spPr>
          <a:xfrm>
            <a:off x="801588" y="870695"/>
            <a:ext cx="4937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rbel"/>
              <a:buNone/>
            </a:pPr>
            <a:r>
              <a:rPr lang="en-US"/>
              <a:t>Controller</a:t>
            </a:r>
            <a:endParaRPr/>
          </a:p>
        </p:txBody>
      </p:sp>
      <p:sp>
        <p:nvSpPr>
          <p:cNvPr id="313" name="Google Shape;313;g1f62fb9cdd4_0_51"/>
          <p:cNvSpPr txBox="1"/>
          <p:nvPr/>
        </p:nvSpPr>
        <p:spPr>
          <a:xfrm>
            <a:off x="890650" y="2196400"/>
            <a:ext cx="9993600" cy="23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8735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500"/>
              <a:buChar char="●"/>
            </a:pPr>
            <a:r>
              <a:rPr lang="en-US" sz="1700">
                <a:solidFill>
                  <a:srgbClr val="202124"/>
                </a:solidFill>
                <a:highlight>
                  <a:srgbClr val="FFFFFF"/>
                </a:highlight>
              </a:rPr>
              <a:t> </a:t>
            </a:r>
            <a:r>
              <a:rPr b="1" lang="en-US" sz="2400">
                <a:solidFill>
                  <a:srgbClr val="202124"/>
                </a:solidFill>
                <a:highlight>
                  <a:srgbClr val="FFFFFF"/>
                </a:highlight>
              </a:rPr>
              <a:t>It is the 1st recipient, which interacts with incoming HTTP Request.</a:t>
            </a:r>
            <a:endParaRPr b="1" sz="2400">
              <a:solidFill>
                <a:srgbClr val="202124"/>
              </a:solidFill>
              <a:highlight>
                <a:srgbClr val="FFFFFF"/>
              </a:highlight>
            </a:endParaRPr>
          </a:p>
          <a:p>
            <a:pPr indent="-38100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1717"/>
              </a:buClr>
              <a:buSzPts val="2400"/>
              <a:buChar char="●"/>
            </a:pPr>
            <a:r>
              <a:rPr b="1" lang="en-US" sz="2400">
                <a:solidFill>
                  <a:srgbClr val="202124"/>
                </a:solidFill>
                <a:highlight>
                  <a:srgbClr val="FFFFFF"/>
                </a:highlight>
              </a:rPr>
              <a:t>The controller gets the data from the model and passes it to the view, after that view is rendered.</a:t>
            </a:r>
            <a:endParaRPr b="1" sz="2400">
              <a:solidFill>
                <a:srgbClr val="171717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ontoso v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2022-05-31T10:46:49Z</dcterms:created>
  <dc:creator>Mohammad Smadi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