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72"/>
  </p:notesMasterIdLst>
  <p:sldIdLst>
    <p:sldId id="371" r:id="rId2"/>
    <p:sldId id="257" r:id="rId3"/>
    <p:sldId id="258" r:id="rId4"/>
    <p:sldId id="266" r:id="rId5"/>
    <p:sldId id="260" r:id="rId6"/>
    <p:sldId id="374" r:id="rId7"/>
    <p:sldId id="450" r:id="rId8"/>
    <p:sldId id="382" r:id="rId9"/>
    <p:sldId id="451" r:id="rId10"/>
    <p:sldId id="375" r:id="rId11"/>
    <p:sldId id="452" r:id="rId12"/>
    <p:sldId id="376" r:id="rId13"/>
    <p:sldId id="453" r:id="rId14"/>
    <p:sldId id="383" r:id="rId15"/>
    <p:sldId id="384" r:id="rId16"/>
    <p:sldId id="385" r:id="rId17"/>
    <p:sldId id="386" r:id="rId18"/>
    <p:sldId id="387" r:id="rId19"/>
    <p:sldId id="388" r:id="rId20"/>
    <p:sldId id="401" r:id="rId21"/>
    <p:sldId id="334" r:id="rId22"/>
    <p:sldId id="402" r:id="rId23"/>
    <p:sldId id="336" r:id="rId24"/>
    <p:sldId id="338" r:id="rId25"/>
    <p:sldId id="403" r:id="rId26"/>
    <p:sldId id="404" r:id="rId27"/>
    <p:sldId id="341" r:id="rId28"/>
    <p:sldId id="343" r:id="rId29"/>
    <p:sldId id="345" r:id="rId30"/>
    <p:sldId id="346" r:id="rId31"/>
    <p:sldId id="349" r:id="rId32"/>
    <p:sldId id="406" r:id="rId33"/>
    <p:sldId id="407" r:id="rId34"/>
    <p:sldId id="409" r:id="rId35"/>
    <p:sldId id="411" r:id="rId36"/>
    <p:sldId id="454" r:id="rId37"/>
    <p:sldId id="410" r:id="rId38"/>
    <p:sldId id="412" r:id="rId39"/>
    <p:sldId id="455" r:id="rId40"/>
    <p:sldId id="456" r:id="rId41"/>
    <p:sldId id="417" r:id="rId42"/>
    <p:sldId id="418" r:id="rId43"/>
    <p:sldId id="471" r:id="rId44"/>
    <p:sldId id="459" r:id="rId45"/>
    <p:sldId id="391" r:id="rId46"/>
    <p:sldId id="460" r:id="rId47"/>
    <p:sldId id="466" r:id="rId48"/>
    <p:sldId id="461" r:id="rId49"/>
    <p:sldId id="462" r:id="rId50"/>
    <p:sldId id="463" r:id="rId51"/>
    <p:sldId id="464" r:id="rId52"/>
    <p:sldId id="465" r:id="rId53"/>
    <p:sldId id="467" r:id="rId54"/>
    <p:sldId id="468" r:id="rId55"/>
    <p:sldId id="470" r:id="rId56"/>
    <p:sldId id="469" r:id="rId57"/>
    <p:sldId id="472" r:id="rId58"/>
    <p:sldId id="419" r:id="rId59"/>
    <p:sldId id="474" r:id="rId60"/>
    <p:sldId id="475" r:id="rId61"/>
    <p:sldId id="473" r:id="rId62"/>
    <p:sldId id="476" r:id="rId63"/>
    <p:sldId id="477" r:id="rId64"/>
    <p:sldId id="478" r:id="rId65"/>
    <p:sldId id="479" r:id="rId66"/>
    <p:sldId id="480" r:id="rId67"/>
    <p:sldId id="444" r:id="rId68"/>
    <p:sldId id="445" r:id="rId69"/>
    <p:sldId id="446" r:id="rId70"/>
    <p:sldId id="449" r:id="rId71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5758FB7-9AC5-4552-8A53-C91805E547FA}" styleName="نمط ذو سمات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نمط ذو سمات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7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332A7C7-3BA4-4F14-A2DE-BE058362D06F}" type="datetimeFigureOut">
              <a:rPr lang="ar-SA" smtClean="0"/>
              <a:pPr/>
              <a:t>16/07/1435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DE41389-D32A-4E28-B8BB-E4586514F7D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591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299915"/>
            <a:ext cx="7406640" cy="1226820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541720"/>
            <a:ext cx="7406640" cy="14605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49AE-881D-484E-8FA8-33AB12477E49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178168"/>
            <a:ext cx="210312" cy="17526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120847"/>
            <a:ext cx="64008" cy="5334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137ABF-6812-4BD7-B562-E90C437C12C7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28866"/>
            <a:ext cx="1828800" cy="487627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867"/>
            <a:ext cx="5562600" cy="48762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2C0624-41BA-4B14-82A5-EAB638CB5596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AFD227-E757-476C-9B8E-E4219FBAFB3B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45"/>
            <a:ext cx="6858000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166937"/>
            <a:ext cx="6400800" cy="1905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889000"/>
            <a:ext cx="6400800" cy="1258093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CC669-F265-43BF-BAE8-BE57892A5F98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345547"/>
            <a:ext cx="210312" cy="17526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288225"/>
            <a:ext cx="64008" cy="5334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9525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270000"/>
            <a:ext cx="3657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270000"/>
            <a:ext cx="3657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B61616-4AF8-46D2-8E3D-CDA67F3564BE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00280"/>
            <a:ext cx="8229600" cy="9525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565"/>
            <a:ext cx="4023360" cy="53340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273565"/>
            <a:ext cx="4023360" cy="53340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807780"/>
            <a:ext cx="4023360" cy="34290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807780"/>
            <a:ext cx="4023360" cy="34290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6F74F-AEBF-4DDD-B670-DD94D8A11C85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9525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6B23F-8CFF-4AA7-BEF0-0A092DEF5FAC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5715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0D3D46-E8DC-47CF-8DD0-85F378A06C47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45"/>
            <a:ext cx="73152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0648"/>
            <a:ext cx="3810000" cy="968375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72470"/>
            <a:ext cx="3810000" cy="58208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78000"/>
            <a:ext cx="8153400" cy="33271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D1FED1-F731-40F2-B3E5-E160DB9530F5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889000"/>
            <a:ext cx="2743200" cy="16510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46D038-F195-43D4-8922-3A0C6DF78ECC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889000"/>
            <a:ext cx="4572000" cy="3810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952503"/>
            <a:ext cx="4419600" cy="2928776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795284"/>
            <a:ext cx="685800" cy="17025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780655"/>
            <a:ext cx="649224" cy="17025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000500"/>
            <a:ext cx="4419600" cy="635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679935"/>
            <a:ext cx="1638887" cy="1365739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7" y="17585"/>
            <a:ext cx="1702191" cy="141849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2" y="879231"/>
            <a:ext cx="1125717" cy="918853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4" y="-45"/>
            <a:ext cx="8131127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28865"/>
            <a:ext cx="7498080" cy="9525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206500"/>
            <a:ext cx="7498080" cy="40005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5254625"/>
            <a:ext cx="2133600" cy="396875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56B2DD8-4CB4-4FF6-B351-13397DBEC9B9}" type="datetime1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5254625"/>
            <a:ext cx="2895600" cy="3968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5254625"/>
            <a:ext cx="457200" cy="396875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45"/>
            <a:ext cx="73152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user\AppData\Local\Temp\ILR4.htm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user\AppData\Local\Temp\ILR4.htm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76800" y="647700"/>
            <a:ext cx="4133850" cy="1987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990600" y="266700"/>
            <a:ext cx="3733800" cy="864577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rtl="0">
              <a:lnSpc>
                <a:spcPct val="120000"/>
              </a:lnSpc>
              <a:buNone/>
            </a:pPr>
            <a:r>
              <a:rPr lang="en-US" sz="1400" dirty="0" smtClean="0"/>
              <a:t>An-Najah National University </a:t>
            </a:r>
            <a:br>
              <a:rPr lang="en-US" sz="1400" dirty="0" smtClean="0"/>
            </a:br>
            <a:r>
              <a:rPr lang="en-US" sz="1400" dirty="0" smtClean="0"/>
              <a:t>Faculty of Engineering </a:t>
            </a:r>
            <a:br>
              <a:rPr lang="en-US" sz="1400" dirty="0" smtClean="0"/>
            </a:br>
            <a:r>
              <a:rPr lang="en-US" sz="1400" dirty="0" smtClean="0"/>
              <a:t>Building Engineering Department</a:t>
            </a:r>
            <a:endParaRPr lang="ar-SA" sz="1200" dirty="0"/>
          </a:p>
        </p:txBody>
      </p:sp>
      <p:pic>
        <p:nvPicPr>
          <p:cNvPr id="1026" name="Picture 2" descr="Description: C:\Documents and Settings\admin\Desktop\NNU_Seal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705" y="1131277"/>
            <a:ext cx="1093589" cy="107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996462" y="2204168"/>
            <a:ext cx="3727938" cy="3244132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lnSpc>
                <a:spcPct val="120000"/>
              </a:lnSpc>
              <a:buNone/>
            </a:pPr>
            <a:r>
              <a:rPr lang="en-US" sz="2900" dirty="0"/>
              <a:t>Graduation Project – 2</a:t>
            </a:r>
            <a:endParaRPr lang="en-US" sz="2900" dirty="0" smtClean="0"/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4500" dirty="0" smtClean="0">
                <a:solidFill>
                  <a:srgbClr val="FF0000"/>
                </a:solidFill>
              </a:rPr>
              <a:t>Mini-Mall</a:t>
            </a:r>
            <a:endParaRPr lang="en-US" sz="4500" dirty="0">
              <a:solidFill>
                <a:srgbClr val="FF0000"/>
              </a:solidFill>
            </a:endParaRPr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3600" dirty="0"/>
              <a:t/>
            </a:r>
            <a:br>
              <a:rPr lang="en-US" sz="3600" dirty="0"/>
            </a:br>
            <a:r>
              <a:rPr lang="en-US" sz="2900" dirty="0" smtClean="0"/>
              <a:t>Prepared By: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Mohammed Mansour</a:t>
            </a:r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ar-SA" sz="3400" dirty="0" smtClean="0"/>
              <a:t> </a:t>
            </a:r>
            <a:r>
              <a:rPr lang="en-US" sz="3400" dirty="0" smtClean="0"/>
              <a:t> Ashraf  Yasin</a:t>
            </a:r>
            <a:r>
              <a:rPr lang="en-US" sz="3400" dirty="0"/>
              <a:t/>
            </a:r>
            <a:br>
              <a:rPr lang="en-US" sz="3400" dirty="0"/>
            </a:br>
            <a:r>
              <a:rPr lang="en-US" sz="3400" dirty="0" smtClean="0"/>
              <a:t>Zaid Abu </a:t>
            </a:r>
            <a:r>
              <a:rPr lang="en-US" sz="3400" dirty="0" err="1" smtClean="0"/>
              <a:t>Muhsain</a:t>
            </a:r>
            <a:endParaRPr lang="en-US" sz="3400" dirty="0"/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3600" dirty="0"/>
              <a:t/>
            </a:r>
            <a:br>
              <a:rPr lang="en-US" sz="3600" dirty="0"/>
            </a:br>
            <a:r>
              <a:rPr lang="en-US" sz="2900" dirty="0"/>
              <a:t>Project supervisor: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400" dirty="0" smtClean="0">
                <a:solidFill>
                  <a:srgbClr val="FF0000"/>
                </a:solidFill>
              </a:rPr>
              <a:t>Eng</a:t>
            </a:r>
            <a:r>
              <a:rPr lang="en-US" sz="3400" dirty="0" smtClean="0">
                <a:solidFill>
                  <a:srgbClr val="FF0000"/>
                </a:solidFill>
              </a:rPr>
              <a:t>. </a:t>
            </a:r>
            <a:r>
              <a:rPr lang="en-US" sz="3400" dirty="0" smtClean="0">
                <a:solidFill>
                  <a:srgbClr val="FF0000"/>
                </a:solidFill>
              </a:rPr>
              <a:t>Fadi Fatayer</a:t>
            </a:r>
            <a:r>
              <a:rPr lang="en-US" sz="3600" dirty="0">
                <a:solidFill>
                  <a:srgbClr val="FF0000"/>
                </a:solidFill>
              </a:rPr>
              <a:t/>
            </a:r>
            <a:br>
              <a:rPr lang="en-US" sz="3600" dirty="0">
                <a:solidFill>
                  <a:srgbClr val="FF0000"/>
                </a:solidFill>
              </a:rPr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2900" dirty="0" smtClean="0"/>
              <a:t>2013 </a:t>
            </a:r>
            <a:r>
              <a:rPr lang="en-US" sz="2900" dirty="0"/>
              <a:t>- </a:t>
            </a:r>
            <a:r>
              <a:rPr lang="en-US" sz="2900" dirty="0" smtClean="0"/>
              <a:t>2014 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صورة 6" descr="final_G.rvt_2014-Apr-13_05-45-10PM-000_3D_View_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3086100"/>
            <a:ext cx="4114800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8274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First Floor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(Area = 1085 square meter)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257300"/>
            <a:ext cx="6601012" cy="36780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35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First Floor</a:t>
            </a:r>
            <a:endParaRPr lang="ar-SA" sz="3100" dirty="0" smtClean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عنصر نائب للمحتوى 4" descr="final_G.rvt_2014-Apr-16_09-45-32PM-000_3D_View_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10200" y="952500"/>
            <a:ext cx="3330300" cy="2100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صورة 5" descr="final_G.rvt_2014-Apr-16_09-45-32PM-000_3D_View_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952500"/>
            <a:ext cx="3604054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صورة 6" descr="final_G.rvt_2014-Apr-16_09-45-32PM-000_3D_View_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0" y="3238500"/>
            <a:ext cx="3581400" cy="2074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صورة 7" descr="final_G.rvt_2014-Apr-16_09-45-32PM-000_3D_View_2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45631" y="3314700"/>
            <a:ext cx="3317369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Second Floor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(Area = 1085 square meter)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485900"/>
            <a:ext cx="6736557" cy="3429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48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Second Floor</a:t>
            </a:r>
            <a:endParaRPr lang="ar-SA" sz="3100" dirty="0" smtClean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عنصر نائب للمحتوى 4" descr="final_G.rvt_2014-Apr-16_10-44-50PM-000_3D_View_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6400" y="1028700"/>
            <a:ext cx="3352944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صورة 5" descr="final_G.rvt_2014-Apr-16_11-37-18PM-000_3D_View_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028700"/>
            <a:ext cx="342900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صورة 7" descr="final_G.rvt_2014-Apr-13_05-45-11PM-000_3D_View_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3238500"/>
            <a:ext cx="4648200" cy="2324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North Elevation: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3037" y="1485900"/>
            <a:ext cx="7096475" cy="3451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97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South Elevation: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6515" y="1398512"/>
            <a:ext cx="7677935" cy="3531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6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East Elevation (Main Elevation):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4338" y="1790700"/>
            <a:ext cx="7750112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46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West Elevation: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45387" y="1562100"/>
            <a:ext cx="7689063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41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Section 1-1: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09097" y="1104900"/>
            <a:ext cx="7660178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47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Section 2-2: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0900" y="1284118"/>
            <a:ext cx="7723550" cy="3726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2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177443"/>
            <a:ext cx="6553200" cy="4419963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Site of the project</a:t>
            </a:r>
          </a:p>
          <a:p>
            <a:pPr marL="82296" indent="0" algn="l" rtl="0"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pPr algn="l" rtl="0">
              <a:buFont typeface="Wingdings" pitchFamily="2" charset="2"/>
              <a:buChar char="ü"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Structural and Seismic Design</a:t>
            </a:r>
          </a:p>
          <a:p>
            <a:pPr marL="82296" indent="0" algn="l" rtl="0"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</a:p>
          <a:p>
            <a:pPr algn="l" rtl="0"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Lighting Design</a:t>
            </a:r>
          </a:p>
          <a:p>
            <a:pPr algn="l" rtl="0">
              <a:buNone/>
            </a:pP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l" rtl="0"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273540"/>
            <a:ext cx="388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O</a:t>
            </a:r>
            <a:r>
              <a:rPr lang="en-US" sz="4000" b="1" dirty="0" smtClean="0">
                <a:solidFill>
                  <a:srgbClr val="FF0000"/>
                </a:solidFill>
              </a:rPr>
              <a:t>utline</a:t>
            </a:r>
            <a:r>
              <a:rPr lang="en-US" sz="4800" dirty="0" smtClean="0">
                <a:solidFill>
                  <a:srgbClr val="FF0000"/>
                </a:solidFill>
              </a:rPr>
              <a:t>: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marL="82296" indent="0" algn="ctr" rtl="0">
              <a:buNone/>
            </a:pPr>
            <a:endParaRPr lang="en-US" sz="72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</a:t>
            </a:r>
            <a:r>
              <a:rPr lang="en-US" sz="7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Seismic </a:t>
            </a: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32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050786"/>
            <a:ext cx="7498080" cy="9525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Design Codes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095500"/>
            <a:ext cx="7498080" cy="2667000"/>
          </a:xfrm>
        </p:spPr>
        <p:txBody>
          <a:bodyPr>
            <a:normAutofit fontScale="85000" lnSpcReduction="20000"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The American Concrete Institute specifications ACI 318-08.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The seismic design according to UBC-97.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The analysis and design were done using SAP2000 program.</a:t>
            </a:r>
          </a:p>
          <a:p>
            <a:pPr algn="l">
              <a:buNone/>
            </a:pPr>
            <a:endParaRPr lang="ar-SA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475656" y="342900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dirty="0" smtClean="0">
                <a:solidFill>
                  <a:srgbClr val="FF0000"/>
                </a:solidFill>
              </a:rPr>
              <a:t>Structural Design</a:t>
            </a:r>
            <a:endParaRPr lang="ar-SA" sz="40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42900"/>
            <a:ext cx="7239000" cy="4926293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solidFill>
                  <a:srgbClr val="FF0000"/>
                </a:solidFill>
              </a:rPr>
              <a:t>* Design data :</a:t>
            </a:r>
            <a:r>
              <a:rPr lang="en-US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1. Concrete compressive strength :  </a:t>
            </a:r>
          </a:p>
          <a:p>
            <a:pPr>
              <a:lnSpc>
                <a:spcPct val="150000"/>
              </a:lnSpc>
            </a:pPr>
            <a:r>
              <a:rPr lang="en-US" sz="21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f’c</a:t>
            </a:r>
            <a:r>
              <a:rPr lang="en-US" sz="2400" dirty="0" smtClean="0">
                <a:solidFill>
                  <a:srgbClr val="FF0000"/>
                </a:solidFill>
              </a:rPr>
              <a:t> =24 </a:t>
            </a:r>
            <a:r>
              <a:rPr lang="en-US" sz="2400" dirty="0" err="1" smtClean="0">
                <a:solidFill>
                  <a:srgbClr val="FF0000"/>
                </a:solidFill>
              </a:rPr>
              <a:t>MPa</a:t>
            </a:r>
            <a:r>
              <a:rPr lang="en-US" sz="2100" dirty="0" smtClean="0">
                <a:solidFill>
                  <a:schemeClr val="tx2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2.Yielding strength of steel</a:t>
            </a:r>
          </a:p>
          <a:p>
            <a:pPr>
              <a:lnSpc>
                <a:spcPct val="150000"/>
              </a:lnSpc>
            </a:pPr>
            <a:r>
              <a:rPr lang="en-US" sz="2100" dirty="0" smtClean="0">
                <a:solidFill>
                  <a:schemeClr val="tx2"/>
                </a:solidFill>
              </a:rPr>
              <a:t>The yield strength of steel </a:t>
            </a:r>
            <a:r>
              <a:rPr lang="en-US" sz="2400" dirty="0">
                <a:solidFill>
                  <a:srgbClr val="FF0000"/>
                </a:solidFill>
              </a:rPr>
              <a:t>Fy= </a:t>
            </a:r>
            <a:r>
              <a:rPr lang="en-US" sz="2400" dirty="0" smtClean="0">
                <a:solidFill>
                  <a:srgbClr val="FF0000"/>
                </a:solidFill>
              </a:rPr>
              <a:t>420MPa</a:t>
            </a:r>
            <a:r>
              <a:rPr lang="en-US" sz="2100" b="1" dirty="0" smtClean="0">
                <a:solidFill>
                  <a:srgbClr val="FF0000"/>
                </a:solidFill>
              </a:rPr>
              <a:t> </a:t>
            </a:r>
            <a:endParaRPr lang="en-US" sz="21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/>
              <a:t>3.</a:t>
            </a:r>
            <a:r>
              <a:rPr lang="en-US" b="1" dirty="0" smtClean="0"/>
              <a:t> Bearing capacity of soil</a:t>
            </a:r>
          </a:p>
          <a:p>
            <a:pPr rtl="0">
              <a:lnSpc>
                <a:spcPct val="15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the bearing capacity of soil = </a:t>
            </a:r>
            <a:r>
              <a:rPr lang="en-US" sz="2400" dirty="0" smtClean="0">
                <a:solidFill>
                  <a:srgbClr val="FF0000"/>
                </a:solidFill>
              </a:rPr>
              <a:t>100 KN/m</a:t>
            </a:r>
            <a:r>
              <a:rPr lang="en-US" sz="2400" baseline="30000" dirty="0" smtClean="0">
                <a:solidFill>
                  <a:srgbClr val="FF0000"/>
                </a:solidFill>
              </a:rPr>
              <a:t>2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"/>
            <a:ext cx="7391400" cy="487680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 </a:t>
            </a:r>
          </a:p>
          <a:p>
            <a:pPr rtl="0"/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system:</a:t>
            </a:r>
          </a:p>
          <a:p>
            <a:pPr rtl="0"/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One and Two </a:t>
            </a: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way 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waffle slabs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Thickness of slab: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Thickness of one way = 42</a:t>
            </a:r>
          </a:p>
          <a:p>
            <a:pPr rtl="0"/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Thickness of two way = 42</a:t>
            </a:r>
          </a:p>
          <a:p>
            <a:pPr rtl="0"/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thickness of slab (h) = 45 cm  </a:t>
            </a:r>
            <a:endParaRPr lang="en-US" dirty="0" smtClean="0">
              <a:solidFill>
                <a:srgbClr val="FF0000"/>
              </a:solidFill>
            </a:endParaRPr>
          </a:p>
          <a:p>
            <a:pPr rtl="0"/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865"/>
            <a:ext cx="7714488" cy="9525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The distribution of columns and shear walls in the building:</a:t>
            </a:r>
            <a:endParaRPr lang="ar-SA" sz="2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181100"/>
            <a:ext cx="6858000" cy="411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4300"/>
            <a:ext cx="7562088" cy="9525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3D Modeling from SAP2000 Program:</a:t>
            </a:r>
            <a:endParaRPr lang="ar-SA" sz="2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140353"/>
            <a:ext cx="6324599" cy="42114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58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4300"/>
            <a:ext cx="7562088" cy="95250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Check Model: 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Compatibility check</a:t>
            </a:r>
            <a:endParaRPr lang="ar-SA" sz="2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952500"/>
            <a:ext cx="5943600" cy="45197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94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90500"/>
            <a:ext cx="7674056" cy="99729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Equilibrium checks: </a:t>
            </a:r>
            <a:endParaRPr lang="ar-SA" sz="3600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368902"/>
              </p:ext>
            </p:extLst>
          </p:nvPr>
        </p:nvGraphicFramePr>
        <p:xfrm>
          <a:off x="1371600" y="1943100"/>
          <a:ext cx="7239000" cy="994833"/>
        </p:xfrm>
        <a:graphic>
          <a:graphicData uri="http://schemas.openxmlformats.org/drawingml/2006/table">
            <a:tbl>
              <a:tblPr rtl="1" firstRow="1" bandRow="1">
                <a:tableStyleId>{0505E3EF-67EA-436B-97B2-0124C06EBD24}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09033">
                <a:tc>
                  <a:txBody>
                    <a:bodyPr/>
                    <a:lstStyle/>
                    <a:p>
                      <a:pPr algn="ctr" rtl="1"/>
                      <a:r>
                        <a:rPr lang="en-US" sz="1500" dirty="0" smtClean="0"/>
                        <a:t>Error%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500" dirty="0" smtClean="0"/>
                        <a:t>SAP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500" dirty="0" smtClean="0"/>
                        <a:t>Manual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endParaRPr lang="ar-SA" sz="1500" dirty="0"/>
                    </a:p>
                  </a:txBody>
                  <a:tcPr marT="38100" marB="38100"/>
                </a:tc>
              </a:tr>
              <a:tr h="30056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/>
                        <a:t>1.69 % </a:t>
                      </a:r>
                      <a:endParaRPr lang="ar-SA" sz="1500" dirty="0" smtClean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68643.497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500" dirty="0" smtClean="0"/>
                        <a:t>69808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Dead load + S.I.D.L</a:t>
                      </a:r>
                      <a:endParaRPr lang="ar-SA" sz="1500" dirty="0"/>
                    </a:p>
                  </a:txBody>
                  <a:tcPr marT="38100" marB="38100"/>
                </a:tc>
              </a:tr>
              <a:tr h="309033">
                <a:tc>
                  <a:txBody>
                    <a:bodyPr/>
                    <a:lstStyle/>
                    <a:p>
                      <a:pPr algn="ctr" rtl="1"/>
                      <a:r>
                        <a:rPr lang="en-US" sz="1500" b="1" dirty="0" smtClean="0"/>
                        <a:t>0.02 % 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17998.464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500" dirty="0" smtClean="0"/>
                        <a:t>17998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500" b="1" dirty="0" smtClean="0"/>
                        <a:t>Live load</a:t>
                      </a:r>
                      <a:endParaRPr lang="ar-SA" sz="1500" dirty="0"/>
                    </a:p>
                  </a:txBody>
                  <a:tcPr marT="38100" marB="3810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896" y="114300"/>
            <a:ext cx="7638288" cy="952500"/>
          </a:xfrm>
        </p:spPr>
        <p:txBody>
          <a:bodyPr>
            <a:normAutofit/>
          </a:bodyPr>
          <a:lstStyle/>
          <a:p>
            <a:pPr rtl="0"/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Seismic design using Response Spectrum – UBC 97: </a:t>
            </a:r>
            <a:endParaRPr lang="ar-SA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295400" y="1390189"/>
            <a:ext cx="31242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000" dirty="0" err="1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V</a:t>
            </a:r>
            <a:r>
              <a:rPr lang="en-US" altLang="zh-CN" dirty="0" err="1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max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16448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Soil type S</a:t>
            </a:r>
            <a:r>
              <a:rPr lang="en-US" altLang="zh-CN" sz="12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 = 1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 = 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4.5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</a:t>
            </a:r>
            <a:r>
              <a:rPr kumimoji="0" lang="en-US" altLang="zh-CN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v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0.64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</a:t>
            </a:r>
            <a:r>
              <a:rPr kumimoji="0" lang="en-US" altLang="zh-CN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0.34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 = 0.39 sec.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1104900"/>
            <a:ext cx="3882624" cy="42577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Natural Period (T) for the building:</a:t>
            </a:r>
            <a:endParaRPr lang="ar-SA" sz="3200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6970140"/>
              </p:ext>
            </p:extLst>
          </p:nvPr>
        </p:nvGraphicFramePr>
        <p:xfrm>
          <a:off x="2438400" y="1943100"/>
          <a:ext cx="4750071" cy="1320147"/>
        </p:xfrm>
        <a:graphic>
          <a:graphicData uri="http://schemas.openxmlformats.org/drawingml/2006/table">
            <a:tbl>
              <a:tblPr rtl="1" firstRow="1" bandRow="1">
                <a:tableStyleId>{0505E3EF-67EA-436B-97B2-0124C06EBD24}</a:tableStyleId>
              </a:tblPr>
              <a:tblGrid>
                <a:gridCol w="2018681"/>
                <a:gridCol w="2731390"/>
              </a:tblGrid>
              <a:tr h="440049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T(sec)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endParaRPr lang="ar-SA" sz="1500" dirty="0"/>
                    </a:p>
                  </a:txBody>
                  <a:tcPr marT="38100" marB="38100"/>
                </a:tc>
              </a:tr>
              <a:tr h="440049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0.45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 SAP</a:t>
                      </a:r>
                      <a:endParaRPr lang="ar-SA" sz="1500" dirty="0"/>
                    </a:p>
                  </a:txBody>
                  <a:tcPr marT="38100" marB="38100"/>
                </a:tc>
              </a:tr>
              <a:tr h="440049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0.39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Manual</a:t>
                      </a:r>
                      <a:endParaRPr lang="ar-SA" sz="1500" dirty="0"/>
                    </a:p>
                  </a:txBody>
                  <a:tcPr marT="38100" marB="3810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Site of the project: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Location and Site: Area = 1700 square meter.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22446" y="1333500"/>
            <a:ext cx="5242820" cy="400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392" y="184665"/>
            <a:ext cx="7498080" cy="625001"/>
          </a:xfrm>
        </p:spPr>
        <p:txBody>
          <a:bodyPr>
            <a:normAutofit fontScale="90000"/>
          </a:bodyPr>
          <a:lstStyle/>
          <a:p>
            <a:r>
              <a:rPr lang="ar-SA" sz="3600" dirty="0" smtClean="0">
                <a:solidFill>
                  <a:srgbClr val="FF0000"/>
                </a:solidFill>
                <a:latin typeface="+mn-lt"/>
              </a:rPr>
              <a:t>: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Structural System Design</a:t>
            </a:r>
            <a:endParaRPr lang="ar-SA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219200" y="1028700"/>
            <a:ext cx="7498080" cy="4000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2" indent="-283464" algn="l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Slab design: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(Two way)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ar-S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1790700"/>
            <a:ext cx="3886200" cy="37306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Main Beam Design</a:t>
            </a:r>
            <a:r>
              <a:rPr lang="en-US" sz="32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988968"/>
            <a:ext cx="7499350" cy="117483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171700"/>
            <a:ext cx="7239000" cy="3200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Columns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(Square Column)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800100"/>
            <a:ext cx="3457499" cy="47338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58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Columns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(Square Column)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562100"/>
            <a:ext cx="3750365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6" name="صورة 5" descr="co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562100"/>
            <a:ext cx="3464251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224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52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52500"/>
            <a:ext cx="73152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698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(Mat)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Picture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81200" y="1181100"/>
            <a:ext cx="5867400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2057400" y="723900"/>
            <a:ext cx="121379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Sap model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110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 fontScale="90000"/>
          </a:bodyPr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(Mat)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Check: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Picture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71700"/>
            <a:ext cx="6781800" cy="16764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752600" y="4229100"/>
          <a:ext cx="6629399" cy="1143000"/>
        </p:xfrm>
        <a:graphic>
          <a:graphicData uri="http://schemas.openxmlformats.org/drawingml/2006/table">
            <a:tbl>
              <a:tblPr/>
              <a:tblGrid>
                <a:gridCol w="1437948"/>
                <a:gridCol w="2846226"/>
                <a:gridCol w="907277"/>
                <a:gridCol w="1437948"/>
              </a:tblGrid>
              <a:tr h="381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Case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Reaction from sap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Calculated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Error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Dead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61368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57084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6%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Live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16554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15972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3.50%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1752600" y="1028700"/>
            <a:ext cx="159210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1- compatible </a:t>
            </a:r>
          </a:p>
          <a:p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1752600" y="1562100"/>
            <a:ext cx="2362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2- Equilibrium check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110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(Mat)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4571" y="1181100"/>
            <a:ext cx="7572412" cy="3962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133600" y="800100"/>
            <a:ext cx="168591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Reinforcement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8903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(Mat)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409700"/>
            <a:ext cx="7778575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828800" y="876300"/>
            <a:ext cx="132119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Section A-A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8106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(Isolated)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409700"/>
            <a:ext cx="7696200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06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</a:t>
            </a: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sz="30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Basement Wall:</a:t>
            </a:r>
            <a:endParaRPr lang="en-US" sz="3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876300"/>
            <a:ext cx="5687121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60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en-US" sz="30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Reinforcement details around openings:</a:t>
            </a:r>
            <a:endParaRPr lang="en-US" sz="3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8975" y="876300"/>
            <a:ext cx="5912661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60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Mechanical </a:t>
            </a: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2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1003300"/>
            <a:ext cx="7498080" cy="4711700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endParaRPr lang="en-US" sz="2400" dirty="0" smtClean="0"/>
          </a:p>
          <a:p>
            <a:pPr marL="82296" indent="0" algn="l" rtl="0">
              <a:buNone/>
            </a:pPr>
            <a:r>
              <a:rPr lang="en-US" sz="2400" dirty="0" smtClean="0"/>
              <a:t>      Mechanical design of a building involves many aspects including: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1. HVAC System.</a:t>
            </a:r>
          </a:p>
          <a:p>
            <a:pPr algn="l" rtl="0">
              <a:buNone/>
            </a:pPr>
            <a:r>
              <a:rPr lang="en-US" sz="2400" dirty="0" smtClean="0"/>
              <a:t>2. Vertical Transportation (Elevators and Escalator). </a:t>
            </a:r>
          </a:p>
          <a:p>
            <a:pPr algn="l" rtl="0">
              <a:buNone/>
            </a:pPr>
            <a:r>
              <a:rPr lang="en-US" sz="2400" dirty="0" smtClean="0"/>
              <a:t>3. Water Supply  System.</a:t>
            </a:r>
          </a:p>
          <a:p>
            <a:pPr algn="l" rtl="0">
              <a:buNone/>
            </a:pPr>
            <a:r>
              <a:rPr lang="en-US" sz="2400" dirty="0" smtClean="0"/>
              <a:t>4. Drainage System Design</a:t>
            </a:r>
          </a:p>
          <a:p>
            <a:pPr algn="l" rtl="0">
              <a:buNone/>
            </a:pP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143000" y="190500"/>
            <a:ext cx="7498080" cy="9525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+mn-lt"/>
              </a:rPr>
              <a:t>General</a:t>
            </a:r>
            <a:endParaRPr lang="en-US" sz="4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992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Sun path </a:t>
            </a:r>
            <a:endParaRPr lang="ar-SA" sz="3200" dirty="0" smtClean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5" name="صورة 4" descr="s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81200" y="1181100"/>
            <a:ext cx="5743575" cy="4010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11458" y="2931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1-HVAC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524000" y="800100"/>
            <a:ext cx="99886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U-value:</a:t>
            </a:r>
            <a:endParaRPr lang="ar-SA" dirty="0"/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654718"/>
              </p:ext>
            </p:extLst>
          </p:nvPr>
        </p:nvGraphicFramePr>
        <p:xfrm>
          <a:off x="1219200" y="1181100"/>
          <a:ext cx="7391400" cy="1933575"/>
        </p:xfrm>
        <a:graphic>
          <a:graphicData uri="http://schemas.openxmlformats.org/drawingml/2006/table">
            <a:tbl>
              <a:tblPr/>
              <a:tblGrid>
                <a:gridCol w="3112835"/>
                <a:gridCol w="888475"/>
                <a:gridCol w="685395"/>
                <a:gridCol w="2704695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Partion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rgbClr val="FFFFFF"/>
                          </a:solidFill>
                          <a:latin typeface="Arial"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Outside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Jamaan stone(2650 Kg/m</a:t>
                      </a:r>
                      <a:r>
                        <a:rPr lang="en-US" sz="11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0.019231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Concrete (2400 kg/m)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0.047619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Polystyrene Extruded (Extruded) (40 Kg/m3)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1.785714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Hollow Blocks(10x20x40)(11Kg)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ar-SA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Plaster ( 2000 kg/m</a:t>
                      </a:r>
                      <a:r>
                        <a:rPr lang="en-US" sz="11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0.014286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inside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  <a:r>
                        <a:rPr lang="en-US" sz="11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 total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2.13685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0.467979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pic>
        <p:nvPicPr>
          <p:cNvPr id="13" name="صورة 12" descr="wALL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9200" y="3238500"/>
            <a:ext cx="7467600" cy="2286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11458" y="2931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524000" y="800100"/>
            <a:ext cx="99886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U-value:</a:t>
            </a:r>
            <a:endParaRPr lang="ar-SA" dirty="0"/>
          </a:p>
        </p:txBody>
      </p:sp>
      <p:pic>
        <p:nvPicPr>
          <p:cNvPr id="7" name="صورة 6" descr="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1181100"/>
            <a:ext cx="670560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11458" y="2931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524000" y="800100"/>
            <a:ext cx="212731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Ground floor zones:</a:t>
            </a:r>
            <a:endParaRPr lang="ar-SA" dirty="0"/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09700"/>
            <a:ext cx="7772400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11458" y="2931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6" name="صورة 5" descr="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6800" y="1104900"/>
            <a:ext cx="7696200" cy="4343400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1524000" y="723900"/>
            <a:ext cx="261911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System used fan coil unit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11458" y="2931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066800" y="1104900"/>
          <a:ext cx="3429000" cy="466344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200150"/>
                <a:gridCol w="2228850"/>
              </a:tblGrid>
              <a:tr h="5299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Location and Weather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7974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Project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Mini-mall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7974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Address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Nablus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99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Calculation Time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Thursday, April 17, 2014 4:57 PM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7974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Report Type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Detailed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7974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Latitude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32.23°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7974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Longitude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35.26°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99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Summer Dry Bulb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32 °C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99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Summer Wet Bulb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22 °C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99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Winter Dry Bulb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 °C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99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Mean Daily Range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-8 °C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4876800" y="1104900"/>
          <a:ext cx="3849687" cy="434340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514600"/>
                <a:gridCol w="1335087"/>
              </a:tblGrid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Calculated Results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000" dirty="0">
                        <a:latin typeface="Calibri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Peak Cooling Total Load (W)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67,556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Peak Cooling Month and Hour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September 1:00 PM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Peak Cooling Sensible Load (W)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56,820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Peak Cooling Latent Load (W)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10,735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Maximum Cooling Capacity (W)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85,339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Peak Cooling Airflow (L/s)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6,003.6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Peak Heating Load (W)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16,208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Peak Heating Airflow (L/s)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1,205.4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Checksums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000" dirty="0">
                        <a:latin typeface="Calibri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Cooling Load Density (W/m²)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80.34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Cooling Flow Density (L/(s·m²))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7.14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Cooling Flow / Load (L/(s·kW))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88.87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Cooling Area / Load (m²/kW)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12.45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Heating Load Density (W/m²)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19.28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  <a:tr h="271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Heating Flow Density (L/(s·m²))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1.43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 anchor="ctr"/>
                </a:tc>
              </a:tr>
            </a:tbl>
          </a:graphicData>
        </a:graphic>
      </p:graphicFrame>
      <p:sp>
        <p:nvSpPr>
          <p:cNvPr id="11" name="مربع نص 10"/>
          <p:cNvSpPr txBox="1"/>
          <p:nvPr/>
        </p:nvSpPr>
        <p:spPr>
          <a:xfrm>
            <a:off x="1295400" y="723900"/>
            <a:ext cx="213096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HVAC analysis data </a:t>
            </a:r>
            <a:endParaRPr lang="ar-SA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4953000" y="723900"/>
            <a:ext cx="243451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Result for ground floor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The Site Plan for the project: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57300"/>
            <a:ext cx="6553200" cy="3723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11458" y="2931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447800" y="1333500"/>
          <a:ext cx="7391398" cy="822960"/>
        </p:xfrm>
        <a:graphic>
          <a:graphicData uri="http://schemas.openxmlformats.org/drawingml/2006/table">
            <a:tbl>
              <a:tblPr/>
              <a:tblGrid>
                <a:gridCol w="1055914"/>
                <a:gridCol w="1055914"/>
                <a:gridCol w="1055914"/>
                <a:gridCol w="1055914"/>
                <a:gridCol w="1055914"/>
                <a:gridCol w="1055914"/>
                <a:gridCol w="1055914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Area (m²)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Volume (m³)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Cooling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Cooling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Heating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Heating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4 center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192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753.21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20,540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1,508.4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3,019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224.5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447800" y="2400300"/>
          <a:ext cx="7391398" cy="1097280"/>
        </p:xfrm>
        <a:graphic>
          <a:graphicData uri="http://schemas.openxmlformats.org/drawingml/2006/table">
            <a:tbl>
              <a:tblPr/>
              <a:tblGrid>
                <a:gridCol w="1055914"/>
                <a:gridCol w="1055914"/>
                <a:gridCol w="1055914"/>
                <a:gridCol w="1055914"/>
                <a:gridCol w="1055914"/>
                <a:gridCol w="1055914"/>
                <a:gridCol w="1055914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Area (m²)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Volume (m³)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Cooling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Cooling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Heating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Heating Airflow (L/s)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6 corridor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214.08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6,153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465.7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711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52.9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9 corridor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160.50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993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75.2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416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30.9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1447800" y="3695700"/>
          <a:ext cx="7391398" cy="822960"/>
        </p:xfrm>
        <a:graphic>
          <a:graphicData uri="http://schemas.openxmlformats.org/drawingml/2006/table">
            <a:tbl>
              <a:tblPr/>
              <a:tblGrid>
                <a:gridCol w="1055914"/>
                <a:gridCol w="1055914"/>
                <a:gridCol w="1055914"/>
                <a:gridCol w="1055914"/>
                <a:gridCol w="1055914"/>
                <a:gridCol w="1055914"/>
                <a:gridCol w="1055914"/>
              </a:tblGrid>
              <a:tr h="5486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Area (m²)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Volume (m³)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Cooling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Cooling Airflow (L/s)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Heating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Heating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2 corridor 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123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475.69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4,440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306.5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1,347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100.2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1447800" y="4686300"/>
          <a:ext cx="7391398" cy="822960"/>
        </p:xfrm>
        <a:graphic>
          <a:graphicData uri="http://schemas.openxmlformats.org/drawingml/2006/table">
            <a:tbl>
              <a:tblPr/>
              <a:tblGrid>
                <a:gridCol w="1055914"/>
                <a:gridCol w="1055914"/>
                <a:gridCol w="1055914"/>
                <a:gridCol w="1055914"/>
                <a:gridCol w="1055914"/>
                <a:gridCol w="1055914"/>
                <a:gridCol w="1055914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Area (m²)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Volume (m³)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Cooling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Cooling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Heating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Heating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1 Delivery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398.23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10,941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881.0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3,100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230.6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2" name="مربع نص 11"/>
          <p:cNvSpPr txBox="1"/>
          <p:nvPr/>
        </p:nvSpPr>
        <p:spPr>
          <a:xfrm>
            <a:off x="1524000" y="800100"/>
            <a:ext cx="266451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Summary of calculations: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11458" y="2931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 dirty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1295398" y="800100"/>
          <a:ext cx="7543802" cy="822960"/>
        </p:xfrm>
        <a:graphic>
          <a:graphicData uri="http://schemas.openxmlformats.org/drawingml/2006/table">
            <a:tbl>
              <a:tblPr/>
              <a:tblGrid>
                <a:gridCol w="1077686"/>
                <a:gridCol w="1077686"/>
                <a:gridCol w="1077686"/>
                <a:gridCol w="1077686"/>
                <a:gridCol w="1077686"/>
                <a:gridCol w="1077686"/>
                <a:gridCol w="1077686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Area (m²)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Volume (m³)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Peak Cooling Load (W)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Cooling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Heating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Heating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5 Market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216.09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4,312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343.7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879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65.4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1295400" y="1714500"/>
          <a:ext cx="7543802" cy="822960"/>
        </p:xfrm>
        <a:graphic>
          <a:graphicData uri="http://schemas.openxmlformats.org/drawingml/2006/table">
            <a:tbl>
              <a:tblPr/>
              <a:tblGrid>
                <a:gridCol w="1077686"/>
                <a:gridCol w="1077686"/>
                <a:gridCol w="1077686"/>
                <a:gridCol w="1077686"/>
                <a:gridCol w="1077686"/>
                <a:gridCol w="1077686"/>
                <a:gridCol w="1077686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Area (m²)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Volume (m³)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Cooling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Cooling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Heating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Heating Airflow (L/s)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7 </a:t>
                      </a:r>
                      <a:r>
                        <a:rPr lang="en-US" sz="12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Market 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315.56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6,227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497.1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1,522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113.2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جدول 11"/>
          <p:cNvGraphicFramePr>
            <a:graphicFrameLocks noGrp="1"/>
          </p:cNvGraphicFramePr>
          <p:nvPr/>
        </p:nvGraphicFramePr>
        <p:xfrm>
          <a:off x="1295400" y="2628900"/>
          <a:ext cx="7543802" cy="822960"/>
        </p:xfrm>
        <a:graphic>
          <a:graphicData uri="http://schemas.openxmlformats.org/drawingml/2006/table">
            <a:tbl>
              <a:tblPr/>
              <a:tblGrid>
                <a:gridCol w="1077686"/>
                <a:gridCol w="1077686"/>
                <a:gridCol w="1077686"/>
                <a:gridCol w="1077686"/>
                <a:gridCol w="1077686"/>
                <a:gridCol w="1077686"/>
                <a:gridCol w="1077686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Area (m²)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Volume (m³)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Cooling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Cooling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Heating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Heating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8 Restaurant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124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481.89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24,172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1,509.4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3,226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239.9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1295401" y="3543300"/>
          <a:ext cx="7543802" cy="822960"/>
        </p:xfrm>
        <a:graphic>
          <a:graphicData uri="http://schemas.openxmlformats.org/drawingml/2006/table">
            <a:tbl>
              <a:tblPr/>
              <a:tblGrid>
                <a:gridCol w="1077686"/>
                <a:gridCol w="1077686"/>
                <a:gridCol w="1077686"/>
                <a:gridCol w="1077686"/>
                <a:gridCol w="1077686"/>
                <a:gridCol w="1077686"/>
                <a:gridCol w="1077686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Area (m²)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Volume (m³)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Cooling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Cooling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Heating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Heating Airflow (L/s)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10 </a:t>
                      </a:r>
                      <a:r>
                        <a:rPr lang="en-US" sz="12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Security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44.23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3,901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316.2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735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54.7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جدول 13"/>
          <p:cNvGraphicFramePr>
            <a:graphicFrameLocks noGrp="1"/>
          </p:cNvGraphicFramePr>
          <p:nvPr/>
        </p:nvGraphicFramePr>
        <p:xfrm>
          <a:off x="1295401" y="4533900"/>
          <a:ext cx="7543802" cy="822960"/>
        </p:xfrm>
        <a:graphic>
          <a:graphicData uri="http://schemas.openxmlformats.org/drawingml/2006/table">
            <a:tbl>
              <a:tblPr/>
              <a:tblGrid>
                <a:gridCol w="1077686"/>
                <a:gridCol w="1077686"/>
                <a:gridCol w="1077686"/>
                <a:gridCol w="1077686"/>
                <a:gridCol w="1077686"/>
                <a:gridCol w="1077686"/>
                <a:gridCol w="1077686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Area (m²)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Volume (m³)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Cooling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Cooling Airflow (L/s)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Peak Heating Load (W)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Heating Airflow (L/s)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3 </a:t>
                      </a:r>
                      <a:r>
                        <a:rPr lang="en-US" sz="12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storage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201.40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1,454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100.4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1,252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93.1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 dirty="0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1066800" y="1409700"/>
          <a:ext cx="7772399" cy="4101254"/>
        </p:xfrm>
        <a:graphic>
          <a:graphicData uri="http://schemas.openxmlformats.org/drawingml/2006/table">
            <a:tbl>
              <a:tblPr/>
              <a:tblGrid>
                <a:gridCol w="1083761"/>
                <a:gridCol w="867511"/>
                <a:gridCol w="867511"/>
                <a:gridCol w="867511"/>
                <a:gridCol w="970608"/>
                <a:gridCol w="1380475"/>
                <a:gridCol w="867511"/>
                <a:gridCol w="867511"/>
              </a:tblGrid>
              <a:tr h="812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Flow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L/s)</a:t>
                      </a:r>
                      <a:r>
                        <a:rPr lang="ar-SA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Supply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Area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People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Fresh air (L/s/M</a:t>
                      </a:r>
                      <a:r>
                        <a:rPr lang="en-US" sz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Fresh air (L/s/PERSON)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Flow Fresh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air.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(L/s)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Flow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Return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L/s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Delivery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994.2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…….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946.2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corridor 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680.3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……..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30.75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649.55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storage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105.4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2.5-12.5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66.4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center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808.5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691.5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Market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434.2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………….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210.2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corridor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576.7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……..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13.75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562.95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Market 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580.7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………….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252.7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Restaurant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………..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 corridor.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212.6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……..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202.1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Security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2.5-10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7733" marR="677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  <p:sp>
        <p:nvSpPr>
          <p:cNvPr id="15" name="مربع نص 14"/>
          <p:cNvSpPr txBox="1"/>
          <p:nvPr/>
        </p:nvSpPr>
        <p:spPr>
          <a:xfrm>
            <a:off x="1447800" y="952500"/>
            <a:ext cx="386413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Flow rate supply, return and fresh air.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1447800" y="952500"/>
            <a:ext cx="309270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Cooling load for ground floor.</a:t>
            </a:r>
            <a:endParaRPr lang="ar-SA" dirty="0"/>
          </a:p>
        </p:txBody>
      </p:sp>
      <p:pic>
        <p:nvPicPr>
          <p:cNvPr id="6" name="صورة 5" descr="cl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9200" y="1638300"/>
            <a:ext cx="7543800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1447800" y="952500"/>
            <a:ext cx="307975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Heating load for ground floor.</a:t>
            </a:r>
            <a:endParaRPr lang="ar-SA" dirty="0"/>
          </a:p>
        </p:txBody>
      </p:sp>
      <p:pic>
        <p:nvPicPr>
          <p:cNvPr id="7" name="صورة 6" descr="hl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9200" y="1485900"/>
            <a:ext cx="7315200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1447800" y="952500"/>
            <a:ext cx="269054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3D Distribution for ducts.</a:t>
            </a:r>
            <a:endParaRPr lang="ar-SA" dirty="0"/>
          </a:p>
        </p:txBody>
      </p:sp>
      <p:pic>
        <p:nvPicPr>
          <p:cNvPr id="6" name="صورة 5" descr="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5400" y="1333500"/>
            <a:ext cx="7315200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952500"/>
          </a:xfrm>
        </p:spPr>
        <p:txBody>
          <a:bodyPr>
            <a:normAutofit/>
          </a:bodyPr>
          <a:lstStyle/>
          <a:p>
            <a:r>
              <a:rPr lang="ar-SA" sz="3100" dirty="0" err="1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HVAC system</a:t>
            </a:r>
            <a:endParaRPr lang="en-US" sz="3100" dirty="0">
              <a:solidFill>
                <a:srgbClr val="FF0000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1447800" y="952500"/>
            <a:ext cx="131112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Duct’s flow.</a:t>
            </a:r>
            <a:endParaRPr lang="ar-SA" dirty="0"/>
          </a:p>
        </p:txBody>
      </p:sp>
      <p:pic>
        <p:nvPicPr>
          <p:cNvPr id="6" name="صورة 5" descr="df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1562100"/>
            <a:ext cx="7086600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952500"/>
          </a:xfrm>
        </p:spPr>
        <p:txBody>
          <a:bodyPr>
            <a:normAutofit fontScale="90000"/>
          </a:bodyPr>
          <a:lstStyle/>
          <a:p>
            <a:r>
              <a:rPr lang="en-US" sz="3100" dirty="0" smtClean="0">
                <a:solidFill>
                  <a:srgbClr val="FF0000"/>
                </a:solidFill>
                <a:effectLst/>
                <a:latin typeface="+mn-lt"/>
                <a:cs typeface="+mn-cs"/>
              </a:rPr>
              <a:t>2.Vertical Transportation (Elevators and Escalator).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7" name="صورة 6" descr="s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1257300"/>
            <a:ext cx="3276600" cy="2069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صورة 7" descr="final_G.rvt_2014-Apr-13_05-45-11PM-000_3D_View_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1257300"/>
            <a:ext cx="3857434" cy="2130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صورة 8" descr="final_G.rvt_2014-Apr-13_05-45-11PM-000_3D_View_8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0" y="3543300"/>
            <a:ext cx="373380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صورة 9" descr="sss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3543300"/>
            <a:ext cx="3276600" cy="199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100" kern="1200" dirty="0">
                <a:solidFill>
                  <a:srgbClr val="FF0000"/>
                </a:solidFill>
                <a:latin typeface="+mn-lt"/>
                <a:ea typeface="+mj-ea"/>
                <a:cs typeface="+mn-cs"/>
              </a:rPr>
              <a:t>3.Water </a:t>
            </a:r>
            <a:r>
              <a:rPr lang="en-US" sz="3100" kern="1200" dirty="0" smtClean="0">
                <a:solidFill>
                  <a:srgbClr val="FF0000"/>
                </a:solidFill>
                <a:latin typeface="+mn-lt"/>
                <a:ea typeface="+mj-ea"/>
                <a:cs typeface="+mn-cs"/>
              </a:rPr>
              <a:t>Supply </a:t>
            </a:r>
            <a:r>
              <a:rPr lang="en-US" sz="3100" kern="1200" dirty="0">
                <a:solidFill>
                  <a:srgbClr val="FF0000"/>
                </a:solidFill>
                <a:latin typeface="+mn-lt"/>
                <a:ea typeface="+mj-ea"/>
                <a:cs typeface="+mn-cs"/>
              </a:rPr>
              <a:t>System.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54368" y="1028700"/>
            <a:ext cx="7508631" cy="41910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l" rtl="0">
              <a:lnSpc>
                <a:spcPct val="120000"/>
              </a:lnSpc>
              <a:buNone/>
            </a:pPr>
            <a:endParaRPr lang="en-US" sz="1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1828800" y="876300"/>
            <a:ext cx="393210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Number of fixture unit in Ground floor</a:t>
            </a:r>
            <a:endParaRPr lang="ar-SA" dirty="0"/>
          </a:p>
        </p:txBody>
      </p:sp>
      <p:graphicFrame>
        <p:nvGraphicFramePr>
          <p:cNvPr id="15" name="جدول 14"/>
          <p:cNvGraphicFramePr>
            <a:graphicFrameLocks noGrp="1"/>
          </p:cNvGraphicFramePr>
          <p:nvPr/>
        </p:nvGraphicFramePr>
        <p:xfrm>
          <a:off x="1828800" y="1257300"/>
          <a:ext cx="6400801" cy="1524000"/>
        </p:xfrm>
        <a:graphic>
          <a:graphicData uri="http://schemas.openxmlformats.org/drawingml/2006/table">
            <a:tbl>
              <a:tblPr/>
              <a:tblGrid>
                <a:gridCol w="1296288"/>
                <a:gridCol w="1296288"/>
                <a:gridCol w="1651549"/>
                <a:gridCol w="2156676"/>
              </a:tblGrid>
              <a:tr h="508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Fixture or Group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Type of Supply Control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Number of Function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Number of FU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WC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Flash tank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Lavatory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Faucet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kitchen sink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Faucet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Total FU. Units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" name="صورة 16" descr="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2933700"/>
            <a:ext cx="68580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41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100" kern="1200" dirty="0" smtClean="0">
                <a:solidFill>
                  <a:srgbClr val="FF0000"/>
                </a:solidFill>
                <a:latin typeface="+mn-lt"/>
                <a:ea typeface="+mj-ea"/>
                <a:cs typeface="+mn-cs"/>
              </a:rPr>
              <a:t>Water Supply </a:t>
            </a:r>
            <a:r>
              <a:rPr lang="en-US" sz="3100" kern="1200" dirty="0">
                <a:solidFill>
                  <a:srgbClr val="FF0000"/>
                </a:solidFill>
                <a:latin typeface="+mn-lt"/>
                <a:ea typeface="+mj-ea"/>
                <a:cs typeface="+mn-cs"/>
              </a:rPr>
              <a:t>System.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54368" y="1028700"/>
            <a:ext cx="7508631" cy="41910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l" rtl="0">
              <a:lnSpc>
                <a:spcPct val="120000"/>
              </a:lnSpc>
              <a:buNone/>
            </a:pPr>
            <a:endParaRPr lang="en-US" sz="1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1828800" y="876300"/>
            <a:ext cx="368222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Number of fixture unit in First floor</a:t>
            </a:r>
            <a:endParaRPr lang="ar-SA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600200" y="1257300"/>
          <a:ext cx="6934201" cy="1257300"/>
        </p:xfrm>
        <a:graphic>
          <a:graphicData uri="http://schemas.openxmlformats.org/drawingml/2006/table">
            <a:tbl>
              <a:tblPr/>
              <a:tblGrid>
                <a:gridCol w="1404312"/>
                <a:gridCol w="1404312"/>
                <a:gridCol w="1789179"/>
                <a:gridCol w="2336398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Fixture or Group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Type of Supply Control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Number of Function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Number of FU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WC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Flash tank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Lavatory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Faucet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Total FU. Units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pic>
        <p:nvPicPr>
          <p:cNvPr id="9" name="صورة 8" descr="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2705100"/>
            <a:ext cx="6934200" cy="2882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41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Basement Floor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Area = 1045square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meter)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257300"/>
            <a:ext cx="6138444" cy="3581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8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100" kern="1200" dirty="0" smtClean="0">
                <a:solidFill>
                  <a:srgbClr val="FF0000"/>
                </a:solidFill>
                <a:latin typeface="+mn-lt"/>
                <a:ea typeface="+mj-ea"/>
                <a:cs typeface="+mn-cs"/>
              </a:rPr>
              <a:t>Water Supply </a:t>
            </a:r>
            <a:r>
              <a:rPr lang="en-US" sz="3100" kern="1200" dirty="0">
                <a:solidFill>
                  <a:srgbClr val="FF0000"/>
                </a:solidFill>
                <a:latin typeface="+mn-lt"/>
                <a:ea typeface="+mj-ea"/>
                <a:cs typeface="+mn-cs"/>
              </a:rPr>
              <a:t>System.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54368" y="1028700"/>
            <a:ext cx="7508631" cy="41910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l" rtl="0">
              <a:lnSpc>
                <a:spcPct val="120000"/>
              </a:lnSpc>
              <a:buNone/>
            </a:pPr>
            <a:endParaRPr lang="en-US" sz="1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1828800" y="876300"/>
            <a:ext cx="39258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Number of fixture unit in Second floor</a:t>
            </a:r>
            <a:endParaRPr lang="ar-SA" dirty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1219200" y="1257300"/>
          <a:ext cx="7467601" cy="1508760"/>
        </p:xfrm>
        <a:graphic>
          <a:graphicData uri="http://schemas.openxmlformats.org/drawingml/2006/table">
            <a:tbl>
              <a:tblPr/>
              <a:tblGrid>
                <a:gridCol w="1512336"/>
                <a:gridCol w="1512336"/>
                <a:gridCol w="1926808"/>
                <a:gridCol w="2516121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Fixture or Group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Type of Supply Control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Number of Function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Number of FU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WC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Flash tank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Lavatory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Faucet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kitchen sink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Faucet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Total FU. Units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" name="صورة 10" descr="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5400" y="2857499"/>
            <a:ext cx="7315201" cy="2667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41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93663" marR="0" lvl="2" indent="-11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Water Supply System: </a:t>
            </a:r>
            <a: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sz="24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demand for each </a:t>
            </a:r>
            <a:r>
              <a:rPr lang="en-US" sz="24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floor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676400" y="1104900"/>
          <a:ext cx="7086600" cy="1005840"/>
        </p:xfrm>
        <a:graphic>
          <a:graphicData uri="http://schemas.openxmlformats.org/drawingml/2006/table">
            <a:tbl>
              <a:tblPr/>
              <a:tblGrid>
                <a:gridCol w="2361646"/>
                <a:gridCol w="2362477"/>
                <a:gridCol w="2362477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Floor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Number of fixture unit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Water demand</a:t>
                      </a:r>
                      <a:r>
                        <a:rPr lang="en-US" sz="1100" b="1">
                          <a:latin typeface="Times New Roman"/>
                          <a:ea typeface="Times New Roman"/>
                        </a:rPr>
                        <a:t> (gpm)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Ground floor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First floor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Second</a:t>
                      </a:r>
                      <a:r>
                        <a:rPr lang="en-US" sz="11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floor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1447800" y="2171700"/>
            <a:ext cx="5791200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total fixture unit=154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Water flow for all building =57 </a:t>
            </a:r>
            <a:r>
              <a:rPr lang="en-US" dirty="0" err="1" smtClean="0"/>
              <a:t>gpm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Available pressure at the fixtures:</a:t>
            </a:r>
          </a:p>
          <a:p>
            <a:r>
              <a:rPr lang="en-US" dirty="0" smtClean="0"/>
              <a:t>  P = 0.433(8/2+5+ (13*3)-3) = 19.05 psi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Height of main feeder = (13*3) +5 = 44ft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equivalent length =44*1.5 =66 (vertical).</a:t>
            </a:r>
          </a:p>
          <a:p>
            <a:endParaRPr lang="ar-SA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676400" y="4229100"/>
          <a:ext cx="7086600" cy="754380"/>
        </p:xfrm>
        <a:graphic>
          <a:graphicData uri="http://schemas.openxmlformats.org/drawingml/2006/table">
            <a:tbl>
              <a:tblPr/>
              <a:tblGrid>
                <a:gridCol w="1776830"/>
                <a:gridCol w="1769430"/>
                <a:gridCol w="1770170"/>
                <a:gridCol w="177017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Pipe diameter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3 inches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2 .5  inches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2 inches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Loss /100 ft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.6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1.4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Loss /66ft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0.39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0.92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2.97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5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93663" marR="0" lvl="2" indent="-11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Water Supply System: </a:t>
            </a:r>
            <a: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sz="24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demand for each </a:t>
            </a:r>
            <a:r>
              <a:rPr lang="en-US" sz="24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floor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371600" y="1028700"/>
            <a:ext cx="5791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The equivalent length =1.2×20=24ft (horizontal pipes). </a:t>
            </a:r>
          </a:p>
        </p:txBody>
      </p:sp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1447800" y="1562100"/>
          <a:ext cx="7086600" cy="754380"/>
        </p:xfrm>
        <a:graphic>
          <a:graphicData uri="http://schemas.openxmlformats.org/drawingml/2006/table">
            <a:tbl>
              <a:tblPr/>
              <a:tblGrid>
                <a:gridCol w="1821746"/>
                <a:gridCol w="1785993"/>
                <a:gridCol w="1786824"/>
                <a:gridCol w="1692037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Pipe diameter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1.5 inches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1.25  inches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1 inches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Loss /100 ft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5.8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Loss /24ft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0.39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1.4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مربع نص 9"/>
          <p:cNvSpPr txBox="1"/>
          <p:nvPr/>
        </p:nvSpPr>
        <p:spPr>
          <a:xfrm>
            <a:off x="1524000" y="2552701"/>
            <a:ext cx="6934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The actual length =1.2× 15=18ft</a:t>
            </a:r>
            <a:r>
              <a:rPr lang="en-US" b="1" dirty="0" smtClean="0"/>
              <a:t> </a:t>
            </a:r>
            <a:r>
              <a:rPr lang="en-US" dirty="0" smtClean="0"/>
              <a:t> (branch pipes) . </a:t>
            </a:r>
          </a:p>
          <a:p>
            <a:endParaRPr lang="ar-SA" dirty="0"/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1524000" y="3162300"/>
          <a:ext cx="7086600" cy="754380"/>
        </p:xfrm>
        <a:graphic>
          <a:graphicData uri="http://schemas.openxmlformats.org/drawingml/2006/table">
            <a:tbl>
              <a:tblPr/>
              <a:tblGrid>
                <a:gridCol w="1777570"/>
                <a:gridCol w="1771650"/>
                <a:gridCol w="1768690"/>
                <a:gridCol w="176869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Pipe diameter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1inches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3/4 inches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1/2 inches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Loss /100 ft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Loss /18 ft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.9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6.3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5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93663" marR="0" lvl="2" indent="-11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Drainage </a:t>
            </a:r>
            <a:r>
              <a:rPr lang="en-US" sz="2800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System </a:t>
            </a:r>
            <a: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Design: </a:t>
            </a:r>
            <a:b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Number of fixture unit in Ground floor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447800" y="1181100"/>
          <a:ext cx="7162800" cy="1005840"/>
        </p:xfrm>
        <a:graphic>
          <a:graphicData uri="http://schemas.openxmlformats.org/drawingml/2006/table">
            <a:tbl>
              <a:tblPr/>
              <a:tblGrid>
                <a:gridCol w="1432224"/>
                <a:gridCol w="1432224"/>
                <a:gridCol w="1432224"/>
                <a:gridCol w="1433064"/>
                <a:gridCol w="1433064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Fixture or Group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Type of Supply Control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Number of Function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Number of FU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Total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WC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Flash tank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Lavatory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Faucet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kitchen sink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Faucet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Total FU. Units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صورة 11" descr="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2400300"/>
            <a:ext cx="7010400" cy="3090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05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93663" marR="0" lvl="2" indent="-11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Drainage </a:t>
            </a:r>
            <a:r>
              <a:rPr lang="en-US" sz="2800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System </a:t>
            </a:r>
            <a: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Design: </a:t>
            </a:r>
            <a:b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Number of fixture unit in </a:t>
            </a:r>
            <a:r>
              <a:rPr lang="en-US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US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floor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600200" y="1104900"/>
          <a:ext cx="6858000" cy="838200"/>
        </p:xfrm>
        <a:graphic>
          <a:graphicData uri="http://schemas.openxmlformats.org/drawingml/2006/table">
            <a:tbl>
              <a:tblPr/>
              <a:tblGrid>
                <a:gridCol w="1371278"/>
                <a:gridCol w="1371278"/>
                <a:gridCol w="1371278"/>
                <a:gridCol w="1372083"/>
                <a:gridCol w="1372083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Fixture or Group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Type of Supply Control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Number of Function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Number of FU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Total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WC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Flash tank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Lavatory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Faucet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Total FU. Units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pic>
        <p:nvPicPr>
          <p:cNvPr id="7" name="صورة 6" descr="b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095500"/>
            <a:ext cx="6781800" cy="3261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05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93663" marR="0" lvl="2" indent="-11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Drainage System Design: </a:t>
            </a:r>
            <a:b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Number of fixture unit in second floor</a:t>
            </a:r>
            <a:endParaRPr lang="en-US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600200" y="1028700"/>
          <a:ext cx="7162800" cy="1005840"/>
        </p:xfrm>
        <a:graphic>
          <a:graphicData uri="http://schemas.openxmlformats.org/drawingml/2006/table">
            <a:tbl>
              <a:tblPr/>
              <a:tblGrid>
                <a:gridCol w="1432224"/>
                <a:gridCol w="1432224"/>
                <a:gridCol w="1432224"/>
                <a:gridCol w="1433064"/>
                <a:gridCol w="1433064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Fixture or Group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Type of Supply Control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Number of Function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Number of FU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Total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WC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Flash tank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Lavatory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Faucet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kitchen sink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Faucet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Total FU. Units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endParaRPr lang="en-US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صورة 8" descr="bb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247900"/>
            <a:ext cx="6934200" cy="3119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05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93663" marR="0" lvl="2" indent="-11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Drainage System Design: </a:t>
            </a:r>
            <a:b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Stack </a:t>
            </a:r>
            <a:r>
              <a:rPr lang="en-US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diameter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676400" y="1028700"/>
          <a:ext cx="6858000" cy="528066"/>
        </p:xfrm>
        <a:graphic>
          <a:graphicData uri="http://schemas.openxmlformats.org/drawingml/2006/table">
            <a:tbl>
              <a:tblPr/>
              <a:tblGrid>
                <a:gridCol w="1350050"/>
                <a:gridCol w="1350050"/>
                <a:gridCol w="2360210"/>
                <a:gridCol w="179769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Floor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Ground floor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Floor 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Floor 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Fixture unit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Stack diameter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4'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4'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4'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5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Lighting</a:t>
            </a: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076700"/>
            <a:ext cx="2286000" cy="113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9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864"/>
            <a:ext cx="3136776" cy="1942835"/>
          </a:xfrm>
        </p:spPr>
        <p:txBody>
          <a:bodyPr>
            <a:noAutofit/>
          </a:bodyPr>
          <a:lstStyle/>
          <a:p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Coffee Shop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3600" dirty="0" smtClean="0">
                <a:latin typeface="+mn-lt"/>
              </a:rPr>
              <a:t>  </a:t>
            </a:r>
            <a:r>
              <a:rPr lang="en-US" sz="1800" dirty="0" smtClean="0">
                <a:latin typeface="+mn-lt"/>
              </a:rPr>
              <a:t>E avg =288 lux</a:t>
            </a:r>
            <a:r>
              <a:rPr lang="en-US" sz="3600" dirty="0" smtClean="0">
                <a:latin typeface="+mn-lt"/>
              </a:rPr>
              <a:t/>
            </a:r>
            <a:br>
              <a:rPr lang="en-US" sz="3600" dirty="0" smtClean="0">
                <a:latin typeface="+mn-lt"/>
              </a:rPr>
            </a:br>
            <a:endParaRPr lang="ar-SA" sz="2400" dirty="0">
              <a:latin typeface="+mn-lt"/>
            </a:endParaRPr>
          </a:p>
        </p:txBody>
      </p:sp>
      <p:pic>
        <p:nvPicPr>
          <p:cNvPr id="1026" name="صورة 0" descr="Description: 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181601" y="117817"/>
            <a:ext cx="3505200" cy="23882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صورة 3" descr="Description: 1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953000" y="2711758"/>
            <a:ext cx="3764705" cy="1279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71600" y="2475480"/>
            <a:ext cx="2920795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صورة 4" descr="Description: 3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259065" y="4124325"/>
            <a:ext cx="3427735" cy="1504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49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865"/>
            <a:ext cx="5257800" cy="1333235"/>
          </a:xfrm>
        </p:spPr>
        <p:txBody>
          <a:bodyPr>
            <a:noAutofit/>
          </a:bodyPr>
          <a:lstStyle/>
          <a:p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Clothing store 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3600" dirty="0" smtClean="0">
                <a:latin typeface="+mn-lt"/>
              </a:rPr>
              <a:t>  </a:t>
            </a:r>
            <a:r>
              <a:rPr lang="en-US" sz="1800" dirty="0" smtClean="0">
                <a:latin typeface="+mn-lt"/>
              </a:rPr>
              <a:t>E </a:t>
            </a:r>
            <a:r>
              <a:rPr lang="en-US" sz="1800" dirty="0" err="1" smtClean="0">
                <a:latin typeface="+mn-lt"/>
              </a:rPr>
              <a:t>avg</a:t>
            </a:r>
            <a:r>
              <a:rPr lang="en-US" sz="1800" dirty="0" smtClean="0">
                <a:latin typeface="+mn-lt"/>
              </a:rPr>
              <a:t> =520 </a:t>
            </a:r>
            <a:r>
              <a:rPr lang="en-US" sz="1800" dirty="0" err="1" smtClean="0">
                <a:latin typeface="+mn-lt"/>
              </a:rPr>
              <a:t>lux</a:t>
            </a:r>
            <a:r>
              <a:rPr lang="en-US" sz="3600" dirty="0" smtClean="0">
                <a:latin typeface="+mn-lt"/>
              </a:rPr>
              <a:t/>
            </a:r>
            <a:br>
              <a:rPr lang="en-US" sz="3600" dirty="0" smtClean="0">
                <a:latin typeface="+mn-lt"/>
              </a:rPr>
            </a:br>
            <a:endParaRPr lang="ar-SA" sz="2400" dirty="0">
              <a:latin typeface="+mn-lt"/>
            </a:endParaRPr>
          </a:p>
        </p:txBody>
      </p:sp>
      <p:pic>
        <p:nvPicPr>
          <p:cNvPr id="2050" name="صورة 11" descr="Description: 222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105400" y="800100"/>
            <a:ext cx="3594842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 dirty="0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790700"/>
            <a:ext cx="2971800" cy="309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563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Basement Floor</a:t>
            </a:r>
            <a:endParaRPr lang="ar-SA" sz="3100" dirty="0" smtClean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عنصر نائب للمحتوى 4" descr="final_G.rvt_2014-Apr-16_06-01-35PM-000_3D_View_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028700"/>
            <a:ext cx="5586892" cy="1988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صورة 5" descr="final_G.rvt_2014-Apr-16_06-01-35PM-000_3D_View_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3238500"/>
            <a:ext cx="5530942" cy="2289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9200" y="228864"/>
            <a:ext cx="7714488" cy="4686036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Thank you </a:t>
            </a:r>
            <a:endParaRPr lang="ar-SA" sz="66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84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Ground Floor ( Area = 1014 square meter) </a:t>
            </a:r>
            <a:b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</a:b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and the landscape: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73804" y="1212833"/>
            <a:ext cx="6584396" cy="39614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9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Ground Floor 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62600" y="800100"/>
            <a:ext cx="3217101" cy="2121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صورة 4" descr="final_G.rvt_2014-Apr-16_07-48-29PM-000_3D_View_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800100"/>
            <a:ext cx="3270086" cy="2193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5" descr="final_G.rvt_2014-Apr-16_07-48-29PM-000_3D_View_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48923" y="3390900"/>
            <a:ext cx="3290277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صورة 6" descr="final_G.rvt_2014-Apr-16_07-48-29PM-000_3D_View_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28800" y="3390900"/>
            <a:ext cx="3276600" cy="1913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879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2517</TotalTime>
  <Words>1770</Words>
  <Application>Microsoft Office PowerPoint</Application>
  <PresentationFormat>On-screen Show (16:10)</PresentationFormat>
  <Paragraphs>735</Paragraphs>
  <Slides>70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Solstice</vt:lpstr>
      <vt:lpstr>PowerPoint Presentation</vt:lpstr>
      <vt:lpstr>PowerPoint Presentation</vt:lpstr>
      <vt:lpstr> Site of the project: Location and Site: Area = 1700 square meter. </vt:lpstr>
      <vt:lpstr>PowerPoint Presentation</vt:lpstr>
      <vt:lpstr>The Site Plan for the project:</vt:lpstr>
      <vt:lpstr>Basement Floor (Area = 1045square meter):</vt:lpstr>
      <vt:lpstr>Basement Floor</vt:lpstr>
      <vt:lpstr>Ground Floor ( Area = 1014 square meter)  and the landscape:</vt:lpstr>
      <vt:lpstr>Ground Floor </vt:lpstr>
      <vt:lpstr>First Floor (Area = 1085 square meter):</vt:lpstr>
      <vt:lpstr>First Floor</vt:lpstr>
      <vt:lpstr>Second Floor (Area = 1085 square meter):</vt:lpstr>
      <vt:lpstr>Second Floor</vt:lpstr>
      <vt:lpstr>North Elevation:</vt:lpstr>
      <vt:lpstr>South Elevation:</vt:lpstr>
      <vt:lpstr>East Elevation (Main Elevation):</vt:lpstr>
      <vt:lpstr>West Elevation:</vt:lpstr>
      <vt:lpstr>Section 1-1:</vt:lpstr>
      <vt:lpstr>Section 2-2:</vt:lpstr>
      <vt:lpstr>PowerPoint Presentation</vt:lpstr>
      <vt:lpstr>  Design Codes</vt:lpstr>
      <vt:lpstr>PowerPoint Presentation</vt:lpstr>
      <vt:lpstr>PowerPoint Presentation</vt:lpstr>
      <vt:lpstr>The distribution of columns and shear walls in the building:</vt:lpstr>
      <vt:lpstr>3D Modeling from SAP2000 Program:</vt:lpstr>
      <vt:lpstr>Check Model: Compatibility check</vt:lpstr>
      <vt:lpstr>Equilibrium checks: </vt:lpstr>
      <vt:lpstr>Seismic design using Response Spectrum – UBC 97: </vt:lpstr>
      <vt:lpstr>Natural Period (T) for the building:</vt:lpstr>
      <vt:lpstr>:Structural System Design</vt:lpstr>
      <vt:lpstr>2. Main Beam Design:</vt:lpstr>
      <vt:lpstr>3. Columns Design (Square Column):</vt:lpstr>
      <vt:lpstr>3. Columns Design (Square Column):</vt:lpstr>
      <vt:lpstr>4. Footings Design:</vt:lpstr>
      <vt:lpstr>4. Footings Design (Mat):</vt:lpstr>
      <vt:lpstr>4. Footings Design (Mat): Check:</vt:lpstr>
      <vt:lpstr>4. Footings Design (Mat):</vt:lpstr>
      <vt:lpstr>4. Footings Design (Mat):</vt:lpstr>
      <vt:lpstr>4. Footings Design (Isolated):</vt:lpstr>
      <vt:lpstr>5. Basement Wall:</vt:lpstr>
      <vt:lpstr>6. Reinforcement details around openings:</vt:lpstr>
      <vt:lpstr>PowerPoint Presentation</vt:lpstr>
      <vt:lpstr>General</vt:lpstr>
      <vt:lpstr>Sun path </vt:lpstr>
      <vt:lpstr>:1-HVAC system</vt:lpstr>
      <vt:lpstr>:HVAC system</vt:lpstr>
      <vt:lpstr>:HVAC system</vt:lpstr>
      <vt:lpstr>:HVAC system</vt:lpstr>
      <vt:lpstr>:HVAC system</vt:lpstr>
      <vt:lpstr>:HVAC system</vt:lpstr>
      <vt:lpstr>:HVAC system</vt:lpstr>
      <vt:lpstr>:HVAC system</vt:lpstr>
      <vt:lpstr>:HVAC system</vt:lpstr>
      <vt:lpstr>:HVAC system</vt:lpstr>
      <vt:lpstr>:HVAC system</vt:lpstr>
      <vt:lpstr>:HVAC system</vt:lpstr>
      <vt:lpstr>2.Vertical Transportation (Elevators and Escalator). </vt:lpstr>
      <vt:lpstr>3.Water Supply System. </vt:lpstr>
      <vt:lpstr>Water Supply System. </vt:lpstr>
      <vt:lpstr>Water Supply System. </vt:lpstr>
      <vt:lpstr>Water Supply System:  Water demand for each floor:</vt:lpstr>
      <vt:lpstr>Water Supply System:  Water demand for each floor:</vt:lpstr>
      <vt:lpstr>4. Drainage System Design:   Number of fixture unit in Ground floor</vt:lpstr>
      <vt:lpstr>4. Drainage System Design:   Number of fixture unit in First floor</vt:lpstr>
      <vt:lpstr>4. Drainage System Design:   Number of fixture unit in second floor</vt:lpstr>
      <vt:lpstr>4. Drainage System Design:   Stack diameter</vt:lpstr>
      <vt:lpstr>PowerPoint Presentation</vt:lpstr>
      <vt:lpstr> Coffee Shop   E avg =288 lux </vt:lpstr>
      <vt:lpstr>  Clothing store :   E avg =520 lux 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Feras</dc:creator>
  <cp:lastModifiedBy>HiTecH</cp:lastModifiedBy>
  <cp:revision>324</cp:revision>
  <dcterms:created xsi:type="dcterms:W3CDTF">2006-08-16T00:00:00Z</dcterms:created>
  <dcterms:modified xsi:type="dcterms:W3CDTF">2014-05-15T08:44:31Z</dcterms:modified>
</cp:coreProperties>
</file>