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5" r:id="rId30"/>
    <p:sldId id="286" r:id="rId31"/>
    <p:sldId id="288" r:id="rId32"/>
    <p:sldId id="287"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9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JO"/>
            </a:pPr>
            <a:r>
              <a:rPr lang="en-US" sz="1200"/>
              <a:t>Glob.inc. KWh/m</a:t>
            </a:r>
            <a:r>
              <a:rPr lang="en-US" sz="1200" baseline="30000"/>
              <a:t>2</a:t>
            </a:r>
            <a:r>
              <a:rPr lang="en-US" sz="1200" baseline="0"/>
              <a:t>.day</a:t>
            </a:r>
            <a:endParaRPr lang="en-US" sz="1200" baseline="30000"/>
          </a:p>
        </c:rich>
      </c:tx>
      <c:layout/>
      <c:overlay val="0"/>
    </c:title>
    <c:autoTitleDeleted val="0"/>
    <c:plotArea>
      <c:layout/>
      <c:barChart>
        <c:barDir val="col"/>
        <c:grouping val="clustered"/>
        <c:varyColors val="0"/>
        <c:ser>
          <c:idx val="1"/>
          <c:order val="1"/>
          <c:tx>
            <c:strRef>
              <c:f>'[المخطط في Microsoft Office Word]ورقة1'!$B$1:$B$2</c:f>
            </c:strRef>
          </c:tx>
          <c:invertIfNegative val="0"/>
          <c:cat>
            <c:multiLvlStrRef>
              <c:f>'[المخطط في Microsoft Office Word]ورقة1'!$A$3:$A$14</c:f>
            </c:multiLvlStrRef>
          </c:cat>
          <c:val>
            <c:numRef>
              <c:f>'[المخطط في Microsoft Office Word]ورقة1'!$B$3:$B$14</c:f>
            </c:numRef>
          </c:val>
          <c:extLst xmlns:c16r2="http://schemas.microsoft.com/office/drawing/2015/06/chart">
            <c:ext xmlns:c16="http://schemas.microsoft.com/office/drawing/2014/chart" uri="{C3380CC4-5D6E-409C-BE32-E72D297353CC}">
              <c16:uniqueId val="{00000000-701B-43A0-AD8F-9532014CBCBE}"/>
            </c:ext>
          </c:extLst>
        </c:ser>
        <c:ser>
          <c:idx val="0"/>
          <c:order val="0"/>
          <c:tx>
            <c:strRef>
              <c:f>'[المخطط في Microsoft Office Word]ورقة1'!$B$38:$B$39</c:f>
              <c:strCache>
                <c:ptCount val="1"/>
                <c:pt idx="0">
                  <c:v>Glob.inc. KWh/m2</c:v>
                </c:pt>
              </c:strCache>
            </c:strRef>
          </c:tx>
          <c:invertIfNegative val="0"/>
          <c:cat>
            <c:strRef>
              <c:f>'[المخطط في Microsoft Office Word]ورقة1'!$A$40:$A$52</c:f>
              <c:strCache>
                <c:ptCount val="12"/>
                <c:pt idx="0">
                  <c:v>Jan.</c:v>
                </c:pt>
                <c:pt idx="1">
                  <c:v>Feb.</c:v>
                </c:pt>
                <c:pt idx="2">
                  <c:v>Mar.</c:v>
                </c:pt>
                <c:pt idx="3">
                  <c:v>Apr.</c:v>
                </c:pt>
                <c:pt idx="4">
                  <c:v>May.</c:v>
                </c:pt>
                <c:pt idx="5">
                  <c:v>June.</c:v>
                </c:pt>
                <c:pt idx="6">
                  <c:v>July.</c:v>
                </c:pt>
                <c:pt idx="7">
                  <c:v>Aug.</c:v>
                </c:pt>
                <c:pt idx="8">
                  <c:v>Sep.</c:v>
                </c:pt>
                <c:pt idx="9">
                  <c:v>Oct.</c:v>
                </c:pt>
                <c:pt idx="10">
                  <c:v>Nov.</c:v>
                </c:pt>
                <c:pt idx="11">
                  <c:v>Dec.</c:v>
                </c:pt>
              </c:strCache>
            </c:strRef>
          </c:cat>
          <c:val>
            <c:numRef>
              <c:f>'[المخطط في Microsoft Office Word]ورقة1'!$B$40:$B$52</c:f>
              <c:numCache>
                <c:formatCode>General</c:formatCode>
                <c:ptCount val="13"/>
                <c:pt idx="0">
                  <c:v>1.07</c:v>
                </c:pt>
                <c:pt idx="1">
                  <c:v>1.34</c:v>
                </c:pt>
                <c:pt idx="2">
                  <c:v>1.6400000000000001</c:v>
                </c:pt>
                <c:pt idx="3">
                  <c:v>1.8800000000000001</c:v>
                </c:pt>
                <c:pt idx="4">
                  <c:v>2</c:v>
                </c:pt>
                <c:pt idx="5">
                  <c:v>1.87</c:v>
                </c:pt>
                <c:pt idx="6">
                  <c:v>1.86</c:v>
                </c:pt>
                <c:pt idx="7">
                  <c:v>1.8</c:v>
                </c:pt>
                <c:pt idx="8">
                  <c:v>1.55</c:v>
                </c:pt>
                <c:pt idx="9">
                  <c:v>1.3800000000000001</c:v>
                </c:pt>
                <c:pt idx="10">
                  <c:v>1.1000000000000001</c:v>
                </c:pt>
                <c:pt idx="11">
                  <c:v>0.98</c:v>
                </c:pt>
              </c:numCache>
            </c:numRef>
          </c:val>
          <c:extLst xmlns:c16r2="http://schemas.microsoft.com/office/drawing/2015/06/chart">
            <c:ext xmlns:c16="http://schemas.microsoft.com/office/drawing/2014/chart" uri="{C3380CC4-5D6E-409C-BE32-E72D297353CC}">
              <c16:uniqueId val="{00000001-701B-43A0-AD8F-9532014CBCBE}"/>
            </c:ext>
          </c:extLst>
        </c:ser>
        <c:dLbls>
          <c:showLegendKey val="0"/>
          <c:showVal val="0"/>
          <c:showCatName val="0"/>
          <c:showSerName val="0"/>
          <c:showPercent val="0"/>
          <c:showBubbleSize val="0"/>
        </c:dLbls>
        <c:gapWidth val="150"/>
        <c:axId val="36207616"/>
        <c:axId val="36209408"/>
      </c:barChart>
      <c:catAx>
        <c:axId val="36207616"/>
        <c:scaling>
          <c:orientation val="minMax"/>
        </c:scaling>
        <c:delete val="0"/>
        <c:axPos val="b"/>
        <c:numFmt formatCode="General" sourceLinked="0"/>
        <c:majorTickMark val="out"/>
        <c:minorTickMark val="none"/>
        <c:tickLblPos val="nextTo"/>
        <c:txPr>
          <a:bodyPr/>
          <a:lstStyle/>
          <a:p>
            <a:pPr>
              <a:defRPr lang="ar-JO"/>
            </a:pPr>
            <a:endParaRPr lang="ar-SA"/>
          </a:p>
        </c:txPr>
        <c:crossAx val="36209408"/>
        <c:crosses val="autoZero"/>
        <c:auto val="1"/>
        <c:lblAlgn val="ctr"/>
        <c:lblOffset val="100"/>
        <c:noMultiLvlLbl val="0"/>
      </c:catAx>
      <c:valAx>
        <c:axId val="36209408"/>
        <c:scaling>
          <c:orientation val="minMax"/>
        </c:scaling>
        <c:delete val="0"/>
        <c:axPos val="l"/>
        <c:majorGridlines/>
        <c:numFmt formatCode="General" sourceLinked="1"/>
        <c:majorTickMark val="out"/>
        <c:minorTickMark val="none"/>
        <c:tickLblPos val="nextTo"/>
        <c:txPr>
          <a:bodyPr/>
          <a:lstStyle/>
          <a:p>
            <a:pPr>
              <a:defRPr lang="ar-JO"/>
            </a:pPr>
            <a:endParaRPr lang="ar-SA"/>
          </a:p>
        </c:txPr>
        <c:crossAx val="3620761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JO"/>
            </a:pPr>
            <a:r>
              <a:rPr lang="en-US" sz="1200"/>
              <a:t>System output KWh/day</a:t>
            </a:r>
          </a:p>
        </c:rich>
      </c:tx>
      <c:layout>
        <c:manualLayout>
          <c:xMode val="edge"/>
          <c:yMode val="edge"/>
          <c:x val="0.14754337038821466"/>
          <c:y val="0.14890016920473773"/>
        </c:manualLayout>
      </c:layout>
      <c:overlay val="0"/>
    </c:title>
    <c:autoTitleDeleted val="0"/>
    <c:plotArea>
      <c:layout/>
      <c:barChart>
        <c:barDir val="col"/>
        <c:grouping val="clustered"/>
        <c:varyColors val="0"/>
        <c:dLbls>
          <c:showLegendKey val="0"/>
          <c:showVal val="0"/>
          <c:showCatName val="0"/>
          <c:showSerName val="0"/>
          <c:showPercent val="0"/>
          <c:showBubbleSize val="0"/>
        </c:dLbls>
        <c:gapWidth val="150"/>
        <c:axId val="79128064"/>
        <c:axId val="79129600"/>
      </c:barChart>
      <c:catAx>
        <c:axId val="79128064"/>
        <c:scaling>
          <c:orientation val="minMax"/>
        </c:scaling>
        <c:delete val="0"/>
        <c:axPos val="b"/>
        <c:numFmt formatCode="General" sourceLinked="0"/>
        <c:majorTickMark val="out"/>
        <c:minorTickMark val="none"/>
        <c:tickLblPos val="nextTo"/>
        <c:txPr>
          <a:bodyPr/>
          <a:lstStyle/>
          <a:p>
            <a:pPr>
              <a:defRPr lang="ar-JO"/>
            </a:pPr>
            <a:endParaRPr lang="ar-SA"/>
          </a:p>
        </c:txPr>
        <c:crossAx val="79129600"/>
        <c:crosses val="autoZero"/>
        <c:auto val="1"/>
        <c:lblAlgn val="ctr"/>
        <c:lblOffset val="100"/>
        <c:noMultiLvlLbl val="0"/>
      </c:catAx>
      <c:valAx>
        <c:axId val="79129600"/>
        <c:scaling>
          <c:orientation val="minMax"/>
        </c:scaling>
        <c:delete val="0"/>
        <c:axPos val="l"/>
        <c:majorGridlines/>
        <c:numFmt formatCode="General" sourceLinked="1"/>
        <c:majorTickMark val="out"/>
        <c:minorTickMark val="none"/>
        <c:tickLblPos val="nextTo"/>
        <c:txPr>
          <a:bodyPr/>
          <a:lstStyle/>
          <a:p>
            <a:pPr>
              <a:defRPr lang="ar-JO"/>
            </a:pPr>
            <a:endParaRPr lang="ar-SA"/>
          </a:p>
        </c:txPr>
        <c:crossAx val="79128064"/>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JO"/>
            </a:pPr>
            <a:r>
              <a:rPr lang="en-US" sz="1200"/>
              <a:t>System output KWh/month</a:t>
            </a:r>
          </a:p>
        </c:rich>
      </c:tx>
      <c:layout/>
      <c:overlay val="0"/>
    </c:title>
    <c:autoTitleDeleted val="0"/>
    <c:plotArea>
      <c:layout>
        <c:manualLayout>
          <c:layoutTarget val="inner"/>
          <c:xMode val="edge"/>
          <c:yMode val="edge"/>
          <c:x val="0.13839136566169516"/>
          <c:y val="0.26905258670077409"/>
          <c:w val="0.8124795588581798"/>
          <c:h val="0.53435335811449969"/>
        </c:manualLayout>
      </c:layout>
      <c:barChart>
        <c:barDir val="col"/>
        <c:grouping val="clustered"/>
        <c:varyColors val="0"/>
        <c:ser>
          <c:idx val="0"/>
          <c:order val="0"/>
          <c:tx>
            <c:strRef>
              <c:f>'[المخطط في Microsoft Office Word]ورقة1'!$B$24:$B$26</c:f>
              <c:strCache>
                <c:ptCount val="1"/>
                <c:pt idx="0">
                  <c:v>System output KWh/month</c:v>
                </c:pt>
              </c:strCache>
            </c:strRef>
          </c:tx>
          <c:invertIfNegative val="0"/>
          <c:cat>
            <c:strRef>
              <c:f>'[المخطط في Microsoft Office Word]ورقة1'!$A$27:$A$39</c:f>
              <c:strCache>
                <c:ptCount val="12"/>
                <c:pt idx="0">
                  <c:v>Jan.</c:v>
                </c:pt>
                <c:pt idx="1">
                  <c:v>Feb.</c:v>
                </c:pt>
                <c:pt idx="2">
                  <c:v>Mar.</c:v>
                </c:pt>
                <c:pt idx="3">
                  <c:v>Apr.</c:v>
                </c:pt>
                <c:pt idx="4">
                  <c:v>May.</c:v>
                </c:pt>
                <c:pt idx="5">
                  <c:v>June.</c:v>
                </c:pt>
                <c:pt idx="6">
                  <c:v>July.</c:v>
                </c:pt>
                <c:pt idx="7">
                  <c:v>Aug.</c:v>
                </c:pt>
                <c:pt idx="8">
                  <c:v>Sep.</c:v>
                </c:pt>
                <c:pt idx="9">
                  <c:v>Oct.</c:v>
                </c:pt>
                <c:pt idx="10">
                  <c:v>Nov.</c:v>
                </c:pt>
                <c:pt idx="11">
                  <c:v>Dec.</c:v>
                </c:pt>
              </c:strCache>
            </c:strRef>
          </c:cat>
          <c:val>
            <c:numRef>
              <c:f>'[المخطط في Microsoft Office Word]ورقة1'!$B$27:$B$39</c:f>
              <c:numCache>
                <c:formatCode>General</c:formatCode>
                <c:ptCount val="13"/>
                <c:pt idx="0">
                  <c:v>115</c:v>
                </c:pt>
                <c:pt idx="1">
                  <c:v>114</c:v>
                </c:pt>
                <c:pt idx="2">
                  <c:v>150</c:v>
                </c:pt>
                <c:pt idx="3">
                  <c:v>162</c:v>
                </c:pt>
                <c:pt idx="4">
                  <c:v>172</c:v>
                </c:pt>
                <c:pt idx="5">
                  <c:v>174</c:v>
                </c:pt>
                <c:pt idx="6">
                  <c:v>178</c:v>
                </c:pt>
                <c:pt idx="7">
                  <c:v>173</c:v>
                </c:pt>
                <c:pt idx="8">
                  <c:v>164</c:v>
                </c:pt>
                <c:pt idx="9">
                  <c:v>143</c:v>
                </c:pt>
                <c:pt idx="10">
                  <c:v>120</c:v>
                </c:pt>
                <c:pt idx="11">
                  <c:v>110</c:v>
                </c:pt>
              </c:numCache>
            </c:numRef>
          </c:val>
          <c:extLst xmlns:c16r2="http://schemas.microsoft.com/office/drawing/2015/06/chart">
            <c:ext xmlns:c16="http://schemas.microsoft.com/office/drawing/2014/chart" uri="{C3380CC4-5D6E-409C-BE32-E72D297353CC}">
              <c16:uniqueId val="{00000000-2135-41DB-9042-4077E5DDE765}"/>
            </c:ext>
          </c:extLst>
        </c:ser>
        <c:dLbls>
          <c:showLegendKey val="0"/>
          <c:showVal val="0"/>
          <c:showCatName val="0"/>
          <c:showSerName val="0"/>
          <c:showPercent val="0"/>
          <c:showBubbleSize val="0"/>
        </c:dLbls>
        <c:gapWidth val="150"/>
        <c:axId val="79158272"/>
        <c:axId val="79168256"/>
      </c:barChart>
      <c:catAx>
        <c:axId val="79158272"/>
        <c:scaling>
          <c:orientation val="minMax"/>
        </c:scaling>
        <c:delete val="0"/>
        <c:axPos val="b"/>
        <c:numFmt formatCode="General" sourceLinked="0"/>
        <c:majorTickMark val="out"/>
        <c:minorTickMark val="none"/>
        <c:tickLblPos val="nextTo"/>
        <c:txPr>
          <a:bodyPr/>
          <a:lstStyle/>
          <a:p>
            <a:pPr>
              <a:defRPr lang="ar-JO"/>
            </a:pPr>
            <a:endParaRPr lang="ar-SA"/>
          </a:p>
        </c:txPr>
        <c:crossAx val="79168256"/>
        <c:crosses val="autoZero"/>
        <c:auto val="1"/>
        <c:lblAlgn val="ctr"/>
        <c:lblOffset val="100"/>
        <c:noMultiLvlLbl val="0"/>
      </c:catAx>
      <c:valAx>
        <c:axId val="79168256"/>
        <c:scaling>
          <c:orientation val="minMax"/>
        </c:scaling>
        <c:delete val="0"/>
        <c:axPos val="l"/>
        <c:majorGridlines/>
        <c:numFmt formatCode="General" sourceLinked="1"/>
        <c:majorTickMark val="out"/>
        <c:minorTickMark val="none"/>
        <c:tickLblPos val="nextTo"/>
        <c:txPr>
          <a:bodyPr/>
          <a:lstStyle/>
          <a:p>
            <a:pPr>
              <a:defRPr lang="ar-JO"/>
            </a:pPr>
            <a:endParaRPr lang="ar-SA"/>
          </a:p>
        </c:txPr>
        <c:crossAx val="79158272"/>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JO"/>
            </a:pPr>
            <a:r>
              <a:rPr lang="en-US" sz="1200"/>
              <a:t>System output KWh/day</a:t>
            </a:r>
          </a:p>
        </c:rich>
      </c:tx>
      <c:layout/>
      <c:overlay val="0"/>
    </c:title>
    <c:autoTitleDeleted val="0"/>
    <c:plotArea>
      <c:layout/>
      <c:barChart>
        <c:barDir val="col"/>
        <c:grouping val="clustered"/>
        <c:varyColors val="0"/>
        <c:ser>
          <c:idx val="0"/>
          <c:order val="0"/>
          <c:tx>
            <c:strRef>
              <c:f>'[المخطط في Microsoft Office Word]ورقة1'!$B$7:$B$9</c:f>
              <c:strCache>
                <c:ptCount val="1"/>
                <c:pt idx="0">
                  <c:v>System output KWh/day</c:v>
                </c:pt>
              </c:strCache>
            </c:strRef>
          </c:tx>
          <c:invertIfNegative val="0"/>
          <c:cat>
            <c:strRef>
              <c:f>'[المخطط في Microsoft Office Word]ورقة1'!$A$10:$A$22</c:f>
              <c:strCache>
                <c:ptCount val="13"/>
                <c:pt idx="0">
                  <c:v>Jan.</c:v>
                </c:pt>
                <c:pt idx="1">
                  <c:v>Feb.</c:v>
                </c:pt>
                <c:pt idx="2">
                  <c:v>Mar.</c:v>
                </c:pt>
                <c:pt idx="3">
                  <c:v>Apr.</c:v>
                </c:pt>
                <c:pt idx="4">
                  <c:v>May.</c:v>
                </c:pt>
                <c:pt idx="5">
                  <c:v>June.</c:v>
                </c:pt>
                <c:pt idx="6">
                  <c:v>July.</c:v>
                </c:pt>
                <c:pt idx="7">
                  <c:v>Aug.</c:v>
                </c:pt>
                <c:pt idx="8">
                  <c:v>Sep.</c:v>
                </c:pt>
                <c:pt idx="9">
                  <c:v>Oct.</c:v>
                </c:pt>
                <c:pt idx="10">
                  <c:v>Nov.</c:v>
                </c:pt>
                <c:pt idx="11">
                  <c:v>Dec.</c:v>
                </c:pt>
                <c:pt idx="12">
                  <c:v>Year</c:v>
                </c:pt>
              </c:strCache>
            </c:strRef>
          </c:cat>
          <c:val>
            <c:numRef>
              <c:f>'[المخطط في Microsoft Office Word]ورقة1'!$B$10:$B$22</c:f>
              <c:numCache>
                <c:formatCode>General</c:formatCode>
                <c:ptCount val="13"/>
                <c:pt idx="0">
                  <c:v>3.71</c:v>
                </c:pt>
                <c:pt idx="1">
                  <c:v>4.07</c:v>
                </c:pt>
                <c:pt idx="2">
                  <c:v>4.8499999999999996</c:v>
                </c:pt>
                <c:pt idx="3">
                  <c:v>5.39</c:v>
                </c:pt>
                <c:pt idx="4">
                  <c:v>5.55</c:v>
                </c:pt>
                <c:pt idx="5">
                  <c:v>5.81</c:v>
                </c:pt>
                <c:pt idx="6">
                  <c:v>5.75</c:v>
                </c:pt>
                <c:pt idx="7">
                  <c:v>5.59</c:v>
                </c:pt>
                <c:pt idx="8">
                  <c:v>5.48</c:v>
                </c:pt>
                <c:pt idx="9">
                  <c:v>4.6099999999999985</c:v>
                </c:pt>
                <c:pt idx="10">
                  <c:v>4</c:v>
                </c:pt>
                <c:pt idx="11">
                  <c:v>3.55</c:v>
                </c:pt>
                <c:pt idx="12">
                  <c:v>4.87</c:v>
                </c:pt>
              </c:numCache>
            </c:numRef>
          </c:val>
          <c:extLst xmlns:c16r2="http://schemas.microsoft.com/office/drawing/2015/06/chart">
            <c:ext xmlns:c16="http://schemas.microsoft.com/office/drawing/2014/chart" uri="{C3380CC4-5D6E-409C-BE32-E72D297353CC}">
              <c16:uniqueId val="{00000000-034E-41A5-AF1C-5383000B83E9}"/>
            </c:ext>
          </c:extLst>
        </c:ser>
        <c:dLbls>
          <c:showLegendKey val="0"/>
          <c:showVal val="0"/>
          <c:showCatName val="0"/>
          <c:showSerName val="0"/>
          <c:showPercent val="0"/>
          <c:showBubbleSize val="0"/>
        </c:dLbls>
        <c:gapWidth val="150"/>
        <c:axId val="79201024"/>
        <c:axId val="79202560"/>
      </c:barChart>
      <c:catAx>
        <c:axId val="79201024"/>
        <c:scaling>
          <c:orientation val="minMax"/>
        </c:scaling>
        <c:delete val="0"/>
        <c:axPos val="b"/>
        <c:numFmt formatCode="General" sourceLinked="0"/>
        <c:majorTickMark val="out"/>
        <c:minorTickMark val="none"/>
        <c:tickLblPos val="nextTo"/>
        <c:txPr>
          <a:bodyPr/>
          <a:lstStyle/>
          <a:p>
            <a:pPr>
              <a:defRPr lang="ar-JO"/>
            </a:pPr>
            <a:endParaRPr lang="ar-SA"/>
          </a:p>
        </c:txPr>
        <c:crossAx val="79202560"/>
        <c:crosses val="autoZero"/>
        <c:auto val="1"/>
        <c:lblAlgn val="ctr"/>
        <c:lblOffset val="100"/>
        <c:noMultiLvlLbl val="0"/>
      </c:catAx>
      <c:valAx>
        <c:axId val="79202560"/>
        <c:scaling>
          <c:orientation val="minMax"/>
        </c:scaling>
        <c:delete val="0"/>
        <c:axPos val="l"/>
        <c:majorGridlines/>
        <c:numFmt formatCode="General" sourceLinked="1"/>
        <c:majorTickMark val="out"/>
        <c:minorTickMark val="none"/>
        <c:tickLblPos val="nextTo"/>
        <c:txPr>
          <a:bodyPr/>
          <a:lstStyle/>
          <a:p>
            <a:pPr>
              <a:defRPr lang="ar-JO"/>
            </a:pPr>
            <a:endParaRPr lang="ar-SA"/>
          </a:p>
        </c:txPr>
        <c:crossAx val="79201024"/>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B85C115-D483-4B2E-AD4F-F4494A4DE3B9}" type="datetimeFigureOut">
              <a:rPr lang="ar-SA" smtClean="0"/>
              <a:t>7/9/1441</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0ADE02B-C416-48A7-B798-D0AAEE9EBCC7}" type="slidenum">
              <a:rPr lang="ar-SA" smtClean="0"/>
              <a:t>‹#›</a:t>
            </a:fld>
            <a:endParaRPr lang="ar-SA"/>
          </a:p>
        </p:txBody>
      </p:sp>
    </p:spTree>
    <p:extLst>
      <p:ext uri="{BB962C8B-B14F-4D97-AF65-F5344CB8AC3E}">
        <p14:creationId xmlns:p14="http://schemas.microsoft.com/office/powerpoint/2010/main" val="320659769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70ADE02B-C416-48A7-B798-D0AAEE9EBCC7}" type="slidenum">
              <a:rPr lang="ar-SA" smtClean="0"/>
              <a:t>3</a:t>
            </a:fld>
            <a:endParaRPr lang="ar-SA"/>
          </a:p>
        </p:txBody>
      </p:sp>
    </p:spTree>
    <p:extLst>
      <p:ext uri="{BB962C8B-B14F-4D97-AF65-F5344CB8AC3E}">
        <p14:creationId xmlns:p14="http://schemas.microsoft.com/office/powerpoint/2010/main" val="2174449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42E5D46-F14D-4CCE-9DE4-F67AF798E98E}" type="datetimeFigureOut">
              <a:rPr lang="ar-SA" smtClean="0"/>
              <a:t>7/9/1441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285098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42E5D46-F14D-4CCE-9DE4-F67AF798E98E}" type="datetimeFigureOut">
              <a:rPr lang="ar-SA" smtClean="0"/>
              <a:t>7/9/1441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1568216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42E5D46-F14D-4CCE-9DE4-F67AF798E98E}" type="datetimeFigureOut">
              <a:rPr lang="ar-SA" smtClean="0"/>
              <a:t>7/9/1441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1180427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42E5D46-F14D-4CCE-9DE4-F67AF798E98E}" type="datetimeFigureOut">
              <a:rPr lang="ar-SA" smtClean="0"/>
              <a:t>7/9/1441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3565454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2E5D46-F14D-4CCE-9DE4-F67AF798E98E}" type="datetimeFigureOut">
              <a:rPr lang="ar-SA" smtClean="0"/>
              <a:t>7/9/1441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1249321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42E5D46-F14D-4CCE-9DE4-F67AF798E98E}" type="datetimeFigureOut">
              <a:rPr lang="ar-SA" smtClean="0"/>
              <a:t>7/9/1441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857944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42E5D46-F14D-4CCE-9DE4-F67AF798E98E}" type="datetimeFigureOut">
              <a:rPr lang="ar-SA" smtClean="0"/>
              <a:t>7/9/1441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1871692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42E5D46-F14D-4CCE-9DE4-F67AF798E98E}" type="datetimeFigureOut">
              <a:rPr lang="ar-SA" smtClean="0"/>
              <a:t>7/9/1441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2800726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2E5D46-F14D-4CCE-9DE4-F67AF798E98E}" type="datetimeFigureOut">
              <a:rPr lang="ar-SA" smtClean="0"/>
              <a:t>7/9/1441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3608309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2E5D46-F14D-4CCE-9DE4-F67AF798E98E}" type="datetimeFigureOut">
              <a:rPr lang="ar-SA" smtClean="0"/>
              <a:t>7/9/1441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2175711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2E5D46-F14D-4CCE-9DE4-F67AF798E98E}" type="datetimeFigureOut">
              <a:rPr lang="ar-SA" smtClean="0"/>
              <a:t>7/9/1441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40FCCE8-2282-49F9-A40E-D55C09325470}" type="slidenum">
              <a:rPr lang="ar-SA" smtClean="0"/>
              <a:t>‹#›</a:t>
            </a:fld>
            <a:endParaRPr lang="ar-SA"/>
          </a:p>
        </p:txBody>
      </p:sp>
    </p:spTree>
    <p:extLst>
      <p:ext uri="{BB962C8B-B14F-4D97-AF65-F5344CB8AC3E}">
        <p14:creationId xmlns:p14="http://schemas.microsoft.com/office/powerpoint/2010/main" val="3485017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42E5D46-F14D-4CCE-9DE4-F67AF798E98E}" type="datetimeFigureOut">
              <a:rPr lang="ar-SA" smtClean="0"/>
              <a:t>7/9/1441</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40FCCE8-2282-49F9-A40E-D55C09325470}" type="slidenum">
              <a:rPr lang="ar-SA" smtClean="0"/>
              <a:t>‹#›</a:t>
            </a:fld>
            <a:endParaRPr lang="ar-SA"/>
          </a:p>
        </p:txBody>
      </p:sp>
    </p:spTree>
    <p:extLst>
      <p:ext uri="{BB962C8B-B14F-4D97-AF65-F5344CB8AC3E}">
        <p14:creationId xmlns:p14="http://schemas.microsoft.com/office/powerpoint/2010/main" val="208680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rtl="0"/>
            <a:r>
              <a:rPr lang="en-US" b="1" i="1" dirty="0"/>
              <a:t>Replacing streetlights from ordinary lighting to</a:t>
            </a:r>
            <a:r>
              <a:rPr lang="en-US" dirty="0"/>
              <a:t/>
            </a:r>
            <a:br>
              <a:rPr lang="en-US" dirty="0"/>
            </a:br>
            <a:r>
              <a:rPr lang="en-US" b="1" i="1" dirty="0"/>
              <a:t>LEED lighting with Solar Cells in Tubas city</a:t>
            </a:r>
            <a:r>
              <a:rPr lang="en-US" dirty="0"/>
              <a:t/>
            </a:r>
            <a:br>
              <a:rPr lang="en-US" dirty="0"/>
            </a:br>
            <a:endParaRPr lang="ar-SA" dirty="0"/>
          </a:p>
        </p:txBody>
      </p:sp>
      <p:sp>
        <p:nvSpPr>
          <p:cNvPr id="3" name="Subtitle 2"/>
          <p:cNvSpPr>
            <a:spLocks noGrp="1"/>
          </p:cNvSpPr>
          <p:nvPr>
            <p:ph type="subTitle" idx="1"/>
          </p:nvPr>
        </p:nvSpPr>
        <p:spPr/>
        <p:txBody>
          <a:bodyPr>
            <a:normAutofit fontScale="55000" lnSpcReduction="20000"/>
          </a:bodyPr>
          <a:lstStyle/>
          <a:p>
            <a:pPr rtl="0"/>
            <a:r>
              <a:rPr lang="en-US" b="1" dirty="0"/>
              <a:t>Student name:-</a:t>
            </a:r>
            <a:endParaRPr lang="en-US" dirty="0"/>
          </a:p>
          <a:p>
            <a:pPr rtl="0"/>
            <a:r>
              <a:rPr lang="en-US" b="1" dirty="0" err="1"/>
              <a:t>Du'a</a:t>
            </a:r>
            <a:r>
              <a:rPr lang="en-US" b="1" dirty="0"/>
              <a:t> Tamer </a:t>
            </a:r>
            <a:r>
              <a:rPr lang="en-US" b="1" dirty="0" err="1"/>
              <a:t>Daraghmeh</a:t>
            </a:r>
            <a:endParaRPr lang="en-US" dirty="0"/>
          </a:p>
          <a:p>
            <a:pPr rtl="0"/>
            <a:r>
              <a:rPr lang="en-US" b="1" dirty="0"/>
              <a:t> </a:t>
            </a:r>
            <a:endParaRPr lang="en-US" dirty="0"/>
          </a:p>
          <a:p>
            <a:pPr rtl="0"/>
            <a:r>
              <a:rPr lang="en-US" b="1" dirty="0"/>
              <a:t>Supervisor name:-</a:t>
            </a:r>
            <a:endParaRPr lang="en-US" dirty="0"/>
          </a:p>
          <a:p>
            <a:pPr rtl="0"/>
            <a:r>
              <a:rPr lang="en-US" b="1" dirty="0" err="1"/>
              <a:t>Dr.Raed</a:t>
            </a:r>
            <a:r>
              <a:rPr lang="en-US" b="1" dirty="0"/>
              <a:t> </a:t>
            </a:r>
            <a:r>
              <a:rPr lang="en-US" b="1" dirty="0" err="1"/>
              <a:t>jaber</a:t>
            </a:r>
            <a:endParaRPr lang="en-US" dirty="0"/>
          </a:p>
          <a:p>
            <a:pPr rtl="0"/>
            <a:r>
              <a:rPr lang="en-US" b="1" dirty="0"/>
              <a:t> </a:t>
            </a:r>
            <a:endParaRPr lang="en-US" dirty="0"/>
          </a:p>
          <a:p>
            <a:endParaRPr lang="ar-SA" dirty="0"/>
          </a:p>
        </p:txBody>
      </p:sp>
    </p:spTree>
    <p:extLst>
      <p:ext uri="{BB962C8B-B14F-4D97-AF65-F5344CB8AC3E}">
        <p14:creationId xmlns:p14="http://schemas.microsoft.com/office/powerpoint/2010/main" val="3861712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4" descr="Export.png"/>
          <p:cNvPicPr/>
          <p:nvPr/>
        </p:nvPicPr>
        <p:blipFill>
          <a:blip r:embed="rId2"/>
          <a:stretch>
            <a:fillRect/>
          </a:stretch>
        </p:blipFill>
        <p:spPr>
          <a:xfrm>
            <a:off x="2016260" y="1938330"/>
            <a:ext cx="5169535" cy="3061970"/>
          </a:xfrm>
          <a:prstGeom prst="rect">
            <a:avLst/>
          </a:prstGeom>
        </p:spPr>
      </p:pic>
      <p:sp>
        <p:nvSpPr>
          <p:cNvPr id="4" name="Rectangle 3"/>
          <p:cNvSpPr/>
          <p:nvPr/>
        </p:nvSpPr>
        <p:spPr>
          <a:xfrm>
            <a:off x="2282754" y="5229200"/>
            <a:ext cx="4572000" cy="923330"/>
          </a:xfrm>
          <a:prstGeom prst="rect">
            <a:avLst/>
          </a:prstGeom>
        </p:spPr>
        <p:txBody>
          <a:bodyPr>
            <a:spAutoFit/>
          </a:bodyPr>
          <a:lstStyle/>
          <a:p>
            <a:r>
              <a:rPr lang="en-GB" b="1" dirty="0"/>
              <a:t>Figure 3.3</a:t>
            </a:r>
            <a:r>
              <a:rPr lang="en-GB" dirty="0"/>
              <a:t>: Map of Tubas city taken from </a:t>
            </a:r>
            <a:r>
              <a:rPr lang="en-GB" dirty="0" err="1"/>
              <a:t>Geomolg</a:t>
            </a:r>
            <a:r>
              <a:rPr lang="en-GB" dirty="0"/>
              <a:t> </a:t>
            </a:r>
            <a:endParaRPr lang="en-US" dirty="0"/>
          </a:p>
          <a:p>
            <a:pPr rtl="0"/>
            <a:r>
              <a:rPr lang="en-GB" dirty="0"/>
              <a:t> </a:t>
            </a:r>
            <a:endParaRPr lang="en-US" dirty="0"/>
          </a:p>
        </p:txBody>
      </p:sp>
    </p:spTree>
    <p:extLst>
      <p:ext uri="{BB962C8B-B14F-4D97-AF65-F5344CB8AC3E}">
        <p14:creationId xmlns:p14="http://schemas.microsoft.com/office/powerpoint/2010/main" val="2391825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764704"/>
            <a:ext cx="4572000" cy="2308324"/>
          </a:xfrm>
          <a:prstGeom prst="rect">
            <a:avLst/>
          </a:prstGeom>
        </p:spPr>
        <p:txBody>
          <a:bodyPr>
            <a:spAutoFit/>
          </a:bodyPr>
          <a:lstStyle/>
          <a:p>
            <a:pPr algn="l"/>
            <a:r>
              <a:rPr lang="en-US" b="1" u="sng" dirty="0"/>
              <a:t>THE SPECIFIC OBJECTIVES</a:t>
            </a:r>
          </a:p>
          <a:p>
            <a:pPr algn="l" rtl="0"/>
            <a:r>
              <a:rPr lang="en-US" dirty="0"/>
              <a:t>To develop a standard procedures for installing a solar/LED street light in Tubas in order to analyze the technical and financial performances of this project based on measured data were taken from Palestinian Meteorological Department. </a:t>
            </a:r>
          </a:p>
          <a:p>
            <a:pPr algn="l"/>
            <a:r>
              <a:rPr lang="en-US" dirty="0"/>
              <a:t>This will include the following steps</a:t>
            </a:r>
            <a:endParaRPr lang="ar-SA" dirty="0"/>
          </a:p>
        </p:txBody>
      </p:sp>
      <p:sp>
        <p:nvSpPr>
          <p:cNvPr id="3" name="Rectangle 2"/>
          <p:cNvSpPr/>
          <p:nvPr/>
        </p:nvSpPr>
        <p:spPr>
          <a:xfrm>
            <a:off x="615933" y="4725144"/>
            <a:ext cx="4572000" cy="1384995"/>
          </a:xfrm>
          <a:prstGeom prst="rect">
            <a:avLst/>
          </a:prstGeom>
        </p:spPr>
        <p:txBody>
          <a:bodyPr>
            <a:spAutoFit/>
          </a:bodyPr>
          <a:lstStyle/>
          <a:p>
            <a:pPr algn="l"/>
            <a:r>
              <a:rPr lang="en-US" sz="2800" b="1" cap="all" dirty="0"/>
              <a:t>Ch4.Analysis of solar resources and irradiation in Tubas area</a:t>
            </a:r>
          </a:p>
        </p:txBody>
      </p:sp>
    </p:spTree>
    <p:extLst>
      <p:ext uri="{BB962C8B-B14F-4D97-AF65-F5344CB8AC3E}">
        <p14:creationId xmlns:p14="http://schemas.microsoft.com/office/powerpoint/2010/main" val="1959562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sh"/>
          <p:cNvPicPr/>
          <p:nvPr/>
        </p:nvPicPr>
        <p:blipFill>
          <a:blip r:embed="rId2"/>
          <a:srcRect/>
          <a:stretch>
            <a:fillRect/>
          </a:stretch>
        </p:blipFill>
        <p:spPr bwMode="auto">
          <a:xfrm>
            <a:off x="1763688" y="2095500"/>
            <a:ext cx="5429250" cy="2667000"/>
          </a:xfrm>
          <a:prstGeom prst="rect">
            <a:avLst/>
          </a:prstGeom>
          <a:noFill/>
          <a:ln w="9525">
            <a:noFill/>
            <a:miter lim="800000"/>
            <a:headEnd/>
            <a:tailEnd/>
          </a:ln>
        </p:spPr>
      </p:pic>
      <p:sp>
        <p:nvSpPr>
          <p:cNvPr id="3" name="Rectangle 2"/>
          <p:cNvSpPr/>
          <p:nvPr/>
        </p:nvSpPr>
        <p:spPr>
          <a:xfrm>
            <a:off x="2286000" y="5230941"/>
            <a:ext cx="4572000" cy="646331"/>
          </a:xfrm>
          <a:prstGeom prst="rect">
            <a:avLst/>
          </a:prstGeom>
        </p:spPr>
        <p:txBody>
          <a:bodyPr>
            <a:spAutoFit/>
          </a:bodyPr>
          <a:lstStyle/>
          <a:p>
            <a:r>
              <a:rPr lang="en-US" b="1" dirty="0"/>
              <a:t>Figure 4.1</a:t>
            </a:r>
            <a:r>
              <a:rPr lang="en-US" dirty="0"/>
              <a:t>: Plot of Irradiation in Tubas during a year of 2019.</a:t>
            </a:r>
            <a:endParaRPr lang="ar-SA" dirty="0"/>
          </a:p>
        </p:txBody>
      </p:sp>
    </p:spTree>
    <p:extLst>
      <p:ext uri="{BB962C8B-B14F-4D97-AF65-F5344CB8AC3E}">
        <p14:creationId xmlns:p14="http://schemas.microsoft.com/office/powerpoint/2010/main" val="161726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692696"/>
            <a:ext cx="4572000" cy="830997"/>
          </a:xfrm>
          <a:prstGeom prst="rect">
            <a:avLst/>
          </a:prstGeom>
        </p:spPr>
        <p:txBody>
          <a:bodyPr>
            <a:spAutoFit/>
          </a:bodyPr>
          <a:lstStyle/>
          <a:p>
            <a:pPr algn="l"/>
            <a:r>
              <a:rPr lang="en-US" sz="2400" b="1" cap="all" dirty="0"/>
              <a:t>CH5.METROLOGICA IRRADIATION</a:t>
            </a:r>
          </a:p>
          <a:p>
            <a:pPr lvl="1" algn="l"/>
            <a:r>
              <a:rPr lang="en-US" sz="2400" b="1" u="sng" dirty="0"/>
              <a:t>DATA ANALYSIS</a:t>
            </a:r>
          </a:p>
        </p:txBody>
      </p:sp>
      <p:pic>
        <p:nvPicPr>
          <p:cNvPr id="3" name="Picture 2" descr="C:\Users\CRC\Desktop\FIG 4.PNG"/>
          <p:cNvPicPr/>
          <p:nvPr/>
        </p:nvPicPr>
        <p:blipFill rotWithShape="1">
          <a:blip r:embed="rId2">
            <a:extLst>
              <a:ext uri="{28A0092B-C50C-407E-A947-70E740481C1C}">
                <a14:useLocalDpi xmlns:a14="http://schemas.microsoft.com/office/drawing/2010/main" val="0"/>
              </a:ext>
            </a:extLst>
          </a:blip>
          <a:srcRect t="6078" b="14920"/>
          <a:stretch/>
        </p:blipFill>
        <p:spPr bwMode="auto">
          <a:xfrm>
            <a:off x="2181225" y="2005330"/>
            <a:ext cx="4781550" cy="2847340"/>
          </a:xfrm>
          <a:prstGeom prst="rect">
            <a:avLst/>
          </a:prstGeom>
          <a:noFill/>
          <a:ln>
            <a:noFill/>
          </a:ln>
          <a:extLst>
            <a:ext uri="{53640926-AAD7-44D8-BBD7-CCE9431645EC}">
              <a14:shadowObscured xmlns:a14="http://schemas.microsoft.com/office/drawing/2010/main"/>
            </a:ext>
          </a:extLst>
        </p:spPr>
      </p:pic>
      <p:sp>
        <p:nvSpPr>
          <p:cNvPr id="4" name="Rectangle 3"/>
          <p:cNvSpPr/>
          <p:nvPr/>
        </p:nvSpPr>
        <p:spPr>
          <a:xfrm>
            <a:off x="2455972" y="5435932"/>
            <a:ext cx="4232056" cy="369332"/>
          </a:xfrm>
          <a:prstGeom prst="rect">
            <a:avLst/>
          </a:prstGeom>
        </p:spPr>
        <p:txBody>
          <a:bodyPr wrap="none">
            <a:spAutoFit/>
          </a:bodyPr>
          <a:lstStyle/>
          <a:p>
            <a:r>
              <a:rPr lang="en-GB" b="1" dirty="0"/>
              <a:t>Figure 5.1</a:t>
            </a:r>
            <a:r>
              <a:rPr lang="en-GB" dirty="0"/>
              <a:t>: The horizontal global irradiation</a:t>
            </a:r>
            <a:endParaRPr lang="en-US" dirty="0"/>
          </a:p>
        </p:txBody>
      </p:sp>
    </p:spTree>
    <p:extLst>
      <p:ext uri="{BB962C8B-B14F-4D97-AF65-F5344CB8AC3E}">
        <p14:creationId xmlns:p14="http://schemas.microsoft.com/office/powerpoint/2010/main" val="3361068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CRC\Desktop\fig 2.PNG"/>
          <p:cNvPicPr/>
          <p:nvPr/>
        </p:nvPicPr>
        <p:blipFill rotWithShape="1">
          <a:blip r:embed="rId2">
            <a:extLst>
              <a:ext uri="{28A0092B-C50C-407E-A947-70E740481C1C}">
                <a14:useLocalDpi xmlns:a14="http://schemas.microsoft.com/office/drawing/2010/main" val="0"/>
              </a:ext>
            </a:extLst>
          </a:blip>
          <a:srcRect b="16585"/>
          <a:stretch/>
        </p:blipFill>
        <p:spPr bwMode="auto">
          <a:xfrm>
            <a:off x="2188845" y="1909762"/>
            <a:ext cx="4766310" cy="3038475"/>
          </a:xfrm>
          <a:prstGeom prst="rect">
            <a:avLst/>
          </a:prstGeom>
          <a:noFill/>
          <a:ln>
            <a:noFill/>
          </a:ln>
          <a:extLst>
            <a:ext uri="{53640926-AAD7-44D8-BBD7-CCE9431645EC}">
              <a14:shadowObscured xmlns:a14="http://schemas.microsoft.com/office/drawing/2010/main"/>
            </a:ext>
          </a:extLst>
        </p:spPr>
      </p:pic>
      <p:sp>
        <p:nvSpPr>
          <p:cNvPr id="4" name="Rectangle 1"/>
          <p:cNvSpPr>
            <a:spLocks noChangeArrowheads="1"/>
          </p:cNvSpPr>
          <p:nvPr/>
        </p:nvSpPr>
        <p:spPr bwMode="auto">
          <a:xfrm>
            <a:off x="8866360" y="1084095"/>
            <a:ext cx="2776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Times New Roman" pitchFamily="18" charset="0"/>
                <a:ea typeface="Calibri" pitchFamily="34" charset="0"/>
                <a:cs typeface="Arial" pitchFamily="34" charset="0"/>
              </a:rPr>
              <a:t>.</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914618" y="5445224"/>
            <a:ext cx="48195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5.2 shows the Horizontal diffuse radiation</a:t>
            </a:r>
            <a:r>
              <a:rPr kumimoji="0" lang="ar-SA" b="0" i="0" u="none" strike="noStrike" cap="none" normalizeH="0" baseline="0" dirty="0" smtClean="0">
                <a:ln>
                  <a:noFill/>
                </a:ln>
                <a:solidFill>
                  <a:schemeClr val="tx1"/>
                </a:solidFill>
                <a:effectLst/>
                <a:latin typeface="Times New Roman" pitchFamily="18" charset="0"/>
                <a:ea typeface="Calibri" pitchFamily="34" charset="0"/>
                <a:cs typeface="Arial" pitchFamily="34" charset="0"/>
              </a:rPr>
              <a:t>.</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02833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مخطط 1"/>
          <p:cNvGraphicFramePr/>
          <p:nvPr/>
        </p:nvGraphicFramePr>
        <p:xfrm>
          <a:off x="2219325" y="2205037"/>
          <a:ext cx="4705350" cy="244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3035297" y="5157192"/>
            <a:ext cx="3073405" cy="369332"/>
          </a:xfrm>
          <a:prstGeom prst="rect">
            <a:avLst/>
          </a:prstGeom>
        </p:spPr>
        <p:txBody>
          <a:bodyPr wrap="none">
            <a:spAutoFit/>
          </a:bodyPr>
          <a:lstStyle/>
          <a:p>
            <a:r>
              <a:rPr lang="en-US" b="1" dirty="0"/>
              <a:t>Figure 5.3</a:t>
            </a:r>
            <a:r>
              <a:rPr lang="en-US" dirty="0"/>
              <a:t>: The global incident </a:t>
            </a:r>
            <a:endParaRPr lang="ar-SA" dirty="0"/>
          </a:p>
        </p:txBody>
      </p:sp>
    </p:spTree>
    <p:extLst>
      <p:ext uri="{BB962C8B-B14F-4D97-AF65-F5344CB8AC3E}">
        <p14:creationId xmlns:p14="http://schemas.microsoft.com/office/powerpoint/2010/main" val="2813609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4572000" cy="707886"/>
          </a:xfrm>
          <a:prstGeom prst="rect">
            <a:avLst/>
          </a:prstGeom>
        </p:spPr>
        <p:txBody>
          <a:bodyPr>
            <a:spAutoFit/>
          </a:bodyPr>
          <a:lstStyle/>
          <a:p>
            <a:pPr algn="l" rtl="0"/>
            <a:r>
              <a:rPr lang="en-US" sz="2000" b="1" u="sng" dirty="0"/>
              <a:t>POTENTIAL SOLAR ENERGY PRODUCTION IN </a:t>
            </a:r>
            <a:r>
              <a:rPr lang="en-US" sz="2000" b="1" u="sng" dirty="0" smtClean="0"/>
              <a:t>TUBAS  </a:t>
            </a:r>
            <a:r>
              <a:rPr lang="en-US" sz="2000" b="1" u="sng" dirty="0"/>
              <a:t>CITY</a:t>
            </a:r>
            <a:endParaRPr lang="en-US" sz="2000" dirty="0"/>
          </a:p>
        </p:txBody>
      </p:sp>
      <p:graphicFrame>
        <p:nvGraphicFramePr>
          <p:cNvPr id="3" name="Table 2"/>
          <p:cNvGraphicFramePr>
            <a:graphicFrameLocks noGrp="1"/>
          </p:cNvGraphicFramePr>
          <p:nvPr/>
        </p:nvGraphicFramePr>
        <p:xfrm>
          <a:off x="2357502" y="1540434"/>
          <a:ext cx="4428995" cy="4782656"/>
        </p:xfrm>
        <a:graphic>
          <a:graphicData uri="http://schemas.openxmlformats.org/drawingml/2006/table">
            <a:tbl>
              <a:tblPr firstRow="1" firstCol="1" bandRow="1">
                <a:tableStyleId>{5C22544A-7EE6-4342-B048-85BDC9FD1C3A}</a:tableStyleId>
              </a:tblPr>
              <a:tblGrid>
                <a:gridCol w="1043788"/>
                <a:gridCol w="1232781"/>
                <a:gridCol w="2152426"/>
              </a:tblGrid>
              <a:tr h="1047494">
                <a:tc>
                  <a:txBody>
                    <a:bodyPr/>
                    <a:lstStyle/>
                    <a:p>
                      <a:pPr algn="ctr" rtl="0">
                        <a:lnSpc>
                          <a:spcPct val="150000"/>
                        </a:lnSpc>
                        <a:spcAft>
                          <a:spcPts val="1000"/>
                        </a:spcAft>
                      </a:pPr>
                      <a:r>
                        <a:rPr lang="en-US" sz="1200">
                          <a:effectLst/>
                        </a:rPr>
                        <a:t> </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System output</a:t>
                      </a:r>
                    </a:p>
                    <a:p>
                      <a:pPr algn="ctr" rtl="0">
                        <a:lnSpc>
                          <a:spcPct val="150000"/>
                        </a:lnSpc>
                        <a:spcAft>
                          <a:spcPts val="1000"/>
                        </a:spcAft>
                      </a:pPr>
                      <a:r>
                        <a:rPr lang="en-US" sz="1200">
                          <a:effectLst/>
                        </a:rPr>
                        <a:t>KWh/day</a:t>
                      </a:r>
                    </a:p>
                    <a:p>
                      <a:pPr algn="ctr" rtl="0">
                        <a:lnSpc>
                          <a:spcPct val="150000"/>
                        </a:lnSpc>
                        <a:spcAft>
                          <a:spcPts val="1000"/>
                        </a:spcAft>
                      </a:pPr>
                      <a:r>
                        <a:rPr lang="ar-SA" sz="1200">
                          <a:effectLst/>
                        </a:rPr>
                        <a:t> </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System output (KWh/month)</a:t>
                      </a:r>
                    </a:p>
                    <a:p>
                      <a:pPr algn="ctr" rtl="0">
                        <a:lnSpc>
                          <a:spcPct val="150000"/>
                        </a:lnSpc>
                        <a:spcAft>
                          <a:spcPts val="1000"/>
                        </a:spcAft>
                      </a:pPr>
                      <a:r>
                        <a:rPr lang="ar-JO" sz="900">
                          <a:effectLst/>
                        </a:rPr>
                        <a:t>=</a:t>
                      </a:r>
                      <a:r>
                        <a:rPr lang="en-US" sz="900">
                          <a:effectLst/>
                        </a:rPr>
                        <a:t> KWh/day*number of days in each month</a:t>
                      </a:r>
                      <a:endParaRPr lang="en-US" sz="1200">
                        <a:effectLst/>
                      </a:endParaRPr>
                    </a:p>
                    <a:p>
                      <a:pPr algn="ctr" rtl="0">
                        <a:lnSpc>
                          <a:spcPct val="150000"/>
                        </a:lnSpc>
                        <a:spcAft>
                          <a:spcPts val="1000"/>
                        </a:spcAft>
                      </a:pPr>
                      <a:r>
                        <a:rPr lang="en-US" sz="1200">
                          <a:effectLst/>
                        </a:rPr>
                        <a:t> </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 Jan.</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3.49</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108</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  Feb.</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3.93</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110</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Mar.</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4.81</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149</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Apr.</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5.38</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161</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May.</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5.75</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178</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June.</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5.90</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177</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July.</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5.88</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182</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Aug.</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5.80</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180</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Sep.</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5.64</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169</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Oct.</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4.84</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150</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Nov.</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3.97</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119</a:t>
                      </a:r>
                      <a:endParaRPr lang="en-US" sz="1200">
                        <a:effectLst/>
                        <a:latin typeface="Times New Roman"/>
                        <a:ea typeface="Calibri"/>
                        <a:cs typeface="Arial"/>
                      </a:endParaRPr>
                    </a:p>
                  </a:txBody>
                  <a:tcPr marL="66704" marR="66704" marT="0" marB="0"/>
                </a:tc>
              </a:tr>
              <a:tr h="266814">
                <a:tc>
                  <a:txBody>
                    <a:bodyPr/>
                    <a:lstStyle/>
                    <a:p>
                      <a:pPr algn="ctr" rtl="0">
                        <a:lnSpc>
                          <a:spcPct val="150000"/>
                        </a:lnSpc>
                        <a:spcAft>
                          <a:spcPts val="1000"/>
                        </a:spcAft>
                      </a:pPr>
                      <a:r>
                        <a:rPr lang="en-US" sz="1200">
                          <a:effectLst/>
                        </a:rPr>
                        <a:t>Dec.</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3.33</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103</a:t>
                      </a:r>
                      <a:endParaRPr lang="en-US" sz="1200">
                        <a:effectLst/>
                        <a:latin typeface="Times New Roman"/>
                        <a:ea typeface="Calibri"/>
                        <a:cs typeface="Arial"/>
                      </a:endParaRPr>
                    </a:p>
                  </a:txBody>
                  <a:tcPr marL="66704" marR="66704" marT="0" marB="0"/>
                </a:tc>
              </a:tr>
              <a:tr h="276696">
                <a:tc>
                  <a:txBody>
                    <a:bodyPr/>
                    <a:lstStyle/>
                    <a:p>
                      <a:pPr algn="ctr" rtl="0">
                        <a:lnSpc>
                          <a:spcPct val="150000"/>
                        </a:lnSpc>
                        <a:spcAft>
                          <a:spcPts val="1000"/>
                        </a:spcAft>
                      </a:pPr>
                      <a:r>
                        <a:rPr lang="en-US" sz="1200">
                          <a:effectLst/>
                        </a:rPr>
                        <a:t>Yearly Avg.</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a:effectLst/>
                        </a:rPr>
                        <a:t>58.72/12=4.933</a:t>
                      </a:r>
                      <a:endParaRPr lang="en-US" sz="1200">
                        <a:effectLst/>
                        <a:latin typeface="Times New Roman"/>
                        <a:ea typeface="Calibri"/>
                        <a:cs typeface="Arial"/>
                      </a:endParaRPr>
                    </a:p>
                  </a:txBody>
                  <a:tcPr marL="66704" marR="66704" marT="0" marB="0"/>
                </a:tc>
                <a:tc>
                  <a:txBody>
                    <a:bodyPr/>
                    <a:lstStyle/>
                    <a:p>
                      <a:pPr algn="ctr" rtl="0">
                        <a:lnSpc>
                          <a:spcPct val="150000"/>
                        </a:lnSpc>
                        <a:spcAft>
                          <a:spcPts val="1000"/>
                        </a:spcAft>
                      </a:pPr>
                      <a:r>
                        <a:rPr lang="en-US" sz="1200" dirty="0">
                          <a:effectLst/>
                        </a:rPr>
                        <a:t>1786/12=148.834</a:t>
                      </a:r>
                      <a:endParaRPr lang="en-US" sz="1200" dirty="0">
                        <a:effectLst/>
                        <a:latin typeface="Times New Roman"/>
                        <a:ea typeface="Calibri"/>
                        <a:cs typeface="Arial"/>
                      </a:endParaRPr>
                    </a:p>
                  </a:txBody>
                  <a:tcPr marL="66704" marR="66704" marT="0" marB="0"/>
                </a:tc>
              </a:tr>
            </a:tbl>
          </a:graphicData>
        </a:graphic>
      </p:graphicFrame>
      <p:sp>
        <p:nvSpPr>
          <p:cNvPr id="4" name="Rectangle 3"/>
          <p:cNvSpPr/>
          <p:nvPr/>
        </p:nvSpPr>
        <p:spPr>
          <a:xfrm>
            <a:off x="2483768" y="6196933"/>
            <a:ext cx="4572000" cy="646331"/>
          </a:xfrm>
          <a:prstGeom prst="rect">
            <a:avLst/>
          </a:prstGeom>
        </p:spPr>
        <p:txBody>
          <a:bodyPr>
            <a:spAutoFit/>
          </a:bodyPr>
          <a:lstStyle/>
          <a:p>
            <a:r>
              <a:rPr lang="en-US" b="1" dirty="0"/>
              <a:t>Table5.1</a:t>
            </a:r>
            <a:r>
              <a:rPr lang="en-US" dirty="0"/>
              <a:t>: The energy production of 1KWp in Tubas.</a:t>
            </a:r>
          </a:p>
        </p:txBody>
      </p:sp>
    </p:spTree>
    <p:extLst>
      <p:ext uri="{BB962C8B-B14F-4D97-AF65-F5344CB8AC3E}">
        <p14:creationId xmlns:p14="http://schemas.microsoft.com/office/powerpoint/2010/main" val="1142150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مخطط 16"/>
          <p:cNvGraphicFramePr/>
          <p:nvPr>
            <p:extLst>
              <p:ext uri="{D42A27DB-BD31-4B8C-83A1-F6EECF244321}">
                <p14:modId xmlns:p14="http://schemas.microsoft.com/office/powerpoint/2010/main" val="2169230236"/>
              </p:ext>
            </p:extLst>
          </p:nvPr>
        </p:nvGraphicFramePr>
        <p:xfrm>
          <a:off x="827584" y="1340768"/>
          <a:ext cx="2843530" cy="1876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مخطط 17"/>
          <p:cNvGraphicFramePr/>
          <p:nvPr>
            <p:extLst>
              <p:ext uri="{D42A27DB-BD31-4B8C-83A1-F6EECF244321}">
                <p14:modId xmlns:p14="http://schemas.microsoft.com/office/powerpoint/2010/main" val="310741648"/>
              </p:ext>
            </p:extLst>
          </p:nvPr>
        </p:nvGraphicFramePr>
        <p:xfrm>
          <a:off x="1475656" y="4221088"/>
          <a:ext cx="2843530" cy="1876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مخطط 16"/>
          <p:cNvGraphicFramePr/>
          <p:nvPr>
            <p:extLst>
              <p:ext uri="{D42A27DB-BD31-4B8C-83A1-F6EECF244321}">
                <p14:modId xmlns:p14="http://schemas.microsoft.com/office/powerpoint/2010/main" val="1273947485"/>
              </p:ext>
            </p:extLst>
          </p:nvPr>
        </p:nvGraphicFramePr>
        <p:xfrm>
          <a:off x="899592" y="1367909"/>
          <a:ext cx="2843530" cy="1876425"/>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p:cNvSpPr/>
          <p:nvPr/>
        </p:nvSpPr>
        <p:spPr>
          <a:xfrm>
            <a:off x="2443918" y="3244334"/>
            <a:ext cx="4256165" cy="369332"/>
          </a:xfrm>
          <a:prstGeom prst="rect">
            <a:avLst/>
          </a:prstGeom>
        </p:spPr>
        <p:txBody>
          <a:bodyPr wrap="none">
            <a:spAutoFit/>
          </a:bodyPr>
          <a:lstStyle/>
          <a:p>
            <a:r>
              <a:rPr lang="en-US" b="1" dirty="0"/>
              <a:t>Figure 5.4:</a:t>
            </a:r>
            <a:r>
              <a:rPr lang="en-US" dirty="0"/>
              <a:t>  The daily system output in KWh</a:t>
            </a:r>
            <a:endParaRPr lang="ar-SA" dirty="0"/>
          </a:p>
        </p:txBody>
      </p:sp>
      <p:sp>
        <p:nvSpPr>
          <p:cNvPr id="6" name="Rectangle 5"/>
          <p:cNvSpPr/>
          <p:nvPr/>
        </p:nvSpPr>
        <p:spPr>
          <a:xfrm>
            <a:off x="4207253" y="5229200"/>
            <a:ext cx="4541628" cy="369332"/>
          </a:xfrm>
          <a:prstGeom prst="rect">
            <a:avLst/>
          </a:prstGeom>
        </p:spPr>
        <p:txBody>
          <a:bodyPr wrap="none">
            <a:spAutoFit/>
          </a:bodyPr>
          <a:lstStyle/>
          <a:p>
            <a:r>
              <a:rPr lang="en-US" b="1" dirty="0"/>
              <a:t>Figure 5.5</a:t>
            </a:r>
            <a:r>
              <a:rPr lang="en-US" dirty="0"/>
              <a:t>: The monthly system output </a:t>
            </a:r>
            <a:r>
              <a:rPr lang="en-US" dirty="0" smtClean="0"/>
              <a:t>in kwh </a:t>
            </a:r>
            <a:endParaRPr lang="ar-SA" dirty="0"/>
          </a:p>
        </p:txBody>
      </p:sp>
    </p:spTree>
    <p:extLst>
      <p:ext uri="{BB962C8B-B14F-4D97-AF65-F5344CB8AC3E}">
        <p14:creationId xmlns:p14="http://schemas.microsoft.com/office/powerpoint/2010/main" val="4247393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404664"/>
            <a:ext cx="1139414" cy="369332"/>
          </a:xfrm>
          <a:prstGeom prst="rect">
            <a:avLst/>
          </a:prstGeom>
        </p:spPr>
        <p:txBody>
          <a:bodyPr wrap="none">
            <a:spAutoFit/>
          </a:bodyPr>
          <a:lstStyle/>
          <a:p>
            <a:r>
              <a:rPr lang="en-US" dirty="0"/>
              <a:t>LOCATION</a:t>
            </a:r>
            <a:endParaRPr lang="ar-SA" dirty="0"/>
          </a:p>
        </p:txBody>
      </p:sp>
      <p:pic>
        <p:nvPicPr>
          <p:cNvPr id="3" name="صورة 6" descr="Export (1).png"/>
          <p:cNvPicPr/>
          <p:nvPr/>
        </p:nvPicPr>
        <p:blipFill>
          <a:blip r:embed="rId2"/>
          <a:stretch>
            <a:fillRect/>
          </a:stretch>
        </p:blipFill>
        <p:spPr>
          <a:xfrm>
            <a:off x="1325846" y="1904415"/>
            <a:ext cx="5271770" cy="2402840"/>
          </a:xfrm>
          <a:prstGeom prst="rect">
            <a:avLst/>
          </a:prstGeom>
        </p:spPr>
      </p:pic>
      <p:sp>
        <p:nvSpPr>
          <p:cNvPr id="5" name="Rectangle 4"/>
          <p:cNvSpPr/>
          <p:nvPr/>
        </p:nvSpPr>
        <p:spPr>
          <a:xfrm>
            <a:off x="1107697" y="5013176"/>
            <a:ext cx="4488088" cy="369332"/>
          </a:xfrm>
          <a:prstGeom prst="rect">
            <a:avLst/>
          </a:prstGeom>
        </p:spPr>
        <p:txBody>
          <a:bodyPr wrap="none">
            <a:spAutoFit/>
          </a:bodyPr>
          <a:lstStyle/>
          <a:p>
            <a:r>
              <a:rPr lang="en-US" dirty="0" smtClean="0"/>
              <a:t>Fig5.6 site of station takes in </a:t>
            </a:r>
            <a:r>
              <a:rPr lang="en-US" dirty="0" err="1" smtClean="0"/>
              <a:t>geomolg</a:t>
            </a:r>
            <a:r>
              <a:rPr lang="en-US" dirty="0" smtClean="0"/>
              <a:t> website</a:t>
            </a:r>
            <a:endParaRPr lang="ar-SA" dirty="0"/>
          </a:p>
        </p:txBody>
      </p:sp>
    </p:spTree>
    <p:extLst>
      <p:ext uri="{BB962C8B-B14F-4D97-AF65-F5344CB8AC3E}">
        <p14:creationId xmlns:p14="http://schemas.microsoft.com/office/powerpoint/2010/main" val="20321758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620688"/>
            <a:ext cx="4572000" cy="923330"/>
          </a:xfrm>
          <a:prstGeom prst="rect">
            <a:avLst/>
          </a:prstGeom>
        </p:spPr>
        <p:txBody>
          <a:bodyPr>
            <a:spAutoFit/>
          </a:bodyPr>
          <a:lstStyle/>
          <a:p>
            <a:pPr algn="l"/>
            <a:r>
              <a:rPr lang="en-US" b="1" cap="all" dirty="0"/>
              <a:t>CH6.Comparing between mercury and sodium street light and solar/LED street light lamp</a:t>
            </a:r>
          </a:p>
        </p:txBody>
      </p:sp>
      <p:graphicFrame>
        <p:nvGraphicFramePr>
          <p:cNvPr id="3" name="Table 2"/>
          <p:cNvGraphicFramePr>
            <a:graphicFrameLocks noGrp="1"/>
          </p:cNvGraphicFramePr>
          <p:nvPr>
            <p:extLst>
              <p:ext uri="{D42A27DB-BD31-4B8C-83A1-F6EECF244321}">
                <p14:modId xmlns:p14="http://schemas.microsoft.com/office/powerpoint/2010/main" val="165588923"/>
              </p:ext>
            </p:extLst>
          </p:nvPr>
        </p:nvGraphicFramePr>
        <p:xfrm>
          <a:off x="899499" y="2132856"/>
          <a:ext cx="4068037" cy="1368153"/>
        </p:xfrm>
        <a:graphic>
          <a:graphicData uri="http://schemas.openxmlformats.org/drawingml/2006/table">
            <a:tbl>
              <a:tblPr firstRow="1" firstCol="1" bandRow="1">
                <a:tableStyleId>{5C22544A-7EE6-4342-B048-85BDC9FD1C3A}</a:tableStyleId>
              </a:tblPr>
              <a:tblGrid>
                <a:gridCol w="2281540"/>
                <a:gridCol w="1786497"/>
              </a:tblGrid>
              <a:tr h="456051">
                <a:tc>
                  <a:txBody>
                    <a:bodyPr/>
                    <a:lstStyle/>
                    <a:p>
                      <a:pPr marL="318770" indent="-228600" algn="just">
                        <a:lnSpc>
                          <a:spcPct val="150000"/>
                        </a:lnSpc>
                        <a:spcAft>
                          <a:spcPts val="0"/>
                        </a:spcAft>
                        <a:tabLst>
                          <a:tab pos="1666240" algn="r"/>
                        </a:tabLst>
                      </a:pPr>
                      <a:r>
                        <a:rPr lang="en-US" sz="1200">
                          <a:effectLst/>
                        </a:rPr>
                        <a:t>Number of lamps	</a:t>
                      </a:r>
                      <a:endParaRPr lang="en-US" sz="1400" b="1">
                        <a:solidFill>
                          <a:srgbClr val="365F91"/>
                        </a:solidFill>
                        <a:effectLst/>
                        <a:latin typeface="Times New Roman"/>
                        <a:ea typeface="Calibri"/>
                        <a:cs typeface="Arial"/>
                      </a:endParaRPr>
                    </a:p>
                  </a:txBody>
                  <a:tcPr marL="68580" marR="68580" marT="0" marB="0"/>
                </a:tc>
                <a:tc>
                  <a:txBody>
                    <a:bodyPr/>
                    <a:lstStyle/>
                    <a:p>
                      <a:pPr marL="318770" indent="-228600" algn="just">
                        <a:lnSpc>
                          <a:spcPct val="150000"/>
                        </a:lnSpc>
                        <a:spcAft>
                          <a:spcPts val="0"/>
                        </a:spcAft>
                      </a:pPr>
                      <a:r>
                        <a:rPr lang="en-US" sz="1200">
                          <a:effectLst/>
                        </a:rPr>
                        <a:t>2000</a:t>
                      </a:r>
                      <a:endParaRPr lang="en-US" sz="1400" b="1">
                        <a:solidFill>
                          <a:srgbClr val="365F91"/>
                        </a:solidFill>
                        <a:effectLst/>
                        <a:latin typeface="Times New Roman"/>
                        <a:ea typeface="Calibri"/>
                        <a:cs typeface="Arial"/>
                      </a:endParaRPr>
                    </a:p>
                  </a:txBody>
                  <a:tcPr marL="68580" marR="68580" marT="0" marB="0"/>
                </a:tc>
              </a:tr>
              <a:tr h="456051">
                <a:tc>
                  <a:txBody>
                    <a:bodyPr/>
                    <a:lstStyle/>
                    <a:p>
                      <a:pPr marL="318770" indent="-228600" algn="just">
                        <a:lnSpc>
                          <a:spcPct val="150000"/>
                        </a:lnSpc>
                        <a:spcAft>
                          <a:spcPts val="0"/>
                        </a:spcAft>
                      </a:pPr>
                      <a:r>
                        <a:rPr lang="en-US" sz="1200">
                          <a:effectLst/>
                        </a:rPr>
                        <a:t>Power/lamp</a:t>
                      </a:r>
                      <a:endParaRPr lang="en-US" sz="1400" b="1">
                        <a:solidFill>
                          <a:srgbClr val="365F91"/>
                        </a:solidFill>
                        <a:effectLst/>
                        <a:latin typeface="Times New Roman"/>
                        <a:ea typeface="Calibri"/>
                        <a:cs typeface="Arial"/>
                      </a:endParaRPr>
                    </a:p>
                  </a:txBody>
                  <a:tcPr marL="68580" marR="68580" marT="0" marB="0"/>
                </a:tc>
                <a:tc>
                  <a:txBody>
                    <a:bodyPr/>
                    <a:lstStyle/>
                    <a:p>
                      <a:pPr marL="318770" indent="-228600" algn="just">
                        <a:lnSpc>
                          <a:spcPct val="150000"/>
                        </a:lnSpc>
                        <a:spcAft>
                          <a:spcPts val="0"/>
                        </a:spcAft>
                      </a:pPr>
                      <a:r>
                        <a:rPr lang="en-US" sz="1200">
                          <a:effectLst/>
                        </a:rPr>
                        <a:t>350 watts</a:t>
                      </a:r>
                      <a:endParaRPr lang="en-US" sz="1400" b="1">
                        <a:solidFill>
                          <a:srgbClr val="365F91"/>
                        </a:solidFill>
                        <a:effectLst/>
                        <a:latin typeface="Times New Roman"/>
                        <a:ea typeface="Calibri"/>
                        <a:cs typeface="Arial"/>
                      </a:endParaRPr>
                    </a:p>
                  </a:txBody>
                  <a:tcPr marL="68580" marR="68580" marT="0" marB="0"/>
                </a:tc>
              </a:tr>
              <a:tr h="456051">
                <a:tc>
                  <a:txBody>
                    <a:bodyPr/>
                    <a:lstStyle/>
                    <a:p>
                      <a:pPr marL="318770" indent="-228600" algn="just">
                        <a:lnSpc>
                          <a:spcPct val="150000"/>
                        </a:lnSpc>
                        <a:spcAft>
                          <a:spcPts val="0"/>
                        </a:spcAft>
                      </a:pPr>
                      <a:r>
                        <a:rPr lang="en-US" sz="1200">
                          <a:effectLst/>
                        </a:rPr>
                        <a:t>Total power consumption</a:t>
                      </a:r>
                      <a:endParaRPr lang="en-US" sz="1400" b="1">
                        <a:solidFill>
                          <a:srgbClr val="365F91"/>
                        </a:solidFill>
                        <a:effectLst/>
                        <a:latin typeface="Times New Roman"/>
                        <a:ea typeface="Calibri"/>
                        <a:cs typeface="Arial"/>
                      </a:endParaRPr>
                    </a:p>
                  </a:txBody>
                  <a:tcPr marL="68580" marR="68580" marT="0" marB="0"/>
                </a:tc>
                <a:tc>
                  <a:txBody>
                    <a:bodyPr/>
                    <a:lstStyle/>
                    <a:p>
                      <a:pPr marL="318770" indent="-228600" algn="just">
                        <a:lnSpc>
                          <a:spcPct val="150000"/>
                        </a:lnSpc>
                        <a:spcAft>
                          <a:spcPts val="0"/>
                        </a:spcAft>
                      </a:pPr>
                      <a:r>
                        <a:rPr lang="en-US" sz="1200" dirty="0">
                          <a:effectLst/>
                        </a:rPr>
                        <a:t>700Kw</a:t>
                      </a:r>
                      <a:endParaRPr lang="en-US" sz="1400" b="1" dirty="0">
                        <a:solidFill>
                          <a:srgbClr val="365F91"/>
                        </a:solidFill>
                        <a:effectLst/>
                        <a:latin typeface="Times New Roman"/>
                        <a:ea typeface="Calibri"/>
                        <a:cs typeface="Arial"/>
                      </a:endParaRPr>
                    </a:p>
                  </a:txBody>
                  <a:tcPr marL="68580" marR="68580" marT="0" marB="0"/>
                </a:tc>
              </a:tr>
            </a:tbl>
          </a:graphicData>
        </a:graphic>
      </p:graphicFrame>
      <p:sp>
        <p:nvSpPr>
          <p:cNvPr id="4" name="Rectangle 3"/>
          <p:cNvSpPr/>
          <p:nvPr/>
        </p:nvSpPr>
        <p:spPr>
          <a:xfrm>
            <a:off x="683568" y="4293096"/>
            <a:ext cx="4572000" cy="646331"/>
          </a:xfrm>
          <a:prstGeom prst="rect">
            <a:avLst/>
          </a:prstGeom>
        </p:spPr>
        <p:txBody>
          <a:bodyPr>
            <a:spAutoFit/>
          </a:bodyPr>
          <a:lstStyle/>
          <a:p>
            <a:pPr algn="l"/>
            <a:r>
              <a:rPr lang="en-US" b="1" dirty="0"/>
              <a:t>Table 7.1 shows the data of mercury vapor lamp </a:t>
            </a:r>
            <a:endParaRPr lang="ar-SA" dirty="0"/>
          </a:p>
        </p:txBody>
      </p:sp>
    </p:spTree>
    <p:extLst>
      <p:ext uri="{BB962C8B-B14F-4D97-AF65-F5344CB8AC3E}">
        <p14:creationId xmlns:p14="http://schemas.microsoft.com/office/powerpoint/2010/main" val="1237930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340768"/>
            <a:ext cx="6408712" cy="4524315"/>
          </a:xfrm>
          <a:prstGeom prst="rect">
            <a:avLst/>
          </a:prstGeom>
        </p:spPr>
        <p:txBody>
          <a:bodyPr wrap="square">
            <a:spAutoFit/>
          </a:bodyPr>
          <a:lstStyle/>
          <a:p>
            <a:pPr algn="l"/>
            <a:r>
              <a:rPr lang="en-US" dirty="0"/>
              <a:t>This project proposes a feasibility analysis of replacing streetlights from ordinary lighting to LED lighting with Solar Cells in Tubas city considering technical and economical requirements.</a:t>
            </a:r>
          </a:p>
          <a:p>
            <a:pPr algn="l"/>
            <a:r>
              <a:rPr lang="en-US" dirty="0"/>
              <a:t>The aim is to design an optimal solar system reduces the future economic costs and expenses, and ensures the sustainable development of national energy and reduces depending on Israeli energy. A feasibility study should be first performed in the system analysis stage of the system development life cycle, where, carrying out the feasibility study determine whether the project idea in viable or we need to find other feasible options.</a:t>
            </a:r>
          </a:p>
          <a:p>
            <a:pPr algn="l" rtl="0"/>
            <a:r>
              <a:rPr lang="en-US" dirty="0"/>
              <a:t>A feasibility study was carried out in order to install a LED lighting with Solar Cells in Tubas city and to evaluate whether the project is technically sensible. The economic feasibility of this photovoltaic system contains sufficient details such as electricity prices in Tubas, the investment cost, the number of streetlight columns and, the bill of quantities, and the economic analysis.</a:t>
            </a:r>
          </a:p>
        </p:txBody>
      </p:sp>
    </p:spTree>
    <p:extLst>
      <p:ext uri="{BB962C8B-B14F-4D97-AF65-F5344CB8AC3E}">
        <p14:creationId xmlns:p14="http://schemas.microsoft.com/office/powerpoint/2010/main" val="1455645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548680"/>
            <a:ext cx="1742079" cy="369332"/>
          </a:xfrm>
          <a:prstGeom prst="rect">
            <a:avLst/>
          </a:prstGeom>
        </p:spPr>
        <p:txBody>
          <a:bodyPr wrap="none">
            <a:spAutoFit/>
          </a:bodyPr>
          <a:lstStyle/>
          <a:p>
            <a:pPr rtl="0"/>
            <a:r>
              <a:rPr lang="en-US" b="1" dirty="0"/>
              <a:t>HPS Technology </a:t>
            </a:r>
            <a:endParaRPr lang="en-US" dirty="0"/>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683569" y="1556792"/>
            <a:ext cx="4608512" cy="38746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Rectangle 3"/>
          <p:cNvSpPr/>
          <p:nvPr/>
        </p:nvSpPr>
        <p:spPr>
          <a:xfrm>
            <a:off x="2993324" y="6021288"/>
            <a:ext cx="2816925" cy="369332"/>
          </a:xfrm>
          <a:prstGeom prst="rect">
            <a:avLst/>
          </a:prstGeom>
        </p:spPr>
        <p:txBody>
          <a:bodyPr wrap="none">
            <a:spAutoFit/>
          </a:bodyPr>
          <a:lstStyle/>
          <a:p>
            <a:pPr rtl="0"/>
            <a:r>
              <a:rPr lang="en-US" b="1" u="sng" dirty="0"/>
              <a:t>Figure 7.1</a:t>
            </a:r>
            <a:r>
              <a:rPr lang="en-US" b="1" dirty="0"/>
              <a:t> HPS Components</a:t>
            </a:r>
            <a:endParaRPr lang="en-US" dirty="0"/>
          </a:p>
        </p:txBody>
      </p:sp>
    </p:spTree>
    <p:extLst>
      <p:ext uri="{BB962C8B-B14F-4D97-AF65-F5344CB8AC3E}">
        <p14:creationId xmlns:p14="http://schemas.microsoft.com/office/powerpoint/2010/main" val="3466640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61892549"/>
              </p:ext>
            </p:extLst>
          </p:nvPr>
        </p:nvGraphicFramePr>
        <p:xfrm>
          <a:off x="1184044" y="2664616"/>
          <a:ext cx="6090112" cy="3201993"/>
        </p:xfrm>
        <a:graphic>
          <a:graphicData uri="http://schemas.openxmlformats.org/drawingml/2006/table">
            <a:tbl>
              <a:tblPr firstRow="1" firstCol="1" bandRow="1">
                <a:tableStyleId>{5C22544A-7EE6-4342-B048-85BDC9FD1C3A}</a:tableStyleId>
              </a:tblPr>
              <a:tblGrid>
                <a:gridCol w="3045056"/>
                <a:gridCol w="3045056"/>
              </a:tblGrid>
              <a:tr h="451623">
                <a:tc>
                  <a:txBody>
                    <a:bodyPr/>
                    <a:lstStyle/>
                    <a:p>
                      <a:pPr algn="just" rtl="0">
                        <a:lnSpc>
                          <a:spcPct val="150000"/>
                        </a:lnSpc>
                        <a:spcAft>
                          <a:spcPts val="0"/>
                        </a:spcAft>
                      </a:pPr>
                      <a:endParaRPr lang="en-US" sz="1200">
                        <a:solidFill>
                          <a:srgbClr val="365F91"/>
                        </a:solidFill>
                        <a:effectLst/>
                        <a:latin typeface="Times New Roman"/>
                        <a:ea typeface="Calibri"/>
                        <a:cs typeface="Arial"/>
                      </a:endParaRPr>
                    </a:p>
                  </a:txBody>
                  <a:tcPr marL="68580" marR="68580" marT="0" marB="0"/>
                </a:tc>
                <a:tc>
                  <a:txBody>
                    <a:bodyPr/>
                    <a:lstStyle/>
                    <a:p>
                      <a:pPr algn="just" rtl="0">
                        <a:lnSpc>
                          <a:spcPct val="150000"/>
                        </a:lnSpc>
                        <a:spcAft>
                          <a:spcPts val="0"/>
                        </a:spcAft>
                      </a:pPr>
                      <a:endParaRPr lang="en-US" sz="1200">
                        <a:solidFill>
                          <a:srgbClr val="365F91"/>
                        </a:solidFill>
                        <a:effectLst/>
                        <a:latin typeface="Times New Roman"/>
                        <a:ea typeface="Calibri"/>
                        <a:cs typeface="Arial"/>
                      </a:endParaRPr>
                    </a:p>
                  </a:txBody>
                  <a:tcPr marL="68580" marR="68580" marT="0" marB="0"/>
                </a:tc>
              </a:tr>
              <a:tr h="458395">
                <a:tc>
                  <a:txBody>
                    <a:bodyPr/>
                    <a:lstStyle/>
                    <a:p>
                      <a:pPr algn="ctr" rtl="0">
                        <a:lnSpc>
                          <a:spcPct val="150000"/>
                        </a:lnSpc>
                        <a:spcAft>
                          <a:spcPts val="0"/>
                        </a:spcAft>
                      </a:pPr>
                      <a:r>
                        <a:rPr lang="en-US" sz="1200">
                          <a:effectLst/>
                        </a:rPr>
                        <a:t>P/N</a:t>
                      </a:r>
                      <a:endParaRPr lang="en-US" sz="1200">
                        <a:solidFill>
                          <a:srgbClr val="365F91"/>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200">
                          <a:effectLst/>
                        </a:rPr>
                        <a:t>DIMENSION：L * W * H（mm)</a:t>
                      </a:r>
                      <a:endParaRPr lang="en-US" sz="1200">
                        <a:solidFill>
                          <a:srgbClr val="365F91"/>
                        </a:solidFill>
                        <a:effectLst/>
                        <a:latin typeface="Times New Roman"/>
                        <a:ea typeface="Calibri"/>
                        <a:cs typeface="Arial"/>
                      </a:endParaRPr>
                    </a:p>
                  </a:txBody>
                  <a:tcPr marL="68580" marR="68580" marT="0" marB="0"/>
                </a:tc>
              </a:tr>
              <a:tr h="458395">
                <a:tc>
                  <a:txBody>
                    <a:bodyPr/>
                    <a:lstStyle/>
                    <a:p>
                      <a:pPr algn="ctr" rtl="0">
                        <a:lnSpc>
                          <a:spcPct val="150000"/>
                        </a:lnSpc>
                        <a:spcAft>
                          <a:spcPts val="0"/>
                        </a:spcAft>
                      </a:pPr>
                      <a:r>
                        <a:rPr lang="en-US" sz="1200">
                          <a:effectLst/>
                        </a:rPr>
                        <a:t>MS-ST037030</a:t>
                      </a:r>
                      <a:endParaRPr lang="en-US" sz="1200">
                        <a:solidFill>
                          <a:srgbClr val="365F91"/>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200">
                          <a:effectLst/>
                        </a:rPr>
                        <a:t>436*175*68</a:t>
                      </a:r>
                      <a:endParaRPr lang="en-US" sz="1200">
                        <a:solidFill>
                          <a:srgbClr val="365F91"/>
                        </a:solidFill>
                        <a:effectLst/>
                        <a:latin typeface="Times New Roman"/>
                        <a:ea typeface="Calibri"/>
                        <a:cs typeface="Arial"/>
                      </a:endParaRPr>
                    </a:p>
                  </a:txBody>
                  <a:tcPr marL="68580" marR="68580" marT="0" marB="0"/>
                </a:tc>
              </a:tr>
              <a:tr h="458395">
                <a:tc>
                  <a:txBody>
                    <a:bodyPr/>
                    <a:lstStyle/>
                    <a:p>
                      <a:pPr algn="ctr" rtl="0">
                        <a:lnSpc>
                          <a:spcPct val="150000"/>
                        </a:lnSpc>
                        <a:spcAft>
                          <a:spcPts val="0"/>
                        </a:spcAft>
                      </a:pPr>
                      <a:r>
                        <a:rPr lang="en-US" sz="1200">
                          <a:effectLst/>
                        </a:rPr>
                        <a:t>MS-ST058050</a:t>
                      </a:r>
                      <a:endParaRPr lang="en-US" sz="1200">
                        <a:solidFill>
                          <a:srgbClr val="365F91"/>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200">
                          <a:effectLst/>
                        </a:rPr>
                        <a:t>436*175*68</a:t>
                      </a:r>
                      <a:endParaRPr lang="en-US" sz="1200">
                        <a:solidFill>
                          <a:srgbClr val="365F91"/>
                        </a:solidFill>
                        <a:effectLst/>
                        <a:latin typeface="Times New Roman"/>
                        <a:ea typeface="Calibri"/>
                        <a:cs typeface="Arial"/>
                      </a:endParaRPr>
                    </a:p>
                  </a:txBody>
                  <a:tcPr marL="68580" marR="68580" marT="0" marB="0"/>
                </a:tc>
              </a:tr>
              <a:tr h="458395">
                <a:tc>
                  <a:txBody>
                    <a:bodyPr/>
                    <a:lstStyle/>
                    <a:p>
                      <a:pPr algn="ctr" rtl="0">
                        <a:lnSpc>
                          <a:spcPct val="150000"/>
                        </a:lnSpc>
                        <a:spcAft>
                          <a:spcPts val="0"/>
                        </a:spcAft>
                      </a:pPr>
                      <a:r>
                        <a:rPr lang="en-US" sz="1200">
                          <a:effectLst/>
                        </a:rPr>
                        <a:t>SOLAR ENERGAY P/N</a:t>
                      </a:r>
                      <a:endParaRPr lang="en-US" sz="1200">
                        <a:solidFill>
                          <a:srgbClr val="365F91"/>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200">
                          <a:effectLst/>
                        </a:rPr>
                        <a:t>DIMENSION：L * W * H（mm)</a:t>
                      </a:r>
                      <a:endParaRPr lang="en-US" sz="1200">
                        <a:solidFill>
                          <a:srgbClr val="365F91"/>
                        </a:solidFill>
                        <a:effectLst/>
                        <a:latin typeface="Times New Roman"/>
                        <a:ea typeface="Calibri"/>
                        <a:cs typeface="Arial"/>
                      </a:endParaRPr>
                    </a:p>
                  </a:txBody>
                  <a:tcPr marL="68580" marR="68580" marT="0" marB="0"/>
                </a:tc>
              </a:tr>
              <a:tr h="458395">
                <a:tc>
                  <a:txBody>
                    <a:bodyPr/>
                    <a:lstStyle/>
                    <a:p>
                      <a:pPr algn="ctr" rtl="0">
                        <a:lnSpc>
                          <a:spcPct val="150000"/>
                        </a:lnSpc>
                        <a:spcAft>
                          <a:spcPts val="0"/>
                        </a:spcAft>
                      </a:pPr>
                      <a:r>
                        <a:rPr lang="en-US" sz="1200">
                          <a:effectLst/>
                        </a:rPr>
                        <a:t>MS-ST068030</a:t>
                      </a:r>
                      <a:endParaRPr lang="en-US" sz="1200">
                        <a:solidFill>
                          <a:srgbClr val="365F91"/>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200">
                          <a:effectLst/>
                        </a:rPr>
                        <a:t>436*175*68</a:t>
                      </a:r>
                      <a:endParaRPr lang="en-US" sz="1200">
                        <a:solidFill>
                          <a:srgbClr val="365F91"/>
                        </a:solidFill>
                        <a:effectLst/>
                        <a:latin typeface="Times New Roman"/>
                        <a:ea typeface="Calibri"/>
                        <a:cs typeface="Arial"/>
                      </a:endParaRPr>
                    </a:p>
                  </a:txBody>
                  <a:tcPr marL="68580" marR="68580" marT="0" marB="0"/>
                </a:tc>
              </a:tr>
              <a:tr h="458395">
                <a:tc>
                  <a:txBody>
                    <a:bodyPr/>
                    <a:lstStyle/>
                    <a:p>
                      <a:pPr algn="ctr" rtl="0">
                        <a:lnSpc>
                          <a:spcPct val="150000"/>
                        </a:lnSpc>
                        <a:spcAft>
                          <a:spcPts val="0"/>
                        </a:spcAft>
                      </a:pPr>
                      <a:r>
                        <a:rPr lang="en-US" sz="1200">
                          <a:effectLst/>
                        </a:rPr>
                        <a:t>MS-ST069050</a:t>
                      </a:r>
                      <a:endParaRPr lang="en-US" sz="1200">
                        <a:solidFill>
                          <a:srgbClr val="365F91"/>
                        </a:solidFill>
                        <a:effectLst/>
                        <a:latin typeface="Times New Roman"/>
                        <a:ea typeface="Calibri"/>
                        <a:cs typeface="Arial"/>
                      </a:endParaRPr>
                    </a:p>
                  </a:txBody>
                  <a:tcPr marL="68580" marR="68580" marT="0" marB="0"/>
                </a:tc>
                <a:tc>
                  <a:txBody>
                    <a:bodyPr/>
                    <a:lstStyle/>
                    <a:p>
                      <a:pPr algn="ctr" rtl="0">
                        <a:lnSpc>
                          <a:spcPct val="150000"/>
                        </a:lnSpc>
                        <a:spcAft>
                          <a:spcPts val="0"/>
                        </a:spcAft>
                      </a:pPr>
                      <a:r>
                        <a:rPr lang="en-US" sz="1200" dirty="0">
                          <a:effectLst/>
                        </a:rPr>
                        <a:t>436*175*68</a:t>
                      </a:r>
                      <a:endParaRPr lang="en-US" sz="1200" dirty="0">
                        <a:solidFill>
                          <a:srgbClr val="365F91"/>
                        </a:solidFill>
                        <a:effectLst/>
                        <a:latin typeface="Times New Roman"/>
                        <a:ea typeface="Calibri"/>
                        <a:cs typeface="Arial"/>
                      </a:endParaRPr>
                    </a:p>
                  </a:txBody>
                  <a:tcPr marL="68580" marR="68580" marT="0" marB="0"/>
                </a:tc>
              </a:tr>
            </a:tbl>
          </a:graphicData>
        </a:graphic>
      </p:graphicFrame>
      <p:pic>
        <p:nvPicPr>
          <p:cNvPr id="4098" name="صورة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0" y="2903538"/>
            <a:ext cx="2038350" cy="1133475"/>
          </a:xfrm>
          <a:prstGeom prst="rect">
            <a:avLst/>
          </a:prstGeom>
          <a:noFill/>
          <a:extLst>
            <a:ext uri="{909E8E84-426E-40DD-AFC4-6F175D3DCCD1}">
              <a14:hiddenFill xmlns:a14="http://schemas.microsoft.com/office/drawing/2010/main">
                <a:solidFill>
                  <a:srgbClr val="FFFFFF"/>
                </a:solidFill>
              </a14:hiddenFill>
            </a:ext>
          </a:extLst>
        </p:spPr>
      </p:pic>
      <p:pic>
        <p:nvPicPr>
          <p:cNvPr id="4097" name="صورة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6900" y="2903538"/>
            <a:ext cx="2362200" cy="13620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195736" y="6165304"/>
            <a:ext cx="4419928" cy="369332"/>
          </a:xfrm>
          <a:prstGeom prst="rect">
            <a:avLst/>
          </a:prstGeom>
        </p:spPr>
        <p:txBody>
          <a:bodyPr wrap="none">
            <a:spAutoFit/>
          </a:bodyPr>
          <a:lstStyle/>
          <a:p>
            <a:pPr rtl="0"/>
            <a:r>
              <a:rPr lang="en-US" dirty="0"/>
              <a:t>Table 7.2: PRODUCT CHARACTERISTIC &amp; SPEC</a:t>
            </a:r>
          </a:p>
        </p:txBody>
      </p:sp>
      <p:pic>
        <p:nvPicPr>
          <p:cNvPr id="6" name="صورة 1" descr="1led.PNG"/>
          <p:cNvPicPr/>
          <p:nvPr/>
        </p:nvPicPr>
        <p:blipFill>
          <a:blip r:embed="rId4"/>
          <a:stretch>
            <a:fillRect/>
          </a:stretch>
        </p:blipFill>
        <p:spPr>
          <a:xfrm>
            <a:off x="1607580" y="404664"/>
            <a:ext cx="2764155" cy="2207260"/>
          </a:xfrm>
          <a:prstGeom prst="rect">
            <a:avLst/>
          </a:prstGeom>
        </p:spPr>
      </p:pic>
    </p:spTree>
    <p:extLst>
      <p:ext uri="{BB962C8B-B14F-4D97-AF65-F5344CB8AC3E}">
        <p14:creationId xmlns:p14="http://schemas.microsoft.com/office/powerpoint/2010/main" val="2494861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34777411"/>
              </p:ext>
            </p:extLst>
          </p:nvPr>
        </p:nvGraphicFramePr>
        <p:xfrm>
          <a:off x="611560" y="1052736"/>
          <a:ext cx="3672408" cy="2088232"/>
        </p:xfrm>
        <a:graphic>
          <a:graphicData uri="http://schemas.openxmlformats.org/drawingml/2006/table">
            <a:tbl>
              <a:tblPr firstRow="1" firstCol="1" bandRow="1">
                <a:tableStyleId>{5C22544A-7EE6-4342-B048-85BDC9FD1C3A}</a:tableStyleId>
              </a:tblPr>
              <a:tblGrid>
                <a:gridCol w="1835881"/>
                <a:gridCol w="1836527"/>
              </a:tblGrid>
              <a:tr h="844816">
                <a:tc>
                  <a:txBody>
                    <a:bodyPr/>
                    <a:lstStyle/>
                    <a:p>
                      <a:pPr marL="318770" indent="-228600" algn="just">
                        <a:lnSpc>
                          <a:spcPct val="150000"/>
                        </a:lnSpc>
                        <a:spcAft>
                          <a:spcPts val="0"/>
                        </a:spcAft>
                        <a:tabLst>
                          <a:tab pos="1666240" algn="r"/>
                        </a:tabLst>
                      </a:pPr>
                      <a:r>
                        <a:rPr lang="en-US" sz="1200">
                          <a:effectLst/>
                        </a:rPr>
                        <a:t>Number of lamps	</a:t>
                      </a:r>
                      <a:endParaRPr lang="en-US" sz="1400" b="1">
                        <a:solidFill>
                          <a:srgbClr val="365F91"/>
                        </a:solidFill>
                        <a:effectLst/>
                        <a:latin typeface="Times New Roman"/>
                        <a:ea typeface="Calibri"/>
                        <a:cs typeface="Arial"/>
                      </a:endParaRPr>
                    </a:p>
                  </a:txBody>
                  <a:tcPr marL="68580" marR="68580" marT="0" marB="0"/>
                </a:tc>
                <a:tc>
                  <a:txBody>
                    <a:bodyPr/>
                    <a:lstStyle/>
                    <a:p>
                      <a:pPr marL="318770" indent="-228600" algn="just">
                        <a:lnSpc>
                          <a:spcPct val="150000"/>
                        </a:lnSpc>
                        <a:spcAft>
                          <a:spcPts val="0"/>
                        </a:spcAft>
                      </a:pPr>
                      <a:r>
                        <a:rPr lang="en-US" sz="1200">
                          <a:effectLst/>
                        </a:rPr>
                        <a:t>2000 lamp</a:t>
                      </a:r>
                      <a:endParaRPr lang="en-US" sz="1400" b="1">
                        <a:solidFill>
                          <a:srgbClr val="365F91"/>
                        </a:solidFill>
                        <a:effectLst/>
                        <a:latin typeface="Times New Roman"/>
                        <a:ea typeface="Calibri"/>
                        <a:cs typeface="Arial"/>
                      </a:endParaRPr>
                    </a:p>
                  </a:txBody>
                  <a:tcPr marL="68580" marR="68580" marT="0" marB="0"/>
                </a:tc>
              </a:tr>
              <a:tr h="398600">
                <a:tc>
                  <a:txBody>
                    <a:bodyPr/>
                    <a:lstStyle/>
                    <a:p>
                      <a:pPr marL="318770" indent="-228600" algn="just">
                        <a:lnSpc>
                          <a:spcPct val="150000"/>
                        </a:lnSpc>
                        <a:spcAft>
                          <a:spcPts val="0"/>
                        </a:spcAft>
                      </a:pPr>
                      <a:r>
                        <a:rPr lang="en-US" sz="1200">
                          <a:effectLst/>
                        </a:rPr>
                        <a:t>Power/lamp</a:t>
                      </a:r>
                      <a:endParaRPr lang="en-US" sz="1400" b="1">
                        <a:solidFill>
                          <a:srgbClr val="365F91"/>
                        </a:solidFill>
                        <a:effectLst/>
                        <a:latin typeface="Times New Roman"/>
                        <a:ea typeface="Calibri"/>
                        <a:cs typeface="Arial"/>
                      </a:endParaRPr>
                    </a:p>
                  </a:txBody>
                  <a:tcPr marL="68580" marR="68580" marT="0" marB="0"/>
                </a:tc>
                <a:tc>
                  <a:txBody>
                    <a:bodyPr/>
                    <a:lstStyle/>
                    <a:p>
                      <a:pPr marL="318770" indent="-228600" algn="just">
                        <a:lnSpc>
                          <a:spcPct val="150000"/>
                        </a:lnSpc>
                        <a:spcAft>
                          <a:spcPts val="0"/>
                        </a:spcAft>
                      </a:pPr>
                      <a:r>
                        <a:rPr lang="en-US" sz="1200">
                          <a:effectLst/>
                        </a:rPr>
                        <a:t>50 Watts</a:t>
                      </a:r>
                      <a:endParaRPr lang="en-US" sz="1400" b="1">
                        <a:solidFill>
                          <a:srgbClr val="365F91"/>
                        </a:solidFill>
                        <a:effectLst/>
                        <a:latin typeface="Times New Roman"/>
                        <a:ea typeface="Calibri"/>
                        <a:cs typeface="Arial"/>
                      </a:endParaRPr>
                    </a:p>
                  </a:txBody>
                  <a:tcPr marL="68580" marR="68580" marT="0" marB="0"/>
                </a:tc>
              </a:tr>
              <a:tr h="844816">
                <a:tc>
                  <a:txBody>
                    <a:bodyPr/>
                    <a:lstStyle/>
                    <a:p>
                      <a:pPr marL="318770" indent="-228600" algn="just">
                        <a:lnSpc>
                          <a:spcPct val="150000"/>
                        </a:lnSpc>
                        <a:spcAft>
                          <a:spcPts val="0"/>
                        </a:spcAft>
                      </a:pPr>
                      <a:r>
                        <a:rPr lang="en-US" sz="1200">
                          <a:effectLst/>
                        </a:rPr>
                        <a:t>Total power consumption</a:t>
                      </a:r>
                      <a:endParaRPr lang="en-US" sz="1400" b="1">
                        <a:solidFill>
                          <a:srgbClr val="365F91"/>
                        </a:solidFill>
                        <a:effectLst/>
                        <a:latin typeface="Times New Roman"/>
                        <a:ea typeface="Calibri"/>
                        <a:cs typeface="Arial"/>
                      </a:endParaRPr>
                    </a:p>
                  </a:txBody>
                  <a:tcPr marL="68580" marR="68580" marT="0" marB="0"/>
                </a:tc>
                <a:tc>
                  <a:txBody>
                    <a:bodyPr/>
                    <a:lstStyle/>
                    <a:p>
                      <a:pPr marL="318770" indent="-228600" algn="just">
                        <a:lnSpc>
                          <a:spcPct val="150000"/>
                        </a:lnSpc>
                        <a:spcAft>
                          <a:spcPts val="0"/>
                        </a:spcAft>
                      </a:pPr>
                      <a:r>
                        <a:rPr lang="en-US" sz="1200" dirty="0">
                          <a:effectLst/>
                        </a:rPr>
                        <a:t>100KW</a:t>
                      </a:r>
                      <a:endParaRPr lang="en-US" sz="1400" b="1" dirty="0">
                        <a:solidFill>
                          <a:srgbClr val="365F91"/>
                        </a:solidFill>
                        <a:effectLst/>
                        <a:latin typeface="Times New Roman"/>
                        <a:ea typeface="Calibri"/>
                        <a:cs typeface="Arial"/>
                      </a:endParaRPr>
                    </a:p>
                  </a:txBody>
                  <a:tcPr marL="68580" marR="68580" marT="0" marB="0"/>
                </a:tc>
              </a:tr>
            </a:tbl>
          </a:graphicData>
        </a:graphic>
      </p:graphicFrame>
      <p:sp>
        <p:nvSpPr>
          <p:cNvPr id="3" name="Rectangle 2"/>
          <p:cNvSpPr/>
          <p:nvPr/>
        </p:nvSpPr>
        <p:spPr>
          <a:xfrm>
            <a:off x="2815077" y="3244334"/>
            <a:ext cx="3513846" cy="369332"/>
          </a:xfrm>
          <a:prstGeom prst="rect">
            <a:avLst/>
          </a:prstGeom>
        </p:spPr>
        <p:txBody>
          <a:bodyPr wrap="none">
            <a:spAutoFit/>
          </a:bodyPr>
          <a:lstStyle/>
          <a:p>
            <a:r>
              <a:rPr lang="en-US" dirty="0"/>
              <a:t>Calculating the consumption of LED</a:t>
            </a:r>
            <a:endParaRPr lang="ar-SA" dirty="0"/>
          </a:p>
        </p:txBody>
      </p:sp>
      <p:sp>
        <p:nvSpPr>
          <p:cNvPr id="4" name="Rectangle 3"/>
          <p:cNvSpPr/>
          <p:nvPr/>
        </p:nvSpPr>
        <p:spPr>
          <a:xfrm>
            <a:off x="251520" y="4463534"/>
            <a:ext cx="5447838" cy="523220"/>
          </a:xfrm>
          <a:prstGeom prst="rect">
            <a:avLst/>
          </a:prstGeom>
        </p:spPr>
        <p:txBody>
          <a:bodyPr wrap="none">
            <a:spAutoFit/>
          </a:bodyPr>
          <a:lstStyle/>
          <a:p>
            <a:r>
              <a:rPr lang="en-US" sz="2800" b="1" cap="all" dirty="0"/>
              <a:t>CH.8:Life Cycle Assessment (LCA)</a:t>
            </a:r>
          </a:p>
        </p:txBody>
      </p:sp>
    </p:spTree>
    <p:extLst>
      <p:ext uri="{BB962C8B-B14F-4D97-AF65-F5344CB8AC3E}">
        <p14:creationId xmlns:p14="http://schemas.microsoft.com/office/powerpoint/2010/main" val="3827265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827584" y="692696"/>
            <a:ext cx="3590925" cy="3590925"/>
          </a:xfrm>
          <a:prstGeom prst="rect">
            <a:avLst/>
          </a:prstGeom>
        </p:spPr>
      </p:pic>
      <p:sp>
        <p:nvSpPr>
          <p:cNvPr id="3" name="Rectangle 2"/>
          <p:cNvSpPr/>
          <p:nvPr/>
        </p:nvSpPr>
        <p:spPr>
          <a:xfrm>
            <a:off x="827584" y="4725144"/>
            <a:ext cx="4572000" cy="646331"/>
          </a:xfrm>
          <a:prstGeom prst="rect">
            <a:avLst/>
          </a:prstGeom>
        </p:spPr>
        <p:txBody>
          <a:bodyPr>
            <a:spAutoFit/>
          </a:bodyPr>
          <a:lstStyle/>
          <a:p>
            <a:pPr algn="l"/>
            <a:r>
              <a:rPr lang="en-US" b="1" u="sng" dirty="0"/>
              <a:t>Figure 8.1</a:t>
            </a:r>
            <a:r>
              <a:rPr lang="en-US" b="1" dirty="0"/>
              <a:t>:.(Phases of the LCA method (adapted from ISO 14040(ISO 2006a))</a:t>
            </a:r>
            <a:endParaRPr lang="ar-SA" dirty="0"/>
          </a:p>
        </p:txBody>
      </p:sp>
    </p:spTree>
    <p:extLst>
      <p:ext uri="{BB962C8B-B14F-4D97-AF65-F5344CB8AC3E}">
        <p14:creationId xmlns:p14="http://schemas.microsoft.com/office/powerpoint/2010/main" val="354022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54009519"/>
              </p:ext>
            </p:extLst>
          </p:nvPr>
        </p:nvGraphicFramePr>
        <p:xfrm>
          <a:off x="1115616" y="1052736"/>
          <a:ext cx="4973955" cy="3275965"/>
        </p:xfrm>
        <a:graphic>
          <a:graphicData uri="http://schemas.openxmlformats.org/drawingml/2006/table">
            <a:tbl>
              <a:tblPr firstRow="1" firstCol="1" bandRow="1">
                <a:tableStyleId>{5C22544A-7EE6-4342-B048-85BDC9FD1C3A}</a:tableStyleId>
              </a:tblPr>
              <a:tblGrid>
                <a:gridCol w="2129790"/>
                <a:gridCol w="2844165"/>
              </a:tblGrid>
              <a:tr h="182245">
                <a:tc>
                  <a:txBody>
                    <a:bodyPr/>
                    <a:lstStyle/>
                    <a:p>
                      <a:pPr>
                        <a:spcBef>
                          <a:spcPts val="1200"/>
                        </a:spcBef>
                        <a:spcAft>
                          <a:spcPts val="300"/>
                        </a:spcAft>
                      </a:pPr>
                      <a:r>
                        <a:rPr lang="en-US" sz="1100">
                          <a:effectLst/>
                        </a:rPr>
                        <a:t>LCA Element</a:t>
                      </a:r>
                      <a:endParaRPr lang="en-US" sz="1100" b="1">
                        <a:effectLst/>
                        <a:latin typeface="Calibri"/>
                        <a:ea typeface="Times New Roman"/>
                        <a:cs typeface="Times New Roman"/>
                      </a:endParaRPr>
                    </a:p>
                  </a:txBody>
                  <a:tcPr marL="68580" marR="68580" marT="0" marB="0"/>
                </a:tc>
                <a:tc>
                  <a:txBody>
                    <a:bodyPr/>
                    <a:lstStyle/>
                    <a:p>
                      <a:pPr>
                        <a:spcBef>
                          <a:spcPts val="1200"/>
                        </a:spcBef>
                        <a:spcAft>
                          <a:spcPts val="300"/>
                        </a:spcAft>
                      </a:pPr>
                      <a:r>
                        <a:rPr lang="en-US" sz="1100">
                          <a:effectLst/>
                        </a:rPr>
                        <a:t>Summary of this work</a:t>
                      </a:r>
                      <a:endParaRPr lang="en-US" sz="1100" b="1">
                        <a:effectLst/>
                        <a:latin typeface="Calibri"/>
                        <a:ea typeface="Times New Roman"/>
                        <a:cs typeface="Times New Roman"/>
                      </a:endParaRPr>
                    </a:p>
                  </a:txBody>
                  <a:tcPr marL="68580" marR="68580" marT="0" marB="0"/>
                </a:tc>
              </a:tr>
              <a:tr h="909955">
                <a:tc>
                  <a:txBody>
                    <a:bodyPr/>
                    <a:lstStyle/>
                    <a:p>
                      <a:pPr>
                        <a:spcBef>
                          <a:spcPts val="1200"/>
                        </a:spcBef>
                        <a:spcAft>
                          <a:spcPts val="300"/>
                        </a:spcAft>
                      </a:pPr>
                      <a:r>
                        <a:rPr lang="en-US" sz="1100">
                          <a:effectLst/>
                        </a:rPr>
                        <a:t>Intended Application</a:t>
                      </a:r>
                      <a:endParaRPr lang="en-US" sz="1100" b="1">
                        <a:effectLst/>
                        <a:latin typeface="Calibri"/>
                        <a:ea typeface="Times New Roman"/>
                        <a:cs typeface="Times New Roman"/>
                      </a:endParaRPr>
                    </a:p>
                  </a:txBody>
                  <a:tcPr marL="68580" marR="68580" marT="0" marB="0"/>
                </a:tc>
                <a:tc>
                  <a:txBody>
                    <a:bodyPr/>
                    <a:lstStyle/>
                    <a:p>
                      <a:pPr>
                        <a:spcBef>
                          <a:spcPts val="1200"/>
                        </a:spcBef>
                        <a:spcAft>
                          <a:spcPts val="300"/>
                        </a:spcAft>
                      </a:pPr>
                      <a:r>
                        <a:rPr lang="en-US" sz="1100">
                          <a:effectLst/>
                        </a:rPr>
                        <a:t>Create a comparative life cycle assessment (LCA) of two common street lighting technologies (HPS &amp; LED), the technologies will be compared one to one replacement of HPS with LED.</a:t>
                      </a:r>
                      <a:endParaRPr lang="en-US" sz="1100" b="1">
                        <a:effectLst/>
                        <a:latin typeface="Calibri"/>
                        <a:ea typeface="Times New Roman"/>
                        <a:cs typeface="Times New Roman"/>
                      </a:endParaRPr>
                    </a:p>
                  </a:txBody>
                  <a:tcPr marL="68580" marR="68580" marT="0" marB="0"/>
                </a:tc>
              </a:tr>
              <a:tr h="1273810">
                <a:tc>
                  <a:txBody>
                    <a:bodyPr/>
                    <a:lstStyle/>
                    <a:p>
                      <a:pPr>
                        <a:spcBef>
                          <a:spcPts val="1200"/>
                        </a:spcBef>
                        <a:spcAft>
                          <a:spcPts val="300"/>
                        </a:spcAft>
                      </a:pPr>
                      <a:r>
                        <a:rPr lang="en-US" sz="1100">
                          <a:effectLst/>
                        </a:rPr>
                        <a:t>Reasons for the study</a:t>
                      </a:r>
                      <a:endParaRPr lang="en-US" sz="1100" b="1">
                        <a:effectLst/>
                        <a:latin typeface="Calibri"/>
                        <a:ea typeface="Times New Roman"/>
                        <a:cs typeface="Times New Roman"/>
                      </a:endParaRPr>
                    </a:p>
                  </a:txBody>
                  <a:tcPr marL="68580" marR="68580" marT="0" marB="0"/>
                </a:tc>
                <a:tc>
                  <a:txBody>
                    <a:bodyPr/>
                    <a:lstStyle/>
                    <a:p>
                      <a:pPr rtl="0">
                        <a:spcBef>
                          <a:spcPts val="1200"/>
                        </a:spcBef>
                        <a:spcAft>
                          <a:spcPts val="300"/>
                        </a:spcAft>
                      </a:pPr>
                      <a:r>
                        <a:rPr lang="en-US" sz="1100">
                          <a:effectLst/>
                        </a:rPr>
                        <a:t>. To quantify the energy consumption of each technology .                                                                                 . To study the environmental impacts of LED &amp; HPS lamps,and solar panel .                                                                             . To inform the city in their decision making process as well as cities involved in a future lighting retrofits.</a:t>
                      </a:r>
                      <a:endParaRPr lang="en-US" sz="1100" b="1">
                        <a:effectLst/>
                        <a:latin typeface="Calibri"/>
                        <a:ea typeface="Times New Roman"/>
                        <a:cs typeface="Times New Roman"/>
                      </a:endParaRPr>
                    </a:p>
                  </a:txBody>
                  <a:tcPr marL="68580" marR="68580" marT="0" marB="0"/>
                </a:tc>
              </a:tr>
              <a:tr h="546100">
                <a:tc>
                  <a:txBody>
                    <a:bodyPr/>
                    <a:lstStyle/>
                    <a:p>
                      <a:pPr>
                        <a:spcBef>
                          <a:spcPts val="1200"/>
                        </a:spcBef>
                        <a:spcAft>
                          <a:spcPts val="300"/>
                        </a:spcAft>
                      </a:pPr>
                      <a:r>
                        <a:rPr lang="en-US" sz="1100">
                          <a:effectLst/>
                        </a:rPr>
                        <a:t>Audience</a:t>
                      </a:r>
                      <a:endParaRPr lang="en-US" sz="1100" b="1">
                        <a:effectLst/>
                        <a:latin typeface="Calibri"/>
                        <a:ea typeface="Times New Roman"/>
                        <a:cs typeface="Times New Roman"/>
                      </a:endParaRPr>
                    </a:p>
                  </a:txBody>
                  <a:tcPr marL="68580" marR="68580" marT="0" marB="0"/>
                </a:tc>
                <a:tc>
                  <a:txBody>
                    <a:bodyPr/>
                    <a:lstStyle/>
                    <a:p>
                      <a:pPr>
                        <a:spcBef>
                          <a:spcPts val="1200"/>
                        </a:spcBef>
                        <a:spcAft>
                          <a:spcPts val="300"/>
                        </a:spcAft>
                      </a:pPr>
                      <a:r>
                        <a:rPr lang="en-US" sz="1100">
                          <a:effectLst/>
                        </a:rPr>
                        <a:t>Decision makers which will be useful for comparing options that will be implemented on a large scale and for along term.</a:t>
                      </a:r>
                      <a:endParaRPr lang="en-US" sz="1100" b="1">
                        <a:effectLst/>
                        <a:latin typeface="Calibri"/>
                        <a:ea typeface="Times New Roman"/>
                        <a:cs typeface="Times New Roman"/>
                      </a:endParaRPr>
                    </a:p>
                  </a:txBody>
                  <a:tcPr marL="68580" marR="68580" marT="0" marB="0"/>
                </a:tc>
              </a:tr>
              <a:tr h="363855">
                <a:tc>
                  <a:txBody>
                    <a:bodyPr/>
                    <a:lstStyle/>
                    <a:p>
                      <a:pPr>
                        <a:spcBef>
                          <a:spcPts val="1200"/>
                        </a:spcBef>
                        <a:spcAft>
                          <a:spcPts val="300"/>
                        </a:spcAft>
                      </a:pPr>
                      <a:r>
                        <a:rPr lang="en-US" sz="1100">
                          <a:effectLst/>
                        </a:rPr>
                        <a:t> Results</a:t>
                      </a:r>
                      <a:endParaRPr lang="en-US" sz="1100" b="1">
                        <a:effectLst/>
                        <a:latin typeface="Calibri"/>
                        <a:ea typeface="Times New Roman"/>
                        <a:cs typeface="Times New Roman"/>
                      </a:endParaRPr>
                    </a:p>
                  </a:txBody>
                  <a:tcPr marL="68580" marR="68580" marT="0" marB="0"/>
                </a:tc>
                <a:tc>
                  <a:txBody>
                    <a:bodyPr/>
                    <a:lstStyle/>
                    <a:p>
                      <a:pPr>
                        <a:spcBef>
                          <a:spcPts val="1200"/>
                        </a:spcBef>
                        <a:spcAft>
                          <a:spcPts val="300"/>
                        </a:spcAft>
                      </a:pPr>
                      <a:r>
                        <a:rPr lang="en-US" sz="1100" dirty="0">
                          <a:effectLst/>
                        </a:rPr>
                        <a:t>The results of this study will be addressed in this report.</a:t>
                      </a:r>
                      <a:endParaRPr lang="en-US" sz="1100" b="1" dirty="0">
                        <a:effectLst/>
                        <a:latin typeface="Calibri"/>
                        <a:ea typeface="Times New Roman"/>
                        <a:cs typeface="Times New Roman"/>
                      </a:endParaRPr>
                    </a:p>
                  </a:txBody>
                  <a:tcPr marL="68580" marR="68580" marT="0" marB="0"/>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980823982"/>
              </p:ext>
            </p:extLst>
          </p:nvPr>
        </p:nvGraphicFramePr>
        <p:xfrm>
          <a:off x="971600" y="4725144"/>
          <a:ext cx="5411470" cy="1760220"/>
        </p:xfrm>
        <a:graphic>
          <a:graphicData uri="http://schemas.openxmlformats.org/drawingml/2006/table">
            <a:tbl>
              <a:tblPr firstRow="1" firstCol="1" bandRow="1">
                <a:tableStyleId>{5C22544A-7EE6-4342-B048-85BDC9FD1C3A}</a:tableStyleId>
              </a:tblPr>
              <a:tblGrid>
                <a:gridCol w="525145"/>
                <a:gridCol w="659130"/>
                <a:gridCol w="798195"/>
                <a:gridCol w="676910"/>
                <a:gridCol w="941705"/>
                <a:gridCol w="604520"/>
                <a:gridCol w="579755"/>
                <a:gridCol w="626110"/>
              </a:tblGrid>
              <a:tr h="0">
                <a:tc>
                  <a:txBody>
                    <a:bodyPr/>
                    <a:lstStyle/>
                    <a:p>
                      <a:pPr algn="l" rtl="0">
                        <a:lnSpc>
                          <a:spcPct val="150000"/>
                        </a:lnSpc>
                        <a:spcAft>
                          <a:spcPts val="0"/>
                        </a:spcAft>
                      </a:pPr>
                      <a:r>
                        <a:rPr lang="en-US" sz="1100">
                          <a:effectLst/>
                        </a:rPr>
                        <a:t>Bulb Type</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Wattage</a:t>
                      </a:r>
                      <a:br>
                        <a:rPr lang="en-US" sz="1100">
                          <a:effectLst/>
                        </a:rPr>
                      </a:br>
                      <a:r>
                        <a:rPr lang="en-US" sz="1100">
                          <a:effectLst/>
                        </a:rPr>
                        <a:t>(W)</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Color Rendering Index</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Lumens</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Color Temperature</a:t>
                      </a:r>
                      <a:br>
                        <a:rPr lang="en-US" sz="1100">
                          <a:effectLst/>
                        </a:rPr>
                      </a:br>
                      <a:r>
                        <a:rPr lang="en-US" sz="1100">
                          <a:effectLst/>
                        </a:rPr>
                        <a:t>(K)</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Life Time</a:t>
                      </a:r>
                      <a:br>
                        <a:rPr lang="en-US" sz="1100">
                          <a:effectLst/>
                        </a:rPr>
                      </a:br>
                      <a:r>
                        <a:rPr lang="en-US" sz="1100">
                          <a:effectLst/>
                        </a:rPr>
                        <a:t>(hrs)</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Pole height</a:t>
                      </a:r>
                      <a:br>
                        <a:rPr lang="en-US" sz="1100">
                          <a:effectLst/>
                        </a:rPr>
                      </a:br>
                      <a:r>
                        <a:rPr lang="en-US" sz="1100">
                          <a:effectLst/>
                        </a:rPr>
                        <a:t>(m)</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Spaces between Poles</a:t>
                      </a:r>
                      <a:br>
                        <a:rPr lang="en-US" sz="1100">
                          <a:effectLst/>
                        </a:rPr>
                      </a:br>
                      <a:r>
                        <a:rPr lang="en-US" sz="1100">
                          <a:effectLst/>
                        </a:rPr>
                        <a:t>(m)</a:t>
                      </a:r>
                      <a:endParaRPr lang="en-US" sz="1200">
                        <a:solidFill>
                          <a:srgbClr val="365F91"/>
                        </a:solidFill>
                        <a:effectLst/>
                        <a:latin typeface="Times New Roman"/>
                        <a:ea typeface="Calibri"/>
                        <a:cs typeface="Arial"/>
                      </a:endParaRPr>
                    </a:p>
                  </a:txBody>
                  <a:tcPr marL="68580" marR="68580" marT="0" marB="0"/>
                </a:tc>
              </a:tr>
              <a:tr h="0">
                <a:tc>
                  <a:txBody>
                    <a:bodyPr/>
                    <a:lstStyle/>
                    <a:p>
                      <a:pPr algn="l" rtl="0">
                        <a:lnSpc>
                          <a:spcPct val="150000"/>
                        </a:lnSpc>
                        <a:spcAft>
                          <a:spcPts val="0"/>
                        </a:spcAft>
                      </a:pPr>
                      <a:r>
                        <a:rPr lang="en-US" sz="1100">
                          <a:effectLst/>
                        </a:rPr>
                        <a:t>HPS</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350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25</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28,000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2,000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24,000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10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46</a:t>
                      </a:r>
                      <a:endParaRPr lang="en-US" sz="1200">
                        <a:solidFill>
                          <a:srgbClr val="365F91"/>
                        </a:solidFill>
                        <a:effectLst/>
                        <a:latin typeface="Times New Roman"/>
                        <a:ea typeface="Calibri"/>
                        <a:cs typeface="Arial"/>
                      </a:endParaRPr>
                    </a:p>
                  </a:txBody>
                  <a:tcPr marL="68580" marR="68580" marT="0" marB="0"/>
                </a:tc>
              </a:tr>
              <a:tr h="0">
                <a:tc>
                  <a:txBody>
                    <a:bodyPr/>
                    <a:lstStyle/>
                    <a:p>
                      <a:pPr algn="l" rtl="0">
                        <a:lnSpc>
                          <a:spcPct val="150000"/>
                        </a:lnSpc>
                        <a:spcAft>
                          <a:spcPts val="0"/>
                        </a:spcAft>
                      </a:pPr>
                      <a:r>
                        <a:rPr lang="en-US" sz="1100">
                          <a:effectLst/>
                        </a:rPr>
                        <a:t>LED</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50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70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12,000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5,300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75,000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10</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30</a:t>
                      </a:r>
                      <a:endParaRPr lang="en-US" sz="1200">
                        <a:solidFill>
                          <a:srgbClr val="365F91"/>
                        </a:solidFill>
                        <a:effectLst/>
                        <a:latin typeface="Times New Roman"/>
                        <a:ea typeface="Calibri"/>
                        <a:cs typeface="Arial"/>
                      </a:endParaRPr>
                    </a:p>
                  </a:txBody>
                  <a:tcPr marL="68580" marR="68580" marT="0" marB="0"/>
                </a:tc>
              </a:tr>
              <a:tr h="0">
                <a:tc>
                  <a:txBody>
                    <a:bodyPr/>
                    <a:lstStyle/>
                    <a:p>
                      <a:pPr algn="l" rtl="0">
                        <a:lnSpc>
                          <a:spcPct val="150000"/>
                        </a:lnSpc>
                        <a:spcAft>
                          <a:spcPts val="0"/>
                        </a:spcAft>
                      </a:pPr>
                      <a:r>
                        <a:rPr lang="en-US" sz="1100">
                          <a:effectLst/>
                        </a:rPr>
                        <a:t> </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 </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 </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 </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 </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 </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a:effectLst/>
                        </a:rPr>
                        <a:t> </a:t>
                      </a:r>
                      <a:endParaRPr lang="en-US" sz="1200">
                        <a:solidFill>
                          <a:srgbClr val="365F91"/>
                        </a:solidFill>
                        <a:effectLst/>
                        <a:latin typeface="Times New Roman"/>
                        <a:ea typeface="Calibri"/>
                        <a:cs typeface="Arial"/>
                      </a:endParaRPr>
                    </a:p>
                  </a:txBody>
                  <a:tcPr marL="68580" marR="68580" marT="0" marB="0"/>
                </a:tc>
                <a:tc>
                  <a:txBody>
                    <a:bodyPr/>
                    <a:lstStyle/>
                    <a:p>
                      <a:pPr algn="l" rtl="0">
                        <a:lnSpc>
                          <a:spcPct val="150000"/>
                        </a:lnSpc>
                        <a:spcAft>
                          <a:spcPts val="0"/>
                        </a:spcAft>
                      </a:pPr>
                      <a:r>
                        <a:rPr lang="en-US" sz="1100" dirty="0">
                          <a:effectLst/>
                        </a:rPr>
                        <a:t> </a:t>
                      </a:r>
                      <a:endParaRPr lang="en-US" sz="1200" dirty="0">
                        <a:solidFill>
                          <a:srgbClr val="365F91"/>
                        </a:solidFill>
                        <a:effectLst/>
                        <a:latin typeface="Times New Roman"/>
                        <a:ea typeface="Calibri"/>
                        <a:cs typeface="Arial"/>
                      </a:endParaRPr>
                    </a:p>
                  </a:txBody>
                  <a:tcPr marL="68580" marR="68580" marT="0" marB="0"/>
                </a:tc>
              </a:tr>
            </a:tbl>
          </a:graphicData>
        </a:graphic>
      </p:graphicFrame>
      <p:sp>
        <p:nvSpPr>
          <p:cNvPr id="4" name="Rectangle 3"/>
          <p:cNvSpPr/>
          <p:nvPr/>
        </p:nvSpPr>
        <p:spPr>
          <a:xfrm>
            <a:off x="1691680" y="6365986"/>
            <a:ext cx="4572000" cy="338554"/>
          </a:xfrm>
          <a:prstGeom prst="rect">
            <a:avLst/>
          </a:prstGeom>
        </p:spPr>
        <p:txBody>
          <a:bodyPr>
            <a:spAutoFit/>
          </a:bodyPr>
          <a:lstStyle/>
          <a:p>
            <a:pPr algn="l"/>
            <a:r>
              <a:rPr lang="en-US" sz="1600" dirty="0"/>
              <a:t>Table 8.3:Specification of the two lighting bulbs</a:t>
            </a:r>
            <a:endParaRPr lang="ar-SA" sz="1600" dirty="0"/>
          </a:p>
        </p:txBody>
      </p:sp>
    </p:spTree>
    <p:extLst>
      <p:ext uri="{BB962C8B-B14F-4D97-AF65-F5344CB8AC3E}">
        <p14:creationId xmlns:p14="http://schemas.microsoft.com/office/powerpoint/2010/main" val="9789302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755576" y="754747"/>
            <a:ext cx="5274310" cy="3682365"/>
          </a:xfrm>
          <a:prstGeom prst="rect">
            <a:avLst/>
          </a:prstGeom>
        </p:spPr>
      </p:pic>
    </p:spTree>
    <p:extLst>
      <p:ext uri="{BB962C8B-B14F-4D97-AF65-F5344CB8AC3E}">
        <p14:creationId xmlns:p14="http://schemas.microsoft.com/office/powerpoint/2010/main" val="27738770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1115616" y="1772816"/>
                <a:ext cx="4572000" cy="4104265"/>
              </a:xfrm>
              <a:prstGeom prst="rect">
                <a:avLst/>
              </a:prstGeom>
            </p:spPr>
            <p:txBody>
              <a:bodyPr>
                <a:spAutoFit/>
              </a:bodyPr>
              <a:lstStyle/>
              <a:p>
                <a:pPr algn="l" rtl="0"/>
                <a:r>
                  <a:rPr lang="en-US" b="1" u="sng" dirty="0"/>
                  <a:t>9.1 Estimation of total Energy of HPS lamps in Tubas</a:t>
                </a:r>
                <a:r>
                  <a:rPr lang="en-US" b="1" dirty="0"/>
                  <a:t>:</a:t>
                </a:r>
                <a:br>
                  <a:rPr lang="en-US" b="1" dirty="0"/>
                </a:br>
                <a:r>
                  <a:rPr lang="en-US" i="1" dirty="0"/>
                  <a:t>Energy consumption= Number of lamps</a:t>
                </a:r>
                <a14:m>
                  <m:oMath xmlns:m="http://schemas.openxmlformats.org/officeDocument/2006/math">
                    <m:r>
                      <a:rPr lang="en-US" i="1">
                        <a:latin typeface="Cambria Math"/>
                      </a:rPr>
                      <m:t>×</m:t>
                    </m:r>
                  </m:oMath>
                </a14:m>
                <a:r>
                  <a:rPr lang="en-US" i="1" dirty="0"/>
                  <a:t>wattage</a:t>
                </a:r>
                <a14:m>
                  <m:oMath xmlns:m="http://schemas.openxmlformats.org/officeDocument/2006/math">
                    <m:r>
                      <a:rPr lang="en-US" i="1">
                        <a:latin typeface="Cambria Math"/>
                      </a:rPr>
                      <m:t>×</m:t>
                    </m:r>
                  </m:oMath>
                </a14:m>
                <a:r>
                  <a:rPr lang="en-US" i="1" dirty="0"/>
                  <a:t>operation hours</a:t>
                </a:r>
                <a:r>
                  <a:rPr lang="en-US" dirty="0"/>
                  <a:t> </a:t>
                </a:r>
              </a:p>
              <a:p>
                <a:pPr algn="l" rtl="0"/>
                <a:r>
                  <a:rPr lang="en-US" dirty="0"/>
                  <a:t> The streets lights in Tubas are lit from 4:00pm  till 6:00 am, which means 10 hours of operation. Also a single HPS lamp consumes 350W of power. </a:t>
                </a:r>
                <a:br>
                  <a:rPr lang="en-US" dirty="0"/>
                </a:br>
                <a:r>
                  <a:rPr lang="en-US" dirty="0"/>
                  <a:t/>
                </a:r>
                <a:br>
                  <a:rPr lang="en-US" dirty="0"/>
                </a:br>
                <a:r>
                  <a:rPr lang="en-US" dirty="0"/>
                  <a:t>So, E </a:t>
                </a:r>
                <a14:m>
                  <m:oMath xmlns:m="http://schemas.openxmlformats.org/officeDocument/2006/math">
                    <m:f>
                      <m:fPr>
                        <m:ctrlPr>
                          <a:rPr lang="en-US" i="1">
                            <a:latin typeface="Cambria Math"/>
                          </a:rPr>
                        </m:ctrlPr>
                      </m:fPr>
                      <m:num>
                        <m:r>
                          <a:rPr lang="en-US" i="1">
                            <a:latin typeface="Cambria Math"/>
                          </a:rPr>
                          <m:t>𝐾𝑊</m:t>
                        </m:r>
                        <m:r>
                          <a:rPr lang="en-US" i="1">
                            <a:latin typeface="Cambria Math"/>
                          </a:rPr>
                          <m:t>h</m:t>
                        </m:r>
                      </m:num>
                      <m:den>
                        <m:r>
                          <a:rPr lang="en-US" i="1">
                            <a:latin typeface="Cambria Math"/>
                          </a:rPr>
                          <m:t>𝑚𝑜𝑛𝑡</m:t>
                        </m:r>
                        <m:r>
                          <a:rPr lang="en-US" i="1">
                            <a:latin typeface="Cambria Math"/>
                          </a:rPr>
                          <m:t>h</m:t>
                        </m:r>
                      </m:den>
                    </m:f>
                  </m:oMath>
                </a14:m>
                <a:r>
                  <a:rPr lang="en-US" dirty="0"/>
                  <a:t>= 2000</a:t>
                </a:r>
                <a14:m>
                  <m:oMath xmlns:m="http://schemas.openxmlformats.org/officeDocument/2006/math">
                    <m:r>
                      <a:rPr lang="en-US" i="1">
                        <a:latin typeface="Cambria Math"/>
                      </a:rPr>
                      <m:t>×</m:t>
                    </m:r>
                  </m:oMath>
                </a14:m>
                <a:r>
                  <a:rPr lang="en-US" dirty="0"/>
                  <a:t> 350W </a:t>
                </a:r>
                <a14:m>
                  <m:oMath xmlns:m="http://schemas.openxmlformats.org/officeDocument/2006/math">
                    <m:r>
                      <a:rPr lang="en-US" i="1">
                        <a:latin typeface="Cambria Math"/>
                      </a:rPr>
                      <m:t>×</m:t>
                    </m:r>
                    <m:f>
                      <m:fPr>
                        <m:ctrlPr>
                          <a:rPr lang="en-US" i="1">
                            <a:latin typeface="Cambria Math"/>
                          </a:rPr>
                        </m:ctrlPr>
                      </m:fPr>
                      <m:num>
                        <m:r>
                          <a:rPr lang="en-US" i="1">
                            <a:latin typeface="Cambria Math"/>
                          </a:rPr>
                          <m:t>1</m:t>
                        </m:r>
                        <m:r>
                          <a:rPr lang="en-US" i="1">
                            <a:latin typeface="Cambria Math"/>
                          </a:rPr>
                          <m:t>𝐾𝑊</m:t>
                        </m:r>
                      </m:num>
                      <m:den>
                        <m:r>
                          <a:rPr lang="en-US" i="1">
                            <a:latin typeface="Cambria Math"/>
                          </a:rPr>
                          <m:t>1000</m:t>
                        </m:r>
                        <m:r>
                          <a:rPr lang="en-US" i="1">
                            <a:latin typeface="Cambria Math"/>
                          </a:rPr>
                          <m:t>𝑊</m:t>
                        </m:r>
                      </m:den>
                    </m:f>
                    <m:r>
                      <a:rPr lang="en-US" i="1">
                        <a:latin typeface="Cambria Math"/>
                      </a:rPr>
                      <m:t>×</m:t>
                    </m:r>
                  </m:oMath>
                </a14:m>
                <a:r>
                  <a:rPr lang="en-US" dirty="0"/>
                  <a:t> 10 </a:t>
                </a:r>
                <a14:m>
                  <m:oMath xmlns:m="http://schemas.openxmlformats.org/officeDocument/2006/math">
                    <m:f>
                      <m:fPr>
                        <m:ctrlPr>
                          <a:rPr lang="en-US" i="1">
                            <a:latin typeface="Cambria Math"/>
                          </a:rPr>
                        </m:ctrlPr>
                      </m:fPr>
                      <m:num>
                        <m:r>
                          <a:rPr lang="en-US" i="1">
                            <a:latin typeface="Cambria Math"/>
                          </a:rPr>
                          <m:t>h</m:t>
                        </m:r>
                        <m:r>
                          <a:rPr lang="en-US" i="1">
                            <a:latin typeface="Cambria Math"/>
                          </a:rPr>
                          <m:t>𝑜𝑢𝑟𝑠</m:t>
                        </m:r>
                      </m:num>
                      <m:den>
                        <m:r>
                          <a:rPr lang="en-US" i="1">
                            <a:latin typeface="Cambria Math"/>
                          </a:rPr>
                          <m:t>𝑑𝑎𝑦</m:t>
                        </m:r>
                      </m:den>
                    </m:f>
                    <m:r>
                      <a:rPr lang="en-US" i="1">
                        <a:latin typeface="Cambria Math"/>
                      </a:rPr>
                      <m:t>×</m:t>
                    </m:r>
                  </m:oMath>
                </a14:m>
                <a:r>
                  <a:rPr lang="en-US" dirty="0"/>
                  <a:t> 31 </a:t>
                </a:r>
                <a14:m>
                  <m:oMath xmlns:m="http://schemas.openxmlformats.org/officeDocument/2006/math">
                    <m:f>
                      <m:fPr>
                        <m:ctrlPr>
                          <a:rPr lang="en-US" i="1">
                            <a:latin typeface="Cambria Math"/>
                          </a:rPr>
                        </m:ctrlPr>
                      </m:fPr>
                      <m:num>
                        <m:r>
                          <a:rPr lang="en-US" i="1">
                            <a:latin typeface="Cambria Math"/>
                          </a:rPr>
                          <m:t>𝑑𝑎𝑦</m:t>
                        </m:r>
                      </m:num>
                      <m:den>
                        <m:r>
                          <a:rPr lang="en-US" i="1">
                            <a:latin typeface="Cambria Math"/>
                          </a:rPr>
                          <m:t>𝑚𝑜𝑛𝑡</m:t>
                        </m:r>
                        <m:r>
                          <a:rPr lang="en-US" i="1">
                            <a:latin typeface="Cambria Math"/>
                          </a:rPr>
                          <m:t>h</m:t>
                        </m:r>
                      </m:den>
                    </m:f>
                  </m:oMath>
                </a14:m>
                <a:endParaRPr lang="en-US" dirty="0"/>
              </a:p>
              <a:p>
                <a:pPr algn="l" rtl="0"/>
                <a:r>
                  <a:rPr lang="en-US" b="1" dirty="0"/>
                  <a:t>Number of lamps </a:t>
                </a:r>
                <a14:m>
                  <m:oMath xmlns:m="http://schemas.openxmlformats.org/officeDocument/2006/math">
                    <m:r>
                      <a:rPr lang="en-US" b="1" i="1">
                        <a:latin typeface="Cambria Math"/>
                      </a:rPr>
                      <m:t>≈</m:t>
                    </m:r>
                  </m:oMath>
                </a14:m>
                <a:r>
                  <a:rPr lang="en-US" b="1" dirty="0"/>
                  <a:t> 2000 lamp.</a:t>
                </a:r>
                <a:endParaRPr lang="en-US" dirty="0"/>
              </a:p>
              <a:p>
                <a:pPr algn="l"/>
                <a:r>
                  <a:rPr lang="en-US" b="1" dirty="0"/>
                  <a:t>E=217000</a:t>
                </a:r>
                <a14:m>
                  <m:oMath xmlns:m="http://schemas.openxmlformats.org/officeDocument/2006/math">
                    <m:f>
                      <m:fPr>
                        <m:ctrlPr>
                          <a:rPr lang="en-US" b="1" i="1">
                            <a:latin typeface="Cambria Math"/>
                          </a:rPr>
                        </m:ctrlPr>
                      </m:fPr>
                      <m:num>
                        <m:r>
                          <a:rPr lang="en-US" b="1" i="1">
                            <a:latin typeface="Cambria Math"/>
                          </a:rPr>
                          <m:t>𝑲𝑾𝒉</m:t>
                        </m:r>
                      </m:num>
                      <m:den>
                        <m:r>
                          <a:rPr lang="en-US" b="1" i="1">
                            <a:latin typeface="Cambria Math"/>
                          </a:rPr>
                          <m:t>𝒎𝒐𝒏𝒕𝒉</m:t>
                        </m:r>
                      </m:den>
                    </m:f>
                  </m:oMath>
                </a14:m>
                <a:endParaRPr lang="ar-SA" dirty="0"/>
              </a:p>
            </p:txBody>
          </p:sp>
        </mc:Choice>
        <mc:Fallback xmlns="">
          <p:sp>
            <p:nvSpPr>
              <p:cNvPr id="3" name="Rectangle 2"/>
              <p:cNvSpPr>
                <a:spLocks noRot="1" noChangeAspect="1" noMove="1" noResize="1" noEditPoints="1" noAdjustHandles="1" noChangeArrowheads="1" noChangeShapeType="1" noTextEdit="1"/>
              </p:cNvSpPr>
              <p:nvPr/>
            </p:nvSpPr>
            <p:spPr>
              <a:xfrm>
                <a:off x="1115616" y="1772816"/>
                <a:ext cx="4572000" cy="4104265"/>
              </a:xfrm>
              <a:prstGeom prst="rect">
                <a:avLst/>
              </a:prstGeom>
              <a:blipFill rotWithShape="1">
                <a:blip r:embed="rId2"/>
                <a:stretch>
                  <a:fillRect l="-2533" t="-743" r="-1467" b="-149"/>
                </a:stretch>
              </a:blipFill>
            </p:spPr>
            <p:txBody>
              <a:bodyPr/>
              <a:lstStyle/>
              <a:p>
                <a:r>
                  <a:rPr lang="ar-SA">
                    <a:noFill/>
                  </a:rPr>
                  <a:t> </a:t>
                </a:r>
              </a:p>
            </p:txBody>
          </p:sp>
        </mc:Fallback>
      </mc:AlternateContent>
      <p:sp>
        <p:nvSpPr>
          <p:cNvPr id="4" name="Rectangle 3"/>
          <p:cNvSpPr/>
          <p:nvPr/>
        </p:nvSpPr>
        <p:spPr>
          <a:xfrm>
            <a:off x="395536" y="620687"/>
            <a:ext cx="5000664" cy="461665"/>
          </a:xfrm>
          <a:prstGeom prst="rect">
            <a:avLst/>
          </a:prstGeom>
        </p:spPr>
        <p:txBody>
          <a:bodyPr wrap="none">
            <a:spAutoFit/>
          </a:bodyPr>
          <a:lstStyle/>
          <a:p>
            <a:r>
              <a:rPr lang="en-US" sz="2400" b="1" u="sng" dirty="0"/>
              <a:t>CH .9:LIFE CYCLECOST ANALYSIS (LCCA</a:t>
            </a:r>
            <a:endParaRPr lang="ar-SA" sz="2400" dirty="0"/>
          </a:p>
        </p:txBody>
      </p:sp>
    </p:spTree>
    <p:extLst>
      <p:ext uri="{BB962C8B-B14F-4D97-AF65-F5344CB8AC3E}">
        <p14:creationId xmlns:p14="http://schemas.microsoft.com/office/powerpoint/2010/main" val="20151586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755576" y="620688"/>
                <a:ext cx="4572000" cy="3701334"/>
              </a:xfrm>
              <a:prstGeom prst="rect">
                <a:avLst/>
              </a:prstGeom>
            </p:spPr>
            <p:txBody>
              <a:bodyPr>
                <a:spAutoFit/>
              </a:bodyPr>
              <a:lstStyle/>
              <a:p>
                <a:pPr algn="l" rtl="0"/>
                <a:r>
                  <a:rPr lang="en-US" b="1" u="sng" dirty="0"/>
                  <a:t>9.2 Estimation of total energy of LED lamps in Tubas  </a:t>
                </a:r>
                <a:r>
                  <a:rPr lang="en-US" b="1" dirty="0"/>
                  <a:t>. </a:t>
                </a:r>
                <a:br>
                  <a:rPr lang="en-US" b="1" dirty="0"/>
                </a:br>
                <a:r>
                  <a:rPr lang="en-US" dirty="0"/>
                  <a:t>In our study, we assumed that the cost of HPS fixture is 100$. </a:t>
                </a:r>
                <a:br>
                  <a:rPr lang="en-US" dirty="0"/>
                </a:br>
                <a:r>
                  <a:rPr lang="en-US" b="1" dirty="0"/>
                  <a:t>Initial investment =  2000 </a:t>
                </a:r>
                <a14:m>
                  <m:oMath xmlns:m="http://schemas.openxmlformats.org/officeDocument/2006/math">
                    <m:r>
                      <a:rPr lang="en-US" b="1" i="1">
                        <a:latin typeface="Cambria Math"/>
                      </a:rPr>
                      <m:t>×</m:t>
                    </m:r>
                  </m:oMath>
                </a14:m>
                <a:r>
                  <a:rPr lang="en-US" b="1" dirty="0"/>
                  <a:t> 5$ = 10000$ = 35000NIS.</a:t>
                </a:r>
                <a:r>
                  <a:rPr lang="en-US" dirty="0"/>
                  <a:t/>
                </a:r>
                <a:br>
                  <a:rPr lang="en-US" dirty="0"/>
                </a:br>
                <a:r>
                  <a:rPr lang="en-US" dirty="0"/>
                  <a:t/>
                </a:r>
                <a:br>
                  <a:rPr lang="en-US" dirty="0"/>
                </a:br>
                <a:r>
                  <a:rPr lang="en-US" b="1" dirty="0"/>
                  <a:t>Annual electricity consumption = 2000 </a:t>
                </a:r>
                <a14:m>
                  <m:oMath xmlns:m="http://schemas.openxmlformats.org/officeDocument/2006/math">
                    <m:r>
                      <a:rPr lang="en-US" b="1" i="1">
                        <a:latin typeface="Cambria Math"/>
                      </a:rPr>
                      <m:t>×</m:t>
                    </m:r>
                  </m:oMath>
                </a14:m>
                <a:r>
                  <a:rPr lang="en-US" b="1" dirty="0"/>
                  <a:t> 350W </a:t>
                </a:r>
                <a14:m>
                  <m:oMath xmlns:m="http://schemas.openxmlformats.org/officeDocument/2006/math">
                    <m:r>
                      <a:rPr lang="en-US" b="1" i="1">
                        <a:latin typeface="Cambria Math"/>
                      </a:rPr>
                      <m:t>× </m:t>
                    </m:r>
                  </m:oMath>
                </a14:m>
                <a:r>
                  <a:rPr lang="en-US" b="1" dirty="0"/>
                  <a:t> </a:t>
                </a:r>
                <a14:m>
                  <m:oMath xmlns:m="http://schemas.openxmlformats.org/officeDocument/2006/math">
                    <m:f>
                      <m:fPr>
                        <m:ctrlPr>
                          <a:rPr lang="en-US" i="1">
                            <a:latin typeface="Cambria Math"/>
                          </a:rPr>
                        </m:ctrlPr>
                      </m:fPr>
                      <m:num>
                        <m:r>
                          <a:rPr lang="en-US" i="1">
                            <a:latin typeface="Cambria Math"/>
                          </a:rPr>
                          <m:t>1</m:t>
                        </m:r>
                        <m:r>
                          <a:rPr lang="en-US" i="1">
                            <a:latin typeface="Cambria Math"/>
                          </a:rPr>
                          <m:t>𝐾𝑊</m:t>
                        </m:r>
                      </m:num>
                      <m:den>
                        <m:r>
                          <a:rPr lang="en-US" i="1">
                            <a:latin typeface="Cambria Math"/>
                          </a:rPr>
                          <m:t>1000</m:t>
                        </m:r>
                        <m:r>
                          <a:rPr lang="en-US" i="1">
                            <a:latin typeface="Cambria Math"/>
                          </a:rPr>
                          <m:t>𝑊</m:t>
                        </m:r>
                      </m:den>
                    </m:f>
                    <m:r>
                      <a:rPr lang="en-US" i="1">
                        <a:latin typeface="Cambria Math"/>
                      </a:rPr>
                      <m:t>×</m:t>
                    </m:r>
                  </m:oMath>
                </a14:m>
                <a:r>
                  <a:rPr lang="en-US" dirty="0"/>
                  <a:t> </a:t>
                </a:r>
                <a:r>
                  <a:rPr lang="en-US" b="1" dirty="0"/>
                  <a:t>10</a:t>
                </a:r>
                <a14:m>
                  <m:oMath xmlns:m="http://schemas.openxmlformats.org/officeDocument/2006/math">
                    <m:f>
                      <m:fPr>
                        <m:ctrlPr>
                          <a:rPr lang="en-US" i="1">
                            <a:latin typeface="Cambria Math"/>
                          </a:rPr>
                        </m:ctrlPr>
                      </m:fPr>
                      <m:num>
                        <m:r>
                          <a:rPr lang="en-US" i="1">
                            <a:latin typeface="Cambria Math"/>
                          </a:rPr>
                          <m:t>h</m:t>
                        </m:r>
                        <m:r>
                          <a:rPr lang="en-US" i="1">
                            <a:latin typeface="Cambria Math"/>
                          </a:rPr>
                          <m:t>𝑜𝑢𝑟𝑠</m:t>
                        </m:r>
                      </m:num>
                      <m:den>
                        <m:r>
                          <a:rPr lang="en-US" i="1">
                            <a:latin typeface="Cambria Math"/>
                          </a:rPr>
                          <m:t>𝑑𝑎𝑦</m:t>
                        </m:r>
                      </m:den>
                    </m:f>
                  </m:oMath>
                </a14:m>
                <a:r>
                  <a:rPr lang="en-US" dirty="0"/>
                  <a:t> </a:t>
                </a:r>
                <a14:m>
                  <m:oMath xmlns:m="http://schemas.openxmlformats.org/officeDocument/2006/math">
                    <m:r>
                      <a:rPr lang="en-US" i="1">
                        <a:latin typeface="Cambria Math"/>
                      </a:rPr>
                      <m:t>×</m:t>
                    </m:r>
                  </m:oMath>
                </a14:m>
                <a:r>
                  <a:rPr lang="en-US" b="1" dirty="0"/>
                  <a:t>365 </a:t>
                </a:r>
                <a14:m>
                  <m:oMath xmlns:m="http://schemas.openxmlformats.org/officeDocument/2006/math">
                    <m:f>
                      <m:fPr>
                        <m:ctrlPr>
                          <a:rPr lang="en-US" b="1" i="1">
                            <a:latin typeface="Cambria Math"/>
                          </a:rPr>
                        </m:ctrlPr>
                      </m:fPr>
                      <m:num>
                        <m:r>
                          <a:rPr lang="en-US" b="1" i="1">
                            <a:latin typeface="Cambria Math"/>
                          </a:rPr>
                          <m:t>𝒅𝒂𝒚𝒔</m:t>
                        </m:r>
                      </m:num>
                      <m:den>
                        <m:r>
                          <a:rPr lang="en-US" b="1" i="1">
                            <a:latin typeface="Cambria Math"/>
                          </a:rPr>
                          <m:t>𝒚𝒆𝒂𝒓</m:t>
                        </m:r>
                      </m:den>
                    </m:f>
                  </m:oMath>
                </a14:m>
                <a:r>
                  <a:rPr lang="en-US" b="1" dirty="0"/>
                  <a:t> = 2555000 KWh</a:t>
                </a:r>
                <a:endParaRPr lang="en-US" dirty="0"/>
              </a:p>
              <a:p>
                <a:pPr algn="l" rtl="0"/>
                <a:r>
                  <a:rPr lang="en-US" b="1" dirty="0"/>
                  <a:t>Annual costs = 2555000 KWh </a:t>
                </a:r>
                <a14:m>
                  <m:oMath xmlns:m="http://schemas.openxmlformats.org/officeDocument/2006/math">
                    <m:r>
                      <a:rPr lang="en-US" b="1" i="1">
                        <a:latin typeface="Cambria Math"/>
                      </a:rPr>
                      <m:t>×</m:t>
                    </m:r>
                  </m:oMath>
                </a14:m>
                <a:r>
                  <a:rPr lang="en-US" b="1" dirty="0"/>
                  <a:t> 0.35 </a:t>
                </a:r>
                <a14:m>
                  <m:oMath xmlns:m="http://schemas.openxmlformats.org/officeDocument/2006/math">
                    <m:f>
                      <m:fPr>
                        <m:ctrlPr>
                          <a:rPr lang="en-US" b="1" i="1">
                            <a:latin typeface="Cambria Math"/>
                          </a:rPr>
                        </m:ctrlPr>
                      </m:fPr>
                      <m:num>
                        <m:r>
                          <a:rPr lang="en-US" b="1" i="1">
                            <a:latin typeface="Cambria Math"/>
                          </a:rPr>
                          <m:t>𝑵𝑰𝑺</m:t>
                        </m:r>
                      </m:num>
                      <m:den>
                        <m:r>
                          <a:rPr lang="en-US" b="1" i="1">
                            <a:latin typeface="Cambria Math"/>
                          </a:rPr>
                          <m:t>𝑲𝑾𝒉</m:t>
                        </m:r>
                      </m:den>
                    </m:f>
                  </m:oMath>
                </a14:m>
                <a:r>
                  <a:rPr lang="en-US" b="1" dirty="0"/>
                  <a:t> = 894250 NIS.</a:t>
                </a: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755576" y="620688"/>
                <a:ext cx="4572000" cy="3701334"/>
              </a:xfrm>
              <a:prstGeom prst="rect">
                <a:avLst/>
              </a:prstGeom>
              <a:blipFill rotWithShape="1">
                <a:blip r:embed="rId2"/>
                <a:stretch>
                  <a:fillRect l="-1200" t="-824" r="-133" b="-1647"/>
                </a:stretch>
              </a:blipFill>
            </p:spPr>
            <p:txBody>
              <a:bodyPr/>
              <a:lstStyle/>
              <a:p>
                <a:r>
                  <a:rPr lang="ar-SA">
                    <a:noFill/>
                  </a:rPr>
                  <a:t> </a:t>
                </a:r>
              </a:p>
            </p:txBody>
          </p:sp>
        </mc:Fallback>
      </mc:AlternateContent>
    </p:spTree>
    <p:extLst>
      <p:ext uri="{BB962C8B-B14F-4D97-AF65-F5344CB8AC3E}">
        <p14:creationId xmlns:p14="http://schemas.microsoft.com/office/powerpoint/2010/main" val="162054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971600" y="620688"/>
                <a:ext cx="4572000" cy="4686283"/>
              </a:xfrm>
              <a:prstGeom prst="rect">
                <a:avLst/>
              </a:prstGeom>
            </p:spPr>
            <p:txBody>
              <a:bodyPr>
                <a:spAutoFit/>
              </a:bodyPr>
              <a:lstStyle/>
              <a:p>
                <a:pPr algn="l" rtl="0"/>
                <a:r>
                  <a:rPr lang="en-US" b="1" u="sng" dirty="0"/>
                  <a:t>9.3. Estimation of Present worth value for LED lamps</a:t>
                </a:r>
                <a:r>
                  <a:rPr lang="en-US" b="1" dirty="0"/>
                  <a:t>:</a:t>
                </a:r>
                <a:endParaRPr lang="en-US" dirty="0"/>
              </a:p>
              <a:p>
                <a:pPr algn="l" rtl="0"/>
                <a:r>
                  <a:rPr lang="en-US" dirty="0"/>
                  <a:t>We chose to replace 350W HPS lamps with 50W LED lamps and we assumed the cost of LED lamp to be13$. </a:t>
                </a:r>
              </a:p>
              <a:p>
                <a:pPr algn="l" rtl="0"/>
                <a:r>
                  <a:rPr lang="en-US" dirty="0"/>
                  <a:t>Our strategy in this project is to replace total lamps each year, therefore: </a:t>
                </a:r>
                <a:br>
                  <a:rPr lang="en-US" dirty="0"/>
                </a:br>
                <a:r>
                  <a:rPr lang="en-US" dirty="0"/>
                  <a:t/>
                </a:r>
                <a:br>
                  <a:rPr lang="en-US" dirty="0"/>
                </a:br>
                <a:r>
                  <a:rPr lang="en-US" b="1" dirty="0"/>
                  <a:t>Initial cost = 13 </a:t>
                </a:r>
                <a14:m>
                  <m:oMath xmlns:m="http://schemas.openxmlformats.org/officeDocument/2006/math">
                    <m:r>
                      <a:rPr lang="en-US" b="1" i="1">
                        <a:latin typeface="Cambria Math"/>
                      </a:rPr>
                      <m:t>×</m:t>
                    </m:r>
                  </m:oMath>
                </a14:m>
                <a:r>
                  <a:rPr lang="en-US" b="1" dirty="0"/>
                  <a:t> 2000 = 26000$ = 91000 NIS.</a:t>
                </a:r>
                <a:endParaRPr lang="en-US" dirty="0"/>
              </a:p>
              <a:p>
                <a:pPr algn="l" rtl="0"/>
                <a:r>
                  <a:rPr lang="en-US" b="1" dirty="0"/>
                  <a:t>Annual costs for buying 2000 LED lamp every year = 91000 NIS</a:t>
                </a:r>
                <a:br>
                  <a:rPr lang="en-US" b="1" dirty="0"/>
                </a:br>
                <a:r>
                  <a:rPr lang="en-US" b="1" dirty="0"/>
                  <a:t/>
                </a:r>
                <a:br>
                  <a:rPr lang="en-US" b="1" dirty="0"/>
                </a:br>
                <a:r>
                  <a:rPr lang="en-US" b="1" dirty="0"/>
                  <a:t>Electricity consumption in year 1=[(  2000</a:t>
                </a:r>
                <a14:m>
                  <m:oMath xmlns:m="http://schemas.openxmlformats.org/officeDocument/2006/math">
                    <m:r>
                      <a:rPr lang="en-US" i="1">
                        <a:latin typeface="Cambria Math"/>
                      </a:rPr>
                      <m:t>×</m:t>
                    </m:r>
                  </m:oMath>
                </a14:m>
                <a:r>
                  <a:rPr lang="en-US" dirty="0"/>
                  <a:t> </a:t>
                </a:r>
                <a:r>
                  <a:rPr lang="en-US" b="1" dirty="0"/>
                  <a:t>50</a:t>
                </a:r>
                <a:r>
                  <a:rPr lang="en-US" dirty="0"/>
                  <a:t>W</a:t>
                </a:r>
                <a:r>
                  <a:rPr lang="en-US" b="1" dirty="0"/>
                  <a:t> </a:t>
                </a:r>
                <a14:m>
                  <m:oMath xmlns:m="http://schemas.openxmlformats.org/officeDocument/2006/math">
                    <m:r>
                      <a:rPr lang="en-US" b="1" i="1">
                        <a:latin typeface="Cambria Math"/>
                      </a:rPr>
                      <m:t>×</m:t>
                    </m:r>
                  </m:oMath>
                </a14:m>
                <a:r>
                  <a:rPr lang="en-US" b="1" dirty="0"/>
                  <a:t> </a:t>
                </a:r>
                <a14:m>
                  <m:oMath xmlns:m="http://schemas.openxmlformats.org/officeDocument/2006/math">
                    <m:f>
                      <m:fPr>
                        <m:ctrlPr>
                          <a:rPr lang="en-US" i="1">
                            <a:latin typeface="Cambria Math"/>
                          </a:rPr>
                        </m:ctrlPr>
                      </m:fPr>
                      <m:num>
                        <m:r>
                          <a:rPr lang="en-US" i="1">
                            <a:latin typeface="Cambria Math"/>
                          </a:rPr>
                          <m:t>1</m:t>
                        </m:r>
                        <m:r>
                          <a:rPr lang="en-US" i="1">
                            <a:latin typeface="Cambria Math"/>
                          </a:rPr>
                          <m:t>𝐾𝑊</m:t>
                        </m:r>
                      </m:num>
                      <m:den>
                        <m:r>
                          <a:rPr lang="en-US" i="1">
                            <a:latin typeface="Cambria Math"/>
                          </a:rPr>
                          <m:t>1000</m:t>
                        </m:r>
                        <m:r>
                          <a:rPr lang="en-US" i="1">
                            <a:latin typeface="Cambria Math"/>
                          </a:rPr>
                          <m:t>𝑊</m:t>
                        </m:r>
                      </m:den>
                    </m:f>
                    <m:r>
                      <a:rPr lang="en-US" i="1">
                        <a:latin typeface="Cambria Math"/>
                      </a:rPr>
                      <m:t>×</m:t>
                    </m:r>
                  </m:oMath>
                </a14:m>
                <a:r>
                  <a:rPr lang="en-US" b="1" dirty="0"/>
                  <a:t>10 </a:t>
                </a:r>
                <a14:m>
                  <m:oMath xmlns:m="http://schemas.openxmlformats.org/officeDocument/2006/math">
                    <m:f>
                      <m:fPr>
                        <m:ctrlPr>
                          <a:rPr lang="en-US" i="1">
                            <a:latin typeface="Cambria Math"/>
                          </a:rPr>
                        </m:ctrlPr>
                      </m:fPr>
                      <m:num>
                        <m:r>
                          <a:rPr lang="en-US" i="1">
                            <a:latin typeface="Cambria Math"/>
                          </a:rPr>
                          <m:t>h</m:t>
                        </m:r>
                        <m:r>
                          <a:rPr lang="en-US" i="1">
                            <a:latin typeface="Cambria Math"/>
                          </a:rPr>
                          <m:t>𝑜𝑢𝑟𝑠</m:t>
                        </m:r>
                      </m:num>
                      <m:den>
                        <m:r>
                          <a:rPr lang="en-US" i="1">
                            <a:latin typeface="Cambria Math"/>
                          </a:rPr>
                          <m:t>𝑑𝑎𝑦</m:t>
                        </m:r>
                      </m:den>
                    </m:f>
                  </m:oMath>
                </a14:m>
                <a:r>
                  <a:rPr lang="en-US" dirty="0"/>
                  <a:t> </a:t>
                </a:r>
                <a14:m>
                  <m:oMath xmlns:m="http://schemas.openxmlformats.org/officeDocument/2006/math">
                    <m:r>
                      <a:rPr lang="en-US" i="1">
                        <a:latin typeface="Cambria Math"/>
                      </a:rPr>
                      <m:t>×</m:t>
                    </m:r>
                  </m:oMath>
                </a14:m>
                <a:r>
                  <a:rPr lang="en-US" b="1" dirty="0"/>
                  <a:t>365 </a:t>
                </a:r>
                <a14:m>
                  <m:oMath xmlns:m="http://schemas.openxmlformats.org/officeDocument/2006/math">
                    <m:f>
                      <m:fPr>
                        <m:ctrlPr>
                          <a:rPr lang="en-US" b="1" i="1">
                            <a:latin typeface="Cambria Math"/>
                          </a:rPr>
                        </m:ctrlPr>
                      </m:fPr>
                      <m:num>
                        <m:r>
                          <a:rPr lang="en-US" b="1" i="1">
                            <a:latin typeface="Cambria Math"/>
                          </a:rPr>
                          <m:t>𝒅𝒂𝒚𝒔</m:t>
                        </m:r>
                      </m:num>
                      <m:den>
                        <m:r>
                          <a:rPr lang="en-US" b="1" i="1">
                            <a:latin typeface="Cambria Math"/>
                          </a:rPr>
                          <m:t>𝒚𝒆𝒂𝒓</m:t>
                        </m:r>
                      </m:den>
                    </m:f>
                  </m:oMath>
                </a14:m>
                <a:r>
                  <a:rPr lang="en-US" b="1" dirty="0"/>
                  <a:t>  = 365000 KWh.</a:t>
                </a:r>
                <a:br>
                  <a:rPr lang="en-US" b="1" dirty="0"/>
                </a:b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971600" y="620688"/>
                <a:ext cx="4572000" cy="4686283"/>
              </a:xfrm>
              <a:prstGeom prst="rect">
                <a:avLst/>
              </a:prstGeom>
              <a:blipFill rotWithShape="1">
                <a:blip r:embed="rId2"/>
                <a:stretch>
                  <a:fillRect l="-1067" t="-650" r="-1467" b="-1040"/>
                </a:stretch>
              </a:blipFill>
            </p:spPr>
            <p:txBody>
              <a:bodyPr/>
              <a:lstStyle/>
              <a:p>
                <a:r>
                  <a:rPr lang="ar-SA">
                    <a:noFill/>
                  </a:rPr>
                  <a:t> </a:t>
                </a:r>
              </a:p>
            </p:txBody>
          </p:sp>
        </mc:Fallback>
      </mc:AlternateContent>
    </p:spTree>
    <p:extLst>
      <p:ext uri="{BB962C8B-B14F-4D97-AF65-F5344CB8AC3E}">
        <p14:creationId xmlns:p14="http://schemas.microsoft.com/office/powerpoint/2010/main" val="36104261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764704"/>
            <a:ext cx="4572000" cy="2862322"/>
          </a:xfrm>
          <a:prstGeom prst="rect">
            <a:avLst/>
          </a:prstGeom>
        </p:spPr>
        <p:txBody>
          <a:bodyPr>
            <a:spAutoFit/>
          </a:bodyPr>
          <a:lstStyle/>
          <a:p>
            <a:pPr algn="l" rtl="0"/>
            <a:r>
              <a:rPr lang="en-US" b="1" u="sng" dirty="0"/>
              <a:t>9.4:. Calculation of  costs for solar cells </a:t>
            </a:r>
            <a:endParaRPr lang="en-US" dirty="0"/>
          </a:p>
          <a:p>
            <a:pPr algn="l" rtl="0"/>
            <a:r>
              <a:rPr lang="en-US" dirty="0"/>
              <a:t>Photovoltaic  Q cells 350 watt =50$</a:t>
            </a:r>
          </a:p>
          <a:p>
            <a:pPr algn="l" rtl="0"/>
            <a:r>
              <a:rPr lang="en-US" dirty="0"/>
              <a:t>Battery lead acid =70$</a:t>
            </a:r>
          </a:p>
          <a:p>
            <a:pPr algn="l" rtl="0"/>
            <a:r>
              <a:rPr lang="en-US" dirty="0"/>
              <a:t>Regulator=15$</a:t>
            </a:r>
          </a:p>
          <a:p>
            <a:pPr algn="l" rtl="0"/>
            <a:r>
              <a:rPr lang="en-US" dirty="0"/>
              <a:t>Cables=1$</a:t>
            </a:r>
          </a:p>
          <a:p>
            <a:pPr algn="l" rtl="0"/>
            <a:r>
              <a:rPr lang="en-US" dirty="0"/>
              <a:t>Tot cost  for photovoltaic cells =50+70+15+1=136$ * 3.5NIS =476NIS</a:t>
            </a:r>
          </a:p>
          <a:p>
            <a:pPr algn="l" rtl="0"/>
            <a:r>
              <a:rPr lang="en-US" dirty="0"/>
              <a:t>Then the total costs for the whole system =</a:t>
            </a:r>
          </a:p>
          <a:p>
            <a:pPr algn="l" rtl="0"/>
            <a:r>
              <a:rPr lang="en-US" dirty="0"/>
              <a:t>Cost .</a:t>
            </a:r>
            <a:r>
              <a:rPr lang="en-US" dirty="0" err="1"/>
              <a:t>pv+Cost</a:t>
            </a:r>
            <a:r>
              <a:rPr lang="en-US" dirty="0"/>
              <a:t> .</a:t>
            </a:r>
            <a:r>
              <a:rPr lang="en-US" dirty="0" err="1"/>
              <a:t>batt+Cost</a:t>
            </a:r>
            <a:r>
              <a:rPr lang="en-US" dirty="0"/>
              <a:t>. </a:t>
            </a:r>
            <a:r>
              <a:rPr lang="en-US" dirty="0" err="1"/>
              <a:t>reg+Cost.cables+Cost</a:t>
            </a:r>
            <a:r>
              <a:rPr lang="en-US" dirty="0"/>
              <a:t> .LED</a:t>
            </a:r>
          </a:p>
        </p:txBody>
      </p:sp>
      <p:sp>
        <p:nvSpPr>
          <p:cNvPr id="3" name="Rectangle 2"/>
          <p:cNvSpPr/>
          <p:nvPr/>
        </p:nvSpPr>
        <p:spPr>
          <a:xfrm>
            <a:off x="971600" y="4077072"/>
            <a:ext cx="4572000" cy="646331"/>
          </a:xfrm>
          <a:prstGeom prst="rect">
            <a:avLst/>
          </a:prstGeom>
        </p:spPr>
        <p:txBody>
          <a:bodyPr>
            <a:spAutoFit/>
          </a:bodyPr>
          <a:lstStyle/>
          <a:p>
            <a:pPr algn="l" rtl="0"/>
            <a:r>
              <a:rPr lang="en-US" dirty="0"/>
              <a:t>Total  cost =50+70+15+1+15=151$ * 3.5NIS =528.5NIS</a:t>
            </a:r>
          </a:p>
        </p:txBody>
      </p:sp>
    </p:spTree>
    <p:extLst>
      <p:ext uri="{BB962C8B-B14F-4D97-AF65-F5344CB8AC3E}">
        <p14:creationId xmlns:p14="http://schemas.microsoft.com/office/powerpoint/2010/main" val="408432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9255"/>
            <a:ext cx="8571090" cy="4154984"/>
          </a:xfrm>
          <a:prstGeom prst="rect">
            <a:avLst/>
          </a:prstGeom>
        </p:spPr>
        <p:txBody>
          <a:bodyPr wrap="square">
            <a:spAutoFit/>
          </a:bodyPr>
          <a:lstStyle/>
          <a:p>
            <a:r>
              <a:rPr lang="ar-SA" sz="2400" dirty="0" smtClean="0"/>
              <a:t>يقترح هذا المشروع </a:t>
            </a:r>
            <a:r>
              <a:rPr lang="ar-SA" sz="2400" dirty="0"/>
              <a:t>تحليل جدوى لاستبدال إنارة الشوارع من الإضاءة العادية إلى إضاءة LED بالخلايا الشمسية في مدينة طوباس مع مراعاة المتطلبات الفنية والاقتصادية. الهدف من ذلك هو تصميم نظام شمسي مثالي يقلل من التكاليف والمصاريف الاقتصادية المستقبلية ، ويضمن التنمية المستدامة للطاقة الوطنية ويقلل اعتمادًا على الطاقة الإسرائيلية. يجب إجراء دراسة الجدوى أولاً في مرحلة تحليل النظام في دورة حياة تطوير النظام ، حيث ، عند إجراء دراسة الجدوى ، تحدد ما إذا كانت فكرة المشروع قابلة للحياة أم نحتاج إلى إيجاد خيارات أخرى ممكنة. أجريت دراسة جدوى من أجل تثبيت إضاءة LED مع الخلايا الشمسية في مدينة طوباس وتقييم ما إذا كان المشروع معقول تقنياً. تحتوي الجدوى الاقتصادية لهذا النظام الكهروضوئي على تفاصيل كافية مثل أسعار الكهرباء في طوباس ، وتكلفة الاستثمار ، وعدد أعمدة إنارة الشوارع ، وفاتورة الكميات ، والتحليل الاقتصادي</a:t>
            </a:r>
            <a:endParaRPr lang="en-US" sz="2400" dirty="0">
              <a:solidFill>
                <a:srgbClr val="FF0000"/>
              </a:solidFill>
            </a:endParaRPr>
          </a:p>
        </p:txBody>
      </p:sp>
    </p:spTree>
    <p:extLst>
      <p:ext uri="{BB962C8B-B14F-4D97-AF65-F5344CB8AC3E}">
        <p14:creationId xmlns:p14="http://schemas.microsoft.com/office/powerpoint/2010/main" val="18045178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20688"/>
            <a:ext cx="4572000" cy="3970318"/>
          </a:xfrm>
          <a:prstGeom prst="rect">
            <a:avLst/>
          </a:prstGeom>
        </p:spPr>
        <p:txBody>
          <a:bodyPr>
            <a:spAutoFit/>
          </a:bodyPr>
          <a:lstStyle/>
          <a:p>
            <a:pPr algn="l" rtl="0"/>
            <a:r>
              <a:rPr lang="en-US" b="1" u="sng" dirty="0"/>
              <a:t>CH.10 RESULT AND FINALY  SAVING:</a:t>
            </a:r>
            <a:endParaRPr lang="en-US" dirty="0"/>
          </a:p>
          <a:p>
            <a:pPr algn="l" rtl="0"/>
            <a:r>
              <a:rPr lang="en-US" b="1" u="sng" dirty="0"/>
              <a:t>10.1:Expected Savings</a:t>
            </a:r>
            <a:r>
              <a:rPr lang="en-US" u="sng" dirty="0"/>
              <a:t> </a:t>
            </a:r>
            <a:endParaRPr lang="en-US" dirty="0"/>
          </a:p>
          <a:p>
            <a:pPr lvl="0" algn="l" rtl="0"/>
            <a:r>
              <a:rPr lang="en-US" dirty="0"/>
              <a:t>2000 Lamp *5$HPS=10000$=35000NIS</a:t>
            </a:r>
          </a:p>
          <a:p>
            <a:pPr algn="l" rtl="0"/>
            <a:r>
              <a:rPr lang="en-US" dirty="0"/>
              <a:t>Saving=35000-528.5=34471.5NIS</a:t>
            </a:r>
          </a:p>
          <a:p>
            <a:pPr algn="l" rtl="0"/>
            <a:r>
              <a:rPr lang="en-US" dirty="0"/>
              <a:t>Initial cost = 2000*151$=302000$=1057000NIS</a:t>
            </a:r>
          </a:p>
          <a:p>
            <a:pPr algn="l" rtl="0"/>
            <a:r>
              <a:rPr lang="en-US" dirty="0"/>
              <a:t>Saving (NIS)= 1057000-35000=1022000NIS</a:t>
            </a:r>
          </a:p>
          <a:p>
            <a:pPr algn="l" rtl="0"/>
            <a:r>
              <a:rPr lang="en-US" dirty="0"/>
              <a:t>        2000lamp*350watt*10hour=7000000watt=7000kwh/day</a:t>
            </a:r>
          </a:p>
          <a:p>
            <a:pPr algn="l" rtl="0"/>
            <a:r>
              <a:rPr lang="ar-SA" dirty="0"/>
              <a:t> </a:t>
            </a:r>
            <a:endParaRPr lang="en-US" dirty="0"/>
          </a:p>
          <a:p>
            <a:pPr algn="l" rtl="0"/>
            <a:r>
              <a:rPr lang="en-US" b="1" i="1" dirty="0"/>
              <a:t>Saving per year=0.34NIS/Kwh*7000kwh / day *365day/year=1008000NIS /year </a:t>
            </a:r>
            <a:endParaRPr lang="en-US" dirty="0"/>
          </a:p>
          <a:p>
            <a:pPr algn="l" rtl="0"/>
            <a:r>
              <a:rPr lang="en-US" b="1" i="1" dirty="0"/>
              <a:t>Saving per 5 year =403200*4=403200 NIS/5year</a:t>
            </a:r>
            <a:endParaRPr lang="en-US" dirty="0"/>
          </a:p>
        </p:txBody>
      </p:sp>
    </p:spTree>
    <p:extLst>
      <p:ext uri="{BB962C8B-B14F-4D97-AF65-F5344CB8AC3E}">
        <p14:creationId xmlns:p14="http://schemas.microsoft.com/office/powerpoint/2010/main" val="24276428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0832" y="764704"/>
            <a:ext cx="2658100" cy="461665"/>
          </a:xfrm>
          <a:prstGeom prst="rect">
            <a:avLst/>
          </a:prstGeom>
        </p:spPr>
        <p:txBody>
          <a:bodyPr wrap="none">
            <a:spAutoFit/>
          </a:bodyPr>
          <a:lstStyle/>
          <a:p>
            <a:r>
              <a:rPr lang="en-US" sz="2400" b="1" cap="all" dirty="0"/>
              <a:t>ch.11: Discussion</a:t>
            </a: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934845" y="1775142"/>
            <a:ext cx="5274310" cy="3307715"/>
          </a:xfrm>
          <a:prstGeom prst="rect">
            <a:avLst/>
          </a:prstGeom>
        </p:spPr>
      </p:pic>
      <p:sp>
        <p:nvSpPr>
          <p:cNvPr id="4" name="Rectangle 3"/>
          <p:cNvSpPr/>
          <p:nvPr/>
        </p:nvSpPr>
        <p:spPr>
          <a:xfrm>
            <a:off x="1946256" y="5589240"/>
            <a:ext cx="4157292" cy="369332"/>
          </a:xfrm>
          <a:prstGeom prst="rect">
            <a:avLst/>
          </a:prstGeom>
        </p:spPr>
        <p:txBody>
          <a:bodyPr wrap="none">
            <a:spAutoFit/>
          </a:bodyPr>
          <a:lstStyle/>
          <a:p>
            <a:r>
              <a:rPr lang="en-US" b="1" dirty="0"/>
              <a:t>Figure8.3</a:t>
            </a:r>
            <a:r>
              <a:rPr lang="en-US" dirty="0"/>
              <a:t>  The main circuit  for my project </a:t>
            </a:r>
            <a:endParaRPr lang="ar-SA" dirty="0"/>
          </a:p>
        </p:txBody>
      </p:sp>
    </p:spTree>
    <p:extLst>
      <p:ext uri="{BB962C8B-B14F-4D97-AF65-F5344CB8AC3E}">
        <p14:creationId xmlns:p14="http://schemas.microsoft.com/office/powerpoint/2010/main" val="21350713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92696"/>
            <a:ext cx="4572000" cy="830997"/>
          </a:xfrm>
          <a:prstGeom prst="rect">
            <a:avLst/>
          </a:prstGeom>
        </p:spPr>
        <p:txBody>
          <a:bodyPr>
            <a:spAutoFit/>
          </a:bodyPr>
          <a:lstStyle/>
          <a:p>
            <a:pPr algn="l"/>
            <a:r>
              <a:rPr lang="en-US" sz="2400" b="1" i="1" u="sng" cap="all" dirty="0"/>
              <a:t>ch.12:Conclusions and                 Recommendation</a:t>
            </a:r>
          </a:p>
        </p:txBody>
      </p:sp>
      <p:sp>
        <p:nvSpPr>
          <p:cNvPr id="3" name="Rectangle 2"/>
          <p:cNvSpPr/>
          <p:nvPr/>
        </p:nvSpPr>
        <p:spPr>
          <a:xfrm>
            <a:off x="265487" y="2948747"/>
            <a:ext cx="2933816" cy="461665"/>
          </a:xfrm>
          <a:prstGeom prst="rect">
            <a:avLst/>
          </a:prstGeom>
        </p:spPr>
        <p:txBody>
          <a:bodyPr wrap="none">
            <a:spAutoFit/>
          </a:bodyPr>
          <a:lstStyle/>
          <a:p>
            <a:r>
              <a:rPr lang="en-US" sz="2400" b="1" i="1" u="sng" cap="all" dirty="0" smtClean="0"/>
              <a:t>Ch.13:Bibliograph</a:t>
            </a:r>
            <a:r>
              <a:rPr lang="en-US" sz="2400" b="1" u="sng" cap="all" dirty="0" smtClean="0"/>
              <a:t>y</a:t>
            </a:r>
            <a:endParaRPr lang="en-US" sz="2400" b="1" u="sng" cap="all" dirty="0"/>
          </a:p>
        </p:txBody>
      </p:sp>
      <p:sp>
        <p:nvSpPr>
          <p:cNvPr id="4" name="Rectangle 3"/>
          <p:cNvSpPr/>
          <p:nvPr/>
        </p:nvSpPr>
        <p:spPr>
          <a:xfrm>
            <a:off x="182524" y="4975381"/>
            <a:ext cx="2859052" cy="523220"/>
          </a:xfrm>
          <a:prstGeom prst="rect">
            <a:avLst/>
          </a:prstGeom>
        </p:spPr>
        <p:txBody>
          <a:bodyPr wrap="none">
            <a:spAutoFit/>
          </a:bodyPr>
          <a:lstStyle/>
          <a:p>
            <a:r>
              <a:rPr lang="en-US" sz="2800" b="1" i="1" u="sng" dirty="0" smtClean="0"/>
              <a:t>CH.14:Appendices</a:t>
            </a:r>
            <a:endParaRPr lang="ar-SA" sz="2800" b="1" i="1" u="sng" dirty="0"/>
          </a:p>
        </p:txBody>
      </p:sp>
    </p:spTree>
    <p:extLst>
      <p:ext uri="{BB962C8B-B14F-4D97-AF65-F5344CB8AC3E}">
        <p14:creationId xmlns:p14="http://schemas.microsoft.com/office/powerpoint/2010/main" val="2135071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305342"/>
            <a:ext cx="4572000" cy="4247317"/>
          </a:xfrm>
          <a:prstGeom prst="rect">
            <a:avLst/>
          </a:prstGeom>
        </p:spPr>
        <p:txBody>
          <a:bodyPr>
            <a:spAutoFit/>
          </a:bodyPr>
          <a:lstStyle/>
          <a:p>
            <a:pPr algn="l"/>
            <a:r>
              <a:rPr lang="en-US" dirty="0"/>
              <a:t>Tubas area in the west bank of Palestine; within an area of 500 square kilometers, is located at the geographic latitude of approximately 32.3◦ N, and 35.3◦ E. It rises from the surface of sea around 200 to 850 meters. However, no traditional natural energy resources; all of the country's electric power and fuel are imported from Israel where they are derived from imported coal and natural gas. The power consumption in Tubas in 2017 reached 22MW (1). Tubas is granted high solar radiation potential and high sunshine hours throughout the year in which the horizontal yearly average daily solar radiation about 5.2 kWh/m², with about 3000 sunshine hours </a:t>
            </a:r>
            <a:endParaRPr lang="ar-SA" dirty="0"/>
          </a:p>
        </p:txBody>
      </p:sp>
    </p:spTree>
    <p:extLst>
      <p:ext uri="{BB962C8B-B14F-4D97-AF65-F5344CB8AC3E}">
        <p14:creationId xmlns:p14="http://schemas.microsoft.com/office/powerpoint/2010/main" val="402489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548680"/>
            <a:ext cx="4572000" cy="2585323"/>
          </a:xfrm>
          <a:prstGeom prst="rect">
            <a:avLst/>
          </a:prstGeom>
        </p:spPr>
        <p:txBody>
          <a:bodyPr>
            <a:spAutoFit/>
          </a:bodyPr>
          <a:lstStyle/>
          <a:p>
            <a:pPr lvl="0" algn="l" rtl="0"/>
            <a:r>
              <a:rPr lang="en-US" b="1" dirty="0"/>
              <a:t>Palestinian distribution electricity companies tend to use on-grid solar power for the following reasons:</a:t>
            </a:r>
            <a:endParaRPr lang="en-US" dirty="0"/>
          </a:p>
          <a:p>
            <a:pPr lvl="0" algn="l" rtl="0"/>
            <a:r>
              <a:rPr lang="en-US" dirty="0"/>
              <a:t>You don’t have to buy an expensive battery to store any excess energy, so you are saving money.</a:t>
            </a:r>
          </a:p>
          <a:p>
            <a:pPr algn="l"/>
            <a:r>
              <a:rPr lang="en-US" dirty="0"/>
              <a:t>Live greener; live in green future; since the batteries emit some toxic gases such as hydrogen sulfide</a:t>
            </a:r>
            <a:endParaRPr lang="ar-SA" dirty="0"/>
          </a:p>
        </p:txBody>
      </p:sp>
    </p:spTree>
    <p:extLst>
      <p:ext uri="{BB962C8B-B14F-4D97-AF65-F5344CB8AC3E}">
        <p14:creationId xmlns:p14="http://schemas.microsoft.com/office/powerpoint/2010/main" val="3997860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92696"/>
            <a:ext cx="6534472" cy="5078313"/>
          </a:xfrm>
          <a:prstGeom prst="rect">
            <a:avLst/>
          </a:prstGeom>
        </p:spPr>
        <p:txBody>
          <a:bodyPr wrap="square">
            <a:spAutoFit/>
          </a:bodyPr>
          <a:lstStyle/>
          <a:p>
            <a:pPr algn="l"/>
            <a:r>
              <a:rPr lang="en-US" b="1" u="sng" dirty="0"/>
              <a:t>OBJECTIVE</a:t>
            </a:r>
            <a:r>
              <a:rPr lang="en-US" b="1" dirty="0"/>
              <a:t>:</a:t>
            </a:r>
          </a:p>
          <a:p>
            <a:pPr lvl="0" algn="l" rtl="0"/>
            <a:r>
              <a:rPr lang="en-US" dirty="0"/>
              <a:t>To study the current light quality situation in Tubas city.</a:t>
            </a:r>
          </a:p>
          <a:p>
            <a:pPr lvl="0" algn="l" rtl="0"/>
            <a:r>
              <a:rPr lang="en-US" dirty="0"/>
              <a:t>To compare between HPS &amp; LED technologies from different aspects: Economic, social and environmental impacts and </a:t>
            </a:r>
            <a:r>
              <a:rPr lang="en-US" u="sng" dirty="0"/>
              <a:t>PHOTOPHOLTIC CELL</a:t>
            </a:r>
            <a:r>
              <a:rPr lang="en-US" dirty="0"/>
              <a:t>.</a:t>
            </a:r>
          </a:p>
          <a:p>
            <a:pPr lvl="0" algn="l" rtl="0"/>
            <a:r>
              <a:rPr lang="en-US" dirty="0"/>
              <a:t>Suggest a plan on Tubas Electricity Distribution Company to retrofit its older streetlights by  new technologies to save money &amp; reduce greenhouse gas emissions .</a:t>
            </a:r>
          </a:p>
          <a:p>
            <a:pPr algn="l"/>
            <a:r>
              <a:rPr lang="en-US" b="1" u="sng" dirty="0"/>
              <a:t>1.2:SCOPE OF THE WORK</a:t>
            </a:r>
            <a:r>
              <a:rPr lang="en-US" b="1" dirty="0"/>
              <a:t>:</a:t>
            </a:r>
          </a:p>
          <a:p>
            <a:pPr algn="l" rtl="0"/>
            <a:r>
              <a:rPr lang="en-US" dirty="0"/>
              <a:t>In my study  I decided to make a comparative life cycle assessment between HPS &amp; LED and </a:t>
            </a:r>
            <a:r>
              <a:rPr lang="en-US" dirty="0" err="1"/>
              <a:t>pv</a:t>
            </a:r>
            <a:r>
              <a:rPr lang="en-US" dirty="0"/>
              <a:t> cells but I did not get into the details of the manufacturing process, also the environmental impacts were taken from previous studies since we will address it in this semester. Furthermore, i carried out life cycle cost analysis (LCCA).</a:t>
            </a:r>
          </a:p>
          <a:p>
            <a:pPr algn="l"/>
            <a:r>
              <a:rPr lang="en-US" b="1" u="sng" dirty="0"/>
              <a:t>1.3:SIGNIFICNAE OF THE WORK</a:t>
            </a:r>
            <a:r>
              <a:rPr lang="en-US" b="1" dirty="0"/>
              <a:t>:</a:t>
            </a:r>
          </a:p>
          <a:p>
            <a:pPr algn="l"/>
            <a:r>
              <a:rPr lang="en-US" dirty="0"/>
              <a:t>my work is considered to be important because it deals with public safety. The vision should be clear for both of the pedestrians and drivers in order to reduce the number of accidents</a:t>
            </a:r>
            <a:endParaRPr lang="ar-SA" dirty="0"/>
          </a:p>
        </p:txBody>
      </p:sp>
    </p:spTree>
    <p:extLst>
      <p:ext uri="{BB962C8B-B14F-4D97-AF65-F5344CB8AC3E}">
        <p14:creationId xmlns:p14="http://schemas.microsoft.com/office/powerpoint/2010/main" val="1526161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764704"/>
            <a:ext cx="4572000" cy="2031325"/>
          </a:xfrm>
          <a:prstGeom prst="rect">
            <a:avLst/>
          </a:prstGeom>
        </p:spPr>
        <p:txBody>
          <a:bodyPr>
            <a:spAutoFit/>
          </a:bodyPr>
          <a:lstStyle/>
          <a:p>
            <a:pPr algn="l"/>
            <a:r>
              <a:rPr lang="en-US" b="1" u="sng" dirty="0"/>
              <a:t>ORGANIZATION OF THE REPORT: </a:t>
            </a:r>
            <a:endParaRPr lang="en-US" b="1" dirty="0"/>
          </a:p>
          <a:p>
            <a:pPr algn="l"/>
            <a:r>
              <a:rPr lang="en-US" dirty="0"/>
              <a:t>At first, I wrote general background about street lighting and then we made a comparative LCA that includes the framework.  After that, some economical calculations were made in order to be able find out the better technology and recommend it</a:t>
            </a:r>
            <a:endParaRPr lang="ar-SA" dirty="0"/>
          </a:p>
        </p:txBody>
      </p:sp>
      <p:sp>
        <p:nvSpPr>
          <p:cNvPr id="3" name="Rectangle 2"/>
          <p:cNvSpPr/>
          <p:nvPr/>
        </p:nvSpPr>
        <p:spPr>
          <a:xfrm>
            <a:off x="899592" y="3717032"/>
            <a:ext cx="4572000" cy="2031325"/>
          </a:xfrm>
          <a:prstGeom prst="rect">
            <a:avLst/>
          </a:prstGeom>
        </p:spPr>
        <p:txBody>
          <a:bodyPr>
            <a:spAutoFit/>
          </a:bodyPr>
          <a:lstStyle/>
          <a:p>
            <a:pPr algn="l"/>
            <a:r>
              <a:rPr lang="en-US" b="1" u="sng" dirty="0"/>
              <a:t>CONSTRAINS, STANDARDS/ CODES AND EARLIER COURSE WORK</a:t>
            </a:r>
          </a:p>
          <a:p>
            <a:pPr algn="l"/>
            <a:r>
              <a:rPr lang="en-US" dirty="0"/>
              <a:t>I have faced many constraints, especially in collecting data and information about the loads, determining the type of street light in Tubas, the suitable led street light and the solar potential in Tubas</a:t>
            </a:r>
            <a:endParaRPr lang="ar-SA" dirty="0"/>
          </a:p>
        </p:txBody>
      </p:sp>
    </p:spTree>
    <p:extLst>
      <p:ext uri="{BB962C8B-B14F-4D97-AF65-F5344CB8AC3E}">
        <p14:creationId xmlns:p14="http://schemas.microsoft.com/office/powerpoint/2010/main" val="2533960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43137" y="1950720"/>
            <a:ext cx="4657725" cy="2956560"/>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2763700" y="5085184"/>
            <a:ext cx="3656899" cy="369332"/>
          </a:xfrm>
          <a:prstGeom prst="rect">
            <a:avLst/>
          </a:prstGeom>
        </p:spPr>
        <p:txBody>
          <a:bodyPr wrap="none">
            <a:spAutoFit/>
          </a:bodyPr>
          <a:lstStyle/>
          <a:p>
            <a:r>
              <a:rPr lang="en-US" dirty="0"/>
              <a:t>Figure 3. 1:Methodology Frame work</a:t>
            </a:r>
            <a:endParaRPr lang="ar-SA" dirty="0"/>
          </a:p>
        </p:txBody>
      </p:sp>
    </p:spTree>
    <p:extLst>
      <p:ext uri="{BB962C8B-B14F-4D97-AF65-F5344CB8AC3E}">
        <p14:creationId xmlns:p14="http://schemas.microsoft.com/office/powerpoint/2010/main" val="485827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3" descr="Export (1).png"/>
          <p:cNvPicPr/>
          <p:nvPr/>
        </p:nvPicPr>
        <p:blipFill>
          <a:blip r:embed="rId2"/>
          <a:stretch>
            <a:fillRect/>
          </a:stretch>
        </p:blipFill>
        <p:spPr>
          <a:xfrm>
            <a:off x="2259965" y="2062162"/>
            <a:ext cx="4624070" cy="2733675"/>
          </a:xfrm>
          <a:prstGeom prst="rect">
            <a:avLst/>
          </a:prstGeom>
        </p:spPr>
      </p:pic>
      <p:sp>
        <p:nvSpPr>
          <p:cNvPr id="3" name="Rectangle 2"/>
          <p:cNvSpPr/>
          <p:nvPr/>
        </p:nvSpPr>
        <p:spPr>
          <a:xfrm>
            <a:off x="2246578" y="5085184"/>
            <a:ext cx="4572000" cy="646331"/>
          </a:xfrm>
          <a:prstGeom prst="rect">
            <a:avLst/>
          </a:prstGeom>
        </p:spPr>
        <p:txBody>
          <a:bodyPr>
            <a:spAutoFit/>
          </a:bodyPr>
          <a:lstStyle/>
          <a:p>
            <a:r>
              <a:rPr lang="en-GB" b="1" dirty="0"/>
              <a:t>Figure3.2</a:t>
            </a:r>
            <a:r>
              <a:rPr lang="en-GB" dirty="0"/>
              <a:t> : Map of Tubas city taken from </a:t>
            </a:r>
            <a:r>
              <a:rPr lang="en-GB" dirty="0" err="1"/>
              <a:t>google</a:t>
            </a:r>
            <a:r>
              <a:rPr lang="en-GB" dirty="0"/>
              <a:t> map </a:t>
            </a:r>
            <a:endParaRPr lang="en-US" dirty="0"/>
          </a:p>
        </p:txBody>
      </p:sp>
    </p:spTree>
    <p:extLst>
      <p:ext uri="{BB962C8B-B14F-4D97-AF65-F5344CB8AC3E}">
        <p14:creationId xmlns:p14="http://schemas.microsoft.com/office/powerpoint/2010/main" val="12496590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1461</Words>
  <Application>Microsoft Office PowerPoint</Application>
  <PresentationFormat>On-screen Show (4:3)</PresentationFormat>
  <Paragraphs>209</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Replacing streetlights from ordinary lighting to LEED lighting with Solar Cells in Tubas city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Replacing streetlights from ordinary lighting to LEED lighting with Solar Cells in Tubas city</dc:title>
  <dc:creator>CRC</dc:creator>
  <cp:lastModifiedBy>CRC</cp:lastModifiedBy>
  <cp:revision>8</cp:revision>
  <dcterms:created xsi:type="dcterms:W3CDTF">2020-01-23T20:45:03Z</dcterms:created>
  <dcterms:modified xsi:type="dcterms:W3CDTF">2020-03-03T15:41:00Z</dcterms:modified>
</cp:coreProperties>
</file>