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9" r:id="rId4"/>
    <p:sldId id="261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81" r:id="rId20"/>
    <p:sldId id="280" r:id="rId21"/>
    <p:sldId id="279" r:id="rId22"/>
    <p:sldId id="278" r:id="rId23"/>
    <p:sldId id="277" r:id="rId24"/>
    <p:sldId id="276" r:id="rId25"/>
    <p:sldId id="275" r:id="rId26"/>
  </p:sldIdLst>
  <p:sldSz cx="10287000" cy="6858000" type="35mm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2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1BC1F"/>
    <a:srgbClr val="FFCC66"/>
    <a:srgbClr val="22DE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33" autoAdjust="0"/>
  </p:normalViewPr>
  <p:slideViewPr>
    <p:cSldViewPr>
      <p:cViewPr varScale="1">
        <p:scale>
          <a:sx n="70" d="100"/>
          <a:sy n="70" d="100"/>
        </p:scale>
        <p:origin x="264" y="48"/>
      </p:cViewPr>
      <p:guideLst>
        <p:guide orient="horz" pos="2160"/>
        <p:guide pos="32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1525" y="2130432"/>
            <a:ext cx="874395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43050" y="3886200"/>
            <a:ext cx="72009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8D44A-23C4-45CF-90CD-5856B80D249A}" type="datetimeFigureOut">
              <a:rPr lang="en-US" smtClean="0"/>
              <a:t>12-May-14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94E13-9DC2-42D1-A2A1-B9BD0B5F89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5839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8D44A-23C4-45CF-90CD-5856B80D249A}" type="datetimeFigureOut">
              <a:rPr lang="en-US" smtClean="0"/>
              <a:t>12-May-14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94E13-9DC2-42D1-A2A1-B9BD0B5F89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4809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90338" y="274645"/>
            <a:ext cx="2603897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8648" y="274645"/>
            <a:ext cx="7640241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8D44A-23C4-45CF-90CD-5856B80D249A}" type="datetimeFigureOut">
              <a:rPr lang="en-US" smtClean="0"/>
              <a:t>12-May-14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94E13-9DC2-42D1-A2A1-B9BD0B5F89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811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8D44A-23C4-45CF-90CD-5856B80D249A}" type="datetimeFigureOut">
              <a:rPr lang="en-US" smtClean="0"/>
              <a:t>12-May-14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94E13-9DC2-42D1-A2A1-B9BD0B5F89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17643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602" y="4406907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602" y="2906713"/>
            <a:ext cx="874395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8D44A-23C4-45CF-90CD-5856B80D249A}" type="datetimeFigureOut">
              <a:rPr lang="en-US" smtClean="0"/>
              <a:t>12-May-14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94E13-9DC2-42D1-A2A1-B9BD0B5F89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130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78647" y="1600206"/>
            <a:ext cx="5122069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72162" y="1600206"/>
            <a:ext cx="5122069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8D44A-23C4-45CF-90CD-5856B80D249A}" type="datetimeFigureOut">
              <a:rPr lang="en-US" smtClean="0"/>
              <a:t>12-May-14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94E13-9DC2-42D1-A2A1-B9BD0B5F89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074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21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21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25657" y="1535113"/>
            <a:ext cx="454699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225657" y="2174875"/>
            <a:ext cx="454699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8D44A-23C4-45CF-90CD-5856B80D249A}" type="datetimeFigureOut">
              <a:rPr lang="en-US" smtClean="0"/>
              <a:t>12-May-14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94E13-9DC2-42D1-A2A1-B9BD0B5F89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6370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8D44A-23C4-45CF-90CD-5856B80D249A}" type="datetimeFigureOut">
              <a:rPr lang="en-US" smtClean="0"/>
              <a:t>12-May-14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94E13-9DC2-42D1-A2A1-B9BD0B5F89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1194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8D44A-23C4-45CF-90CD-5856B80D249A}" type="datetimeFigureOut">
              <a:rPr lang="en-US" smtClean="0"/>
              <a:t>12-May-14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94E13-9DC2-42D1-A2A1-B9BD0B5F89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1094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4" y="273050"/>
            <a:ext cx="3384352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1931" y="273057"/>
            <a:ext cx="575071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4" y="1435103"/>
            <a:ext cx="3384352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8D44A-23C4-45CF-90CD-5856B80D249A}" type="datetimeFigureOut">
              <a:rPr lang="en-US" smtClean="0"/>
              <a:t>12-May-14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94E13-9DC2-42D1-A2A1-B9BD0B5F89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616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6324" y="4800600"/>
            <a:ext cx="6172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16324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16324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8D44A-23C4-45CF-90CD-5856B80D249A}" type="datetimeFigureOut">
              <a:rPr lang="en-US" smtClean="0"/>
              <a:t>12-May-14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94E13-9DC2-42D1-A2A1-B9BD0B5F89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1507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0" y="1600206"/>
            <a:ext cx="92583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4350" y="6356357"/>
            <a:ext cx="24003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78D44A-23C4-45CF-90CD-5856B80D249A}" type="datetimeFigureOut">
              <a:rPr lang="en-US" smtClean="0"/>
              <a:t>12-May-14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4725" y="6356357"/>
            <a:ext cx="32575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72350" y="6356357"/>
            <a:ext cx="24003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994E13-9DC2-42D1-A2A1-B9BD0B5F89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640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g"/><Relationship Id="rId3" Type="http://schemas.openxmlformats.org/officeDocument/2006/relationships/image" Target="../media/image3.png"/><Relationship Id="rId7" Type="http://schemas.openxmlformats.org/officeDocument/2006/relationships/image" Target="../media/image19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8.jpg"/><Relationship Id="rId4" Type="http://schemas.openxmlformats.org/officeDocument/2006/relationships/image" Target="../media/image4.gif"/><Relationship Id="rId9" Type="http://schemas.openxmlformats.org/officeDocument/2006/relationships/image" Target="../media/image21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gif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3" Type="http://schemas.openxmlformats.org/officeDocument/2006/relationships/image" Target="../media/image4.gif"/><Relationship Id="rId7" Type="http://schemas.openxmlformats.org/officeDocument/2006/relationships/image" Target="../media/image11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g"/><Relationship Id="rId4" Type="http://schemas.openxmlformats.org/officeDocument/2006/relationships/image" Target="../media/image8.jpg"/><Relationship Id="rId9" Type="http://schemas.openxmlformats.org/officeDocument/2006/relationships/image" Target="../media/image1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7" y="0"/>
            <a:ext cx="10280602" cy="6858000"/>
          </a:xfrm>
          <a:prstGeom prst="rect">
            <a:avLst/>
          </a:prstGeom>
        </p:spPr>
      </p:pic>
      <p:sp>
        <p:nvSpPr>
          <p:cNvPr id="7" name="Round Diagonal Corner Rectangle 6"/>
          <p:cNvSpPr/>
          <p:nvPr/>
        </p:nvSpPr>
        <p:spPr>
          <a:xfrm>
            <a:off x="3429000" y="457200"/>
            <a:ext cx="6600825" cy="3657600"/>
          </a:xfrm>
          <a:prstGeom prst="round2DiagRect">
            <a:avLst/>
          </a:prstGeom>
          <a:solidFill>
            <a:schemeClr val="accent5">
              <a:lumMod val="60000"/>
              <a:lumOff val="40000"/>
              <a:alpha val="6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0" y="4648200"/>
            <a:ext cx="10287000" cy="1600200"/>
          </a:xfrm>
          <a:prstGeom prst="rect">
            <a:avLst/>
          </a:prstGeom>
          <a:solidFill>
            <a:schemeClr val="accent5">
              <a:lumMod val="60000"/>
              <a:lumOff val="40000"/>
              <a:alpha val="85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0000" endA="275" endPos="40000" dist="101600" dir="5400000" sy="-100000" algn="bl" rotWithShape="0"/>
          </a:effectLst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4300" y="590550"/>
            <a:ext cx="5086350" cy="33909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71525" y="4724400"/>
            <a:ext cx="865822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2"/>
            <a:r>
              <a:rPr lang="en-US" dirty="0" err="1">
                <a:latin typeface="Aachen BT" panose="02040806020206050204" pitchFamily="18" charset="0"/>
                <a:ea typeface="Adobe Song Std L" pitchFamily="18" charset="-128"/>
              </a:rPr>
              <a:t>Nabeel</a:t>
            </a:r>
            <a:r>
              <a:rPr lang="en-US" dirty="0">
                <a:latin typeface="Aachen BT" panose="02040806020206050204" pitchFamily="18" charset="0"/>
                <a:ea typeface="Adobe Song Std L" pitchFamily="18" charset="-128"/>
              </a:rPr>
              <a:t> </a:t>
            </a:r>
            <a:r>
              <a:rPr lang="en-US" dirty="0" err="1">
                <a:latin typeface="Aachen BT" panose="02040806020206050204" pitchFamily="18" charset="0"/>
                <a:ea typeface="Adobe Song Std L" pitchFamily="18" charset="-128"/>
              </a:rPr>
              <a:t>AbuBaker</a:t>
            </a:r>
            <a:r>
              <a:rPr lang="en-US" dirty="0">
                <a:latin typeface="Aachen BT" panose="02040806020206050204" pitchFamily="18" charset="0"/>
                <a:ea typeface="Adobe Song Std L" pitchFamily="18" charset="-128"/>
              </a:rPr>
              <a:t> &amp; Mustafa </a:t>
            </a:r>
            <a:r>
              <a:rPr lang="en-US" dirty="0" err="1">
                <a:latin typeface="Aachen BT" panose="02040806020206050204" pitchFamily="18" charset="0"/>
                <a:ea typeface="Adobe Song Std L" pitchFamily="18" charset="-128"/>
              </a:rPr>
              <a:t>Shbere</a:t>
            </a:r>
            <a:r>
              <a:rPr lang="en-US" dirty="0">
                <a:latin typeface="Aachen BT" panose="02040806020206050204" pitchFamily="18" charset="0"/>
                <a:ea typeface="Adobe Song Std L" pitchFamily="18" charset="-128"/>
              </a:rPr>
              <a:t> </a:t>
            </a:r>
          </a:p>
          <a:p>
            <a:pPr lvl="2"/>
            <a:r>
              <a:rPr lang="en-US" dirty="0">
                <a:latin typeface="Aachen BT" panose="02040806020206050204" pitchFamily="18" charset="0"/>
                <a:ea typeface="Adobe Song Std L" pitchFamily="18" charset="-128"/>
              </a:rPr>
              <a:t>				</a:t>
            </a:r>
          </a:p>
          <a:p>
            <a:pPr lvl="1"/>
            <a:r>
              <a:rPr lang="en-US" dirty="0">
                <a:latin typeface="Aachen BT" panose="02040806020206050204" pitchFamily="18" charset="0"/>
                <a:ea typeface="Adobe Song Std L" pitchFamily="18" charset="-128"/>
              </a:rPr>
              <a:t>		Supervisor : Dr. Ashraf </a:t>
            </a:r>
            <a:r>
              <a:rPr lang="en-US" dirty="0" err="1">
                <a:latin typeface="Aachen BT" panose="02040806020206050204" pitchFamily="18" charset="0"/>
                <a:ea typeface="Adobe Song Std L" pitchFamily="18" charset="-128"/>
              </a:rPr>
              <a:t>Armoush</a:t>
            </a:r>
            <a:endParaRPr lang="en-US" dirty="0">
              <a:latin typeface="Aachen BT" panose="02040806020206050204" pitchFamily="18" charset="0"/>
              <a:ea typeface="Adobe Song Std L" pitchFamily="18" charset="-128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>
              <a:latin typeface="Aachen BT" panose="02040806020206050204" pitchFamily="18" charset="0"/>
              <a:ea typeface="Adobe Song Std L" pitchFamily="18" charset="-128"/>
            </a:endParaRPr>
          </a:p>
          <a:p>
            <a:pPr algn="ctr"/>
            <a:r>
              <a:rPr lang="en-US" dirty="0">
                <a:latin typeface="Aachen BT" panose="02040806020206050204" pitchFamily="18" charset="0"/>
                <a:ea typeface="Adobe Song Std L" pitchFamily="18" charset="-128"/>
              </a:rPr>
              <a:t>Computer Engineering Department</a:t>
            </a:r>
          </a:p>
        </p:txBody>
      </p:sp>
    </p:spTree>
    <p:extLst>
      <p:ext uri="{BB962C8B-B14F-4D97-AF65-F5344CB8AC3E}">
        <p14:creationId xmlns:p14="http://schemas.microsoft.com/office/powerpoint/2010/main" val="77657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8900" y="1429603"/>
            <a:ext cx="6991350" cy="52435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Rectangle 4"/>
          <p:cNvSpPr/>
          <p:nvPr/>
        </p:nvSpPr>
        <p:spPr>
          <a:xfrm>
            <a:off x="-38100" y="228600"/>
            <a:ext cx="9220200" cy="685800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0"/>
            <a:ext cx="9258300" cy="1143000"/>
          </a:xfrm>
        </p:spPr>
        <p:txBody>
          <a:bodyPr>
            <a:normAutofit/>
          </a:bodyPr>
          <a:lstStyle/>
          <a:p>
            <a:pPr algn="l"/>
            <a:r>
              <a:rPr lang="en-US" sz="3200" b="0" dirty="0" smtClean="0">
                <a:solidFill>
                  <a:schemeClr val="bg1"/>
                </a:solidFill>
                <a:effectLst/>
              </a:rPr>
              <a:t>The Following Cart</a:t>
            </a:r>
            <a:endParaRPr lang="en-US" sz="3200" b="0" dirty="0">
              <a:solidFill>
                <a:schemeClr val="bg1"/>
              </a:solidFill>
              <a:effectLst/>
            </a:endParaRP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5415" y="78229"/>
            <a:ext cx="1542085" cy="1026671"/>
          </a:xfrm>
        </p:spPr>
      </p:pic>
      <p:sp>
        <p:nvSpPr>
          <p:cNvPr id="3" name="Rounded Rectangle 2"/>
          <p:cNvSpPr/>
          <p:nvPr/>
        </p:nvSpPr>
        <p:spPr>
          <a:xfrm>
            <a:off x="7821305" y="762000"/>
            <a:ext cx="533400" cy="381000"/>
          </a:xfrm>
          <a:prstGeom prst="roundRect">
            <a:avLst/>
          </a:prstGeom>
          <a:solidFill>
            <a:schemeClr val="lt1">
              <a:alpha val="7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8496300" y="762000"/>
            <a:ext cx="533400" cy="381000"/>
          </a:xfrm>
          <a:prstGeom prst="roundRect">
            <a:avLst/>
          </a:prstGeom>
          <a:solidFill>
            <a:schemeClr val="lt1">
              <a:alpha val="7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7092856" y="762000"/>
            <a:ext cx="533400" cy="381000"/>
          </a:xfrm>
          <a:prstGeom prst="roundRect">
            <a:avLst/>
          </a:prstGeom>
          <a:solidFill>
            <a:schemeClr val="lt1">
              <a:alpha val="70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cxnSp>
        <p:nvCxnSpPr>
          <p:cNvPr id="10" name="Straight Connector 9"/>
          <p:cNvCxnSpPr>
            <a:stCxn id="9" idx="3"/>
            <a:endCxn id="3" idx="1"/>
          </p:cNvCxnSpPr>
          <p:nvPr/>
        </p:nvCxnSpPr>
        <p:spPr>
          <a:xfrm>
            <a:off x="7626256" y="952500"/>
            <a:ext cx="19504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3" idx="3"/>
            <a:endCxn id="7" idx="1"/>
          </p:cNvCxnSpPr>
          <p:nvPr/>
        </p:nvCxnSpPr>
        <p:spPr>
          <a:xfrm>
            <a:off x="8354705" y="952500"/>
            <a:ext cx="1415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01700" y="1000983"/>
            <a:ext cx="9466200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Tx/>
              <a:buBlip>
                <a:blip r:embed="rId4"/>
              </a:buBlip>
            </a:pPr>
            <a:r>
              <a:rPr lang="en-US" sz="3200" dirty="0" smtClean="0">
                <a:solidFill>
                  <a:schemeClr val="tx2">
                    <a:lumMod val="75000"/>
                  </a:schemeClr>
                </a:solidFill>
              </a:rPr>
              <a:t>Methodology</a:t>
            </a:r>
          </a:p>
          <a:p>
            <a:pPr marL="971550" lvl="1" indent="-514350">
              <a:buFont typeface="Arial" panose="020B0604020202020204" pitchFamily="34" charset="0"/>
              <a:buChar char="•"/>
            </a:pPr>
            <a:r>
              <a:rPr lang="en-US" sz="2500" dirty="0" smtClean="0"/>
              <a:t>Depending </a:t>
            </a:r>
            <a:r>
              <a:rPr lang="en-US" sz="2500" dirty="0"/>
              <a:t>on by which the signal is being detected </a:t>
            </a:r>
            <a:r>
              <a:rPr lang="en-US" sz="2500" dirty="0" smtClean="0"/>
              <a:t>first!</a:t>
            </a:r>
          </a:p>
        </p:txBody>
      </p:sp>
    </p:spTree>
    <p:extLst>
      <p:ext uri="{BB962C8B-B14F-4D97-AF65-F5344CB8AC3E}">
        <p14:creationId xmlns:p14="http://schemas.microsoft.com/office/powerpoint/2010/main" val="1367765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8619" y="2971800"/>
            <a:ext cx="5619281" cy="35590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Rectangle 4"/>
          <p:cNvSpPr/>
          <p:nvPr/>
        </p:nvSpPr>
        <p:spPr>
          <a:xfrm>
            <a:off x="-38100" y="228600"/>
            <a:ext cx="9220200" cy="685800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0"/>
            <a:ext cx="9258300" cy="1143000"/>
          </a:xfrm>
        </p:spPr>
        <p:txBody>
          <a:bodyPr>
            <a:normAutofit/>
          </a:bodyPr>
          <a:lstStyle/>
          <a:p>
            <a:pPr algn="l"/>
            <a:r>
              <a:rPr lang="en-US" sz="3200" b="0" dirty="0" smtClean="0">
                <a:solidFill>
                  <a:schemeClr val="bg1"/>
                </a:solidFill>
                <a:effectLst/>
              </a:rPr>
              <a:t>The Following Cart</a:t>
            </a:r>
            <a:endParaRPr lang="en-US" sz="3200" b="0" dirty="0">
              <a:solidFill>
                <a:schemeClr val="bg1"/>
              </a:solidFill>
              <a:effectLst/>
            </a:endParaRP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5415" y="78229"/>
            <a:ext cx="1542085" cy="1026671"/>
          </a:xfrm>
        </p:spPr>
      </p:pic>
      <p:sp>
        <p:nvSpPr>
          <p:cNvPr id="3" name="Rounded Rectangle 2"/>
          <p:cNvSpPr/>
          <p:nvPr/>
        </p:nvSpPr>
        <p:spPr>
          <a:xfrm>
            <a:off x="7821305" y="762000"/>
            <a:ext cx="533400" cy="381000"/>
          </a:xfrm>
          <a:prstGeom prst="roundRect">
            <a:avLst/>
          </a:prstGeom>
          <a:solidFill>
            <a:schemeClr val="lt1">
              <a:alpha val="7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8496300" y="762000"/>
            <a:ext cx="533400" cy="381000"/>
          </a:xfrm>
          <a:prstGeom prst="roundRect">
            <a:avLst/>
          </a:prstGeom>
          <a:solidFill>
            <a:schemeClr val="lt1">
              <a:alpha val="7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7092856" y="762000"/>
            <a:ext cx="533400" cy="381000"/>
          </a:xfrm>
          <a:prstGeom prst="roundRect">
            <a:avLst/>
          </a:prstGeom>
          <a:solidFill>
            <a:schemeClr val="lt1">
              <a:alpha val="70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cxnSp>
        <p:nvCxnSpPr>
          <p:cNvPr id="10" name="Straight Connector 9"/>
          <p:cNvCxnSpPr>
            <a:stCxn id="9" idx="3"/>
            <a:endCxn id="3" idx="1"/>
          </p:cNvCxnSpPr>
          <p:nvPr/>
        </p:nvCxnSpPr>
        <p:spPr>
          <a:xfrm>
            <a:off x="7626256" y="952500"/>
            <a:ext cx="19504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3" idx="3"/>
            <a:endCxn id="7" idx="1"/>
          </p:cNvCxnSpPr>
          <p:nvPr/>
        </p:nvCxnSpPr>
        <p:spPr>
          <a:xfrm>
            <a:off x="8354705" y="952500"/>
            <a:ext cx="1415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01700" y="1000983"/>
            <a:ext cx="5884800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Tx/>
              <a:buBlip>
                <a:blip r:embed="rId4"/>
              </a:buBlip>
            </a:pPr>
            <a:r>
              <a:rPr lang="en-US" sz="3200" dirty="0" smtClean="0">
                <a:solidFill>
                  <a:schemeClr val="tx2">
                    <a:lumMod val="75000"/>
                  </a:schemeClr>
                </a:solidFill>
              </a:rPr>
              <a:t>Additional </a:t>
            </a:r>
            <a:r>
              <a:rPr lang="en-US" sz="3200" dirty="0" smtClean="0">
                <a:solidFill>
                  <a:schemeClr val="tx2">
                    <a:lumMod val="75000"/>
                  </a:schemeClr>
                </a:solidFill>
              </a:rPr>
              <a:t>Issues</a:t>
            </a:r>
          </a:p>
          <a:p>
            <a:endParaRPr lang="en-US" sz="3200" dirty="0" smtClean="0"/>
          </a:p>
          <a:p>
            <a:pPr marL="514350" indent="-514350">
              <a:buFontTx/>
              <a:buBlip>
                <a:blip r:embed="rId4"/>
              </a:buBlip>
            </a:pPr>
            <a:r>
              <a:rPr lang="en-US" sz="3200" dirty="0" smtClean="0"/>
              <a:t>RF Collision Avoidance</a:t>
            </a:r>
            <a:r>
              <a:rPr lang="en-US" sz="3200" dirty="0" smtClean="0"/>
              <a:t>.</a:t>
            </a:r>
          </a:p>
          <a:p>
            <a:pPr marL="514350" indent="-514350">
              <a:buFontTx/>
              <a:buBlip>
                <a:blip r:embed="rId4"/>
              </a:buBlip>
            </a:pPr>
            <a:r>
              <a:rPr lang="en-US" sz="3200" dirty="0" smtClean="0"/>
              <a:t>Ultrasonic </a:t>
            </a:r>
            <a:r>
              <a:rPr lang="en-US" sz="3200" dirty="0" smtClean="0"/>
              <a:t>Collision Avoidance.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500" dirty="0" smtClean="0"/>
              <a:t>Prime-multiples </a:t>
            </a:r>
            <a:r>
              <a:rPr lang="en-US" sz="2500" dirty="0"/>
              <a:t>transmission </a:t>
            </a:r>
            <a:r>
              <a:rPr lang="en-US" sz="2500" dirty="0" smtClean="0"/>
              <a:t>rate.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500" dirty="0" smtClean="0"/>
              <a:t>CSMA/CA</a:t>
            </a:r>
            <a:r>
              <a:rPr lang="en-US" sz="25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29675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-38100" y="228600"/>
            <a:ext cx="9220200" cy="685800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0"/>
            <a:ext cx="9258300" cy="1143000"/>
          </a:xfrm>
        </p:spPr>
        <p:txBody>
          <a:bodyPr>
            <a:normAutofit/>
          </a:bodyPr>
          <a:lstStyle/>
          <a:p>
            <a:pPr algn="l"/>
            <a:r>
              <a:rPr lang="en-US" sz="3200" b="0" dirty="0" smtClean="0">
                <a:solidFill>
                  <a:schemeClr val="bg1"/>
                </a:solidFill>
                <a:effectLst/>
              </a:rPr>
              <a:t>OUTLINE</a:t>
            </a:r>
            <a:endParaRPr lang="en-US" sz="3200" b="0" dirty="0">
              <a:solidFill>
                <a:schemeClr val="bg1"/>
              </a:solidFill>
              <a:effectLst/>
            </a:endParaRP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5415" y="78229"/>
            <a:ext cx="1542085" cy="1026671"/>
          </a:xfrm>
        </p:spPr>
      </p:pic>
      <p:sp>
        <p:nvSpPr>
          <p:cNvPr id="3" name="Rounded Rectangle 2"/>
          <p:cNvSpPr/>
          <p:nvPr/>
        </p:nvSpPr>
        <p:spPr>
          <a:xfrm>
            <a:off x="7821305" y="762000"/>
            <a:ext cx="533400" cy="381000"/>
          </a:xfrm>
          <a:prstGeom prst="roundRect">
            <a:avLst/>
          </a:prstGeom>
          <a:solidFill>
            <a:schemeClr val="lt1">
              <a:alpha val="7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8496300" y="762000"/>
            <a:ext cx="533400" cy="381000"/>
          </a:xfrm>
          <a:prstGeom prst="roundRect">
            <a:avLst/>
          </a:prstGeom>
          <a:solidFill>
            <a:schemeClr val="lt1">
              <a:alpha val="7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7092856" y="762000"/>
            <a:ext cx="533400" cy="381000"/>
          </a:xfrm>
          <a:prstGeom prst="roundRect">
            <a:avLst/>
          </a:prstGeom>
          <a:solidFill>
            <a:schemeClr val="lt1">
              <a:alpha val="70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cxnSp>
        <p:nvCxnSpPr>
          <p:cNvPr id="10" name="Straight Connector 9"/>
          <p:cNvCxnSpPr>
            <a:stCxn id="9" idx="3"/>
            <a:endCxn id="3" idx="1"/>
          </p:cNvCxnSpPr>
          <p:nvPr/>
        </p:nvCxnSpPr>
        <p:spPr>
          <a:xfrm>
            <a:off x="7626256" y="952500"/>
            <a:ext cx="19504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3" idx="3"/>
            <a:endCxn id="7" idx="1"/>
          </p:cNvCxnSpPr>
          <p:nvPr/>
        </p:nvCxnSpPr>
        <p:spPr>
          <a:xfrm>
            <a:off x="8354705" y="952500"/>
            <a:ext cx="1415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97007" y="1125940"/>
            <a:ext cx="64008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Blip>
                <a:blip r:embed="rId3"/>
              </a:buBlip>
            </a:pPr>
            <a:r>
              <a:rPr lang="en-US" sz="3200" dirty="0"/>
              <a:t>Introduction</a:t>
            </a:r>
            <a:r>
              <a:rPr lang="en-US" sz="3200" dirty="0" smtClean="0"/>
              <a:t>.</a:t>
            </a:r>
          </a:p>
          <a:p>
            <a:pPr marL="514350" indent="-514350">
              <a:buBlip>
                <a:blip r:embed="rId3"/>
              </a:buBlip>
            </a:pPr>
            <a:endParaRPr lang="en-US" sz="3200" dirty="0"/>
          </a:p>
          <a:p>
            <a:pPr marL="514350" indent="-514350">
              <a:buBlip>
                <a:blip r:embed="rId3"/>
              </a:buBlip>
            </a:pPr>
            <a:r>
              <a:rPr lang="en-US" sz="3200" dirty="0"/>
              <a:t>The Following Cart</a:t>
            </a:r>
            <a:r>
              <a:rPr lang="en-US" sz="3200" dirty="0" smtClean="0"/>
              <a:t>.</a:t>
            </a:r>
          </a:p>
          <a:p>
            <a:pPr marL="514350" indent="-514350">
              <a:buBlip>
                <a:blip r:embed="rId3"/>
              </a:buBlip>
            </a:pPr>
            <a:endParaRPr lang="en-US" sz="3200" dirty="0"/>
          </a:p>
          <a:p>
            <a:pPr marL="514350" indent="-514350">
              <a:buBlip>
                <a:blip r:embed="rId3"/>
              </a:buBlip>
            </a:pPr>
            <a:r>
              <a:rPr lang="en-US" sz="3200" dirty="0">
                <a:solidFill>
                  <a:schemeClr val="tx2">
                    <a:lumMod val="75000"/>
                  </a:schemeClr>
                </a:solidFill>
              </a:rPr>
              <a:t>Indoor Localization</a:t>
            </a:r>
            <a:r>
              <a:rPr lang="en-US" sz="3200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  <a:p>
            <a:pPr marL="514350" indent="-514350">
              <a:buBlip>
                <a:blip r:embed="rId3"/>
              </a:buBlip>
            </a:pPr>
            <a:endParaRPr lang="en-US" sz="3200" dirty="0">
              <a:solidFill>
                <a:schemeClr val="tx2">
                  <a:lumMod val="75000"/>
                </a:schemeClr>
              </a:solidFill>
            </a:endParaRPr>
          </a:p>
          <a:p>
            <a:pPr marL="514350" indent="-514350">
              <a:buBlip>
                <a:blip r:embed="rId3"/>
              </a:buBlip>
            </a:pPr>
            <a:r>
              <a:rPr lang="en-US" sz="3200" dirty="0"/>
              <a:t>Parting Words</a:t>
            </a:r>
            <a:r>
              <a:rPr lang="en-US" sz="3200" dirty="0" smtClean="0"/>
              <a:t>.</a:t>
            </a:r>
          </a:p>
          <a:p>
            <a:pPr marL="514350" indent="-514350">
              <a:buBlip>
                <a:blip r:embed="rId3"/>
              </a:buBlip>
            </a:pPr>
            <a:endParaRPr lang="en-US" sz="3200" dirty="0"/>
          </a:p>
          <a:p>
            <a:pPr marL="514350" indent="-514350">
              <a:buBlip>
                <a:blip r:embed="rId3"/>
              </a:buBlip>
            </a:pPr>
            <a:r>
              <a:rPr lang="en-US" sz="3200" dirty="0"/>
              <a:t>Demo.</a:t>
            </a:r>
          </a:p>
        </p:txBody>
      </p:sp>
    </p:spTree>
    <p:extLst>
      <p:ext uri="{BB962C8B-B14F-4D97-AF65-F5344CB8AC3E}">
        <p14:creationId xmlns:p14="http://schemas.microsoft.com/office/powerpoint/2010/main" val="3421757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6491" y="1163841"/>
            <a:ext cx="2778110" cy="17653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-38100" y="228600"/>
            <a:ext cx="9220200" cy="685800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0"/>
            <a:ext cx="9258300" cy="1143000"/>
          </a:xfrm>
        </p:spPr>
        <p:txBody>
          <a:bodyPr>
            <a:normAutofit/>
          </a:bodyPr>
          <a:lstStyle/>
          <a:p>
            <a:pPr algn="l"/>
            <a:r>
              <a:rPr lang="en-US" sz="3200" b="0" dirty="0" smtClean="0">
                <a:solidFill>
                  <a:schemeClr val="bg1"/>
                </a:solidFill>
                <a:effectLst/>
              </a:rPr>
              <a:t>Indoor Localization</a:t>
            </a:r>
            <a:endParaRPr lang="en-US" sz="3200" b="0" dirty="0">
              <a:solidFill>
                <a:schemeClr val="bg1"/>
              </a:solidFill>
              <a:effectLst/>
            </a:endParaRP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5415" y="78229"/>
            <a:ext cx="1542085" cy="1026671"/>
          </a:xfrm>
        </p:spPr>
      </p:pic>
      <p:sp>
        <p:nvSpPr>
          <p:cNvPr id="3" name="Rounded Rectangle 2"/>
          <p:cNvSpPr/>
          <p:nvPr/>
        </p:nvSpPr>
        <p:spPr>
          <a:xfrm>
            <a:off x="7821305" y="762000"/>
            <a:ext cx="533400" cy="381000"/>
          </a:xfrm>
          <a:prstGeom prst="roundRect">
            <a:avLst/>
          </a:prstGeom>
          <a:solidFill>
            <a:schemeClr val="lt1">
              <a:alpha val="7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8496300" y="762000"/>
            <a:ext cx="533400" cy="381000"/>
          </a:xfrm>
          <a:prstGeom prst="roundRect">
            <a:avLst/>
          </a:prstGeom>
          <a:solidFill>
            <a:schemeClr val="lt1">
              <a:alpha val="7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7092856" y="762000"/>
            <a:ext cx="533400" cy="381000"/>
          </a:xfrm>
          <a:prstGeom prst="roundRect">
            <a:avLst/>
          </a:prstGeom>
          <a:solidFill>
            <a:schemeClr val="lt1">
              <a:alpha val="70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cxnSp>
        <p:nvCxnSpPr>
          <p:cNvPr id="10" name="Straight Connector 9"/>
          <p:cNvCxnSpPr>
            <a:stCxn id="9" idx="3"/>
            <a:endCxn id="3" idx="1"/>
          </p:cNvCxnSpPr>
          <p:nvPr/>
        </p:nvCxnSpPr>
        <p:spPr>
          <a:xfrm>
            <a:off x="7626256" y="952500"/>
            <a:ext cx="19504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3" idx="3"/>
            <a:endCxn id="7" idx="1"/>
          </p:cNvCxnSpPr>
          <p:nvPr/>
        </p:nvCxnSpPr>
        <p:spPr>
          <a:xfrm>
            <a:off x="8354705" y="952500"/>
            <a:ext cx="1415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01701" y="1000983"/>
            <a:ext cx="6400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Tx/>
              <a:buBlip>
                <a:blip r:embed="rId4"/>
              </a:buBlip>
            </a:pPr>
            <a:r>
              <a:rPr lang="en-US" sz="3200" dirty="0" smtClean="0">
                <a:solidFill>
                  <a:schemeClr val="tx2">
                    <a:lumMod val="75000"/>
                  </a:schemeClr>
                </a:solidFill>
              </a:rPr>
              <a:t>Components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50" y="1828800"/>
            <a:ext cx="3238500" cy="434115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7285" y="2467462"/>
            <a:ext cx="2286000" cy="22860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3575" y="3267613"/>
            <a:ext cx="3328701" cy="24965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0075" y="4451467"/>
            <a:ext cx="1924050" cy="2371725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6707" y="1213304"/>
            <a:ext cx="1998951" cy="1825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544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1675" y="1429603"/>
            <a:ext cx="6385800" cy="52435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Rectangle 4"/>
          <p:cNvSpPr/>
          <p:nvPr/>
        </p:nvSpPr>
        <p:spPr>
          <a:xfrm>
            <a:off x="-38100" y="228600"/>
            <a:ext cx="9220200" cy="685800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0"/>
            <a:ext cx="9258300" cy="1143000"/>
          </a:xfrm>
        </p:spPr>
        <p:txBody>
          <a:bodyPr>
            <a:normAutofit/>
          </a:bodyPr>
          <a:lstStyle/>
          <a:p>
            <a:pPr algn="l"/>
            <a:r>
              <a:rPr lang="en-US" sz="3200" dirty="0">
                <a:solidFill>
                  <a:schemeClr val="bg1"/>
                </a:solidFill>
              </a:rPr>
              <a:t>Indoor Localization</a:t>
            </a:r>
            <a:endParaRPr lang="en-US" sz="3200" b="0" dirty="0">
              <a:solidFill>
                <a:schemeClr val="bg1"/>
              </a:solidFill>
              <a:effectLst/>
            </a:endParaRP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5415" y="78229"/>
            <a:ext cx="1542085" cy="1026671"/>
          </a:xfrm>
        </p:spPr>
      </p:pic>
      <p:sp>
        <p:nvSpPr>
          <p:cNvPr id="3" name="Rounded Rectangle 2"/>
          <p:cNvSpPr/>
          <p:nvPr/>
        </p:nvSpPr>
        <p:spPr>
          <a:xfrm>
            <a:off x="7821305" y="762000"/>
            <a:ext cx="533400" cy="381000"/>
          </a:xfrm>
          <a:prstGeom prst="roundRect">
            <a:avLst/>
          </a:prstGeom>
          <a:solidFill>
            <a:schemeClr val="lt1">
              <a:alpha val="7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8496300" y="762000"/>
            <a:ext cx="533400" cy="381000"/>
          </a:xfrm>
          <a:prstGeom prst="roundRect">
            <a:avLst/>
          </a:prstGeom>
          <a:solidFill>
            <a:schemeClr val="lt1">
              <a:alpha val="7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7092856" y="762000"/>
            <a:ext cx="533400" cy="381000"/>
          </a:xfrm>
          <a:prstGeom prst="roundRect">
            <a:avLst/>
          </a:prstGeom>
          <a:solidFill>
            <a:schemeClr val="lt1">
              <a:alpha val="70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cxnSp>
        <p:nvCxnSpPr>
          <p:cNvPr id="10" name="Straight Connector 9"/>
          <p:cNvCxnSpPr>
            <a:stCxn id="9" idx="3"/>
            <a:endCxn id="3" idx="1"/>
          </p:cNvCxnSpPr>
          <p:nvPr/>
        </p:nvCxnSpPr>
        <p:spPr>
          <a:xfrm>
            <a:off x="7626256" y="952500"/>
            <a:ext cx="19504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3" idx="3"/>
            <a:endCxn id="7" idx="1"/>
          </p:cNvCxnSpPr>
          <p:nvPr/>
        </p:nvCxnSpPr>
        <p:spPr>
          <a:xfrm>
            <a:off x="8354705" y="952500"/>
            <a:ext cx="1415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01700" y="1000983"/>
            <a:ext cx="946620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Tx/>
              <a:buBlip>
                <a:blip r:embed="rId4"/>
              </a:buBlip>
            </a:pPr>
            <a:r>
              <a:rPr lang="en-US" sz="3200" dirty="0" smtClean="0">
                <a:solidFill>
                  <a:schemeClr val="tx2">
                    <a:lumMod val="75000"/>
                  </a:schemeClr>
                </a:solidFill>
              </a:rPr>
              <a:t>Methodology</a:t>
            </a:r>
          </a:p>
          <a:p>
            <a:pPr marL="971550" lvl="1" indent="-514350">
              <a:buFont typeface="Arial" panose="020B0604020202020204" pitchFamily="34" charset="0"/>
              <a:buChar char="•"/>
            </a:pPr>
            <a:r>
              <a:rPr lang="en-US" sz="2500" dirty="0" smtClean="0"/>
              <a:t>Offline Stage.</a:t>
            </a:r>
          </a:p>
          <a:p>
            <a:pPr marL="971550" lvl="1" indent="-514350">
              <a:buFont typeface="Arial" panose="020B0604020202020204" pitchFamily="34" charset="0"/>
              <a:buChar char="•"/>
            </a:pPr>
            <a:r>
              <a:rPr lang="en-US" sz="2500" dirty="0" smtClean="0"/>
              <a:t>Online Stage.</a:t>
            </a:r>
            <a:endParaRPr lang="en-US" sz="2500" dirty="0" smtClean="0"/>
          </a:p>
        </p:txBody>
      </p:sp>
    </p:spTree>
    <p:extLst>
      <p:ext uri="{BB962C8B-B14F-4D97-AF65-F5344CB8AC3E}">
        <p14:creationId xmlns:p14="http://schemas.microsoft.com/office/powerpoint/2010/main" val="257807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-38100" y="228600"/>
            <a:ext cx="9220200" cy="685800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0"/>
            <a:ext cx="9258300" cy="1143000"/>
          </a:xfrm>
        </p:spPr>
        <p:txBody>
          <a:bodyPr>
            <a:normAutofit/>
          </a:bodyPr>
          <a:lstStyle/>
          <a:p>
            <a:pPr algn="l"/>
            <a:r>
              <a:rPr lang="en-US" sz="3200" dirty="0">
                <a:solidFill>
                  <a:schemeClr val="bg1"/>
                </a:solidFill>
              </a:rPr>
              <a:t>Indoor Localization</a:t>
            </a:r>
            <a:endParaRPr lang="en-US" sz="3200" b="0" dirty="0">
              <a:solidFill>
                <a:schemeClr val="bg1"/>
              </a:solidFill>
              <a:effectLst/>
            </a:endParaRP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5415" y="78229"/>
            <a:ext cx="1542085" cy="1026671"/>
          </a:xfrm>
        </p:spPr>
      </p:pic>
      <p:sp>
        <p:nvSpPr>
          <p:cNvPr id="3" name="Rounded Rectangle 2"/>
          <p:cNvSpPr/>
          <p:nvPr/>
        </p:nvSpPr>
        <p:spPr>
          <a:xfrm>
            <a:off x="7821305" y="762000"/>
            <a:ext cx="533400" cy="381000"/>
          </a:xfrm>
          <a:prstGeom prst="roundRect">
            <a:avLst/>
          </a:prstGeom>
          <a:solidFill>
            <a:schemeClr val="lt1">
              <a:alpha val="7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8496300" y="762000"/>
            <a:ext cx="533400" cy="381000"/>
          </a:xfrm>
          <a:prstGeom prst="roundRect">
            <a:avLst/>
          </a:prstGeom>
          <a:solidFill>
            <a:schemeClr val="lt1">
              <a:alpha val="7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7092856" y="762000"/>
            <a:ext cx="533400" cy="381000"/>
          </a:xfrm>
          <a:prstGeom prst="roundRect">
            <a:avLst/>
          </a:prstGeom>
          <a:solidFill>
            <a:schemeClr val="lt1">
              <a:alpha val="70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cxnSp>
        <p:nvCxnSpPr>
          <p:cNvPr id="10" name="Straight Connector 9"/>
          <p:cNvCxnSpPr>
            <a:stCxn id="9" idx="3"/>
            <a:endCxn id="3" idx="1"/>
          </p:cNvCxnSpPr>
          <p:nvPr/>
        </p:nvCxnSpPr>
        <p:spPr>
          <a:xfrm>
            <a:off x="7626256" y="952500"/>
            <a:ext cx="19504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3" idx="3"/>
            <a:endCxn id="7" idx="1"/>
          </p:cNvCxnSpPr>
          <p:nvPr/>
        </p:nvCxnSpPr>
        <p:spPr>
          <a:xfrm>
            <a:off x="8354705" y="952500"/>
            <a:ext cx="1415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01700" y="1000983"/>
            <a:ext cx="946620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Tx/>
              <a:buBlip>
                <a:blip r:embed="rId3"/>
              </a:buBlip>
            </a:pPr>
            <a:r>
              <a:rPr lang="en-US" sz="3200" dirty="0" smtClean="0">
                <a:solidFill>
                  <a:schemeClr val="tx2">
                    <a:lumMod val="75000"/>
                  </a:schemeClr>
                </a:solidFill>
              </a:rPr>
              <a:t>Stages</a:t>
            </a:r>
          </a:p>
          <a:p>
            <a:pPr marL="514350" indent="-514350">
              <a:buFontTx/>
              <a:buBlip>
                <a:blip r:embed="rId3"/>
              </a:buBlip>
            </a:pPr>
            <a:endParaRPr lang="en-US" sz="3200" dirty="0" smtClean="0"/>
          </a:p>
          <a:p>
            <a:r>
              <a:rPr lang="en-US" sz="3200" dirty="0" smtClean="0"/>
              <a:t>1. Gathering </a:t>
            </a:r>
            <a:r>
              <a:rPr lang="en-US" sz="3200" dirty="0"/>
              <a:t>RSS Fingerprint </a:t>
            </a:r>
            <a:r>
              <a:rPr lang="en-US" sz="3200" dirty="0" smtClean="0"/>
              <a:t>Information.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sz="2500" dirty="0" smtClean="0"/>
              <a:t>Construct </a:t>
            </a:r>
            <a:r>
              <a:rPr lang="en-US" sz="2500" dirty="0"/>
              <a:t>the RSS fingerprint data in the desired </a:t>
            </a:r>
            <a:r>
              <a:rPr lang="en-US" sz="2500" dirty="0" smtClean="0"/>
              <a:t>environment.</a:t>
            </a:r>
          </a:p>
          <a:p>
            <a:endParaRPr lang="en-US" sz="3200" dirty="0"/>
          </a:p>
          <a:p>
            <a:endParaRPr lang="en-US" sz="3200" dirty="0" smtClean="0"/>
          </a:p>
          <a:p>
            <a:r>
              <a:rPr lang="en-US" sz="3200" dirty="0" smtClean="0"/>
              <a:t>2. Generating </a:t>
            </a:r>
            <a:r>
              <a:rPr lang="en-US" sz="3200" dirty="0"/>
              <a:t>RSS Fingerprint </a:t>
            </a:r>
            <a:r>
              <a:rPr lang="en-US" sz="3200" dirty="0" smtClean="0"/>
              <a:t>Data.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sz="2500" dirty="0" smtClean="0"/>
              <a:t>Data </a:t>
            </a:r>
            <a:r>
              <a:rPr lang="en-US" sz="2500" dirty="0" smtClean="0"/>
              <a:t>filtration and build the RSS </a:t>
            </a:r>
            <a:r>
              <a:rPr lang="en-US" sz="2500" dirty="0" smtClean="0"/>
              <a:t>Fingerprint.</a:t>
            </a:r>
            <a:endParaRPr lang="en-US" sz="2500" dirty="0" smtClean="0"/>
          </a:p>
          <a:p>
            <a:endParaRPr lang="en-US" sz="3200" dirty="0" smtClean="0"/>
          </a:p>
        </p:txBody>
      </p:sp>
    </p:spTree>
    <p:extLst>
      <p:ext uri="{BB962C8B-B14F-4D97-AF65-F5344CB8AC3E}">
        <p14:creationId xmlns:p14="http://schemas.microsoft.com/office/powerpoint/2010/main" val="2731756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9703" y="1557325"/>
            <a:ext cx="6385800" cy="48358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Rectangle 4"/>
          <p:cNvSpPr/>
          <p:nvPr/>
        </p:nvSpPr>
        <p:spPr>
          <a:xfrm>
            <a:off x="-38100" y="228600"/>
            <a:ext cx="9220200" cy="685800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0"/>
            <a:ext cx="9258300" cy="1143000"/>
          </a:xfrm>
        </p:spPr>
        <p:txBody>
          <a:bodyPr>
            <a:normAutofit/>
          </a:bodyPr>
          <a:lstStyle/>
          <a:p>
            <a:pPr algn="l"/>
            <a:r>
              <a:rPr lang="en-US" sz="3200" dirty="0">
                <a:solidFill>
                  <a:schemeClr val="bg1"/>
                </a:solidFill>
              </a:rPr>
              <a:t>Indoor Localization</a:t>
            </a:r>
            <a:endParaRPr lang="en-US" sz="3200" b="0" dirty="0">
              <a:solidFill>
                <a:schemeClr val="bg1"/>
              </a:solidFill>
              <a:effectLst/>
            </a:endParaRP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5415" y="78229"/>
            <a:ext cx="1542085" cy="1026671"/>
          </a:xfrm>
        </p:spPr>
      </p:pic>
      <p:sp>
        <p:nvSpPr>
          <p:cNvPr id="3" name="Rounded Rectangle 2"/>
          <p:cNvSpPr/>
          <p:nvPr/>
        </p:nvSpPr>
        <p:spPr>
          <a:xfrm>
            <a:off x="7821305" y="762000"/>
            <a:ext cx="533400" cy="381000"/>
          </a:xfrm>
          <a:prstGeom prst="roundRect">
            <a:avLst/>
          </a:prstGeom>
          <a:solidFill>
            <a:schemeClr val="lt1">
              <a:alpha val="7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8496300" y="762000"/>
            <a:ext cx="533400" cy="381000"/>
          </a:xfrm>
          <a:prstGeom prst="roundRect">
            <a:avLst/>
          </a:prstGeom>
          <a:solidFill>
            <a:schemeClr val="lt1">
              <a:alpha val="7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7092856" y="762000"/>
            <a:ext cx="533400" cy="381000"/>
          </a:xfrm>
          <a:prstGeom prst="roundRect">
            <a:avLst/>
          </a:prstGeom>
          <a:solidFill>
            <a:schemeClr val="lt1">
              <a:alpha val="70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cxnSp>
        <p:nvCxnSpPr>
          <p:cNvPr id="10" name="Straight Connector 9"/>
          <p:cNvCxnSpPr>
            <a:stCxn id="9" idx="3"/>
            <a:endCxn id="3" idx="1"/>
          </p:cNvCxnSpPr>
          <p:nvPr/>
        </p:nvCxnSpPr>
        <p:spPr>
          <a:xfrm>
            <a:off x="7626256" y="952500"/>
            <a:ext cx="19504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3" idx="3"/>
            <a:endCxn id="7" idx="1"/>
          </p:cNvCxnSpPr>
          <p:nvPr/>
        </p:nvCxnSpPr>
        <p:spPr>
          <a:xfrm>
            <a:off x="8354705" y="952500"/>
            <a:ext cx="1415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01700" y="1000983"/>
            <a:ext cx="9466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3. Generating RSS Footprint Data</a:t>
            </a:r>
            <a:r>
              <a:rPr lang="en-US" sz="3200" dirty="0" smtClean="0"/>
              <a:t>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507655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0114" y="1638300"/>
            <a:ext cx="5327332" cy="47053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scene3d>
            <a:camera prst="perspectiveContrastingLeftFacing"/>
            <a:lightRig rig="threePt" dir="t"/>
          </a:scene3d>
        </p:spPr>
      </p:pic>
      <p:sp>
        <p:nvSpPr>
          <p:cNvPr id="5" name="Rectangle 4"/>
          <p:cNvSpPr/>
          <p:nvPr/>
        </p:nvSpPr>
        <p:spPr>
          <a:xfrm>
            <a:off x="-38100" y="228600"/>
            <a:ext cx="9220200" cy="685800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0"/>
            <a:ext cx="9258300" cy="1143000"/>
          </a:xfrm>
        </p:spPr>
        <p:txBody>
          <a:bodyPr>
            <a:normAutofit/>
          </a:bodyPr>
          <a:lstStyle/>
          <a:p>
            <a:pPr algn="l"/>
            <a:r>
              <a:rPr lang="en-US" sz="3200" dirty="0">
                <a:solidFill>
                  <a:schemeClr val="bg1"/>
                </a:solidFill>
              </a:rPr>
              <a:t>Indoor Localization</a:t>
            </a:r>
            <a:endParaRPr lang="en-US" sz="3200" b="0" dirty="0">
              <a:solidFill>
                <a:schemeClr val="bg1"/>
              </a:solidFill>
              <a:effectLst/>
            </a:endParaRP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5415" y="78229"/>
            <a:ext cx="1542085" cy="1026671"/>
          </a:xfrm>
        </p:spPr>
      </p:pic>
      <p:sp>
        <p:nvSpPr>
          <p:cNvPr id="3" name="Rounded Rectangle 2"/>
          <p:cNvSpPr/>
          <p:nvPr/>
        </p:nvSpPr>
        <p:spPr>
          <a:xfrm>
            <a:off x="7821305" y="762000"/>
            <a:ext cx="533400" cy="381000"/>
          </a:xfrm>
          <a:prstGeom prst="roundRect">
            <a:avLst/>
          </a:prstGeom>
          <a:solidFill>
            <a:schemeClr val="lt1">
              <a:alpha val="7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8496300" y="762000"/>
            <a:ext cx="533400" cy="381000"/>
          </a:xfrm>
          <a:prstGeom prst="roundRect">
            <a:avLst/>
          </a:prstGeom>
          <a:solidFill>
            <a:schemeClr val="lt1">
              <a:alpha val="7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7092856" y="762000"/>
            <a:ext cx="533400" cy="381000"/>
          </a:xfrm>
          <a:prstGeom prst="roundRect">
            <a:avLst/>
          </a:prstGeom>
          <a:solidFill>
            <a:schemeClr val="lt1">
              <a:alpha val="70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cxnSp>
        <p:nvCxnSpPr>
          <p:cNvPr id="10" name="Straight Connector 9"/>
          <p:cNvCxnSpPr>
            <a:stCxn id="9" idx="3"/>
            <a:endCxn id="3" idx="1"/>
          </p:cNvCxnSpPr>
          <p:nvPr/>
        </p:nvCxnSpPr>
        <p:spPr>
          <a:xfrm>
            <a:off x="7626256" y="952500"/>
            <a:ext cx="19504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3" idx="3"/>
            <a:endCxn id="7" idx="1"/>
          </p:cNvCxnSpPr>
          <p:nvPr/>
        </p:nvCxnSpPr>
        <p:spPr>
          <a:xfrm>
            <a:off x="8354705" y="952500"/>
            <a:ext cx="1415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01700" y="1000983"/>
            <a:ext cx="5503800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 startAt="4"/>
            </a:pPr>
            <a:r>
              <a:rPr lang="en-US" sz="3200" dirty="0" smtClean="0"/>
              <a:t>Locating </a:t>
            </a:r>
            <a:r>
              <a:rPr lang="en-US" sz="3200" dirty="0"/>
              <a:t>the Final Position</a:t>
            </a:r>
            <a:r>
              <a:rPr lang="en-US" sz="3200" dirty="0" smtClean="0"/>
              <a:t>.</a:t>
            </a:r>
          </a:p>
          <a:p>
            <a:endParaRPr lang="en-US" sz="32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500" dirty="0" smtClean="0"/>
              <a:t>Use </a:t>
            </a:r>
            <a:r>
              <a:rPr lang="en-US" sz="2500" dirty="0"/>
              <a:t>a weighted interpolation </a:t>
            </a:r>
            <a:r>
              <a:rPr lang="en-US" sz="2500" dirty="0" smtClean="0"/>
              <a:t>scheme </a:t>
            </a:r>
            <a:r>
              <a:rPr lang="en-US" sz="2500" dirty="0"/>
              <a:t>to determine the possible </a:t>
            </a:r>
            <a:r>
              <a:rPr lang="en-US" sz="2500" dirty="0" smtClean="0"/>
              <a:t>location.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5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5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500" dirty="0" smtClean="0"/>
              <a:t>Send </a:t>
            </a:r>
            <a:r>
              <a:rPr lang="en-US" sz="2500" dirty="0"/>
              <a:t>the </a:t>
            </a:r>
            <a:r>
              <a:rPr lang="en-US" sz="2500" dirty="0" smtClean="0"/>
              <a:t>position’s </a:t>
            </a:r>
            <a:r>
              <a:rPr lang="en-US" sz="2500" dirty="0"/>
              <a:t>data to the cart </a:t>
            </a:r>
            <a:r>
              <a:rPr lang="en-US" sz="2500" dirty="0" smtClean="0"/>
              <a:t>in </a:t>
            </a:r>
            <a:r>
              <a:rPr lang="en-US" sz="2500" dirty="0"/>
              <a:t>order to guide it to its </a:t>
            </a:r>
            <a:r>
              <a:rPr lang="en-US" sz="2500" dirty="0" smtClean="0"/>
              <a:t>charging </a:t>
            </a:r>
            <a:r>
              <a:rPr lang="en-US" sz="2500" dirty="0"/>
              <a:t>place.</a:t>
            </a:r>
            <a:endParaRPr lang="en-US" sz="2500" dirty="0"/>
          </a:p>
        </p:txBody>
      </p:sp>
    </p:spTree>
    <p:extLst>
      <p:ext uri="{BB962C8B-B14F-4D97-AF65-F5344CB8AC3E}">
        <p14:creationId xmlns:p14="http://schemas.microsoft.com/office/powerpoint/2010/main" val="398299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-38100" y="228600"/>
            <a:ext cx="9220200" cy="685800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0"/>
            <a:ext cx="9258300" cy="1143000"/>
          </a:xfrm>
        </p:spPr>
        <p:txBody>
          <a:bodyPr>
            <a:normAutofit/>
          </a:bodyPr>
          <a:lstStyle/>
          <a:p>
            <a:pPr algn="l"/>
            <a:r>
              <a:rPr lang="en-US" sz="3200" b="0" dirty="0" smtClean="0">
                <a:solidFill>
                  <a:schemeClr val="bg1"/>
                </a:solidFill>
                <a:effectLst/>
              </a:rPr>
              <a:t>OUTLINE</a:t>
            </a:r>
            <a:endParaRPr lang="en-US" sz="3200" b="0" dirty="0">
              <a:solidFill>
                <a:schemeClr val="bg1"/>
              </a:solidFill>
              <a:effectLst/>
            </a:endParaRP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5415" y="78229"/>
            <a:ext cx="1542085" cy="1026671"/>
          </a:xfrm>
        </p:spPr>
      </p:pic>
      <p:sp>
        <p:nvSpPr>
          <p:cNvPr id="3" name="Rounded Rectangle 2"/>
          <p:cNvSpPr/>
          <p:nvPr/>
        </p:nvSpPr>
        <p:spPr>
          <a:xfrm>
            <a:off x="7821305" y="762000"/>
            <a:ext cx="533400" cy="381000"/>
          </a:xfrm>
          <a:prstGeom prst="roundRect">
            <a:avLst/>
          </a:prstGeom>
          <a:solidFill>
            <a:schemeClr val="lt1">
              <a:alpha val="7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8496300" y="762000"/>
            <a:ext cx="533400" cy="381000"/>
          </a:xfrm>
          <a:prstGeom prst="roundRect">
            <a:avLst/>
          </a:prstGeom>
          <a:solidFill>
            <a:schemeClr val="lt1">
              <a:alpha val="7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7092856" y="762000"/>
            <a:ext cx="533400" cy="381000"/>
          </a:xfrm>
          <a:prstGeom prst="roundRect">
            <a:avLst/>
          </a:prstGeom>
          <a:solidFill>
            <a:schemeClr val="lt1">
              <a:alpha val="70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cxnSp>
        <p:nvCxnSpPr>
          <p:cNvPr id="10" name="Straight Connector 9"/>
          <p:cNvCxnSpPr>
            <a:stCxn id="9" idx="3"/>
            <a:endCxn id="3" idx="1"/>
          </p:cNvCxnSpPr>
          <p:nvPr/>
        </p:nvCxnSpPr>
        <p:spPr>
          <a:xfrm>
            <a:off x="7626256" y="952500"/>
            <a:ext cx="19504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3" idx="3"/>
            <a:endCxn id="7" idx="1"/>
          </p:cNvCxnSpPr>
          <p:nvPr/>
        </p:nvCxnSpPr>
        <p:spPr>
          <a:xfrm>
            <a:off x="8354705" y="952500"/>
            <a:ext cx="1415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514350" y="1143000"/>
            <a:ext cx="64008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Blip>
                <a:blip r:embed="rId3"/>
              </a:buBlip>
            </a:pPr>
            <a:r>
              <a:rPr lang="en-US" sz="3200" dirty="0"/>
              <a:t>Introduction</a:t>
            </a:r>
            <a:r>
              <a:rPr lang="en-US" sz="3200" dirty="0" smtClean="0"/>
              <a:t>.</a:t>
            </a:r>
          </a:p>
          <a:p>
            <a:pPr marL="514350" indent="-514350">
              <a:buBlip>
                <a:blip r:embed="rId3"/>
              </a:buBlip>
            </a:pPr>
            <a:endParaRPr lang="en-US" sz="3200" dirty="0"/>
          </a:p>
          <a:p>
            <a:pPr marL="514350" indent="-514350">
              <a:buBlip>
                <a:blip r:embed="rId3"/>
              </a:buBlip>
            </a:pPr>
            <a:r>
              <a:rPr lang="en-US" sz="3200" dirty="0"/>
              <a:t>The Following Cart</a:t>
            </a:r>
            <a:r>
              <a:rPr lang="en-US" sz="3200" dirty="0" smtClean="0"/>
              <a:t>.</a:t>
            </a:r>
          </a:p>
          <a:p>
            <a:pPr marL="514350" indent="-514350">
              <a:buBlip>
                <a:blip r:embed="rId3"/>
              </a:buBlip>
            </a:pPr>
            <a:endParaRPr lang="en-US" sz="3200" dirty="0"/>
          </a:p>
          <a:p>
            <a:pPr marL="514350" indent="-514350">
              <a:buBlip>
                <a:blip r:embed="rId3"/>
              </a:buBlip>
            </a:pPr>
            <a:r>
              <a:rPr lang="en-US" sz="3200" dirty="0"/>
              <a:t>Indoor Localization</a:t>
            </a:r>
            <a:r>
              <a:rPr lang="en-US" sz="3200" dirty="0" smtClean="0"/>
              <a:t>.</a:t>
            </a:r>
          </a:p>
          <a:p>
            <a:pPr marL="514350" indent="-514350">
              <a:buBlip>
                <a:blip r:embed="rId3"/>
              </a:buBlip>
            </a:pPr>
            <a:endParaRPr lang="en-US" sz="3200" dirty="0"/>
          </a:p>
          <a:p>
            <a:pPr marL="514350" indent="-514350">
              <a:buBlip>
                <a:blip r:embed="rId3"/>
              </a:buBlip>
            </a:pPr>
            <a:r>
              <a:rPr lang="en-US" sz="3200" dirty="0">
                <a:solidFill>
                  <a:schemeClr val="tx2">
                    <a:lumMod val="75000"/>
                  </a:schemeClr>
                </a:solidFill>
              </a:rPr>
              <a:t>Parting Words</a:t>
            </a:r>
            <a:r>
              <a:rPr lang="en-US" sz="3200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  <a:p>
            <a:pPr marL="514350" indent="-514350">
              <a:buBlip>
                <a:blip r:embed="rId3"/>
              </a:buBlip>
            </a:pPr>
            <a:endParaRPr lang="en-US" sz="3200" dirty="0">
              <a:solidFill>
                <a:schemeClr val="tx2">
                  <a:lumMod val="75000"/>
                </a:schemeClr>
              </a:solidFill>
            </a:endParaRPr>
          </a:p>
          <a:p>
            <a:pPr marL="514350" indent="-514350">
              <a:buBlip>
                <a:blip r:embed="rId3"/>
              </a:buBlip>
            </a:pPr>
            <a:r>
              <a:rPr lang="en-US" sz="3200" dirty="0"/>
              <a:t>Demo.</a:t>
            </a:r>
          </a:p>
        </p:txBody>
      </p:sp>
    </p:spTree>
    <p:extLst>
      <p:ext uri="{BB962C8B-B14F-4D97-AF65-F5344CB8AC3E}">
        <p14:creationId xmlns:p14="http://schemas.microsoft.com/office/powerpoint/2010/main" val="2323639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-38100" y="228600"/>
            <a:ext cx="9220200" cy="685800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0"/>
            <a:ext cx="9258300" cy="1143000"/>
          </a:xfrm>
        </p:spPr>
        <p:txBody>
          <a:bodyPr>
            <a:normAutofit/>
          </a:bodyPr>
          <a:lstStyle/>
          <a:p>
            <a:pPr algn="l"/>
            <a:r>
              <a:rPr lang="en-US" sz="3200" dirty="0" smtClean="0">
                <a:solidFill>
                  <a:schemeClr val="bg1"/>
                </a:solidFill>
              </a:rPr>
              <a:t>Parting Words</a:t>
            </a:r>
            <a:endParaRPr lang="en-US" sz="3200" b="0" dirty="0">
              <a:solidFill>
                <a:schemeClr val="bg1"/>
              </a:solidFill>
              <a:effectLst/>
            </a:endParaRP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5415" y="78229"/>
            <a:ext cx="1542085" cy="1026671"/>
          </a:xfrm>
        </p:spPr>
      </p:pic>
      <p:sp>
        <p:nvSpPr>
          <p:cNvPr id="3" name="Rounded Rectangle 2"/>
          <p:cNvSpPr/>
          <p:nvPr/>
        </p:nvSpPr>
        <p:spPr>
          <a:xfrm>
            <a:off x="7821305" y="762000"/>
            <a:ext cx="533400" cy="381000"/>
          </a:xfrm>
          <a:prstGeom prst="roundRect">
            <a:avLst/>
          </a:prstGeom>
          <a:solidFill>
            <a:schemeClr val="lt1">
              <a:alpha val="7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8496300" y="762000"/>
            <a:ext cx="533400" cy="381000"/>
          </a:xfrm>
          <a:prstGeom prst="roundRect">
            <a:avLst/>
          </a:prstGeom>
          <a:solidFill>
            <a:schemeClr val="lt1">
              <a:alpha val="7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7092856" y="762000"/>
            <a:ext cx="533400" cy="381000"/>
          </a:xfrm>
          <a:prstGeom prst="roundRect">
            <a:avLst/>
          </a:prstGeom>
          <a:solidFill>
            <a:schemeClr val="lt1">
              <a:alpha val="70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cxnSp>
        <p:nvCxnSpPr>
          <p:cNvPr id="10" name="Straight Connector 9"/>
          <p:cNvCxnSpPr>
            <a:stCxn id="9" idx="3"/>
            <a:endCxn id="3" idx="1"/>
          </p:cNvCxnSpPr>
          <p:nvPr/>
        </p:nvCxnSpPr>
        <p:spPr>
          <a:xfrm>
            <a:off x="7626256" y="952500"/>
            <a:ext cx="19504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3" idx="3"/>
            <a:endCxn id="7" idx="1"/>
          </p:cNvCxnSpPr>
          <p:nvPr/>
        </p:nvCxnSpPr>
        <p:spPr>
          <a:xfrm>
            <a:off x="8354705" y="952500"/>
            <a:ext cx="1415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505307" y="1123666"/>
            <a:ext cx="920115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Tx/>
              <a:buBlip>
                <a:blip r:embed="rId3"/>
              </a:buBlip>
            </a:pPr>
            <a:r>
              <a:rPr lang="en-US" sz="3200" dirty="0"/>
              <a:t>Our smart shopping cart project </a:t>
            </a:r>
            <a:r>
              <a:rPr lang="en-US" sz="3200" dirty="0" smtClean="0"/>
              <a:t>was presented.</a:t>
            </a:r>
          </a:p>
          <a:p>
            <a:endParaRPr lang="en-US" sz="3200" dirty="0" smtClean="0"/>
          </a:p>
          <a:p>
            <a:endParaRPr lang="en-US" sz="3200" dirty="0" smtClean="0"/>
          </a:p>
          <a:p>
            <a:pPr marL="514350" indent="-514350">
              <a:buFontTx/>
              <a:buBlip>
                <a:blip r:embed="rId3"/>
              </a:buBlip>
            </a:pPr>
            <a:r>
              <a:rPr lang="en-US" sz="3200" dirty="0">
                <a:solidFill>
                  <a:prstClr val="black"/>
                </a:solidFill>
              </a:rPr>
              <a:t>We believe that there are more needs to do more testing and </a:t>
            </a:r>
            <a:r>
              <a:rPr lang="en-US" sz="3200" dirty="0"/>
              <a:t>enhance the collision avoidance and localization </a:t>
            </a:r>
            <a:r>
              <a:rPr lang="en-US" sz="3200" dirty="0" smtClean="0"/>
              <a:t>issues</a:t>
            </a:r>
            <a:r>
              <a:rPr lang="en-US" sz="3200" dirty="0" smtClean="0">
                <a:solidFill>
                  <a:prstClr val="black"/>
                </a:solidFill>
              </a:rPr>
              <a:t>. </a:t>
            </a:r>
            <a:endParaRPr lang="en-US" sz="3200" dirty="0" smtClean="0">
              <a:solidFill>
                <a:prstClr val="black"/>
              </a:solidFill>
            </a:endParaRPr>
          </a:p>
          <a:p>
            <a:pPr marL="514350" indent="-514350">
              <a:buFontTx/>
              <a:buBlip>
                <a:blip r:embed="rId3"/>
              </a:buBlip>
            </a:pPr>
            <a:endParaRPr lang="en-US" sz="3200" dirty="0" smtClean="0">
              <a:solidFill>
                <a:prstClr val="black"/>
              </a:solidFill>
            </a:endParaRPr>
          </a:p>
          <a:p>
            <a:pPr marL="514350" indent="-514350">
              <a:buFontTx/>
              <a:buBlip>
                <a:blip r:embed="rId3"/>
              </a:buBlip>
            </a:pPr>
            <a:endParaRPr lang="en-US" sz="3200" dirty="0">
              <a:solidFill>
                <a:prstClr val="black"/>
              </a:solidFill>
            </a:endParaRPr>
          </a:p>
          <a:p>
            <a:pPr marL="514350" indent="-514350">
              <a:buFontTx/>
              <a:buBlip>
                <a:blip r:embed="rId3"/>
              </a:buBlip>
            </a:pPr>
            <a:r>
              <a:rPr lang="en-US" sz="3200" dirty="0" smtClean="0">
                <a:solidFill>
                  <a:prstClr val="black"/>
                </a:solidFill>
              </a:rPr>
              <a:t>Constraints &amp; Mechanical.</a:t>
            </a:r>
            <a:endParaRPr lang="en-US" sz="3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0206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-38100" y="228600"/>
            <a:ext cx="9220200" cy="685800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0"/>
            <a:ext cx="9258300" cy="1143000"/>
          </a:xfrm>
        </p:spPr>
        <p:txBody>
          <a:bodyPr>
            <a:normAutofit/>
          </a:bodyPr>
          <a:lstStyle/>
          <a:p>
            <a:pPr algn="l"/>
            <a:r>
              <a:rPr lang="en-US" sz="3200" b="0" dirty="0" smtClean="0">
                <a:solidFill>
                  <a:schemeClr val="bg1"/>
                </a:solidFill>
                <a:effectLst/>
              </a:rPr>
              <a:t>OUTLINE</a:t>
            </a:r>
            <a:endParaRPr lang="en-US" sz="3200" b="0" dirty="0">
              <a:solidFill>
                <a:schemeClr val="bg1"/>
              </a:solidFill>
              <a:effectLst/>
            </a:endParaRP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5415" y="78229"/>
            <a:ext cx="1542085" cy="1026671"/>
          </a:xfrm>
        </p:spPr>
      </p:pic>
      <p:sp>
        <p:nvSpPr>
          <p:cNvPr id="3" name="Rounded Rectangle 2"/>
          <p:cNvSpPr/>
          <p:nvPr/>
        </p:nvSpPr>
        <p:spPr>
          <a:xfrm>
            <a:off x="7821305" y="762000"/>
            <a:ext cx="533400" cy="381000"/>
          </a:xfrm>
          <a:prstGeom prst="roundRect">
            <a:avLst/>
          </a:prstGeom>
          <a:solidFill>
            <a:schemeClr val="lt1">
              <a:alpha val="7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8496300" y="762000"/>
            <a:ext cx="533400" cy="381000"/>
          </a:xfrm>
          <a:prstGeom prst="roundRect">
            <a:avLst/>
          </a:prstGeom>
          <a:solidFill>
            <a:schemeClr val="lt1">
              <a:alpha val="7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7092856" y="762000"/>
            <a:ext cx="533400" cy="381000"/>
          </a:xfrm>
          <a:prstGeom prst="roundRect">
            <a:avLst/>
          </a:prstGeom>
          <a:solidFill>
            <a:schemeClr val="lt1">
              <a:alpha val="70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/>
          <p:cNvCxnSpPr>
            <a:stCxn id="9" idx="3"/>
            <a:endCxn id="3" idx="1"/>
          </p:cNvCxnSpPr>
          <p:nvPr/>
        </p:nvCxnSpPr>
        <p:spPr>
          <a:xfrm>
            <a:off x="7626256" y="952500"/>
            <a:ext cx="19504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3" idx="3"/>
            <a:endCxn id="7" idx="1"/>
          </p:cNvCxnSpPr>
          <p:nvPr/>
        </p:nvCxnSpPr>
        <p:spPr>
          <a:xfrm>
            <a:off x="8354705" y="952500"/>
            <a:ext cx="1415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97007" y="1143000"/>
            <a:ext cx="64008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Blip>
                <a:blip r:embed="rId3"/>
              </a:buBlip>
            </a:pPr>
            <a:r>
              <a:rPr lang="en-US" sz="3200" dirty="0" smtClean="0"/>
              <a:t>Introduction.</a:t>
            </a:r>
          </a:p>
          <a:p>
            <a:pPr marL="514350" indent="-514350">
              <a:buBlip>
                <a:blip r:embed="rId3"/>
              </a:buBlip>
            </a:pPr>
            <a:endParaRPr lang="en-US" sz="3200" dirty="0" smtClean="0"/>
          </a:p>
          <a:p>
            <a:pPr marL="514350" indent="-514350">
              <a:buBlip>
                <a:blip r:embed="rId3"/>
              </a:buBlip>
            </a:pPr>
            <a:r>
              <a:rPr lang="en-US" sz="3200" dirty="0" smtClean="0"/>
              <a:t>The Following Cart.</a:t>
            </a:r>
          </a:p>
          <a:p>
            <a:pPr marL="514350" indent="-514350">
              <a:buBlip>
                <a:blip r:embed="rId3"/>
              </a:buBlip>
            </a:pPr>
            <a:endParaRPr lang="en-US" sz="3200" dirty="0" smtClean="0"/>
          </a:p>
          <a:p>
            <a:pPr marL="514350" indent="-514350">
              <a:buBlip>
                <a:blip r:embed="rId3"/>
              </a:buBlip>
            </a:pPr>
            <a:r>
              <a:rPr lang="en-US" sz="3200" dirty="0" smtClean="0"/>
              <a:t>Indoor </a:t>
            </a:r>
            <a:r>
              <a:rPr lang="en-US" sz="3200" dirty="0" smtClean="0"/>
              <a:t>Localization.</a:t>
            </a:r>
          </a:p>
          <a:p>
            <a:pPr marL="514350" indent="-514350">
              <a:buBlip>
                <a:blip r:embed="rId3"/>
              </a:buBlip>
            </a:pPr>
            <a:endParaRPr lang="en-US" sz="3200" dirty="0" smtClean="0"/>
          </a:p>
          <a:p>
            <a:pPr marL="514350" indent="-514350">
              <a:buBlip>
                <a:blip r:embed="rId3"/>
              </a:buBlip>
            </a:pPr>
            <a:r>
              <a:rPr lang="en-US" sz="3200" dirty="0" smtClean="0"/>
              <a:t>Parting Words.</a:t>
            </a:r>
          </a:p>
          <a:p>
            <a:pPr marL="514350" indent="-514350">
              <a:buBlip>
                <a:blip r:embed="rId3"/>
              </a:buBlip>
            </a:pPr>
            <a:endParaRPr lang="en-US" sz="3200" dirty="0" smtClean="0"/>
          </a:p>
          <a:p>
            <a:pPr marL="514350" indent="-514350">
              <a:buBlip>
                <a:blip r:embed="rId3"/>
              </a:buBlip>
            </a:pPr>
            <a:r>
              <a:rPr lang="en-US" sz="3200" dirty="0" smtClean="0"/>
              <a:t>Demo.</a:t>
            </a:r>
            <a:endParaRPr lang="en-US" sz="3200" dirty="0" smtClean="0"/>
          </a:p>
        </p:txBody>
      </p:sp>
    </p:spTree>
    <p:extLst>
      <p:ext uri="{BB962C8B-B14F-4D97-AF65-F5344CB8AC3E}">
        <p14:creationId xmlns:p14="http://schemas.microsoft.com/office/powerpoint/2010/main" val="2389832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-38100" y="228600"/>
            <a:ext cx="9220200" cy="685800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0"/>
            <a:ext cx="9258300" cy="1143000"/>
          </a:xfrm>
        </p:spPr>
        <p:txBody>
          <a:bodyPr>
            <a:normAutofit/>
          </a:bodyPr>
          <a:lstStyle/>
          <a:p>
            <a:pPr algn="l"/>
            <a:r>
              <a:rPr lang="en-US" sz="3200" dirty="0" smtClean="0">
                <a:solidFill>
                  <a:schemeClr val="bg1"/>
                </a:solidFill>
              </a:rPr>
              <a:t>Parting Words</a:t>
            </a:r>
            <a:endParaRPr lang="en-US" sz="3200" b="0" dirty="0">
              <a:solidFill>
                <a:schemeClr val="bg1"/>
              </a:solidFill>
              <a:effectLst/>
            </a:endParaRP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5415" y="78229"/>
            <a:ext cx="1542085" cy="1026671"/>
          </a:xfrm>
        </p:spPr>
      </p:pic>
      <p:sp>
        <p:nvSpPr>
          <p:cNvPr id="3" name="Rounded Rectangle 2"/>
          <p:cNvSpPr/>
          <p:nvPr/>
        </p:nvSpPr>
        <p:spPr>
          <a:xfrm>
            <a:off x="7821305" y="762000"/>
            <a:ext cx="533400" cy="381000"/>
          </a:xfrm>
          <a:prstGeom prst="roundRect">
            <a:avLst/>
          </a:prstGeom>
          <a:solidFill>
            <a:schemeClr val="lt1">
              <a:alpha val="7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8496300" y="762000"/>
            <a:ext cx="533400" cy="381000"/>
          </a:xfrm>
          <a:prstGeom prst="roundRect">
            <a:avLst/>
          </a:prstGeom>
          <a:solidFill>
            <a:schemeClr val="lt1">
              <a:alpha val="7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7092856" y="762000"/>
            <a:ext cx="533400" cy="381000"/>
          </a:xfrm>
          <a:prstGeom prst="roundRect">
            <a:avLst/>
          </a:prstGeom>
          <a:solidFill>
            <a:schemeClr val="lt1">
              <a:alpha val="70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cxnSp>
        <p:nvCxnSpPr>
          <p:cNvPr id="10" name="Straight Connector 9"/>
          <p:cNvCxnSpPr>
            <a:stCxn id="9" idx="3"/>
            <a:endCxn id="3" idx="1"/>
          </p:cNvCxnSpPr>
          <p:nvPr/>
        </p:nvCxnSpPr>
        <p:spPr>
          <a:xfrm>
            <a:off x="7626256" y="952500"/>
            <a:ext cx="19504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3" idx="3"/>
            <a:endCxn id="7" idx="1"/>
          </p:cNvCxnSpPr>
          <p:nvPr/>
        </p:nvCxnSpPr>
        <p:spPr>
          <a:xfrm>
            <a:off x="8354705" y="952500"/>
            <a:ext cx="1415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514919" y="1143000"/>
            <a:ext cx="920115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Tx/>
              <a:buBlip>
                <a:blip r:embed="rId3"/>
              </a:buBlip>
            </a:pPr>
            <a:r>
              <a:rPr lang="en-US" sz="3200" dirty="0" smtClean="0"/>
              <a:t>Build a custom </a:t>
            </a:r>
            <a:r>
              <a:rPr lang="en-US" sz="3200" dirty="0"/>
              <a:t>mobile </a:t>
            </a:r>
            <a:r>
              <a:rPr lang="en-US" sz="3200" dirty="0" smtClean="0"/>
              <a:t>application.</a:t>
            </a:r>
          </a:p>
          <a:p>
            <a:pPr marL="514350" indent="-514350">
              <a:buFontTx/>
              <a:buBlip>
                <a:blip r:embed="rId3"/>
              </a:buBlip>
            </a:pPr>
            <a:endParaRPr lang="en-US" sz="3200" dirty="0" smtClean="0"/>
          </a:p>
          <a:p>
            <a:pPr marL="514350" indent="-514350">
              <a:buFontTx/>
              <a:buBlip>
                <a:blip r:embed="rId3"/>
              </a:buBlip>
            </a:pPr>
            <a:endParaRPr lang="en-US" sz="3200" dirty="0" smtClean="0"/>
          </a:p>
          <a:p>
            <a:pPr marL="514350" indent="-514350">
              <a:buFontTx/>
              <a:buBlip>
                <a:blip r:embed="rId3"/>
              </a:buBlip>
            </a:pPr>
            <a:r>
              <a:rPr lang="en-US" sz="3200" dirty="0" smtClean="0"/>
              <a:t>Baby </a:t>
            </a:r>
            <a:r>
              <a:rPr lang="en-US" sz="3200" dirty="0"/>
              <a:t>car </a:t>
            </a:r>
            <a:r>
              <a:rPr lang="en-US" sz="3200" dirty="0" smtClean="0"/>
              <a:t>service.</a:t>
            </a:r>
          </a:p>
          <a:p>
            <a:pPr marL="514350" indent="-514350">
              <a:buFontTx/>
              <a:buBlip>
                <a:blip r:embed="rId3"/>
              </a:buBlip>
            </a:pPr>
            <a:endParaRPr lang="en-US" sz="3200" dirty="0" smtClean="0"/>
          </a:p>
          <a:p>
            <a:pPr marL="514350" indent="-514350">
              <a:buFontTx/>
              <a:buBlip>
                <a:blip r:embed="rId3"/>
              </a:buBlip>
            </a:pPr>
            <a:endParaRPr lang="en-US" sz="3200" dirty="0" smtClean="0"/>
          </a:p>
          <a:p>
            <a:pPr marL="514350" indent="-514350">
              <a:buFontTx/>
              <a:buBlip>
                <a:blip r:embed="rId3"/>
              </a:buBlip>
            </a:pPr>
            <a:r>
              <a:rPr lang="en-US" sz="3200" dirty="0" smtClean="0"/>
              <a:t>Smart </a:t>
            </a:r>
            <a:r>
              <a:rPr lang="en-US" sz="3200" dirty="0"/>
              <a:t>alert of the required </a:t>
            </a:r>
            <a:r>
              <a:rPr lang="en-US" sz="3200" dirty="0" smtClean="0"/>
              <a:t>goods.</a:t>
            </a:r>
          </a:p>
          <a:p>
            <a:endParaRPr lang="en-US" sz="3200" dirty="0" smtClean="0"/>
          </a:p>
          <a:p>
            <a:endParaRPr lang="en-US" sz="3200" dirty="0" smtClean="0"/>
          </a:p>
          <a:p>
            <a:pPr marL="514350" indent="-514350">
              <a:buFontTx/>
              <a:buBlip>
                <a:blip r:embed="rId3"/>
              </a:buBlip>
            </a:pPr>
            <a:r>
              <a:rPr lang="en-US" sz="3200" dirty="0" smtClean="0">
                <a:solidFill>
                  <a:prstClr val="black"/>
                </a:solidFill>
              </a:rPr>
              <a:t>Self-locking </a:t>
            </a:r>
            <a:r>
              <a:rPr lang="en-US" sz="3200" dirty="0">
                <a:solidFill>
                  <a:prstClr val="black"/>
                </a:solidFill>
              </a:rPr>
              <a:t>functionality to prevent theft. </a:t>
            </a:r>
            <a:endParaRPr lang="en-US" sz="3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8603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-38100" y="228600"/>
            <a:ext cx="9220200" cy="685800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0"/>
            <a:ext cx="9258300" cy="1143000"/>
          </a:xfrm>
        </p:spPr>
        <p:txBody>
          <a:bodyPr>
            <a:normAutofit/>
          </a:bodyPr>
          <a:lstStyle/>
          <a:p>
            <a:pPr algn="l"/>
            <a:r>
              <a:rPr lang="en-US" sz="3200" dirty="0">
                <a:solidFill>
                  <a:schemeClr val="bg1"/>
                </a:solidFill>
              </a:rPr>
              <a:t>Resources</a:t>
            </a:r>
            <a:endParaRPr lang="en-US" sz="3200" b="0" dirty="0">
              <a:solidFill>
                <a:schemeClr val="bg1"/>
              </a:solidFill>
              <a:effectLst/>
            </a:endParaRP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5415" y="78229"/>
            <a:ext cx="1542085" cy="1026671"/>
          </a:xfrm>
        </p:spPr>
      </p:pic>
      <p:sp>
        <p:nvSpPr>
          <p:cNvPr id="3" name="Rounded Rectangle 2"/>
          <p:cNvSpPr/>
          <p:nvPr/>
        </p:nvSpPr>
        <p:spPr>
          <a:xfrm>
            <a:off x="7821305" y="762000"/>
            <a:ext cx="533400" cy="381000"/>
          </a:xfrm>
          <a:prstGeom prst="roundRect">
            <a:avLst/>
          </a:prstGeom>
          <a:solidFill>
            <a:schemeClr val="lt1">
              <a:alpha val="7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8496300" y="762000"/>
            <a:ext cx="533400" cy="381000"/>
          </a:xfrm>
          <a:prstGeom prst="roundRect">
            <a:avLst/>
          </a:prstGeom>
          <a:solidFill>
            <a:schemeClr val="lt1">
              <a:alpha val="7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7092856" y="762000"/>
            <a:ext cx="533400" cy="381000"/>
          </a:xfrm>
          <a:prstGeom prst="roundRect">
            <a:avLst/>
          </a:prstGeom>
          <a:solidFill>
            <a:schemeClr val="lt1">
              <a:alpha val="70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cxnSp>
        <p:nvCxnSpPr>
          <p:cNvPr id="10" name="Straight Connector 9"/>
          <p:cNvCxnSpPr>
            <a:stCxn id="9" idx="3"/>
            <a:endCxn id="3" idx="1"/>
          </p:cNvCxnSpPr>
          <p:nvPr/>
        </p:nvCxnSpPr>
        <p:spPr>
          <a:xfrm>
            <a:off x="7626256" y="952500"/>
            <a:ext cx="19504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3" idx="3"/>
            <a:endCxn id="7" idx="1"/>
          </p:cNvCxnSpPr>
          <p:nvPr/>
        </p:nvCxnSpPr>
        <p:spPr>
          <a:xfrm>
            <a:off x="8354705" y="952500"/>
            <a:ext cx="1415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571500" y="1828800"/>
            <a:ext cx="8915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Tx/>
              <a:buBlip>
                <a:blip r:embed="rId3"/>
              </a:buBlip>
            </a:pPr>
            <a:r>
              <a:rPr lang="en-US" sz="3200" dirty="0" smtClean="0"/>
              <a:t>&lt;</a:t>
            </a:r>
            <a:r>
              <a:rPr lang="en-US" sz="3200" i="1" dirty="0"/>
              <a:t> IEEE </a:t>
            </a:r>
            <a:r>
              <a:rPr lang="en-US" sz="3200" i="1" dirty="0" smtClean="0"/>
              <a:t> Journal</a:t>
            </a:r>
            <a:r>
              <a:rPr lang="en-US" sz="3200" dirty="0" smtClean="0"/>
              <a:t>&gt;</a:t>
            </a:r>
            <a:endParaRPr lang="en-US" sz="3200" dirty="0"/>
          </a:p>
          <a:p>
            <a:r>
              <a:rPr lang="en-US" sz="3200" dirty="0"/>
              <a:t> </a:t>
            </a:r>
            <a:r>
              <a:rPr lang="en-US" sz="3200" dirty="0" smtClean="0"/>
              <a:t>     J</a:t>
            </a:r>
            <a:r>
              <a:rPr lang="en-US" sz="3200" dirty="0"/>
              <a:t>.-S. </a:t>
            </a:r>
            <a:r>
              <a:rPr lang="en-US" sz="3200" dirty="0" err="1"/>
              <a:t>Leu</a:t>
            </a:r>
            <a:r>
              <a:rPr lang="en-US" sz="3200" dirty="0"/>
              <a:t>, "Received Signal Strength Fingerprint </a:t>
            </a:r>
            <a:r>
              <a:rPr lang="en-US" sz="3200" dirty="0" smtClean="0"/>
              <a:t>and Footprint</a:t>
            </a:r>
            <a:r>
              <a:rPr lang="en-US" sz="3200" dirty="0"/>
              <a:t>," </a:t>
            </a:r>
            <a:r>
              <a:rPr lang="en-US" sz="3200" i="1" dirty="0"/>
              <a:t>IEEE.</a:t>
            </a:r>
            <a:r>
              <a:rPr lang="en-US" sz="3200" dirty="0"/>
              <a:t> </a:t>
            </a:r>
            <a:endParaRPr lang="en-US" sz="3200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7875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-38100" y="228600"/>
            <a:ext cx="9220200" cy="685800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0"/>
            <a:ext cx="9258300" cy="1143000"/>
          </a:xfrm>
        </p:spPr>
        <p:txBody>
          <a:bodyPr>
            <a:normAutofit/>
          </a:bodyPr>
          <a:lstStyle/>
          <a:p>
            <a:pPr algn="l"/>
            <a:r>
              <a:rPr lang="en-US" sz="3200" b="0" dirty="0" smtClean="0">
                <a:solidFill>
                  <a:schemeClr val="bg1"/>
                </a:solidFill>
                <a:effectLst/>
              </a:rPr>
              <a:t>OUTLINE</a:t>
            </a:r>
            <a:endParaRPr lang="en-US" sz="3200" b="0" dirty="0">
              <a:solidFill>
                <a:schemeClr val="bg1"/>
              </a:solidFill>
              <a:effectLst/>
            </a:endParaRP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5415" y="78229"/>
            <a:ext cx="1542085" cy="1026671"/>
          </a:xfrm>
        </p:spPr>
      </p:pic>
      <p:sp>
        <p:nvSpPr>
          <p:cNvPr id="3" name="Rounded Rectangle 2"/>
          <p:cNvSpPr/>
          <p:nvPr/>
        </p:nvSpPr>
        <p:spPr>
          <a:xfrm>
            <a:off x="7821305" y="762000"/>
            <a:ext cx="533400" cy="381000"/>
          </a:xfrm>
          <a:prstGeom prst="roundRect">
            <a:avLst/>
          </a:prstGeom>
          <a:solidFill>
            <a:schemeClr val="lt1">
              <a:alpha val="7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8496300" y="762000"/>
            <a:ext cx="533400" cy="381000"/>
          </a:xfrm>
          <a:prstGeom prst="roundRect">
            <a:avLst/>
          </a:prstGeom>
          <a:solidFill>
            <a:schemeClr val="lt1">
              <a:alpha val="7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7092856" y="762000"/>
            <a:ext cx="533400" cy="381000"/>
          </a:xfrm>
          <a:prstGeom prst="roundRect">
            <a:avLst/>
          </a:prstGeom>
          <a:solidFill>
            <a:schemeClr val="lt1">
              <a:alpha val="70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cxnSp>
        <p:nvCxnSpPr>
          <p:cNvPr id="10" name="Straight Connector 9"/>
          <p:cNvCxnSpPr>
            <a:stCxn id="9" idx="3"/>
            <a:endCxn id="3" idx="1"/>
          </p:cNvCxnSpPr>
          <p:nvPr/>
        </p:nvCxnSpPr>
        <p:spPr>
          <a:xfrm>
            <a:off x="7626256" y="952500"/>
            <a:ext cx="19504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3" idx="3"/>
            <a:endCxn id="7" idx="1"/>
          </p:cNvCxnSpPr>
          <p:nvPr/>
        </p:nvCxnSpPr>
        <p:spPr>
          <a:xfrm>
            <a:off x="8354705" y="952500"/>
            <a:ext cx="1415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514350" y="1150961"/>
            <a:ext cx="64008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Blip>
                <a:blip r:embed="rId3"/>
              </a:buBlip>
            </a:pPr>
            <a:r>
              <a:rPr lang="en-US" sz="3200" dirty="0"/>
              <a:t>Introduction</a:t>
            </a:r>
            <a:r>
              <a:rPr lang="en-US" sz="3200" dirty="0" smtClean="0"/>
              <a:t>.</a:t>
            </a:r>
          </a:p>
          <a:p>
            <a:pPr marL="514350" indent="-514350">
              <a:buBlip>
                <a:blip r:embed="rId3"/>
              </a:buBlip>
            </a:pPr>
            <a:endParaRPr lang="en-US" sz="3200" dirty="0"/>
          </a:p>
          <a:p>
            <a:pPr marL="514350" indent="-514350">
              <a:buBlip>
                <a:blip r:embed="rId3"/>
              </a:buBlip>
            </a:pPr>
            <a:r>
              <a:rPr lang="en-US" sz="3200" dirty="0"/>
              <a:t>The Following Cart</a:t>
            </a:r>
            <a:r>
              <a:rPr lang="en-US" sz="3200" dirty="0" smtClean="0"/>
              <a:t>.</a:t>
            </a:r>
          </a:p>
          <a:p>
            <a:pPr marL="514350" indent="-514350">
              <a:buBlip>
                <a:blip r:embed="rId3"/>
              </a:buBlip>
            </a:pPr>
            <a:endParaRPr lang="en-US" sz="3200" dirty="0"/>
          </a:p>
          <a:p>
            <a:pPr marL="514350" indent="-514350">
              <a:buBlip>
                <a:blip r:embed="rId3"/>
              </a:buBlip>
            </a:pPr>
            <a:r>
              <a:rPr lang="en-US" sz="3200" dirty="0"/>
              <a:t>Indoor Localization</a:t>
            </a:r>
            <a:r>
              <a:rPr lang="en-US" sz="3200" dirty="0" smtClean="0"/>
              <a:t>.</a:t>
            </a:r>
          </a:p>
          <a:p>
            <a:pPr marL="514350" indent="-514350">
              <a:buBlip>
                <a:blip r:embed="rId3"/>
              </a:buBlip>
            </a:pPr>
            <a:endParaRPr lang="en-US" sz="3200" dirty="0"/>
          </a:p>
          <a:p>
            <a:pPr marL="514350" indent="-514350">
              <a:buBlip>
                <a:blip r:embed="rId3"/>
              </a:buBlip>
            </a:pPr>
            <a:r>
              <a:rPr lang="en-US" sz="3200" dirty="0"/>
              <a:t>Parting Words</a:t>
            </a:r>
            <a:r>
              <a:rPr lang="en-US" sz="3200" dirty="0" smtClean="0"/>
              <a:t>.</a:t>
            </a:r>
          </a:p>
          <a:p>
            <a:pPr marL="514350" indent="-514350">
              <a:buBlip>
                <a:blip r:embed="rId3"/>
              </a:buBlip>
            </a:pPr>
            <a:endParaRPr lang="en-US" sz="3200" dirty="0"/>
          </a:p>
          <a:p>
            <a:pPr marL="514350" indent="-514350">
              <a:buBlip>
                <a:blip r:embed="rId3"/>
              </a:buBlip>
            </a:pPr>
            <a:r>
              <a:rPr lang="en-US" sz="3200" dirty="0">
                <a:solidFill>
                  <a:schemeClr val="tx2">
                    <a:lumMod val="75000"/>
                  </a:schemeClr>
                </a:solidFill>
              </a:rPr>
              <a:t>Demo.</a:t>
            </a:r>
          </a:p>
        </p:txBody>
      </p:sp>
    </p:spTree>
    <p:extLst>
      <p:ext uri="{BB962C8B-B14F-4D97-AF65-F5344CB8AC3E}">
        <p14:creationId xmlns:p14="http://schemas.microsoft.com/office/powerpoint/2010/main" val="2297491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-38100" y="228600"/>
            <a:ext cx="9220200" cy="685800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5415" y="78229"/>
            <a:ext cx="1542085" cy="1026671"/>
          </a:xfrm>
        </p:spPr>
      </p:pic>
      <p:sp>
        <p:nvSpPr>
          <p:cNvPr id="3" name="Rounded Rectangle 2"/>
          <p:cNvSpPr/>
          <p:nvPr/>
        </p:nvSpPr>
        <p:spPr>
          <a:xfrm>
            <a:off x="7821305" y="762000"/>
            <a:ext cx="533400" cy="381000"/>
          </a:xfrm>
          <a:prstGeom prst="roundRect">
            <a:avLst/>
          </a:prstGeom>
          <a:solidFill>
            <a:schemeClr val="lt1">
              <a:alpha val="7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8496300" y="762000"/>
            <a:ext cx="533400" cy="381000"/>
          </a:xfrm>
          <a:prstGeom prst="roundRect">
            <a:avLst/>
          </a:prstGeom>
          <a:solidFill>
            <a:schemeClr val="lt1">
              <a:alpha val="7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7092856" y="762000"/>
            <a:ext cx="533400" cy="381000"/>
          </a:xfrm>
          <a:prstGeom prst="roundRect">
            <a:avLst/>
          </a:prstGeom>
          <a:solidFill>
            <a:schemeClr val="lt1">
              <a:alpha val="70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cxnSp>
        <p:nvCxnSpPr>
          <p:cNvPr id="10" name="Straight Connector 9"/>
          <p:cNvCxnSpPr>
            <a:stCxn id="9" idx="3"/>
            <a:endCxn id="3" idx="1"/>
          </p:cNvCxnSpPr>
          <p:nvPr/>
        </p:nvCxnSpPr>
        <p:spPr>
          <a:xfrm>
            <a:off x="7626256" y="952500"/>
            <a:ext cx="19504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3" idx="3"/>
            <a:endCxn id="7" idx="1"/>
          </p:cNvCxnSpPr>
          <p:nvPr/>
        </p:nvCxnSpPr>
        <p:spPr>
          <a:xfrm>
            <a:off x="8354705" y="952500"/>
            <a:ext cx="1415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539922" y="3200400"/>
            <a:ext cx="7620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>
                <a:solidFill>
                  <a:schemeClr val="tx2"/>
                </a:solidFill>
              </a:rPr>
              <a:t>Demo Time!!!</a:t>
            </a:r>
            <a:endParaRPr lang="en-US" sz="3200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6655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-38100" y="228600"/>
            <a:ext cx="9220200" cy="685800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5415" y="78229"/>
            <a:ext cx="1542085" cy="1026671"/>
          </a:xfrm>
        </p:spPr>
      </p:pic>
      <p:sp>
        <p:nvSpPr>
          <p:cNvPr id="3" name="Rounded Rectangle 2"/>
          <p:cNvSpPr/>
          <p:nvPr/>
        </p:nvSpPr>
        <p:spPr>
          <a:xfrm>
            <a:off x="7821305" y="762000"/>
            <a:ext cx="533400" cy="381000"/>
          </a:xfrm>
          <a:prstGeom prst="roundRect">
            <a:avLst/>
          </a:prstGeom>
          <a:solidFill>
            <a:schemeClr val="lt1">
              <a:alpha val="7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8496300" y="762000"/>
            <a:ext cx="533400" cy="381000"/>
          </a:xfrm>
          <a:prstGeom prst="roundRect">
            <a:avLst/>
          </a:prstGeom>
          <a:solidFill>
            <a:schemeClr val="lt1">
              <a:alpha val="7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7092856" y="762000"/>
            <a:ext cx="533400" cy="381000"/>
          </a:xfrm>
          <a:prstGeom prst="roundRect">
            <a:avLst/>
          </a:prstGeom>
          <a:solidFill>
            <a:schemeClr val="lt1">
              <a:alpha val="70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cxnSp>
        <p:nvCxnSpPr>
          <p:cNvPr id="10" name="Straight Connector 9"/>
          <p:cNvCxnSpPr>
            <a:stCxn id="9" idx="3"/>
            <a:endCxn id="3" idx="1"/>
          </p:cNvCxnSpPr>
          <p:nvPr/>
        </p:nvCxnSpPr>
        <p:spPr>
          <a:xfrm>
            <a:off x="7626256" y="952500"/>
            <a:ext cx="19504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3" idx="3"/>
            <a:endCxn id="7" idx="1"/>
          </p:cNvCxnSpPr>
          <p:nvPr/>
        </p:nvCxnSpPr>
        <p:spPr>
          <a:xfrm>
            <a:off x="8354705" y="952500"/>
            <a:ext cx="1415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539922" y="3200400"/>
            <a:ext cx="7620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>
                <a:solidFill>
                  <a:srgbClr val="1F497D"/>
                </a:solidFill>
                <a:ea typeface="+mj-ea"/>
                <a:cs typeface="+mj-cs"/>
              </a:rPr>
              <a:t>Big Thanks </a:t>
            </a:r>
            <a:r>
              <a:rPr lang="en-US" sz="8000" dirty="0">
                <a:solidFill>
                  <a:srgbClr val="1F497D"/>
                </a:solidFill>
                <a:ea typeface="+mj-ea"/>
                <a:cs typeface="+mj-cs"/>
                <a:sym typeface="Wingdings" panose="05000000000000000000" pitchFamily="2" charset="2"/>
              </a:rPr>
              <a:t></a:t>
            </a:r>
            <a:endParaRPr lang="en-US" sz="3200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4638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-38100" y="228600"/>
            <a:ext cx="9220200" cy="685800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5415" y="78229"/>
            <a:ext cx="1542085" cy="1026671"/>
          </a:xfrm>
        </p:spPr>
      </p:pic>
      <p:sp>
        <p:nvSpPr>
          <p:cNvPr id="3" name="Rounded Rectangle 2"/>
          <p:cNvSpPr/>
          <p:nvPr/>
        </p:nvSpPr>
        <p:spPr>
          <a:xfrm>
            <a:off x="7821305" y="762000"/>
            <a:ext cx="533400" cy="381000"/>
          </a:xfrm>
          <a:prstGeom prst="roundRect">
            <a:avLst/>
          </a:prstGeom>
          <a:solidFill>
            <a:schemeClr val="lt1">
              <a:alpha val="7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8496300" y="762000"/>
            <a:ext cx="533400" cy="381000"/>
          </a:xfrm>
          <a:prstGeom prst="roundRect">
            <a:avLst/>
          </a:prstGeom>
          <a:solidFill>
            <a:schemeClr val="lt1">
              <a:alpha val="7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7092856" y="762000"/>
            <a:ext cx="533400" cy="381000"/>
          </a:xfrm>
          <a:prstGeom prst="roundRect">
            <a:avLst/>
          </a:prstGeom>
          <a:solidFill>
            <a:schemeClr val="lt1">
              <a:alpha val="70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cxnSp>
        <p:nvCxnSpPr>
          <p:cNvPr id="10" name="Straight Connector 9"/>
          <p:cNvCxnSpPr>
            <a:stCxn id="9" idx="3"/>
            <a:endCxn id="3" idx="1"/>
          </p:cNvCxnSpPr>
          <p:nvPr/>
        </p:nvCxnSpPr>
        <p:spPr>
          <a:xfrm>
            <a:off x="7626256" y="952500"/>
            <a:ext cx="19504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3" idx="3"/>
            <a:endCxn id="7" idx="1"/>
          </p:cNvCxnSpPr>
          <p:nvPr/>
        </p:nvCxnSpPr>
        <p:spPr>
          <a:xfrm>
            <a:off x="8354705" y="952500"/>
            <a:ext cx="1415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-9210" y="3352800"/>
            <a:ext cx="836391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8000" dirty="0">
                <a:solidFill>
                  <a:srgbClr val="1F497D"/>
                </a:solidFill>
              </a:rPr>
              <a:t>Questions Time</a:t>
            </a:r>
          </a:p>
        </p:txBody>
      </p:sp>
      <p:pic>
        <p:nvPicPr>
          <p:cNvPr id="11" name="Picture 7" descr="C:\Users\Imad\Pictures\6a00d83516c0ad53ef017c332779aba8970b-800wi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48957" y="1327813"/>
            <a:ext cx="2857500" cy="35718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49192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-38100" y="228600"/>
            <a:ext cx="9220200" cy="685800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0"/>
            <a:ext cx="9258300" cy="1143000"/>
          </a:xfrm>
        </p:spPr>
        <p:txBody>
          <a:bodyPr>
            <a:normAutofit/>
          </a:bodyPr>
          <a:lstStyle/>
          <a:p>
            <a:pPr algn="l"/>
            <a:r>
              <a:rPr lang="en-US" sz="3200" b="0" dirty="0" smtClean="0">
                <a:solidFill>
                  <a:schemeClr val="bg1"/>
                </a:solidFill>
                <a:effectLst/>
              </a:rPr>
              <a:t>OUTLINE</a:t>
            </a:r>
            <a:endParaRPr lang="en-US" sz="3200" b="0" dirty="0">
              <a:solidFill>
                <a:schemeClr val="bg1"/>
              </a:solidFill>
              <a:effectLst/>
            </a:endParaRP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5415" y="78229"/>
            <a:ext cx="1542085" cy="1026671"/>
          </a:xfrm>
        </p:spPr>
      </p:pic>
      <p:sp>
        <p:nvSpPr>
          <p:cNvPr id="3" name="Rounded Rectangle 2"/>
          <p:cNvSpPr/>
          <p:nvPr/>
        </p:nvSpPr>
        <p:spPr>
          <a:xfrm>
            <a:off x="7821305" y="762000"/>
            <a:ext cx="533400" cy="381000"/>
          </a:xfrm>
          <a:prstGeom prst="roundRect">
            <a:avLst/>
          </a:prstGeom>
          <a:solidFill>
            <a:schemeClr val="lt1">
              <a:alpha val="7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8496300" y="762000"/>
            <a:ext cx="533400" cy="381000"/>
          </a:xfrm>
          <a:prstGeom prst="roundRect">
            <a:avLst/>
          </a:prstGeom>
          <a:solidFill>
            <a:schemeClr val="lt1">
              <a:alpha val="7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7092856" y="762000"/>
            <a:ext cx="533400" cy="381000"/>
          </a:xfrm>
          <a:prstGeom prst="roundRect">
            <a:avLst/>
          </a:prstGeom>
          <a:solidFill>
            <a:schemeClr val="lt1">
              <a:alpha val="70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cxnSp>
        <p:nvCxnSpPr>
          <p:cNvPr id="10" name="Straight Connector 9"/>
          <p:cNvCxnSpPr>
            <a:stCxn id="9" idx="3"/>
            <a:endCxn id="3" idx="1"/>
          </p:cNvCxnSpPr>
          <p:nvPr/>
        </p:nvCxnSpPr>
        <p:spPr>
          <a:xfrm>
            <a:off x="7626256" y="952500"/>
            <a:ext cx="19504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3" idx="3"/>
            <a:endCxn id="7" idx="1"/>
          </p:cNvCxnSpPr>
          <p:nvPr/>
        </p:nvCxnSpPr>
        <p:spPr>
          <a:xfrm>
            <a:off x="8354705" y="952500"/>
            <a:ext cx="1415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514350" y="1143000"/>
            <a:ext cx="64008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Blip>
                <a:blip r:embed="rId3"/>
              </a:buBlip>
            </a:pPr>
            <a:r>
              <a:rPr lang="en-US" sz="3200" dirty="0">
                <a:solidFill>
                  <a:schemeClr val="tx2">
                    <a:lumMod val="75000"/>
                  </a:schemeClr>
                </a:solidFill>
              </a:rPr>
              <a:t>Introduction</a:t>
            </a:r>
            <a:r>
              <a:rPr lang="en-US" sz="3200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  <a:p>
            <a:pPr marL="514350" indent="-514350">
              <a:buBlip>
                <a:blip r:embed="rId3"/>
              </a:buBlip>
            </a:pPr>
            <a:endParaRPr lang="en-US" sz="3200" dirty="0">
              <a:solidFill>
                <a:schemeClr val="tx2">
                  <a:lumMod val="75000"/>
                </a:schemeClr>
              </a:solidFill>
            </a:endParaRPr>
          </a:p>
          <a:p>
            <a:pPr marL="514350" indent="-514350">
              <a:buBlip>
                <a:blip r:embed="rId3"/>
              </a:buBlip>
            </a:pPr>
            <a:r>
              <a:rPr lang="en-US" sz="3200" dirty="0"/>
              <a:t>The Following Cart</a:t>
            </a:r>
            <a:r>
              <a:rPr lang="en-US" sz="3200" dirty="0" smtClean="0"/>
              <a:t>.</a:t>
            </a:r>
          </a:p>
          <a:p>
            <a:pPr marL="514350" indent="-514350">
              <a:buBlip>
                <a:blip r:embed="rId3"/>
              </a:buBlip>
            </a:pPr>
            <a:endParaRPr lang="en-US" sz="3200" dirty="0"/>
          </a:p>
          <a:p>
            <a:pPr marL="514350" indent="-514350">
              <a:buBlip>
                <a:blip r:embed="rId3"/>
              </a:buBlip>
            </a:pPr>
            <a:r>
              <a:rPr lang="en-US" sz="3200" dirty="0"/>
              <a:t>Indoor Localization</a:t>
            </a:r>
            <a:r>
              <a:rPr lang="en-US" sz="3200" dirty="0" smtClean="0"/>
              <a:t>.</a:t>
            </a:r>
          </a:p>
          <a:p>
            <a:pPr marL="514350" indent="-514350">
              <a:buBlip>
                <a:blip r:embed="rId3"/>
              </a:buBlip>
            </a:pPr>
            <a:endParaRPr lang="en-US" sz="3200" dirty="0"/>
          </a:p>
          <a:p>
            <a:pPr marL="514350" indent="-514350">
              <a:buBlip>
                <a:blip r:embed="rId3"/>
              </a:buBlip>
            </a:pPr>
            <a:r>
              <a:rPr lang="en-US" sz="3200" dirty="0"/>
              <a:t>Parting Words</a:t>
            </a:r>
            <a:r>
              <a:rPr lang="en-US" sz="3200" dirty="0" smtClean="0"/>
              <a:t>.</a:t>
            </a:r>
          </a:p>
          <a:p>
            <a:pPr marL="514350" indent="-514350">
              <a:buBlip>
                <a:blip r:embed="rId3"/>
              </a:buBlip>
            </a:pPr>
            <a:endParaRPr lang="en-US" sz="3200" dirty="0"/>
          </a:p>
          <a:p>
            <a:pPr marL="514350" indent="-514350">
              <a:buBlip>
                <a:blip r:embed="rId3"/>
              </a:buBlip>
            </a:pPr>
            <a:r>
              <a:rPr lang="en-US" sz="3200" dirty="0"/>
              <a:t>Demo.</a:t>
            </a:r>
          </a:p>
        </p:txBody>
      </p:sp>
    </p:spTree>
    <p:extLst>
      <p:ext uri="{BB962C8B-B14F-4D97-AF65-F5344CB8AC3E}">
        <p14:creationId xmlns:p14="http://schemas.microsoft.com/office/powerpoint/2010/main" val="4243868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-38100" y="228600"/>
            <a:ext cx="9220200" cy="685800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0"/>
            <a:ext cx="9258300" cy="1143000"/>
          </a:xfrm>
        </p:spPr>
        <p:txBody>
          <a:bodyPr>
            <a:normAutofit/>
          </a:bodyPr>
          <a:lstStyle/>
          <a:p>
            <a:pPr algn="l"/>
            <a:r>
              <a:rPr lang="en-US" sz="3200" b="0" dirty="0" smtClean="0">
                <a:solidFill>
                  <a:schemeClr val="bg1"/>
                </a:solidFill>
                <a:effectLst/>
              </a:rPr>
              <a:t>Objective &amp; Scope</a:t>
            </a:r>
            <a:endParaRPr lang="en-US" sz="3200" b="0" dirty="0">
              <a:solidFill>
                <a:schemeClr val="bg1"/>
              </a:solidFill>
              <a:effectLst/>
            </a:endParaRP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5415" y="78229"/>
            <a:ext cx="1542085" cy="1026671"/>
          </a:xfrm>
        </p:spPr>
      </p:pic>
      <p:sp>
        <p:nvSpPr>
          <p:cNvPr id="3" name="Rounded Rectangle 2"/>
          <p:cNvSpPr/>
          <p:nvPr/>
        </p:nvSpPr>
        <p:spPr>
          <a:xfrm>
            <a:off x="7821305" y="762000"/>
            <a:ext cx="533400" cy="381000"/>
          </a:xfrm>
          <a:prstGeom prst="roundRect">
            <a:avLst/>
          </a:prstGeom>
          <a:solidFill>
            <a:schemeClr val="lt1">
              <a:alpha val="7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8496300" y="762000"/>
            <a:ext cx="533400" cy="381000"/>
          </a:xfrm>
          <a:prstGeom prst="roundRect">
            <a:avLst/>
          </a:prstGeom>
          <a:solidFill>
            <a:schemeClr val="lt1">
              <a:alpha val="7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7092856" y="762000"/>
            <a:ext cx="533400" cy="381000"/>
          </a:xfrm>
          <a:prstGeom prst="roundRect">
            <a:avLst/>
          </a:prstGeom>
          <a:solidFill>
            <a:schemeClr val="lt1">
              <a:alpha val="70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cxnSp>
        <p:nvCxnSpPr>
          <p:cNvPr id="10" name="Straight Connector 9"/>
          <p:cNvCxnSpPr>
            <a:stCxn id="9" idx="3"/>
            <a:endCxn id="3" idx="1"/>
          </p:cNvCxnSpPr>
          <p:nvPr/>
        </p:nvCxnSpPr>
        <p:spPr>
          <a:xfrm>
            <a:off x="7626256" y="952500"/>
            <a:ext cx="19504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3" idx="3"/>
            <a:endCxn id="7" idx="1"/>
          </p:cNvCxnSpPr>
          <p:nvPr/>
        </p:nvCxnSpPr>
        <p:spPr>
          <a:xfrm>
            <a:off x="8354705" y="952500"/>
            <a:ext cx="1415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90499" y="1293370"/>
            <a:ext cx="7198057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Tx/>
              <a:buBlip>
                <a:blip r:embed="rId3"/>
              </a:buBlip>
            </a:pP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</a:rPr>
              <a:t>Objective</a:t>
            </a:r>
          </a:p>
          <a:p>
            <a:pPr marL="971550" lvl="1" indent="-514350">
              <a:buFont typeface="Arial" panose="020B0604020202020204" pitchFamily="34" charset="0"/>
              <a:buChar char="•"/>
            </a:pPr>
            <a:r>
              <a:rPr lang="en-US" sz="2700" dirty="0" smtClean="0">
                <a:solidFill>
                  <a:schemeClr val="accent1">
                    <a:lumMod val="75000"/>
                  </a:schemeClr>
                </a:solidFill>
              </a:rPr>
              <a:t>Improve shopping experience</a:t>
            </a:r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</a:p>
          <a:p>
            <a:pPr lvl="2"/>
            <a:r>
              <a:rPr lang="en-US" sz="2200" dirty="0" smtClean="0">
                <a:sym typeface="Wingdings" panose="05000000000000000000" pitchFamily="2" charset="2"/>
              </a:rPr>
              <a:t>   </a:t>
            </a:r>
            <a:r>
              <a:rPr lang="en-US" sz="2200" dirty="0" smtClean="0"/>
              <a:t>Shopping </a:t>
            </a:r>
            <a:r>
              <a:rPr lang="en-US" sz="2200" dirty="0" smtClean="0"/>
              <a:t>becomes </a:t>
            </a:r>
            <a:r>
              <a:rPr lang="en-US" sz="2200" dirty="0" smtClean="0"/>
              <a:t>easier and more “fancy”.</a:t>
            </a:r>
          </a:p>
          <a:p>
            <a:pPr marL="1428750" lvl="2" indent="-514350"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1428750" lvl="2" indent="-514350">
              <a:buFont typeface="Arial" panose="020B0604020202020204" pitchFamily="34" charset="0"/>
              <a:buChar char="•"/>
            </a:pPr>
            <a:endParaRPr lang="en-US" sz="2200" dirty="0" smtClean="0"/>
          </a:p>
          <a:p>
            <a:pPr marL="1428750" lvl="2" indent="-514350">
              <a:buFont typeface="Arial" panose="020B0604020202020204" pitchFamily="34" charset="0"/>
              <a:buChar char="•"/>
            </a:pPr>
            <a:endParaRPr lang="en-US" sz="2200" dirty="0" smtClean="0"/>
          </a:p>
          <a:p>
            <a:pPr marL="514350" indent="-514350">
              <a:buFontTx/>
              <a:buBlip>
                <a:blip r:embed="rId3"/>
              </a:buBlip>
            </a:pP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</a:rPr>
              <a:t>Scope</a:t>
            </a:r>
          </a:p>
          <a:p>
            <a:pPr marL="971550" lvl="1" indent="-514350">
              <a:buFont typeface="Arial" panose="020B0604020202020204" pitchFamily="34" charset="0"/>
              <a:buChar char="•"/>
            </a:pPr>
            <a:r>
              <a:rPr lang="en-US" sz="2200" dirty="0" smtClean="0"/>
              <a:t>Large </a:t>
            </a:r>
            <a:r>
              <a:rPr lang="en-US" sz="2200" dirty="0"/>
              <a:t>shopping </a:t>
            </a:r>
            <a:r>
              <a:rPr lang="en-US" sz="2200" dirty="0" smtClean="0"/>
              <a:t>malls.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9500" y="3651700"/>
            <a:ext cx="5719422" cy="27282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scene3d>
            <a:camera prst="perspectiveHeroicExtremeLeftFacing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2860202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-38100" y="228600"/>
            <a:ext cx="9220200" cy="685800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0"/>
            <a:ext cx="9258300" cy="1143000"/>
          </a:xfrm>
        </p:spPr>
        <p:txBody>
          <a:bodyPr>
            <a:normAutofit/>
          </a:bodyPr>
          <a:lstStyle/>
          <a:p>
            <a:pPr algn="l"/>
            <a:r>
              <a:rPr lang="en-US" sz="3200" dirty="0" smtClean="0">
                <a:solidFill>
                  <a:schemeClr val="bg1"/>
                </a:solidFill>
              </a:rPr>
              <a:t>Related Literature</a:t>
            </a:r>
            <a:endParaRPr lang="en-US" sz="3200" b="0" dirty="0">
              <a:solidFill>
                <a:schemeClr val="bg1"/>
              </a:solidFill>
              <a:effectLst/>
            </a:endParaRP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5415" y="78229"/>
            <a:ext cx="1542085" cy="1026671"/>
          </a:xfrm>
        </p:spPr>
      </p:pic>
      <p:sp>
        <p:nvSpPr>
          <p:cNvPr id="3" name="Rounded Rectangle 2"/>
          <p:cNvSpPr/>
          <p:nvPr/>
        </p:nvSpPr>
        <p:spPr>
          <a:xfrm>
            <a:off x="7821305" y="762000"/>
            <a:ext cx="533400" cy="381000"/>
          </a:xfrm>
          <a:prstGeom prst="roundRect">
            <a:avLst/>
          </a:prstGeom>
          <a:solidFill>
            <a:schemeClr val="lt1">
              <a:alpha val="7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8496300" y="762000"/>
            <a:ext cx="533400" cy="381000"/>
          </a:xfrm>
          <a:prstGeom prst="roundRect">
            <a:avLst/>
          </a:prstGeom>
          <a:solidFill>
            <a:schemeClr val="lt1">
              <a:alpha val="7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7092856" y="762000"/>
            <a:ext cx="533400" cy="381000"/>
          </a:xfrm>
          <a:prstGeom prst="roundRect">
            <a:avLst/>
          </a:prstGeom>
          <a:solidFill>
            <a:schemeClr val="lt1">
              <a:alpha val="70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cxnSp>
        <p:nvCxnSpPr>
          <p:cNvPr id="10" name="Straight Connector 9"/>
          <p:cNvCxnSpPr>
            <a:stCxn id="9" idx="3"/>
            <a:endCxn id="3" idx="1"/>
          </p:cNvCxnSpPr>
          <p:nvPr/>
        </p:nvCxnSpPr>
        <p:spPr>
          <a:xfrm>
            <a:off x="7626256" y="952500"/>
            <a:ext cx="19504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3" idx="3"/>
            <a:endCxn id="7" idx="1"/>
          </p:cNvCxnSpPr>
          <p:nvPr/>
        </p:nvCxnSpPr>
        <p:spPr>
          <a:xfrm>
            <a:off x="8354705" y="952500"/>
            <a:ext cx="1415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50" y="1600200"/>
            <a:ext cx="3899224" cy="24669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5780" y="1600200"/>
            <a:ext cx="3890520" cy="25027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9" name="Rectangle 18"/>
          <p:cNvSpPr/>
          <p:nvPr/>
        </p:nvSpPr>
        <p:spPr>
          <a:xfrm>
            <a:off x="514350" y="4560282"/>
            <a:ext cx="76962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Blip>
                <a:blip r:embed="rId5"/>
              </a:buBlip>
            </a:pPr>
            <a:r>
              <a:rPr lang="en-US" sz="2800" dirty="0">
                <a:solidFill>
                  <a:prstClr val="black"/>
                </a:solidFill>
              </a:rPr>
              <a:t>LCD based devices</a:t>
            </a:r>
            <a:r>
              <a:rPr lang="en-US" sz="2800" dirty="0" smtClean="0">
                <a:solidFill>
                  <a:prstClr val="black"/>
                </a:solidFill>
              </a:rPr>
              <a:t>.</a:t>
            </a:r>
            <a:endParaRPr lang="nn-NO" sz="2800" dirty="0" smtClean="0"/>
          </a:p>
          <a:p>
            <a:pPr marL="514350" lvl="0" indent="-514350">
              <a:buBlip>
                <a:blip r:embed="rId5"/>
              </a:buBlip>
            </a:pPr>
            <a:r>
              <a:rPr lang="nn-NO" sz="2800" dirty="0" smtClean="0"/>
              <a:t>SK </a:t>
            </a:r>
            <a:r>
              <a:rPr lang="nn-NO" sz="2800" dirty="0"/>
              <a:t>Telekom cart, IBM’s cart, </a:t>
            </a:r>
            <a:r>
              <a:rPr lang="nn-NO" sz="2800" dirty="0" smtClean="0"/>
              <a:t>...etc.</a:t>
            </a:r>
            <a:endParaRPr lang="nn-NO" sz="2800" dirty="0"/>
          </a:p>
          <a:p>
            <a:pPr marL="514350" lvl="0" indent="-514350">
              <a:buBlip>
                <a:blip r:embed="rId5"/>
              </a:buBlip>
            </a:pPr>
            <a:r>
              <a:rPr lang="en-US" sz="2800" dirty="0" smtClean="0">
                <a:solidFill>
                  <a:prstClr val="black"/>
                </a:solidFill>
              </a:rPr>
              <a:t>Keep track of the shopped items.</a:t>
            </a:r>
          </a:p>
          <a:p>
            <a:pPr marL="514350" lvl="0" indent="-514350">
              <a:buBlip>
                <a:blip r:embed="rId5"/>
              </a:buBlip>
            </a:pPr>
            <a:r>
              <a:rPr lang="en-US" sz="2800" dirty="0" smtClean="0">
                <a:solidFill>
                  <a:prstClr val="black"/>
                </a:solidFill>
              </a:rPr>
              <a:t>Product location</a:t>
            </a:r>
            <a:r>
              <a:rPr lang="en-US" sz="2800" dirty="0" smtClean="0">
                <a:solidFill>
                  <a:prstClr val="black"/>
                </a:solidFill>
              </a:rPr>
              <a:t>.</a:t>
            </a:r>
            <a:endParaRPr lang="en-US" sz="2800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9264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-38100" y="228600"/>
            <a:ext cx="9220200" cy="685800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0"/>
            <a:ext cx="9258300" cy="1143000"/>
          </a:xfrm>
        </p:spPr>
        <p:txBody>
          <a:bodyPr>
            <a:normAutofit/>
          </a:bodyPr>
          <a:lstStyle/>
          <a:p>
            <a:pPr algn="l"/>
            <a:r>
              <a:rPr lang="en-US" sz="3200" b="0" dirty="0" smtClean="0">
                <a:solidFill>
                  <a:schemeClr val="bg1"/>
                </a:solidFill>
                <a:effectLst/>
              </a:rPr>
              <a:t>OUTLINE</a:t>
            </a:r>
            <a:endParaRPr lang="en-US" sz="3200" b="0" dirty="0">
              <a:solidFill>
                <a:schemeClr val="bg1"/>
              </a:solidFill>
              <a:effectLst/>
            </a:endParaRP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5415" y="78229"/>
            <a:ext cx="1542085" cy="1026671"/>
          </a:xfrm>
        </p:spPr>
      </p:pic>
      <p:sp>
        <p:nvSpPr>
          <p:cNvPr id="3" name="Rounded Rectangle 2"/>
          <p:cNvSpPr/>
          <p:nvPr/>
        </p:nvSpPr>
        <p:spPr>
          <a:xfrm>
            <a:off x="7821305" y="762000"/>
            <a:ext cx="533400" cy="381000"/>
          </a:xfrm>
          <a:prstGeom prst="roundRect">
            <a:avLst/>
          </a:prstGeom>
          <a:solidFill>
            <a:schemeClr val="lt1">
              <a:alpha val="7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8496300" y="762000"/>
            <a:ext cx="533400" cy="381000"/>
          </a:xfrm>
          <a:prstGeom prst="roundRect">
            <a:avLst/>
          </a:prstGeom>
          <a:solidFill>
            <a:schemeClr val="lt1">
              <a:alpha val="7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7092856" y="762000"/>
            <a:ext cx="533400" cy="381000"/>
          </a:xfrm>
          <a:prstGeom prst="roundRect">
            <a:avLst/>
          </a:prstGeom>
          <a:solidFill>
            <a:schemeClr val="lt1">
              <a:alpha val="70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cxnSp>
        <p:nvCxnSpPr>
          <p:cNvPr id="10" name="Straight Connector 9"/>
          <p:cNvCxnSpPr>
            <a:stCxn id="9" idx="3"/>
            <a:endCxn id="3" idx="1"/>
          </p:cNvCxnSpPr>
          <p:nvPr/>
        </p:nvCxnSpPr>
        <p:spPr>
          <a:xfrm>
            <a:off x="7626256" y="952500"/>
            <a:ext cx="19504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3" idx="3"/>
            <a:endCxn id="7" idx="1"/>
          </p:cNvCxnSpPr>
          <p:nvPr/>
        </p:nvCxnSpPr>
        <p:spPr>
          <a:xfrm>
            <a:off x="8354705" y="952500"/>
            <a:ext cx="1415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514350" y="1143000"/>
            <a:ext cx="64008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Blip>
                <a:blip r:embed="rId3"/>
              </a:buBlip>
            </a:pPr>
            <a:r>
              <a:rPr lang="en-US" sz="3200" dirty="0"/>
              <a:t>Introduction</a:t>
            </a:r>
            <a:r>
              <a:rPr lang="en-US" sz="3200" dirty="0" smtClean="0"/>
              <a:t>.</a:t>
            </a:r>
          </a:p>
          <a:p>
            <a:pPr marL="514350" indent="-514350">
              <a:buBlip>
                <a:blip r:embed="rId3"/>
              </a:buBlip>
            </a:pPr>
            <a:endParaRPr lang="en-US" sz="3200" dirty="0"/>
          </a:p>
          <a:p>
            <a:pPr marL="514350" indent="-514350">
              <a:buBlip>
                <a:blip r:embed="rId3"/>
              </a:buBlip>
            </a:pPr>
            <a:r>
              <a:rPr lang="en-US" sz="3200" dirty="0">
                <a:solidFill>
                  <a:schemeClr val="tx2">
                    <a:lumMod val="75000"/>
                  </a:schemeClr>
                </a:solidFill>
              </a:rPr>
              <a:t>The Following Cart</a:t>
            </a:r>
            <a:r>
              <a:rPr lang="en-US" sz="3200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  <a:p>
            <a:pPr marL="514350" indent="-514350">
              <a:buBlip>
                <a:blip r:embed="rId3"/>
              </a:buBlip>
            </a:pPr>
            <a:endParaRPr lang="en-US" sz="3200" dirty="0">
              <a:solidFill>
                <a:schemeClr val="tx2">
                  <a:lumMod val="75000"/>
                </a:schemeClr>
              </a:solidFill>
            </a:endParaRPr>
          </a:p>
          <a:p>
            <a:pPr marL="514350" indent="-514350">
              <a:buBlip>
                <a:blip r:embed="rId3"/>
              </a:buBlip>
            </a:pPr>
            <a:r>
              <a:rPr lang="en-US" sz="3200" dirty="0"/>
              <a:t>Indoor Localization</a:t>
            </a:r>
            <a:r>
              <a:rPr lang="en-US" sz="3200" dirty="0" smtClean="0"/>
              <a:t>.</a:t>
            </a:r>
          </a:p>
          <a:p>
            <a:pPr marL="514350" indent="-514350">
              <a:buBlip>
                <a:blip r:embed="rId3"/>
              </a:buBlip>
            </a:pPr>
            <a:endParaRPr lang="en-US" sz="3200" dirty="0"/>
          </a:p>
          <a:p>
            <a:pPr marL="514350" indent="-514350">
              <a:buBlip>
                <a:blip r:embed="rId3"/>
              </a:buBlip>
            </a:pPr>
            <a:r>
              <a:rPr lang="en-US" sz="3200" dirty="0"/>
              <a:t>Parting Words</a:t>
            </a:r>
            <a:r>
              <a:rPr lang="en-US" sz="3200" dirty="0" smtClean="0"/>
              <a:t>.</a:t>
            </a:r>
          </a:p>
          <a:p>
            <a:pPr marL="514350" indent="-514350">
              <a:buBlip>
                <a:blip r:embed="rId3"/>
              </a:buBlip>
            </a:pPr>
            <a:endParaRPr lang="en-US" sz="3200" dirty="0"/>
          </a:p>
          <a:p>
            <a:pPr marL="514350" indent="-514350">
              <a:buBlip>
                <a:blip r:embed="rId3"/>
              </a:buBlip>
            </a:pPr>
            <a:r>
              <a:rPr lang="en-US" sz="3200" dirty="0"/>
              <a:t>Demo.</a:t>
            </a:r>
          </a:p>
        </p:txBody>
      </p:sp>
    </p:spTree>
    <p:extLst>
      <p:ext uri="{BB962C8B-B14F-4D97-AF65-F5344CB8AC3E}">
        <p14:creationId xmlns:p14="http://schemas.microsoft.com/office/powerpoint/2010/main" val="3862855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-38100" y="228600"/>
            <a:ext cx="9220200" cy="685800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0"/>
            <a:ext cx="9258300" cy="1143000"/>
          </a:xfrm>
        </p:spPr>
        <p:txBody>
          <a:bodyPr>
            <a:normAutofit/>
          </a:bodyPr>
          <a:lstStyle/>
          <a:p>
            <a:pPr algn="l"/>
            <a:r>
              <a:rPr lang="en-US" sz="3200" b="0" dirty="0" smtClean="0">
                <a:solidFill>
                  <a:schemeClr val="bg1"/>
                </a:solidFill>
                <a:effectLst/>
              </a:rPr>
              <a:t>The Following Cart</a:t>
            </a:r>
            <a:endParaRPr lang="en-US" sz="3200" b="0" dirty="0">
              <a:solidFill>
                <a:schemeClr val="bg1"/>
              </a:solidFill>
              <a:effectLst/>
            </a:endParaRP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5415" y="78229"/>
            <a:ext cx="1542085" cy="1026671"/>
          </a:xfrm>
        </p:spPr>
      </p:pic>
      <p:sp>
        <p:nvSpPr>
          <p:cNvPr id="3" name="Rounded Rectangle 2"/>
          <p:cNvSpPr/>
          <p:nvPr/>
        </p:nvSpPr>
        <p:spPr>
          <a:xfrm>
            <a:off x="7821305" y="762000"/>
            <a:ext cx="533400" cy="381000"/>
          </a:xfrm>
          <a:prstGeom prst="roundRect">
            <a:avLst/>
          </a:prstGeom>
          <a:solidFill>
            <a:schemeClr val="lt1">
              <a:alpha val="7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8496300" y="762000"/>
            <a:ext cx="533400" cy="381000"/>
          </a:xfrm>
          <a:prstGeom prst="roundRect">
            <a:avLst/>
          </a:prstGeom>
          <a:solidFill>
            <a:schemeClr val="lt1">
              <a:alpha val="7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7092856" y="762000"/>
            <a:ext cx="533400" cy="381000"/>
          </a:xfrm>
          <a:prstGeom prst="roundRect">
            <a:avLst/>
          </a:prstGeom>
          <a:solidFill>
            <a:schemeClr val="lt1">
              <a:alpha val="70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cxnSp>
        <p:nvCxnSpPr>
          <p:cNvPr id="10" name="Straight Connector 9"/>
          <p:cNvCxnSpPr>
            <a:stCxn id="9" idx="3"/>
            <a:endCxn id="3" idx="1"/>
          </p:cNvCxnSpPr>
          <p:nvPr/>
        </p:nvCxnSpPr>
        <p:spPr>
          <a:xfrm>
            <a:off x="7626256" y="952500"/>
            <a:ext cx="19504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3" idx="3"/>
            <a:endCxn id="7" idx="1"/>
          </p:cNvCxnSpPr>
          <p:nvPr/>
        </p:nvCxnSpPr>
        <p:spPr>
          <a:xfrm>
            <a:off x="8354705" y="952500"/>
            <a:ext cx="1415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01701" y="1000983"/>
            <a:ext cx="6400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Tx/>
              <a:buBlip>
                <a:blip r:embed="rId3"/>
              </a:buBlip>
            </a:pPr>
            <a:r>
              <a:rPr lang="en-US" sz="3200" dirty="0" smtClean="0">
                <a:solidFill>
                  <a:schemeClr val="tx2">
                    <a:lumMod val="75000"/>
                  </a:schemeClr>
                </a:solidFill>
              </a:rPr>
              <a:t>Components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50" y="1828800"/>
            <a:ext cx="3238500" cy="434115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70" y="1672341"/>
            <a:ext cx="1681163" cy="168116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0069" y="2362264"/>
            <a:ext cx="2286000" cy="22860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5382" y="3971951"/>
            <a:ext cx="2838450" cy="160972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4250" y="4595838"/>
            <a:ext cx="2324100" cy="197167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3575" y="1181100"/>
            <a:ext cx="15240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776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-38100" y="228600"/>
            <a:ext cx="9220200" cy="685800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0"/>
            <a:ext cx="9258300" cy="1143000"/>
          </a:xfrm>
        </p:spPr>
        <p:txBody>
          <a:bodyPr>
            <a:normAutofit/>
          </a:bodyPr>
          <a:lstStyle/>
          <a:p>
            <a:pPr algn="l"/>
            <a:r>
              <a:rPr lang="en-US" sz="3200" b="0" dirty="0" smtClean="0">
                <a:solidFill>
                  <a:schemeClr val="bg1"/>
                </a:solidFill>
                <a:effectLst/>
              </a:rPr>
              <a:t>The Following Cart</a:t>
            </a:r>
            <a:endParaRPr lang="en-US" sz="3200" b="0" dirty="0">
              <a:solidFill>
                <a:schemeClr val="bg1"/>
              </a:solidFill>
              <a:effectLst/>
            </a:endParaRP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5415" y="78229"/>
            <a:ext cx="1542085" cy="1026671"/>
          </a:xfrm>
        </p:spPr>
      </p:pic>
      <p:sp>
        <p:nvSpPr>
          <p:cNvPr id="3" name="Rounded Rectangle 2"/>
          <p:cNvSpPr/>
          <p:nvPr/>
        </p:nvSpPr>
        <p:spPr>
          <a:xfrm>
            <a:off x="7821305" y="762000"/>
            <a:ext cx="533400" cy="381000"/>
          </a:xfrm>
          <a:prstGeom prst="roundRect">
            <a:avLst/>
          </a:prstGeom>
          <a:solidFill>
            <a:schemeClr val="lt1">
              <a:alpha val="7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8496300" y="762000"/>
            <a:ext cx="533400" cy="381000"/>
          </a:xfrm>
          <a:prstGeom prst="roundRect">
            <a:avLst/>
          </a:prstGeom>
          <a:solidFill>
            <a:schemeClr val="lt1">
              <a:alpha val="7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7092856" y="762000"/>
            <a:ext cx="533400" cy="381000"/>
          </a:xfrm>
          <a:prstGeom prst="roundRect">
            <a:avLst/>
          </a:prstGeom>
          <a:solidFill>
            <a:schemeClr val="lt1">
              <a:alpha val="70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cxnSp>
        <p:nvCxnSpPr>
          <p:cNvPr id="10" name="Straight Connector 9"/>
          <p:cNvCxnSpPr>
            <a:stCxn id="9" idx="3"/>
            <a:endCxn id="3" idx="1"/>
          </p:cNvCxnSpPr>
          <p:nvPr/>
        </p:nvCxnSpPr>
        <p:spPr>
          <a:xfrm>
            <a:off x="7626256" y="952500"/>
            <a:ext cx="19504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3" idx="3"/>
            <a:endCxn id="7" idx="1"/>
          </p:cNvCxnSpPr>
          <p:nvPr/>
        </p:nvCxnSpPr>
        <p:spPr>
          <a:xfrm>
            <a:off x="8354705" y="952500"/>
            <a:ext cx="1415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01700" y="1000983"/>
            <a:ext cx="9237599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Tx/>
              <a:buBlip>
                <a:blip r:embed="rId3"/>
              </a:buBlip>
            </a:pPr>
            <a:r>
              <a:rPr lang="en-US" sz="3200" dirty="0" smtClean="0">
                <a:solidFill>
                  <a:schemeClr val="tx2">
                    <a:lumMod val="75000"/>
                  </a:schemeClr>
                </a:solidFill>
              </a:rPr>
              <a:t>Methodology</a:t>
            </a:r>
          </a:p>
          <a:p>
            <a:pPr marL="971550" lvl="1" indent="-514350">
              <a:buFont typeface="Arial" panose="020B0604020202020204" pitchFamily="34" charset="0"/>
              <a:buChar char="•"/>
            </a:pPr>
            <a:r>
              <a:rPr lang="en-US" sz="2300" dirty="0"/>
              <a:t>Arduino </a:t>
            </a:r>
            <a:r>
              <a:rPr lang="en-US" sz="2300" dirty="0" smtClean="0"/>
              <a:t>periodically </a:t>
            </a:r>
            <a:r>
              <a:rPr lang="en-US" sz="2300" dirty="0"/>
              <a:t>triggers the RF-transmitter in order to send a PING request to </a:t>
            </a:r>
            <a:r>
              <a:rPr lang="en-US" sz="2300" dirty="0" smtClean="0"/>
              <a:t>the </a:t>
            </a:r>
            <a:r>
              <a:rPr lang="en-US" sz="2300" dirty="0"/>
              <a:t>receiver </a:t>
            </a:r>
            <a:r>
              <a:rPr lang="en-US" sz="2300" dirty="0" smtClean="0"/>
              <a:t>remote.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8325" y="2895600"/>
            <a:ext cx="5982980" cy="35294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207565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-38100" y="228600"/>
            <a:ext cx="9220200" cy="685800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0"/>
            <a:ext cx="9258300" cy="1143000"/>
          </a:xfrm>
        </p:spPr>
        <p:txBody>
          <a:bodyPr>
            <a:normAutofit/>
          </a:bodyPr>
          <a:lstStyle/>
          <a:p>
            <a:pPr algn="l"/>
            <a:r>
              <a:rPr lang="en-US" sz="3200" b="0" dirty="0" smtClean="0">
                <a:solidFill>
                  <a:schemeClr val="bg1"/>
                </a:solidFill>
                <a:effectLst/>
              </a:rPr>
              <a:t>The Following Cart</a:t>
            </a:r>
            <a:endParaRPr lang="en-US" sz="3200" b="0" dirty="0">
              <a:solidFill>
                <a:schemeClr val="bg1"/>
              </a:solidFill>
              <a:effectLst/>
            </a:endParaRP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5415" y="78229"/>
            <a:ext cx="1542085" cy="1026671"/>
          </a:xfrm>
        </p:spPr>
      </p:pic>
      <p:sp>
        <p:nvSpPr>
          <p:cNvPr id="3" name="Rounded Rectangle 2"/>
          <p:cNvSpPr/>
          <p:nvPr/>
        </p:nvSpPr>
        <p:spPr>
          <a:xfrm>
            <a:off x="7821305" y="762000"/>
            <a:ext cx="533400" cy="381000"/>
          </a:xfrm>
          <a:prstGeom prst="roundRect">
            <a:avLst/>
          </a:prstGeom>
          <a:solidFill>
            <a:schemeClr val="lt1">
              <a:alpha val="7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8496300" y="762000"/>
            <a:ext cx="533400" cy="381000"/>
          </a:xfrm>
          <a:prstGeom prst="roundRect">
            <a:avLst/>
          </a:prstGeom>
          <a:solidFill>
            <a:schemeClr val="lt1">
              <a:alpha val="7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7092856" y="762000"/>
            <a:ext cx="533400" cy="381000"/>
          </a:xfrm>
          <a:prstGeom prst="roundRect">
            <a:avLst/>
          </a:prstGeom>
          <a:solidFill>
            <a:schemeClr val="lt1">
              <a:alpha val="70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cxnSp>
        <p:nvCxnSpPr>
          <p:cNvPr id="10" name="Straight Connector 9"/>
          <p:cNvCxnSpPr>
            <a:stCxn id="9" idx="3"/>
            <a:endCxn id="3" idx="1"/>
          </p:cNvCxnSpPr>
          <p:nvPr/>
        </p:nvCxnSpPr>
        <p:spPr>
          <a:xfrm>
            <a:off x="7626256" y="952500"/>
            <a:ext cx="19504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3" idx="3"/>
            <a:endCxn id="7" idx="1"/>
          </p:cNvCxnSpPr>
          <p:nvPr/>
        </p:nvCxnSpPr>
        <p:spPr>
          <a:xfrm>
            <a:off x="8354705" y="952500"/>
            <a:ext cx="1415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01700" y="1000983"/>
            <a:ext cx="9466200" cy="1646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Tx/>
              <a:buBlip>
                <a:blip r:embed="rId3"/>
              </a:buBlip>
            </a:pPr>
            <a:r>
              <a:rPr lang="en-US" sz="3200" dirty="0" smtClean="0">
                <a:solidFill>
                  <a:schemeClr val="tx2">
                    <a:lumMod val="75000"/>
                  </a:schemeClr>
                </a:solidFill>
              </a:rPr>
              <a:t>Methodology</a:t>
            </a:r>
          </a:p>
          <a:p>
            <a:pPr marL="971550" lvl="1" indent="-514350">
              <a:buFont typeface="Arial" panose="020B0604020202020204" pitchFamily="34" charset="0"/>
              <a:buChar char="•"/>
            </a:pPr>
            <a:r>
              <a:rPr lang="en-US" sz="2300" dirty="0"/>
              <a:t>When the RF-receiver in the receiver remote receives this PING Request, it </a:t>
            </a:r>
            <a:r>
              <a:rPr lang="en-US" sz="2300" dirty="0" smtClean="0"/>
              <a:t>will </a:t>
            </a:r>
            <a:r>
              <a:rPr lang="en-US" sz="2300" dirty="0"/>
              <a:t>interrupt the Arduino in the receiver; therefore, it will trigger its </a:t>
            </a:r>
            <a:r>
              <a:rPr lang="en-US" sz="2300" dirty="0" smtClean="0"/>
              <a:t>ultrasonic </a:t>
            </a:r>
            <a:r>
              <a:rPr lang="en-US" sz="2300" dirty="0"/>
              <a:t>to send its </a:t>
            </a:r>
            <a:r>
              <a:rPr lang="en-US" sz="2300" dirty="0" smtClean="0"/>
              <a:t>signal.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8324" y="3128696"/>
            <a:ext cx="6276975" cy="32138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197122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481</TotalTime>
  <Words>420</Words>
  <Application>Microsoft Office PowerPoint</Application>
  <PresentationFormat>35mm Slides</PresentationFormat>
  <Paragraphs>146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1" baseType="lpstr">
      <vt:lpstr>Aachen BT</vt:lpstr>
      <vt:lpstr>Adobe Song Std L</vt:lpstr>
      <vt:lpstr>Arial</vt:lpstr>
      <vt:lpstr>Calibri</vt:lpstr>
      <vt:lpstr>Wingdings</vt:lpstr>
      <vt:lpstr>Office Theme</vt:lpstr>
      <vt:lpstr>PowerPoint Presentation</vt:lpstr>
      <vt:lpstr>OUTLINE</vt:lpstr>
      <vt:lpstr>OUTLINE</vt:lpstr>
      <vt:lpstr>Objective &amp; Scope</vt:lpstr>
      <vt:lpstr>Related Literature</vt:lpstr>
      <vt:lpstr>OUTLINE</vt:lpstr>
      <vt:lpstr>The Following Cart</vt:lpstr>
      <vt:lpstr>The Following Cart</vt:lpstr>
      <vt:lpstr>The Following Cart</vt:lpstr>
      <vt:lpstr>The Following Cart</vt:lpstr>
      <vt:lpstr>The Following Cart</vt:lpstr>
      <vt:lpstr>OUTLINE</vt:lpstr>
      <vt:lpstr>Indoor Localization</vt:lpstr>
      <vt:lpstr>Indoor Localization</vt:lpstr>
      <vt:lpstr>Indoor Localization</vt:lpstr>
      <vt:lpstr>Indoor Localization</vt:lpstr>
      <vt:lpstr>Indoor Localization</vt:lpstr>
      <vt:lpstr>OUTLINE</vt:lpstr>
      <vt:lpstr>Parting Words</vt:lpstr>
      <vt:lpstr>Parting Words</vt:lpstr>
      <vt:lpstr>Resources</vt:lpstr>
      <vt:lpstr>OUTLINE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NabeeloOo</dc:creator>
  <cp:lastModifiedBy>Mustafa</cp:lastModifiedBy>
  <cp:revision>66</cp:revision>
  <dcterms:created xsi:type="dcterms:W3CDTF">2014-05-08T16:14:09Z</dcterms:created>
  <dcterms:modified xsi:type="dcterms:W3CDTF">2014-05-12T19:28:29Z</dcterms:modified>
</cp:coreProperties>
</file>