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1" r:id="rId20"/>
    <p:sldId id="280" r:id="rId21"/>
    <p:sldId id="279" r:id="rId22"/>
    <p:sldId id="278" r:id="rId23"/>
    <p:sldId id="277" r:id="rId24"/>
    <p:sldId id="276" r:id="rId25"/>
    <p:sldId id="275" r:id="rId26"/>
  </p:sldIdLst>
  <p:sldSz cx="10287000" cy="6858000" type="35mm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BC1F"/>
    <a:srgbClr val="FFCC66"/>
    <a:srgbClr val="22D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33" autoAdjust="0"/>
  </p:normalViewPr>
  <p:slideViewPr>
    <p:cSldViewPr>
      <p:cViewPr varScale="1">
        <p:scale>
          <a:sx n="70" d="100"/>
          <a:sy n="70" d="100"/>
        </p:scale>
        <p:origin x="264" y="48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32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83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80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90338" y="274645"/>
            <a:ext cx="260389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8" y="274645"/>
            <a:ext cx="764024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11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764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602" y="4406907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3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8647" y="1600206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2162" y="1600206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7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5657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7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3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1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09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4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931" y="273057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4" y="1435103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61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0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00206"/>
            <a:ext cx="9258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356357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8D44A-23C4-45CF-90CD-5856B80D249A}" type="datetimeFigureOut">
              <a:rPr lang="en-US" smtClean="0"/>
              <a:t>12-May-14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25" y="6356357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356357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94E13-9DC2-42D1-A2A1-B9BD0B5F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4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3.png"/><Relationship Id="rId7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8.jpg"/><Relationship Id="rId4" Type="http://schemas.openxmlformats.org/officeDocument/2006/relationships/image" Target="../media/image4.gif"/><Relationship Id="rId9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4.gif"/><Relationship Id="rId7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" y="0"/>
            <a:ext cx="10280602" cy="6858000"/>
          </a:xfrm>
          <a:prstGeom prst="rect">
            <a:avLst/>
          </a:prstGeom>
        </p:spPr>
      </p:pic>
      <p:sp>
        <p:nvSpPr>
          <p:cNvPr id="7" name="Round Diagonal Corner Rectangle 6"/>
          <p:cNvSpPr/>
          <p:nvPr/>
        </p:nvSpPr>
        <p:spPr>
          <a:xfrm>
            <a:off x="3429000" y="457200"/>
            <a:ext cx="6600825" cy="3657600"/>
          </a:xfrm>
          <a:prstGeom prst="round2DiagRect">
            <a:avLst/>
          </a:prstGeom>
          <a:solidFill>
            <a:schemeClr val="accent5">
              <a:lumMod val="60000"/>
              <a:lumOff val="40000"/>
              <a:alpha val="64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648200"/>
            <a:ext cx="10287000" cy="1600200"/>
          </a:xfrm>
          <a:prstGeom prst="rect">
            <a:avLst/>
          </a:prstGeom>
          <a:solidFill>
            <a:schemeClr val="accent5">
              <a:lumMod val="60000"/>
              <a:lumOff val="40000"/>
              <a:alpha val="8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0" y="590550"/>
            <a:ext cx="5086350" cy="3390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1525" y="4724400"/>
            <a:ext cx="86582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dirty="0" err="1">
                <a:latin typeface="Aachen BT" panose="02040806020206050204" pitchFamily="18" charset="0"/>
                <a:ea typeface="Adobe Song Std L" pitchFamily="18" charset="-128"/>
              </a:rPr>
              <a:t>Nabeel</a:t>
            </a:r>
            <a:r>
              <a:rPr lang="en-US" dirty="0">
                <a:latin typeface="Aachen BT" panose="02040806020206050204" pitchFamily="18" charset="0"/>
                <a:ea typeface="Adobe Song Std L" pitchFamily="18" charset="-128"/>
              </a:rPr>
              <a:t> </a:t>
            </a:r>
            <a:r>
              <a:rPr lang="en-US" dirty="0" err="1">
                <a:latin typeface="Aachen BT" panose="02040806020206050204" pitchFamily="18" charset="0"/>
                <a:ea typeface="Adobe Song Std L" pitchFamily="18" charset="-128"/>
              </a:rPr>
              <a:t>AbuBaker</a:t>
            </a:r>
            <a:r>
              <a:rPr lang="en-US" dirty="0">
                <a:latin typeface="Aachen BT" panose="02040806020206050204" pitchFamily="18" charset="0"/>
                <a:ea typeface="Adobe Song Std L" pitchFamily="18" charset="-128"/>
              </a:rPr>
              <a:t> &amp; Mustafa </a:t>
            </a:r>
            <a:r>
              <a:rPr lang="en-US" dirty="0" err="1">
                <a:latin typeface="Aachen BT" panose="02040806020206050204" pitchFamily="18" charset="0"/>
                <a:ea typeface="Adobe Song Std L" pitchFamily="18" charset="-128"/>
              </a:rPr>
              <a:t>Shbere</a:t>
            </a:r>
            <a:r>
              <a:rPr lang="en-US" dirty="0">
                <a:latin typeface="Aachen BT" panose="02040806020206050204" pitchFamily="18" charset="0"/>
                <a:ea typeface="Adobe Song Std L" pitchFamily="18" charset="-128"/>
              </a:rPr>
              <a:t> </a:t>
            </a:r>
          </a:p>
          <a:p>
            <a:pPr lvl="2"/>
            <a:r>
              <a:rPr lang="en-US" dirty="0">
                <a:latin typeface="Aachen BT" panose="02040806020206050204" pitchFamily="18" charset="0"/>
                <a:ea typeface="Adobe Song Std L" pitchFamily="18" charset="-128"/>
              </a:rPr>
              <a:t>				</a:t>
            </a:r>
          </a:p>
          <a:p>
            <a:pPr lvl="1"/>
            <a:r>
              <a:rPr lang="en-US" dirty="0">
                <a:latin typeface="Aachen BT" panose="02040806020206050204" pitchFamily="18" charset="0"/>
                <a:ea typeface="Adobe Song Std L" pitchFamily="18" charset="-128"/>
              </a:rPr>
              <a:t>		Supervisor : Dr. Ashraf </a:t>
            </a:r>
            <a:r>
              <a:rPr lang="en-US" dirty="0" err="1">
                <a:latin typeface="Aachen BT" panose="02040806020206050204" pitchFamily="18" charset="0"/>
                <a:ea typeface="Adobe Song Std L" pitchFamily="18" charset="-128"/>
              </a:rPr>
              <a:t>Armoush</a:t>
            </a:r>
            <a:endParaRPr lang="en-US" dirty="0">
              <a:latin typeface="Aachen BT" panose="02040806020206050204" pitchFamily="18" charset="0"/>
              <a:ea typeface="Adobe Song Std L" pitchFamily="18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Aachen BT" panose="02040806020206050204" pitchFamily="18" charset="0"/>
              <a:ea typeface="Adobe Song Std L" pitchFamily="18" charset="-128"/>
            </a:endParaRPr>
          </a:p>
          <a:p>
            <a:pPr algn="ctr"/>
            <a:r>
              <a:rPr lang="en-US" dirty="0">
                <a:latin typeface="Aachen BT" panose="02040806020206050204" pitchFamily="18" charset="0"/>
                <a:ea typeface="Adobe Song Std L" pitchFamily="18" charset="-128"/>
              </a:rPr>
              <a:t>Computer Engineering Department</a:t>
            </a:r>
          </a:p>
        </p:txBody>
      </p:sp>
    </p:spTree>
    <p:extLst>
      <p:ext uri="{BB962C8B-B14F-4D97-AF65-F5344CB8AC3E}">
        <p14:creationId xmlns:p14="http://schemas.microsoft.com/office/powerpoint/2010/main" val="7765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0" y="1429603"/>
            <a:ext cx="6991350" cy="5243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The Following Cart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0" y="1000983"/>
            <a:ext cx="94662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4"/>
              </a:buBlip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Methodology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500" dirty="0" smtClean="0"/>
              <a:t>Depending </a:t>
            </a:r>
            <a:r>
              <a:rPr lang="en-US" sz="2500" dirty="0"/>
              <a:t>on by which the signal is being detected </a:t>
            </a:r>
            <a:r>
              <a:rPr lang="en-US" sz="2500" dirty="0" smtClean="0"/>
              <a:t>first!</a:t>
            </a:r>
          </a:p>
        </p:txBody>
      </p:sp>
    </p:spTree>
    <p:extLst>
      <p:ext uri="{BB962C8B-B14F-4D97-AF65-F5344CB8AC3E}">
        <p14:creationId xmlns:p14="http://schemas.microsoft.com/office/powerpoint/2010/main" val="13677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619" y="2971800"/>
            <a:ext cx="5619281" cy="3559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The Following Cart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0" y="1000983"/>
            <a:ext cx="58848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4"/>
              </a:buBlip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Additional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Issues</a:t>
            </a:r>
          </a:p>
          <a:p>
            <a:endParaRPr lang="en-US" sz="3200" dirty="0" smtClean="0"/>
          </a:p>
          <a:p>
            <a:pPr marL="514350" indent="-514350">
              <a:buFontTx/>
              <a:buBlip>
                <a:blip r:embed="rId4"/>
              </a:buBlip>
            </a:pPr>
            <a:r>
              <a:rPr lang="en-US" sz="3200" dirty="0" smtClean="0"/>
              <a:t>RF Collision Avoidance</a:t>
            </a:r>
            <a:r>
              <a:rPr lang="en-US" sz="3200" dirty="0" smtClean="0"/>
              <a:t>.</a:t>
            </a:r>
          </a:p>
          <a:p>
            <a:pPr marL="514350" indent="-514350">
              <a:buFontTx/>
              <a:buBlip>
                <a:blip r:embed="rId4"/>
              </a:buBlip>
            </a:pPr>
            <a:r>
              <a:rPr lang="en-US" sz="3200" dirty="0" smtClean="0"/>
              <a:t>Ultrasonic </a:t>
            </a:r>
            <a:r>
              <a:rPr lang="en-US" sz="3200" dirty="0" smtClean="0"/>
              <a:t>Collision Avoidance.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500" dirty="0" smtClean="0"/>
              <a:t>Prime-multiples </a:t>
            </a:r>
            <a:r>
              <a:rPr lang="en-US" sz="2500" dirty="0"/>
              <a:t>transmission </a:t>
            </a:r>
            <a:r>
              <a:rPr lang="en-US" sz="2500" dirty="0" smtClean="0"/>
              <a:t>rate.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500" dirty="0" smtClean="0"/>
              <a:t>CSMA/CA</a:t>
            </a:r>
            <a:r>
              <a:rPr lang="en-US" sz="25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967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OUTLINE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7007" y="1125940"/>
            <a:ext cx="64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Blip>
                <a:blip r:embed="rId3"/>
              </a:buBlip>
            </a:pPr>
            <a:r>
              <a:rPr lang="en-US" sz="3200" dirty="0"/>
              <a:t>Introduction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The Following Cart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Indoor Localization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Parting Words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Demo.</a:t>
            </a:r>
          </a:p>
        </p:txBody>
      </p:sp>
    </p:spTree>
    <p:extLst>
      <p:ext uri="{BB962C8B-B14F-4D97-AF65-F5344CB8AC3E}">
        <p14:creationId xmlns:p14="http://schemas.microsoft.com/office/powerpoint/2010/main" val="342175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491" y="1163841"/>
            <a:ext cx="2778110" cy="1765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Indoor Localization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1" y="1000983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4"/>
              </a:buBlip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Components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1828800"/>
            <a:ext cx="3238500" cy="4341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285" y="2467462"/>
            <a:ext cx="2286000" cy="2286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575" y="3267613"/>
            <a:ext cx="3328701" cy="2496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075" y="4451467"/>
            <a:ext cx="1924050" cy="2371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707" y="1213304"/>
            <a:ext cx="1998951" cy="182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54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675" y="1429603"/>
            <a:ext cx="6385800" cy="5243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</a:rPr>
              <a:t>Indoor Localization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0" y="1000983"/>
            <a:ext cx="9466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4"/>
              </a:buBlip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Methodology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500" dirty="0" smtClean="0"/>
              <a:t>Offline Stage.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500" dirty="0" smtClean="0"/>
              <a:t>Online Stage.</a:t>
            </a: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25780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</a:rPr>
              <a:t>Indoor Localization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0" y="1000983"/>
            <a:ext cx="9466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Stages</a:t>
            </a:r>
          </a:p>
          <a:p>
            <a:pPr marL="514350" indent="-514350">
              <a:buFontTx/>
              <a:buBlip>
                <a:blip r:embed="rId3"/>
              </a:buBlip>
            </a:pPr>
            <a:endParaRPr lang="en-US" sz="3200" dirty="0" smtClean="0"/>
          </a:p>
          <a:p>
            <a:r>
              <a:rPr lang="en-US" sz="3200" dirty="0" smtClean="0"/>
              <a:t>1. Gathering </a:t>
            </a:r>
            <a:r>
              <a:rPr lang="en-US" sz="3200" dirty="0"/>
              <a:t>RSS Fingerprint </a:t>
            </a:r>
            <a:r>
              <a:rPr lang="en-US" sz="3200" dirty="0" smtClean="0"/>
              <a:t>Information.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500" dirty="0" smtClean="0"/>
              <a:t>Construct </a:t>
            </a:r>
            <a:r>
              <a:rPr lang="en-US" sz="2500" dirty="0"/>
              <a:t>the RSS fingerprint data in the desired </a:t>
            </a:r>
            <a:r>
              <a:rPr lang="en-US" sz="2500" dirty="0" smtClean="0"/>
              <a:t>environment.</a:t>
            </a: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2. Generating </a:t>
            </a:r>
            <a:r>
              <a:rPr lang="en-US" sz="3200" dirty="0"/>
              <a:t>RSS Fingerprint </a:t>
            </a:r>
            <a:r>
              <a:rPr lang="en-US" sz="3200" dirty="0" smtClean="0"/>
              <a:t>Data.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500" dirty="0" smtClean="0"/>
              <a:t>Data </a:t>
            </a:r>
            <a:r>
              <a:rPr lang="en-US" sz="2500" dirty="0" smtClean="0"/>
              <a:t>filtration and build the RSS </a:t>
            </a:r>
            <a:r>
              <a:rPr lang="en-US" sz="2500" dirty="0" smtClean="0"/>
              <a:t>Fingerprint.</a:t>
            </a:r>
            <a:endParaRPr lang="en-US" sz="2500" dirty="0" smtClean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73175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703" y="1557325"/>
            <a:ext cx="6385800" cy="4835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</a:rPr>
              <a:t>Indoor Localization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0" y="1000983"/>
            <a:ext cx="946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3. Generating RSS Footprint Data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076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114" y="1638300"/>
            <a:ext cx="5327332" cy="4705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LeftFacing"/>
            <a:lightRig rig="threePt" dir="t"/>
          </a:scene3d>
        </p:spPr>
      </p:pic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</a:rPr>
              <a:t>Indoor Localization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0" y="1000983"/>
            <a:ext cx="5503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4"/>
            </a:pPr>
            <a:r>
              <a:rPr lang="en-US" sz="3200" dirty="0" smtClean="0"/>
              <a:t>Locating </a:t>
            </a:r>
            <a:r>
              <a:rPr lang="en-US" sz="3200" dirty="0"/>
              <a:t>the Final Position</a:t>
            </a:r>
            <a:r>
              <a:rPr lang="en-US" sz="3200" dirty="0" smtClean="0"/>
              <a:t>.</a:t>
            </a:r>
          </a:p>
          <a:p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 smtClean="0"/>
              <a:t>Use </a:t>
            </a:r>
            <a:r>
              <a:rPr lang="en-US" sz="2500" dirty="0"/>
              <a:t>a weighted interpolation </a:t>
            </a:r>
            <a:r>
              <a:rPr lang="en-US" sz="2500" dirty="0" smtClean="0"/>
              <a:t>scheme </a:t>
            </a:r>
            <a:r>
              <a:rPr lang="en-US" sz="2500" dirty="0"/>
              <a:t>to determine the possible </a:t>
            </a:r>
            <a:r>
              <a:rPr lang="en-US" sz="2500" dirty="0" smtClean="0"/>
              <a:t>location.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5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5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 smtClean="0"/>
              <a:t>Send </a:t>
            </a:r>
            <a:r>
              <a:rPr lang="en-US" sz="2500" dirty="0"/>
              <a:t>the </a:t>
            </a:r>
            <a:r>
              <a:rPr lang="en-US" sz="2500" dirty="0" smtClean="0"/>
              <a:t>position’s </a:t>
            </a:r>
            <a:r>
              <a:rPr lang="en-US" sz="2500" dirty="0"/>
              <a:t>data to the cart </a:t>
            </a:r>
            <a:r>
              <a:rPr lang="en-US" sz="2500" dirty="0" smtClean="0"/>
              <a:t>in </a:t>
            </a:r>
            <a:r>
              <a:rPr lang="en-US" sz="2500" dirty="0"/>
              <a:t>order to guide it to its </a:t>
            </a:r>
            <a:r>
              <a:rPr lang="en-US" sz="2500" dirty="0" smtClean="0"/>
              <a:t>charging </a:t>
            </a:r>
            <a:r>
              <a:rPr lang="en-US" sz="2500" dirty="0"/>
              <a:t>place.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9829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OUTLINE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4350" y="1143000"/>
            <a:ext cx="64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Blip>
                <a:blip r:embed="rId3"/>
              </a:buBlip>
            </a:pPr>
            <a:r>
              <a:rPr lang="en-US" sz="3200" dirty="0"/>
              <a:t>Introduction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The Following Cart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Indoor Localization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Parting Words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Demo.</a:t>
            </a:r>
          </a:p>
        </p:txBody>
      </p:sp>
    </p:spTree>
    <p:extLst>
      <p:ext uri="{BB962C8B-B14F-4D97-AF65-F5344CB8AC3E}">
        <p14:creationId xmlns:p14="http://schemas.microsoft.com/office/powerpoint/2010/main" val="232363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</a:rPr>
              <a:t>Parting Words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5307" y="1123666"/>
            <a:ext cx="92011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/>
              <a:t>Our smart shopping cart project </a:t>
            </a:r>
            <a:r>
              <a:rPr lang="en-US" sz="3200" dirty="0" smtClean="0"/>
              <a:t>was presented.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>
                <a:solidFill>
                  <a:prstClr val="black"/>
                </a:solidFill>
              </a:rPr>
              <a:t>We believe that there are more needs to do more testing and </a:t>
            </a:r>
            <a:r>
              <a:rPr lang="en-US" sz="3200" dirty="0"/>
              <a:t>enhance the collision avoidance and localization </a:t>
            </a:r>
            <a:r>
              <a:rPr lang="en-US" sz="3200" dirty="0" smtClean="0"/>
              <a:t>issues</a:t>
            </a:r>
            <a:r>
              <a:rPr lang="en-US" sz="3200" dirty="0" smtClean="0">
                <a:solidFill>
                  <a:prstClr val="black"/>
                </a:solidFill>
              </a:rPr>
              <a:t>. </a:t>
            </a:r>
            <a:endParaRPr lang="en-US" sz="3200" dirty="0" smtClean="0">
              <a:solidFill>
                <a:prstClr val="black"/>
              </a:solidFill>
            </a:endParaRPr>
          </a:p>
          <a:p>
            <a:pPr marL="514350" indent="-514350">
              <a:buFontTx/>
              <a:buBlip>
                <a:blip r:embed="rId3"/>
              </a:buBlip>
            </a:pPr>
            <a:endParaRPr lang="en-US" sz="3200" dirty="0" smtClean="0">
              <a:solidFill>
                <a:prstClr val="black"/>
              </a:solidFill>
            </a:endParaRPr>
          </a:p>
          <a:p>
            <a:pPr marL="514350" indent="-514350">
              <a:buFontTx/>
              <a:buBlip>
                <a:blip r:embed="rId3"/>
              </a:buBlip>
            </a:pPr>
            <a:endParaRPr lang="en-US" sz="3200" dirty="0">
              <a:solidFill>
                <a:prstClr val="black"/>
              </a:solidFill>
            </a:endParaRPr>
          </a:p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>
                <a:solidFill>
                  <a:prstClr val="black"/>
                </a:solidFill>
              </a:rPr>
              <a:t>Constraints &amp; Mechanical.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0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OUTLINE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7007" y="1143000"/>
            <a:ext cx="64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Blip>
                <a:blip r:embed="rId3"/>
              </a:buBlip>
            </a:pPr>
            <a:r>
              <a:rPr lang="en-US" sz="3200" dirty="0" smtClean="0"/>
              <a:t>Introduction.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 smtClean="0"/>
          </a:p>
          <a:p>
            <a:pPr marL="514350" indent="-514350">
              <a:buBlip>
                <a:blip r:embed="rId3"/>
              </a:buBlip>
            </a:pPr>
            <a:r>
              <a:rPr lang="en-US" sz="3200" dirty="0" smtClean="0"/>
              <a:t>The Following Cart.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 smtClean="0"/>
          </a:p>
          <a:p>
            <a:pPr marL="514350" indent="-514350">
              <a:buBlip>
                <a:blip r:embed="rId3"/>
              </a:buBlip>
            </a:pPr>
            <a:r>
              <a:rPr lang="en-US" sz="3200" dirty="0" smtClean="0"/>
              <a:t>Indoor </a:t>
            </a:r>
            <a:r>
              <a:rPr lang="en-US" sz="3200" dirty="0" smtClean="0"/>
              <a:t>Localization.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 smtClean="0"/>
          </a:p>
          <a:p>
            <a:pPr marL="514350" indent="-514350">
              <a:buBlip>
                <a:blip r:embed="rId3"/>
              </a:buBlip>
            </a:pPr>
            <a:r>
              <a:rPr lang="en-US" sz="3200" dirty="0" smtClean="0"/>
              <a:t>Parting Words.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 smtClean="0"/>
          </a:p>
          <a:p>
            <a:pPr marL="514350" indent="-514350">
              <a:buBlip>
                <a:blip r:embed="rId3"/>
              </a:buBlip>
            </a:pPr>
            <a:r>
              <a:rPr lang="en-US" sz="3200" dirty="0" smtClean="0"/>
              <a:t>Demo.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38983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</a:rPr>
              <a:t>Parting Words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4919" y="1143000"/>
            <a:ext cx="92011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/>
              <a:t>Build a custom </a:t>
            </a:r>
            <a:r>
              <a:rPr lang="en-US" sz="3200" dirty="0"/>
              <a:t>mobile </a:t>
            </a:r>
            <a:r>
              <a:rPr lang="en-US" sz="3200" dirty="0" smtClean="0"/>
              <a:t>application.</a:t>
            </a:r>
          </a:p>
          <a:p>
            <a:pPr marL="514350" indent="-514350">
              <a:buFontTx/>
              <a:buBlip>
                <a:blip r:embed="rId3"/>
              </a:buBlip>
            </a:pPr>
            <a:endParaRPr lang="en-US" sz="3200" dirty="0" smtClean="0"/>
          </a:p>
          <a:p>
            <a:pPr marL="514350" indent="-514350">
              <a:buFontTx/>
              <a:buBlip>
                <a:blip r:embed="rId3"/>
              </a:buBlip>
            </a:pPr>
            <a:endParaRPr lang="en-US" sz="3200" dirty="0" smtClean="0"/>
          </a:p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/>
              <a:t>Baby </a:t>
            </a:r>
            <a:r>
              <a:rPr lang="en-US" sz="3200" dirty="0"/>
              <a:t>car </a:t>
            </a:r>
            <a:r>
              <a:rPr lang="en-US" sz="3200" dirty="0" smtClean="0"/>
              <a:t>service.</a:t>
            </a:r>
          </a:p>
          <a:p>
            <a:pPr marL="514350" indent="-514350">
              <a:buFontTx/>
              <a:buBlip>
                <a:blip r:embed="rId3"/>
              </a:buBlip>
            </a:pPr>
            <a:endParaRPr lang="en-US" sz="3200" dirty="0" smtClean="0"/>
          </a:p>
          <a:p>
            <a:pPr marL="514350" indent="-514350">
              <a:buFontTx/>
              <a:buBlip>
                <a:blip r:embed="rId3"/>
              </a:buBlip>
            </a:pPr>
            <a:endParaRPr lang="en-US" sz="3200" dirty="0" smtClean="0"/>
          </a:p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/>
              <a:t>Smart </a:t>
            </a:r>
            <a:r>
              <a:rPr lang="en-US" sz="3200" dirty="0"/>
              <a:t>alert of the required </a:t>
            </a:r>
            <a:r>
              <a:rPr lang="en-US" sz="3200" dirty="0" smtClean="0"/>
              <a:t>goods.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>
                <a:solidFill>
                  <a:prstClr val="black"/>
                </a:solidFill>
              </a:rPr>
              <a:t>Self-locking </a:t>
            </a:r>
            <a:r>
              <a:rPr lang="en-US" sz="3200" dirty="0">
                <a:solidFill>
                  <a:prstClr val="black"/>
                </a:solidFill>
              </a:rPr>
              <a:t>functionality to prevent theft. 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60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</a:rPr>
              <a:t>Resources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500" y="1828800"/>
            <a:ext cx="891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/>
              <a:t>&lt;</a:t>
            </a:r>
            <a:r>
              <a:rPr lang="en-US" sz="3200" i="1" dirty="0"/>
              <a:t> IEEE </a:t>
            </a:r>
            <a:r>
              <a:rPr lang="en-US" sz="3200" i="1" dirty="0" smtClean="0"/>
              <a:t> Journal</a:t>
            </a:r>
            <a:r>
              <a:rPr lang="en-US" sz="3200" dirty="0" smtClean="0"/>
              <a:t>&gt;</a:t>
            </a:r>
            <a:endParaRPr lang="en-US" sz="3200" dirty="0"/>
          </a:p>
          <a:p>
            <a:r>
              <a:rPr lang="en-US" sz="3200" dirty="0"/>
              <a:t> </a:t>
            </a:r>
            <a:r>
              <a:rPr lang="en-US" sz="3200" dirty="0" smtClean="0"/>
              <a:t>     J</a:t>
            </a:r>
            <a:r>
              <a:rPr lang="en-US" sz="3200" dirty="0"/>
              <a:t>.-S. </a:t>
            </a:r>
            <a:r>
              <a:rPr lang="en-US" sz="3200" dirty="0" err="1"/>
              <a:t>Leu</a:t>
            </a:r>
            <a:r>
              <a:rPr lang="en-US" sz="3200" dirty="0"/>
              <a:t>, "Received Signal Strength Fingerprint </a:t>
            </a:r>
            <a:r>
              <a:rPr lang="en-US" sz="3200" dirty="0" smtClean="0"/>
              <a:t>and Footprint</a:t>
            </a:r>
            <a:r>
              <a:rPr lang="en-US" sz="3200" dirty="0"/>
              <a:t>," </a:t>
            </a:r>
            <a:r>
              <a:rPr lang="en-US" sz="3200" i="1" dirty="0"/>
              <a:t>IEEE.</a:t>
            </a:r>
            <a:r>
              <a:rPr lang="en-US" sz="3200" dirty="0"/>
              <a:t> 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7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OUTLINE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4350" y="1150961"/>
            <a:ext cx="64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Blip>
                <a:blip r:embed="rId3"/>
              </a:buBlip>
            </a:pPr>
            <a:r>
              <a:rPr lang="en-US" sz="3200" dirty="0"/>
              <a:t>Introduction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The Following Cart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Indoor Localization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Parting Words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Demo.</a:t>
            </a:r>
          </a:p>
        </p:txBody>
      </p:sp>
    </p:spTree>
    <p:extLst>
      <p:ext uri="{BB962C8B-B14F-4D97-AF65-F5344CB8AC3E}">
        <p14:creationId xmlns:p14="http://schemas.microsoft.com/office/powerpoint/2010/main" val="229749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39922" y="3200400"/>
            <a:ext cx="762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</a:rPr>
              <a:t>Demo Time!!!</a:t>
            </a:r>
            <a:endParaRPr lang="en-US" sz="3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5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39922" y="3200400"/>
            <a:ext cx="762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rgbClr val="1F497D"/>
                </a:solidFill>
                <a:ea typeface="+mj-ea"/>
                <a:cs typeface="+mj-cs"/>
              </a:rPr>
              <a:t>Big Thanks </a:t>
            </a:r>
            <a:r>
              <a:rPr lang="en-US" sz="8000" dirty="0">
                <a:solidFill>
                  <a:srgbClr val="1F497D"/>
                </a:solidFill>
                <a:ea typeface="+mj-ea"/>
                <a:cs typeface="+mj-cs"/>
                <a:sym typeface="Wingdings" panose="05000000000000000000" pitchFamily="2" charset="2"/>
              </a:rPr>
              <a:t></a:t>
            </a:r>
            <a:endParaRPr lang="en-US" sz="3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63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9210" y="3352800"/>
            <a:ext cx="83639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8000" dirty="0">
                <a:solidFill>
                  <a:srgbClr val="1F497D"/>
                </a:solidFill>
              </a:rPr>
              <a:t>Questions Time</a:t>
            </a:r>
          </a:p>
        </p:txBody>
      </p:sp>
      <p:pic>
        <p:nvPicPr>
          <p:cNvPr id="11" name="Picture 7" descr="C:\Users\Imad\Pictures\6a00d83516c0ad53ef017c332779aba8970b-800w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8957" y="1327813"/>
            <a:ext cx="2857500" cy="3571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919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OUTLINE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4350" y="1143000"/>
            <a:ext cx="64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Blip>
                <a:blip r:embed="rId3"/>
              </a:buBlip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Introduction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The Following Cart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Indoor Localization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Parting Words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Demo.</a:t>
            </a:r>
          </a:p>
        </p:txBody>
      </p:sp>
    </p:spTree>
    <p:extLst>
      <p:ext uri="{BB962C8B-B14F-4D97-AF65-F5344CB8AC3E}">
        <p14:creationId xmlns:p14="http://schemas.microsoft.com/office/powerpoint/2010/main" val="424386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Objective &amp; Scope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0499" y="1293370"/>
            <a:ext cx="719805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Objective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700" dirty="0" smtClean="0">
                <a:solidFill>
                  <a:schemeClr val="accent1">
                    <a:lumMod val="75000"/>
                  </a:schemeClr>
                </a:solidFill>
              </a:rPr>
              <a:t>Improve shopping experience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lvl="2"/>
            <a:r>
              <a:rPr lang="en-US" sz="2200" dirty="0" smtClean="0">
                <a:sym typeface="Wingdings" panose="05000000000000000000" pitchFamily="2" charset="2"/>
              </a:rPr>
              <a:t>   </a:t>
            </a:r>
            <a:r>
              <a:rPr lang="en-US" sz="2200" dirty="0" smtClean="0"/>
              <a:t>Shopping </a:t>
            </a:r>
            <a:r>
              <a:rPr lang="en-US" sz="2200" dirty="0" smtClean="0"/>
              <a:t>becomes </a:t>
            </a:r>
            <a:r>
              <a:rPr lang="en-US" sz="2200" dirty="0" smtClean="0"/>
              <a:t>easier and more “fancy”.</a:t>
            </a:r>
          </a:p>
          <a:p>
            <a:pPr marL="1428750" lvl="2" indent="-5143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1428750" lvl="2" indent="-514350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1428750" lvl="2" indent="-514350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Scope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200" dirty="0" smtClean="0"/>
              <a:t>Large </a:t>
            </a:r>
            <a:r>
              <a:rPr lang="en-US" sz="2200" dirty="0"/>
              <a:t>shopping </a:t>
            </a:r>
            <a:r>
              <a:rPr lang="en-US" sz="2200" dirty="0" smtClean="0"/>
              <a:t>malls.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0" y="3651700"/>
            <a:ext cx="5719422" cy="2728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HeroicExtreme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86020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</a:rPr>
              <a:t>Related Literature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1600200"/>
            <a:ext cx="3899224" cy="2466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780" y="1600200"/>
            <a:ext cx="3890520" cy="2502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Rectangle 18"/>
          <p:cNvSpPr/>
          <p:nvPr/>
        </p:nvSpPr>
        <p:spPr>
          <a:xfrm>
            <a:off x="514350" y="4560282"/>
            <a:ext cx="7696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Blip>
                <a:blip r:embed="rId5"/>
              </a:buBlip>
            </a:pPr>
            <a:r>
              <a:rPr lang="en-US" sz="2800" dirty="0">
                <a:solidFill>
                  <a:prstClr val="black"/>
                </a:solidFill>
              </a:rPr>
              <a:t>LCD based devices</a:t>
            </a:r>
            <a:r>
              <a:rPr lang="en-US" sz="2800" dirty="0" smtClean="0">
                <a:solidFill>
                  <a:prstClr val="black"/>
                </a:solidFill>
              </a:rPr>
              <a:t>.</a:t>
            </a:r>
            <a:endParaRPr lang="nn-NO" sz="2800" dirty="0" smtClean="0"/>
          </a:p>
          <a:p>
            <a:pPr marL="514350" lvl="0" indent="-514350">
              <a:buBlip>
                <a:blip r:embed="rId5"/>
              </a:buBlip>
            </a:pPr>
            <a:r>
              <a:rPr lang="nn-NO" sz="2800" dirty="0" smtClean="0"/>
              <a:t>SK </a:t>
            </a:r>
            <a:r>
              <a:rPr lang="nn-NO" sz="2800" dirty="0"/>
              <a:t>Telekom cart, IBM’s cart, </a:t>
            </a:r>
            <a:r>
              <a:rPr lang="nn-NO" sz="2800" dirty="0" smtClean="0"/>
              <a:t>...etc.</a:t>
            </a:r>
            <a:endParaRPr lang="nn-NO" sz="2800" dirty="0"/>
          </a:p>
          <a:p>
            <a:pPr marL="514350" lvl="0" indent="-514350">
              <a:buBlip>
                <a:blip r:embed="rId5"/>
              </a:buBlip>
            </a:pPr>
            <a:r>
              <a:rPr lang="en-US" sz="2800" dirty="0" smtClean="0">
                <a:solidFill>
                  <a:prstClr val="black"/>
                </a:solidFill>
              </a:rPr>
              <a:t>Keep track of the shopped items.</a:t>
            </a:r>
          </a:p>
          <a:p>
            <a:pPr marL="514350" lvl="0" indent="-514350">
              <a:buBlip>
                <a:blip r:embed="rId5"/>
              </a:buBlip>
            </a:pPr>
            <a:r>
              <a:rPr lang="en-US" sz="2800" dirty="0" smtClean="0">
                <a:solidFill>
                  <a:prstClr val="black"/>
                </a:solidFill>
              </a:rPr>
              <a:t>Product location</a:t>
            </a:r>
            <a:r>
              <a:rPr lang="en-US" sz="2800" dirty="0" smtClean="0">
                <a:solidFill>
                  <a:prstClr val="black"/>
                </a:solidFill>
              </a:rPr>
              <a:t>.</a:t>
            </a:r>
            <a:endParaRPr lang="en-US" sz="2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26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OUTLINE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4350" y="1143000"/>
            <a:ext cx="64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Blip>
                <a:blip r:embed="rId3"/>
              </a:buBlip>
            </a:pPr>
            <a:r>
              <a:rPr lang="en-US" sz="3200" dirty="0"/>
              <a:t>Introduction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The Following Cart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Indoor Localization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Parting Words</a:t>
            </a:r>
            <a:r>
              <a:rPr lang="en-US" sz="3200" dirty="0" smtClean="0"/>
              <a:t>.</a:t>
            </a:r>
          </a:p>
          <a:p>
            <a:pPr marL="514350" indent="-514350">
              <a:buBlip>
                <a:blip r:embed="rId3"/>
              </a:buBlip>
            </a:pPr>
            <a:endParaRPr lang="en-US" sz="3200" dirty="0"/>
          </a:p>
          <a:p>
            <a:pPr marL="514350" indent="-514350">
              <a:buBlip>
                <a:blip r:embed="rId3"/>
              </a:buBlip>
            </a:pPr>
            <a:r>
              <a:rPr lang="en-US" sz="3200" dirty="0"/>
              <a:t>Demo.</a:t>
            </a:r>
          </a:p>
        </p:txBody>
      </p:sp>
    </p:spTree>
    <p:extLst>
      <p:ext uri="{BB962C8B-B14F-4D97-AF65-F5344CB8AC3E}">
        <p14:creationId xmlns:p14="http://schemas.microsoft.com/office/powerpoint/2010/main" val="386285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The Following Cart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1" y="1000983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Components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1828800"/>
            <a:ext cx="3238500" cy="4341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70" y="1672341"/>
            <a:ext cx="1681163" cy="16811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069" y="2362264"/>
            <a:ext cx="2286000" cy="22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82" y="3971951"/>
            <a:ext cx="2838450" cy="16097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50" y="4595838"/>
            <a:ext cx="2324100" cy="19716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575" y="1181100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7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The Following Cart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0" y="1000983"/>
            <a:ext cx="92375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Methodology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300" dirty="0"/>
              <a:t>Arduino </a:t>
            </a:r>
            <a:r>
              <a:rPr lang="en-US" sz="2300" dirty="0" smtClean="0"/>
              <a:t>periodically </a:t>
            </a:r>
            <a:r>
              <a:rPr lang="en-US" sz="2300" dirty="0"/>
              <a:t>triggers the RF-transmitter in order to send a PING request to </a:t>
            </a:r>
            <a:r>
              <a:rPr lang="en-US" sz="2300" dirty="0" smtClean="0"/>
              <a:t>the </a:t>
            </a:r>
            <a:r>
              <a:rPr lang="en-US" sz="2300" dirty="0"/>
              <a:t>receiver </a:t>
            </a:r>
            <a:r>
              <a:rPr lang="en-US" sz="2300" dirty="0" smtClean="0"/>
              <a:t>remote.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25" y="2895600"/>
            <a:ext cx="5982980" cy="3529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0756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8100" y="228600"/>
            <a:ext cx="9220200" cy="685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92583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1"/>
                </a:solidFill>
                <a:effectLst/>
              </a:rPr>
              <a:t>The Following Cart</a:t>
            </a:r>
            <a:endParaRPr lang="en-US" sz="32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15" y="78229"/>
            <a:ext cx="1542085" cy="1026671"/>
          </a:xfrm>
        </p:spPr>
      </p:pic>
      <p:sp>
        <p:nvSpPr>
          <p:cNvPr id="3" name="Rounded Rectangle 2"/>
          <p:cNvSpPr/>
          <p:nvPr/>
        </p:nvSpPr>
        <p:spPr>
          <a:xfrm>
            <a:off x="7821305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496300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92856" y="762000"/>
            <a:ext cx="533400" cy="381000"/>
          </a:xfrm>
          <a:prstGeom prst="round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>
            <a:stCxn id="9" idx="3"/>
            <a:endCxn id="3" idx="1"/>
          </p:cNvCxnSpPr>
          <p:nvPr/>
        </p:nvCxnSpPr>
        <p:spPr>
          <a:xfrm>
            <a:off x="7626256" y="952500"/>
            <a:ext cx="195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3" idx="3"/>
            <a:endCxn id="7" idx="1"/>
          </p:cNvCxnSpPr>
          <p:nvPr/>
        </p:nvCxnSpPr>
        <p:spPr>
          <a:xfrm>
            <a:off x="8354705" y="952500"/>
            <a:ext cx="14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1700" y="1000983"/>
            <a:ext cx="946620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Blip>
                <a:blip r:embed="rId3"/>
              </a:buBlip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Methodology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300" dirty="0"/>
              <a:t>When the RF-receiver in the receiver remote receives this PING Request, it </a:t>
            </a:r>
            <a:r>
              <a:rPr lang="en-US" sz="2300" dirty="0" smtClean="0"/>
              <a:t>will </a:t>
            </a:r>
            <a:r>
              <a:rPr lang="en-US" sz="2300" dirty="0"/>
              <a:t>interrupt the Arduino in the receiver; therefore, it will trigger its </a:t>
            </a:r>
            <a:r>
              <a:rPr lang="en-US" sz="2300" dirty="0" smtClean="0"/>
              <a:t>ultrasonic </a:t>
            </a:r>
            <a:r>
              <a:rPr lang="en-US" sz="2300" dirty="0"/>
              <a:t>to send its </a:t>
            </a:r>
            <a:r>
              <a:rPr lang="en-US" sz="2300" dirty="0" smtClean="0"/>
              <a:t>signal.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24" y="3128696"/>
            <a:ext cx="6276975" cy="3213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9712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</TotalTime>
  <Words>420</Words>
  <Application>Microsoft Office PowerPoint</Application>
  <PresentationFormat>35mm Slides</PresentationFormat>
  <Paragraphs>146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Aachen BT</vt:lpstr>
      <vt:lpstr>Adobe Song Std L</vt:lpstr>
      <vt:lpstr>Arial</vt:lpstr>
      <vt:lpstr>Calibri</vt:lpstr>
      <vt:lpstr>Wingdings</vt:lpstr>
      <vt:lpstr>Office Theme</vt:lpstr>
      <vt:lpstr>PowerPoint Presentation</vt:lpstr>
      <vt:lpstr>OUTLINE</vt:lpstr>
      <vt:lpstr>OUTLINE</vt:lpstr>
      <vt:lpstr>Objective &amp; Scope</vt:lpstr>
      <vt:lpstr>Related Literature</vt:lpstr>
      <vt:lpstr>OUTLINE</vt:lpstr>
      <vt:lpstr>The Following Cart</vt:lpstr>
      <vt:lpstr>The Following Cart</vt:lpstr>
      <vt:lpstr>The Following Cart</vt:lpstr>
      <vt:lpstr>The Following Cart</vt:lpstr>
      <vt:lpstr>The Following Cart</vt:lpstr>
      <vt:lpstr>OUTLINE</vt:lpstr>
      <vt:lpstr>Indoor Localization</vt:lpstr>
      <vt:lpstr>Indoor Localization</vt:lpstr>
      <vt:lpstr>Indoor Localization</vt:lpstr>
      <vt:lpstr>Indoor Localization</vt:lpstr>
      <vt:lpstr>Indoor Localization</vt:lpstr>
      <vt:lpstr>OUTLINE</vt:lpstr>
      <vt:lpstr>Parting Words</vt:lpstr>
      <vt:lpstr>Parting Words</vt:lpstr>
      <vt:lpstr>Resources</vt:lpstr>
      <vt:lpstr>OUTLINE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NabeeloOo</dc:creator>
  <cp:lastModifiedBy>Mustafa</cp:lastModifiedBy>
  <cp:revision>66</cp:revision>
  <dcterms:created xsi:type="dcterms:W3CDTF">2014-05-08T16:14:09Z</dcterms:created>
  <dcterms:modified xsi:type="dcterms:W3CDTF">2014-05-12T19:28:29Z</dcterms:modified>
</cp:coreProperties>
</file>