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258" r:id="rId3"/>
    <p:sldId id="259" r:id="rId4"/>
    <p:sldId id="315" r:id="rId5"/>
    <p:sldId id="299" r:id="rId6"/>
    <p:sldId id="298" r:id="rId7"/>
    <p:sldId id="300" r:id="rId8"/>
    <p:sldId id="301" r:id="rId9"/>
    <p:sldId id="302" r:id="rId10"/>
    <p:sldId id="316" r:id="rId11"/>
    <p:sldId id="317" r:id="rId12"/>
    <p:sldId id="318" r:id="rId13"/>
    <p:sldId id="319" r:id="rId14"/>
    <p:sldId id="320" r:id="rId15"/>
    <p:sldId id="321" r:id="rId16"/>
    <p:sldId id="322" r:id="rId17"/>
    <p:sldId id="323" r:id="rId18"/>
    <p:sldId id="324" r:id="rId19"/>
    <p:sldId id="326" r:id="rId20"/>
    <p:sldId id="327" r:id="rId21"/>
    <p:sldId id="328" r:id="rId22"/>
    <p:sldId id="325" r:id="rId23"/>
    <p:sldId id="311"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u el Asad" initials="aeA" lastIdx="1" clrIdx="0">
    <p:extLst>
      <p:ext uri="{19B8F6BF-5375-455C-9EA6-DF929625EA0E}">
        <p15:presenceInfo xmlns:p15="http://schemas.microsoft.com/office/powerpoint/2012/main" userId="1b27b4e026b271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891" y="11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236C3D-B57B-45CA-AA78-5A298BB1721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BD7FF1C-7F5B-4D7F-8814-BEB8376E5C6C}">
      <dgm:prSet phldrT="[Text]"/>
      <dgm:spPr/>
      <dgm:t>
        <a:bodyPr/>
        <a:lstStyle/>
        <a:p>
          <a:r>
            <a:rPr lang="en-US" b="1" dirty="0">
              <a:latin typeface="Times New Roman" panose="02020603050405020304" pitchFamily="18" charset="0"/>
              <a:cs typeface="Times New Roman" panose="02020603050405020304" pitchFamily="18" charset="0"/>
            </a:rPr>
            <a:t>Types of stirrup machine  </a:t>
          </a:r>
        </a:p>
      </dgm:t>
    </dgm:pt>
    <dgm:pt modelId="{2738EA2E-7FA4-4C9C-ACC2-5DC1F02C08E9}" type="parTrans" cxnId="{EBCB8DC0-7A93-4D1A-8B19-2C89369BBD45}">
      <dgm:prSet/>
      <dgm:spPr/>
      <dgm:t>
        <a:bodyPr/>
        <a:lstStyle/>
        <a:p>
          <a:endParaRPr lang="en-US"/>
        </a:p>
      </dgm:t>
    </dgm:pt>
    <dgm:pt modelId="{B6F5871B-AB9B-47AF-AAC4-2881A826955D}" type="sibTrans" cxnId="{EBCB8DC0-7A93-4D1A-8B19-2C89369BBD45}">
      <dgm:prSet/>
      <dgm:spPr/>
      <dgm:t>
        <a:bodyPr/>
        <a:lstStyle/>
        <a:p>
          <a:endParaRPr lang="en-US"/>
        </a:p>
      </dgm:t>
    </dgm:pt>
    <dgm:pt modelId="{A1E65EA1-481C-47BD-A02D-AC9476455D7E}">
      <dgm:prSet phldrT="[Text]"/>
      <dgm:spPr/>
      <dgm:t>
        <a:bodyPr/>
        <a:lstStyle/>
        <a:p>
          <a:r>
            <a:rPr lang="en-US" b="1" dirty="0"/>
            <a:t>Automatic stirrup bending machine </a:t>
          </a:r>
          <a:endParaRPr lang="en-US" dirty="0"/>
        </a:p>
      </dgm:t>
    </dgm:pt>
    <dgm:pt modelId="{A452D44B-A2F3-4E6D-8847-D8E0CD4D27BF}" type="parTrans" cxnId="{86DB26D0-E037-461B-A4E9-8BDBDEBC5ED4}">
      <dgm:prSet/>
      <dgm:spPr/>
      <dgm:t>
        <a:bodyPr/>
        <a:lstStyle/>
        <a:p>
          <a:endParaRPr lang="en-US"/>
        </a:p>
      </dgm:t>
    </dgm:pt>
    <dgm:pt modelId="{92EEF7CD-3D0D-42F3-93FF-338F8B0881E4}" type="sibTrans" cxnId="{86DB26D0-E037-461B-A4E9-8BDBDEBC5ED4}">
      <dgm:prSet/>
      <dgm:spPr/>
      <dgm:t>
        <a:bodyPr/>
        <a:lstStyle/>
        <a:p>
          <a:endParaRPr lang="en-US"/>
        </a:p>
      </dgm:t>
    </dgm:pt>
    <dgm:pt modelId="{24720241-065E-4F57-8016-26468C871E56}">
      <dgm:prSet phldrT="[Text]"/>
      <dgm:spPr/>
      <dgm:t>
        <a:bodyPr/>
        <a:lstStyle/>
        <a:p>
          <a:pPr rtl="1"/>
          <a:r>
            <a:rPr lang="en-US" b="1" dirty="0"/>
            <a:t>Manual  bending  machine </a:t>
          </a:r>
          <a:endParaRPr lang="en-US" dirty="0"/>
        </a:p>
      </dgm:t>
    </dgm:pt>
    <dgm:pt modelId="{8D232087-244A-4162-B122-DD97EF639A00}" type="sibTrans" cxnId="{1F50C9C6-FE23-4169-8E4A-3C50466E168D}">
      <dgm:prSet/>
      <dgm:spPr/>
      <dgm:t>
        <a:bodyPr/>
        <a:lstStyle/>
        <a:p>
          <a:endParaRPr lang="en-US"/>
        </a:p>
      </dgm:t>
    </dgm:pt>
    <dgm:pt modelId="{39ED4EC3-05A9-4FCF-85C9-3424CE40DC51}" type="parTrans" cxnId="{1F50C9C6-FE23-4169-8E4A-3C50466E168D}">
      <dgm:prSet/>
      <dgm:spPr/>
      <dgm:t>
        <a:bodyPr/>
        <a:lstStyle/>
        <a:p>
          <a:endParaRPr lang="en-US"/>
        </a:p>
      </dgm:t>
    </dgm:pt>
    <dgm:pt modelId="{5ECF3790-03D3-4392-A670-34FA23C0B02F}">
      <dgm:prSet/>
      <dgm:spPr/>
      <dgm:t>
        <a:bodyPr/>
        <a:lstStyle/>
        <a:p>
          <a:pPr rtl="1"/>
          <a:r>
            <a:rPr lang="en-US" b="1" dirty="0"/>
            <a:t>semiautomatic stirrup bending machine </a:t>
          </a:r>
          <a:endParaRPr lang="ar-SA" dirty="0"/>
        </a:p>
      </dgm:t>
    </dgm:pt>
    <dgm:pt modelId="{3AEA50E8-787C-4519-842A-4B7CF31D4B3E}" type="parTrans" cxnId="{D329FEA0-53E9-46A9-A17A-7161DA79C77A}">
      <dgm:prSet/>
      <dgm:spPr/>
      <dgm:t>
        <a:bodyPr/>
        <a:lstStyle/>
        <a:p>
          <a:pPr rtl="1"/>
          <a:endParaRPr lang="ar-SA"/>
        </a:p>
      </dgm:t>
    </dgm:pt>
    <dgm:pt modelId="{2D77D54D-B6A3-46E3-A021-DA50B5F5161A}" type="sibTrans" cxnId="{D329FEA0-53E9-46A9-A17A-7161DA79C77A}">
      <dgm:prSet/>
      <dgm:spPr/>
      <dgm:t>
        <a:bodyPr/>
        <a:lstStyle/>
        <a:p>
          <a:pPr rtl="1"/>
          <a:endParaRPr lang="ar-SA"/>
        </a:p>
      </dgm:t>
    </dgm:pt>
    <dgm:pt modelId="{DD43DC4C-7800-4536-AF12-ADDA1C1EB538}" type="pres">
      <dgm:prSet presAssocID="{6B236C3D-B57B-45CA-AA78-5A298BB17218}" presName="hierChild1" presStyleCnt="0">
        <dgm:presLayoutVars>
          <dgm:orgChart val="1"/>
          <dgm:chPref val="1"/>
          <dgm:dir/>
          <dgm:animOne val="branch"/>
          <dgm:animLvl val="lvl"/>
          <dgm:resizeHandles/>
        </dgm:presLayoutVars>
      </dgm:prSet>
      <dgm:spPr/>
    </dgm:pt>
    <dgm:pt modelId="{28268177-B738-4F56-B717-037C2D6EE1E9}" type="pres">
      <dgm:prSet presAssocID="{7BD7FF1C-7F5B-4D7F-8814-BEB8376E5C6C}" presName="hierRoot1" presStyleCnt="0">
        <dgm:presLayoutVars>
          <dgm:hierBranch val="init"/>
        </dgm:presLayoutVars>
      </dgm:prSet>
      <dgm:spPr/>
    </dgm:pt>
    <dgm:pt modelId="{51C738E1-4AF6-436E-AF82-F7EE91BB30EA}" type="pres">
      <dgm:prSet presAssocID="{7BD7FF1C-7F5B-4D7F-8814-BEB8376E5C6C}" presName="rootComposite1" presStyleCnt="0"/>
      <dgm:spPr/>
    </dgm:pt>
    <dgm:pt modelId="{AA8B27D1-F4D0-4FE1-BB83-213B584B9504}" type="pres">
      <dgm:prSet presAssocID="{7BD7FF1C-7F5B-4D7F-8814-BEB8376E5C6C}" presName="rootText1" presStyleLbl="node0" presStyleIdx="0" presStyleCnt="1" custScaleX="230632" custScaleY="45838" custLinFactNeighborX="-1265" custLinFactNeighborY="-1282">
        <dgm:presLayoutVars>
          <dgm:chPref val="3"/>
        </dgm:presLayoutVars>
      </dgm:prSet>
      <dgm:spPr/>
    </dgm:pt>
    <dgm:pt modelId="{5D6F5BBD-9788-454E-9C24-7714E0DCC61F}" type="pres">
      <dgm:prSet presAssocID="{7BD7FF1C-7F5B-4D7F-8814-BEB8376E5C6C}" presName="rootConnector1" presStyleLbl="node1" presStyleIdx="0" presStyleCnt="0"/>
      <dgm:spPr/>
    </dgm:pt>
    <dgm:pt modelId="{5AB47AEB-B307-4181-AF7A-BC572EB8F320}" type="pres">
      <dgm:prSet presAssocID="{7BD7FF1C-7F5B-4D7F-8814-BEB8376E5C6C}" presName="hierChild2" presStyleCnt="0"/>
      <dgm:spPr/>
    </dgm:pt>
    <dgm:pt modelId="{4CEDED2A-D45A-4E01-BA65-247D218DCAEB}" type="pres">
      <dgm:prSet presAssocID="{39ED4EC3-05A9-4FCF-85C9-3424CE40DC51}" presName="Name37" presStyleLbl="parChTrans1D2" presStyleIdx="0" presStyleCnt="3"/>
      <dgm:spPr/>
    </dgm:pt>
    <dgm:pt modelId="{7F7A8CB7-0BAE-4EC5-A41A-921FC4AA4579}" type="pres">
      <dgm:prSet presAssocID="{24720241-065E-4F57-8016-26468C871E56}" presName="hierRoot2" presStyleCnt="0">
        <dgm:presLayoutVars>
          <dgm:hierBranch val="init"/>
        </dgm:presLayoutVars>
      </dgm:prSet>
      <dgm:spPr/>
    </dgm:pt>
    <dgm:pt modelId="{0FE7827E-189D-46E9-980A-BD36A3E6F97A}" type="pres">
      <dgm:prSet presAssocID="{24720241-065E-4F57-8016-26468C871E56}" presName="rootComposite" presStyleCnt="0"/>
      <dgm:spPr/>
    </dgm:pt>
    <dgm:pt modelId="{432480F8-86FF-4A76-9329-154854D5FC62}" type="pres">
      <dgm:prSet presAssocID="{24720241-065E-4F57-8016-26468C871E56}" presName="rootText" presStyleLbl="node2" presStyleIdx="0" presStyleCnt="3" custLinFactNeighborX="-2266" custLinFactNeighborY="-39">
        <dgm:presLayoutVars>
          <dgm:chPref val="3"/>
        </dgm:presLayoutVars>
      </dgm:prSet>
      <dgm:spPr/>
    </dgm:pt>
    <dgm:pt modelId="{71094ADC-A9BB-4F7E-B4EA-631388B01366}" type="pres">
      <dgm:prSet presAssocID="{24720241-065E-4F57-8016-26468C871E56}" presName="rootConnector" presStyleLbl="node2" presStyleIdx="0" presStyleCnt="3"/>
      <dgm:spPr/>
    </dgm:pt>
    <dgm:pt modelId="{F1B534E4-CEB5-476D-B815-44F5EC5CF492}" type="pres">
      <dgm:prSet presAssocID="{24720241-065E-4F57-8016-26468C871E56}" presName="hierChild4" presStyleCnt="0"/>
      <dgm:spPr/>
    </dgm:pt>
    <dgm:pt modelId="{C276D12E-BDD7-4867-8E69-8F47D5B29616}" type="pres">
      <dgm:prSet presAssocID="{24720241-065E-4F57-8016-26468C871E56}" presName="hierChild5" presStyleCnt="0"/>
      <dgm:spPr/>
    </dgm:pt>
    <dgm:pt modelId="{BB59BE03-AC06-4876-93E7-E6E171FD0033}" type="pres">
      <dgm:prSet presAssocID="{3AEA50E8-787C-4519-842A-4B7CF31D4B3E}" presName="Name37" presStyleLbl="parChTrans1D2" presStyleIdx="1" presStyleCnt="3"/>
      <dgm:spPr/>
    </dgm:pt>
    <dgm:pt modelId="{D0ED5E68-4059-47F0-BBBC-DB649E595609}" type="pres">
      <dgm:prSet presAssocID="{5ECF3790-03D3-4392-A670-34FA23C0B02F}" presName="hierRoot2" presStyleCnt="0">
        <dgm:presLayoutVars>
          <dgm:hierBranch val="init"/>
        </dgm:presLayoutVars>
      </dgm:prSet>
      <dgm:spPr/>
    </dgm:pt>
    <dgm:pt modelId="{E445F1A3-AC33-49F5-8958-86708FE54DCC}" type="pres">
      <dgm:prSet presAssocID="{5ECF3790-03D3-4392-A670-34FA23C0B02F}" presName="rootComposite" presStyleCnt="0"/>
      <dgm:spPr/>
    </dgm:pt>
    <dgm:pt modelId="{9588F48C-2192-4670-AA09-1EF9E0BC1FE1}" type="pres">
      <dgm:prSet presAssocID="{5ECF3790-03D3-4392-A670-34FA23C0B02F}" presName="rootText" presStyleLbl="node2" presStyleIdx="1" presStyleCnt="3">
        <dgm:presLayoutVars>
          <dgm:chPref val="3"/>
        </dgm:presLayoutVars>
      </dgm:prSet>
      <dgm:spPr/>
    </dgm:pt>
    <dgm:pt modelId="{55167687-3389-4260-8790-677D05C8C867}" type="pres">
      <dgm:prSet presAssocID="{5ECF3790-03D3-4392-A670-34FA23C0B02F}" presName="rootConnector" presStyleLbl="node2" presStyleIdx="1" presStyleCnt="3"/>
      <dgm:spPr/>
    </dgm:pt>
    <dgm:pt modelId="{D76254A4-6554-422A-8490-EB13A39325AD}" type="pres">
      <dgm:prSet presAssocID="{5ECF3790-03D3-4392-A670-34FA23C0B02F}" presName="hierChild4" presStyleCnt="0"/>
      <dgm:spPr/>
    </dgm:pt>
    <dgm:pt modelId="{53C94258-4912-4260-9B91-662B52910B10}" type="pres">
      <dgm:prSet presAssocID="{5ECF3790-03D3-4392-A670-34FA23C0B02F}" presName="hierChild5" presStyleCnt="0"/>
      <dgm:spPr/>
    </dgm:pt>
    <dgm:pt modelId="{191B92BE-4BF5-47C0-B3A3-CF24A104BD44}" type="pres">
      <dgm:prSet presAssocID="{A452D44B-A2F3-4E6D-8847-D8E0CD4D27BF}" presName="Name37" presStyleLbl="parChTrans1D2" presStyleIdx="2" presStyleCnt="3"/>
      <dgm:spPr/>
    </dgm:pt>
    <dgm:pt modelId="{D7771E6F-ABA7-4AF4-AFCB-FC24B43CC0E2}" type="pres">
      <dgm:prSet presAssocID="{A1E65EA1-481C-47BD-A02D-AC9476455D7E}" presName="hierRoot2" presStyleCnt="0">
        <dgm:presLayoutVars>
          <dgm:hierBranch val="init"/>
        </dgm:presLayoutVars>
      </dgm:prSet>
      <dgm:spPr/>
    </dgm:pt>
    <dgm:pt modelId="{F0BF9FB3-1A99-4AE3-9F1B-5468B3D25AB4}" type="pres">
      <dgm:prSet presAssocID="{A1E65EA1-481C-47BD-A02D-AC9476455D7E}" presName="rootComposite" presStyleCnt="0"/>
      <dgm:spPr/>
    </dgm:pt>
    <dgm:pt modelId="{065CE150-E46A-4E30-8E60-034812604A67}" type="pres">
      <dgm:prSet presAssocID="{A1E65EA1-481C-47BD-A02D-AC9476455D7E}" presName="rootText" presStyleLbl="node2" presStyleIdx="2" presStyleCnt="3">
        <dgm:presLayoutVars>
          <dgm:chPref val="3"/>
        </dgm:presLayoutVars>
      </dgm:prSet>
      <dgm:spPr/>
    </dgm:pt>
    <dgm:pt modelId="{A78B7C57-362C-4069-886D-50A3651F92C0}" type="pres">
      <dgm:prSet presAssocID="{A1E65EA1-481C-47BD-A02D-AC9476455D7E}" presName="rootConnector" presStyleLbl="node2" presStyleIdx="2" presStyleCnt="3"/>
      <dgm:spPr/>
    </dgm:pt>
    <dgm:pt modelId="{D6EC2FB6-D992-43C9-8555-31089C8CCE3A}" type="pres">
      <dgm:prSet presAssocID="{A1E65EA1-481C-47BD-A02D-AC9476455D7E}" presName="hierChild4" presStyleCnt="0"/>
      <dgm:spPr/>
    </dgm:pt>
    <dgm:pt modelId="{87D4CC08-16B2-49CC-B1C0-D4B13B3D5028}" type="pres">
      <dgm:prSet presAssocID="{A1E65EA1-481C-47BD-A02D-AC9476455D7E}" presName="hierChild5" presStyleCnt="0"/>
      <dgm:spPr/>
    </dgm:pt>
    <dgm:pt modelId="{8AE03C10-FC7B-43DB-A1E3-DE3D0647266D}" type="pres">
      <dgm:prSet presAssocID="{7BD7FF1C-7F5B-4D7F-8814-BEB8376E5C6C}" presName="hierChild3" presStyleCnt="0"/>
      <dgm:spPr/>
    </dgm:pt>
  </dgm:ptLst>
  <dgm:cxnLst>
    <dgm:cxn modelId="{7968D23F-CA56-46A8-8ACB-71A625602275}" type="presOf" srcId="{7BD7FF1C-7F5B-4D7F-8814-BEB8376E5C6C}" destId="{AA8B27D1-F4D0-4FE1-BB83-213B584B9504}" srcOrd="0" destOrd="0" presId="urn:microsoft.com/office/officeart/2005/8/layout/orgChart1"/>
    <dgm:cxn modelId="{C5651740-EDA7-41C6-B1EE-3CC1E3215844}" type="presOf" srcId="{A452D44B-A2F3-4E6D-8847-D8E0CD4D27BF}" destId="{191B92BE-4BF5-47C0-B3A3-CF24A104BD44}" srcOrd="0" destOrd="0" presId="urn:microsoft.com/office/officeart/2005/8/layout/orgChart1"/>
    <dgm:cxn modelId="{A948DE45-1180-4901-965A-E0177207F0A9}" type="presOf" srcId="{5ECF3790-03D3-4392-A670-34FA23C0B02F}" destId="{9588F48C-2192-4670-AA09-1EF9E0BC1FE1}" srcOrd="0" destOrd="0" presId="urn:microsoft.com/office/officeart/2005/8/layout/orgChart1"/>
    <dgm:cxn modelId="{C0AD576D-68D2-45EF-860D-7DD28B57B7A8}" type="presOf" srcId="{6B236C3D-B57B-45CA-AA78-5A298BB17218}" destId="{DD43DC4C-7800-4536-AF12-ADDA1C1EB538}" srcOrd="0" destOrd="0" presId="urn:microsoft.com/office/officeart/2005/8/layout/orgChart1"/>
    <dgm:cxn modelId="{1A78928B-EB2C-428D-A09D-36FE527853EC}" type="presOf" srcId="{3AEA50E8-787C-4519-842A-4B7CF31D4B3E}" destId="{BB59BE03-AC06-4876-93E7-E6E171FD0033}" srcOrd="0" destOrd="0" presId="urn:microsoft.com/office/officeart/2005/8/layout/orgChart1"/>
    <dgm:cxn modelId="{487AAF9E-89F9-436E-AB73-589FC7A489C6}" type="presOf" srcId="{A1E65EA1-481C-47BD-A02D-AC9476455D7E}" destId="{065CE150-E46A-4E30-8E60-034812604A67}" srcOrd="0" destOrd="0" presId="urn:microsoft.com/office/officeart/2005/8/layout/orgChart1"/>
    <dgm:cxn modelId="{D329FEA0-53E9-46A9-A17A-7161DA79C77A}" srcId="{7BD7FF1C-7F5B-4D7F-8814-BEB8376E5C6C}" destId="{5ECF3790-03D3-4392-A670-34FA23C0B02F}" srcOrd="1" destOrd="0" parTransId="{3AEA50E8-787C-4519-842A-4B7CF31D4B3E}" sibTransId="{2D77D54D-B6A3-46E3-A021-DA50B5F5161A}"/>
    <dgm:cxn modelId="{EBCB8DC0-7A93-4D1A-8B19-2C89369BBD45}" srcId="{6B236C3D-B57B-45CA-AA78-5A298BB17218}" destId="{7BD7FF1C-7F5B-4D7F-8814-BEB8376E5C6C}" srcOrd="0" destOrd="0" parTransId="{2738EA2E-7FA4-4C9C-ACC2-5DC1F02C08E9}" sibTransId="{B6F5871B-AB9B-47AF-AAC4-2881A826955D}"/>
    <dgm:cxn modelId="{E47E97C6-BD27-4468-8675-6D77B5BB7C17}" type="presOf" srcId="{24720241-065E-4F57-8016-26468C871E56}" destId="{71094ADC-A9BB-4F7E-B4EA-631388B01366}" srcOrd="1" destOrd="0" presId="urn:microsoft.com/office/officeart/2005/8/layout/orgChart1"/>
    <dgm:cxn modelId="{1F50C9C6-FE23-4169-8E4A-3C50466E168D}" srcId="{7BD7FF1C-7F5B-4D7F-8814-BEB8376E5C6C}" destId="{24720241-065E-4F57-8016-26468C871E56}" srcOrd="0" destOrd="0" parTransId="{39ED4EC3-05A9-4FCF-85C9-3424CE40DC51}" sibTransId="{8D232087-244A-4162-B122-DD97EF639A00}"/>
    <dgm:cxn modelId="{A246B8C9-BECF-46A4-A696-D06334EE4F15}" type="presOf" srcId="{24720241-065E-4F57-8016-26468C871E56}" destId="{432480F8-86FF-4A76-9329-154854D5FC62}" srcOrd="0" destOrd="0" presId="urn:microsoft.com/office/officeart/2005/8/layout/orgChart1"/>
    <dgm:cxn modelId="{FC4072CB-2CAA-4794-979D-F07F017201C9}" type="presOf" srcId="{5ECF3790-03D3-4392-A670-34FA23C0B02F}" destId="{55167687-3389-4260-8790-677D05C8C867}" srcOrd="1" destOrd="0" presId="urn:microsoft.com/office/officeart/2005/8/layout/orgChart1"/>
    <dgm:cxn modelId="{86DB26D0-E037-461B-A4E9-8BDBDEBC5ED4}" srcId="{7BD7FF1C-7F5B-4D7F-8814-BEB8376E5C6C}" destId="{A1E65EA1-481C-47BD-A02D-AC9476455D7E}" srcOrd="2" destOrd="0" parTransId="{A452D44B-A2F3-4E6D-8847-D8E0CD4D27BF}" sibTransId="{92EEF7CD-3D0D-42F3-93FF-338F8B0881E4}"/>
    <dgm:cxn modelId="{FFFDD1D1-15E2-4597-B030-DF77F0828EA4}" type="presOf" srcId="{39ED4EC3-05A9-4FCF-85C9-3424CE40DC51}" destId="{4CEDED2A-D45A-4E01-BA65-247D218DCAEB}" srcOrd="0" destOrd="0" presId="urn:microsoft.com/office/officeart/2005/8/layout/orgChart1"/>
    <dgm:cxn modelId="{A25960E7-88D7-4D52-96E4-3182B912F296}" type="presOf" srcId="{7BD7FF1C-7F5B-4D7F-8814-BEB8376E5C6C}" destId="{5D6F5BBD-9788-454E-9C24-7714E0DCC61F}" srcOrd="1" destOrd="0" presId="urn:microsoft.com/office/officeart/2005/8/layout/orgChart1"/>
    <dgm:cxn modelId="{6EB737FE-11CC-4791-B0D4-15E78C12ACB7}" type="presOf" srcId="{A1E65EA1-481C-47BD-A02D-AC9476455D7E}" destId="{A78B7C57-362C-4069-886D-50A3651F92C0}" srcOrd="1" destOrd="0" presId="urn:microsoft.com/office/officeart/2005/8/layout/orgChart1"/>
    <dgm:cxn modelId="{8B6B192B-CE2F-4264-B5BD-E3C2918EC9A9}" type="presParOf" srcId="{DD43DC4C-7800-4536-AF12-ADDA1C1EB538}" destId="{28268177-B738-4F56-B717-037C2D6EE1E9}" srcOrd="0" destOrd="0" presId="urn:microsoft.com/office/officeart/2005/8/layout/orgChart1"/>
    <dgm:cxn modelId="{B71BA558-8C26-466B-A6C3-C401D87B0DBC}" type="presParOf" srcId="{28268177-B738-4F56-B717-037C2D6EE1E9}" destId="{51C738E1-4AF6-436E-AF82-F7EE91BB30EA}" srcOrd="0" destOrd="0" presId="urn:microsoft.com/office/officeart/2005/8/layout/orgChart1"/>
    <dgm:cxn modelId="{9CD04565-A20D-43B4-8A7C-8CD74BE11F2D}" type="presParOf" srcId="{51C738E1-4AF6-436E-AF82-F7EE91BB30EA}" destId="{AA8B27D1-F4D0-4FE1-BB83-213B584B9504}" srcOrd="0" destOrd="0" presId="urn:microsoft.com/office/officeart/2005/8/layout/orgChart1"/>
    <dgm:cxn modelId="{7580D5E8-CF79-4BBD-8490-0ACF9AD2FCCF}" type="presParOf" srcId="{51C738E1-4AF6-436E-AF82-F7EE91BB30EA}" destId="{5D6F5BBD-9788-454E-9C24-7714E0DCC61F}" srcOrd="1" destOrd="0" presId="urn:microsoft.com/office/officeart/2005/8/layout/orgChart1"/>
    <dgm:cxn modelId="{8EAA9D25-A2CD-4C16-9810-500FE500807E}" type="presParOf" srcId="{28268177-B738-4F56-B717-037C2D6EE1E9}" destId="{5AB47AEB-B307-4181-AF7A-BC572EB8F320}" srcOrd="1" destOrd="0" presId="urn:microsoft.com/office/officeart/2005/8/layout/orgChart1"/>
    <dgm:cxn modelId="{D5FABFA9-D818-4F4A-9FBF-9275F5F4B1DA}" type="presParOf" srcId="{5AB47AEB-B307-4181-AF7A-BC572EB8F320}" destId="{4CEDED2A-D45A-4E01-BA65-247D218DCAEB}" srcOrd="0" destOrd="0" presId="urn:microsoft.com/office/officeart/2005/8/layout/orgChart1"/>
    <dgm:cxn modelId="{7DB91B0D-5C52-4398-A07C-C0B36E8083C3}" type="presParOf" srcId="{5AB47AEB-B307-4181-AF7A-BC572EB8F320}" destId="{7F7A8CB7-0BAE-4EC5-A41A-921FC4AA4579}" srcOrd="1" destOrd="0" presId="urn:microsoft.com/office/officeart/2005/8/layout/orgChart1"/>
    <dgm:cxn modelId="{2FEE33E9-3187-4B37-934C-E642012B6369}" type="presParOf" srcId="{7F7A8CB7-0BAE-4EC5-A41A-921FC4AA4579}" destId="{0FE7827E-189D-46E9-980A-BD36A3E6F97A}" srcOrd="0" destOrd="0" presId="urn:microsoft.com/office/officeart/2005/8/layout/orgChart1"/>
    <dgm:cxn modelId="{3BC6156F-3E71-4988-85BF-C0B55664FE34}" type="presParOf" srcId="{0FE7827E-189D-46E9-980A-BD36A3E6F97A}" destId="{432480F8-86FF-4A76-9329-154854D5FC62}" srcOrd="0" destOrd="0" presId="urn:microsoft.com/office/officeart/2005/8/layout/orgChart1"/>
    <dgm:cxn modelId="{7EE2D2AE-88A6-448F-88B0-322E974E379F}" type="presParOf" srcId="{0FE7827E-189D-46E9-980A-BD36A3E6F97A}" destId="{71094ADC-A9BB-4F7E-B4EA-631388B01366}" srcOrd="1" destOrd="0" presId="urn:microsoft.com/office/officeart/2005/8/layout/orgChart1"/>
    <dgm:cxn modelId="{7332B518-2A91-4BF7-88FE-818A9514346F}" type="presParOf" srcId="{7F7A8CB7-0BAE-4EC5-A41A-921FC4AA4579}" destId="{F1B534E4-CEB5-476D-B815-44F5EC5CF492}" srcOrd="1" destOrd="0" presId="urn:microsoft.com/office/officeart/2005/8/layout/orgChart1"/>
    <dgm:cxn modelId="{7742B400-B802-42CF-81B9-5E53A1E9F84B}" type="presParOf" srcId="{7F7A8CB7-0BAE-4EC5-A41A-921FC4AA4579}" destId="{C276D12E-BDD7-4867-8E69-8F47D5B29616}" srcOrd="2" destOrd="0" presId="urn:microsoft.com/office/officeart/2005/8/layout/orgChart1"/>
    <dgm:cxn modelId="{3D27FE22-EC37-4421-820A-90D890E9B889}" type="presParOf" srcId="{5AB47AEB-B307-4181-AF7A-BC572EB8F320}" destId="{BB59BE03-AC06-4876-93E7-E6E171FD0033}" srcOrd="2" destOrd="0" presId="urn:microsoft.com/office/officeart/2005/8/layout/orgChart1"/>
    <dgm:cxn modelId="{FC55FB0F-82E0-400A-88A0-C70CF572E41D}" type="presParOf" srcId="{5AB47AEB-B307-4181-AF7A-BC572EB8F320}" destId="{D0ED5E68-4059-47F0-BBBC-DB649E595609}" srcOrd="3" destOrd="0" presId="urn:microsoft.com/office/officeart/2005/8/layout/orgChart1"/>
    <dgm:cxn modelId="{69130D94-AA61-4A41-8FF8-6FB4B9AF0C48}" type="presParOf" srcId="{D0ED5E68-4059-47F0-BBBC-DB649E595609}" destId="{E445F1A3-AC33-49F5-8958-86708FE54DCC}" srcOrd="0" destOrd="0" presId="urn:microsoft.com/office/officeart/2005/8/layout/orgChart1"/>
    <dgm:cxn modelId="{D3BE8C6C-8F53-4D0B-90FE-0C8D22B4EAA3}" type="presParOf" srcId="{E445F1A3-AC33-49F5-8958-86708FE54DCC}" destId="{9588F48C-2192-4670-AA09-1EF9E0BC1FE1}" srcOrd="0" destOrd="0" presId="urn:microsoft.com/office/officeart/2005/8/layout/orgChart1"/>
    <dgm:cxn modelId="{FB2DEB99-0E75-487C-BB09-806C49CE0E94}" type="presParOf" srcId="{E445F1A3-AC33-49F5-8958-86708FE54DCC}" destId="{55167687-3389-4260-8790-677D05C8C867}" srcOrd="1" destOrd="0" presId="urn:microsoft.com/office/officeart/2005/8/layout/orgChart1"/>
    <dgm:cxn modelId="{618B260F-D7A8-4D46-B7B0-BC976038E2E9}" type="presParOf" srcId="{D0ED5E68-4059-47F0-BBBC-DB649E595609}" destId="{D76254A4-6554-422A-8490-EB13A39325AD}" srcOrd="1" destOrd="0" presId="urn:microsoft.com/office/officeart/2005/8/layout/orgChart1"/>
    <dgm:cxn modelId="{4D2EF7C0-81F2-4452-85F5-6EA4AC5A27C4}" type="presParOf" srcId="{D0ED5E68-4059-47F0-BBBC-DB649E595609}" destId="{53C94258-4912-4260-9B91-662B52910B10}" srcOrd="2" destOrd="0" presId="urn:microsoft.com/office/officeart/2005/8/layout/orgChart1"/>
    <dgm:cxn modelId="{FA6352DA-8AAE-41CB-89C2-706B0BE2E527}" type="presParOf" srcId="{5AB47AEB-B307-4181-AF7A-BC572EB8F320}" destId="{191B92BE-4BF5-47C0-B3A3-CF24A104BD44}" srcOrd="4" destOrd="0" presId="urn:microsoft.com/office/officeart/2005/8/layout/orgChart1"/>
    <dgm:cxn modelId="{59596C41-3928-45E5-9A78-149B3FD467F5}" type="presParOf" srcId="{5AB47AEB-B307-4181-AF7A-BC572EB8F320}" destId="{D7771E6F-ABA7-4AF4-AFCB-FC24B43CC0E2}" srcOrd="5" destOrd="0" presId="urn:microsoft.com/office/officeart/2005/8/layout/orgChart1"/>
    <dgm:cxn modelId="{9A9B6166-BB5C-41BB-A023-6A03C7FCC566}" type="presParOf" srcId="{D7771E6F-ABA7-4AF4-AFCB-FC24B43CC0E2}" destId="{F0BF9FB3-1A99-4AE3-9F1B-5468B3D25AB4}" srcOrd="0" destOrd="0" presId="urn:microsoft.com/office/officeart/2005/8/layout/orgChart1"/>
    <dgm:cxn modelId="{BD95A7E3-9EC5-4AF8-9DC7-9088DA3FE550}" type="presParOf" srcId="{F0BF9FB3-1A99-4AE3-9F1B-5468B3D25AB4}" destId="{065CE150-E46A-4E30-8E60-034812604A67}" srcOrd="0" destOrd="0" presId="urn:microsoft.com/office/officeart/2005/8/layout/orgChart1"/>
    <dgm:cxn modelId="{6D13C3CA-7ABD-42F8-BE40-1367DE04240B}" type="presParOf" srcId="{F0BF9FB3-1A99-4AE3-9F1B-5468B3D25AB4}" destId="{A78B7C57-362C-4069-886D-50A3651F92C0}" srcOrd="1" destOrd="0" presId="urn:microsoft.com/office/officeart/2005/8/layout/orgChart1"/>
    <dgm:cxn modelId="{A5B62E46-2942-4A81-BD2C-C41B61498A4E}" type="presParOf" srcId="{D7771E6F-ABA7-4AF4-AFCB-FC24B43CC0E2}" destId="{D6EC2FB6-D992-43C9-8555-31089C8CCE3A}" srcOrd="1" destOrd="0" presId="urn:microsoft.com/office/officeart/2005/8/layout/orgChart1"/>
    <dgm:cxn modelId="{18C5F0B1-BADA-4FBF-A4F6-4121A9A40DCD}" type="presParOf" srcId="{D7771E6F-ABA7-4AF4-AFCB-FC24B43CC0E2}" destId="{87D4CC08-16B2-49CC-B1C0-D4B13B3D5028}" srcOrd="2" destOrd="0" presId="urn:microsoft.com/office/officeart/2005/8/layout/orgChart1"/>
    <dgm:cxn modelId="{E2754C50-CA86-4E42-A6FB-5A646BFCC58B}" type="presParOf" srcId="{28268177-B738-4F56-B717-037C2D6EE1E9}" destId="{8AE03C10-FC7B-43DB-A1E3-DE3D0647266D}"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1B92BE-4BF5-47C0-B3A3-CF24A104BD44}">
      <dsp:nvSpPr>
        <dsp:cNvPr id="0" name=""/>
        <dsp:cNvSpPr/>
      </dsp:nvSpPr>
      <dsp:spPr>
        <a:xfrm>
          <a:off x="6006473" y="1768639"/>
          <a:ext cx="4326049" cy="765714"/>
        </a:xfrm>
        <a:custGeom>
          <a:avLst/>
          <a:gdLst/>
          <a:ahLst/>
          <a:cxnLst/>
          <a:rect l="0" t="0" r="0" b="0"/>
          <a:pathLst>
            <a:path>
              <a:moveTo>
                <a:pt x="0" y="0"/>
              </a:moveTo>
              <a:lnTo>
                <a:pt x="0" y="394197"/>
              </a:lnTo>
              <a:lnTo>
                <a:pt x="4326049" y="394197"/>
              </a:lnTo>
              <a:lnTo>
                <a:pt x="4326049" y="76571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59BE03-AC06-4876-93E7-E6E171FD0033}">
      <dsp:nvSpPr>
        <dsp:cNvPr id="0" name=""/>
        <dsp:cNvSpPr/>
      </dsp:nvSpPr>
      <dsp:spPr>
        <a:xfrm>
          <a:off x="5960753" y="1768639"/>
          <a:ext cx="91440" cy="765714"/>
        </a:xfrm>
        <a:custGeom>
          <a:avLst/>
          <a:gdLst/>
          <a:ahLst/>
          <a:cxnLst/>
          <a:rect l="0" t="0" r="0" b="0"/>
          <a:pathLst>
            <a:path>
              <a:moveTo>
                <a:pt x="45720" y="0"/>
              </a:moveTo>
              <a:lnTo>
                <a:pt x="45720" y="394197"/>
              </a:lnTo>
              <a:lnTo>
                <a:pt x="90478" y="394197"/>
              </a:lnTo>
              <a:lnTo>
                <a:pt x="90478" y="76571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EDED2A-D45A-4E01-BA65-247D218DCAEB}">
      <dsp:nvSpPr>
        <dsp:cNvPr id="0" name=""/>
        <dsp:cNvSpPr/>
      </dsp:nvSpPr>
      <dsp:spPr>
        <a:xfrm>
          <a:off x="1769128" y="1768639"/>
          <a:ext cx="4237344" cy="765024"/>
        </a:xfrm>
        <a:custGeom>
          <a:avLst/>
          <a:gdLst/>
          <a:ahLst/>
          <a:cxnLst/>
          <a:rect l="0" t="0" r="0" b="0"/>
          <a:pathLst>
            <a:path>
              <a:moveTo>
                <a:pt x="4237344" y="0"/>
              </a:moveTo>
              <a:lnTo>
                <a:pt x="4237344" y="393507"/>
              </a:lnTo>
              <a:lnTo>
                <a:pt x="0" y="393507"/>
              </a:lnTo>
              <a:lnTo>
                <a:pt x="0" y="765024"/>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8B27D1-F4D0-4FE1-BB83-213B584B9504}">
      <dsp:nvSpPr>
        <dsp:cNvPr id="0" name=""/>
        <dsp:cNvSpPr/>
      </dsp:nvSpPr>
      <dsp:spPr>
        <a:xfrm>
          <a:off x="1926296" y="957705"/>
          <a:ext cx="8160352" cy="81093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en-US" sz="3700" b="1" kern="1200" dirty="0">
              <a:latin typeface="Times New Roman" panose="02020603050405020304" pitchFamily="18" charset="0"/>
              <a:cs typeface="Times New Roman" panose="02020603050405020304" pitchFamily="18" charset="0"/>
            </a:rPr>
            <a:t>Types of stirrup machine  </a:t>
          </a:r>
        </a:p>
      </dsp:txBody>
      <dsp:txXfrm>
        <a:off x="1926296" y="957705"/>
        <a:ext cx="8160352" cy="810933"/>
      </dsp:txXfrm>
    </dsp:sp>
    <dsp:sp modelId="{432480F8-86FF-4A76-9329-154854D5FC62}">
      <dsp:nvSpPr>
        <dsp:cNvPr id="0" name=""/>
        <dsp:cNvSpPr/>
      </dsp:nvSpPr>
      <dsp:spPr>
        <a:xfrm>
          <a:off x="0" y="2533663"/>
          <a:ext cx="3538256" cy="176912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rtl="1">
            <a:lnSpc>
              <a:spcPct val="90000"/>
            </a:lnSpc>
            <a:spcBef>
              <a:spcPct val="0"/>
            </a:spcBef>
            <a:spcAft>
              <a:spcPct val="35000"/>
            </a:spcAft>
            <a:buNone/>
          </a:pPr>
          <a:r>
            <a:rPr lang="en-US" sz="3700" b="1" kern="1200" dirty="0"/>
            <a:t>Manual  bending  machine </a:t>
          </a:r>
          <a:endParaRPr lang="en-US" sz="3700" kern="1200" dirty="0"/>
        </a:p>
      </dsp:txBody>
      <dsp:txXfrm>
        <a:off x="0" y="2533663"/>
        <a:ext cx="3538256" cy="1769128"/>
      </dsp:txXfrm>
    </dsp:sp>
    <dsp:sp modelId="{9588F48C-2192-4670-AA09-1EF9E0BC1FE1}">
      <dsp:nvSpPr>
        <dsp:cNvPr id="0" name=""/>
        <dsp:cNvSpPr/>
      </dsp:nvSpPr>
      <dsp:spPr>
        <a:xfrm>
          <a:off x="4282103" y="2534353"/>
          <a:ext cx="3538256" cy="176912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rtl="1">
            <a:lnSpc>
              <a:spcPct val="90000"/>
            </a:lnSpc>
            <a:spcBef>
              <a:spcPct val="0"/>
            </a:spcBef>
            <a:spcAft>
              <a:spcPct val="35000"/>
            </a:spcAft>
            <a:buNone/>
          </a:pPr>
          <a:r>
            <a:rPr lang="en-US" sz="3700" b="1" kern="1200" dirty="0"/>
            <a:t>semiautomatic stirrup bending machine </a:t>
          </a:r>
          <a:endParaRPr lang="ar-SA" sz="3700" kern="1200" dirty="0"/>
        </a:p>
      </dsp:txBody>
      <dsp:txXfrm>
        <a:off x="4282103" y="2534353"/>
        <a:ext cx="3538256" cy="1769128"/>
      </dsp:txXfrm>
    </dsp:sp>
    <dsp:sp modelId="{065CE150-E46A-4E30-8E60-034812604A67}">
      <dsp:nvSpPr>
        <dsp:cNvPr id="0" name=""/>
        <dsp:cNvSpPr/>
      </dsp:nvSpPr>
      <dsp:spPr>
        <a:xfrm>
          <a:off x="8563394" y="2534353"/>
          <a:ext cx="3538256" cy="1769128"/>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marL="0" lvl="0" indent="0" algn="ctr" defTabSz="1644650">
            <a:lnSpc>
              <a:spcPct val="90000"/>
            </a:lnSpc>
            <a:spcBef>
              <a:spcPct val="0"/>
            </a:spcBef>
            <a:spcAft>
              <a:spcPct val="35000"/>
            </a:spcAft>
            <a:buNone/>
          </a:pPr>
          <a:r>
            <a:rPr lang="en-US" sz="3700" b="1" kern="1200" dirty="0"/>
            <a:t>Automatic stirrup bending machine </a:t>
          </a:r>
          <a:endParaRPr lang="en-US" sz="3700" kern="1200" dirty="0"/>
        </a:p>
      </dsp:txBody>
      <dsp:txXfrm>
        <a:off x="8563394" y="2534353"/>
        <a:ext cx="3538256" cy="17691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2FD6DEAA-6E5C-4DE6-8801-A1987FE9DEA5}" type="datetimeFigureOut">
              <a:rPr lang="ar-SA" smtClean="0"/>
              <a:t>28/04/41</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8DDD82EB-2CA6-477A-ACEC-DDE5EAE857FC}" type="slidenum">
              <a:rPr lang="ar-SA" smtClean="0"/>
              <a:t>‹#›</a:t>
            </a:fld>
            <a:endParaRPr lang="ar-SA"/>
          </a:p>
        </p:txBody>
      </p:sp>
    </p:spTree>
    <p:extLst>
      <p:ext uri="{BB962C8B-B14F-4D97-AF65-F5344CB8AC3E}">
        <p14:creationId xmlns:p14="http://schemas.microsoft.com/office/powerpoint/2010/main" val="596370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1</a:t>
            </a:fld>
            <a:endParaRPr lang="en-US"/>
          </a:p>
        </p:txBody>
      </p:sp>
    </p:spTree>
    <p:extLst>
      <p:ext uri="{BB962C8B-B14F-4D97-AF65-F5344CB8AC3E}">
        <p14:creationId xmlns:p14="http://schemas.microsoft.com/office/powerpoint/2010/main" val="2468144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A26392-5249-43EC-97FB-88366701DF23}" type="slidenum">
              <a:rPr lang="en-US" smtClean="0"/>
              <a:t>6</a:t>
            </a:fld>
            <a:endParaRPr lang="en-US"/>
          </a:p>
        </p:txBody>
      </p:sp>
    </p:spTree>
    <p:extLst>
      <p:ext uri="{BB962C8B-B14F-4D97-AF65-F5344CB8AC3E}">
        <p14:creationId xmlns:p14="http://schemas.microsoft.com/office/powerpoint/2010/main" val="1441845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4117409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1404649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9B6636D-7893-4CB2-97C9-286E3FCCECAE}"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7958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0FD02F88-95D2-4A24-85F3-157C98C2D2D8}" type="datetimeFigureOut">
              <a:rPr lang="ar-SA" smtClean="0"/>
              <a:t>28/04/41</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3490028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0FD02F88-95D2-4A24-85F3-157C98C2D2D8}" type="datetimeFigureOut">
              <a:rPr lang="ar-SA" smtClean="0"/>
              <a:t>28/04/41</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9B6636D-7893-4CB2-97C9-286E3FCCECAE}"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25708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0FD02F88-95D2-4A24-85F3-157C98C2D2D8}" type="datetimeFigureOut">
              <a:rPr lang="ar-SA" smtClean="0"/>
              <a:t>28/04/41</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1346434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2207360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1083448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869486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D02F88-95D2-4A24-85F3-157C98C2D2D8}" type="datetimeFigureOut">
              <a:rPr lang="ar-SA" smtClean="0"/>
              <a:t>28/04/41</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1409352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D02F88-95D2-4A24-85F3-157C98C2D2D8}" type="datetimeFigureOut">
              <a:rPr lang="ar-SA" smtClean="0"/>
              <a:t>28/04/41</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2331873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D02F88-95D2-4A24-85F3-157C98C2D2D8}" type="datetimeFigureOut">
              <a:rPr lang="ar-SA" smtClean="0"/>
              <a:t>28/04/41</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2843292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FD02F88-95D2-4A24-85F3-157C98C2D2D8}" type="datetimeFigureOut">
              <a:rPr lang="ar-SA" smtClean="0"/>
              <a:t>28/04/41</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529225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D02F88-95D2-4A24-85F3-157C98C2D2D8}" type="datetimeFigureOut">
              <a:rPr lang="ar-SA" smtClean="0"/>
              <a:t>28/04/41</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3086728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D02F88-95D2-4A24-85F3-157C98C2D2D8}" type="datetimeFigureOut">
              <a:rPr lang="ar-SA" smtClean="0"/>
              <a:t>28/04/41</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2945922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D02F88-95D2-4A24-85F3-157C98C2D2D8}" type="datetimeFigureOut">
              <a:rPr lang="ar-SA" smtClean="0"/>
              <a:t>28/04/41</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9B6636D-7893-4CB2-97C9-286E3FCCECAE}" type="slidenum">
              <a:rPr lang="ar-SA" smtClean="0"/>
              <a:t>‹#›</a:t>
            </a:fld>
            <a:endParaRPr lang="ar-SA"/>
          </a:p>
        </p:txBody>
      </p:sp>
    </p:spTree>
    <p:extLst>
      <p:ext uri="{BB962C8B-B14F-4D97-AF65-F5344CB8AC3E}">
        <p14:creationId xmlns:p14="http://schemas.microsoft.com/office/powerpoint/2010/main" val="3849966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0000"/>
                <a:satMod val="92000"/>
                <a:lumMod val="120000"/>
              </a:schemeClr>
            </a:gs>
            <a:gs pos="76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FD02F88-95D2-4A24-85F3-157C98C2D2D8}" type="datetimeFigureOut">
              <a:rPr lang="ar-SA" smtClean="0"/>
              <a:t>28/04/41</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9B6636D-7893-4CB2-97C9-286E3FCCECAE}" type="slidenum">
              <a:rPr lang="ar-SA" smtClean="0"/>
              <a:t>‹#›</a:t>
            </a:fld>
            <a:endParaRPr lang="ar-SA"/>
          </a:p>
        </p:txBody>
      </p:sp>
    </p:spTree>
    <p:extLst>
      <p:ext uri="{BB962C8B-B14F-4D97-AF65-F5344CB8AC3E}">
        <p14:creationId xmlns:p14="http://schemas.microsoft.com/office/powerpoint/2010/main" val="1017684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jpg"/><Relationship Id="rId4" Type="http://schemas.openxmlformats.org/officeDocument/2006/relationships/diagramLayout" Target="../diagrams/layout1.xml"/><Relationship Id="rId9"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p:cNvPicPr>
          <p:nvPr>
            <p:ph type="pic" idx="1"/>
          </p:nvPr>
        </p:nvPicPr>
        <p:blipFill rotWithShape="1">
          <a:blip r:embed="rId3"/>
          <a:srcRect l="1" t="-2413" r="579" b="243"/>
          <a:stretch/>
        </p:blipFill>
        <p:spPr>
          <a:xfrm>
            <a:off x="7140054" y="2623312"/>
            <a:ext cx="3548788" cy="3498525"/>
          </a:xfrm>
          <a:prstGeom prst="rect">
            <a:avLst/>
          </a:prstGeom>
        </p:spPr>
      </p:pic>
      <p:sp>
        <p:nvSpPr>
          <p:cNvPr id="4" name="Rectangle 3">
            <a:extLst>
              <a:ext uri="{FF2B5EF4-FFF2-40B4-BE49-F238E27FC236}">
                <a16:creationId xmlns:a16="http://schemas.microsoft.com/office/drawing/2014/main" id="{C38F1A7A-438C-4EA5-A833-69E47E03D0E3}"/>
              </a:ext>
            </a:extLst>
          </p:cNvPr>
          <p:cNvSpPr/>
          <p:nvPr/>
        </p:nvSpPr>
        <p:spPr>
          <a:xfrm>
            <a:off x="5866448" y="1158057"/>
            <a:ext cx="6096000" cy="885563"/>
          </a:xfrm>
          <a:prstGeom prst="rect">
            <a:avLst/>
          </a:prstGeom>
        </p:spPr>
        <p:txBody>
          <a:bodyPr>
            <a:spAutoFit/>
          </a:bodyPr>
          <a:lstStyle/>
          <a:p>
            <a:pPr marR="237490" algn="ctr">
              <a:lnSpc>
                <a:spcPct val="107000"/>
              </a:lnSpc>
              <a:spcAft>
                <a:spcPts val="250"/>
              </a:spcAft>
            </a:pPr>
            <a:r>
              <a:rPr 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ahoma" panose="020B0604030504040204" pitchFamily="34" charset="0"/>
                <a:ea typeface="Tahoma" panose="020B0604030504040204" pitchFamily="34" charset="0"/>
                <a:cs typeface="Tahoma" panose="020B0604030504040204" pitchFamily="34" charset="0"/>
              </a:rPr>
              <a:t>Faculty of Engineering</a:t>
            </a:r>
          </a:p>
          <a:p>
            <a:pPr marR="237490" algn="ctr">
              <a:lnSpc>
                <a:spcPct val="107000"/>
              </a:lnSpc>
              <a:spcAft>
                <a:spcPts val="250"/>
              </a:spcAft>
            </a:pPr>
            <a:r>
              <a:rPr 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ahoma" panose="020B0604030504040204" pitchFamily="34" charset="0"/>
                <a:ea typeface="Tahoma" panose="020B0604030504040204" pitchFamily="34" charset="0"/>
                <a:cs typeface="Tahoma" panose="020B0604030504040204" pitchFamily="34" charset="0"/>
              </a:rPr>
              <a:t>Mechanical Engineering Department</a:t>
            </a:r>
          </a:p>
        </p:txBody>
      </p:sp>
      <p:sp>
        <p:nvSpPr>
          <p:cNvPr id="14" name="Rectangle 13">
            <a:extLst>
              <a:ext uri="{FF2B5EF4-FFF2-40B4-BE49-F238E27FC236}">
                <a16:creationId xmlns:a16="http://schemas.microsoft.com/office/drawing/2014/main" id="{C21DE352-4962-4A42-B810-7F38CEF59D4C}"/>
              </a:ext>
            </a:extLst>
          </p:cNvPr>
          <p:cNvSpPr/>
          <p:nvPr/>
        </p:nvSpPr>
        <p:spPr>
          <a:xfrm>
            <a:off x="738832" y="1063199"/>
            <a:ext cx="4590166" cy="830997"/>
          </a:xfrm>
          <a:prstGeom prst="rect">
            <a:avLst/>
          </a:prstGeom>
        </p:spPr>
        <p:txBody>
          <a:bodyPr wrap="none">
            <a:spAutoFit/>
          </a:bodyPr>
          <a:lstStyle/>
          <a:p>
            <a:pPr algn="ctr"/>
            <a:r>
              <a:rPr lang="en-US" sz="2400" b="1" dirty="0">
                <a:ln w="13462">
                  <a:solidFill>
                    <a:schemeClr val="bg1"/>
                  </a:solidFill>
                  <a:prstDash val="solid"/>
                </a:ln>
                <a:solidFill>
                  <a:srgbClr val="FF0000"/>
                </a:solidFill>
                <a:effectLst>
                  <a:outerShdw dist="38100" dir="2700000" algn="bl" rotWithShape="0">
                    <a:schemeClr val="accent5"/>
                  </a:outerShdw>
                </a:effectLst>
                <a:latin typeface="Arial Black" panose="020B0A04020102020204" pitchFamily="34" charset="0"/>
              </a:rPr>
              <a:t>Automatic stirrup bending</a:t>
            </a:r>
          </a:p>
          <a:p>
            <a:pPr algn="ctr"/>
            <a:r>
              <a:rPr lang="en-US" sz="2400" b="1" dirty="0">
                <a:ln w="13462">
                  <a:solidFill>
                    <a:schemeClr val="bg1"/>
                  </a:solidFill>
                  <a:prstDash val="solid"/>
                </a:ln>
                <a:solidFill>
                  <a:srgbClr val="FF0000"/>
                </a:solidFill>
                <a:effectLst>
                  <a:outerShdw dist="38100" dir="2700000" algn="bl" rotWithShape="0">
                    <a:schemeClr val="accent5"/>
                  </a:outerShdw>
                </a:effectLst>
                <a:latin typeface="Arial Black" panose="020B0A04020102020204" pitchFamily="34" charset="0"/>
              </a:rPr>
              <a:t> machine </a:t>
            </a:r>
          </a:p>
        </p:txBody>
      </p:sp>
      <p:sp>
        <p:nvSpPr>
          <p:cNvPr id="17" name="Rectangle 16">
            <a:extLst>
              <a:ext uri="{FF2B5EF4-FFF2-40B4-BE49-F238E27FC236}">
                <a16:creationId xmlns:a16="http://schemas.microsoft.com/office/drawing/2014/main" id="{E3AFE762-8AD7-4C98-9A70-904A37F24766}"/>
              </a:ext>
            </a:extLst>
          </p:cNvPr>
          <p:cNvSpPr/>
          <p:nvPr/>
        </p:nvSpPr>
        <p:spPr>
          <a:xfrm>
            <a:off x="559557" y="2043620"/>
            <a:ext cx="6218929" cy="3139321"/>
          </a:xfrm>
          <a:prstGeom prst="rect">
            <a:avLst/>
          </a:prstGeom>
        </p:spPr>
        <p:txBody>
          <a:bodyPr wrap="square">
            <a:spAutoFit/>
          </a:bodyPr>
          <a:lstStyle/>
          <a:p>
            <a:pPr algn="ctr"/>
            <a:r>
              <a:rPr lang="en-US" b="1" i="1" dirty="0">
                <a:latin typeface="Times New Roman" panose="02020603050405020304" pitchFamily="18" charset="0"/>
                <a:cs typeface="Times New Roman" panose="02020603050405020304" pitchFamily="18" charset="0"/>
              </a:rPr>
              <a:t>GRADUATION PROJECT  2</a:t>
            </a:r>
          </a:p>
          <a:p>
            <a:pPr algn="ctr"/>
            <a:r>
              <a:rPr lang="en-US" b="1" i="1" dirty="0">
                <a:latin typeface="Times New Roman" panose="02020603050405020304" pitchFamily="18" charset="0"/>
                <a:cs typeface="Times New Roman" panose="02020603050405020304" pitchFamily="18" charset="0"/>
              </a:rPr>
              <a:t>2019/2020</a:t>
            </a:r>
            <a:endParaRPr lang="en-US" dirty="0">
              <a:latin typeface="Times New Roman" panose="02020603050405020304" pitchFamily="18" charset="0"/>
              <a:cs typeface="Times New Roman" panose="02020603050405020304" pitchFamily="18" charset="0"/>
            </a:endParaRPr>
          </a:p>
          <a:p>
            <a:r>
              <a:rPr lang="en-US" dirty="0">
                <a:solidFill>
                  <a:srgbClr val="FF0000"/>
                </a:solidFill>
                <a:latin typeface="Times New Roman" panose="02020603050405020304" pitchFamily="18" charset="0"/>
                <a:cs typeface="Times New Roman" panose="02020603050405020304" pitchFamily="18" charset="0"/>
              </a:rPr>
              <a:t>Presented by:  </a:t>
            </a:r>
            <a:r>
              <a:rPr lang="en-US" dirty="0">
                <a:latin typeface="Times New Roman" panose="02020603050405020304" pitchFamily="18" charset="0"/>
                <a:cs typeface="Times New Roman" panose="02020603050405020304" pitchFamily="18" charset="0"/>
              </a:rPr>
              <a:t>Mohammed Marwan </a:t>
            </a:r>
          </a:p>
          <a:p>
            <a:r>
              <a:rPr lang="en-US" dirty="0">
                <a:latin typeface="Times New Roman" panose="02020603050405020304" pitchFamily="18" charset="0"/>
                <a:cs typeface="Times New Roman" panose="02020603050405020304" pitchFamily="18" charset="0"/>
              </a:rPr>
              <a:t>                         Ahmad </a:t>
            </a:r>
            <a:r>
              <a:rPr lang="en-US" dirty="0" err="1">
                <a:latin typeface="Times New Roman" panose="02020603050405020304" pitchFamily="18" charset="0"/>
                <a:cs typeface="Times New Roman" panose="02020603050405020304" pitchFamily="18" charset="0"/>
              </a:rPr>
              <a:t>arda</a:t>
            </a:r>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Omair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oudeh</a:t>
            </a:r>
            <a:r>
              <a:rPr lang="en-US" dirty="0">
                <a:latin typeface="Times New Roman" panose="02020603050405020304" pitchFamily="18" charset="0"/>
                <a:cs typeface="Times New Roman" panose="02020603050405020304" pitchFamily="18" charset="0"/>
              </a:rPr>
              <a:t> </a:t>
            </a:r>
          </a:p>
          <a:p>
            <a:r>
              <a:rPr lang="en-US" dirty="0">
                <a:solidFill>
                  <a:srgbClr val="FF0000"/>
                </a:solidFill>
                <a:latin typeface="Times New Roman" panose="02020603050405020304" pitchFamily="18" charset="0"/>
                <a:cs typeface="Times New Roman" panose="02020603050405020304" pitchFamily="18" charset="0"/>
              </a:rPr>
              <a:t>Thesis Advisor:  </a:t>
            </a:r>
          </a:p>
          <a:p>
            <a:r>
              <a:rPr lang="en-US" dirty="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Dr. </a:t>
            </a:r>
            <a:r>
              <a:rPr lang="en-US" dirty="0" err="1">
                <a:latin typeface="Times New Roman" panose="02020603050405020304" pitchFamily="18" charset="0"/>
                <a:cs typeface="Times New Roman" panose="02020603050405020304" pitchFamily="18" charset="0"/>
              </a:rPr>
              <a:t>osayed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abdul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fatah</a:t>
            </a:r>
            <a:r>
              <a:rPr lang="en-US" dirty="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r>
              <a:rPr lang="en-US" dirty="0">
                <a:solidFill>
                  <a:srgbClr val="FF0000"/>
                </a:solidFill>
                <a:latin typeface="Times New Roman" panose="02020603050405020304" pitchFamily="18" charset="0"/>
                <a:cs typeface="Times New Roman" panose="02020603050405020304" pitchFamily="18" charset="0"/>
              </a:rPr>
              <a:t>Committee members: </a:t>
            </a:r>
          </a:p>
          <a:p>
            <a:r>
              <a:rPr lang="en-US" dirty="0">
                <a:latin typeface="Times New Roman" panose="02020603050405020304" pitchFamily="18" charset="0"/>
                <a:cs typeface="Times New Roman" panose="02020603050405020304" pitchFamily="18" charset="0"/>
              </a:rPr>
              <a:t>                           Dr. Iyad Assaf </a:t>
            </a:r>
          </a:p>
          <a:p>
            <a:r>
              <a:rPr lang="en-US" dirty="0">
                <a:latin typeface="Times New Roman" panose="02020603050405020304" pitchFamily="18" charset="0"/>
                <a:cs typeface="Times New Roman" panose="02020603050405020304" pitchFamily="18" charset="0"/>
              </a:rPr>
              <a:t>                            Dr. Ihab </a:t>
            </a:r>
            <a:r>
              <a:rPr lang="en-US" dirty="0" err="1">
                <a:latin typeface="Times New Roman" panose="02020603050405020304" pitchFamily="18" charset="0"/>
                <a:cs typeface="Times New Roman" panose="02020603050405020304" pitchFamily="18" charset="0"/>
              </a:rPr>
              <a:t>Alsurkaji</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70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3FB8F-BEB6-4B06-9E1C-E8933923E8C6}"/>
              </a:ext>
            </a:extLst>
          </p:cNvPr>
          <p:cNvSpPr>
            <a:spLocks noGrp="1"/>
          </p:cNvSpPr>
          <p:nvPr>
            <p:ph type="title"/>
          </p:nvPr>
        </p:nvSpPr>
        <p:spPr>
          <a:xfrm>
            <a:off x="1673086" y="641979"/>
            <a:ext cx="8594035" cy="913142"/>
          </a:xfrm>
        </p:spPr>
        <p:txBody>
          <a:bodyPr>
            <a:normAutofit fontScale="90000"/>
          </a:bodyPr>
          <a:lstStyle/>
          <a:p>
            <a:r>
              <a:rPr lang="en-US" sz="2700" b="1" dirty="0"/>
              <a:t>1: 3D Design Using SolidWorks:</a:t>
            </a:r>
            <a:r>
              <a:rPr lang="en-US" sz="1300" dirty="0"/>
              <a:t>  </a:t>
            </a:r>
            <a:r>
              <a:rPr lang="en-US" sz="1800" dirty="0">
                <a:latin typeface="Arial" panose="020B0604020202020204" pitchFamily="34" charset="0"/>
                <a:cs typeface="Arial" panose="020B0604020202020204" pitchFamily="34" charset="0"/>
              </a:rPr>
              <a:t>machine was designed using SolidWorks, because it is the most efficient program to have a close approach to the machine before manufacturing. The machine dimensions are 2.2 x 1.2 x 2 meters  as shown below</a:t>
            </a:r>
            <a:r>
              <a:rPr lang="en-US" sz="1800" b="1" dirty="0">
                <a:latin typeface="Arial" panose="020B0604020202020204" pitchFamily="34" charset="0"/>
                <a:cs typeface="Arial" panose="020B0604020202020204" pitchFamily="34" charset="0"/>
              </a:rPr>
              <a:t> </a:t>
            </a:r>
            <a:br>
              <a:rPr lang="en-US" sz="1800" dirty="0">
                <a:latin typeface="Arial" panose="020B0604020202020204" pitchFamily="34" charset="0"/>
                <a:cs typeface="Arial" panose="020B0604020202020204" pitchFamily="34" charset="0"/>
              </a:rPr>
            </a:br>
            <a:endParaRPr lang="ar-SA" sz="1800" dirty="0">
              <a:latin typeface="Arial" panose="020B0604020202020204" pitchFamily="34" charset="0"/>
              <a:cs typeface="Arial" panose="020B0604020202020204" pitchFamily="34" charset="0"/>
            </a:endParaRPr>
          </a:p>
        </p:txBody>
      </p:sp>
      <p:pic>
        <p:nvPicPr>
          <p:cNvPr id="4" name="Content Placeholder 3">
            <a:extLst>
              <a:ext uri="{FF2B5EF4-FFF2-40B4-BE49-F238E27FC236}">
                <a16:creationId xmlns:a16="http://schemas.microsoft.com/office/drawing/2014/main" id="{5C89C148-7E1B-46F0-BE9E-A3F7C714D2F9}"/>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149548" y="2120210"/>
            <a:ext cx="4233209" cy="3639240"/>
          </a:xfrm>
          <a:prstGeom prst="rect">
            <a:avLst/>
          </a:prstGeom>
        </p:spPr>
      </p:pic>
      <p:pic>
        <p:nvPicPr>
          <p:cNvPr id="5" name="Picture 4">
            <a:extLst>
              <a:ext uri="{FF2B5EF4-FFF2-40B4-BE49-F238E27FC236}">
                <a16:creationId xmlns:a16="http://schemas.microsoft.com/office/drawing/2014/main" id="{66164BFB-7A7E-4636-BC1F-D00B8EDB631D}"/>
              </a:ext>
            </a:extLst>
          </p:cNvPr>
          <p:cNvPicPr/>
          <p:nvPr/>
        </p:nvPicPr>
        <p:blipFill>
          <a:blip r:embed="rId3">
            <a:extLst>
              <a:ext uri="{28A0092B-C50C-407E-A947-70E740481C1C}">
                <a14:useLocalDpi xmlns:a14="http://schemas.microsoft.com/office/drawing/2010/main" val="0"/>
              </a:ext>
            </a:extLst>
          </a:blip>
          <a:stretch>
            <a:fillRect/>
          </a:stretch>
        </p:blipFill>
        <p:spPr>
          <a:xfrm>
            <a:off x="2056245" y="2120210"/>
            <a:ext cx="4267200" cy="3639240"/>
          </a:xfrm>
          <a:prstGeom prst="rect">
            <a:avLst/>
          </a:prstGeom>
        </p:spPr>
      </p:pic>
    </p:spTree>
    <p:extLst>
      <p:ext uri="{BB962C8B-B14F-4D97-AF65-F5344CB8AC3E}">
        <p14:creationId xmlns:p14="http://schemas.microsoft.com/office/powerpoint/2010/main" val="3852063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86C56-48C7-4481-805B-3E2585F30BE8}"/>
              </a:ext>
            </a:extLst>
          </p:cNvPr>
          <p:cNvSpPr>
            <a:spLocks noGrp="1"/>
          </p:cNvSpPr>
          <p:nvPr>
            <p:ph type="title"/>
          </p:nvPr>
        </p:nvSpPr>
        <p:spPr/>
        <p:txBody>
          <a:bodyPr>
            <a:normAutofit/>
          </a:bodyPr>
          <a:lstStyle/>
          <a:p>
            <a:r>
              <a:rPr lang="en-US" sz="2400" b="1" dirty="0"/>
              <a:t>2: Components of machine :</a:t>
            </a:r>
            <a:endParaRPr lang="ar-SA" sz="2400" dirty="0"/>
          </a:p>
        </p:txBody>
      </p:sp>
      <p:sp>
        <p:nvSpPr>
          <p:cNvPr id="3" name="Content Placeholder 2">
            <a:extLst>
              <a:ext uri="{FF2B5EF4-FFF2-40B4-BE49-F238E27FC236}">
                <a16:creationId xmlns:a16="http://schemas.microsoft.com/office/drawing/2014/main" id="{E0EC37FB-64DA-4B1D-9037-73817E55830D}"/>
              </a:ext>
            </a:extLst>
          </p:cNvPr>
          <p:cNvSpPr>
            <a:spLocks noGrp="1"/>
          </p:cNvSpPr>
          <p:nvPr>
            <p:ph idx="1"/>
          </p:nvPr>
        </p:nvSpPr>
        <p:spPr/>
        <p:txBody>
          <a:bodyPr/>
          <a:lstStyle/>
          <a:p>
            <a:pPr marL="457200" lvl="1" indent="0" algn="l">
              <a:buNone/>
            </a:pPr>
            <a:r>
              <a:rPr lang="en-US" b="1" dirty="0"/>
              <a:t>2.1 structure of the machine : </a:t>
            </a:r>
            <a:r>
              <a:rPr lang="en-US" dirty="0"/>
              <a:t> </a:t>
            </a:r>
          </a:p>
          <a:p>
            <a:pPr marL="0" indent="0" algn="l">
              <a:buNone/>
            </a:pPr>
            <a:r>
              <a:rPr lang="en-US" dirty="0"/>
              <a:t>The structure was first designed in order to hold the weights of heavy components like motors and prevent unnecessary vibrations. It was manufactured using 5mm H- beams, 5mm U- beams and 20x20mm steel profiles.</a:t>
            </a:r>
            <a:endParaRPr lang="ar-SA" b="1" dirty="0"/>
          </a:p>
        </p:txBody>
      </p:sp>
    </p:spTree>
    <p:extLst>
      <p:ext uri="{BB962C8B-B14F-4D97-AF65-F5344CB8AC3E}">
        <p14:creationId xmlns:p14="http://schemas.microsoft.com/office/powerpoint/2010/main" val="2194668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82C67-6B89-4174-885A-48BA35F7804D}"/>
              </a:ext>
            </a:extLst>
          </p:cNvPr>
          <p:cNvSpPr>
            <a:spLocks noGrp="1"/>
          </p:cNvSpPr>
          <p:nvPr>
            <p:ph type="title"/>
          </p:nvPr>
        </p:nvSpPr>
        <p:spPr/>
        <p:txBody>
          <a:bodyPr/>
          <a:lstStyle/>
          <a:p>
            <a:r>
              <a:rPr lang="en-US" dirty="0"/>
              <a:t>2.1: pulling motor :</a:t>
            </a:r>
            <a:endParaRPr lang="ar-SA" dirty="0"/>
          </a:p>
        </p:txBody>
      </p:sp>
      <p:sp>
        <p:nvSpPr>
          <p:cNvPr id="3" name="Content Placeholder 2">
            <a:extLst>
              <a:ext uri="{FF2B5EF4-FFF2-40B4-BE49-F238E27FC236}">
                <a16:creationId xmlns:a16="http://schemas.microsoft.com/office/drawing/2014/main" id="{CCB4759C-CBEF-435B-9D28-8E16F3C4E7D2}"/>
              </a:ext>
            </a:extLst>
          </p:cNvPr>
          <p:cNvSpPr>
            <a:spLocks noGrp="1"/>
          </p:cNvSpPr>
          <p:nvPr>
            <p:ph idx="1"/>
          </p:nvPr>
        </p:nvSpPr>
        <p:spPr/>
        <p:txBody>
          <a:bodyPr/>
          <a:lstStyle/>
          <a:p>
            <a:pPr marL="0" indent="0" algn="l">
              <a:buNone/>
            </a:pPr>
            <a:r>
              <a:rPr lang="en-US" dirty="0"/>
              <a:t>The motor is connected to gear box to control the speed of pulling, and it is connected with a shaft through chain and gear system. The shaft is connected with its end with helical gear have 30 teeth  that meshes with another helical gear with adjustable clearance between them enough for the rod to be pulled. The motor load is 1.5 hp to be able to pull a steel rod with maximum diameter of 8 mm that control with encoder sensor.  </a:t>
            </a:r>
          </a:p>
          <a:p>
            <a:pPr marL="0" indent="0" algn="l">
              <a:buNone/>
            </a:pPr>
            <a:endParaRPr lang="ar-SA" dirty="0"/>
          </a:p>
        </p:txBody>
      </p:sp>
    </p:spTree>
    <p:extLst>
      <p:ext uri="{BB962C8B-B14F-4D97-AF65-F5344CB8AC3E}">
        <p14:creationId xmlns:p14="http://schemas.microsoft.com/office/powerpoint/2010/main" val="214800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45817-2DB4-4B66-8FEC-D89947C75A89}"/>
              </a:ext>
            </a:extLst>
          </p:cNvPr>
          <p:cNvSpPr>
            <a:spLocks noGrp="1"/>
          </p:cNvSpPr>
          <p:nvPr>
            <p:ph type="title"/>
          </p:nvPr>
        </p:nvSpPr>
        <p:spPr/>
        <p:txBody>
          <a:bodyPr>
            <a:normAutofit fontScale="90000"/>
          </a:bodyPr>
          <a:lstStyle/>
          <a:p>
            <a:r>
              <a:rPr lang="en-US" dirty="0"/>
              <a:t>2.2 bending piston : </a:t>
            </a:r>
            <a:r>
              <a:rPr lang="en-US" sz="2000" dirty="0"/>
              <a:t>The piston is connected in its end with a crack have 30cm length that meshes with a spur gear, the spur gear is connected with a shaft that is connected with a bending flange that contain fixed pin and rotating pin with a diameter of 6cm , the piston it have 40cm standard  length and have 30 cm length when its open and have a pressure of 90bar with two line A&amp;B and we control it through 4/3 double solenoid valve connected with PLC </a:t>
            </a:r>
            <a:endParaRPr lang="ar-SA" sz="2000" dirty="0"/>
          </a:p>
        </p:txBody>
      </p:sp>
      <p:pic>
        <p:nvPicPr>
          <p:cNvPr id="9" name="Content Placeholder 8">
            <a:extLst>
              <a:ext uri="{FF2B5EF4-FFF2-40B4-BE49-F238E27FC236}">
                <a16:creationId xmlns:a16="http://schemas.microsoft.com/office/drawing/2014/main" id="{2B492BEE-4D72-422F-A1AE-621E600BBE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34047" y="3147237"/>
            <a:ext cx="5001991" cy="2764612"/>
          </a:xfrm>
        </p:spPr>
      </p:pic>
    </p:spTree>
    <p:extLst>
      <p:ext uri="{BB962C8B-B14F-4D97-AF65-F5344CB8AC3E}">
        <p14:creationId xmlns:p14="http://schemas.microsoft.com/office/powerpoint/2010/main" val="1626852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A3547-605C-48CC-BAE8-7ED81D124804}"/>
              </a:ext>
            </a:extLst>
          </p:cNvPr>
          <p:cNvSpPr>
            <a:spLocks noGrp="1"/>
          </p:cNvSpPr>
          <p:nvPr>
            <p:ph type="title"/>
          </p:nvPr>
        </p:nvSpPr>
        <p:spPr/>
        <p:txBody>
          <a:bodyPr>
            <a:normAutofit fontScale="90000"/>
          </a:bodyPr>
          <a:lstStyle/>
          <a:p>
            <a:r>
              <a:rPr lang="en-US" dirty="0"/>
              <a:t>2.3 cutting motor : </a:t>
            </a:r>
            <a:r>
              <a:rPr lang="en-US" sz="2200" dirty="0"/>
              <a:t>A motor of 1.5 hp is connected with four bar mechanism where the rocker connected with a blade to cut the rod . the motor synchronized with the movement of bending piston so it the runs after the fifth movement of the bending flange. The cutting process takes only 2 second this processes work such as four bar mechanism.</a:t>
            </a:r>
            <a:br>
              <a:rPr lang="en-US" sz="2200" dirty="0"/>
            </a:br>
            <a:endParaRPr lang="ar-SA" sz="2200" dirty="0"/>
          </a:p>
        </p:txBody>
      </p:sp>
      <p:pic>
        <p:nvPicPr>
          <p:cNvPr id="4" name="Content Placeholder 3">
            <a:extLst>
              <a:ext uri="{FF2B5EF4-FFF2-40B4-BE49-F238E27FC236}">
                <a16:creationId xmlns:a16="http://schemas.microsoft.com/office/drawing/2014/main" id="{C6F0796F-C4AB-420D-B513-0D34DDF7E908}"/>
              </a:ext>
            </a:extLst>
          </p:cNvPr>
          <p:cNvPicPr>
            <a:picLocks noGrp="1"/>
          </p:cNvPicPr>
          <p:nvPr>
            <p:ph idx="1"/>
          </p:nvPr>
        </p:nvPicPr>
        <p:blipFill>
          <a:blip r:embed="rId2"/>
          <a:stretch>
            <a:fillRect/>
          </a:stretch>
        </p:blipFill>
        <p:spPr>
          <a:xfrm>
            <a:off x="3646968" y="3344545"/>
            <a:ext cx="5954232" cy="2535260"/>
          </a:xfrm>
          <a:prstGeom prst="rect">
            <a:avLst/>
          </a:prstGeom>
        </p:spPr>
      </p:pic>
    </p:spTree>
    <p:extLst>
      <p:ext uri="{BB962C8B-B14F-4D97-AF65-F5344CB8AC3E}">
        <p14:creationId xmlns:p14="http://schemas.microsoft.com/office/powerpoint/2010/main" val="1449824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88C90-DF4D-4409-B671-6390141F9BA5}"/>
              </a:ext>
            </a:extLst>
          </p:cNvPr>
          <p:cNvSpPr>
            <a:spLocks noGrp="1"/>
          </p:cNvSpPr>
          <p:nvPr>
            <p:ph type="title"/>
          </p:nvPr>
        </p:nvSpPr>
        <p:spPr>
          <a:xfrm>
            <a:off x="2589212" y="656007"/>
            <a:ext cx="8911687" cy="1280890"/>
          </a:xfrm>
        </p:spPr>
        <p:txBody>
          <a:bodyPr>
            <a:normAutofit fontScale="90000"/>
          </a:bodyPr>
          <a:lstStyle/>
          <a:p>
            <a:r>
              <a:rPr lang="en-US" dirty="0"/>
              <a:t>3: process of producing stirrups :</a:t>
            </a:r>
            <a:br>
              <a:rPr lang="en-US" dirty="0"/>
            </a:br>
            <a:r>
              <a:rPr lang="en-US" sz="2200" dirty="0"/>
              <a:t>The process of producing stirrups goes through several steps :</a:t>
            </a:r>
            <a:br>
              <a:rPr lang="en-US" sz="2200" dirty="0"/>
            </a:br>
            <a:r>
              <a:rPr lang="en-US" sz="2200" dirty="0"/>
              <a:t>1-The rod goes through the roller to modify the rod in order to make it straight .</a:t>
            </a:r>
            <a:br>
              <a:rPr lang="en-US" sz="2200" dirty="0"/>
            </a:br>
            <a:r>
              <a:rPr lang="en-US" sz="2200" dirty="0"/>
              <a:t>2-The rotating helical gears pull the rod from the rollers to the bending processes and its done to the high coefficient of friction between the gear and the rods.</a:t>
            </a:r>
            <a:br>
              <a:rPr lang="en-US" sz="2200" dirty="0"/>
            </a:br>
            <a:r>
              <a:rPr lang="en-US" sz="2200" dirty="0"/>
              <a:t>3-The rod enters the bending stage while the cutting motor is off then rod enters the flange to form the shape of stirrups , the movement of the bending piston produce five rotating moves of the flange that form the stirrup .</a:t>
            </a:r>
            <a:br>
              <a:rPr lang="en-US" sz="2200" dirty="0"/>
            </a:br>
            <a:r>
              <a:rPr lang="en-US" sz="2200" dirty="0"/>
              <a:t>4-When the flange reach its fifth move a sensor gives order to the cutting motor to run and the stirrups is shaped  </a:t>
            </a:r>
            <a:endParaRPr lang="ar-SA" sz="2200" dirty="0"/>
          </a:p>
        </p:txBody>
      </p:sp>
      <p:sp>
        <p:nvSpPr>
          <p:cNvPr id="3" name="Content Placeholder 2">
            <a:extLst>
              <a:ext uri="{FF2B5EF4-FFF2-40B4-BE49-F238E27FC236}">
                <a16:creationId xmlns:a16="http://schemas.microsoft.com/office/drawing/2014/main" id="{4D9BAD10-2195-4CAF-9A6E-903F01A2BB4C}"/>
              </a:ext>
            </a:extLst>
          </p:cNvPr>
          <p:cNvSpPr>
            <a:spLocks noGrp="1"/>
          </p:cNvSpPr>
          <p:nvPr>
            <p:ph idx="1"/>
          </p:nvPr>
        </p:nvSpPr>
        <p:spPr>
          <a:xfrm>
            <a:off x="2360428" y="1155405"/>
            <a:ext cx="9135971" cy="5138590"/>
          </a:xfrm>
        </p:spPr>
        <p:txBody>
          <a:bodyPr/>
          <a:lstStyle/>
          <a:p>
            <a:endParaRPr lang="ar-SA" dirty="0"/>
          </a:p>
        </p:txBody>
      </p:sp>
    </p:spTree>
    <p:extLst>
      <p:ext uri="{BB962C8B-B14F-4D97-AF65-F5344CB8AC3E}">
        <p14:creationId xmlns:p14="http://schemas.microsoft.com/office/powerpoint/2010/main" val="8143978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C76A-5DEC-477A-B013-2D2018C7D3C2}"/>
              </a:ext>
            </a:extLst>
          </p:cNvPr>
          <p:cNvSpPr>
            <a:spLocks noGrp="1"/>
          </p:cNvSpPr>
          <p:nvPr>
            <p:ph type="title"/>
          </p:nvPr>
        </p:nvSpPr>
        <p:spPr/>
        <p:txBody>
          <a:bodyPr>
            <a:normAutofit/>
          </a:bodyPr>
          <a:lstStyle/>
          <a:p>
            <a:endParaRPr lang="ar-SA" sz="2000" dirty="0"/>
          </a:p>
        </p:txBody>
      </p:sp>
      <p:pic>
        <p:nvPicPr>
          <p:cNvPr id="5" name="Content Placeholder 4">
            <a:extLst>
              <a:ext uri="{FF2B5EF4-FFF2-40B4-BE49-F238E27FC236}">
                <a16:creationId xmlns:a16="http://schemas.microsoft.com/office/drawing/2014/main" id="{5D102F13-B1A6-479F-88D7-8F5486557DCF}"/>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940354" y="1956390"/>
            <a:ext cx="3771479" cy="3778250"/>
          </a:xfrm>
          <a:prstGeom prst="rect">
            <a:avLst/>
          </a:prstGeom>
        </p:spPr>
      </p:pic>
      <p:pic>
        <p:nvPicPr>
          <p:cNvPr id="6" name="Picture 5">
            <a:extLst>
              <a:ext uri="{FF2B5EF4-FFF2-40B4-BE49-F238E27FC236}">
                <a16:creationId xmlns:a16="http://schemas.microsoft.com/office/drawing/2014/main" id="{90BD5098-B86C-471B-9D58-096EB27FA84F}"/>
              </a:ext>
            </a:extLst>
          </p:cNvPr>
          <p:cNvPicPr/>
          <p:nvPr/>
        </p:nvPicPr>
        <p:blipFill>
          <a:blip r:embed="rId3">
            <a:extLst>
              <a:ext uri="{28A0092B-C50C-407E-A947-70E740481C1C}">
                <a14:useLocalDpi xmlns:a14="http://schemas.microsoft.com/office/drawing/2010/main" val="0"/>
              </a:ext>
            </a:extLst>
          </a:blip>
          <a:stretch>
            <a:fillRect/>
          </a:stretch>
        </p:blipFill>
        <p:spPr>
          <a:xfrm>
            <a:off x="1671874" y="1900237"/>
            <a:ext cx="5048885" cy="3834403"/>
          </a:xfrm>
          <a:prstGeom prst="rect">
            <a:avLst/>
          </a:prstGeom>
        </p:spPr>
      </p:pic>
    </p:spTree>
    <p:extLst>
      <p:ext uri="{BB962C8B-B14F-4D97-AF65-F5344CB8AC3E}">
        <p14:creationId xmlns:p14="http://schemas.microsoft.com/office/powerpoint/2010/main" val="3952467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C547E-3FB0-483E-8F29-461F3E66E120}"/>
              </a:ext>
            </a:extLst>
          </p:cNvPr>
          <p:cNvSpPr>
            <a:spLocks noGrp="1"/>
          </p:cNvSpPr>
          <p:nvPr>
            <p:ph type="title"/>
          </p:nvPr>
        </p:nvSpPr>
        <p:spPr/>
        <p:txBody>
          <a:bodyPr/>
          <a:lstStyle/>
          <a:p>
            <a:endParaRPr lang="ar-SA"/>
          </a:p>
        </p:txBody>
      </p:sp>
      <p:pic>
        <p:nvPicPr>
          <p:cNvPr id="4" name="Content Placeholder 3">
            <a:extLst>
              <a:ext uri="{FF2B5EF4-FFF2-40B4-BE49-F238E27FC236}">
                <a16:creationId xmlns:a16="http://schemas.microsoft.com/office/drawing/2014/main" id="{F700A87B-DBCA-415E-BC95-CC7230594242}"/>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287386" y="2055628"/>
            <a:ext cx="5456121" cy="3778250"/>
          </a:xfrm>
          <a:prstGeom prst="rect">
            <a:avLst/>
          </a:prstGeom>
        </p:spPr>
      </p:pic>
      <p:pic>
        <p:nvPicPr>
          <p:cNvPr id="5" name="Picture 4">
            <a:extLst>
              <a:ext uri="{FF2B5EF4-FFF2-40B4-BE49-F238E27FC236}">
                <a16:creationId xmlns:a16="http://schemas.microsoft.com/office/drawing/2014/main" id="{539F3797-B632-4755-9626-D3AF478163C3}"/>
              </a:ext>
            </a:extLst>
          </p:cNvPr>
          <p:cNvPicPr/>
          <p:nvPr/>
        </p:nvPicPr>
        <p:blipFill>
          <a:blip r:embed="rId3">
            <a:extLst>
              <a:ext uri="{28A0092B-C50C-407E-A947-70E740481C1C}">
                <a14:useLocalDpi xmlns:a14="http://schemas.microsoft.com/office/drawing/2010/main" val="0"/>
              </a:ext>
            </a:extLst>
          </a:blip>
          <a:stretch>
            <a:fillRect/>
          </a:stretch>
        </p:blipFill>
        <p:spPr>
          <a:xfrm>
            <a:off x="1370080" y="2055628"/>
            <a:ext cx="4534535" cy="3778250"/>
          </a:xfrm>
          <a:prstGeom prst="rect">
            <a:avLst/>
          </a:prstGeom>
        </p:spPr>
      </p:pic>
    </p:spTree>
    <p:extLst>
      <p:ext uri="{BB962C8B-B14F-4D97-AF65-F5344CB8AC3E}">
        <p14:creationId xmlns:p14="http://schemas.microsoft.com/office/powerpoint/2010/main" val="1515672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8E048-AA1F-4743-8032-92C3D3B7EEBF}"/>
              </a:ext>
            </a:extLst>
          </p:cNvPr>
          <p:cNvSpPr>
            <a:spLocks noGrp="1"/>
          </p:cNvSpPr>
          <p:nvPr>
            <p:ph type="title"/>
          </p:nvPr>
        </p:nvSpPr>
        <p:spPr/>
        <p:txBody>
          <a:bodyPr/>
          <a:lstStyle/>
          <a:p>
            <a:endParaRPr lang="ar-SA"/>
          </a:p>
        </p:txBody>
      </p:sp>
      <p:pic>
        <p:nvPicPr>
          <p:cNvPr id="4" name="Content Placeholder 3">
            <a:extLst>
              <a:ext uri="{FF2B5EF4-FFF2-40B4-BE49-F238E27FC236}">
                <a16:creationId xmlns:a16="http://schemas.microsoft.com/office/drawing/2014/main" id="{1DBDFF7B-E238-47F1-93CE-9E19879DA821}"/>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948927" y="2232837"/>
            <a:ext cx="4321403" cy="3778250"/>
          </a:xfrm>
          <a:prstGeom prst="rect">
            <a:avLst/>
          </a:prstGeom>
        </p:spPr>
      </p:pic>
      <p:pic>
        <p:nvPicPr>
          <p:cNvPr id="5" name="Picture 4">
            <a:extLst>
              <a:ext uri="{FF2B5EF4-FFF2-40B4-BE49-F238E27FC236}">
                <a16:creationId xmlns:a16="http://schemas.microsoft.com/office/drawing/2014/main" id="{2C688A7B-AA7B-422F-8AF7-100B77C2AE6D}"/>
              </a:ext>
            </a:extLst>
          </p:cNvPr>
          <p:cNvPicPr/>
          <p:nvPr/>
        </p:nvPicPr>
        <p:blipFill>
          <a:blip r:embed="rId3">
            <a:extLst>
              <a:ext uri="{28A0092B-C50C-407E-A947-70E740481C1C}">
                <a14:useLocalDpi xmlns:a14="http://schemas.microsoft.com/office/drawing/2010/main" val="0"/>
              </a:ext>
            </a:extLst>
          </a:blip>
          <a:stretch>
            <a:fillRect/>
          </a:stretch>
        </p:blipFill>
        <p:spPr>
          <a:xfrm>
            <a:off x="1275810" y="2247013"/>
            <a:ext cx="5429885" cy="3778250"/>
          </a:xfrm>
          <a:prstGeom prst="rect">
            <a:avLst/>
          </a:prstGeom>
        </p:spPr>
      </p:pic>
    </p:spTree>
    <p:extLst>
      <p:ext uri="{BB962C8B-B14F-4D97-AF65-F5344CB8AC3E}">
        <p14:creationId xmlns:p14="http://schemas.microsoft.com/office/powerpoint/2010/main" val="1614417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5BBEF-99B5-4DA1-9F0F-8049F1365320}"/>
              </a:ext>
            </a:extLst>
          </p:cNvPr>
          <p:cNvSpPr>
            <a:spLocks noGrp="1"/>
          </p:cNvSpPr>
          <p:nvPr>
            <p:ph type="title"/>
          </p:nvPr>
        </p:nvSpPr>
        <p:spPr/>
        <p:txBody>
          <a:bodyPr/>
          <a:lstStyle/>
          <a:p>
            <a:endParaRPr lang="ar-SA"/>
          </a:p>
        </p:txBody>
      </p:sp>
      <p:pic>
        <p:nvPicPr>
          <p:cNvPr id="4" name="Content Placeholder 3">
            <a:extLst>
              <a:ext uri="{FF2B5EF4-FFF2-40B4-BE49-F238E27FC236}">
                <a16:creationId xmlns:a16="http://schemas.microsoft.com/office/drawing/2014/main" id="{C73202AC-F7AD-4FDD-9C2A-4A913527D565}"/>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388479" y="2551814"/>
            <a:ext cx="4335436" cy="3778250"/>
          </a:xfrm>
          <a:prstGeom prst="rect">
            <a:avLst/>
          </a:prstGeom>
        </p:spPr>
      </p:pic>
      <p:pic>
        <p:nvPicPr>
          <p:cNvPr id="5" name="Picture 4">
            <a:extLst>
              <a:ext uri="{FF2B5EF4-FFF2-40B4-BE49-F238E27FC236}">
                <a16:creationId xmlns:a16="http://schemas.microsoft.com/office/drawing/2014/main" id="{F2333D4F-C3A0-4806-9452-8E0EFA7F69D6}"/>
              </a:ext>
            </a:extLst>
          </p:cNvPr>
          <p:cNvPicPr/>
          <p:nvPr/>
        </p:nvPicPr>
        <p:blipFill>
          <a:blip r:embed="rId3">
            <a:extLst>
              <a:ext uri="{28A0092B-C50C-407E-A947-70E740481C1C}">
                <a14:useLocalDpi xmlns:a14="http://schemas.microsoft.com/office/drawing/2010/main" val="0"/>
              </a:ext>
            </a:extLst>
          </a:blip>
          <a:stretch>
            <a:fillRect/>
          </a:stretch>
        </p:blipFill>
        <p:spPr>
          <a:xfrm>
            <a:off x="1618883" y="2551814"/>
            <a:ext cx="5429885" cy="2857500"/>
          </a:xfrm>
          <a:prstGeom prst="rect">
            <a:avLst/>
          </a:prstGeom>
        </p:spPr>
      </p:pic>
    </p:spTree>
    <p:extLst>
      <p:ext uri="{BB962C8B-B14F-4D97-AF65-F5344CB8AC3E}">
        <p14:creationId xmlns:p14="http://schemas.microsoft.com/office/powerpoint/2010/main" val="1450702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1291A04-3DBA-4007-9D27-077A08D26253}"/>
              </a:ext>
            </a:extLst>
          </p:cNvPr>
          <p:cNvSpPr txBox="1"/>
          <p:nvPr/>
        </p:nvSpPr>
        <p:spPr>
          <a:xfrm>
            <a:off x="2183642" y="436728"/>
            <a:ext cx="5500048" cy="830997"/>
          </a:xfrm>
          <a:prstGeom prst="rect">
            <a:avLst/>
          </a:prstGeom>
          <a:noFill/>
        </p:spPr>
        <p:txBody>
          <a:bodyPr wrap="square" rtlCol="1">
            <a:spAutoFit/>
          </a:bodyPr>
          <a:lstStyle/>
          <a:p>
            <a:r>
              <a:rPr lang="en-US" sz="4800" dirty="0">
                <a:solidFill>
                  <a:srgbClr val="FF0000"/>
                </a:solidFill>
                <a:latin typeface="Times New Roman" panose="02020603050405020304" pitchFamily="18" charset="0"/>
                <a:cs typeface="Times New Roman" panose="02020603050405020304" pitchFamily="18" charset="0"/>
              </a:rPr>
              <a:t>Outline</a:t>
            </a:r>
            <a:endParaRPr lang="ar-SA" sz="4800" dirty="0"/>
          </a:p>
        </p:txBody>
      </p:sp>
      <p:sp>
        <p:nvSpPr>
          <p:cNvPr id="10" name="TextBox 9">
            <a:extLst>
              <a:ext uri="{FF2B5EF4-FFF2-40B4-BE49-F238E27FC236}">
                <a16:creationId xmlns:a16="http://schemas.microsoft.com/office/drawing/2014/main" id="{A96EA15A-A437-4E1D-BDFA-4D33FB689771}"/>
              </a:ext>
            </a:extLst>
          </p:cNvPr>
          <p:cNvSpPr txBox="1"/>
          <p:nvPr/>
        </p:nvSpPr>
        <p:spPr>
          <a:xfrm>
            <a:off x="2388358" y="1501254"/>
            <a:ext cx="8843749" cy="4524315"/>
          </a:xfrm>
          <a:prstGeom prst="rect">
            <a:avLst/>
          </a:prstGeom>
          <a:noFill/>
        </p:spPr>
        <p:txBody>
          <a:bodyPr wrap="square" rtlCol="1">
            <a:spAutoFit/>
          </a:bodyPr>
          <a:lstStyle/>
          <a:p>
            <a:pPr marL="285750" indent="-285750">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Research Objectives </a:t>
            </a:r>
          </a:p>
          <a:p>
            <a:pPr marL="285750" indent="-285750">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introduction and Background</a:t>
            </a:r>
          </a:p>
          <a:p>
            <a:pPr marL="285750" indent="-285750">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Literature Review</a:t>
            </a:r>
          </a:p>
          <a:p>
            <a:pPr marL="285750" indent="-285750">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Methodology</a:t>
            </a:r>
          </a:p>
          <a:p>
            <a:pPr marL="285750" indent="-285750">
              <a:buFont typeface="Arial" panose="020B0604020202020204" pitchFamily="34" charset="0"/>
              <a:buChar char="•"/>
            </a:pPr>
            <a:r>
              <a:rPr lang="en-US" sz="4800" dirty="0">
                <a:latin typeface="Times New Roman" panose="02020603050405020304" pitchFamily="18" charset="0"/>
                <a:cs typeface="Times New Roman" panose="02020603050405020304" pitchFamily="18" charset="0"/>
              </a:rPr>
              <a:t>Conclusion</a:t>
            </a:r>
            <a:endParaRPr lang="ar-SA" sz="4800" dirty="0"/>
          </a:p>
          <a:p>
            <a:pPr marL="285750" indent="-285750">
              <a:buFont typeface="Arial" panose="020B0604020202020204" pitchFamily="34" charset="0"/>
              <a:buChar char="•"/>
            </a:pP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1736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99C7A-0B82-4552-AFDA-9302943EE468}"/>
              </a:ext>
            </a:extLst>
          </p:cNvPr>
          <p:cNvSpPr>
            <a:spLocks noGrp="1"/>
          </p:cNvSpPr>
          <p:nvPr>
            <p:ph type="title"/>
          </p:nvPr>
        </p:nvSpPr>
        <p:spPr/>
        <p:txBody>
          <a:bodyPr/>
          <a:lstStyle/>
          <a:p>
            <a:endParaRPr lang="ar-SA"/>
          </a:p>
        </p:txBody>
      </p:sp>
      <p:pic>
        <p:nvPicPr>
          <p:cNvPr id="4" name="Content Placeholder 3">
            <a:extLst>
              <a:ext uri="{FF2B5EF4-FFF2-40B4-BE49-F238E27FC236}">
                <a16:creationId xmlns:a16="http://schemas.microsoft.com/office/drawing/2014/main" id="{ABA01614-0B0D-4A79-BE69-AA9DD1786D0B}"/>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447835" y="2133600"/>
            <a:ext cx="3198155" cy="3778250"/>
          </a:xfrm>
          <a:prstGeom prst="rect">
            <a:avLst/>
          </a:prstGeom>
        </p:spPr>
      </p:pic>
    </p:spTree>
    <p:extLst>
      <p:ext uri="{BB962C8B-B14F-4D97-AF65-F5344CB8AC3E}">
        <p14:creationId xmlns:p14="http://schemas.microsoft.com/office/powerpoint/2010/main" val="1984424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FDE0C-B2E5-40CD-A81D-06F6E97DE5B6}"/>
              </a:ext>
            </a:extLst>
          </p:cNvPr>
          <p:cNvSpPr>
            <a:spLocks noGrp="1"/>
          </p:cNvSpPr>
          <p:nvPr>
            <p:ph type="title"/>
          </p:nvPr>
        </p:nvSpPr>
        <p:spPr/>
        <p:txBody>
          <a:bodyPr/>
          <a:lstStyle/>
          <a:p>
            <a:endParaRPr lang="ar-SA"/>
          </a:p>
        </p:txBody>
      </p:sp>
      <p:sp>
        <p:nvSpPr>
          <p:cNvPr id="3" name="Content Placeholder 2">
            <a:extLst>
              <a:ext uri="{FF2B5EF4-FFF2-40B4-BE49-F238E27FC236}">
                <a16:creationId xmlns:a16="http://schemas.microsoft.com/office/drawing/2014/main" id="{5803A058-3674-4969-8AE3-5404C461BD4A}"/>
              </a:ext>
            </a:extLst>
          </p:cNvPr>
          <p:cNvSpPr>
            <a:spLocks noGrp="1"/>
          </p:cNvSpPr>
          <p:nvPr>
            <p:ph idx="1"/>
          </p:nvPr>
        </p:nvSpPr>
        <p:spPr/>
        <p:txBody>
          <a:bodyPr/>
          <a:lstStyle/>
          <a:p>
            <a:endParaRPr lang="ar-SA"/>
          </a:p>
        </p:txBody>
      </p:sp>
    </p:spTree>
    <p:extLst>
      <p:ext uri="{BB962C8B-B14F-4D97-AF65-F5344CB8AC3E}">
        <p14:creationId xmlns:p14="http://schemas.microsoft.com/office/powerpoint/2010/main" val="32954452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B1E4F-1F37-473F-9C51-4BA91A2C25B1}"/>
              </a:ext>
            </a:extLst>
          </p:cNvPr>
          <p:cNvSpPr>
            <a:spLocks noGrp="1"/>
          </p:cNvSpPr>
          <p:nvPr>
            <p:ph type="title"/>
          </p:nvPr>
        </p:nvSpPr>
        <p:spPr/>
        <p:txBody>
          <a:bodyPr>
            <a:normAutofit fontScale="90000"/>
          </a:bodyPr>
          <a:lstStyle/>
          <a:p>
            <a:r>
              <a:rPr lang="en-US" dirty="0"/>
              <a:t>5:</a:t>
            </a:r>
            <a:r>
              <a:rPr lang="en-US" sz="2800" dirty="0"/>
              <a:t>recommendation: </a:t>
            </a:r>
            <a:r>
              <a:rPr lang="en-US" sz="2200" dirty="0"/>
              <a:t>the aim of any project is develop and continuity the project in this part of recommendation suggested for this aim essentially for those who will work on the project in the future </a:t>
            </a:r>
            <a:br>
              <a:rPr lang="en-US" sz="2200" dirty="0"/>
            </a:br>
            <a:r>
              <a:rPr lang="en-US" sz="2200" dirty="0"/>
              <a:t> </a:t>
            </a:r>
            <a:br>
              <a:rPr lang="en-US" sz="2200" dirty="0"/>
            </a:br>
            <a:endParaRPr lang="ar-SA" sz="2200" dirty="0"/>
          </a:p>
        </p:txBody>
      </p:sp>
      <p:sp>
        <p:nvSpPr>
          <p:cNvPr id="3" name="Content Placeholder 2">
            <a:extLst>
              <a:ext uri="{FF2B5EF4-FFF2-40B4-BE49-F238E27FC236}">
                <a16:creationId xmlns:a16="http://schemas.microsoft.com/office/drawing/2014/main" id="{31AC672B-5D25-466E-B938-F2489505E09C}"/>
              </a:ext>
            </a:extLst>
          </p:cNvPr>
          <p:cNvSpPr>
            <a:spLocks noGrp="1"/>
          </p:cNvSpPr>
          <p:nvPr>
            <p:ph idx="1"/>
          </p:nvPr>
        </p:nvSpPr>
        <p:spPr/>
        <p:txBody>
          <a:bodyPr/>
          <a:lstStyle/>
          <a:p>
            <a:pPr marL="0" lvl="0" indent="0" algn="l" rtl="0">
              <a:buNone/>
            </a:pPr>
            <a:r>
              <a:rPr lang="en-US" dirty="0"/>
              <a:t>1-developing machine capacity </a:t>
            </a:r>
            <a:r>
              <a:rPr lang="en-US" b="1" dirty="0"/>
              <a:t> </a:t>
            </a:r>
            <a:r>
              <a:rPr lang="en-US" dirty="0"/>
              <a:t>to form stirrups with different radius such as 10mm , 12mm,16mm and 32mm. </a:t>
            </a:r>
          </a:p>
          <a:p>
            <a:pPr marL="0" lvl="0" indent="0" algn="l">
              <a:buNone/>
            </a:pPr>
            <a:r>
              <a:rPr lang="en-US" dirty="0"/>
              <a:t>2-change the programming logic controller (PLC) with computer numerical control (CNC) to forming several shape such as circle and trapezoidal in different dimension .  </a:t>
            </a:r>
          </a:p>
          <a:p>
            <a:pPr marL="0" lvl="0" indent="0" algn="l">
              <a:buNone/>
            </a:pPr>
            <a:r>
              <a:rPr lang="en-US" dirty="0"/>
              <a:t>3-developing and increase the bending stage of the machine from bending 2 reinforce bar to 6 reinforce bar in the shortest time and different shape and dimension and enhance the safety .   </a:t>
            </a:r>
          </a:p>
          <a:p>
            <a:pPr marL="0" indent="0" algn="l">
              <a:buNone/>
            </a:pPr>
            <a:endParaRPr lang="ar-SA" dirty="0"/>
          </a:p>
        </p:txBody>
      </p:sp>
    </p:spTree>
    <p:extLst>
      <p:ext uri="{BB962C8B-B14F-4D97-AF65-F5344CB8AC3E}">
        <p14:creationId xmlns:p14="http://schemas.microsoft.com/office/powerpoint/2010/main" val="2793052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C95351-5E09-4089-9DEC-794E2780114F}"/>
              </a:ext>
            </a:extLst>
          </p:cNvPr>
          <p:cNvSpPr txBox="1"/>
          <p:nvPr/>
        </p:nvSpPr>
        <p:spPr>
          <a:xfrm>
            <a:off x="1598142" y="481914"/>
            <a:ext cx="5766486" cy="861774"/>
          </a:xfrm>
          <a:prstGeom prst="rect">
            <a:avLst/>
          </a:prstGeom>
          <a:noFill/>
        </p:spPr>
        <p:txBody>
          <a:bodyPr wrap="square" rtlCol="0">
            <a:spAutoFit/>
          </a:bodyPr>
          <a:lstStyle/>
          <a:p>
            <a:r>
              <a:rPr lang="en-US" sz="3200" dirty="0"/>
              <a:t>Conclusion : </a:t>
            </a:r>
          </a:p>
          <a:p>
            <a:endParaRPr lang="en-US" dirty="0"/>
          </a:p>
        </p:txBody>
      </p:sp>
      <p:sp>
        <p:nvSpPr>
          <p:cNvPr id="3" name="TextBox 2">
            <a:extLst>
              <a:ext uri="{FF2B5EF4-FFF2-40B4-BE49-F238E27FC236}">
                <a16:creationId xmlns:a16="http://schemas.microsoft.com/office/drawing/2014/main" id="{2D0AD8C7-2F09-49B3-96B5-D457A820D938}"/>
              </a:ext>
            </a:extLst>
          </p:cNvPr>
          <p:cNvSpPr txBox="1"/>
          <p:nvPr/>
        </p:nvSpPr>
        <p:spPr>
          <a:xfrm>
            <a:off x="1740023" y="1343688"/>
            <a:ext cx="9809826" cy="5632311"/>
          </a:xfrm>
          <a:prstGeom prst="rect">
            <a:avLst/>
          </a:prstGeom>
          <a:noFill/>
        </p:spPr>
        <p:txBody>
          <a:bodyPr wrap="square" rtlCol="0">
            <a:spAutoFit/>
          </a:bodyPr>
          <a:lstStyle/>
          <a:p>
            <a:r>
              <a:rPr lang="en-US" dirty="0"/>
              <a:t>The automatic stirrup bending machine reduces time, effort and money of stirrups making processes much more than the manual process, the machine produces 150-200 stirrups per hour. Using helical gears instead of spur gears in the pulling process is more efficient because it reduces slipping of rod. using piston in the bending process gives more force than bending motor which made it possible for the machine to bend rods with higher diameter such as 8mm, and the piston could be modified to bend 10mm rods.</a:t>
            </a:r>
          </a:p>
          <a:p>
            <a:r>
              <a:rPr lang="en-US" dirty="0"/>
              <a:t> </a:t>
            </a:r>
          </a:p>
          <a:p>
            <a:r>
              <a:rPr lang="en-US" dirty="0"/>
              <a:t> </a:t>
            </a:r>
          </a:p>
          <a:p>
            <a:r>
              <a:rPr lang="en-US" dirty="0"/>
              <a:t>We faced several challenges in manufacturing in the machine:</a:t>
            </a:r>
          </a:p>
          <a:p>
            <a:r>
              <a:rPr lang="en-US" dirty="0"/>
              <a:t> </a:t>
            </a:r>
          </a:p>
          <a:p>
            <a:pPr lvl="0" fontAlgn="base"/>
            <a:r>
              <a:rPr lang="en-US" dirty="0"/>
              <a:t>1-Electrical and PLC work that need it to control the automatic processes because there must be synchronization  between the running motors in order to have perfect and accurate of stirrups.  </a:t>
            </a:r>
          </a:p>
          <a:p>
            <a:pPr lvl="0" fontAlgn="base"/>
            <a:r>
              <a:rPr lang="en-US" dirty="0"/>
              <a:t>2+-Lack of material and equipment such as speed controlled motors and the bending flange we had to design it make it in CNC machine .  </a:t>
            </a:r>
          </a:p>
          <a:p>
            <a:pPr lvl="0" fontAlgn="base"/>
            <a:r>
              <a:rPr lang="en-US" dirty="0"/>
              <a:t>3-The high prices of motors and equipment used in the machine that was self funded which made us use some used equipment .  </a:t>
            </a:r>
          </a:p>
          <a:p>
            <a:r>
              <a:rPr lang="en-US" dirty="0"/>
              <a:t> </a:t>
            </a:r>
          </a:p>
          <a:p>
            <a:r>
              <a:rPr lang="en-US" b="1" dirty="0"/>
              <a:t> </a:t>
            </a:r>
            <a:endParaRPr lang="en-US" dirty="0"/>
          </a:p>
        </p:txBody>
      </p:sp>
    </p:spTree>
    <p:extLst>
      <p:ext uri="{BB962C8B-B14F-4D97-AF65-F5344CB8AC3E}">
        <p14:creationId xmlns:p14="http://schemas.microsoft.com/office/powerpoint/2010/main" val="957672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DC04661-4E11-4C1B-BC12-954627615FE8}"/>
              </a:ext>
            </a:extLst>
          </p:cNvPr>
          <p:cNvSpPr txBox="1"/>
          <p:nvPr/>
        </p:nvSpPr>
        <p:spPr>
          <a:xfrm>
            <a:off x="1063173" y="328488"/>
            <a:ext cx="6326168" cy="4862870"/>
          </a:xfrm>
          <a:prstGeom prst="rect">
            <a:avLst/>
          </a:prstGeom>
          <a:noFill/>
        </p:spPr>
        <p:txBody>
          <a:bodyPr wrap="square" rtlCol="1">
            <a:spAutoFit/>
          </a:bodyPr>
          <a:lstStyle/>
          <a:p>
            <a:r>
              <a:rPr lang="en-US" sz="3200" b="1" dirty="0"/>
              <a:t>Research objectives</a:t>
            </a:r>
          </a:p>
          <a:p>
            <a:r>
              <a:rPr lang="en-US" sz="3200" b="1" dirty="0"/>
              <a:t> </a:t>
            </a:r>
            <a:endParaRPr lang="en-US" sz="2400" dirty="0"/>
          </a:p>
          <a:p>
            <a:endParaRPr lang="en-US" sz="2400" b="1" dirty="0"/>
          </a:p>
          <a:p>
            <a:r>
              <a:rPr lang="en-US" sz="2400" dirty="0"/>
              <a:t>Problem statement : </a:t>
            </a:r>
          </a:p>
          <a:p>
            <a:endParaRPr lang="en-US" dirty="0"/>
          </a:p>
          <a:p>
            <a:r>
              <a:rPr lang="en-US" dirty="0"/>
              <a:t>We have a several problem we face it in Palestine market one of the existed  problem we have  no availability of a automatic stirrup bending machine for construction column , that means that it is existed but with high cost so the constructer can’t buy it .</a:t>
            </a:r>
          </a:p>
          <a:p>
            <a:r>
              <a:rPr lang="en-US" dirty="0"/>
              <a:t> stirrups production should be quick and precise production In line with the development in the field of construction and architecture, which progresses day after day, in addition to lacking of the local market for the technology in stirrups bending process.</a:t>
            </a:r>
            <a:endParaRPr lang="ar-SA" dirty="0"/>
          </a:p>
        </p:txBody>
      </p:sp>
      <p:pic>
        <p:nvPicPr>
          <p:cNvPr id="8" name="Picture 7" descr="A person standing in front of a construction site&#10;&#10;Description automatically generated">
            <a:extLst>
              <a:ext uri="{FF2B5EF4-FFF2-40B4-BE49-F238E27FC236}">
                <a16:creationId xmlns:a16="http://schemas.microsoft.com/office/drawing/2014/main" id="{E2F369B6-FC6B-4092-951D-2C24DD8606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2293" y="2242378"/>
            <a:ext cx="4769707" cy="4615622"/>
          </a:xfrm>
          <a:prstGeom prst="rect">
            <a:avLst/>
          </a:prstGeom>
        </p:spPr>
      </p:pic>
    </p:spTree>
    <p:extLst>
      <p:ext uri="{BB962C8B-B14F-4D97-AF65-F5344CB8AC3E}">
        <p14:creationId xmlns:p14="http://schemas.microsoft.com/office/powerpoint/2010/main" val="3491288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AEC0C-86B7-4888-B4B2-B2CC57D067C4}"/>
              </a:ext>
            </a:extLst>
          </p:cNvPr>
          <p:cNvSpPr>
            <a:spLocks noGrp="1"/>
          </p:cNvSpPr>
          <p:nvPr>
            <p:ph type="title"/>
          </p:nvPr>
        </p:nvSpPr>
        <p:spPr>
          <a:xfrm>
            <a:off x="2796209" y="624110"/>
            <a:ext cx="8708402" cy="687855"/>
          </a:xfrm>
        </p:spPr>
        <p:txBody>
          <a:bodyPr>
            <a:normAutofit fontScale="90000"/>
          </a:bodyPr>
          <a:lstStyle/>
          <a:p>
            <a:r>
              <a:rPr lang="en-US" b="1" dirty="0"/>
              <a:t>Objectives :</a:t>
            </a:r>
            <a:br>
              <a:rPr lang="ar-SA" b="1" dirty="0"/>
            </a:br>
            <a:endParaRPr lang="ar-SA" dirty="0"/>
          </a:p>
        </p:txBody>
      </p:sp>
      <p:sp>
        <p:nvSpPr>
          <p:cNvPr id="3" name="Title 1">
            <a:extLst>
              <a:ext uri="{FF2B5EF4-FFF2-40B4-BE49-F238E27FC236}">
                <a16:creationId xmlns:a16="http://schemas.microsoft.com/office/drawing/2014/main" id="{F6E31697-3424-44B2-9068-7C506F67834E}"/>
              </a:ext>
            </a:extLst>
          </p:cNvPr>
          <p:cNvSpPr txBox="1">
            <a:spLocks/>
          </p:cNvSpPr>
          <p:nvPr/>
        </p:nvSpPr>
        <p:spPr>
          <a:xfrm>
            <a:off x="1020417" y="1810179"/>
            <a:ext cx="9324628" cy="3894882"/>
          </a:xfrm>
          <a:prstGeom prst="rect">
            <a:avLst/>
          </a:prstGeom>
        </p:spPr>
        <p:txBody>
          <a:bodyPr vert="horz" lIns="91440" tIns="45720" rIns="91440" bIns="45720" rtlCol="0" anchor="t">
            <a:normAutofit fontScale="975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br>
              <a:rPr lang="ar-SA" b="1" dirty="0"/>
            </a:br>
            <a:endParaRPr lang="ar-SA" dirty="0"/>
          </a:p>
        </p:txBody>
      </p:sp>
      <p:sp>
        <p:nvSpPr>
          <p:cNvPr id="4" name="Rectangle 3">
            <a:extLst>
              <a:ext uri="{FF2B5EF4-FFF2-40B4-BE49-F238E27FC236}">
                <a16:creationId xmlns:a16="http://schemas.microsoft.com/office/drawing/2014/main" id="{B87EDFFF-F5D4-4BB5-A0AD-0F1A69C345ED}"/>
              </a:ext>
            </a:extLst>
          </p:cNvPr>
          <p:cNvSpPr/>
          <p:nvPr/>
        </p:nvSpPr>
        <p:spPr>
          <a:xfrm>
            <a:off x="1318591" y="1894221"/>
            <a:ext cx="10919793" cy="2733505"/>
          </a:xfrm>
          <a:prstGeom prst="rect">
            <a:avLst/>
          </a:prstGeom>
        </p:spPr>
        <p:txBody>
          <a:bodyPr wrap="square">
            <a:spAutoFit/>
          </a:bodyPr>
          <a:lstStyle/>
          <a:p>
            <a:pPr marL="342900" marR="1165225" lvl="0" indent="-342900" fontAlgn="base">
              <a:lnSpc>
                <a:spcPct val="103000"/>
              </a:lnSpc>
              <a:spcAft>
                <a:spcPts val="65"/>
              </a:spcAft>
              <a:buClr>
                <a:srgbClr val="000000"/>
              </a:buClr>
              <a:buSzPts val="1200"/>
              <a:buFont typeface="+mj-lt"/>
              <a:buAutoNum type="arabicParenR"/>
            </a:pPr>
            <a:r>
              <a:rPr lang="en-US" sz="24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Achieving  with industrial growth  in the local market with the international markets in the process of  forming stirrups. </a:t>
            </a:r>
            <a:endParaRPr lang="en-US" sz="2400" dirty="0">
              <a:solidFill>
                <a:srgbClr val="000000"/>
              </a:solidFill>
              <a:latin typeface="Times New Roman" panose="02020603050405020304" pitchFamily="18" charset="0"/>
              <a:ea typeface="Times New Roman" panose="02020603050405020304" pitchFamily="18" charset="0"/>
            </a:endParaRPr>
          </a:p>
          <a:p>
            <a:pPr marL="342900" marR="1165225" lvl="0" indent="-342900" fontAlgn="base">
              <a:lnSpc>
                <a:spcPct val="103000"/>
              </a:lnSpc>
              <a:spcAft>
                <a:spcPts val="850"/>
              </a:spcAft>
              <a:buClr>
                <a:srgbClr val="000000"/>
              </a:buClr>
              <a:buSzPts val="1200"/>
              <a:buFont typeface="+mj-lt"/>
              <a:buAutoNum type="arabicParenR"/>
            </a:pPr>
            <a:r>
              <a:rPr lang="en-US" sz="24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Save time and effort to increase the amount of production. </a:t>
            </a:r>
          </a:p>
          <a:p>
            <a:pPr marL="342900" marR="1165225" lvl="0" indent="-342900" fontAlgn="base">
              <a:lnSpc>
                <a:spcPct val="103000"/>
              </a:lnSpc>
              <a:spcAft>
                <a:spcPts val="65"/>
              </a:spcAft>
              <a:buClr>
                <a:srgbClr val="000000"/>
              </a:buClr>
              <a:buSzPts val="1200"/>
              <a:buFont typeface="+mj-lt"/>
              <a:buAutoNum type="arabicParenR"/>
            </a:pPr>
            <a:r>
              <a:rPr lang="en-US" sz="2400"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Increase the safety stage for machine’s worker, because he is the most important part in the production process</a:t>
            </a:r>
            <a:r>
              <a:rPr lang="en-US" dirty="0">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pPr marR="1165225" lvl="0" fontAlgn="base">
              <a:lnSpc>
                <a:spcPct val="103000"/>
              </a:lnSpc>
              <a:spcAft>
                <a:spcPts val="65"/>
              </a:spcAft>
              <a:buClr>
                <a:srgbClr val="000000"/>
              </a:buClr>
              <a:buSzPts val="1200"/>
            </a:pPr>
            <a:endParaRPr lang="en-US" sz="2000" dirty="0"/>
          </a:p>
          <a:p>
            <a:pPr marL="853440" marR="1165225" indent="-6350">
              <a:lnSpc>
                <a:spcPct val="103000"/>
              </a:lnSpc>
              <a:spcAft>
                <a:spcPts val="65"/>
              </a:spcAft>
            </a:pPr>
            <a:r>
              <a:rPr lang="en-US" dirty="0">
                <a:solidFill>
                  <a:srgbClr val="000000"/>
                </a:solidFill>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2375346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72C614-02A8-479F-BB60-45A5FAC5D104}"/>
              </a:ext>
            </a:extLst>
          </p:cNvPr>
          <p:cNvSpPr txBox="1"/>
          <p:nvPr/>
        </p:nvSpPr>
        <p:spPr>
          <a:xfrm>
            <a:off x="1738184" y="362466"/>
            <a:ext cx="4621427" cy="523220"/>
          </a:xfrm>
          <a:prstGeom prst="rect">
            <a:avLst/>
          </a:prstGeom>
          <a:noFill/>
        </p:spPr>
        <p:txBody>
          <a:bodyPr wrap="square" rtlCol="0">
            <a:spAutoFit/>
          </a:bodyPr>
          <a:lstStyle/>
          <a:p>
            <a:r>
              <a:rPr lang="en-US" sz="2800" dirty="0">
                <a:solidFill>
                  <a:srgbClr val="FF0000"/>
                </a:solidFill>
              </a:rPr>
              <a:t>Introduction :</a:t>
            </a:r>
            <a:r>
              <a:rPr lang="en-US" dirty="0">
                <a:solidFill>
                  <a:srgbClr val="FF0000"/>
                </a:solidFill>
              </a:rPr>
              <a:t> </a:t>
            </a:r>
          </a:p>
        </p:txBody>
      </p:sp>
      <p:sp>
        <p:nvSpPr>
          <p:cNvPr id="4" name="TextBox 3">
            <a:extLst>
              <a:ext uri="{FF2B5EF4-FFF2-40B4-BE49-F238E27FC236}">
                <a16:creationId xmlns:a16="http://schemas.microsoft.com/office/drawing/2014/main" id="{CF6E5FCC-0A4B-4D46-9769-D3FA1821B51B}"/>
              </a:ext>
            </a:extLst>
          </p:cNvPr>
          <p:cNvSpPr txBox="1"/>
          <p:nvPr/>
        </p:nvSpPr>
        <p:spPr>
          <a:xfrm>
            <a:off x="4209535" y="1491049"/>
            <a:ext cx="5198076" cy="461665"/>
          </a:xfrm>
          <a:prstGeom prst="rect">
            <a:avLst/>
          </a:prstGeom>
          <a:noFill/>
        </p:spPr>
        <p:txBody>
          <a:bodyPr wrap="square" rtlCol="0">
            <a:spAutoFit/>
          </a:bodyPr>
          <a:lstStyle/>
          <a:p>
            <a:r>
              <a:rPr lang="en-US" sz="2400" b="1" i="1" dirty="0">
                <a:highlight>
                  <a:srgbClr val="FFFF00"/>
                </a:highlight>
              </a:rPr>
              <a:t>What is stirrup bending machine </a:t>
            </a:r>
          </a:p>
        </p:txBody>
      </p:sp>
      <p:sp>
        <p:nvSpPr>
          <p:cNvPr id="5" name="Rectangle 4">
            <a:extLst>
              <a:ext uri="{FF2B5EF4-FFF2-40B4-BE49-F238E27FC236}">
                <a16:creationId xmlns:a16="http://schemas.microsoft.com/office/drawing/2014/main" id="{2AFDB890-C28B-441E-BADA-7EF25DCCB4E2}"/>
              </a:ext>
            </a:extLst>
          </p:cNvPr>
          <p:cNvSpPr/>
          <p:nvPr/>
        </p:nvSpPr>
        <p:spPr>
          <a:xfrm>
            <a:off x="2446216" y="1190238"/>
            <a:ext cx="6681355" cy="120032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latin typeface="Times New Roman" panose="02020603050405020304" pitchFamily="18" charset="0"/>
                <a:cs typeface="Times New Roman" panose="02020603050405020304" pitchFamily="18" charset="0"/>
              </a:rPr>
              <a:t>What is automatic stirrup bending machine   </a:t>
            </a:r>
          </a:p>
        </p:txBody>
      </p:sp>
      <p:sp>
        <p:nvSpPr>
          <p:cNvPr id="6" name="TextBox 5">
            <a:extLst>
              <a:ext uri="{FF2B5EF4-FFF2-40B4-BE49-F238E27FC236}">
                <a16:creationId xmlns:a16="http://schemas.microsoft.com/office/drawing/2014/main" id="{5C2B6774-2D9A-46F0-BC0F-A337E3E7CC77}"/>
              </a:ext>
            </a:extLst>
          </p:cNvPr>
          <p:cNvSpPr txBox="1"/>
          <p:nvPr/>
        </p:nvSpPr>
        <p:spPr>
          <a:xfrm>
            <a:off x="1935892" y="2776151"/>
            <a:ext cx="5914767" cy="2585323"/>
          </a:xfrm>
          <a:prstGeom prst="rect">
            <a:avLst/>
          </a:prstGeom>
          <a:noFill/>
        </p:spPr>
        <p:txBody>
          <a:bodyPr wrap="square" rtlCol="0">
            <a:spAutoFit/>
          </a:bodyPr>
          <a:lstStyle/>
          <a:p>
            <a:r>
              <a:rPr lang="en-US" dirty="0"/>
              <a:t>stirrup bending machine is a machine use to pull , bend and cut of wires and beam that use in construction in different shape square , circle , trapezoidal and rectangular and control the angle of the bending you want and have high capacity of production of stirrup and this type of machine make this operation easy and fast and very accuracy its connected with CNC motor to control it or PLC control it .</a:t>
            </a:r>
          </a:p>
        </p:txBody>
      </p:sp>
      <p:pic>
        <p:nvPicPr>
          <p:cNvPr id="8" name="Picture 7">
            <a:extLst>
              <a:ext uri="{FF2B5EF4-FFF2-40B4-BE49-F238E27FC236}">
                <a16:creationId xmlns:a16="http://schemas.microsoft.com/office/drawing/2014/main" id="{9AF4AA8A-EB4A-477B-B427-22F05D6B6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2551" y="2776151"/>
            <a:ext cx="3550508" cy="2891611"/>
          </a:xfrm>
          <a:prstGeom prst="rect">
            <a:avLst/>
          </a:prstGeom>
        </p:spPr>
      </p:pic>
    </p:spTree>
    <p:extLst>
      <p:ext uri="{BB962C8B-B14F-4D97-AF65-F5344CB8AC3E}">
        <p14:creationId xmlns:p14="http://schemas.microsoft.com/office/powerpoint/2010/main" val="3497310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2E0F8C-1CDF-49CB-B8CB-FF8421496416}"/>
              </a:ext>
            </a:extLst>
          </p:cNvPr>
          <p:cNvSpPr>
            <a:spLocks noGrp="1"/>
          </p:cNvSpPr>
          <p:nvPr>
            <p:ph type="sldNum" sz="quarter" idx="12"/>
          </p:nvPr>
        </p:nvSpPr>
        <p:spPr/>
        <p:txBody>
          <a:bodyPr/>
          <a:lstStyle/>
          <a:p>
            <a:fld id="{9C627EBE-AEB3-49D7-9672-73A6566AEA34}" type="slidenum">
              <a:rPr lang="en-US" smtClean="0"/>
              <a:t>6</a:t>
            </a:fld>
            <a:endParaRPr lang="en-US"/>
          </a:p>
        </p:txBody>
      </p:sp>
      <p:sp>
        <p:nvSpPr>
          <p:cNvPr id="4" name="Slide Number Placeholder 5">
            <a:extLst>
              <a:ext uri="{FF2B5EF4-FFF2-40B4-BE49-F238E27FC236}">
                <a16:creationId xmlns:a16="http://schemas.microsoft.com/office/drawing/2014/main" id="{39A0A5DC-50C4-4DC2-A04F-2A87487F6832}"/>
              </a:ext>
            </a:extLst>
          </p:cNvPr>
          <p:cNvSpPr txBox="1">
            <a:spLocks/>
          </p:cNvSpPr>
          <p:nvPr/>
        </p:nvSpPr>
        <p:spPr>
          <a:xfrm>
            <a:off x="11861441" y="6536588"/>
            <a:ext cx="368389" cy="32141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rgbClr val="D1050A"/>
                </a:solidFill>
                <a:latin typeface="Times New Roman" panose="02020603050405020304" pitchFamily="18" charset="0"/>
                <a:cs typeface="Times New Roman" panose="02020603050405020304" pitchFamily="18" charset="0"/>
              </a:rPr>
              <a:t>7</a:t>
            </a:r>
          </a:p>
        </p:txBody>
      </p:sp>
      <p:graphicFrame>
        <p:nvGraphicFramePr>
          <p:cNvPr id="13" name="Diagram 12">
            <a:extLst>
              <a:ext uri="{FF2B5EF4-FFF2-40B4-BE49-F238E27FC236}">
                <a16:creationId xmlns:a16="http://schemas.microsoft.com/office/drawing/2014/main" id="{CB39043A-71B4-4A1B-AA2A-E753F9B3363E}"/>
              </a:ext>
            </a:extLst>
          </p:cNvPr>
          <p:cNvGraphicFramePr/>
          <p:nvPr>
            <p:extLst>
              <p:ext uri="{D42A27DB-BD31-4B8C-83A1-F6EECF244321}">
                <p14:modId xmlns:p14="http://schemas.microsoft.com/office/powerpoint/2010/main" val="3741292137"/>
              </p:ext>
            </p:extLst>
          </p:nvPr>
        </p:nvGraphicFramePr>
        <p:xfrm>
          <a:off x="89536" y="-575390"/>
          <a:ext cx="12102464" cy="5283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16">
            <a:extLst>
              <a:ext uri="{FF2B5EF4-FFF2-40B4-BE49-F238E27FC236}">
                <a16:creationId xmlns:a16="http://schemas.microsoft.com/office/drawing/2014/main" id="{B2E9778C-C64B-463D-AE29-F3D6DE6D1ADA}"/>
              </a:ext>
            </a:extLst>
          </p:cNvPr>
          <p:cNvPicPr/>
          <p:nvPr/>
        </p:nvPicPr>
        <p:blipFill>
          <a:blip r:embed="rId8">
            <a:extLst>
              <a:ext uri="{28A0092B-C50C-407E-A947-70E740481C1C}">
                <a14:useLocalDpi xmlns:a14="http://schemas.microsoft.com/office/drawing/2010/main" val="0"/>
              </a:ext>
            </a:extLst>
          </a:blip>
          <a:stretch>
            <a:fillRect/>
          </a:stretch>
        </p:blipFill>
        <p:spPr>
          <a:xfrm>
            <a:off x="309425" y="3736006"/>
            <a:ext cx="3238993" cy="2596556"/>
          </a:xfrm>
          <a:prstGeom prst="rect">
            <a:avLst/>
          </a:prstGeom>
        </p:spPr>
      </p:pic>
      <p:pic>
        <p:nvPicPr>
          <p:cNvPr id="19" name="Picture 18">
            <a:extLst>
              <a:ext uri="{FF2B5EF4-FFF2-40B4-BE49-F238E27FC236}">
                <a16:creationId xmlns:a16="http://schemas.microsoft.com/office/drawing/2014/main" id="{8AE2E7EB-FC05-4160-BC95-2C99EC5A194E}"/>
              </a:ext>
            </a:extLst>
          </p:cNvPr>
          <p:cNvPicPr/>
          <p:nvPr/>
        </p:nvPicPr>
        <p:blipFill>
          <a:blip r:embed="rId9">
            <a:extLst>
              <a:ext uri="{28A0092B-C50C-407E-A947-70E740481C1C}">
                <a14:useLocalDpi xmlns:a14="http://schemas.microsoft.com/office/drawing/2010/main" val="0"/>
              </a:ext>
            </a:extLst>
          </a:blip>
          <a:stretch>
            <a:fillRect/>
          </a:stretch>
        </p:blipFill>
        <p:spPr>
          <a:xfrm>
            <a:off x="4222361" y="3997239"/>
            <a:ext cx="3747277" cy="2210937"/>
          </a:xfrm>
          <a:prstGeom prst="rect">
            <a:avLst/>
          </a:prstGeom>
        </p:spPr>
      </p:pic>
      <p:pic>
        <p:nvPicPr>
          <p:cNvPr id="21" name="Picture 20">
            <a:extLst>
              <a:ext uri="{FF2B5EF4-FFF2-40B4-BE49-F238E27FC236}">
                <a16:creationId xmlns:a16="http://schemas.microsoft.com/office/drawing/2014/main" id="{A730BB31-0C97-4142-A264-999410D2BF57}"/>
              </a:ext>
            </a:extLst>
          </p:cNvPr>
          <p:cNvPicPr/>
          <p:nvPr/>
        </p:nvPicPr>
        <p:blipFill>
          <a:blip r:embed="rId10">
            <a:extLst>
              <a:ext uri="{28A0092B-C50C-407E-A947-70E740481C1C}">
                <a14:useLocalDpi xmlns:a14="http://schemas.microsoft.com/office/drawing/2010/main" val="0"/>
              </a:ext>
            </a:extLst>
          </a:blip>
          <a:stretch>
            <a:fillRect/>
          </a:stretch>
        </p:blipFill>
        <p:spPr>
          <a:xfrm>
            <a:off x="8757389" y="3828389"/>
            <a:ext cx="3238993" cy="2210938"/>
          </a:xfrm>
          <a:prstGeom prst="rect">
            <a:avLst/>
          </a:prstGeom>
        </p:spPr>
      </p:pic>
    </p:spTree>
    <p:extLst>
      <p:ext uri="{BB962C8B-B14F-4D97-AF65-F5344CB8AC3E}">
        <p14:creationId xmlns:p14="http://schemas.microsoft.com/office/powerpoint/2010/main" val="654852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rrow: Pentagon 5">
            <a:extLst>
              <a:ext uri="{FF2B5EF4-FFF2-40B4-BE49-F238E27FC236}">
                <a16:creationId xmlns:a16="http://schemas.microsoft.com/office/drawing/2014/main" id="{9CC1D0AE-F5EB-4373-9D18-48BD85163CD1}"/>
              </a:ext>
            </a:extLst>
          </p:cNvPr>
          <p:cNvSpPr/>
          <p:nvPr/>
        </p:nvSpPr>
        <p:spPr>
          <a:xfrm>
            <a:off x="1343288" y="155387"/>
            <a:ext cx="7643674" cy="1747554"/>
          </a:xfrm>
          <a:prstGeom prst="homePlate">
            <a:avLst/>
          </a:prstGeom>
          <a:solidFill>
            <a:schemeClr val="accent1"/>
          </a:solidFill>
          <a:ln>
            <a:solidFill>
              <a:srgbClr val="C00000"/>
            </a:solidFill>
          </a:ln>
        </p:spPr>
        <p:style>
          <a:lnRef idx="1">
            <a:schemeClr val="accent6"/>
          </a:lnRef>
          <a:fillRef idx="2">
            <a:schemeClr val="accent6"/>
          </a:fillRef>
          <a:effectRef idx="1">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5400" dirty="0">
                <a:latin typeface="Times New Roman" panose="02020603050405020304" pitchFamily="18" charset="0"/>
                <a:cs typeface="Times New Roman" panose="02020603050405020304" pitchFamily="18" charset="0"/>
              </a:rPr>
              <a:t>Why we need stirrup in column ?</a:t>
            </a:r>
          </a:p>
        </p:txBody>
      </p:sp>
      <p:sp>
        <p:nvSpPr>
          <p:cNvPr id="7" name="TextBox 6">
            <a:extLst>
              <a:ext uri="{FF2B5EF4-FFF2-40B4-BE49-F238E27FC236}">
                <a16:creationId xmlns:a16="http://schemas.microsoft.com/office/drawing/2014/main" id="{3C108856-CCF1-4034-BE37-C97F14184721}"/>
              </a:ext>
            </a:extLst>
          </p:cNvPr>
          <p:cNvSpPr txBox="1"/>
          <p:nvPr/>
        </p:nvSpPr>
        <p:spPr>
          <a:xfrm>
            <a:off x="1235677" y="2743200"/>
            <a:ext cx="10305534" cy="3693319"/>
          </a:xfrm>
          <a:prstGeom prst="rect">
            <a:avLst/>
          </a:prstGeom>
          <a:noFill/>
        </p:spPr>
        <p:txBody>
          <a:bodyPr wrap="square" rtlCol="0">
            <a:spAutoFit/>
          </a:bodyPr>
          <a:lstStyle/>
          <a:p>
            <a:r>
              <a:rPr lang="en-US" dirty="0"/>
              <a:t> </a:t>
            </a:r>
          </a:p>
          <a:p>
            <a:r>
              <a:rPr lang="en-US" dirty="0"/>
              <a:t>stirrups have many roles which make using stirrups important in construction include:</a:t>
            </a:r>
          </a:p>
          <a:p>
            <a:endParaRPr lang="en-US" dirty="0"/>
          </a:p>
          <a:p>
            <a:pPr lvl="0"/>
            <a:r>
              <a:rPr lang="en-US" dirty="0"/>
              <a:t>1) Stirrups are provided to hold the main reinforcement bar together in a reinforced concrete structure</a:t>
            </a:r>
          </a:p>
          <a:p>
            <a:pPr lvl="0"/>
            <a:r>
              <a:rPr lang="en-US" dirty="0"/>
              <a:t> </a:t>
            </a:r>
          </a:p>
          <a:p>
            <a:pPr lvl="0"/>
            <a:r>
              <a:rPr lang="en-US" dirty="0"/>
              <a:t>2) In columns, stirrups are used to prevent buckling of main reinforcement</a:t>
            </a:r>
          </a:p>
          <a:p>
            <a:pPr lvl="0"/>
            <a:r>
              <a:rPr lang="en-US" dirty="0"/>
              <a:t> </a:t>
            </a:r>
          </a:p>
          <a:p>
            <a:pPr lvl="0"/>
            <a:r>
              <a:rPr lang="en-US" dirty="0"/>
              <a:t>3) In beams they prevent diagonal cracking due to shear, so they are scientifically called shear reinforcements</a:t>
            </a:r>
          </a:p>
          <a:p>
            <a:pPr lvl="0"/>
            <a:r>
              <a:rPr lang="en-US" dirty="0"/>
              <a:t> </a:t>
            </a:r>
          </a:p>
          <a:p>
            <a:pPr lvl="0"/>
            <a:r>
              <a:rPr lang="en-US" dirty="0"/>
              <a:t>4) Improve reinforced concrete ductility so, in earthquake prone zones the number of stirrups increased.</a:t>
            </a:r>
          </a:p>
        </p:txBody>
      </p:sp>
    </p:spTree>
    <p:extLst>
      <p:ext uri="{BB962C8B-B14F-4D97-AF65-F5344CB8AC3E}">
        <p14:creationId xmlns:p14="http://schemas.microsoft.com/office/powerpoint/2010/main" val="2742412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FF6628-7A4C-4E35-AB8A-E6293125F910}"/>
              </a:ext>
            </a:extLst>
          </p:cNvPr>
          <p:cNvSpPr txBox="1"/>
          <p:nvPr/>
        </p:nvSpPr>
        <p:spPr>
          <a:xfrm>
            <a:off x="1565189" y="444843"/>
            <a:ext cx="4176584" cy="584775"/>
          </a:xfrm>
          <a:prstGeom prst="rect">
            <a:avLst/>
          </a:prstGeom>
          <a:noFill/>
        </p:spPr>
        <p:txBody>
          <a:bodyPr wrap="square" rtlCol="0">
            <a:spAutoFit/>
          </a:bodyPr>
          <a:lstStyle/>
          <a:p>
            <a:r>
              <a:rPr lang="en-US" sz="3200" dirty="0"/>
              <a:t>Literature Review : </a:t>
            </a:r>
          </a:p>
        </p:txBody>
      </p:sp>
      <p:sp>
        <p:nvSpPr>
          <p:cNvPr id="6" name="Cloud 5">
            <a:extLst>
              <a:ext uri="{FF2B5EF4-FFF2-40B4-BE49-F238E27FC236}">
                <a16:creationId xmlns:a16="http://schemas.microsoft.com/office/drawing/2014/main" id="{54192FF3-A27A-4325-969F-346A936EA860}"/>
              </a:ext>
            </a:extLst>
          </p:cNvPr>
          <p:cNvSpPr/>
          <p:nvPr/>
        </p:nvSpPr>
        <p:spPr>
          <a:xfrm>
            <a:off x="3653481" y="1029618"/>
            <a:ext cx="5015883" cy="163154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latin typeface="Times New Roman" panose="02020603050405020304" pitchFamily="18" charset="0"/>
                <a:cs typeface="Times New Roman" panose="02020603050405020304" pitchFamily="18" charset="0"/>
              </a:rPr>
              <a:t>history</a:t>
            </a:r>
          </a:p>
        </p:txBody>
      </p:sp>
      <p:sp>
        <p:nvSpPr>
          <p:cNvPr id="7" name="TextBox 6">
            <a:extLst>
              <a:ext uri="{FF2B5EF4-FFF2-40B4-BE49-F238E27FC236}">
                <a16:creationId xmlns:a16="http://schemas.microsoft.com/office/drawing/2014/main" id="{6A2887CA-7600-49D8-96FD-0C5AAEC5D5ED}"/>
              </a:ext>
            </a:extLst>
          </p:cNvPr>
          <p:cNvSpPr txBox="1"/>
          <p:nvPr/>
        </p:nvSpPr>
        <p:spPr>
          <a:xfrm>
            <a:off x="1131742" y="3146854"/>
            <a:ext cx="7537622" cy="1754326"/>
          </a:xfrm>
          <a:prstGeom prst="rect">
            <a:avLst/>
          </a:prstGeom>
          <a:noFill/>
        </p:spPr>
        <p:txBody>
          <a:bodyPr wrap="square" rtlCol="0">
            <a:spAutoFit/>
          </a:bodyPr>
          <a:lstStyle/>
          <a:p>
            <a:r>
              <a:rPr lang="en-US" dirty="0"/>
              <a:t>Reinforces in construction site have been used in the mid of 18</a:t>
            </a:r>
            <a:r>
              <a:rPr lang="en-US" baseline="30000" dirty="0"/>
              <a:t>th</a:t>
            </a:r>
            <a:r>
              <a:rPr lang="en-US" dirty="0"/>
              <a:t> century it is used for the first time from a French, joseph monier used small rods in the fencing of his garden after that the idea of reinforcing bars start separate over all the world. and they start to use it in the column of concrete to provide the tension and buckling</a:t>
            </a:r>
            <a:r>
              <a:rPr lang="en-US" baseline="30000" dirty="0"/>
              <a:t> . </a:t>
            </a:r>
            <a:endParaRPr lang="en-US" dirty="0"/>
          </a:p>
        </p:txBody>
      </p:sp>
      <p:pic>
        <p:nvPicPr>
          <p:cNvPr id="9" name="Picture 8">
            <a:extLst>
              <a:ext uri="{FF2B5EF4-FFF2-40B4-BE49-F238E27FC236}">
                <a16:creationId xmlns:a16="http://schemas.microsoft.com/office/drawing/2014/main" id="{89C47F92-0086-4E42-AD20-B61C2500D3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5919" y="2565572"/>
            <a:ext cx="2387600" cy="2781300"/>
          </a:xfrm>
          <a:prstGeom prst="rect">
            <a:avLst/>
          </a:prstGeom>
        </p:spPr>
      </p:pic>
    </p:spTree>
    <p:extLst>
      <p:ext uri="{BB962C8B-B14F-4D97-AF65-F5344CB8AC3E}">
        <p14:creationId xmlns:p14="http://schemas.microsoft.com/office/powerpoint/2010/main" val="4171717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210DD2-9331-4306-AA6F-804B33641738}"/>
              </a:ext>
            </a:extLst>
          </p:cNvPr>
          <p:cNvSpPr txBox="1"/>
          <p:nvPr/>
        </p:nvSpPr>
        <p:spPr>
          <a:xfrm>
            <a:off x="1546564" y="722126"/>
            <a:ext cx="10132542" cy="5940088"/>
          </a:xfrm>
          <a:prstGeom prst="rect">
            <a:avLst/>
          </a:prstGeom>
          <a:noFill/>
        </p:spPr>
        <p:txBody>
          <a:bodyPr wrap="square" rtlCol="0">
            <a:spAutoFit/>
          </a:bodyPr>
          <a:lstStyle/>
          <a:p>
            <a:r>
              <a:rPr lang="en-US" sz="3200" dirty="0"/>
              <a:t>Methodology</a:t>
            </a:r>
            <a:r>
              <a:rPr lang="en-US" dirty="0"/>
              <a:t> :</a:t>
            </a:r>
          </a:p>
          <a:p>
            <a:endParaRPr lang="en-US" dirty="0"/>
          </a:p>
          <a:p>
            <a:r>
              <a:rPr lang="en-US" dirty="0"/>
              <a:t> </a:t>
            </a:r>
          </a:p>
          <a:p>
            <a:r>
              <a:rPr lang="en-US" sz="2400" dirty="0"/>
              <a:t>After discussing the problem of lack of machines that produce stirrups in Palestine we came out with a solution to design and manufacture an automatic machine that produces stirrups. The machine was first designed using SolidWorks then manufactured locally.</a:t>
            </a:r>
          </a:p>
          <a:p>
            <a:r>
              <a:rPr lang="en-US" sz="2400" dirty="0"/>
              <a:t> </a:t>
            </a:r>
          </a:p>
          <a:p>
            <a:r>
              <a:rPr lang="en-US" sz="2400" dirty="0"/>
              <a:t>In this chapter we will mention:</a:t>
            </a:r>
          </a:p>
          <a:p>
            <a:r>
              <a:rPr lang="en-US" sz="2400" b="1" dirty="0"/>
              <a:t>.1 3D Design Using SolidWorks</a:t>
            </a:r>
            <a:endParaRPr lang="en-US" sz="2400" dirty="0"/>
          </a:p>
          <a:p>
            <a:r>
              <a:rPr lang="en-US" sz="2400" b="1" dirty="0"/>
              <a:t>.2 Components of machine</a:t>
            </a:r>
            <a:endParaRPr lang="en-US" sz="2400" dirty="0"/>
          </a:p>
          <a:p>
            <a:r>
              <a:rPr lang="en-US" sz="2400" b="1" dirty="0"/>
              <a:t>.3 Process of producing stirrups </a:t>
            </a:r>
            <a:endParaRPr lang="en-US" sz="2400"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06139357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TM10001104[[fn=Feathered]]</Template>
  <TotalTime>1149</TotalTime>
  <Words>1331</Words>
  <Application>Microsoft Office PowerPoint</Application>
  <PresentationFormat>Widescreen</PresentationFormat>
  <Paragraphs>96</Paragraphs>
  <Slides>23</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Arial Black</vt:lpstr>
      <vt:lpstr>Calibri</vt:lpstr>
      <vt:lpstr>Century Gothic</vt:lpstr>
      <vt:lpstr>Tahoma</vt:lpstr>
      <vt:lpstr>Times New Roman</vt:lpstr>
      <vt:lpstr>Wingdings 3</vt:lpstr>
      <vt:lpstr>Wisp</vt:lpstr>
      <vt:lpstr>PowerPoint Presentation</vt:lpstr>
      <vt:lpstr>PowerPoint Presentation</vt:lpstr>
      <vt:lpstr>PowerPoint Presentation</vt:lpstr>
      <vt:lpstr>Objectives : </vt:lpstr>
      <vt:lpstr>PowerPoint Presentation</vt:lpstr>
      <vt:lpstr>PowerPoint Presentation</vt:lpstr>
      <vt:lpstr>PowerPoint Presentation</vt:lpstr>
      <vt:lpstr>PowerPoint Presentation</vt:lpstr>
      <vt:lpstr>PowerPoint Presentation</vt:lpstr>
      <vt:lpstr>1: 3D Design Using SolidWorks:  machine was designed using SolidWorks, because it is the most efficient program to have a close approach to the machine before manufacturing. The machine dimensions are 2.2 x 1.2 x 2 meters  as shown below  </vt:lpstr>
      <vt:lpstr>2: Components of machine :</vt:lpstr>
      <vt:lpstr>2.1: pulling motor :</vt:lpstr>
      <vt:lpstr>2.2 bending piston : The piston is connected in its end with a crack have 30cm length that meshes with a spur gear, the spur gear is connected with a shaft that is connected with a bending flange that contain fixed pin and rotating pin with a diameter of 6cm , the piston it have 40cm standard  length and have 30 cm length when its open and have a pressure of 90bar with two line A&amp;B and we control it through 4/3 double solenoid valve connected with PLC </vt:lpstr>
      <vt:lpstr>2.3 cutting motor : A motor of 1.5 hp is connected with four bar mechanism where the rocker connected with a blade to cut the rod . the motor synchronized with the movement of bending piston so it the runs after the fifth movement of the bending flange. The cutting process takes only 2 second this processes work such as four bar mechanism. </vt:lpstr>
      <vt:lpstr>3: process of producing stirrups : The process of producing stirrups goes through several steps : 1-The rod goes through the roller to modify the rod in order to make it straight . 2-The rotating helical gears pull the rod from the rollers to the bending processes and its done to the high coefficient of friction between the gear and the rods. 3-The rod enters the bending stage while the cutting motor is off then rod enters the flange to form the shape of stirrups , the movement of the bending piston produce five rotating moves of the flange that form the stirrup . 4-When the flange reach its fifth move a sensor gives order to the cutting motor to run and the stirrups is shaped  </vt:lpstr>
      <vt:lpstr>PowerPoint Presentation</vt:lpstr>
      <vt:lpstr>PowerPoint Presentation</vt:lpstr>
      <vt:lpstr>PowerPoint Presentation</vt:lpstr>
      <vt:lpstr>PowerPoint Presentation</vt:lpstr>
      <vt:lpstr>PowerPoint Presentation</vt:lpstr>
      <vt:lpstr>PowerPoint Presentation</vt:lpstr>
      <vt:lpstr>5:recommendation: the aim of any project is develop and continuity the project in this part of recommendation suggested for this aim essentially for those who will work on the project in the future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abu el Asad</dc:creator>
  <cp:lastModifiedBy>smilecom</cp:lastModifiedBy>
  <cp:revision>50</cp:revision>
  <dcterms:created xsi:type="dcterms:W3CDTF">2019-05-19T20:53:01Z</dcterms:created>
  <dcterms:modified xsi:type="dcterms:W3CDTF">2019-12-26T06:08:08Z</dcterms:modified>
</cp:coreProperties>
</file>