
<file path=[Content_Types].xml><?xml version="1.0" encoding="utf-8"?>
<Types xmlns="http://schemas.openxmlformats.org/package/2006/content-types">
  <Default ContentType="application/vnd.openxmlformats-officedocument.oleObject" Extension="bin"/>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x="18288000" cy="10287000"/>
  <p:notesSz cx="6858000" cy="9144000"/>
  <p:embeddedFontLst>
    <p:embeddedFont>
      <p:font typeface="Montserrat Bold" charset="1" panose="00000800000000000000"/>
      <p:regular r:id="rId39"/>
    </p:embeddedFont>
    <p:embeddedFont>
      <p:font typeface="Poppins Bold" charset="1" panose="00000800000000000000"/>
      <p:regular r:id="rId40"/>
    </p:embeddedFont>
    <p:embeddedFont>
      <p:font typeface="Poppins" charset="1" panose="00000500000000000000"/>
      <p:regular r:id="rId41"/>
    </p:embeddedFont>
    <p:embeddedFont>
      <p:font typeface="Open Sauce" charset="1" panose="00000500000000000000"/>
      <p:regular r:id="rId42"/>
    </p:embeddedFont>
    <p:embeddedFont>
      <p:font typeface="Montserrat" charset="1" panose="00000500000000000000"/>
      <p:regular r:id="rId43"/>
    </p:embeddedFont>
    <p:embeddedFont>
      <p:font typeface="Times New Roman Bold" charset="1" panose="02030802070405020303"/>
      <p:regular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0.png" Type="http://schemas.openxmlformats.org/officeDocument/2006/relationships/image"/><Relationship Id="rId4" Target="../media/image21.png" Type="http://schemas.openxmlformats.org/officeDocument/2006/relationships/image"/><Relationship Id="rId5" Target="../media/image22.png" Type="http://schemas.openxmlformats.org/officeDocument/2006/relationships/image"/><Relationship Id="rId6" Target="../media/image23.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jpe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5.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png" Type="http://schemas.openxmlformats.org/officeDocument/2006/relationships/image"/><Relationship Id="rId3" Target="../media/image27.png" Type="http://schemas.openxmlformats.org/officeDocument/2006/relationships/image"/><Relationship Id="rId4" Target="../embeddings/oleObject1.bin" Type="http://schemas.openxmlformats.org/officeDocument/2006/relationships/oleObject"/></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9.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jpeg" Type="http://schemas.openxmlformats.org/officeDocument/2006/relationships/image"/><Relationship Id="rId3" Target="../media/image7.jpeg" Type="http://schemas.openxmlformats.org/officeDocument/2006/relationships/image"/><Relationship Id="rId4" Target="../media/image8.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4.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8.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png" Type="http://schemas.openxmlformats.org/officeDocument/2006/relationships/image"/><Relationship Id="rId3" Target="../embeddings/oleObject2.bin" Type="http://schemas.openxmlformats.org/officeDocument/2006/relationships/oleObject"/><Relationship Id="rId4" Target="../media/image41.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2.jpeg" Type="http://schemas.openxmlformats.org/officeDocument/2006/relationships/image"/><Relationship Id="rId3" Target="../media/image43.png" Type="http://schemas.openxmlformats.org/officeDocument/2006/relationships/image"/><Relationship Id="rId4" Target="../media/image44.sv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png" Type="http://schemas.openxmlformats.org/officeDocument/2006/relationships/image"/><Relationship Id="rId3" Target="../media/image1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1.svg" Type="http://schemas.openxmlformats.org/officeDocument/2006/relationships/image"/><Relationship Id="rId2" Target="../media/image9.png" Type="http://schemas.openxmlformats.org/officeDocument/2006/relationships/image"/><Relationship Id="rId3" Target="../media/image10.svg" Type="http://schemas.openxmlformats.org/officeDocument/2006/relationships/image"/><Relationship Id="rId4" Target="../media/image45.png" Type="http://schemas.openxmlformats.org/officeDocument/2006/relationships/image"/><Relationship Id="rId5" Target="../media/image46.png" Type="http://schemas.openxmlformats.org/officeDocument/2006/relationships/image"/><Relationship Id="rId6" Target="../media/image47.svg" Type="http://schemas.openxmlformats.org/officeDocument/2006/relationships/image"/><Relationship Id="rId7" Target="../media/image48.png" Type="http://schemas.openxmlformats.org/officeDocument/2006/relationships/image"/><Relationship Id="rId8" Target="../media/image49.svg" Type="http://schemas.openxmlformats.org/officeDocument/2006/relationships/image"/><Relationship Id="rId9" Target="../media/image50.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2.png" Type="http://schemas.openxmlformats.org/officeDocument/2006/relationships/image"/><Relationship Id="rId3" Target="../media/image53.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 Id="rId5" Target="../media/image18.png" Type="http://schemas.openxmlformats.org/officeDocument/2006/relationships/image"/><Relationship Id="rId6" Target="../media/image19.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9370526" y="8765586"/>
            <a:ext cx="14099416" cy="1409941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6420234" y="-1717598"/>
            <a:ext cx="3735531" cy="373553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385225" y="-887477"/>
            <a:ext cx="1286950" cy="128695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929195" y="8389571"/>
            <a:ext cx="3735531" cy="3735531"/>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4" id="14"/>
          <p:cNvSpPr/>
          <p:nvPr/>
        </p:nvSpPr>
        <p:spPr>
          <a:xfrm flipH="false" flipV="false" rot="0">
            <a:off x="11729567" y="6346379"/>
            <a:ext cx="7142735" cy="1410690"/>
          </a:xfrm>
          <a:custGeom>
            <a:avLst/>
            <a:gdLst/>
            <a:ahLst/>
            <a:cxnLst/>
            <a:rect r="r" b="b" t="t" l="l"/>
            <a:pathLst>
              <a:path h="1410690" w="7142735">
                <a:moveTo>
                  <a:pt x="0" y="0"/>
                </a:moveTo>
                <a:lnTo>
                  <a:pt x="7142735" y="0"/>
                </a:lnTo>
                <a:lnTo>
                  <a:pt x="7142735" y="1410690"/>
                </a:lnTo>
                <a:lnTo>
                  <a:pt x="0" y="1410690"/>
                </a:lnTo>
                <a:lnTo>
                  <a:pt x="0" y="0"/>
                </a:lnTo>
                <a:close/>
              </a:path>
            </a:pathLst>
          </a:custGeom>
          <a:blipFill>
            <a:blip r:embed="rId2"/>
            <a:stretch>
              <a:fillRect l="0" t="0" r="0" b="0"/>
            </a:stretch>
          </a:blipFill>
        </p:spPr>
      </p:sp>
      <p:sp>
        <p:nvSpPr>
          <p:cNvPr name="Freeform 15" id="15"/>
          <p:cNvSpPr/>
          <p:nvPr/>
        </p:nvSpPr>
        <p:spPr>
          <a:xfrm flipH="false" flipV="false" rot="0">
            <a:off x="1806336" y="399473"/>
            <a:ext cx="1685045" cy="1685045"/>
          </a:xfrm>
          <a:custGeom>
            <a:avLst/>
            <a:gdLst/>
            <a:ahLst/>
            <a:cxnLst/>
            <a:rect r="r" b="b" t="t" l="l"/>
            <a:pathLst>
              <a:path h="1685045" w="1685045">
                <a:moveTo>
                  <a:pt x="0" y="0"/>
                </a:moveTo>
                <a:lnTo>
                  <a:pt x="1685045" y="0"/>
                </a:lnTo>
                <a:lnTo>
                  <a:pt x="1685045" y="1685045"/>
                </a:lnTo>
                <a:lnTo>
                  <a:pt x="0" y="1685045"/>
                </a:lnTo>
                <a:lnTo>
                  <a:pt x="0" y="0"/>
                </a:lnTo>
                <a:close/>
              </a:path>
            </a:pathLst>
          </a:custGeom>
          <a:blipFill>
            <a:blip r:embed="rId3"/>
            <a:stretch>
              <a:fillRect l="0" t="0" r="0" b="0"/>
            </a:stretch>
          </a:blipFill>
        </p:spPr>
      </p:sp>
      <p:grpSp>
        <p:nvGrpSpPr>
          <p:cNvPr name="Group 16" id="16"/>
          <p:cNvGrpSpPr/>
          <p:nvPr/>
        </p:nvGrpSpPr>
        <p:grpSpPr>
          <a:xfrm rot="0">
            <a:off x="282911" y="3297210"/>
            <a:ext cx="102314" cy="3049169"/>
            <a:chOff x="0" y="0"/>
            <a:chExt cx="26947" cy="803073"/>
          </a:xfrm>
        </p:grpSpPr>
        <p:sp>
          <p:nvSpPr>
            <p:cNvPr name="Freeform 17" id="17"/>
            <p:cNvSpPr/>
            <p:nvPr/>
          </p:nvSpPr>
          <p:spPr>
            <a:xfrm flipH="false" flipV="false" rot="0">
              <a:off x="0" y="0"/>
              <a:ext cx="26947" cy="803073"/>
            </a:xfrm>
            <a:custGeom>
              <a:avLst/>
              <a:gdLst/>
              <a:ahLst/>
              <a:cxnLst/>
              <a:rect r="r" b="b" t="t" l="l"/>
              <a:pathLst>
                <a:path h="803073" w="26947">
                  <a:moveTo>
                    <a:pt x="0" y="0"/>
                  </a:moveTo>
                  <a:lnTo>
                    <a:pt x="26947" y="0"/>
                  </a:lnTo>
                  <a:lnTo>
                    <a:pt x="26947" y="803073"/>
                  </a:lnTo>
                  <a:lnTo>
                    <a:pt x="0" y="803073"/>
                  </a:lnTo>
                  <a:close/>
                </a:path>
              </a:pathLst>
            </a:custGeom>
            <a:solidFill>
              <a:srgbClr val="123D33"/>
            </a:solidFill>
            <a:ln cap="sq">
              <a:noFill/>
              <a:prstDash val="solid"/>
              <a:miter/>
            </a:ln>
          </p:spPr>
        </p:sp>
        <p:sp>
          <p:nvSpPr>
            <p:cNvPr name="TextBox 18" id="18"/>
            <p:cNvSpPr txBox="true"/>
            <p:nvPr/>
          </p:nvSpPr>
          <p:spPr>
            <a:xfrm>
              <a:off x="0" y="-19050"/>
              <a:ext cx="26947" cy="822123"/>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9" id="19"/>
          <p:cNvSpPr/>
          <p:nvPr/>
        </p:nvSpPr>
        <p:spPr>
          <a:xfrm flipH="false" flipV="false" rot="0">
            <a:off x="11998458" y="969799"/>
            <a:ext cx="6604954" cy="6604954"/>
          </a:xfrm>
          <a:custGeom>
            <a:avLst/>
            <a:gdLst/>
            <a:ahLst/>
            <a:cxnLst/>
            <a:rect r="r" b="b" t="t" l="l"/>
            <a:pathLst>
              <a:path h="6604954" w="6604954">
                <a:moveTo>
                  <a:pt x="0" y="0"/>
                </a:moveTo>
                <a:lnTo>
                  <a:pt x="6604954" y="0"/>
                </a:lnTo>
                <a:lnTo>
                  <a:pt x="6604954" y="6604954"/>
                </a:lnTo>
                <a:lnTo>
                  <a:pt x="0" y="660495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a:ln cap="sq">
            <a:noFill/>
            <a:prstDash val="solid"/>
            <a:miter/>
          </a:ln>
        </p:spPr>
      </p:sp>
      <p:grpSp>
        <p:nvGrpSpPr>
          <p:cNvPr name="Group 20" id="20"/>
          <p:cNvGrpSpPr/>
          <p:nvPr/>
        </p:nvGrpSpPr>
        <p:grpSpPr>
          <a:xfrm rot="0">
            <a:off x="12613499" y="1584851"/>
            <a:ext cx="5374872" cy="5374850"/>
            <a:chOff x="0" y="0"/>
            <a:chExt cx="6350000" cy="6349975"/>
          </a:xfrm>
        </p:grpSpPr>
        <p:sp>
          <p:nvSpPr>
            <p:cNvPr name="Freeform 21" id="21"/>
            <p:cNvSpPr/>
            <p:nvPr/>
          </p:nvSpPr>
          <p:spPr>
            <a:xfrm flipH="false" flipV="false" rot="0">
              <a:off x="0" y="0"/>
              <a:ext cx="6350000" cy="6349975"/>
            </a:xfrm>
            <a:custGeom>
              <a:avLst/>
              <a:gdLst/>
              <a:ahLst/>
              <a:cxnLst/>
              <a:rect r="r" b="b" t="t" l="l"/>
              <a:pathLst>
                <a:path h="6349975" w="6350000">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6"/>
              <a:stretch>
                <a:fillRect l="-38888" t="0" r="-38888" b="0"/>
              </a:stretch>
            </a:blipFill>
          </p:spPr>
        </p:sp>
      </p:grpSp>
      <p:sp>
        <p:nvSpPr>
          <p:cNvPr name="TextBox 22" id="22"/>
          <p:cNvSpPr txBox="true"/>
          <p:nvPr/>
        </p:nvSpPr>
        <p:spPr>
          <a:xfrm rot="0">
            <a:off x="573276" y="3690313"/>
            <a:ext cx="11425181" cy="2196288"/>
          </a:xfrm>
          <a:prstGeom prst="rect">
            <a:avLst/>
          </a:prstGeom>
        </p:spPr>
        <p:txBody>
          <a:bodyPr anchor="t" rtlCol="false" tIns="0" lIns="0" bIns="0" rIns="0">
            <a:spAutoFit/>
          </a:bodyPr>
          <a:lstStyle/>
          <a:p>
            <a:pPr algn="l">
              <a:lnSpc>
                <a:spcPts val="4419"/>
              </a:lnSpc>
              <a:spcBef>
                <a:spcPct val="0"/>
              </a:spcBef>
            </a:pPr>
            <a:r>
              <a:rPr lang="en-US" b="true" sz="3156">
                <a:solidFill>
                  <a:srgbClr val="051D40"/>
                </a:solidFill>
                <a:latin typeface="Montserrat Bold"/>
                <a:ea typeface="Montserrat Bold"/>
                <a:cs typeface="Montserrat Bold"/>
                <a:sym typeface="Montserrat Bold"/>
              </a:rPr>
              <a:t>"Comprehensive Energy Audit and Renewable Integration for Enhanced Efficiency and Sustainability of a Half-Olympic Swimming Pool at An-Najah National University"</a:t>
            </a:r>
          </a:p>
        </p:txBody>
      </p:sp>
      <p:sp>
        <p:nvSpPr>
          <p:cNvPr name="TextBox 23" id="23"/>
          <p:cNvSpPr txBox="true"/>
          <p:nvPr/>
        </p:nvSpPr>
        <p:spPr>
          <a:xfrm rot="0">
            <a:off x="3836794" y="692481"/>
            <a:ext cx="7816251" cy="1013305"/>
          </a:xfrm>
          <a:prstGeom prst="rect">
            <a:avLst/>
          </a:prstGeom>
        </p:spPr>
        <p:txBody>
          <a:bodyPr anchor="t" rtlCol="false" tIns="0" lIns="0" bIns="0" rIns="0">
            <a:spAutoFit/>
          </a:bodyPr>
          <a:lstStyle/>
          <a:p>
            <a:pPr algn="ctr">
              <a:lnSpc>
                <a:spcPts val="3958"/>
              </a:lnSpc>
              <a:spcBef>
                <a:spcPct val="0"/>
              </a:spcBef>
            </a:pPr>
            <a:r>
              <a:rPr lang="en-US" b="true" sz="2827" spc="-56">
                <a:solidFill>
                  <a:srgbClr val="5B98BA"/>
                </a:solidFill>
                <a:latin typeface="Poppins Bold"/>
                <a:ea typeface="Poppins Bold"/>
                <a:cs typeface="Poppins Bold"/>
                <a:sym typeface="Poppins Bold"/>
              </a:rPr>
              <a:t>An-Najah National University Energy Engineering and Environment Department</a:t>
            </a:r>
          </a:p>
        </p:txBody>
      </p:sp>
      <p:sp>
        <p:nvSpPr>
          <p:cNvPr name="TextBox 24" id="24"/>
          <p:cNvSpPr txBox="true"/>
          <p:nvPr/>
        </p:nvSpPr>
        <p:spPr>
          <a:xfrm rot="0">
            <a:off x="1391331" y="7379823"/>
            <a:ext cx="4123675" cy="1473106"/>
          </a:xfrm>
          <a:prstGeom prst="rect">
            <a:avLst/>
          </a:prstGeom>
        </p:spPr>
        <p:txBody>
          <a:bodyPr anchor="t" rtlCol="false" tIns="0" lIns="0" bIns="0" rIns="0">
            <a:spAutoFit/>
          </a:bodyPr>
          <a:lstStyle/>
          <a:p>
            <a:pPr algn="l">
              <a:lnSpc>
                <a:spcPts val="3855"/>
              </a:lnSpc>
            </a:pPr>
            <a:r>
              <a:rPr lang="en-US" sz="2753" spc="-55">
                <a:solidFill>
                  <a:srgbClr val="051D40"/>
                </a:solidFill>
                <a:latin typeface="Poppins"/>
                <a:ea typeface="Poppins"/>
                <a:cs typeface="Poppins"/>
                <a:sym typeface="Poppins"/>
              </a:rPr>
              <a:t>By :  Omar Hatem</a:t>
            </a:r>
          </a:p>
          <a:p>
            <a:pPr algn="l">
              <a:lnSpc>
                <a:spcPts val="3855"/>
              </a:lnSpc>
            </a:pPr>
            <a:r>
              <a:rPr lang="en-US" sz="2753" spc="-55">
                <a:solidFill>
                  <a:srgbClr val="051D40"/>
                </a:solidFill>
                <a:latin typeface="Poppins"/>
                <a:ea typeface="Poppins"/>
                <a:cs typeface="Poppins"/>
                <a:sym typeface="Poppins"/>
              </a:rPr>
              <a:t>        Abdullah Hatem</a:t>
            </a:r>
          </a:p>
          <a:p>
            <a:pPr algn="l">
              <a:lnSpc>
                <a:spcPts val="3855"/>
              </a:lnSpc>
              <a:spcBef>
                <a:spcPct val="0"/>
              </a:spcBef>
            </a:pPr>
            <a:r>
              <a:rPr lang="en-US" sz="2753" spc="-55">
                <a:solidFill>
                  <a:srgbClr val="051D40"/>
                </a:solidFill>
                <a:latin typeface="Poppins"/>
                <a:ea typeface="Poppins"/>
                <a:cs typeface="Poppins"/>
                <a:sym typeface="Poppins"/>
              </a:rPr>
              <a:t>        Fatema Najem</a:t>
            </a:r>
          </a:p>
        </p:txBody>
      </p:sp>
      <p:sp>
        <p:nvSpPr>
          <p:cNvPr name="TextBox 25" id="25"/>
          <p:cNvSpPr txBox="true"/>
          <p:nvPr/>
        </p:nvSpPr>
        <p:spPr>
          <a:xfrm rot="0">
            <a:off x="6661671" y="7427448"/>
            <a:ext cx="4191446" cy="1374140"/>
          </a:xfrm>
          <a:prstGeom prst="rect">
            <a:avLst/>
          </a:prstGeom>
        </p:spPr>
        <p:txBody>
          <a:bodyPr anchor="t" rtlCol="false" tIns="0" lIns="0" bIns="0" rIns="0">
            <a:spAutoFit/>
          </a:bodyPr>
          <a:lstStyle/>
          <a:p>
            <a:pPr algn="l">
              <a:lnSpc>
                <a:spcPts val="3639"/>
              </a:lnSpc>
            </a:pPr>
            <a:r>
              <a:rPr lang="en-US" sz="2799">
                <a:solidFill>
                  <a:srgbClr val="051D40"/>
                </a:solidFill>
                <a:latin typeface="Open Sauce"/>
                <a:ea typeface="Open Sauce"/>
                <a:cs typeface="Open Sauce"/>
                <a:sym typeface="Open Sauce"/>
              </a:rPr>
              <a:t>Supervisor: </a:t>
            </a:r>
          </a:p>
          <a:p>
            <a:pPr algn="l">
              <a:lnSpc>
                <a:spcPts val="3639"/>
              </a:lnSpc>
            </a:pPr>
          </a:p>
          <a:p>
            <a:pPr algn="l">
              <a:lnSpc>
                <a:spcPts val="3639"/>
              </a:lnSpc>
              <a:spcBef>
                <a:spcPct val="0"/>
              </a:spcBef>
            </a:pPr>
            <a:r>
              <a:rPr lang="en-US" sz="2799">
                <a:solidFill>
                  <a:srgbClr val="051D40"/>
                </a:solidFill>
                <a:latin typeface="Open Sauce"/>
                <a:ea typeface="Open Sauce"/>
                <a:cs typeface="Open Sauce"/>
                <a:sym typeface="Open Sauce"/>
              </a:rPr>
              <a:t>Dr. Mohammad Alsayed </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277391" y="4536117"/>
            <a:ext cx="5841799" cy="1153755"/>
          </a:xfrm>
          <a:custGeom>
            <a:avLst/>
            <a:gdLst/>
            <a:ahLst/>
            <a:cxnLst/>
            <a:rect r="r" b="b" t="t" l="l"/>
            <a:pathLst>
              <a:path h="1153755" w="5841799">
                <a:moveTo>
                  <a:pt x="0" y="0"/>
                </a:moveTo>
                <a:lnTo>
                  <a:pt x="5841799" y="0"/>
                </a:lnTo>
                <a:lnTo>
                  <a:pt x="5841799" y="1153756"/>
                </a:lnTo>
                <a:lnTo>
                  <a:pt x="0" y="1153756"/>
                </a:lnTo>
                <a:lnTo>
                  <a:pt x="0" y="0"/>
                </a:lnTo>
                <a:close/>
              </a:path>
            </a:pathLst>
          </a:custGeom>
          <a:blipFill>
            <a:blip r:embed="rId2"/>
            <a:stretch>
              <a:fillRect l="0" t="0" r="0" b="0"/>
            </a:stretch>
          </a:blipFill>
        </p:spPr>
      </p:sp>
      <p:sp>
        <p:nvSpPr>
          <p:cNvPr name="Freeform 3" id="3"/>
          <p:cNvSpPr/>
          <p:nvPr/>
        </p:nvSpPr>
        <p:spPr>
          <a:xfrm flipH="false" flipV="false" rot="0">
            <a:off x="277391" y="9682775"/>
            <a:ext cx="5841799" cy="1153755"/>
          </a:xfrm>
          <a:custGeom>
            <a:avLst/>
            <a:gdLst/>
            <a:ahLst/>
            <a:cxnLst/>
            <a:rect r="r" b="b" t="t" l="l"/>
            <a:pathLst>
              <a:path h="1153755" w="5841799">
                <a:moveTo>
                  <a:pt x="0" y="0"/>
                </a:moveTo>
                <a:lnTo>
                  <a:pt x="5841799" y="0"/>
                </a:lnTo>
                <a:lnTo>
                  <a:pt x="5841799" y="1153755"/>
                </a:lnTo>
                <a:lnTo>
                  <a:pt x="0" y="1153755"/>
                </a:lnTo>
                <a:lnTo>
                  <a:pt x="0" y="0"/>
                </a:lnTo>
                <a:close/>
              </a:path>
            </a:pathLst>
          </a:custGeom>
          <a:blipFill>
            <a:blip r:embed="rId2"/>
            <a:stretch>
              <a:fillRect l="0" t="0" r="0" b="0"/>
            </a:stretch>
          </a:blipFill>
        </p:spPr>
      </p:sp>
      <p:sp>
        <p:nvSpPr>
          <p:cNvPr name="Freeform 4" id="4"/>
          <p:cNvSpPr/>
          <p:nvPr/>
        </p:nvSpPr>
        <p:spPr>
          <a:xfrm flipH="false" flipV="false" rot="0">
            <a:off x="12144528" y="9698063"/>
            <a:ext cx="5841799" cy="1153755"/>
          </a:xfrm>
          <a:custGeom>
            <a:avLst/>
            <a:gdLst/>
            <a:ahLst/>
            <a:cxnLst/>
            <a:rect r="r" b="b" t="t" l="l"/>
            <a:pathLst>
              <a:path h="1153755" w="5841799">
                <a:moveTo>
                  <a:pt x="0" y="0"/>
                </a:moveTo>
                <a:lnTo>
                  <a:pt x="5841799" y="0"/>
                </a:lnTo>
                <a:lnTo>
                  <a:pt x="5841799" y="1153755"/>
                </a:lnTo>
                <a:lnTo>
                  <a:pt x="0" y="1153755"/>
                </a:lnTo>
                <a:lnTo>
                  <a:pt x="0" y="0"/>
                </a:lnTo>
                <a:close/>
              </a:path>
            </a:pathLst>
          </a:custGeom>
          <a:blipFill>
            <a:blip r:embed="rId2"/>
            <a:stretch>
              <a:fillRect l="0" t="0" r="0" b="0"/>
            </a:stretch>
          </a:blipFill>
        </p:spPr>
      </p:sp>
      <p:grpSp>
        <p:nvGrpSpPr>
          <p:cNvPr name="Group 5" id="5"/>
          <p:cNvGrpSpPr/>
          <p:nvPr/>
        </p:nvGrpSpPr>
        <p:grpSpPr>
          <a:xfrm rot="0">
            <a:off x="12278323" y="5295096"/>
            <a:ext cx="5841799" cy="5146658"/>
            <a:chOff x="0" y="0"/>
            <a:chExt cx="1554321" cy="1369365"/>
          </a:xfrm>
        </p:grpSpPr>
        <p:sp>
          <p:nvSpPr>
            <p:cNvPr name="Freeform 6" id="6"/>
            <p:cNvSpPr/>
            <p:nvPr/>
          </p:nvSpPr>
          <p:spPr>
            <a:xfrm flipH="false" flipV="false" rot="0">
              <a:off x="0" y="0"/>
              <a:ext cx="1554321" cy="1369365"/>
            </a:xfrm>
            <a:custGeom>
              <a:avLst/>
              <a:gdLst/>
              <a:ahLst/>
              <a:cxnLst/>
              <a:rect r="r" b="b" t="t" l="l"/>
              <a:pathLst>
                <a:path h="1369365" w="1554321">
                  <a:moveTo>
                    <a:pt x="58312" y="0"/>
                  </a:moveTo>
                  <a:lnTo>
                    <a:pt x="1496009" y="0"/>
                  </a:lnTo>
                  <a:cubicBezTo>
                    <a:pt x="1511474" y="0"/>
                    <a:pt x="1526306" y="6144"/>
                    <a:pt x="1537241" y="17079"/>
                  </a:cubicBezTo>
                  <a:cubicBezTo>
                    <a:pt x="1548177" y="28015"/>
                    <a:pt x="1554321" y="42846"/>
                    <a:pt x="1554321" y="58312"/>
                  </a:cubicBezTo>
                  <a:lnTo>
                    <a:pt x="1554321" y="1311054"/>
                  </a:lnTo>
                  <a:cubicBezTo>
                    <a:pt x="1554321" y="1326519"/>
                    <a:pt x="1548177" y="1341351"/>
                    <a:pt x="1537241" y="1352286"/>
                  </a:cubicBezTo>
                  <a:cubicBezTo>
                    <a:pt x="1526306" y="1363222"/>
                    <a:pt x="1511474" y="1369365"/>
                    <a:pt x="1496009" y="1369365"/>
                  </a:cubicBezTo>
                  <a:lnTo>
                    <a:pt x="58312" y="1369365"/>
                  </a:lnTo>
                  <a:cubicBezTo>
                    <a:pt x="42846" y="1369365"/>
                    <a:pt x="28015" y="1363222"/>
                    <a:pt x="17079" y="1352286"/>
                  </a:cubicBezTo>
                  <a:cubicBezTo>
                    <a:pt x="6144" y="1341351"/>
                    <a:pt x="0" y="1326519"/>
                    <a:pt x="0" y="1311054"/>
                  </a:cubicBezTo>
                  <a:lnTo>
                    <a:pt x="0" y="58312"/>
                  </a:lnTo>
                  <a:cubicBezTo>
                    <a:pt x="0" y="42846"/>
                    <a:pt x="6144" y="28015"/>
                    <a:pt x="17079" y="17079"/>
                  </a:cubicBezTo>
                  <a:cubicBezTo>
                    <a:pt x="28015" y="6144"/>
                    <a:pt x="42846" y="0"/>
                    <a:pt x="58312" y="0"/>
                  </a:cubicBezTo>
                  <a:close/>
                </a:path>
              </a:pathLst>
            </a:custGeom>
            <a:solidFill>
              <a:srgbClr val="FDFDFD"/>
            </a:solidFill>
          </p:spPr>
        </p:sp>
        <p:sp>
          <p:nvSpPr>
            <p:cNvPr name="TextBox 7" id="7"/>
            <p:cNvSpPr txBox="true"/>
            <p:nvPr/>
          </p:nvSpPr>
          <p:spPr>
            <a:xfrm>
              <a:off x="0" y="-38100"/>
              <a:ext cx="1554321" cy="1407465"/>
            </a:xfrm>
            <a:prstGeom prst="rect">
              <a:avLst/>
            </a:prstGeom>
          </p:spPr>
          <p:txBody>
            <a:bodyPr anchor="ctr" rtlCol="false" tIns="50800" lIns="50800" bIns="50800" rIns="50800"/>
            <a:lstStyle/>
            <a:p>
              <a:pPr algn="ctr">
                <a:lnSpc>
                  <a:spcPts val="2659"/>
                </a:lnSpc>
              </a:pPr>
            </a:p>
            <a:p>
              <a:pPr algn="ctr">
                <a:lnSpc>
                  <a:spcPts val="2659"/>
                </a:lnSpc>
              </a:pPr>
            </a:p>
          </p:txBody>
        </p:sp>
      </p:grpSp>
      <p:grpSp>
        <p:nvGrpSpPr>
          <p:cNvPr name="Group 8" id="8"/>
          <p:cNvGrpSpPr/>
          <p:nvPr/>
        </p:nvGrpSpPr>
        <p:grpSpPr>
          <a:xfrm rot="0">
            <a:off x="277391" y="5295096"/>
            <a:ext cx="5841799" cy="5146658"/>
            <a:chOff x="0" y="0"/>
            <a:chExt cx="1554321" cy="1369365"/>
          </a:xfrm>
        </p:grpSpPr>
        <p:sp>
          <p:nvSpPr>
            <p:cNvPr name="Freeform 9" id="9"/>
            <p:cNvSpPr/>
            <p:nvPr/>
          </p:nvSpPr>
          <p:spPr>
            <a:xfrm flipH="false" flipV="false" rot="0">
              <a:off x="0" y="0"/>
              <a:ext cx="1554321" cy="1369365"/>
            </a:xfrm>
            <a:custGeom>
              <a:avLst/>
              <a:gdLst/>
              <a:ahLst/>
              <a:cxnLst/>
              <a:rect r="r" b="b" t="t" l="l"/>
              <a:pathLst>
                <a:path h="1369365" w="1554321">
                  <a:moveTo>
                    <a:pt x="58312" y="0"/>
                  </a:moveTo>
                  <a:lnTo>
                    <a:pt x="1496009" y="0"/>
                  </a:lnTo>
                  <a:cubicBezTo>
                    <a:pt x="1511474" y="0"/>
                    <a:pt x="1526306" y="6144"/>
                    <a:pt x="1537241" y="17079"/>
                  </a:cubicBezTo>
                  <a:cubicBezTo>
                    <a:pt x="1548177" y="28015"/>
                    <a:pt x="1554321" y="42846"/>
                    <a:pt x="1554321" y="58312"/>
                  </a:cubicBezTo>
                  <a:lnTo>
                    <a:pt x="1554321" y="1311054"/>
                  </a:lnTo>
                  <a:cubicBezTo>
                    <a:pt x="1554321" y="1326519"/>
                    <a:pt x="1548177" y="1341351"/>
                    <a:pt x="1537241" y="1352286"/>
                  </a:cubicBezTo>
                  <a:cubicBezTo>
                    <a:pt x="1526306" y="1363222"/>
                    <a:pt x="1511474" y="1369365"/>
                    <a:pt x="1496009" y="1369365"/>
                  </a:cubicBezTo>
                  <a:lnTo>
                    <a:pt x="58312" y="1369365"/>
                  </a:lnTo>
                  <a:cubicBezTo>
                    <a:pt x="42846" y="1369365"/>
                    <a:pt x="28015" y="1363222"/>
                    <a:pt x="17079" y="1352286"/>
                  </a:cubicBezTo>
                  <a:cubicBezTo>
                    <a:pt x="6144" y="1341351"/>
                    <a:pt x="0" y="1326519"/>
                    <a:pt x="0" y="1311054"/>
                  </a:cubicBezTo>
                  <a:lnTo>
                    <a:pt x="0" y="58312"/>
                  </a:lnTo>
                  <a:cubicBezTo>
                    <a:pt x="0" y="42846"/>
                    <a:pt x="6144" y="28015"/>
                    <a:pt x="17079" y="17079"/>
                  </a:cubicBezTo>
                  <a:cubicBezTo>
                    <a:pt x="28015" y="6144"/>
                    <a:pt x="42846" y="0"/>
                    <a:pt x="58312" y="0"/>
                  </a:cubicBezTo>
                  <a:close/>
                </a:path>
              </a:pathLst>
            </a:custGeom>
            <a:solidFill>
              <a:srgbClr val="FDFDFD"/>
            </a:solidFill>
          </p:spPr>
        </p:sp>
        <p:sp>
          <p:nvSpPr>
            <p:cNvPr name="TextBox 10" id="10"/>
            <p:cNvSpPr txBox="true"/>
            <p:nvPr/>
          </p:nvSpPr>
          <p:spPr>
            <a:xfrm>
              <a:off x="0" y="-38100"/>
              <a:ext cx="1554321" cy="1407465"/>
            </a:xfrm>
            <a:prstGeom prst="rect">
              <a:avLst/>
            </a:prstGeom>
          </p:spPr>
          <p:txBody>
            <a:bodyPr anchor="ctr" rtlCol="false" tIns="50800" lIns="50800" bIns="50800" rIns="50800"/>
            <a:lstStyle/>
            <a:p>
              <a:pPr algn="ctr">
                <a:lnSpc>
                  <a:spcPts val="2659"/>
                </a:lnSpc>
              </a:pPr>
            </a:p>
            <a:p>
              <a:pPr algn="ctr">
                <a:lnSpc>
                  <a:spcPts val="2659"/>
                </a:lnSpc>
              </a:pPr>
            </a:p>
          </p:txBody>
        </p:sp>
      </p:grpSp>
      <p:grpSp>
        <p:nvGrpSpPr>
          <p:cNvPr name="Group 11" id="11"/>
          <p:cNvGrpSpPr/>
          <p:nvPr/>
        </p:nvGrpSpPr>
        <p:grpSpPr>
          <a:xfrm rot="0">
            <a:off x="277391" y="148438"/>
            <a:ext cx="5841799" cy="5146658"/>
            <a:chOff x="0" y="0"/>
            <a:chExt cx="1554321" cy="1369365"/>
          </a:xfrm>
        </p:grpSpPr>
        <p:sp>
          <p:nvSpPr>
            <p:cNvPr name="Freeform 12" id="12"/>
            <p:cNvSpPr/>
            <p:nvPr/>
          </p:nvSpPr>
          <p:spPr>
            <a:xfrm flipH="false" flipV="false" rot="0">
              <a:off x="0" y="0"/>
              <a:ext cx="1554321" cy="1369365"/>
            </a:xfrm>
            <a:custGeom>
              <a:avLst/>
              <a:gdLst/>
              <a:ahLst/>
              <a:cxnLst/>
              <a:rect r="r" b="b" t="t" l="l"/>
              <a:pathLst>
                <a:path h="1369365" w="1554321">
                  <a:moveTo>
                    <a:pt x="58312" y="0"/>
                  </a:moveTo>
                  <a:lnTo>
                    <a:pt x="1496009" y="0"/>
                  </a:lnTo>
                  <a:cubicBezTo>
                    <a:pt x="1511474" y="0"/>
                    <a:pt x="1526306" y="6144"/>
                    <a:pt x="1537241" y="17079"/>
                  </a:cubicBezTo>
                  <a:cubicBezTo>
                    <a:pt x="1548177" y="28015"/>
                    <a:pt x="1554321" y="42846"/>
                    <a:pt x="1554321" y="58312"/>
                  </a:cubicBezTo>
                  <a:lnTo>
                    <a:pt x="1554321" y="1311054"/>
                  </a:lnTo>
                  <a:cubicBezTo>
                    <a:pt x="1554321" y="1326519"/>
                    <a:pt x="1548177" y="1341351"/>
                    <a:pt x="1537241" y="1352286"/>
                  </a:cubicBezTo>
                  <a:cubicBezTo>
                    <a:pt x="1526306" y="1363222"/>
                    <a:pt x="1511474" y="1369365"/>
                    <a:pt x="1496009" y="1369365"/>
                  </a:cubicBezTo>
                  <a:lnTo>
                    <a:pt x="58312" y="1369365"/>
                  </a:lnTo>
                  <a:cubicBezTo>
                    <a:pt x="42846" y="1369365"/>
                    <a:pt x="28015" y="1363222"/>
                    <a:pt x="17079" y="1352286"/>
                  </a:cubicBezTo>
                  <a:cubicBezTo>
                    <a:pt x="6144" y="1341351"/>
                    <a:pt x="0" y="1326519"/>
                    <a:pt x="0" y="1311054"/>
                  </a:cubicBezTo>
                  <a:lnTo>
                    <a:pt x="0" y="58312"/>
                  </a:lnTo>
                  <a:cubicBezTo>
                    <a:pt x="0" y="42846"/>
                    <a:pt x="6144" y="28015"/>
                    <a:pt x="17079" y="17079"/>
                  </a:cubicBezTo>
                  <a:cubicBezTo>
                    <a:pt x="28015" y="6144"/>
                    <a:pt x="42846" y="0"/>
                    <a:pt x="58312" y="0"/>
                  </a:cubicBezTo>
                  <a:close/>
                </a:path>
              </a:pathLst>
            </a:custGeom>
            <a:solidFill>
              <a:srgbClr val="FDFDFD"/>
            </a:solidFill>
          </p:spPr>
        </p:sp>
        <p:sp>
          <p:nvSpPr>
            <p:cNvPr name="TextBox 13" id="13"/>
            <p:cNvSpPr txBox="true"/>
            <p:nvPr/>
          </p:nvSpPr>
          <p:spPr>
            <a:xfrm>
              <a:off x="0" y="-38100"/>
              <a:ext cx="1554321" cy="1407465"/>
            </a:xfrm>
            <a:prstGeom prst="rect">
              <a:avLst/>
            </a:prstGeom>
          </p:spPr>
          <p:txBody>
            <a:bodyPr anchor="ctr" rtlCol="false" tIns="50800" lIns="50800" bIns="50800" rIns="50800"/>
            <a:lstStyle/>
            <a:p>
              <a:pPr algn="ctr">
                <a:lnSpc>
                  <a:spcPts val="2659"/>
                </a:lnSpc>
              </a:pPr>
            </a:p>
            <a:p>
              <a:pPr algn="ctr">
                <a:lnSpc>
                  <a:spcPts val="2659"/>
                </a:lnSpc>
              </a:pPr>
            </a:p>
          </p:txBody>
        </p:sp>
      </p:grpSp>
      <p:grpSp>
        <p:nvGrpSpPr>
          <p:cNvPr name="Group 14" id="14"/>
          <p:cNvGrpSpPr/>
          <p:nvPr/>
        </p:nvGrpSpPr>
        <p:grpSpPr>
          <a:xfrm rot="0">
            <a:off x="-1943806" y="-2528624"/>
            <a:ext cx="4693046" cy="4693046"/>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7" id="17"/>
          <p:cNvGrpSpPr/>
          <p:nvPr/>
        </p:nvGrpSpPr>
        <p:grpSpPr>
          <a:xfrm rot="0">
            <a:off x="16854851" y="8153153"/>
            <a:ext cx="4693046" cy="4693046"/>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9" id="19"/>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20" id="20"/>
          <p:cNvGrpSpPr/>
          <p:nvPr/>
        </p:nvGrpSpPr>
        <p:grpSpPr>
          <a:xfrm rot="0">
            <a:off x="429791" y="297744"/>
            <a:ext cx="5570690" cy="3687204"/>
            <a:chOff x="0" y="0"/>
            <a:chExt cx="11289030" cy="7472138"/>
          </a:xfrm>
        </p:grpSpPr>
        <p:sp>
          <p:nvSpPr>
            <p:cNvPr name="Freeform 21" id="21"/>
            <p:cNvSpPr/>
            <p:nvPr/>
          </p:nvSpPr>
          <p:spPr>
            <a:xfrm flipH="false" flipV="false" rot="0">
              <a:off x="0" y="0"/>
              <a:ext cx="11287760" cy="7472138"/>
            </a:xfrm>
            <a:custGeom>
              <a:avLst/>
              <a:gdLst/>
              <a:ahLst/>
              <a:cxnLst/>
              <a:rect r="r" b="b" t="t" l="l"/>
              <a:pathLst>
                <a:path h="7472138" w="11287760">
                  <a:moveTo>
                    <a:pt x="0" y="6853444"/>
                  </a:moveTo>
                  <a:lnTo>
                    <a:pt x="0" y="618693"/>
                  </a:lnTo>
                  <a:cubicBezTo>
                    <a:pt x="0" y="276469"/>
                    <a:pt x="234950" y="0"/>
                    <a:pt x="525780" y="0"/>
                  </a:cubicBezTo>
                  <a:lnTo>
                    <a:pt x="10761980" y="0"/>
                  </a:lnTo>
                  <a:cubicBezTo>
                    <a:pt x="11052810" y="0"/>
                    <a:pt x="11287760" y="276469"/>
                    <a:pt x="11287760" y="618693"/>
                  </a:cubicBezTo>
                  <a:lnTo>
                    <a:pt x="11287760" y="6851950"/>
                  </a:lnTo>
                  <a:cubicBezTo>
                    <a:pt x="11287760" y="7194174"/>
                    <a:pt x="11052810" y="7470643"/>
                    <a:pt x="10761980" y="7470643"/>
                  </a:cubicBezTo>
                  <a:lnTo>
                    <a:pt x="525780" y="7470643"/>
                  </a:lnTo>
                  <a:cubicBezTo>
                    <a:pt x="236220" y="7472138"/>
                    <a:pt x="0" y="7195669"/>
                    <a:pt x="0" y="6853444"/>
                  </a:cubicBezTo>
                  <a:close/>
                </a:path>
              </a:pathLst>
            </a:custGeom>
            <a:blipFill>
              <a:blip r:embed="rId3"/>
              <a:stretch>
                <a:fillRect l="-20974" t="0" r="-20974" b="0"/>
              </a:stretch>
            </a:blipFill>
          </p:spPr>
        </p:sp>
      </p:grpSp>
      <p:grpSp>
        <p:nvGrpSpPr>
          <p:cNvPr name="Group 22" id="22"/>
          <p:cNvGrpSpPr/>
          <p:nvPr/>
        </p:nvGrpSpPr>
        <p:grpSpPr>
          <a:xfrm rot="0">
            <a:off x="903370" y="5442738"/>
            <a:ext cx="4623531" cy="3815562"/>
            <a:chOff x="0" y="0"/>
            <a:chExt cx="12782628" cy="10548845"/>
          </a:xfrm>
        </p:grpSpPr>
        <p:sp>
          <p:nvSpPr>
            <p:cNvPr name="Freeform 23" id="23"/>
            <p:cNvSpPr/>
            <p:nvPr/>
          </p:nvSpPr>
          <p:spPr>
            <a:xfrm flipH="false" flipV="false" rot="0">
              <a:off x="0" y="0"/>
              <a:ext cx="12781190" cy="10548845"/>
            </a:xfrm>
            <a:custGeom>
              <a:avLst/>
              <a:gdLst/>
              <a:ahLst/>
              <a:cxnLst/>
              <a:rect r="r" b="b" t="t" l="l"/>
              <a:pathLst>
                <a:path h="10548845" w="12781190">
                  <a:moveTo>
                    <a:pt x="0" y="9675401"/>
                  </a:moveTo>
                  <a:lnTo>
                    <a:pt x="0" y="873444"/>
                  </a:lnTo>
                  <a:cubicBezTo>
                    <a:pt x="0" y="390307"/>
                    <a:pt x="266035" y="0"/>
                    <a:pt x="595344" y="0"/>
                  </a:cubicBezTo>
                  <a:lnTo>
                    <a:pt x="12185848" y="0"/>
                  </a:lnTo>
                  <a:cubicBezTo>
                    <a:pt x="12515155" y="0"/>
                    <a:pt x="12781190" y="390307"/>
                    <a:pt x="12781190" y="873444"/>
                  </a:cubicBezTo>
                  <a:lnTo>
                    <a:pt x="12781190" y="9673291"/>
                  </a:lnTo>
                  <a:cubicBezTo>
                    <a:pt x="12781190" y="10156428"/>
                    <a:pt x="12515155" y="10546736"/>
                    <a:pt x="12185848" y="10546736"/>
                  </a:cubicBezTo>
                  <a:lnTo>
                    <a:pt x="595344" y="10546736"/>
                  </a:lnTo>
                  <a:cubicBezTo>
                    <a:pt x="267473" y="10548845"/>
                    <a:pt x="0" y="10158538"/>
                    <a:pt x="0" y="9675401"/>
                  </a:cubicBezTo>
                  <a:close/>
                </a:path>
              </a:pathLst>
            </a:custGeom>
            <a:blipFill>
              <a:blip r:embed="rId4"/>
              <a:stretch>
                <a:fillRect l="0" t="-48126" r="0" b="-48126"/>
              </a:stretch>
            </a:blipFill>
          </p:spPr>
        </p:sp>
      </p:grpSp>
      <p:grpSp>
        <p:nvGrpSpPr>
          <p:cNvPr name="Group 24" id="24"/>
          <p:cNvGrpSpPr/>
          <p:nvPr/>
        </p:nvGrpSpPr>
        <p:grpSpPr>
          <a:xfrm rot="0">
            <a:off x="12413878" y="5442738"/>
            <a:ext cx="5570690" cy="3815562"/>
            <a:chOff x="0" y="0"/>
            <a:chExt cx="11289030" cy="7732256"/>
          </a:xfrm>
        </p:grpSpPr>
        <p:sp>
          <p:nvSpPr>
            <p:cNvPr name="Freeform 25" id="25"/>
            <p:cNvSpPr/>
            <p:nvPr/>
          </p:nvSpPr>
          <p:spPr>
            <a:xfrm flipH="false" flipV="false" rot="0">
              <a:off x="0" y="0"/>
              <a:ext cx="11287760" cy="7732256"/>
            </a:xfrm>
            <a:custGeom>
              <a:avLst/>
              <a:gdLst/>
              <a:ahLst/>
              <a:cxnLst/>
              <a:rect r="r" b="b" t="t" l="l"/>
              <a:pathLst>
                <a:path h="7732256" w="11287760">
                  <a:moveTo>
                    <a:pt x="0" y="7092025"/>
                  </a:moveTo>
                  <a:lnTo>
                    <a:pt x="0" y="640231"/>
                  </a:lnTo>
                  <a:cubicBezTo>
                    <a:pt x="0" y="286093"/>
                    <a:pt x="234950" y="0"/>
                    <a:pt x="525780" y="0"/>
                  </a:cubicBezTo>
                  <a:lnTo>
                    <a:pt x="10761980" y="0"/>
                  </a:lnTo>
                  <a:cubicBezTo>
                    <a:pt x="11052810" y="0"/>
                    <a:pt x="11287760" y="286093"/>
                    <a:pt x="11287760" y="640231"/>
                  </a:cubicBezTo>
                  <a:lnTo>
                    <a:pt x="11287760" y="7090479"/>
                  </a:lnTo>
                  <a:cubicBezTo>
                    <a:pt x="11287760" y="7444616"/>
                    <a:pt x="11052810" y="7730710"/>
                    <a:pt x="10761980" y="7730710"/>
                  </a:cubicBezTo>
                  <a:lnTo>
                    <a:pt x="525780" y="7730710"/>
                  </a:lnTo>
                  <a:cubicBezTo>
                    <a:pt x="236220" y="7732256"/>
                    <a:pt x="0" y="7446163"/>
                    <a:pt x="0" y="7092025"/>
                  </a:cubicBezTo>
                  <a:close/>
                </a:path>
              </a:pathLst>
            </a:custGeom>
            <a:blipFill>
              <a:blip r:embed="rId5"/>
              <a:stretch>
                <a:fillRect l="0" t="-14557" r="0" b="-14557"/>
              </a:stretch>
            </a:blipFill>
          </p:spPr>
        </p:sp>
      </p:grpSp>
      <p:grpSp>
        <p:nvGrpSpPr>
          <p:cNvPr name="Group 26" id="26"/>
          <p:cNvGrpSpPr/>
          <p:nvPr/>
        </p:nvGrpSpPr>
        <p:grpSpPr>
          <a:xfrm rot="0">
            <a:off x="12278323" y="148438"/>
            <a:ext cx="5841799" cy="5146658"/>
            <a:chOff x="0" y="0"/>
            <a:chExt cx="1554321" cy="1369365"/>
          </a:xfrm>
        </p:grpSpPr>
        <p:sp>
          <p:nvSpPr>
            <p:cNvPr name="Freeform 27" id="27"/>
            <p:cNvSpPr/>
            <p:nvPr/>
          </p:nvSpPr>
          <p:spPr>
            <a:xfrm flipH="false" flipV="false" rot="0">
              <a:off x="0" y="0"/>
              <a:ext cx="1554321" cy="1369365"/>
            </a:xfrm>
            <a:custGeom>
              <a:avLst/>
              <a:gdLst/>
              <a:ahLst/>
              <a:cxnLst/>
              <a:rect r="r" b="b" t="t" l="l"/>
              <a:pathLst>
                <a:path h="1369365" w="1554321">
                  <a:moveTo>
                    <a:pt x="58312" y="0"/>
                  </a:moveTo>
                  <a:lnTo>
                    <a:pt x="1496009" y="0"/>
                  </a:lnTo>
                  <a:cubicBezTo>
                    <a:pt x="1511474" y="0"/>
                    <a:pt x="1526306" y="6144"/>
                    <a:pt x="1537241" y="17079"/>
                  </a:cubicBezTo>
                  <a:cubicBezTo>
                    <a:pt x="1548177" y="28015"/>
                    <a:pt x="1554321" y="42846"/>
                    <a:pt x="1554321" y="58312"/>
                  </a:cubicBezTo>
                  <a:lnTo>
                    <a:pt x="1554321" y="1311054"/>
                  </a:lnTo>
                  <a:cubicBezTo>
                    <a:pt x="1554321" y="1326519"/>
                    <a:pt x="1548177" y="1341351"/>
                    <a:pt x="1537241" y="1352286"/>
                  </a:cubicBezTo>
                  <a:cubicBezTo>
                    <a:pt x="1526306" y="1363222"/>
                    <a:pt x="1511474" y="1369365"/>
                    <a:pt x="1496009" y="1369365"/>
                  </a:cubicBezTo>
                  <a:lnTo>
                    <a:pt x="58312" y="1369365"/>
                  </a:lnTo>
                  <a:cubicBezTo>
                    <a:pt x="42846" y="1369365"/>
                    <a:pt x="28015" y="1363222"/>
                    <a:pt x="17079" y="1352286"/>
                  </a:cubicBezTo>
                  <a:cubicBezTo>
                    <a:pt x="6144" y="1341351"/>
                    <a:pt x="0" y="1326519"/>
                    <a:pt x="0" y="1311054"/>
                  </a:cubicBezTo>
                  <a:lnTo>
                    <a:pt x="0" y="58312"/>
                  </a:lnTo>
                  <a:cubicBezTo>
                    <a:pt x="0" y="42846"/>
                    <a:pt x="6144" y="28015"/>
                    <a:pt x="17079" y="17079"/>
                  </a:cubicBezTo>
                  <a:cubicBezTo>
                    <a:pt x="28015" y="6144"/>
                    <a:pt x="42846" y="0"/>
                    <a:pt x="58312" y="0"/>
                  </a:cubicBezTo>
                  <a:close/>
                </a:path>
              </a:pathLst>
            </a:custGeom>
            <a:solidFill>
              <a:srgbClr val="FDFDFD"/>
            </a:solidFill>
          </p:spPr>
        </p:sp>
        <p:sp>
          <p:nvSpPr>
            <p:cNvPr name="TextBox 28" id="28"/>
            <p:cNvSpPr txBox="true"/>
            <p:nvPr/>
          </p:nvSpPr>
          <p:spPr>
            <a:xfrm>
              <a:off x="0" y="-38100"/>
              <a:ext cx="1554321" cy="1407465"/>
            </a:xfrm>
            <a:prstGeom prst="rect">
              <a:avLst/>
            </a:prstGeom>
          </p:spPr>
          <p:txBody>
            <a:bodyPr anchor="ctr" rtlCol="false" tIns="50800" lIns="50800" bIns="50800" rIns="50800"/>
            <a:lstStyle/>
            <a:p>
              <a:pPr algn="ctr">
                <a:lnSpc>
                  <a:spcPts val="2659"/>
                </a:lnSpc>
              </a:pPr>
            </a:p>
            <a:p>
              <a:pPr algn="ctr">
                <a:lnSpc>
                  <a:spcPts val="2659"/>
                </a:lnSpc>
              </a:pPr>
            </a:p>
          </p:txBody>
        </p:sp>
      </p:grpSp>
      <p:grpSp>
        <p:nvGrpSpPr>
          <p:cNvPr name="Group 29" id="29"/>
          <p:cNvGrpSpPr/>
          <p:nvPr/>
        </p:nvGrpSpPr>
        <p:grpSpPr>
          <a:xfrm rot="0">
            <a:off x="12412118" y="297744"/>
            <a:ext cx="5570690" cy="3628695"/>
            <a:chOff x="0" y="0"/>
            <a:chExt cx="11289030" cy="7353568"/>
          </a:xfrm>
        </p:grpSpPr>
        <p:sp>
          <p:nvSpPr>
            <p:cNvPr name="Freeform 30" id="30"/>
            <p:cNvSpPr/>
            <p:nvPr/>
          </p:nvSpPr>
          <p:spPr>
            <a:xfrm flipH="false" flipV="false" rot="0">
              <a:off x="0" y="0"/>
              <a:ext cx="11287760" cy="7353567"/>
            </a:xfrm>
            <a:custGeom>
              <a:avLst/>
              <a:gdLst/>
              <a:ahLst/>
              <a:cxnLst/>
              <a:rect r="r" b="b" t="t" l="l"/>
              <a:pathLst>
                <a:path h="7353567" w="11287760">
                  <a:moveTo>
                    <a:pt x="0" y="6744692"/>
                  </a:moveTo>
                  <a:lnTo>
                    <a:pt x="0" y="608875"/>
                  </a:lnTo>
                  <a:cubicBezTo>
                    <a:pt x="0" y="272082"/>
                    <a:pt x="234950" y="0"/>
                    <a:pt x="525780" y="0"/>
                  </a:cubicBezTo>
                  <a:lnTo>
                    <a:pt x="10761980" y="0"/>
                  </a:lnTo>
                  <a:cubicBezTo>
                    <a:pt x="11052810" y="0"/>
                    <a:pt x="11287760" y="272082"/>
                    <a:pt x="11287760" y="608875"/>
                  </a:cubicBezTo>
                  <a:lnTo>
                    <a:pt x="11287760" y="6743222"/>
                  </a:lnTo>
                  <a:cubicBezTo>
                    <a:pt x="11287760" y="7080014"/>
                    <a:pt x="11052810" y="7352097"/>
                    <a:pt x="10761980" y="7352097"/>
                  </a:cubicBezTo>
                  <a:lnTo>
                    <a:pt x="525780" y="7352097"/>
                  </a:lnTo>
                  <a:cubicBezTo>
                    <a:pt x="236220" y="7353567"/>
                    <a:pt x="0" y="7081486"/>
                    <a:pt x="0" y="6744692"/>
                  </a:cubicBezTo>
                  <a:close/>
                </a:path>
              </a:pathLst>
            </a:custGeom>
            <a:blipFill>
              <a:blip r:embed="rId6"/>
              <a:stretch>
                <a:fillRect l="0" t="-74316" r="0" b="-74316"/>
              </a:stretch>
            </a:blipFill>
          </p:spPr>
        </p:sp>
      </p:grpSp>
      <p:sp>
        <p:nvSpPr>
          <p:cNvPr name="TextBox 31" id="31"/>
          <p:cNvSpPr txBox="true"/>
          <p:nvPr/>
        </p:nvSpPr>
        <p:spPr>
          <a:xfrm rot="0">
            <a:off x="949639" y="4292737"/>
            <a:ext cx="4212268" cy="439135"/>
          </a:xfrm>
          <a:prstGeom prst="rect">
            <a:avLst/>
          </a:prstGeom>
        </p:spPr>
        <p:txBody>
          <a:bodyPr anchor="t" rtlCol="false" tIns="0" lIns="0" bIns="0" rIns="0">
            <a:spAutoFit/>
          </a:bodyPr>
          <a:lstStyle/>
          <a:p>
            <a:pPr algn="ctr" marL="0" indent="0" lvl="0">
              <a:lnSpc>
                <a:spcPts val="3620"/>
              </a:lnSpc>
              <a:spcBef>
                <a:spcPct val="0"/>
              </a:spcBef>
            </a:pPr>
            <a:r>
              <a:rPr lang="en-US" sz="2586" strike="noStrike" u="none">
                <a:solidFill>
                  <a:srgbClr val="051D40"/>
                </a:solidFill>
                <a:latin typeface="Montserrat"/>
                <a:ea typeface="Montserrat"/>
                <a:cs typeface="Montserrat"/>
                <a:sym typeface="Montserrat"/>
              </a:rPr>
              <a:t>water circulation pumps</a:t>
            </a:r>
          </a:p>
        </p:txBody>
      </p:sp>
      <p:sp>
        <p:nvSpPr>
          <p:cNvPr name="TextBox 32" id="32"/>
          <p:cNvSpPr txBox="true"/>
          <p:nvPr/>
        </p:nvSpPr>
        <p:spPr>
          <a:xfrm rot="0">
            <a:off x="1617070" y="9563100"/>
            <a:ext cx="2877407" cy="896335"/>
          </a:xfrm>
          <a:prstGeom prst="rect">
            <a:avLst/>
          </a:prstGeom>
        </p:spPr>
        <p:txBody>
          <a:bodyPr anchor="t" rtlCol="false" tIns="0" lIns="0" bIns="0" rIns="0">
            <a:spAutoFit/>
          </a:bodyPr>
          <a:lstStyle/>
          <a:p>
            <a:pPr algn="ctr">
              <a:lnSpc>
                <a:spcPts val="3620"/>
              </a:lnSpc>
            </a:pPr>
            <a:r>
              <a:rPr lang="en-US" sz="2586">
                <a:solidFill>
                  <a:srgbClr val="051D40"/>
                </a:solidFill>
                <a:latin typeface="Montserrat"/>
                <a:ea typeface="Montserrat"/>
                <a:cs typeface="Montserrat"/>
                <a:sym typeface="Montserrat"/>
              </a:rPr>
              <a:t>Diesel Boiler</a:t>
            </a:r>
          </a:p>
          <a:p>
            <a:pPr algn="ctr" marL="0" indent="0" lvl="0">
              <a:lnSpc>
                <a:spcPts val="3620"/>
              </a:lnSpc>
              <a:spcBef>
                <a:spcPct val="0"/>
              </a:spcBef>
            </a:pPr>
          </a:p>
        </p:txBody>
      </p:sp>
      <p:sp>
        <p:nvSpPr>
          <p:cNvPr name="TextBox 33" id="33"/>
          <p:cNvSpPr txBox="true"/>
          <p:nvPr/>
        </p:nvSpPr>
        <p:spPr>
          <a:xfrm rot="0">
            <a:off x="13220278" y="9545419"/>
            <a:ext cx="4359603" cy="896335"/>
          </a:xfrm>
          <a:prstGeom prst="rect">
            <a:avLst/>
          </a:prstGeom>
        </p:spPr>
        <p:txBody>
          <a:bodyPr anchor="t" rtlCol="false" tIns="0" lIns="0" bIns="0" rIns="0">
            <a:spAutoFit/>
          </a:bodyPr>
          <a:lstStyle/>
          <a:p>
            <a:pPr algn="ctr" marL="0" indent="0" lvl="0">
              <a:lnSpc>
                <a:spcPts val="3620"/>
              </a:lnSpc>
              <a:spcBef>
                <a:spcPct val="0"/>
              </a:spcBef>
            </a:pPr>
            <a:r>
              <a:rPr lang="en-US" sz="2586">
                <a:solidFill>
                  <a:srgbClr val="051D40"/>
                </a:solidFill>
                <a:latin typeface="Montserrat"/>
                <a:ea typeface="Montserrat"/>
                <a:cs typeface="Montserrat"/>
                <a:sym typeface="Montserrat"/>
              </a:rPr>
              <a:t>sol</a:t>
            </a:r>
            <a:r>
              <a:rPr lang="en-US" sz="2586" strike="noStrike" u="none">
                <a:solidFill>
                  <a:srgbClr val="051D40"/>
                </a:solidFill>
                <a:latin typeface="Montserrat"/>
                <a:ea typeface="Montserrat"/>
                <a:cs typeface="Montserrat"/>
                <a:sym typeface="Montserrat"/>
              </a:rPr>
              <a:t>ar thermal collectors</a:t>
            </a:r>
          </a:p>
          <a:p>
            <a:pPr algn="ctr" marL="0" indent="0" lvl="0">
              <a:lnSpc>
                <a:spcPts val="3620"/>
              </a:lnSpc>
              <a:spcBef>
                <a:spcPct val="0"/>
              </a:spcBef>
            </a:pPr>
          </a:p>
        </p:txBody>
      </p:sp>
      <p:sp>
        <p:nvSpPr>
          <p:cNvPr name="TextBox 34" id="34"/>
          <p:cNvSpPr txBox="true"/>
          <p:nvPr/>
        </p:nvSpPr>
        <p:spPr>
          <a:xfrm rot="0">
            <a:off x="13626724" y="4292737"/>
            <a:ext cx="2877407" cy="439135"/>
          </a:xfrm>
          <a:prstGeom prst="rect">
            <a:avLst/>
          </a:prstGeom>
        </p:spPr>
        <p:txBody>
          <a:bodyPr anchor="t" rtlCol="false" tIns="0" lIns="0" bIns="0" rIns="0">
            <a:spAutoFit/>
          </a:bodyPr>
          <a:lstStyle/>
          <a:p>
            <a:pPr algn="ctr" marL="0" indent="0" lvl="0">
              <a:lnSpc>
                <a:spcPts val="3620"/>
              </a:lnSpc>
              <a:spcBef>
                <a:spcPct val="0"/>
              </a:spcBef>
            </a:pPr>
            <a:r>
              <a:rPr lang="en-US" sz="2586">
                <a:solidFill>
                  <a:srgbClr val="051D40"/>
                </a:solidFill>
                <a:latin typeface="Montserrat"/>
                <a:ea typeface="Montserrat"/>
                <a:cs typeface="Montserrat"/>
                <a:sym typeface="Montserrat"/>
              </a:rPr>
              <a:t>Heat exchangers</a:t>
            </a:r>
          </a:p>
        </p:txBody>
      </p:sp>
      <p:sp>
        <p:nvSpPr>
          <p:cNvPr name="TextBox 35" id="35"/>
          <p:cNvSpPr txBox="true"/>
          <p:nvPr/>
        </p:nvSpPr>
        <p:spPr>
          <a:xfrm rot="0">
            <a:off x="6929259" y="4829492"/>
            <a:ext cx="4429482" cy="840742"/>
          </a:xfrm>
          <a:prstGeom prst="rect">
            <a:avLst/>
          </a:prstGeom>
        </p:spPr>
        <p:txBody>
          <a:bodyPr anchor="t" rtlCol="false" tIns="0" lIns="0" bIns="0" rIns="0">
            <a:spAutoFit/>
          </a:bodyPr>
          <a:lstStyle/>
          <a:p>
            <a:pPr algn="ctr">
              <a:lnSpc>
                <a:spcPts val="6159"/>
              </a:lnSpc>
              <a:spcBef>
                <a:spcPct val="0"/>
              </a:spcBef>
            </a:pPr>
            <a:r>
              <a:rPr lang="en-US" b="true" sz="4399">
                <a:solidFill>
                  <a:srgbClr val="FFFFFF"/>
                </a:solidFill>
                <a:latin typeface="Times New Roman Bold"/>
                <a:ea typeface="Times New Roman Bold"/>
                <a:cs typeface="Times New Roman Bold"/>
                <a:sym typeface="Times New Roman Bold"/>
              </a:rPr>
              <a:t>system components</a:t>
            </a:r>
          </a:p>
        </p:txBody>
      </p:sp>
      <p:sp>
        <p:nvSpPr>
          <p:cNvPr name="AutoShape 36" id="36"/>
          <p:cNvSpPr/>
          <p:nvPr/>
        </p:nvSpPr>
        <p:spPr>
          <a:xfrm flipH="true">
            <a:off x="429791" y="5295096"/>
            <a:ext cx="6101324" cy="0"/>
          </a:xfrm>
          <a:prstGeom prst="line">
            <a:avLst/>
          </a:prstGeom>
          <a:ln cap="flat" w="38100">
            <a:solidFill>
              <a:srgbClr val="145DA0"/>
            </a:solidFill>
            <a:prstDash val="solid"/>
            <a:headEnd type="none" len="sm" w="sm"/>
            <a:tailEnd type="none" len="sm" w="sm"/>
          </a:ln>
        </p:spPr>
      </p:sp>
      <p:sp>
        <p:nvSpPr>
          <p:cNvPr name="AutoShape 37" id="37"/>
          <p:cNvSpPr/>
          <p:nvPr/>
        </p:nvSpPr>
        <p:spPr>
          <a:xfrm flipH="true">
            <a:off x="12144528" y="5295096"/>
            <a:ext cx="6101324" cy="0"/>
          </a:xfrm>
          <a:prstGeom prst="line">
            <a:avLst/>
          </a:prstGeom>
          <a:ln cap="flat" w="38100">
            <a:solidFill>
              <a:srgbClr val="145DA0"/>
            </a:solidFill>
            <a:prstDash val="solid"/>
            <a:headEnd type="none" len="sm" w="sm"/>
            <a:tailEnd type="none" len="sm" w="sm"/>
          </a:ln>
        </p:spPr>
      </p:sp>
      <p:grpSp>
        <p:nvGrpSpPr>
          <p:cNvPr name="Group 38" id="38"/>
          <p:cNvGrpSpPr/>
          <p:nvPr/>
        </p:nvGrpSpPr>
        <p:grpSpPr>
          <a:xfrm rot="0">
            <a:off x="6797477" y="2989065"/>
            <a:ext cx="4693046" cy="4693046"/>
            <a:chOff x="0" y="0"/>
            <a:chExt cx="812800" cy="812800"/>
          </a:xfrm>
        </p:grpSpPr>
        <p:sp>
          <p:nvSpPr>
            <p:cNvPr name="Freeform 39" id="3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40" id="4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88217" y="9258300"/>
            <a:ext cx="18476217" cy="1028700"/>
            <a:chOff x="0" y="0"/>
            <a:chExt cx="4866164" cy="270933"/>
          </a:xfrm>
        </p:grpSpPr>
        <p:sp>
          <p:nvSpPr>
            <p:cNvPr name="Freeform 3" id="3"/>
            <p:cNvSpPr/>
            <p:nvPr/>
          </p:nvSpPr>
          <p:spPr>
            <a:xfrm flipH="false" flipV="false" rot="0">
              <a:off x="0" y="0"/>
              <a:ext cx="4866164" cy="270933"/>
            </a:xfrm>
            <a:custGeom>
              <a:avLst/>
              <a:gdLst/>
              <a:ahLst/>
              <a:cxnLst/>
              <a:rect r="r" b="b" t="t" l="l"/>
              <a:pathLst>
                <a:path h="270933" w="4866164">
                  <a:moveTo>
                    <a:pt x="0" y="0"/>
                  </a:moveTo>
                  <a:lnTo>
                    <a:pt x="4866164" y="0"/>
                  </a:lnTo>
                  <a:lnTo>
                    <a:pt x="4866164" y="270933"/>
                  </a:lnTo>
                  <a:lnTo>
                    <a:pt x="0" y="270933"/>
                  </a:lnTo>
                  <a:close/>
                </a:path>
              </a:pathLst>
            </a:custGeom>
            <a:solidFill>
              <a:srgbClr val="5B98BA"/>
            </a:solidFill>
            <a:ln cap="sq">
              <a:noFill/>
              <a:prstDash val="solid"/>
              <a:miter/>
            </a:ln>
          </p:spPr>
        </p:sp>
        <p:sp>
          <p:nvSpPr>
            <p:cNvPr name="TextBox 4" id="4"/>
            <p:cNvSpPr txBox="true"/>
            <p:nvPr/>
          </p:nvSpPr>
          <p:spPr>
            <a:xfrm>
              <a:off x="0" y="-38100"/>
              <a:ext cx="4866164" cy="309033"/>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3367558" y="2590556"/>
            <a:ext cx="11552885" cy="5105887"/>
            <a:chOff x="0" y="0"/>
            <a:chExt cx="3042735" cy="1344760"/>
          </a:xfrm>
        </p:grpSpPr>
        <p:sp>
          <p:nvSpPr>
            <p:cNvPr name="Freeform 6" id="6"/>
            <p:cNvSpPr/>
            <p:nvPr/>
          </p:nvSpPr>
          <p:spPr>
            <a:xfrm flipH="false" flipV="false" rot="0">
              <a:off x="0" y="0"/>
              <a:ext cx="3042735" cy="1344760"/>
            </a:xfrm>
            <a:custGeom>
              <a:avLst/>
              <a:gdLst/>
              <a:ahLst/>
              <a:cxnLst/>
              <a:rect r="r" b="b" t="t" l="l"/>
              <a:pathLst>
                <a:path h="1344760" w="3042735">
                  <a:moveTo>
                    <a:pt x="0" y="0"/>
                  </a:moveTo>
                  <a:lnTo>
                    <a:pt x="3042735" y="0"/>
                  </a:lnTo>
                  <a:lnTo>
                    <a:pt x="3042735" y="1344760"/>
                  </a:lnTo>
                  <a:lnTo>
                    <a:pt x="0" y="1344760"/>
                  </a:lnTo>
                  <a:close/>
                </a:path>
              </a:pathLst>
            </a:custGeom>
            <a:solidFill>
              <a:srgbClr val="145DA0"/>
            </a:solidFill>
            <a:ln cap="sq">
              <a:noFill/>
              <a:prstDash val="solid"/>
              <a:miter/>
            </a:ln>
          </p:spPr>
        </p:sp>
        <p:sp>
          <p:nvSpPr>
            <p:cNvPr name="TextBox 7" id="7"/>
            <p:cNvSpPr txBox="true"/>
            <p:nvPr/>
          </p:nvSpPr>
          <p:spPr>
            <a:xfrm>
              <a:off x="0" y="-38100"/>
              <a:ext cx="3042735" cy="1382860"/>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8" id="8"/>
          <p:cNvSpPr/>
          <p:nvPr/>
        </p:nvSpPr>
        <p:spPr>
          <a:xfrm flipH="false" flipV="false" rot="0">
            <a:off x="-57083" y="-501704"/>
            <a:ext cx="18706966" cy="9760004"/>
          </a:xfrm>
          <a:custGeom>
            <a:avLst/>
            <a:gdLst/>
            <a:ahLst/>
            <a:cxnLst/>
            <a:rect r="r" b="b" t="t" l="l"/>
            <a:pathLst>
              <a:path h="9760004" w="18706966">
                <a:moveTo>
                  <a:pt x="0" y="0"/>
                </a:moveTo>
                <a:lnTo>
                  <a:pt x="18706966" y="0"/>
                </a:lnTo>
                <a:lnTo>
                  <a:pt x="18706966" y="9760004"/>
                </a:lnTo>
                <a:lnTo>
                  <a:pt x="0" y="9760004"/>
                </a:lnTo>
                <a:lnTo>
                  <a:pt x="0" y="0"/>
                </a:lnTo>
                <a:close/>
              </a:path>
            </a:pathLst>
          </a:custGeom>
          <a:blipFill>
            <a:blip r:embed="rId2"/>
            <a:stretch>
              <a:fillRect l="0" t="-13849" r="0" b="-13849"/>
            </a:stretch>
          </a:blipFill>
        </p:spPr>
      </p:sp>
      <p:sp>
        <p:nvSpPr>
          <p:cNvPr name="TextBox 9" id="9"/>
          <p:cNvSpPr txBox="true"/>
          <p:nvPr/>
        </p:nvSpPr>
        <p:spPr>
          <a:xfrm rot="0">
            <a:off x="5043041" y="4470137"/>
            <a:ext cx="8201917" cy="1118127"/>
          </a:xfrm>
          <a:prstGeom prst="rect">
            <a:avLst/>
          </a:prstGeom>
        </p:spPr>
        <p:txBody>
          <a:bodyPr anchor="t" rtlCol="false" tIns="0" lIns="0" bIns="0" rIns="0">
            <a:spAutoFit/>
          </a:bodyPr>
          <a:lstStyle/>
          <a:p>
            <a:pPr algn="ctr" marL="0" indent="0" lvl="0">
              <a:lnSpc>
                <a:spcPts val="8195"/>
              </a:lnSpc>
              <a:spcBef>
                <a:spcPct val="0"/>
              </a:spcBef>
            </a:pPr>
            <a:r>
              <a:rPr lang="en-US" b="true" sz="5854">
                <a:solidFill>
                  <a:srgbClr val="FDFDFD"/>
                </a:solidFill>
                <a:latin typeface="Times New Roman Bold"/>
                <a:ea typeface="Times New Roman Bold"/>
                <a:cs typeface="Times New Roman Bold"/>
                <a:sym typeface="Times New Roman Bold"/>
              </a:rPr>
              <a:t>results and analysis</a:t>
            </a:r>
          </a:p>
        </p:txBody>
      </p:sp>
      <p:grpSp>
        <p:nvGrpSpPr>
          <p:cNvPr name="Group 10" id="10"/>
          <p:cNvGrpSpPr/>
          <p:nvPr/>
        </p:nvGrpSpPr>
        <p:grpSpPr>
          <a:xfrm rot="0">
            <a:off x="3519958" y="2742956"/>
            <a:ext cx="11552885" cy="5105887"/>
            <a:chOff x="0" y="0"/>
            <a:chExt cx="3042735" cy="1344760"/>
          </a:xfrm>
        </p:grpSpPr>
        <p:sp>
          <p:nvSpPr>
            <p:cNvPr name="Freeform 11" id="11"/>
            <p:cNvSpPr/>
            <p:nvPr/>
          </p:nvSpPr>
          <p:spPr>
            <a:xfrm flipH="false" flipV="false" rot="0">
              <a:off x="0" y="0"/>
              <a:ext cx="3042735" cy="1344760"/>
            </a:xfrm>
            <a:custGeom>
              <a:avLst/>
              <a:gdLst/>
              <a:ahLst/>
              <a:cxnLst/>
              <a:rect r="r" b="b" t="t" l="l"/>
              <a:pathLst>
                <a:path h="1344760" w="3042735">
                  <a:moveTo>
                    <a:pt x="0" y="0"/>
                  </a:moveTo>
                  <a:lnTo>
                    <a:pt x="3042735" y="0"/>
                  </a:lnTo>
                  <a:lnTo>
                    <a:pt x="3042735" y="1344760"/>
                  </a:lnTo>
                  <a:lnTo>
                    <a:pt x="0" y="1344760"/>
                  </a:lnTo>
                  <a:close/>
                </a:path>
              </a:pathLst>
            </a:custGeom>
            <a:solidFill>
              <a:srgbClr val="145DA0"/>
            </a:solidFill>
            <a:ln cap="sq">
              <a:noFill/>
              <a:prstDash val="solid"/>
              <a:miter/>
            </a:ln>
          </p:spPr>
        </p:sp>
        <p:sp>
          <p:nvSpPr>
            <p:cNvPr name="TextBox 12" id="12"/>
            <p:cNvSpPr txBox="true"/>
            <p:nvPr/>
          </p:nvSpPr>
          <p:spPr>
            <a:xfrm>
              <a:off x="0" y="-38100"/>
              <a:ext cx="3042735" cy="1382860"/>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13" id="13"/>
          <p:cNvSpPr txBox="true"/>
          <p:nvPr/>
        </p:nvSpPr>
        <p:spPr>
          <a:xfrm rot="0">
            <a:off x="5195441" y="4622537"/>
            <a:ext cx="8201917" cy="1151147"/>
          </a:xfrm>
          <a:prstGeom prst="rect">
            <a:avLst/>
          </a:prstGeom>
        </p:spPr>
        <p:txBody>
          <a:bodyPr anchor="t" rtlCol="false" tIns="0" lIns="0" bIns="0" rIns="0">
            <a:spAutoFit/>
          </a:bodyPr>
          <a:lstStyle/>
          <a:p>
            <a:pPr algn="ctr" marL="0" indent="0" lvl="0">
              <a:lnSpc>
                <a:spcPts val="8475"/>
              </a:lnSpc>
              <a:spcBef>
                <a:spcPct val="0"/>
              </a:spcBef>
            </a:pPr>
            <a:r>
              <a:rPr lang="en-US" b="true" sz="6054">
                <a:solidFill>
                  <a:srgbClr val="FDFDFD"/>
                </a:solidFill>
                <a:latin typeface="Times New Roman Bold"/>
                <a:ea typeface="Times New Roman Bold"/>
                <a:cs typeface="Times New Roman Bold"/>
                <a:sym typeface="Times New Roman Bold"/>
              </a:rPr>
              <a:t>results and analysis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8" id="8"/>
          <p:cNvSpPr/>
          <p:nvPr/>
        </p:nvSpPr>
        <p:spPr>
          <a:xfrm flipH="false" flipV="false" rot="0">
            <a:off x="2475636" y="981115"/>
            <a:ext cx="12886527" cy="6088547"/>
          </a:xfrm>
          <a:custGeom>
            <a:avLst/>
            <a:gdLst/>
            <a:ahLst/>
            <a:cxnLst/>
            <a:rect r="r" b="b" t="t" l="l"/>
            <a:pathLst>
              <a:path h="6088547" w="12886527">
                <a:moveTo>
                  <a:pt x="0" y="0"/>
                </a:moveTo>
                <a:lnTo>
                  <a:pt x="12886527" y="0"/>
                </a:lnTo>
                <a:lnTo>
                  <a:pt x="12886527" y="6088547"/>
                </a:lnTo>
                <a:lnTo>
                  <a:pt x="0" y="6088547"/>
                </a:lnTo>
                <a:lnTo>
                  <a:pt x="0" y="0"/>
                </a:lnTo>
                <a:close/>
              </a:path>
            </a:pathLst>
          </a:custGeom>
          <a:blipFill>
            <a:blip r:embed="rId2"/>
            <a:stretch>
              <a:fillRect l="0" t="0" r="0" b="0"/>
            </a:stretch>
          </a:blipFill>
        </p:spPr>
      </p:sp>
      <p:sp>
        <p:nvSpPr>
          <p:cNvPr name="TextBox 9" id="9"/>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 Qtotal ( kwh / day ) </a:t>
            </a:r>
          </a:p>
        </p:txBody>
      </p:sp>
      <p:sp>
        <p:nvSpPr>
          <p:cNvPr name="TextBox 10" id="10"/>
          <p:cNvSpPr txBox="true"/>
          <p:nvPr/>
        </p:nvSpPr>
        <p:spPr>
          <a:xfrm rot="0">
            <a:off x="3977865" y="7211642"/>
            <a:ext cx="10310099" cy="3749040"/>
          </a:xfrm>
          <a:prstGeom prst="rect">
            <a:avLst/>
          </a:prstGeom>
        </p:spPr>
        <p:txBody>
          <a:bodyPr anchor="t" rtlCol="false" tIns="0" lIns="0" bIns="0" rIns="0">
            <a:spAutoFit/>
          </a:bodyPr>
          <a:lstStyle/>
          <a:p>
            <a:pPr algn="l" marL="518157" indent="-259078" lvl="1">
              <a:lnSpc>
                <a:spcPts val="3359"/>
              </a:lnSpc>
              <a:buFont typeface="Arial"/>
              <a:buChar char="•"/>
            </a:pPr>
            <a:r>
              <a:rPr lang="en-US" sz="2399">
                <a:solidFill>
                  <a:srgbClr val="FFFFFF"/>
                </a:solidFill>
                <a:latin typeface="Montserrat"/>
                <a:ea typeface="Montserrat"/>
                <a:cs typeface="Montserrat"/>
                <a:sym typeface="Montserrat"/>
              </a:rPr>
              <a:t>No optimization measures applied (no cover, no pipe insulation).</a:t>
            </a:r>
          </a:p>
          <a:p>
            <a:pPr algn="l">
              <a:lnSpc>
                <a:spcPts val="3359"/>
              </a:lnSpc>
            </a:pPr>
          </a:p>
          <a:p>
            <a:pPr algn="l" marL="518157" indent="-259078" lvl="1">
              <a:lnSpc>
                <a:spcPts val="3359"/>
              </a:lnSpc>
              <a:buFont typeface="Arial"/>
              <a:buChar char="•"/>
            </a:pPr>
            <a:r>
              <a:rPr lang="en-US" sz="2399">
                <a:solidFill>
                  <a:srgbClr val="FFFFFF"/>
                </a:solidFill>
                <a:latin typeface="Montserrat"/>
                <a:ea typeface="Montserrat"/>
                <a:cs typeface="Montserrat"/>
                <a:sym typeface="Montserrat"/>
              </a:rPr>
              <a:t>Peak l</a:t>
            </a:r>
            <a:r>
              <a:rPr lang="en-US" sz="2399">
                <a:solidFill>
                  <a:srgbClr val="FFFFFF"/>
                </a:solidFill>
                <a:latin typeface="Montserrat"/>
                <a:ea typeface="Montserrat"/>
                <a:cs typeface="Montserrat"/>
                <a:sym typeface="Montserrat"/>
              </a:rPr>
              <a:t>osses exceed 3000 kWh/day in winter.</a:t>
            </a:r>
          </a:p>
          <a:p>
            <a:pPr algn="l">
              <a:lnSpc>
                <a:spcPts val="3359"/>
              </a:lnSpc>
            </a:pPr>
          </a:p>
          <a:p>
            <a:pPr algn="l" marL="518157" indent="-259078" lvl="1">
              <a:lnSpc>
                <a:spcPts val="3359"/>
              </a:lnSpc>
              <a:buFont typeface="Arial"/>
              <a:buChar char="•"/>
            </a:pPr>
            <a:r>
              <a:rPr lang="en-US" sz="2399">
                <a:solidFill>
                  <a:srgbClr val="FFFFFF"/>
                </a:solidFill>
                <a:latin typeface="Montserrat"/>
                <a:ea typeface="Montserrat"/>
                <a:cs typeface="Montserrat"/>
                <a:sym typeface="Montserrat"/>
              </a:rPr>
              <a:t>Minimum losses drop below 200 kWh/day in summer.</a:t>
            </a:r>
          </a:p>
          <a:p>
            <a:pPr algn="l">
              <a:lnSpc>
                <a:spcPts val="3359"/>
              </a:lnSpc>
            </a:pPr>
          </a:p>
          <a:p>
            <a:pPr algn="l" marL="518157" indent="-259078" lvl="1">
              <a:lnSpc>
                <a:spcPts val="3359"/>
              </a:lnSpc>
              <a:buFont typeface="Arial"/>
              <a:buChar char="•"/>
            </a:pPr>
            <a:r>
              <a:rPr lang="en-US" sz="2399">
                <a:solidFill>
                  <a:srgbClr val="FFFFFF"/>
                </a:solidFill>
                <a:latin typeface="Montserrat"/>
                <a:ea typeface="Montserrat"/>
                <a:cs typeface="Montserrat"/>
                <a:sym typeface="Montserrat"/>
              </a:rPr>
              <a:t>High variation due to ambient temperature differences.</a:t>
            </a:r>
          </a:p>
          <a:p>
            <a:pPr algn="ctr">
              <a:lnSpc>
                <a:spcPts val="3359"/>
              </a:lnSpc>
              <a:spcBef>
                <a:spcPct val="0"/>
              </a:spcBef>
            </a:pPr>
          </a:p>
          <a:p>
            <a:pPr algn="l">
              <a:lnSpc>
                <a:spcPts val="3359"/>
              </a:lnSpc>
              <a:spcBef>
                <a:spcPct val="0"/>
              </a:spcBef>
            </a:pPr>
          </a:p>
        </p:txBody>
      </p:sp>
      <p:grpSp>
        <p:nvGrpSpPr>
          <p:cNvPr name="Group 11" id="11"/>
          <p:cNvGrpSpPr/>
          <p:nvPr/>
        </p:nvGrpSpPr>
        <p:grpSpPr>
          <a:xfrm rot="0">
            <a:off x="15621412" y="7467064"/>
            <a:ext cx="4693046" cy="4693046"/>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8" id="8"/>
          <p:cNvSpPr/>
          <p:nvPr/>
        </p:nvSpPr>
        <p:spPr>
          <a:xfrm flipH="false" flipV="false" rot="0">
            <a:off x="0" y="1976494"/>
            <a:ext cx="10320182" cy="6334011"/>
          </a:xfrm>
          <a:custGeom>
            <a:avLst/>
            <a:gdLst/>
            <a:ahLst/>
            <a:cxnLst/>
            <a:rect r="r" b="b" t="t" l="l"/>
            <a:pathLst>
              <a:path h="6334011" w="10320182">
                <a:moveTo>
                  <a:pt x="0" y="0"/>
                </a:moveTo>
                <a:lnTo>
                  <a:pt x="10320182" y="0"/>
                </a:lnTo>
                <a:lnTo>
                  <a:pt x="10320182" y="6334012"/>
                </a:lnTo>
                <a:lnTo>
                  <a:pt x="0" y="6334012"/>
                </a:lnTo>
                <a:lnTo>
                  <a:pt x="0" y="0"/>
                </a:lnTo>
                <a:close/>
              </a:path>
            </a:pathLst>
          </a:custGeom>
          <a:blipFill>
            <a:blip r:embed="rId2"/>
            <a:stretch>
              <a:fillRect l="0" t="0" r="0" b="0"/>
            </a:stretch>
          </a:blipFill>
        </p:spPr>
      </p:sp>
      <p:sp>
        <p:nvSpPr>
          <p:cNvPr name="TextBox 9" id="9"/>
          <p:cNvSpPr txBox="true"/>
          <p:nvPr/>
        </p:nvSpPr>
        <p:spPr>
          <a:xfrm rot="0">
            <a:off x="2475636" y="424143"/>
            <a:ext cx="12886527" cy="647066"/>
          </a:xfrm>
          <a:prstGeom prst="rect">
            <a:avLst/>
          </a:prstGeom>
        </p:spPr>
        <p:txBody>
          <a:bodyPr anchor="t" rtlCol="false" tIns="0" lIns="0" bIns="0" rIns="0">
            <a:spAutoFit/>
          </a:bodyPr>
          <a:lstStyle/>
          <a:p>
            <a:pPr algn="ctr">
              <a:lnSpc>
                <a:spcPts val="4759"/>
              </a:lnSpc>
              <a:spcBef>
                <a:spcPct val="0"/>
              </a:spcBef>
            </a:pPr>
            <a:r>
              <a:rPr lang="en-US" b="true" sz="3399">
                <a:solidFill>
                  <a:srgbClr val="FFFFFF"/>
                </a:solidFill>
                <a:latin typeface="Times New Roman Bold"/>
                <a:ea typeface="Times New Roman Bold"/>
                <a:cs typeface="Times New Roman Bold"/>
                <a:sym typeface="Times New Roman Bold"/>
              </a:rPr>
              <a:t>Heat loss (Qloss)</a:t>
            </a:r>
          </a:p>
        </p:txBody>
      </p:sp>
      <p:graphicFrame>
        <p:nvGraphicFramePr>
          <p:cNvPr name="Object 10" id="10"/>
          <p:cNvGraphicFramePr/>
          <p:nvPr/>
        </p:nvGraphicFramePr>
        <p:xfrm>
          <a:off x="10320182" y="1699859"/>
          <a:ext cx="3771900" cy="3352800"/>
        </p:xfrm>
        <a:graphic>
          <a:graphicData uri="http://schemas.openxmlformats.org/presentationml/2006/ole">
            <p:oleObj imgW="4521200" imgH="4102100" r:id="rId4" progId="Excel.Sheet.12" name="Worksheet">
              <p:embed/>
              <p:pic>
                <p:nvPicPr>
                  <p:cNvPr name="" id="0"/>
                  <p:cNvPicPr/>
                  <p:nvPr/>
                </p:nvPicPr>
                <p:blipFill>
                  <a:blip r:embed="rId3"/>
                  <a:stretch>
                    <a:fillRect/>
                  </a:stretch>
                </p:blipFill>
                <p:spPr>
                  <a:xfrm>
                    <a:off x="1270000" y="1270000"/>
                    <a:ext cx="1270000" cy="1270000"/>
                  </a:xfrm>
                  <a:prstGeom prst="rect"/>
                </p:spPr>
              </p:pic>
            </p:oleObj>
          </a:graphicData>
        </a:graphic>
      </p:graphicFrame>
      <p:grpSp>
        <p:nvGrpSpPr>
          <p:cNvPr name="Group 11" id="11"/>
          <p:cNvGrpSpPr/>
          <p:nvPr/>
        </p:nvGrpSpPr>
        <p:grpSpPr>
          <a:xfrm rot="0">
            <a:off x="0" y="8940787"/>
            <a:ext cx="4693046" cy="4693046"/>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grpSp>
        <p:nvGrpSpPr>
          <p:cNvPr name="Group 14" id="14"/>
          <p:cNvGrpSpPr/>
          <p:nvPr/>
        </p:nvGrpSpPr>
        <p:grpSpPr>
          <a:xfrm rot="0">
            <a:off x="13015640" y="-3162599"/>
            <a:ext cx="4693046" cy="4693046"/>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458219" y="1234191"/>
            <a:ext cx="13371561" cy="7671933"/>
          </a:xfrm>
          <a:custGeom>
            <a:avLst/>
            <a:gdLst/>
            <a:ahLst/>
            <a:cxnLst/>
            <a:rect r="r" b="b" t="t" l="l"/>
            <a:pathLst>
              <a:path h="7671933" w="13371561">
                <a:moveTo>
                  <a:pt x="0" y="0"/>
                </a:moveTo>
                <a:lnTo>
                  <a:pt x="13371562" y="0"/>
                </a:lnTo>
                <a:lnTo>
                  <a:pt x="13371562" y="7671933"/>
                </a:lnTo>
                <a:lnTo>
                  <a:pt x="0" y="7671933"/>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Power required after Q solar</a:t>
            </a:r>
          </a:p>
        </p:txBody>
      </p:sp>
      <p:sp>
        <p:nvSpPr>
          <p:cNvPr name="TextBox 13" id="13"/>
          <p:cNvSpPr txBox="true"/>
          <p:nvPr/>
        </p:nvSpPr>
        <p:spPr>
          <a:xfrm rot="0">
            <a:off x="2475636" y="9220200"/>
            <a:ext cx="7865715" cy="727710"/>
          </a:xfrm>
          <a:prstGeom prst="rect">
            <a:avLst/>
          </a:prstGeom>
        </p:spPr>
        <p:txBody>
          <a:bodyPr anchor="t" rtlCol="false" tIns="0" lIns="0" bIns="0" rIns="0">
            <a:spAutoFit/>
          </a:bodyPr>
          <a:lstStyle/>
          <a:p>
            <a:pPr algn="r">
              <a:lnSpc>
                <a:spcPts val="2939"/>
              </a:lnSpc>
            </a:pPr>
            <a:r>
              <a:rPr lang="en-US" sz="2099" b="true">
                <a:solidFill>
                  <a:srgbClr val="F18E2C"/>
                </a:solidFill>
                <a:latin typeface="Montserrat Bold"/>
                <a:ea typeface="Montserrat Bold"/>
                <a:cs typeface="Montserrat Bold"/>
                <a:sym typeface="Montserrat Bold"/>
              </a:rPr>
              <a:t>** this is the baseline scenario, without any optimization</a:t>
            </a:r>
          </a:p>
          <a:p>
            <a:pPr algn="r">
              <a:lnSpc>
                <a:spcPts val="2939"/>
              </a:lnSpc>
              <a:spcBef>
                <a:spcPct val="0"/>
              </a:spcBef>
            </a:pPr>
            <a:r>
              <a:rPr lang="en-US" b="true" sz="2099">
                <a:solidFill>
                  <a:srgbClr val="FDFBFB"/>
                </a:solidFill>
                <a:latin typeface="Montserrat Bold"/>
                <a:ea typeface="Montserrat Bold"/>
                <a:cs typeface="Montserrat Bold"/>
                <a:sym typeface="Montserrat Bold"/>
              </a:rPr>
              <a:t>exist system : 34 solar thermal collectors , diesel boiler </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312268" y="1344687"/>
            <a:ext cx="13213264" cy="7597627"/>
          </a:xfrm>
          <a:custGeom>
            <a:avLst/>
            <a:gdLst/>
            <a:ahLst/>
            <a:cxnLst/>
            <a:rect r="r" b="b" t="t" l="l"/>
            <a:pathLst>
              <a:path h="7597627" w="13213264">
                <a:moveTo>
                  <a:pt x="0" y="0"/>
                </a:moveTo>
                <a:lnTo>
                  <a:pt x="13213263" y="0"/>
                </a:lnTo>
                <a:lnTo>
                  <a:pt x="13213263" y="7597626"/>
                </a:lnTo>
                <a:lnTo>
                  <a:pt x="0" y="7597626"/>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(1) Lowering Pool Water Temperature (Tw) from 29°C to 26°C</a:t>
            </a:r>
          </a:p>
        </p:txBody>
      </p:sp>
      <p:sp>
        <p:nvSpPr>
          <p:cNvPr name="TextBox 13" id="13"/>
          <p:cNvSpPr txBox="true"/>
          <p:nvPr/>
        </p:nvSpPr>
        <p:spPr>
          <a:xfrm rot="0">
            <a:off x="2682999" y="9220200"/>
            <a:ext cx="3835152" cy="356235"/>
          </a:xfrm>
          <a:prstGeom prst="rect">
            <a:avLst/>
          </a:prstGeom>
        </p:spPr>
        <p:txBody>
          <a:bodyPr anchor="t" rtlCol="false" tIns="0" lIns="0" bIns="0" rIns="0">
            <a:spAutoFit/>
          </a:bodyPr>
          <a:lstStyle/>
          <a:p>
            <a:pPr algn="ctr">
              <a:lnSpc>
                <a:spcPts val="2939"/>
              </a:lnSpc>
              <a:spcBef>
                <a:spcPct val="0"/>
              </a:spcBef>
            </a:pPr>
            <a:r>
              <a:rPr lang="en-US" b="true" sz="2099">
                <a:solidFill>
                  <a:srgbClr val="FFFFFF"/>
                </a:solidFill>
                <a:latin typeface="Montserrat Bold"/>
                <a:ea typeface="Montserrat Bold"/>
                <a:cs typeface="Montserrat Bold"/>
                <a:sym typeface="Montserrat Bold"/>
              </a:rPr>
              <a:t>Q evaporation reduced 52%</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978672" y="7940477"/>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633064" y="800140"/>
            <a:ext cx="13021871" cy="7406189"/>
          </a:xfrm>
          <a:custGeom>
            <a:avLst/>
            <a:gdLst/>
            <a:ahLst/>
            <a:cxnLst/>
            <a:rect r="r" b="b" t="t" l="l"/>
            <a:pathLst>
              <a:path h="7406189" w="13021871">
                <a:moveTo>
                  <a:pt x="0" y="0"/>
                </a:moveTo>
                <a:lnTo>
                  <a:pt x="13021872" y="0"/>
                </a:lnTo>
                <a:lnTo>
                  <a:pt x="13021872" y="7406189"/>
                </a:lnTo>
                <a:lnTo>
                  <a:pt x="0" y="7406189"/>
                </a:lnTo>
                <a:lnTo>
                  <a:pt x="0" y="0"/>
                </a:lnTo>
                <a:close/>
              </a:path>
            </a:pathLst>
          </a:custGeom>
          <a:blipFill>
            <a:blip r:embed="rId2"/>
            <a:stretch>
              <a:fillRect l="0" t="0" r="0" b="0"/>
            </a:stretch>
          </a:blipFill>
        </p:spPr>
      </p:sp>
      <p:sp>
        <p:nvSpPr>
          <p:cNvPr name="TextBox 12" id="12"/>
          <p:cNvSpPr txBox="true"/>
          <p:nvPr/>
        </p:nvSpPr>
        <p:spPr>
          <a:xfrm rot="0">
            <a:off x="2475636" y="60558"/>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power required After q solar when Tw (29 C, 26 C)</a:t>
            </a:r>
          </a:p>
        </p:txBody>
      </p:sp>
      <p:sp>
        <p:nvSpPr>
          <p:cNvPr name="TextBox 13" id="13"/>
          <p:cNvSpPr txBox="true"/>
          <p:nvPr/>
        </p:nvSpPr>
        <p:spPr>
          <a:xfrm rot="0">
            <a:off x="2633064" y="8521660"/>
            <a:ext cx="13669345" cy="1589405"/>
          </a:xfrm>
          <a:prstGeom prst="rect">
            <a:avLst/>
          </a:prstGeom>
        </p:spPr>
        <p:txBody>
          <a:bodyPr anchor="t" rtlCol="false" tIns="0" lIns="0" bIns="0" rIns="0">
            <a:spAutoFit/>
          </a:bodyPr>
          <a:lstStyle/>
          <a:p>
            <a:pPr algn="l">
              <a:lnSpc>
                <a:spcPts val="3219"/>
              </a:lnSpc>
              <a:spcBef>
                <a:spcPct val="0"/>
              </a:spcBef>
            </a:pPr>
            <a:r>
              <a:rPr lang="en-US" sz="2299">
                <a:solidFill>
                  <a:srgbClr val="FFFFFF"/>
                </a:solidFill>
                <a:latin typeface="Montserrat"/>
                <a:ea typeface="Montserrat"/>
                <a:cs typeface="Montserrat"/>
                <a:sym typeface="Montserrat"/>
              </a:rPr>
              <a:t>Reducing pool temperature from 29°C t</a:t>
            </a:r>
            <a:r>
              <a:rPr lang="en-US" sz="2299">
                <a:solidFill>
                  <a:srgbClr val="FFFFFF"/>
                </a:solidFill>
                <a:latin typeface="Montserrat"/>
                <a:ea typeface="Montserrat"/>
                <a:cs typeface="Montserrat"/>
                <a:sym typeface="Montserrat"/>
              </a:rPr>
              <a:t>o 26°C lowered the required auxiliary heating from 355,081 kWh to 216,019 kWh — a reduction of </a:t>
            </a:r>
            <a:r>
              <a:rPr lang="en-US" b="true" sz="2299">
                <a:solidFill>
                  <a:srgbClr val="FFFFFF"/>
                </a:solidFill>
                <a:latin typeface="Montserrat Bold"/>
                <a:ea typeface="Montserrat Bold"/>
                <a:cs typeface="Montserrat Bold"/>
                <a:sym typeface="Montserrat Bold"/>
              </a:rPr>
              <a:t>39% </a:t>
            </a:r>
            <a:r>
              <a:rPr lang="en-US" sz="2299">
                <a:solidFill>
                  <a:srgbClr val="FFFFFF"/>
                </a:solidFill>
                <a:latin typeface="Montserrat"/>
                <a:ea typeface="Montserrat"/>
                <a:cs typeface="Montserrat"/>
                <a:sym typeface="Montserrat"/>
              </a:rPr>
              <a:t>.</a:t>
            </a:r>
          </a:p>
          <a:p>
            <a:pPr algn="ctr">
              <a:lnSpc>
                <a:spcPts val="3219"/>
              </a:lnSpc>
              <a:spcBef>
                <a:spcPct val="0"/>
              </a:spcBef>
            </a:pPr>
          </a:p>
          <a:p>
            <a:pPr algn="ctr">
              <a:lnSpc>
                <a:spcPts val="3219"/>
              </a:lnSpc>
              <a:spcBef>
                <a:spcPct val="0"/>
              </a:spcBef>
            </a:pP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324658" y="1146001"/>
            <a:ext cx="13619633" cy="7848314"/>
          </a:xfrm>
          <a:custGeom>
            <a:avLst/>
            <a:gdLst/>
            <a:ahLst/>
            <a:cxnLst/>
            <a:rect r="r" b="b" t="t" l="l"/>
            <a:pathLst>
              <a:path h="7848314" w="13619633">
                <a:moveTo>
                  <a:pt x="0" y="0"/>
                </a:moveTo>
                <a:lnTo>
                  <a:pt x="13619634" y="0"/>
                </a:lnTo>
                <a:lnTo>
                  <a:pt x="13619634" y="7848313"/>
                </a:lnTo>
                <a:lnTo>
                  <a:pt x="0" y="7848313"/>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(2) power required after adding Pool Cover, and Pipe Insulation</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581249" y="1345308"/>
            <a:ext cx="13125501" cy="7596384"/>
          </a:xfrm>
          <a:custGeom>
            <a:avLst/>
            <a:gdLst/>
            <a:ahLst/>
            <a:cxnLst/>
            <a:rect r="r" b="b" t="t" l="l"/>
            <a:pathLst>
              <a:path h="7596384" w="13125501">
                <a:moveTo>
                  <a:pt x="0" y="0"/>
                </a:moveTo>
                <a:lnTo>
                  <a:pt x="13125502" y="0"/>
                </a:lnTo>
                <a:lnTo>
                  <a:pt x="13125502" y="7596384"/>
                </a:lnTo>
                <a:lnTo>
                  <a:pt x="0" y="7596384"/>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(3) Optimization of Solar Thermal Collector Performance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1521585" y="1028700"/>
            <a:ext cx="14794629" cy="6824023"/>
          </a:xfrm>
          <a:custGeom>
            <a:avLst/>
            <a:gdLst/>
            <a:ahLst/>
            <a:cxnLst/>
            <a:rect r="r" b="b" t="t" l="l"/>
            <a:pathLst>
              <a:path h="6824023" w="14794629">
                <a:moveTo>
                  <a:pt x="0" y="0"/>
                </a:moveTo>
                <a:lnTo>
                  <a:pt x="14794629" y="0"/>
                </a:lnTo>
                <a:lnTo>
                  <a:pt x="14794629" y="6824023"/>
                </a:lnTo>
                <a:lnTo>
                  <a:pt x="0" y="6824023"/>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Impact on Auxiliary Heating Demand</a:t>
            </a:r>
          </a:p>
        </p:txBody>
      </p:sp>
      <p:sp>
        <p:nvSpPr>
          <p:cNvPr name="TextBox 13" id="13"/>
          <p:cNvSpPr txBox="true"/>
          <p:nvPr/>
        </p:nvSpPr>
        <p:spPr>
          <a:xfrm rot="0">
            <a:off x="4681882" y="7982247"/>
            <a:ext cx="8474036" cy="1831341"/>
          </a:xfrm>
          <a:prstGeom prst="rect">
            <a:avLst/>
          </a:prstGeom>
        </p:spPr>
        <p:txBody>
          <a:bodyPr anchor="t" rtlCol="false" tIns="0" lIns="0" bIns="0" rIns="0">
            <a:spAutoFit/>
          </a:bodyPr>
          <a:lstStyle/>
          <a:p>
            <a:pPr algn="just">
              <a:lnSpc>
                <a:spcPts val="3219"/>
              </a:lnSpc>
              <a:spcBef>
                <a:spcPct val="0"/>
              </a:spcBef>
            </a:pPr>
            <a:r>
              <a:rPr lang="en-US" sz="2299">
                <a:solidFill>
                  <a:srgbClr val="FFFFFF"/>
                </a:solidFill>
                <a:latin typeface="Montserrat"/>
                <a:ea typeface="Montserrat"/>
                <a:cs typeface="Montserrat"/>
                <a:sym typeface="Montserrat"/>
              </a:rPr>
              <a:t>Issues with Using 100 S</a:t>
            </a:r>
            <a:r>
              <a:rPr lang="en-US" sz="2299">
                <a:solidFill>
                  <a:srgbClr val="FFFFFF"/>
                </a:solidFill>
                <a:latin typeface="Montserrat"/>
                <a:ea typeface="Montserrat"/>
                <a:cs typeface="Montserrat"/>
                <a:sym typeface="Montserrat"/>
              </a:rPr>
              <a:t>olar Collectors:</a:t>
            </a:r>
          </a:p>
          <a:p>
            <a:pPr algn="just" marL="496567" indent="-248284" lvl="1">
              <a:lnSpc>
                <a:spcPts val="3909"/>
              </a:lnSpc>
              <a:buFont typeface="Arial"/>
              <a:buChar char="•"/>
            </a:pPr>
            <a:r>
              <a:rPr lang="en-US" sz="2299">
                <a:solidFill>
                  <a:srgbClr val="FFFFFF"/>
                </a:solidFill>
                <a:latin typeface="Montserrat"/>
                <a:ea typeface="Montserrat"/>
                <a:cs typeface="Montserrat"/>
                <a:sym typeface="Montserrat"/>
              </a:rPr>
              <a:t>Risk of system overproduction during low-load periods</a:t>
            </a:r>
          </a:p>
          <a:p>
            <a:pPr algn="just" marL="496567" indent="-248284" lvl="1">
              <a:lnSpc>
                <a:spcPts val="3909"/>
              </a:lnSpc>
              <a:buFont typeface="Arial"/>
              <a:buChar char="•"/>
            </a:pPr>
            <a:r>
              <a:rPr lang="en-US" sz="2299">
                <a:solidFill>
                  <a:srgbClr val="FFFFFF"/>
                </a:solidFill>
                <a:latin typeface="Montserrat"/>
                <a:ea typeface="Montserrat"/>
                <a:cs typeface="Montserrat"/>
                <a:sym typeface="Montserrat"/>
              </a:rPr>
              <a:t>Increased likelihood of component overheating</a:t>
            </a:r>
          </a:p>
          <a:p>
            <a:pPr algn="just" marL="496567" indent="-248284" lvl="1">
              <a:lnSpc>
                <a:spcPts val="3909"/>
              </a:lnSpc>
              <a:buFont typeface="Arial"/>
              <a:buChar char="•"/>
            </a:pPr>
            <a:r>
              <a:rPr lang="en-US" sz="2299">
                <a:solidFill>
                  <a:srgbClr val="FFFFFF"/>
                </a:solidFill>
                <a:latin typeface="Montserrat"/>
                <a:ea typeface="Montserrat"/>
                <a:cs typeface="Montserrat"/>
                <a:sym typeface="Montserrat"/>
              </a:rPr>
              <a:t>Potential for long-term system degradation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4029166" y="6569752"/>
            <a:ext cx="3296071" cy="946825"/>
            <a:chOff x="0" y="0"/>
            <a:chExt cx="922973" cy="265132"/>
          </a:xfrm>
        </p:grpSpPr>
        <p:sp>
          <p:nvSpPr>
            <p:cNvPr name="Freeform 3" id="3"/>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4" id="4"/>
            <p:cNvSpPr txBox="true"/>
            <p:nvPr/>
          </p:nvSpPr>
          <p:spPr>
            <a:xfrm>
              <a:off x="0" y="-38100"/>
              <a:ext cx="922973"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7496477" y="6569752"/>
            <a:ext cx="3296071" cy="946825"/>
            <a:chOff x="0" y="0"/>
            <a:chExt cx="922973" cy="265132"/>
          </a:xfrm>
        </p:grpSpPr>
        <p:sp>
          <p:nvSpPr>
            <p:cNvPr name="Freeform 6" id="6"/>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7" id="7"/>
            <p:cNvSpPr txBox="true"/>
            <p:nvPr/>
          </p:nvSpPr>
          <p:spPr>
            <a:xfrm>
              <a:off x="0" y="-38100"/>
              <a:ext cx="922973"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0962764" y="6569752"/>
            <a:ext cx="3296071" cy="946825"/>
            <a:chOff x="0" y="0"/>
            <a:chExt cx="922973" cy="265132"/>
          </a:xfrm>
        </p:grpSpPr>
        <p:sp>
          <p:nvSpPr>
            <p:cNvPr name="Freeform 9" id="9"/>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10" id="10"/>
            <p:cNvSpPr txBox="true"/>
            <p:nvPr/>
          </p:nvSpPr>
          <p:spPr>
            <a:xfrm>
              <a:off x="0" y="-38100"/>
              <a:ext cx="922973"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1" id="11"/>
          <p:cNvGrpSpPr/>
          <p:nvPr/>
        </p:nvGrpSpPr>
        <p:grpSpPr>
          <a:xfrm rot="0">
            <a:off x="-1766494" y="9340175"/>
            <a:ext cx="21820987" cy="946825"/>
            <a:chOff x="0" y="0"/>
            <a:chExt cx="6110362" cy="265132"/>
          </a:xfrm>
        </p:grpSpPr>
        <p:sp>
          <p:nvSpPr>
            <p:cNvPr name="Freeform 12" id="12"/>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13" id="13"/>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4" id="14"/>
          <p:cNvGrpSpPr/>
          <p:nvPr/>
        </p:nvGrpSpPr>
        <p:grpSpPr>
          <a:xfrm rot="0">
            <a:off x="-1766494" y="-816076"/>
            <a:ext cx="21820987" cy="1762900"/>
            <a:chOff x="0" y="0"/>
            <a:chExt cx="6110362" cy="493651"/>
          </a:xfrm>
        </p:grpSpPr>
        <p:sp>
          <p:nvSpPr>
            <p:cNvPr name="Freeform 15" id="15"/>
            <p:cNvSpPr/>
            <p:nvPr/>
          </p:nvSpPr>
          <p:spPr>
            <a:xfrm flipH="false" flipV="false" rot="0">
              <a:off x="0" y="0"/>
              <a:ext cx="6110362" cy="493651"/>
            </a:xfrm>
            <a:custGeom>
              <a:avLst/>
              <a:gdLst/>
              <a:ahLst/>
              <a:cxnLst/>
              <a:rect r="r" b="b" t="t" l="l"/>
              <a:pathLst>
                <a:path h="493651" w="6110362">
                  <a:moveTo>
                    <a:pt x="0" y="0"/>
                  </a:moveTo>
                  <a:lnTo>
                    <a:pt x="6110362" y="0"/>
                  </a:lnTo>
                  <a:lnTo>
                    <a:pt x="6110362" y="493651"/>
                  </a:lnTo>
                  <a:lnTo>
                    <a:pt x="0" y="493651"/>
                  </a:lnTo>
                  <a:close/>
                </a:path>
              </a:pathLst>
            </a:custGeom>
            <a:solidFill>
              <a:srgbClr val="145DA0"/>
            </a:solidFill>
            <a:ln cap="sq">
              <a:noFill/>
              <a:prstDash val="solid"/>
              <a:miter/>
            </a:ln>
          </p:spPr>
        </p:sp>
        <p:sp>
          <p:nvSpPr>
            <p:cNvPr name="TextBox 16" id="16"/>
            <p:cNvSpPr txBox="true"/>
            <p:nvPr/>
          </p:nvSpPr>
          <p:spPr>
            <a:xfrm>
              <a:off x="0" y="-38100"/>
              <a:ext cx="6110362" cy="531751"/>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17" id="17"/>
          <p:cNvSpPr/>
          <p:nvPr/>
        </p:nvSpPr>
        <p:spPr>
          <a:xfrm flipH="false" flipV="false" rot="0">
            <a:off x="7496477" y="3315911"/>
            <a:ext cx="3296071" cy="3296071"/>
          </a:xfrm>
          <a:custGeom>
            <a:avLst/>
            <a:gdLst/>
            <a:ahLst/>
            <a:cxnLst/>
            <a:rect r="r" b="b" t="t" l="l"/>
            <a:pathLst>
              <a:path h="3296071" w="3296071">
                <a:moveTo>
                  <a:pt x="0" y="0"/>
                </a:moveTo>
                <a:lnTo>
                  <a:pt x="3296071" y="0"/>
                </a:lnTo>
                <a:lnTo>
                  <a:pt x="3296071" y="3296070"/>
                </a:lnTo>
                <a:lnTo>
                  <a:pt x="0" y="3296070"/>
                </a:lnTo>
                <a:lnTo>
                  <a:pt x="0" y="0"/>
                </a:lnTo>
                <a:close/>
              </a:path>
            </a:pathLst>
          </a:custGeom>
          <a:blipFill>
            <a:blip r:embed="rId2"/>
            <a:stretch>
              <a:fillRect l="0" t="0" r="0" b="0"/>
            </a:stretch>
          </a:blipFill>
        </p:spPr>
      </p:sp>
      <p:sp>
        <p:nvSpPr>
          <p:cNvPr name="Freeform 18" id="18"/>
          <p:cNvSpPr/>
          <p:nvPr/>
        </p:nvSpPr>
        <p:spPr>
          <a:xfrm flipH="false" flipV="false" rot="0">
            <a:off x="4103746" y="3368701"/>
            <a:ext cx="3146910" cy="3201051"/>
          </a:xfrm>
          <a:custGeom>
            <a:avLst/>
            <a:gdLst/>
            <a:ahLst/>
            <a:cxnLst/>
            <a:rect r="r" b="b" t="t" l="l"/>
            <a:pathLst>
              <a:path h="3201051" w="3146910">
                <a:moveTo>
                  <a:pt x="0" y="0"/>
                </a:moveTo>
                <a:lnTo>
                  <a:pt x="3146910" y="0"/>
                </a:lnTo>
                <a:lnTo>
                  <a:pt x="3146910" y="3201051"/>
                </a:lnTo>
                <a:lnTo>
                  <a:pt x="0" y="3201051"/>
                </a:lnTo>
                <a:lnTo>
                  <a:pt x="0" y="0"/>
                </a:lnTo>
                <a:close/>
              </a:path>
            </a:pathLst>
          </a:custGeom>
          <a:blipFill>
            <a:blip r:embed="rId3"/>
            <a:stretch>
              <a:fillRect l="-396" t="0" r="-396" b="-32118"/>
            </a:stretch>
          </a:blipFill>
        </p:spPr>
      </p:sp>
      <p:sp>
        <p:nvSpPr>
          <p:cNvPr name="Freeform 19" id="19"/>
          <p:cNvSpPr/>
          <p:nvPr/>
        </p:nvSpPr>
        <p:spPr>
          <a:xfrm flipH="false" flipV="false" rot="0">
            <a:off x="10962764" y="3387524"/>
            <a:ext cx="3296071" cy="3224457"/>
          </a:xfrm>
          <a:custGeom>
            <a:avLst/>
            <a:gdLst/>
            <a:ahLst/>
            <a:cxnLst/>
            <a:rect r="r" b="b" t="t" l="l"/>
            <a:pathLst>
              <a:path h="3224457" w="3296071">
                <a:moveTo>
                  <a:pt x="0" y="0"/>
                </a:moveTo>
                <a:lnTo>
                  <a:pt x="3296070" y="0"/>
                </a:lnTo>
                <a:lnTo>
                  <a:pt x="3296070" y="3224457"/>
                </a:lnTo>
                <a:lnTo>
                  <a:pt x="0" y="3224457"/>
                </a:lnTo>
                <a:lnTo>
                  <a:pt x="0" y="0"/>
                </a:lnTo>
                <a:close/>
              </a:path>
            </a:pathLst>
          </a:custGeom>
          <a:blipFill>
            <a:blip r:embed="rId4"/>
            <a:stretch>
              <a:fillRect l="-59851" t="0" r="-15620" b="0"/>
            </a:stretch>
          </a:blipFill>
        </p:spPr>
      </p:sp>
      <p:sp>
        <p:nvSpPr>
          <p:cNvPr name="TextBox 20" id="20"/>
          <p:cNvSpPr txBox="true"/>
          <p:nvPr/>
        </p:nvSpPr>
        <p:spPr>
          <a:xfrm rot="0">
            <a:off x="5506781" y="2267663"/>
            <a:ext cx="7274437" cy="771523"/>
          </a:xfrm>
          <a:prstGeom prst="rect">
            <a:avLst/>
          </a:prstGeom>
        </p:spPr>
        <p:txBody>
          <a:bodyPr anchor="t" rtlCol="false" tIns="0" lIns="0" bIns="0" rIns="0">
            <a:spAutoFit/>
          </a:bodyPr>
          <a:lstStyle/>
          <a:p>
            <a:pPr algn="ctr" marL="0" indent="0" lvl="0">
              <a:lnSpc>
                <a:spcPts val="6300"/>
              </a:lnSpc>
              <a:spcBef>
                <a:spcPct val="0"/>
              </a:spcBef>
            </a:pPr>
            <a:r>
              <a:rPr lang="en-US" b="true" sz="4500">
                <a:solidFill>
                  <a:srgbClr val="051D40"/>
                </a:solidFill>
                <a:latin typeface="Montserrat Bold"/>
                <a:ea typeface="Montserrat Bold"/>
                <a:cs typeface="Montserrat Bold"/>
                <a:sym typeface="Montserrat Bold"/>
              </a:rPr>
              <a:t>Our Team</a:t>
            </a:r>
          </a:p>
        </p:txBody>
      </p:sp>
      <p:sp>
        <p:nvSpPr>
          <p:cNvPr name="TextBox 21" id="21"/>
          <p:cNvSpPr txBox="true"/>
          <p:nvPr/>
        </p:nvSpPr>
        <p:spPr>
          <a:xfrm rot="0">
            <a:off x="4359730" y="6822031"/>
            <a:ext cx="2641447" cy="375591"/>
          </a:xfrm>
          <a:prstGeom prst="rect">
            <a:avLst/>
          </a:prstGeom>
        </p:spPr>
        <p:txBody>
          <a:bodyPr anchor="t" rtlCol="false" tIns="0" lIns="0" bIns="0" rIns="0">
            <a:spAutoFit/>
          </a:bodyPr>
          <a:lstStyle/>
          <a:p>
            <a:pPr algn="ctr">
              <a:lnSpc>
                <a:spcPts val="2923"/>
              </a:lnSpc>
            </a:pPr>
            <a:r>
              <a:rPr lang="en-US" b="true" sz="2087" spc="39">
                <a:solidFill>
                  <a:srgbClr val="FDFDFD"/>
                </a:solidFill>
                <a:latin typeface="Poppins Bold"/>
                <a:ea typeface="Poppins Bold"/>
                <a:cs typeface="Poppins Bold"/>
                <a:sym typeface="Poppins Bold"/>
              </a:rPr>
              <a:t>Eng. Omar Hatem</a:t>
            </a:r>
          </a:p>
        </p:txBody>
      </p:sp>
      <p:sp>
        <p:nvSpPr>
          <p:cNvPr name="TextBox 22" id="22"/>
          <p:cNvSpPr txBox="true"/>
          <p:nvPr/>
        </p:nvSpPr>
        <p:spPr>
          <a:xfrm rot="0">
            <a:off x="7659621" y="6822031"/>
            <a:ext cx="2968759" cy="375591"/>
          </a:xfrm>
          <a:prstGeom prst="rect">
            <a:avLst/>
          </a:prstGeom>
        </p:spPr>
        <p:txBody>
          <a:bodyPr anchor="t" rtlCol="false" tIns="0" lIns="0" bIns="0" rIns="0">
            <a:spAutoFit/>
          </a:bodyPr>
          <a:lstStyle/>
          <a:p>
            <a:pPr algn="ctr">
              <a:lnSpc>
                <a:spcPts val="2923"/>
              </a:lnSpc>
            </a:pPr>
            <a:r>
              <a:rPr lang="en-US" b="true" sz="2087" spc="39">
                <a:solidFill>
                  <a:srgbClr val="FDFDFD"/>
                </a:solidFill>
                <a:latin typeface="Poppins Bold"/>
                <a:ea typeface="Poppins Bold"/>
                <a:cs typeface="Poppins Bold"/>
                <a:sym typeface="Poppins Bold"/>
              </a:rPr>
              <a:t>Eng. Abdullah Hatem</a:t>
            </a:r>
          </a:p>
        </p:txBody>
      </p:sp>
      <p:sp>
        <p:nvSpPr>
          <p:cNvPr name="TextBox 23" id="23"/>
          <p:cNvSpPr txBox="true"/>
          <p:nvPr/>
        </p:nvSpPr>
        <p:spPr>
          <a:xfrm rot="0">
            <a:off x="11290076" y="6822031"/>
            <a:ext cx="2641447" cy="375591"/>
          </a:xfrm>
          <a:prstGeom prst="rect">
            <a:avLst/>
          </a:prstGeom>
        </p:spPr>
        <p:txBody>
          <a:bodyPr anchor="t" rtlCol="false" tIns="0" lIns="0" bIns="0" rIns="0">
            <a:spAutoFit/>
          </a:bodyPr>
          <a:lstStyle/>
          <a:p>
            <a:pPr algn="ctr">
              <a:lnSpc>
                <a:spcPts val="2923"/>
              </a:lnSpc>
            </a:pPr>
            <a:r>
              <a:rPr lang="en-US" b="true" sz="2087" spc="39">
                <a:solidFill>
                  <a:srgbClr val="FDFDFD"/>
                </a:solidFill>
                <a:latin typeface="Poppins Bold"/>
                <a:ea typeface="Poppins Bold"/>
                <a:cs typeface="Poppins Bold"/>
                <a:sym typeface="Poppins Bold"/>
              </a:rPr>
              <a:t>Eng. Fatem najem</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475636" y="2263775"/>
            <a:ext cx="13605504" cy="7823165"/>
          </a:xfrm>
          <a:custGeom>
            <a:avLst/>
            <a:gdLst/>
            <a:ahLst/>
            <a:cxnLst/>
            <a:rect r="r" b="b" t="t" l="l"/>
            <a:pathLst>
              <a:path h="7823165" w="13605504">
                <a:moveTo>
                  <a:pt x="0" y="0"/>
                </a:moveTo>
                <a:lnTo>
                  <a:pt x="13605505" y="0"/>
                </a:lnTo>
                <a:lnTo>
                  <a:pt x="13605505" y="7823165"/>
                </a:lnTo>
                <a:lnTo>
                  <a:pt x="0" y="7823165"/>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52 solar collectors analysis</a:t>
            </a:r>
          </a:p>
        </p:txBody>
      </p:sp>
      <p:sp>
        <p:nvSpPr>
          <p:cNvPr name="TextBox 13" id="13"/>
          <p:cNvSpPr txBox="true"/>
          <p:nvPr/>
        </p:nvSpPr>
        <p:spPr>
          <a:xfrm rot="0">
            <a:off x="2390594" y="1000125"/>
            <a:ext cx="13775589" cy="1035050"/>
          </a:xfrm>
          <a:prstGeom prst="rect">
            <a:avLst/>
          </a:prstGeom>
        </p:spPr>
        <p:txBody>
          <a:bodyPr anchor="t" rtlCol="false" tIns="0" lIns="0" bIns="0" rIns="0">
            <a:spAutoFit/>
          </a:bodyPr>
          <a:lstStyle/>
          <a:p>
            <a:pPr algn="l">
              <a:lnSpc>
                <a:spcPts val="2799"/>
              </a:lnSpc>
              <a:spcBef>
                <a:spcPct val="0"/>
              </a:spcBef>
            </a:pPr>
            <a:r>
              <a:rPr lang="en-US" b="true" sz="1999">
                <a:solidFill>
                  <a:srgbClr val="FFFFFF"/>
                </a:solidFill>
                <a:latin typeface="Montserrat Bold"/>
                <a:ea typeface="Montserrat Bold"/>
                <a:cs typeface="Montserrat Bold"/>
                <a:sym typeface="Montserrat Bold"/>
              </a:rPr>
              <a:t>Fin</a:t>
            </a:r>
            <a:r>
              <a:rPr lang="en-US" b="true" sz="1999">
                <a:solidFill>
                  <a:srgbClr val="FFFFFF"/>
                </a:solidFill>
                <a:latin typeface="Montserrat Bold"/>
                <a:ea typeface="Montserrat Bold"/>
                <a:cs typeface="Montserrat Bold"/>
                <a:sym typeface="Montserrat Bold"/>
              </a:rPr>
              <a:t>al Decision:</a:t>
            </a:r>
            <a:r>
              <a:rPr lang="en-US" sz="1999">
                <a:solidFill>
                  <a:srgbClr val="FFFFFF"/>
                </a:solidFill>
                <a:latin typeface="Montserrat"/>
                <a:ea typeface="Montserrat"/>
                <a:cs typeface="Montserrat"/>
                <a:sym typeface="Montserrat"/>
              </a:rPr>
              <a:t> the selected strategy is to restore the full 52 collectors to operational status, without introducing additional collectors. This solution balances performance improvement, system reliability, and economic feasibility, while utilizing existing infrastructure and controls.</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462667" y="1608174"/>
            <a:ext cx="13362666" cy="7650126"/>
          </a:xfrm>
          <a:custGeom>
            <a:avLst/>
            <a:gdLst/>
            <a:ahLst/>
            <a:cxnLst/>
            <a:rect r="r" b="b" t="t" l="l"/>
            <a:pathLst>
              <a:path h="7650126" w="13362666">
                <a:moveTo>
                  <a:pt x="0" y="0"/>
                </a:moveTo>
                <a:lnTo>
                  <a:pt x="13362666" y="0"/>
                </a:lnTo>
                <a:lnTo>
                  <a:pt x="13362666" y="7650126"/>
                </a:lnTo>
                <a:lnTo>
                  <a:pt x="0" y="7650126"/>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(4) Replace Diesel Boiler with LPG Boiler </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2214147" y="1468018"/>
            <a:ext cx="14372625" cy="7204278"/>
          </a:xfrm>
          <a:custGeom>
            <a:avLst/>
            <a:gdLst/>
            <a:ahLst/>
            <a:cxnLst/>
            <a:rect r="r" b="b" t="t" l="l"/>
            <a:pathLst>
              <a:path h="7204278" w="14372625">
                <a:moveTo>
                  <a:pt x="0" y="0"/>
                </a:moveTo>
                <a:lnTo>
                  <a:pt x="14372624" y="0"/>
                </a:lnTo>
                <a:lnTo>
                  <a:pt x="14372624" y="7204278"/>
                </a:lnTo>
                <a:lnTo>
                  <a:pt x="0" y="7204278"/>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(5) Replacing LPG Boiler with Heat Pump (COP=3.5)</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1329138" y="1505776"/>
            <a:ext cx="15629725" cy="7834400"/>
          </a:xfrm>
          <a:custGeom>
            <a:avLst/>
            <a:gdLst/>
            <a:ahLst/>
            <a:cxnLst/>
            <a:rect r="r" b="b" t="t" l="l"/>
            <a:pathLst>
              <a:path h="7834400" w="15629725">
                <a:moveTo>
                  <a:pt x="0" y="0"/>
                </a:moveTo>
                <a:lnTo>
                  <a:pt x="15629724" y="0"/>
                </a:lnTo>
                <a:lnTo>
                  <a:pt x="15629724" y="7834399"/>
                </a:lnTo>
                <a:lnTo>
                  <a:pt x="0" y="7834399"/>
                </a:lnTo>
                <a:lnTo>
                  <a:pt x="0" y="0"/>
                </a:lnTo>
                <a:close/>
              </a:path>
            </a:pathLst>
          </a:custGeom>
          <a:blipFill>
            <a:blip r:embed="rId2"/>
            <a:stretch>
              <a:fillRect l="0" t="0" r="0" b="0"/>
            </a:stretch>
          </a:blipFill>
        </p:spPr>
      </p:sp>
      <p:sp>
        <p:nvSpPr>
          <p:cNvPr name="TextBox 12" id="12"/>
          <p:cNvSpPr txBox="true"/>
          <p:nvPr/>
        </p:nvSpPr>
        <p:spPr>
          <a:xfrm rot="0">
            <a:off x="2475636" y="42417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(6) Improving COP via Compressor Optimization</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1136695" y="923933"/>
            <a:ext cx="16014609" cy="7827140"/>
          </a:xfrm>
          <a:custGeom>
            <a:avLst/>
            <a:gdLst/>
            <a:ahLst/>
            <a:cxnLst/>
            <a:rect r="r" b="b" t="t" l="l"/>
            <a:pathLst>
              <a:path h="7827140" w="16014609">
                <a:moveTo>
                  <a:pt x="0" y="0"/>
                </a:moveTo>
                <a:lnTo>
                  <a:pt x="16014610" y="0"/>
                </a:lnTo>
                <a:lnTo>
                  <a:pt x="16014610" y="7827140"/>
                </a:lnTo>
                <a:lnTo>
                  <a:pt x="0" y="7827140"/>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Annual Operating Costs Across System Optimization Scenarios </a:t>
            </a:r>
          </a:p>
        </p:txBody>
      </p:sp>
      <p:sp>
        <p:nvSpPr>
          <p:cNvPr name="TextBox 13" id="13"/>
          <p:cNvSpPr txBox="true"/>
          <p:nvPr/>
        </p:nvSpPr>
        <p:spPr>
          <a:xfrm rot="0">
            <a:off x="-190607" y="8966160"/>
            <a:ext cx="16014609" cy="709930"/>
          </a:xfrm>
          <a:prstGeom prst="rect">
            <a:avLst/>
          </a:prstGeom>
        </p:spPr>
        <p:txBody>
          <a:bodyPr anchor="t" rtlCol="false" tIns="0" lIns="0" bIns="0" rIns="0">
            <a:spAutoFit/>
          </a:bodyPr>
          <a:lstStyle/>
          <a:p>
            <a:pPr algn="ctr">
              <a:lnSpc>
                <a:spcPts val="3079"/>
              </a:lnSpc>
              <a:spcBef>
                <a:spcPct val="0"/>
              </a:spcBef>
            </a:pPr>
            <a:r>
              <a:rPr lang="en-US" b="true" sz="2199">
                <a:solidFill>
                  <a:srgbClr val="FFFFFF"/>
                </a:solidFill>
                <a:latin typeface="Montserrat Bold"/>
                <a:ea typeface="Montserrat Bold"/>
                <a:cs typeface="Montserrat Bold"/>
                <a:sym typeface="Montserrat Bold"/>
              </a:rPr>
              <a:t>the final annual c</a:t>
            </a:r>
            <a:r>
              <a:rPr lang="en-US" b="true" sz="2199">
                <a:solidFill>
                  <a:srgbClr val="FFFFFF"/>
                </a:solidFill>
                <a:latin typeface="Montserrat Bold"/>
                <a:ea typeface="Montserrat Bold"/>
                <a:cs typeface="Montserrat Bold"/>
                <a:sym typeface="Montserrat Bold"/>
              </a:rPr>
              <a:t>ost dropped to just 20,169 ILS, representing a 94.95% total cost reduction.</a:t>
            </a:r>
          </a:p>
          <a:p>
            <a:pPr algn="ctr">
              <a:lnSpc>
                <a:spcPts val="2659"/>
              </a:lnSpc>
              <a:spcBef>
                <a:spcPct val="0"/>
              </a:spcBef>
            </a:pP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sp>
        <p:nvSpPr>
          <p:cNvPr name="Freeform 11" id="11"/>
          <p:cNvSpPr/>
          <p:nvPr/>
        </p:nvSpPr>
        <p:spPr>
          <a:xfrm flipH="false" flipV="false" rot="0">
            <a:off x="1475125" y="1028700"/>
            <a:ext cx="15337749" cy="7438808"/>
          </a:xfrm>
          <a:custGeom>
            <a:avLst/>
            <a:gdLst/>
            <a:ahLst/>
            <a:cxnLst/>
            <a:rect r="r" b="b" t="t" l="l"/>
            <a:pathLst>
              <a:path h="7438808" w="15337749">
                <a:moveTo>
                  <a:pt x="0" y="0"/>
                </a:moveTo>
                <a:lnTo>
                  <a:pt x="15337750" y="0"/>
                </a:lnTo>
                <a:lnTo>
                  <a:pt x="15337750" y="7438808"/>
                </a:lnTo>
                <a:lnTo>
                  <a:pt x="0" y="7438808"/>
                </a:lnTo>
                <a:lnTo>
                  <a:pt x="0" y="0"/>
                </a:lnTo>
                <a:close/>
              </a:path>
            </a:pathLst>
          </a:custGeom>
          <a:blipFill>
            <a:blip r:embed="rId2"/>
            <a:stretch>
              <a:fillRect l="0" t="0" r="0" b="0"/>
            </a:stretch>
          </a:blipFill>
        </p:spPr>
      </p:sp>
      <p:sp>
        <p:nvSpPr>
          <p:cNvPr name="TextBox 12" id="12"/>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CO₂ Emissions Reduction Across System Optimization Scenarios</a:t>
            </a:r>
          </a:p>
        </p:txBody>
      </p:sp>
      <p:sp>
        <p:nvSpPr>
          <p:cNvPr name="TextBox 13" id="13"/>
          <p:cNvSpPr txBox="true"/>
          <p:nvPr/>
        </p:nvSpPr>
        <p:spPr>
          <a:xfrm rot="0">
            <a:off x="1450712" y="8658008"/>
            <a:ext cx="15362163" cy="727710"/>
          </a:xfrm>
          <a:prstGeom prst="rect">
            <a:avLst/>
          </a:prstGeom>
        </p:spPr>
        <p:txBody>
          <a:bodyPr anchor="t" rtlCol="false" tIns="0" lIns="0" bIns="0" rIns="0">
            <a:spAutoFit/>
          </a:bodyPr>
          <a:lstStyle/>
          <a:p>
            <a:pPr algn="l">
              <a:lnSpc>
                <a:spcPts val="2939"/>
              </a:lnSpc>
              <a:spcBef>
                <a:spcPct val="0"/>
              </a:spcBef>
            </a:pPr>
            <a:r>
              <a:rPr lang="en-US" b="true" sz="2099">
                <a:solidFill>
                  <a:srgbClr val="FFFFFF"/>
                </a:solidFill>
                <a:latin typeface="Montserrat Bold"/>
                <a:ea typeface="Montserrat Bold"/>
                <a:cs typeface="Montserrat Bold"/>
                <a:sym typeface="Montserrat Bold"/>
              </a:rPr>
              <a:t>The cumulative </a:t>
            </a:r>
            <a:r>
              <a:rPr lang="en-US" b="true" sz="2099">
                <a:solidFill>
                  <a:srgbClr val="FFFFFF"/>
                </a:solidFill>
                <a:latin typeface="Montserrat Bold"/>
                <a:ea typeface="Montserrat Bold"/>
                <a:cs typeface="Montserrat Bold"/>
                <a:sym typeface="Montserrat Bold"/>
              </a:rPr>
              <a:t>optimization measures led to a CO₂ emissions reduction of approximately 76.35%, dropping from 136,766 kg/year to 32,346 kg/year.</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16694" y="-816076"/>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8" id="8"/>
          <p:cNvGrpSpPr/>
          <p:nvPr/>
        </p:nvGrpSpPr>
        <p:grpSpPr>
          <a:xfrm rot="0">
            <a:off x="15621412" y="7467064"/>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graphicFrame>
        <p:nvGraphicFramePr>
          <p:cNvPr name="Object 11" id="11"/>
          <p:cNvGraphicFramePr/>
          <p:nvPr/>
        </p:nvGraphicFramePr>
        <p:xfrm>
          <a:off x="4015815" y="7467064"/>
          <a:ext cx="3771900" cy="1257300"/>
        </p:xfrm>
        <a:graphic>
          <a:graphicData uri="http://schemas.openxmlformats.org/presentationml/2006/ole">
            <p:oleObj imgW="4521200" imgH="2006600" r:id="rId3" progId="Excel.Sheet.12" name="Worksheet">
              <p:embed/>
              <p:pic>
                <p:nvPicPr>
                  <p:cNvPr name="" id="0"/>
                  <p:cNvPicPr/>
                  <p:nvPr/>
                </p:nvPicPr>
                <p:blipFill>
                  <a:blip r:embed="rId2"/>
                  <a:stretch>
                    <a:fillRect/>
                  </a:stretch>
                </p:blipFill>
                <p:spPr>
                  <a:xfrm>
                    <a:off x="1270000" y="1270000"/>
                    <a:ext cx="1270000" cy="1270000"/>
                  </a:xfrm>
                  <a:prstGeom prst="rect"/>
                </p:spPr>
              </p:pic>
            </p:oleObj>
          </a:graphicData>
        </a:graphic>
      </p:graphicFrame>
      <p:sp>
        <p:nvSpPr>
          <p:cNvPr name="Freeform 12" id="12"/>
          <p:cNvSpPr/>
          <p:nvPr/>
        </p:nvSpPr>
        <p:spPr>
          <a:xfrm flipH="false" flipV="false" rot="0">
            <a:off x="1276286" y="1028700"/>
            <a:ext cx="15735429" cy="5920455"/>
          </a:xfrm>
          <a:custGeom>
            <a:avLst/>
            <a:gdLst/>
            <a:ahLst/>
            <a:cxnLst/>
            <a:rect r="r" b="b" t="t" l="l"/>
            <a:pathLst>
              <a:path h="5920455" w="15735429">
                <a:moveTo>
                  <a:pt x="0" y="0"/>
                </a:moveTo>
                <a:lnTo>
                  <a:pt x="15735428" y="0"/>
                </a:lnTo>
                <a:lnTo>
                  <a:pt x="15735428" y="5920455"/>
                </a:lnTo>
                <a:lnTo>
                  <a:pt x="0" y="5920455"/>
                </a:lnTo>
                <a:lnTo>
                  <a:pt x="0" y="0"/>
                </a:lnTo>
                <a:close/>
              </a:path>
            </a:pathLst>
          </a:custGeom>
          <a:blipFill>
            <a:blip r:embed="rId4"/>
            <a:stretch>
              <a:fillRect l="0" t="0" r="0" b="0"/>
            </a:stretch>
          </a:blipFill>
        </p:spPr>
      </p:sp>
      <p:sp>
        <p:nvSpPr>
          <p:cNvPr name="TextBox 13" id="13"/>
          <p:cNvSpPr txBox="true"/>
          <p:nvPr/>
        </p:nvSpPr>
        <p:spPr>
          <a:xfrm rot="0">
            <a:off x="2475636" y="195619"/>
            <a:ext cx="12886527" cy="604521"/>
          </a:xfrm>
          <a:prstGeom prst="rect">
            <a:avLst/>
          </a:prstGeom>
        </p:spPr>
        <p:txBody>
          <a:bodyPr anchor="t" rtlCol="false" tIns="0" lIns="0" bIns="0" rIns="0">
            <a:spAutoFit/>
          </a:bodyPr>
          <a:lstStyle/>
          <a:p>
            <a:pPr algn="ctr">
              <a:lnSpc>
                <a:spcPts val="4479"/>
              </a:lnSpc>
              <a:spcBef>
                <a:spcPct val="0"/>
              </a:spcBef>
            </a:pPr>
            <a:r>
              <a:rPr lang="en-US" b="true" sz="3199">
                <a:solidFill>
                  <a:srgbClr val="FFFFFF"/>
                </a:solidFill>
                <a:latin typeface="Times New Roman Bold"/>
                <a:ea typeface="Times New Roman Bold"/>
                <a:cs typeface="Times New Roman Bold"/>
                <a:sym typeface="Times New Roman Bold"/>
              </a:rPr>
              <a:t>(7) Integration of Photovoltaic (PV) System to Cover Heat Pump Load</a:t>
            </a:r>
          </a:p>
        </p:txBody>
      </p:sp>
    </p:spTree>
  </p:cSld>
  <p:clrMapOvr>
    <a:masterClrMapping/>
  </p:clrMapOvr>
</p:sld>
</file>

<file path=ppt/slides/slide27.xml><?xml version="1.0" encoding="utf-8"?>
<p:sld xmlns:p="http://schemas.openxmlformats.org/presentationml/2006/main" xmlns:a="http://schemas.openxmlformats.org/drawingml/2006/main">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547" y="0"/>
            <a:ext cx="18289547" cy="10287000"/>
            <a:chOff x="0" y="0"/>
            <a:chExt cx="5121480" cy="2880589"/>
          </a:xfrm>
        </p:grpSpPr>
        <p:sp>
          <p:nvSpPr>
            <p:cNvPr name="Freeform 3" id="3"/>
            <p:cNvSpPr/>
            <p:nvPr/>
          </p:nvSpPr>
          <p:spPr>
            <a:xfrm flipH="false" flipV="false" rot="0">
              <a:off x="0" y="0"/>
              <a:ext cx="5121480" cy="2880589"/>
            </a:xfrm>
            <a:custGeom>
              <a:avLst/>
              <a:gdLst/>
              <a:ahLst/>
              <a:cxnLst/>
              <a:rect r="r" b="b" t="t" l="l"/>
              <a:pathLst>
                <a:path h="2880589" w="5121480">
                  <a:moveTo>
                    <a:pt x="0" y="0"/>
                  </a:moveTo>
                  <a:lnTo>
                    <a:pt x="5121480" y="0"/>
                  </a:lnTo>
                  <a:lnTo>
                    <a:pt x="5121480" y="2880589"/>
                  </a:lnTo>
                  <a:lnTo>
                    <a:pt x="0" y="2880589"/>
                  </a:lnTo>
                  <a:close/>
                </a:path>
              </a:pathLst>
            </a:custGeom>
            <a:solidFill>
              <a:srgbClr val="000000">
                <a:alpha val="0"/>
              </a:srgbClr>
            </a:solidFill>
            <a:ln w="228600" cap="sq">
              <a:solidFill>
                <a:srgbClr val="145DA0"/>
              </a:solidFill>
              <a:prstDash val="solid"/>
              <a:miter/>
            </a:ln>
          </p:spPr>
        </p:sp>
        <p:sp>
          <p:nvSpPr>
            <p:cNvPr name="TextBox 4" id="4"/>
            <p:cNvSpPr txBox="true"/>
            <p:nvPr/>
          </p:nvSpPr>
          <p:spPr>
            <a:xfrm>
              <a:off x="0" y="-38100"/>
              <a:ext cx="5121480" cy="2918689"/>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5" id="5"/>
          <p:cNvSpPr txBox="true"/>
          <p:nvPr/>
        </p:nvSpPr>
        <p:spPr>
          <a:xfrm rot="0">
            <a:off x="2149241" y="218129"/>
            <a:ext cx="13989519" cy="1166496"/>
          </a:xfrm>
          <a:prstGeom prst="rect">
            <a:avLst/>
          </a:prstGeom>
        </p:spPr>
        <p:txBody>
          <a:bodyPr anchor="t" rtlCol="false" tIns="0" lIns="0" bIns="0" rIns="0">
            <a:spAutoFit/>
          </a:bodyPr>
          <a:lstStyle/>
          <a:p>
            <a:pPr algn="ctr">
              <a:lnSpc>
                <a:spcPts val="4479"/>
              </a:lnSpc>
              <a:spcBef>
                <a:spcPct val="0"/>
              </a:spcBef>
            </a:pPr>
            <a:r>
              <a:rPr lang="en-US" b="true" sz="3199">
                <a:solidFill>
                  <a:srgbClr val="000000"/>
                </a:solidFill>
                <a:latin typeface="Times New Roman Bold"/>
                <a:ea typeface="Times New Roman Bold"/>
                <a:cs typeface="Times New Roman Bold"/>
                <a:sym typeface="Times New Roman Bold"/>
              </a:rPr>
              <a:t>Full System Optimization with Heat Pump and PV System vs Existing System –</a:t>
            </a:r>
            <a:r>
              <a:rPr lang="en-US" b="true" sz="3199">
                <a:solidFill>
                  <a:srgbClr val="FFFFFF"/>
                </a:solidFill>
                <a:latin typeface="Times New Roman Bold"/>
                <a:ea typeface="Times New Roman Bold"/>
                <a:cs typeface="Times New Roman Bold"/>
                <a:sym typeface="Times New Roman Bold"/>
              </a:rPr>
              <a:t> </a:t>
            </a:r>
            <a:r>
              <a:rPr lang="en-US" b="true" sz="3199">
                <a:solidFill>
                  <a:srgbClr val="FDCB53"/>
                </a:solidFill>
                <a:latin typeface="Times New Roman Bold"/>
                <a:ea typeface="Times New Roman Bold"/>
                <a:cs typeface="Times New Roman Bold"/>
                <a:sym typeface="Times New Roman Bold"/>
              </a:rPr>
              <a:t>Economic and Environmental Impact</a:t>
            </a:r>
          </a:p>
        </p:txBody>
      </p:sp>
      <p:sp>
        <p:nvSpPr>
          <p:cNvPr name="TextBox 6" id="6"/>
          <p:cNvSpPr txBox="true"/>
          <p:nvPr/>
        </p:nvSpPr>
        <p:spPr>
          <a:xfrm rot="0">
            <a:off x="63364" y="1833052"/>
            <a:ext cx="9079862" cy="7582850"/>
          </a:xfrm>
          <a:prstGeom prst="rect">
            <a:avLst/>
          </a:prstGeom>
        </p:spPr>
        <p:txBody>
          <a:bodyPr anchor="t" rtlCol="false" tIns="0" lIns="0" bIns="0" rIns="0">
            <a:spAutoFit/>
          </a:bodyPr>
          <a:lstStyle/>
          <a:p>
            <a:pPr algn="l">
              <a:lnSpc>
                <a:spcPts val="3570"/>
              </a:lnSpc>
            </a:pPr>
            <a:r>
              <a:rPr lang="en-US" sz="2231" b="true">
                <a:solidFill>
                  <a:srgbClr val="000000"/>
                </a:solidFill>
                <a:latin typeface="Montserrat Bold"/>
                <a:ea typeface="Montserrat Bold"/>
                <a:cs typeface="Montserrat Bold"/>
                <a:sym typeface="Montserrat Bold"/>
              </a:rPr>
              <a:t>  Optimized System C</a:t>
            </a:r>
            <a:r>
              <a:rPr lang="en-US" b="true" sz="2231">
                <a:solidFill>
                  <a:srgbClr val="000000"/>
                </a:solidFill>
                <a:latin typeface="Montserrat Bold"/>
                <a:ea typeface="Montserrat Bold"/>
                <a:cs typeface="Montserrat Bold"/>
                <a:sym typeface="Montserrat Bold"/>
              </a:rPr>
              <a:t>onfiguration :</a:t>
            </a:r>
          </a:p>
          <a:p>
            <a:pPr algn="l">
              <a:lnSpc>
                <a:spcPts val="3570"/>
              </a:lnSpc>
            </a:pP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Pool water temperature reduced from 29°C to 26°C</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Installed motorized pool cover and pipe insulation</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Restored all 52 solar thermal collectors</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Replaced diesel boiler with a high-efficiency heat pump(COP=4)</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Installed a 26 kWp PV system to cover 100% of the heat pump's electricity needs</a:t>
            </a:r>
          </a:p>
          <a:p>
            <a:pPr algn="l">
              <a:lnSpc>
                <a:spcPts val="3570"/>
              </a:lnSpc>
            </a:pPr>
          </a:p>
          <a:p>
            <a:pPr algn="l">
              <a:lnSpc>
                <a:spcPts val="3570"/>
              </a:lnSpc>
            </a:pPr>
            <a:r>
              <a:rPr lang="en-US" b="true" sz="2231">
                <a:solidFill>
                  <a:srgbClr val="000000"/>
                </a:solidFill>
                <a:latin typeface="Montserrat Bold"/>
                <a:ea typeface="Montserrat Bold"/>
                <a:cs typeface="Montserrat Bold"/>
                <a:sym typeface="Montserrat Bold"/>
              </a:rPr>
              <a:t>  Cost &amp; Economic Analysis :</a:t>
            </a:r>
          </a:p>
          <a:p>
            <a:pPr algn="l">
              <a:lnSpc>
                <a:spcPts val="3570"/>
              </a:lnSpc>
            </a:pPr>
          </a:p>
          <a:p>
            <a:pPr algn="l">
              <a:lnSpc>
                <a:spcPts val="3570"/>
              </a:lnSpc>
            </a:pPr>
            <a:r>
              <a:rPr lang="en-US" sz="2231">
                <a:solidFill>
                  <a:srgbClr val="000000"/>
                </a:solidFill>
                <a:latin typeface="Montserrat"/>
                <a:ea typeface="Montserrat"/>
                <a:cs typeface="Montserrat"/>
                <a:sym typeface="Montserrat"/>
              </a:rPr>
              <a:t>  Annual Operating Cost:</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Diesel Boiler (Baseline): ~400,000 ILS/year</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Optimized System (no PV): 20,169 ILS/year</a:t>
            </a:r>
          </a:p>
          <a:p>
            <a:pPr algn="l" marL="481738" indent="-240869" lvl="1">
              <a:lnSpc>
                <a:spcPts val="3570"/>
              </a:lnSpc>
              <a:buFont typeface="Arial"/>
              <a:buChar char="•"/>
            </a:pPr>
            <a:r>
              <a:rPr lang="en-US" sz="2231">
                <a:solidFill>
                  <a:srgbClr val="000000"/>
                </a:solidFill>
                <a:latin typeface="Montserrat"/>
                <a:ea typeface="Montserrat"/>
                <a:cs typeface="Montserrat"/>
                <a:sym typeface="Montserrat"/>
              </a:rPr>
              <a:t>Optimized System with PV: 0 ILS/year</a:t>
            </a:r>
          </a:p>
          <a:p>
            <a:pPr algn="l">
              <a:lnSpc>
                <a:spcPts val="3570"/>
              </a:lnSpc>
            </a:pPr>
          </a:p>
        </p:txBody>
      </p:sp>
      <p:sp>
        <p:nvSpPr>
          <p:cNvPr name="TextBox 7" id="7"/>
          <p:cNvSpPr txBox="true"/>
          <p:nvPr/>
        </p:nvSpPr>
        <p:spPr>
          <a:xfrm rot="0">
            <a:off x="9674358" y="1756852"/>
            <a:ext cx="8261624" cy="9175116"/>
          </a:xfrm>
          <a:prstGeom prst="rect">
            <a:avLst/>
          </a:prstGeom>
        </p:spPr>
        <p:txBody>
          <a:bodyPr anchor="t" rtlCol="false" tIns="0" lIns="0" bIns="0" rIns="0">
            <a:spAutoFit/>
          </a:bodyPr>
          <a:lstStyle/>
          <a:p>
            <a:pPr algn="just">
              <a:lnSpc>
                <a:spcPts val="3519"/>
              </a:lnSpc>
            </a:pPr>
            <a:r>
              <a:rPr lang="en-US" sz="2199" b="true">
                <a:solidFill>
                  <a:srgbClr val="000000"/>
                </a:solidFill>
                <a:latin typeface="Montserrat Bold"/>
                <a:ea typeface="Montserrat Bold"/>
                <a:cs typeface="Montserrat Bold"/>
                <a:sym typeface="Montserrat Bold"/>
              </a:rPr>
              <a:t>Total Investment :</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Automatic</a:t>
            </a:r>
            <a:r>
              <a:rPr lang="en-US" sz="2199">
                <a:solidFill>
                  <a:srgbClr val="000000"/>
                </a:solidFill>
                <a:latin typeface="Montserrat"/>
                <a:ea typeface="Montserrat"/>
                <a:cs typeface="Montserrat"/>
                <a:sym typeface="Montserrat"/>
              </a:rPr>
              <a:t> </a:t>
            </a:r>
            <a:r>
              <a:rPr lang="en-US" sz="2199">
                <a:solidFill>
                  <a:srgbClr val="000000"/>
                </a:solidFill>
                <a:latin typeface="Montserrat"/>
                <a:ea typeface="Montserrat"/>
                <a:cs typeface="Montserrat"/>
                <a:sym typeface="Montserrat"/>
              </a:rPr>
              <a:t>Pool c</a:t>
            </a:r>
            <a:r>
              <a:rPr lang="en-US" sz="2199">
                <a:solidFill>
                  <a:srgbClr val="000000"/>
                </a:solidFill>
                <a:latin typeface="Montserrat"/>
                <a:ea typeface="Montserrat"/>
                <a:cs typeface="Montserrat"/>
                <a:sym typeface="Montserrat"/>
              </a:rPr>
              <a:t>over</a:t>
            </a:r>
            <a:r>
              <a:rPr lang="en-US" sz="2199">
                <a:solidFill>
                  <a:srgbClr val="000000"/>
                </a:solidFill>
                <a:latin typeface="Montserrat"/>
                <a:ea typeface="Montserrat"/>
                <a:cs typeface="Montserrat"/>
                <a:sym typeface="Montserrat"/>
              </a:rPr>
              <a:t> + insulation: 53,550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Solar collector maintenance: 10,000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Heat pump(60kw): 60,000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PV system (26kw): 65,000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Others : 20,000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Total: 208,550 ILS</a:t>
            </a:r>
          </a:p>
          <a:p>
            <a:pPr algn="just">
              <a:lnSpc>
                <a:spcPts val="3519"/>
              </a:lnSpc>
            </a:pPr>
          </a:p>
          <a:p>
            <a:pPr algn="just">
              <a:lnSpc>
                <a:spcPts val="3519"/>
              </a:lnSpc>
            </a:pPr>
            <a:r>
              <a:rPr lang="en-US" b="true" sz="2199">
                <a:solidFill>
                  <a:srgbClr val="000000"/>
                </a:solidFill>
                <a:latin typeface="Montserrat Bold"/>
                <a:ea typeface="Montserrat Bold"/>
                <a:cs typeface="Montserrat Bold"/>
                <a:sym typeface="Montserrat Bold"/>
              </a:rPr>
              <a:t>Economic Indicators :</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Annual saving = 400,000 ILS (PV covered heat pump load).</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Simple Payback Period (SPP): 0.52 years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Present Worth (PW @10%, 15 yrs): ~3,042,440 ILS</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Rate of Return (RoR): ~237.3%</a:t>
            </a:r>
          </a:p>
          <a:p>
            <a:pPr algn="just">
              <a:lnSpc>
                <a:spcPts val="3519"/>
              </a:lnSpc>
            </a:pPr>
          </a:p>
          <a:p>
            <a:pPr algn="just">
              <a:lnSpc>
                <a:spcPts val="3519"/>
              </a:lnSpc>
            </a:pPr>
            <a:r>
              <a:rPr lang="en-US" b="true" sz="2199">
                <a:solidFill>
                  <a:srgbClr val="000000"/>
                </a:solidFill>
                <a:latin typeface="Montserrat Bold"/>
                <a:ea typeface="Montserrat Bold"/>
                <a:cs typeface="Montserrat Bold"/>
                <a:sym typeface="Montserrat Bold"/>
              </a:rPr>
              <a:t>Environmental Impact :</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Before optimization: &gt;150,000 kg CO₂/year</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After heat pump installation: ~32,346 kg CO₂/year</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After PV system: ~0 kg CO₂/year</a:t>
            </a:r>
          </a:p>
          <a:p>
            <a:pPr algn="just" marL="474978" indent="-237489" lvl="1">
              <a:lnSpc>
                <a:spcPts val="3519"/>
              </a:lnSpc>
              <a:buFont typeface="Arial"/>
              <a:buChar char="•"/>
            </a:pPr>
            <a:r>
              <a:rPr lang="en-US" sz="2199">
                <a:solidFill>
                  <a:srgbClr val="000000"/>
                </a:solidFill>
                <a:latin typeface="Montserrat"/>
                <a:ea typeface="Montserrat"/>
                <a:cs typeface="Montserrat"/>
                <a:sym typeface="Montserrat"/>
              </a:rPr>
              <a:t>~100% emissions reduction</a:t>
            </a:r>
          </a:p>
          <a:p>
            <a:pPr algn="just">
              <a:lnSpc>
                <a:spcPts val="3519"/>
              </a:lnSpc>
            </a:pPr>
          </a:p>
        </p:txBody>
      </p:sp>
      <p:grpSp>
        <p:nvGrpSpPr>
          <p:cNvPr name="Group 8" id="8"/>
          <p:cNvGrpSpPr/>
          <p:nvPr/>
        </p:nvGrpSpPr>
        <p:grpSpPr>
          <a:xfrm rot="0">
            <a:off x="9029700" y="2314333"/>
            <a:ext cx="47625" cy="7191577"/>
            <a:chOff x="0" y="0"/>
            <a:chExt cx="12543" cy="1894078"/>
          </a:xfrm>
        </p:grpSpPr>
        <p:sp>
          <p:nvSpPr>
            <p:cNvPr name="Freeform 9" id="9"/>
            <p:cNvSpPr/>
            <p:nvPr/>
          </p:nvSpPr>
          <p:spPr>
            <a:xfrm flipH="false" flipV="false" rot="0">
              <a:off x="0" y="0"/>
              <a:ext cx="12543" cy="1894078"/>
            </a:xfrm>
            <a:custGeom>
              <a:avLst/>
              <a:gdLst/>
              <a:ahLst/>
              <a:cxnLst/>
              <a:rect r="r" b="b" t="t" l="l"/>
              <a:pathLst>
                <a:path h="1894078" w="12543">
                  <a:moveTo>
                    <a:pt x="0" y="0"/>
                  </a:moveTo>
                  <a:lnTo>
                    <a:pt x="12543" y="0"/>
                  </a:lnTo>
                  <a:lnTo>
                    <a:pt x="12543" y="1894078"/>
                  </a:lnTo>
                  <a:lnTo>
                    <a:pt x="0" y="1894078"/>
                  </a:lnTo>
                  <a:close/>
                </a:path>
              </a:pathLst>
            </a:custGeom>
            <a:solidFill>
              <a:srgbClr val="123D33"/>
            </a:solidFill>
            <a:ln cap="sq">
              <a:noFill/>
              <a:prstDash val="solid"/>
              <a:miter/>
            </a:ln>
          </p:spPr>
        </p:sp>
        <p:sp>
          <p:nvSpPr>
            <p:cNvPr name="TextBox 10" id="10"/>
            <p:cNvSpPr txBox="true"/>
            <p:nvPr/>
          </p:nvSpPr>
          <p:spPr>
            <a:xfrm>
              <a:off x="0" y="-19050"/>
              <a:ext cx="12543" cy="1913128"/>
            </a:xfrm>
            <a:prstGeom prst="rect">
              <a:avLst/>
            </a:prstGeom>
          </p:spPr>
          <p:txBody>
            <a:bodyPr anchor="ctr" rtlCol="false" tIns="50800" lIns="50800" bIns="50800" rIns="50800"/>
            <a:lstStyle/>
            <a:p>
              <a:pPr algn="ctr" marL="0" indent="0" lvl="0">
                <a:lnSpc>
                  <a:spcPts val="2859"/>
                </a:lnSpc>
                <a:spcBef>
                  <a:spcPct val="0"/>
                </a:spcBef>
              </a:pPr>
            </a:p>
          </p:txBody>
        </p:sp>
      </p:gr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028700" y="1028700"/>
            <a:ext cx="16230600" cy="8481875"/>
            <a:chOff x="0" y="0"/>
            <a:chExt cx="4274726" cy="2233910"/>
          </a:xfrm>
        </p:grpSpPr>
        <p:sp>
          <p:nvSpPr>
            <p:cNvPr name="Freeform 6" id="6"/>
            <p:cNvSpPr/>
            <p:nvPr/>
          </p:nvSpPr>
          <p:spPr>
            <a:xfrm flipH="false" flipV="false" rot="0">
              <a:off x="0" y="0"/>
              <a:ext cx="4274726" cy="2233910"/>
            </a:xfrm>
            <a:custGeom>
              <a:avLst/>
              <a:gdLst/>
              <a:ahLst/>
              <a:cxnLst/>
              <a:rect r="r" b="b" t="t" l="l"/>
              <a:pathLst>
                <a:path h="2233910" w="4274726">
                  <a:moveTo>
                    <a:pt x="0" y="0"/>
                  </a:moveTo>
                  <a:lnTo>
                    <a:pt x="4274726" y="0"/>
                  </a:lnTo>
                  <a:lnTo>
                    <a:pt x="4274726" y="2233910"/>
                  </a:lnTo>
                  <a:lnTo>
                    <a:pt x="0" y="2233910"/>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4274726" cy="2272010"/>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3332775" y="3887886"/>
            <a:ext cx="11622449"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DISCUSSION</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6656283" y="-2445901"/>
            <a:ext cx="15178802" cy="15178802"/>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145DA0"/>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6007842" y="-1797460"/>
            <a:ext cx="13881919" cy="13881919"/>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8" id="8"/>
          <p:cNvSpPr txBox="true"/>
          <p:nvPr/>
        </p:nvSpPr>
        <p:spPr>
          <a:xfrm rot="0">
            <a:off x="933118" y="3560972"/>
            <a:ext cx="6348504" cy="795506"/>
          </a:xfrm>
          <a:prstGeom prst="rect">
            <a:avLst/>
          </a:prstGeom>
        </p:spPr>
        <p:txBody>
          <a:bodyPr anchor="t" rtlCol="false" tIns="0" lIns="0" bIns="0" rIns="0">
            <a:spAutoFit/>
          </a:bodyPr>
          <a:lstStyle/>
          <a:p>
            <a:pPr algn="l" marL="0" indent="0" lvl="0">
              <a:lnSpc>
                <a:spcPts val="6553"/>
              </a:lnSpc>
              <a:spcBef>
                <a:spcPct val="0"/>
              </a:spcBef>
            </a:pPr>
            <a:r>
              <a:rPr lang="en-US" b="true" sz="4680">
                <a:solidFill>
                  <a:srgbClr val="FDFDFD"/>
                </a:solidFill>
                <a:latin typeface="Montserrat Bold"/>
                <a:ea typeface="Montserrat Bold"/>
                <a:cs typeface="Montserrat Bold"/>
                <a:sym typeface="Montserrat Bold"/>
              </a:rPr>
              <a:t>Key Achievements : </a:t>
            </a:r>
          </a:p>
        </p:txBody>
      </p:sp>
      <p:sp>
        <p:nvSpPr>
          <p:cNvPr name="Freeform 9" id="9"/>
          <p:cNvSpPr/>
          <p:nvPr/>
        </p:nvSpPr>
        <p:spPr>
          <a:xfrm flipH="false" flipV="false" rot="0">
            <a:off x="8618101" y="1767991"/>
            <a:ext cx="1424256" cy="1424256"/>
          </a:xfrm>
          <a:custGeom>
            <a:avLst/>
            <a:gdLst/>
            <a:ahLst/>
            <a:cxnLst/>
            <a:rect r="r" b="b" t="t" l="l"/>
            <a:pathLst>
              <a:path h="1424256" w="1424256">
                <a:moveTo>
                  <a:pt x="0" y="0"/>
                </a:moveTo>
                <a:lnTo>
                  <a:pt x="1424255" y="0"/>
                </a:lnTo>
                <a:lnTo>
                  <a:pt x="1424255"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0" id="10"/>
          <p:cNvSpPr txBox="true"/>
          <p:nvPr/>
        </p:nvSpPr>
        <p:spPr>
          <a:xfrm rot="0">
            <a:off x="10162447" y="1806622"/>
            <a:ext cx="5768345" cy="1443803"/>
          </a:xfrm>
          <a:prstGeom prst="rect">
            <a:avLst/>
          </a:prstGeom>
        </p:spPr>
        <p:txBody>
          <a:bodyPr anchor="t" rtlCol="false" tIns="0" lIns="0" bIns="0" rIns="0">
            <a:spAutoFit/>
          </a:bodyPr>
          <a:lstStyle/>
          <a:p>
            <a:pPr algn="l">
              <a:lnSpc>
                <a:spcPts val="3195"/>
              </a:lnSpc>
            </a:pPr>
            <a:r>
              <a:rPr lang="en-US" sz="2282" spc="-45">
                <a:solidFill>
                  <a:srgbClr val="145DA0"/>
                </a:solidFill>
                <a:latin typeface="Poppins"/>
                <a:ea typeface="Poppins"/>
                <a:cs typeface="Poppins"/>
                <a:sym typeface="Poppins"/>
              </a:rPr>
              <a:t>95% </a:t>
            </a:r>
            <a:r>
              <a:rPr lang="en-US" sz="2282" spc="-45" strike="noStrike" u="none">
                <a:solidFill>
                  <a:srgbClr val="145DA0"/>
                </a:solidFill>
                <a:latin typeface="Poppins"/>
                <a:ea typeface="Poppins"/>
                <a:cs typeface="Poppins"/>
                <a:sym typeface="Poppins"/>
              </a:rPr>
              <a:t>reduction in operating costs </a:t>
            </a:r>
          </a:p>
          <a:p>
            <a:pPr algn="l">
              <a:lnSpc>
                <a:spcPts val="3195"/>
              </a:lnSpc>
            </a:pPr>
            <a:r>
              <a:rPr lang="en-US" sz="2282" spc="-45" strike="noStrike" u="none">
                <a:solidFill>
                  <a:srgbClr val="145DA0"/>
                </a:solidFill>
                <a:latin typeface="Poppins"/>
                <a:ea typeface="Poppins"/>
                <a:cs typeface="Poppins"/>
                <a:sym typeface="Poppins"/>
              </a:rPr>
              <a:t>(from 400,000 ILS to 20,169 ILS).</a:t>
            </a:r>
          </a:p>
          <a:p>
            <a:pPr algn="l">
              <a:lnSpc>
                <a:spcPts val="2495"/>
              </a:lnSpc>
            </a:pPr>
          </a:p>
          <a:p>
            <a:pPr algn="l">
              <a:lnSpc>
                <a:spcPts val="2495"/>
              </a:lnSpc>
            </a:pPr>
          </a:p>
        </p:txBody>
      </p:sp>
      <p:sp>
        <p:nvSpPr>
          <p:cNvPr name="TextBox 11" id="11"/>
          <p:cNvSpPr txBox="true"/>
          <p:nvPr/>
        </p:nvSpPr>
        <p:spPr>
          <a:xfrm rot="0">
            <a:off x="8763159" y="2041203"/>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01</a:t>
            </a:r>
          </a:p>
        </p:txBody>
      </p:sp>
      <p:sp>
        <p:nvSpPr>
          <p:cNvPr name="Freeform 12" id="12"/>
          <p:cNvSpPr/>
          <p:nvPr/>
        </p:nvSpPr>
        <p:spPr>
          <a:xfrm flipH="false" flipV="false" rot="0">
            <a:off x="9144000" y="3541391"/>
            <a:ext cx="1424256" cy="1424256"/>
          </a:xfrm>
          <a:custGeom>
            <a:avLst/>
            <a:gdLst/>
            <a:ahLst/>
            <a:cxnLst/>
            <a:rect r="r" b="b" t="t" l="l"/>
            <a:pathLst>
              <a:path h="1424256" w="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3" id="13"/>
          <p:cNvSpPr txBox="true"/>
          <p:nvPr/>
        </p:nvSpPr>
        <p:spPr>
          <a:xfrm rot="0">
            <a:off x="10688346" y="3580022"/>
            <a:ext cx="5768345" cy="1208913"/>
          </a:xfrm>
          <a:prstGeom prst="rect">
            <a:avLst/>
          </a:prstGeom>
        </p:spPr>
        <p:txBody>
          <a:bodyPr anchor="t" rtlCol="false" tIns="0" lIns="0" bIns="0" rIns="0">
            <a:spAutoFit/>
          </a:bodyPr>
          <a:lstStyle/>
          <a:p>
            <a:pPr algn="l">
              <a:lnSpc>
                <a:spcPts val="3191"/>
              </a:lnSpc>
            </a:pPr>
            <a:r>
              <a:rPr lang="en-US" sz="2279" spc="-45">
                <a:solidFill>
                  <a:srgbClr val="145DA0"/>
                </a:solidFill>
                <a:latin typeface="Poppins"/>
                <a:ea typeface="Poppins"/>
                <a:cs typeface="Poppins"/>
                <a:sym typeface="Poppins"/>
              </a:rPr>
              <a:t>76% decrease in CO₂ emissions with </a:t>
            </a:r>
          </a:p>
          <a:p>
            <a:pPr algn="l">
              <a:lnSpc>
                <a:spcPts val="3191"/>
              </a:lnSpc>
            </a:pPr>
            <a:r>
              <a:rPr lang="en-US" sz="2279" spc="-45">
                <a:solidFill>
                  <a:srgbClr val="145DA0"/>
                </a:solidFill>
                <a:latin typeface="Poppins"/>
                <a:ea typeface="Poppins"/>
                <a:cs typeface="Poppins"/>
                <a:sym typeface="Poppins"/>
              </a:rPr>
              <a:t>heat pump; ≈0 kg CO₂/year after PV.</a:t>
            </a:r>
          </a:p>
          <a:p>
            <a:pPr algn="l">
              <a:lnSpc>
                <a:spcPts val="3191"/>
              </a:lnSpc>
            </a:pPr>
          </a:p>
        </p:txBody>
      </p:sp>
      <p:sp>
        <p:nvSpPr>
          <p:cNvPr name="TextBox 14" id="14"/>
          <p:cNvSpPr txBox="true"/>
          <p:nvPr/>
        </p:nvSpPr>
        <p:spPr>
          <a:xfrm rot="0">
            <a:off x="9289058" y="3814603"/>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02</a:t>
            </a:r>
          </a:p>
        </p:txBody>
      </p:sp>
      <p:sp>
        <p:nvSpPr>
          <p:cNvPr name="Freeform 15" id="15"/>
          <p:cNvSpPr/>
          <p:nvPr/>
        </p:nvSpPr>
        <p:spPr>
          <a:xfrm flipH="false" flipV="false" rot="0">
            <a:off x="9144000" y="5318072"/>
            <a:ext cx="1424256" cy="1424256"/>
          </a:xfrm>
          <a:custGeom>
            <a:avLst/>
            <a:gdLst/>
            <a:ahLst/>
            <a:cxnLst/>
            <a:rect r="r" b="b" t="t" l="l"/>
            <a:pathLst>
              <a:path h="1424256" w="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6" id="16"/>
          <p:cNvSpPr txBox="true"/>
          <p:nvPr/>
        </p:nvSpPr>
        <p:spPr>
          <a:xfrm rot="0">
            <a:off x="10688346" y="5356702"/>
            <a:ext cx="5768345" cy="1208913"/>
          </a:xfrm>
          <a:prstGeom prst="rect">
            <a:avLst/>
          </a:prstGeom>
        </p:spPr>
        <p:txBody>
          <a:bodyPr anchor="t" rtlCol="false" tIns="0" lIns="0" bIns="0" rIns="0">
            <a:spAutoFit/>
          </a:bodyPr>
          <a:lstStyle/>
          <a:p>
            <a:pPr algn="l">
              <a:lnSpc>
                <a:spcPts val="3191"/>
              </a:lnSpc>
            </a:pPr>
            <a:r>
              <a:rPr lang="en-US" sz="2279" spc="-45">
                <a:solidFill>
                  <a:srgbClr val="145DA0"/>
                </a:solidFill>
                <a:latin typeface="Poppins"/>
                <a:ea typeface="Poppins"/>
                <a:cs typeface="Poppins"/>
                <a:sym typeface="Poppins"/>
              </a:rPr>
              <a:t>100% of heat pump electricity supplied </a:t>
            </a:r>
          </a:p>
          <a:p>
            <a:pPr algn="l">
              <a:lnSpc>
                <a:spcPts val="3191"/>
              </a:lnSpc>
            </a:pPr>
            <a:r>
              <a:rPr lang="en-US" sz="2279" spc="-45">
                <a:solidFill>
                  <a:srgbClr val="145DA0"/>
                </a:solidFill>
                <a:latin typeface="Poppins"/>
                <a:ea typeface="Poppins"/>
                <a:cs typeface="Poppins"/>
                <a:sym typeface="Poppins"/>
              </a:rPr>
              <a:t>by 26 kWp PV system.</a:t>
            </a:r>
          </a:p>
          <a:p>
            <a:pPr algn="l">
              <a:lnSpc>
                <a:spcPts val="3191"/>
              </a:lnSpc>
            </a:pPr>
          </a:p>
        </p:txBody>
      </p:sp>
      <p:sp>
        <p:nvSpPr>
          <p:cNvPr name="TextBox 17" id="17"/>
          <p:cNvSpPr txBox="true"/>
          <p:nvPr/>
        </p:nvSpPr>
        <p:spPr>
          <a:xfrm rot="0">
            <a:off x="9289058" y="5591284"/>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03</a:t>
            </a:r>
          </a:p>
        </p:txBody>
      </p:sp>
      <p:sp>
        <p:nvSpPr>
          <p:cNvPr name="TextBox 18" id="18"/>
          <p:cNvSpPr txBox="true"/>
          <p:nvPr/>
        </p:nvSpPr>
        <p:spPr>
          <a:xfrm rot="0">
            <a:off x="8763159" y="7367965"/>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04</a:t>
            </a:r>
          </a:p>
        </p:txBody>
      </p:sp>
      <p:grpSp>
        <p:nvGrpSpPr>
          <p:cNvPr name="Group 19" id="19"/>
          <p:cNvGrpSpPr/>
          <p:nvPr/>
        </p:nvGrpSpPr>
        <p:grpSpPr>
          <a:xfrm rot="0">
            <a:off x="7905455" y="2656032"/>
            <a:ext cx="373607" cy="373607"/>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1" id="21"/>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2" id="22"/>
          <p:cNvGrpSpPr/>
          <p:nvPr/>
        </p:nvGrpSpPr>
        <p:grpSpPr>
          <a:xfrm rot="0">
            <a:off x="8315313" y="4180490"/>
            <a:ext cx="373607" cy="373607"/>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4" id="24"/>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5" id="25"/>
          <p:cNvGrpSpPr/>
          <p:nvPr/>
        </p:nvGrpSpPr>
        <p:grpSpPr>
          <a:xfrm rot="0">
            <a:off x="8309460" y="5760481"/>
            <a:ext cx="373607" cy="373607"/>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7" id="27"/>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4517814" y="-315404"/>
            <a:ext cx="3964281" cy="10917809"/>
            <a:chOff x="0" y="0"/>
            <a:chExt cx="1044090" cy="2875472"/>
          </a:xfrm>
        </p:grpSpPr>
        <p:sp>
          <p:nvSpPr>
            <p:cNvPr name="Freeform 3" id="3"/>
            <p:cNvSpPr/>
            <p:nvPr/>
          </p:nvSpPr>
          <p:spPr>
            <a:xfrm flipH="false" flipV="false" rot="0">
              <a:off x="0" y="0"/>
              <a:ext cx="1044090" cy="2875472"/>
            </a:xfrm>
            <a:custGeom>
              <a:avLst/>
              <a:gdLst/>
              <a:ahLst/>
              <a:cxnLst/>
              <a:rect r="r" b="b" t="t" l="l"/>
              <a:pathLst>
                <a:path h="2875472" w="1044090">
                  <a:moveTo>
                    <a:pt x="0" y="0"/>
                  </a:moveTo>
                  <a:lnTo>
                    <a:pt x="1044090" y="0"/>
                  </a:lnTo>
                  <a:lnTo>
                    <a:pt x="1044090" y="2875472"/>
                  </a:lnTo>
                  <a:lnTo>
                    <a:pt x="0" y="2875472"/>
                  </a:lnTo>
                  <a:close/>
                </a:path>
              </a:pathLst>
            </a:custGeom>
            <a:solidFill>
              <a:srgbClr val="145DA0"/>
            </a:solidFill>
            <a:ln cap="sq">
              <a:noFill/>
              <a:prstDash val="solid"/>
              <a:miter/>
            </a:ln>
          </p:spPr>
        </p:sp>
        <p:sp>
          <p:nvSpPr>
            <p:cNvPr name="TextBox 4" id="4"/>
            <p:cNvSpPr txBox="true"/>
            <p:nvPr/>
          </p:nvSpPr>
          <p:spPr>
            <a:xfrm>
              <a:off x="0" y="-38100"/>
              <a:ext cx="1044090" cy="291357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1867766" y="-1614217"/>
            <a:ext cx="3735531" cy="373553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5400000">
            <a:off x="2912435" y="3472452"/>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5400000">
            <a:off x="2912435" y="4097959"/>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5400000">
            <a:off x="2912435" y="4723196"/>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5400000">
            <a:off x="2912435" y="5348703"/>
            <a:ext cx="510937" cy="453341"/>
          </a:xfrm>
          <a:custGeom>
            <a:avLst/>
            <a:gdLst/>
            <a:ahLst/>
            <a:cxnLst/>
            <a:rect r="r" b="b" t="t" l="l"/>
            <a:pathLst>
              <a:path h="453341" w="510937">
                <a:moveTo>
                  <a:pt x="0" y="0"/>
                </a:moveTo>
                <a:lnTo>
                  <a:pt x="510937" y="0"/>
                </a:lnTo>
                <a:lnTo>
                  <a:pt x="510937" y="453340"/>
                </a:lnTo>
                <a:lnTo>
                  <a:pt x="0" y="45334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5400000">
            <a:off x="2912435" y="5973940"/>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3" id="13"/>
          <p:cNvSpPr/>
          <p:nvPr/>
        </p:nvSpPr>
        <p:spPr>
          <a:xfrm flipH="false" flipV="false" rot="5400000">
            <a:off x="2912435" y="6599447"/>
            <a:ext cx="510937" cy="453341"/>
          </a:xfrm>
          <a:custGeom>
            <a:avLst/>
            <a:gdLst/>
            <a:ahLst/>
            <a:cxnLst/>
            <a:rect r="r" b="b" t="t" l="l"/>
            <a:pathLst>
              <a:path h="453341" w="510937">
                <a:moveTo>
                  <a:pt x="0" y="0"/>
                </a:moveTo>
                <a:lnTo>
                  <a:pt x="510937" y="0"/>
                </a:lnTo>
                <a:lnTo>
                  <a:pt x="510937" y="453340"/>
                </a:lnTo>
                <a:lnTo>
                  <a:pt x="0" y="45334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4" id="14"/>
          <p:cNvSpPr/>
          <p:nvPr/>
        </p:nvSpPr>
        <p:spPr>
          <a:xfrm flipH="false" flipV="false" rot="5400000">
            <a:off x="2912435" y="7224684"/>
            <a:ext cx="510937" cy="453341"/>
          </a:xfrm>
          <a:custGeom>
            <a:avLst/>
            <a:gdLst/>
            <a:ahLst/>
            <a:cxnLst/>
            <a:rect r="r" b="b" t="t" l="l"/>
            <a:pathLst>
              <a:path h="453341" w="510937">
                <a:moveTo>
                  <a:pt x="0" y="0"/>
                </a:moveTo>
                <a:lnTo>
                  <a:pt x="510937" y="0"/>
                </a:lnTo>
                <a:lnTo>
                  <a:pt x="510937" y="453340"/>
                </a:lnTo>
                <a:lnTo>
                  <a:pt x="0" y="45334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5" id="15"/>
          <p:cNvSpPr/>
          <p:nvPr/>
        </p:nvSpPr>
        <p:spPr>
          <a:xfrm flipH="false" flipV="false" rot="5400000">
            <a:off x="2912435" y="7850190"/>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6" id="16"/>
          <p:cNvSpPr/>
          <p:nvPr/>
        </p:nvSpPr>
        <p:spPr>
          <a:xfrm flipH="false" flipV="false" rot="0">
            <a:off x="11481238" y="2554267"/>
            <a:ext cx="5778062" cy="5778062"/>
          </a:xfrm>
          <a:custGeom>
            <a:avLst/>
            <a:gdLst/>
            <a:ahLst/>
            <a:cxnLst/>
            <a:rect r="r" b="b" t="t" l="l"/>
            <a:pathLst>
              <a:path h="5778062" w="5778062">
                <a:moveTo>
                  <a:pt x="0" y="0"/>
                </a:moveTo>
                <a:lnTo>
                  <a:pt x="5778062" y="0"/>
                </a:lnTo>
                <a:lnTo>
                  <a:pt x="5778062" y="5778062"/>
                </a:lnTo>
                <a:lnTo>
                  <a:pt x="0" y="5778062"/>
                </a:lnTo>
                <a:lnTo>
                  <a:pt x="0" y="0"/>
                </a:lnTo>
                <a:close/>
              </a:path>
            </a:pathLst>
          </a:custGeom>
          <a:blipFill>
            <a:blip r:embed="rId4"/>
            <a:stretch>
              <a:fillRect l="0" t="0" r="0" b="0"/>
            </a:stretch>
          </a:blipFill>
        </p:spPr>
      </p:sp>
      <p:sp>
        <p:nvSpPr>
          <p:cNvPr name="TextBox 17" id="17"/>
          <p:cNvSpPr txBox="true"/>
          <p:nvPr/>
        </p:nvSpPr>
        <p:spPr>
          <a:xfrm rot="0">
            <a:off x="3663160" y="1631607"/>
            <a:ext cx="6760246" cy="1252338"/>
          </a:xfrm>
          <a:prstGeom prst="rect">
            <a:avLst/>
          </a:prstGeom>
        </p:spPr>
        <p:txBody>
          <a:bodyPr anchor="t" rtlCol="false" tIns="0" lIns="0" bIns="0" rIns="0">
            <a:spAutoFit/>
          </a:bodyPr>
          <a:lstStyle/>
          <a:p>
            <a:pPr algn="l">
              <a:lnSpc>
                <a:spcPts val="10248"/>
              </a:lnSpc>
              <a:spcBef>
                <a:spcPct val="0"/>
              </a:spcBef>
            </a:pPr>
            <a:r>
              <a:rPr lang="en-US" b="true" sz="7320">
                <a:solidFill>
                  <a:srgbClr val="051D40"/>
                </a:solidFill>
                <a:latin typeface="Montserrat Bold"/>
                <a:ea typeface="Montserrat Bold"/>
                <a:cs typeface="Montserrat Bold"/>
                <a:sym typeface="Montserrat Bold"/>
              </a:rPr>
              <a:t>Agenda</a:t>
            </a:r>
          </a:p>
        </p:txBody>
      </p:sp>
      <p:sp>
        <p:nvSpPr>
          <p:cNvPr name="TextBox 18" id="18"/>
          <p:cNvSpPr txBox="true"/>
          <p:nvPr/>
        </p:nvSpPr>
        <p:spPr>
          <a:xfrm rot="0">
            <a:off x="3663160" y="3397227"/>
            <a:ext cx="3773019"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Introduction</a:t>
            </a:r>
          </a:p>
        </p:txBody>
      </p:sp>
      <p:sp>
        <p:nvSpPr>
          <p:cNvPr name="TextBox 19" id="19"/>
          <p:cNvSpPr txBox="true"/>
          <p:nvPr/>
        </p:nvSpPr>
        <p:spPr>
          <a:xfrm rot="0">
            <a:off x="8483149" y="3397227"/>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01</a:t>
            </a:r>
          </a:p>
        </p:txBody>
      </p:sp>
      <p:sp>
        <p:nvSpPr>
          <p:cNvPr name="TextBox 20" id="20"/>
          <p:cNvSpPr txBox="true"/>
          <p:nvPr/>
        </p:nvSpPr>
        <p:spPr>
          <a:xfrm rot="0">
            <a:off x="3663160" y="4022734"/>
            <a:ext cx="5150414"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THEORETICAL BACKGROUND</a:t>
            </a:r>
          </a:p>
        </p:txBody>
      </p:sp>
      <p:sp>
        <p:nvSpPr>
          <p:cNvPr name="TextBox 21" id="21"/>
          <p:cNvSpPr txBox="true"/>
          <p:nvPr/>
        </p:nvSpPr>
        <p:spPr>
          <a:xfrm rot="0">
            <a:off x="8483149" y="4022734"/>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02</a:t>
            </a:r>
          </a:p>
        </p:txBody>
      </p:sp>
      <p:sp>
        <p:nvSpPr>
          <p:cNvPr name="TextBox 22" id="22"/>
          <p:cNvSpPr txBox="true"/>
          <p:nvPr/>
        </p:nvSpPr>
        <p:spPr>
          <a:xfrm rot="0">
            <a:off x="3663160" y="4647971"/>
            <a:ext cx="4652520"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Literature Review</a:t>
            </a:r>
          </a:p>
        </p:txBody>
      </p:sp>
      <p:sp>
        <p:nvSpPr>
          <p:cNvPr name="TextBox 23" id="23"/>
          <p:cNvSpPr txBox="true"/>
          <p:nvPr/>
        </p:nvSpPr>
        <p:spPr>
          <a:xfrm rot="0">
            <a:off x="8483149" y="4647971"/>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03</a:t>
            </a:r>
          </a:p>
        </p:txBody>
      </p:sp>
      <p:sp>
        <p:nvSpPr>
          <p:cNvPr name="TextBox 24" id="24"/>
          <p:cNvSpPr txBox="true"/>
          <p:nvPr/>
        </p:nvSpPr>
        <p:spPr>
          <a:xfrm rot="0">
            <a:off x="3663160" y="5273478"/>
            <a:ext cx="4397771"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METHODOLGY</a:t>
            </a:r>
          </a:p>
        </p:txBody>
      </p:sp>
      <p:sp>
        <p:nvSpPr>
          <p:cNvPr name="TextBox 25" id="25"/>
          <p:cNvSpPr txBox="true"/>
          <p:nvPr/>
        </p:nvSpPr>
        <p:spPr>
          <a:xfrm rot="0">
            <a:off x="8483149" y="5273478"/>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04</a:t>
            </a:r>
          </a:p>
        </p:txBody>
      </p:sp>
      <p:sp>
        <p:nvSpPr>
          <p:cNvPr name="TextBox 26" id="26"/>
          <p:cNvSpPr txBox="true"/>
          <p:nvPr/>
        </p:nvSpPr>
        <p:spPr>
          <a:xfrm rot="0">
            <a:off x="3663160" y="5898715"/>
            <a:ext cx="4579735"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CASE STUDY </a:t>
            </a:r>
          </a:p>
        </p:txBody>
      </p:sp>
      <p:sp>
        <p:nvSpPr>
          <p:cNvPr name="TextBox 27" id="27"/>
          <p:cNvSpPr txBox="true"/>
          <p:nvPr/>
        </p:nvSpPr>
        <p:spPr>
          <a:xfrm rot="0">
            <a:off x="8483149" y="5898715"/>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05</a:t>
            </a:r>
          </a:p>
        </p:txBody>
      </p:sp>
      <p:sp>
        <p:nvSpPr>
          <p:cNvPr name="TextBox 28" id="28"/>
          <p:cNvSpPr txBox="true"/>
          <p:nvPr/>
        </p:nvSpPr>
        <p:spPr>
          <a:xfrm rot="0">
            <a:off x="3663160" y="6524221"/>
            <a:ext cx="4397771"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results and analysis</a:t>
            </a:r>
          </a:p>
        </p:txBody>
      </p:sp>
      <p:sp>
        <p:nvSpPr>
          <p:cNvPr name="TextBox 29" id="29"/>
          <p:cNvSpPr txBox="true"/>
          <p:nvPr/>
        </p:nvSpPr>
        <p:spPr>
          <a:xfrm rot="0">
            <a:off x="8483149" y="6524221"/>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06</a:t>
            </a:r>
          </a:p>
        </p:txBody>
      </p:sp>
      <p:sp>
        <p:nvSpPr>
          <p:cNvPr name="TextBox 30" id="30"/>
          <p:cNvSpPr txBox="true"/>
          <p:nvPr/>
        </p:nvSpPr>
        <p:spPr>
          <a:xfrm rot="0">
            <a:off x="3663160" y="7149458"/>
            <a:ext cx="4579735"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Discussion</a:t>
            </a:r>
          </a:p>
        </p:txBody>
      </p:sp>
      <p:sp>
        <p:nvSpPr>
          <p:cNvPr name="TextBox 31" id="31"/>
          <p:cNvSpPr txBox="true"/>
          <p:nvPr/>
        </p:nvSpPr>
        <p:spPr>
          <a:xfrm rot="0">
            <a:off x="8483149" y="7149458"/>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07</a:t>
            </a:r>
          </a:p>
        </p:txBody>
      </p:sp>
      <p:sp>
        <p:nvSpPr>
          <p:cNvPr name="TextBox 32" id="32"/>
          <p:cNvSpPr txBox="true"/>
          <p:nvPr/>
        </p:nvSpPr>
        <p:spPr>
          <a:xfrm rot="0">
            <a:off x="3663160" y="7774965"/>
            <a:ext cx="4397771" cy="518066"/>
          </a:xfrm>
          <a:prstGeom prst="rect">
            <a:avLst/>
          </a:prstGeom>
        </p:spPr>
        <p:txBody>
          <a:bodyPr anchor="t" rtlCol="false" tIns="0" lIns="0" bIns="0" rIns="0">
            <a:spAutoFit/>
          </a:bodyPr>
          <a:lstStyle/>
          <a:p>
            <a:pPr algn="l">
              <a:lnSpc>
                <a:spcPts val="3995"/>
              </a:lnSpc>
              <a:spcBef>
                <a:spcPct val="0"/>
              </a:spcBef>
            </a:pPr>
            <a:r>
              <a:rPr lang="en-US" sz="2853" spc="-57">
                <a:solidFill>
                  <a:srgbClr val="051D40"/>
                </a:solidFill>
                <a:latin typeface="Poppins"/>
                <a:ea typeface="Poppins"/>
                <a:cs typeface="Poppins"/>
                <a:sym typeface="Poppins"/>
              </a:rPr>
              <a:t>Conclusion</a:t>
            </a:r>
          </a:p>
        </p:txBody>
      </p:sp>
      <p:sp>
        <p:nvSpPr>
          <p:cNvPr name="TextBox 33" id="33"/>
          <p:cNvSpPr txBox="true"/>
          <p:nvPr/>
        </p:nvSpPr>
        <p:spPr>
          <a:xfrm rot="0">
            <a:off x="8483149" y="7774965"/>
            <a:ext cx="660851" cy="518066"/>
          </a:xfrm>
          <a:prstGeom prst="rect">
            <a:avLst/>
          </a:prstGeom>
        </p:spPr>
        <p:txBody>
          <a:bodyPr anchor="t" rtlCol="false" tIns="0" lIns="0" bIns="0" rIns="0">
            <a:spAutoFit/>
          </a:bodyPr>
          <a:lstStyle/>
          <a:p>
            <a:pPr algn="r">
              <a:lnSpc>
                <a:spcPts val="3995"/>
              </a:lnSpc>
              <a:spcBef>
                <a:spcPct val="0"/>
              </a:spcBef>
            </a:pPr>
            <a:r>
              <a:rPr lang="en-US" sz="2853" spc="-57">
                <a:solidFill>
                  <a:srgbClr val="051D40"/>
                </a:solidFill>
                <a:latin typeface="Poppins"/>
                <a:ea typeface="Poppins"/>
                <a:cs typeface="Poppins"/>
                <a:sym typeface="Poppins"/>
              </a:rPr>
              <a:t>08</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247242" y="242294"/>
            <a:ext cx="17793515" cy="9802411"/>
            <a:chOff x="0" y="0"/>
            <a:chExt cx="4982580" cy="2744893"/>
          </a:xfrm>
        </p:grpSpPr>
        <p:sp>
          <p:nvSpPr>
            <p:cNvPr name="Freeform 3" id="3"/>
            <p:cNvSpPr/>
            <p:nvPr/>
          </p:nvSpPr>
          <p:spPr>
            <a:xfrm flipH="false" flipV="false" rot="0">
              <a:off x="0" y="0"/>
              <a:ext cx="4982580" cy="2744893"/>
            </a:xfrm>
            <a:custGeom>
              <a:avLst/>
              <a:gdLst/>
              <a:ahLst/>
              <a:cxnLst/>
              <a:rect r="r" b="b" t="t" l="l"/>
              <a:pathLst>
                <a:path h="2744893" w="4982580">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name="TextBox 4" id="4"/>
            <p:cNvSpPr txBox="true"/>
            <p:nvPr/>
          </p:nvSpPr>
          <p:spPr>
            <a:xfrm>
              <a:off x="0" y="-38100"/>
              <a:ext cx="4982580" cy="2782993"/>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2272544" y="7539819"/>
            <a:ext cx="13693914" cy="582587"/>
            <a:chOff x="0" y="0"/>
            <a:chExt cx="18258553" cy="776782"/>
          </a:xfrm>
        </p:grpSpPr>
        <p:sp>
          <p:nvSpPr>
            <p:cNvPr name="Freeform 6" id="6"/>
            <p:cNvSpPr/>
            <p:nvPr/>
          </p:nvSpPr>
          <p:spPr>
            <a:xfrm flipH="false" flipV="false" rot="0">
              <a:off x="0" y="0"/>
              <a:ext cx="5539169" cy="776782"/>
            </a:xfrm>
            <a:custGeom>
              <a:avLst/>
              <a:gdLst/>
              <a:ahLst/>
              <a:cxnLst/>
              <a:rect r="r" b="b" t="t" l="l"/>
              <a:pathLst>
                <a:path h="776782" w="5539169">
                  <a:moveTo>
                    <a:pt x="0" y="0"/>
                  </a:moveTo>
                  <a:lnTo>
                    <a:pt x="5539169" y="0"/>
                  </a:lnTo>
                  <a:lnTo>
                    <a:pt x="5539169" y="776782"/>
                  </a:lnTo>
                  <a:lnTo>
                    <a:pt x="0" y="776782"/>
                  </a:lnTo>
                  <a:lnTo>
                    <a:pt x="0" y="0"/>
                  </a:lnTo>
                  <a:close/>
                </a:path>
              </a:pathLst>
            </a:custGeom>
            <a:blipFill>
              <a:blip r:embed="rId2"/>
              <a:stretch>
                <a:fillRect l="0" t="-40835" r="0" b="0"/>
              </a:stretch>
            </a:blipFill>
          </p:spPr>
        </p:sp>
        <p:sp>
          <p:nvSpPr>
            <p:cNvPr name="Freeform 7" id="7"/>
            <p:cNvSpPr/>
            <p:nvPr/>
          </p:nvSpPr>
          <p:spPr>
            <a:xfrm flipH="false" flipV="false" rot="0">
              <a:off x="6358894" y="0"/>
              <a:ext cx="5539169" cy="776782"/>
            </a:xfrm>
            <a:custGeom>
              <a:avLst/>
              <a:gdLst/>
              <a:ahLst/>
              <a:cxnLst/>
              <a:rect r="r" b="b" t="t" l="l"/>
              <a:pathLst>
                <a:path h="776782" w="5539169">
                  <a:moveTo>
                    <a:pt x="0" y="0"/>
                  </a:moveTo>
                  <a:lnTo>
                    <a:pt x="5539169" y="0"/>
                  </a:lnTo>
                  <a:lnTo>
                    <a:pt x="5539169" y="776782"/>
                  </a:lnTo>
                  <a:lnTo>
                    <a:pt x="0" y="776782"/>
                  </a:lnTo>
                  <a:lnTo>
                    <a:pt x="0" y="0"/>
                  </a:lnTo>
                  <a:close/>
                </a:path>
              </a:pathLst>
            </a:custGeom>
            <a:blipFill>
              <a:blip r:embed="rId2"/>
              <a:stretch>
                <a:fillRect l="0" t="-40835" r="0" b="0"/>
              </a:stretch>
            </a:blipFill>
          </p:spPr>
        </p:sp>
        <p:sp>
          <p:nvSpPr>
            <p:cNvPr name="Freeform 8" id="8"/>
            <p:cNvSpPr/>
            <p:nvPr/>
          </p:nvSpPr>
          <p:spPr>
            <a:xfrm flipH="false" flipV="false" rot="0">
              <a:off x="12719384" y="0"/>
              <a:ext cx="5539169" cy="776782"/>
            </a:xfrm>
            <a:custGeom>
              <a:avLst/>
              <a:gdLst/>
              <a:ahLst/>
              <a:cxnLst/>
              <a:rect r="r" b="b" t="t" l="l"/>
              <a:pathLst>
                <a:path h="776782" w="5539169">
                  <a:moveTo>
                    <a:pt x="0" y="0"/>
                  </a:moveTo>
                  <a:lnTo>
                    <a:pt x="5539169" y="0"/>
                  </a:lnTo>
                  <a:lnTo>
                    <a:pt x="5539169" y="776782"/>
                  </a:lnTo>
                  <a:lnTo>
                    <a:pt x="0" y="776782"/>
                  </a:lnTo>
                  <a:lnTo>
                    <a:pt x="0" y="0"/>
                  </a:lnTo>
                  <a:close/>
                </a:path>
              </a:pathLst>
            </a:custGeom>
            <a:blipFill>
              <a:blip r:embed="rId2"/>
              <a:stretch>
                <a:fillRect l="0" t="-40835" r="0" b="0"/>
              </a:stretch>
            </a:blipFill>
          </p:spPr>
        </p:sp>
      </p:grpSp>
      <p:sp>
        <p:nvSpPr>
          <p:cNvPr name="TextBox 9" id="9"/>
          <p:cNvSpPr txBox="true"/>
          <p:nvPr/>
        </p:nvSpPr>
        <p:spPr>
          <a:xfrm rot="0">
            <a:off x="5201579" y="1304307"/>
            <a:ext cx="7884841" cy="771523"/>
          </a:xfrm>
          <a:prstGeom prst="rect">
            <a:avLst/>
          </a:prstGeom>
        </p:spPr>
        <p:txBody>
          <a:bodyPr anchor="t" rtlCol="false" tIns="0" lIns="0" bIns="0" rIns="0">
            <a:spAutoFit/>
          </a:bodyPr>
          <a:lstStyle/>
          <a:p>
            <a:pPr algn="ctr" marL="0" indent="0" lvl="0">
              <a:lnSpc>
                <a:spcPts val="6300"/>
              </a:lnSpc>
              <a:spcBef>
                <a:spcPct val="0"/>
              </a:spcBef>
            </a:pPr>
            <a:r>
              <a:rPr lang="en-US" b="true" sz="4500">
                <a:solidFill>
                  <a:srgbClr val="051D40"/>
                </a:solidFill>
                <a:latin typeface="Montserrat Bold"/>
                <a:ea typeface="Montserrat Bold"/>
                <a:cs typeface="Montserrat Bold"/>
                <a:sym typeface="Montserrat Bold"/>
              </a:rPr>
              <a:t>Problem Resolution</a:t>
            </a:r>
          </a:p>
        </p:txBody>
      </p:sp>
      <p:grpSp>
        <p:nvGrpSpPr>
          <p:cNvPr name="Group 10" id="10"/>
          <p:cNvGrpSpPr/>
          <p:nvPr/>
        </p:nvGrpSpPr>
        <p:grpSpPr>
          <a:xfrm rot="0">
            <a:off x="2272544" y="4055043"/>
            <a:ext cx="13742913" cy="3484776"/>
            <a:chOff x="0" y="0"/>
            <a:chExt cx="18323883" cy="4646368"/>
          </a:xfrm>
        </p:grpSpPr>
        <p:grpSp>
          <p:nvGrpSpPr>
            <p:cNvPr name="Group 11" id="11"/>
            <p:cNvGrpSpPr/>
            <p:nvPr/>
          </p:nvGrpSpPr>
          <p:grpSpPr>
            <a:xfrm rot="0">
              <a:off x="0" y="0"/>
              <a:ext cx="5604500" cy="4633668"/>
              <a:chOff x="0" y="0"/>
              <a:chExt cx="1416547" cy="1171168"/>
            </a:xfrm>
          </p:grpSpPr>
          <p:sp>
            <p:nvSpPr>
              <p:cNvPr name="Freeform 12" id="12"/>
              <p:cNvSpPr/>
              <p:nvPr/>
            </p:nvSpPr>
            <p:spPr>
              <a:xfrm flipH="false" flipV="false" rot="0">
                <a:off x="0" y="0"/>
                <a:ext cx="1416547" cy="1171168"/>
              </a:xfrm>
              <a:custGeom>
                <a:avLst/>
                <a:gdLst/>
                <a:ahLst/>
                <a:cxnLst/>
                <a:rect r="r" b="b" t="t" l="l"/>
                <a:pathLst>
                  <a:path h="1171168" w="1416547">
                    <a:moveTo>
                      <a:pt x="46046" y="0"/>
                    </a:moveTo>
                    <a:lnTo>
                      <a:pt x="1370502" y="0"/>
                    </a:lnTo>
                    <a:cubicBezTo>
                      <a:pt x="1382714" y="0"/>
                      <a:pt x="1394426" y="4851"/>
                      <a:pt x="1403061" y="13487"/>
                    </a:cubicBezTo>
                    <a:cubicBezTo>
                      <a:pt x="1411696" y="22122"/>
                      <a:pt x="1416547" y="33834"/>
                      <a:pt x="1416547" y="46046"/>
                    </a:cubicBezTo>
                    <a:lnTo>
                      <a:pt x="1416547" y="1125122"/>
                    </a:lnTo>
                    <a:cubicBezTo>
                      <a:pt x="1416547" y="1137334"/>
                      <a:pt x="1411696" y="1149046"/>
                      <a:pt x="1403061" y="1157681"/>
                    </a:cubicBezTo>
                    <a:cubicBezTo>
                      <a:pt x="1394426" y="1166317"/>
                      <a:pt x="1382714" y="1171168"/>
                      <a:pt x="1370502" y="1171168"/>
                    </a:cubicBezTo>
                    <a:lnTo>
                      <a:pt x="46046" y="1171168"/>
                    </a:lnTo>
                    <a:cubicBezTo>
                      <a:pt x="33834" y="1171168"/>
                      <a:pt x="22122" y="1166317"/>
                      <a:pt x="13487" y="1157681"/>
                    </a:cubicBezTo>
                    <a:cubicBezTo>
                      <a:pt x="4851" y="1149046"/>
                      <a:pt x="0" y="1137334"/>
                      <a:pt x="0" y="1125122"/>
                    </a:cubicBezTo>
                    <a:lnTo>
                      <a:pt x="0" y="46046"/>
                    </a:lnTo>
                    <a:cubicBezTo>
                      <a:pt x="0" y="33834"/>
                      <a:pt x="4851" y="22122"/>
                      <a:pt x="13487" y="13487"/>
                    </a:cubicBezTo>
                    <a:cubicBezTo>
                      <a:pt x="22122" y="4851"/>
                      <a:pt x="33834" y="0"/>
                      <a:pt x="46046" y="0"/>
                    </a:cubicBezTo>
                    <a:close/>
                  </a:path>
                </a:pathLst>
              </a:custGeom>
              <a:solidFill>
                <a:srgbClr val="FDFDFD"/>
              </a:solidFill>
              <a:ln w="38100" cap="rnd">
                <a:solidFill>
                  <a:srgbClr val="145DA0"/>
                </a:solidFill>
                <a:prstDash val="solid"/>
                <a:round/>
              </a:ln>
            </p:spPr>
          </p:sp>
          <p:sp>
            <p:nvSpPr>
              <p:cNvPr name="TextBox 13" id="13"/>
              <p:cNvSpPr txBox="true"/>
              <p:nvPr/>
            </p:nvSpPr>
            <p:spPr>
              <a:xfrm>
                <a:off x="0" y="-38100"/>
                <a:ext cx="1416547" cy="1209268"/>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4" id="14"/>
            <p:cNvGrpSpPr/>
            <p:nvPr/>
          </p:nvGrpSpPr>
          <p:grpSpPr>
            <a:xfrm rot="0">
              <a:off x="6358894" y="12700"/>
              <a:ext cx="5604500" cy="4633668"/>
              <a:chOff x="0" y="0"/>
              <a:chExt cx="1416547" cy="1171168"/>
            </a:xfrm>
          </p:grpSpPr>
          <p:sp>
            <p:nvSpPr>
              <p:cNvPr name="Freeform 15" id="15"/>
              <p:cNvSpPr/>
              <p:nvPr/>
            </p:nvSpPr>
            <p:spPr>
              <a:xfrm flipH="false" flipV="false" rot="0">
                <a:off x="0" y="0"/>
                <a:ext cx="1416547" cy="1171168"/>
              </a:xfrm>
              <a:custGeom>
                <a:avLst/>
                <a:gdLst/>
                <a:ahLst/>
                <a:cxnLst/>
                <a:rect r="r" b="b" t="t" l="l"/>
                <a:pathLst>
                  <a:path h="1171168" w="1416547">
                    <a:moveTo>
                      <a:pt x="46046" y="0"/>
                    </a:moveTo>
                    <a:lnTo>
                      <a:pt x="1370502" y="0"/>
                    </a:lnTo>
                    <a:cubicBezTo>
                      <a:pt x="1382714" y="0"/>
                      <a:pt x="1394426" y="4851"/>
                      <a:pt x="1403061" y="13487"/>
                    </a:cubicBezTo>
                    <a:cubicBezTo>
                      <a:pt x="1411696" y="22122"/>
                      <a:pt x="1416547" y="33834"/>
                      <a:pt x="1416547" y="46046"/>
                    </a:cubicBezTo>
                    <a:lnTo>
                      <a:pt x="1416547" y="1125122"/>
                    </a:lnTo>
                    <a:cubicBezTo>
                      <a:pt x="1416547" y="1137334"/>
                      <a:pt x="1411696" y="1149046"/>
                      <a:pt x="1403061" y="1157681"/>
                    </a:cubicBezTo>
                    <a:cubicBezTo>
                      <a:pt x="1394426" y="1166317"/>
                      <a:pt x="1382714" y="1171168"/>
                      <a:pt x="1370502" y="1171168"/>
                    </a:cubicBezTo>
                    <a:lnTo>
                      <a:pt x="46046" y="1171168"/>
                    </a:lnTo>
                    <a:cubicBezTo>
                      <a:pt x="33834" y="1171168"/>
                      <a:pt x="22122" y="1166317"/>
                      <a:pt x="13487" y="1157681"/>
                    </a:cubicBezTo>
                    <a:cubicBezTo>
                      <a:pt x="4851" y="1149046"/>
                      <a:pt x="0" y="1137334"/>
                      <a:pt x="0" y="1125122"/>
                    </a:cubicBezTo>
                    <a:lnTo>
                      <a:pt x="0" y="46046"/>
                    </a:lnTo>
                    <a:cubicBezTo>
                      <a:pt x="0" y="33834"/>
                      <a:pt x="4851" y="22122"/>
                      <a:pt x="13487" y="13487"/>
                    </a:cubicBezTo>
                    <a:cubicBezTo>
                      <a:pt x="22122" y="4851"/>
                      <a:pt x="33834" y="0"/>
                      <a:pt x="46046" y="0"/>
                    </a:cubicBezTo>
                    <a:close/>
                  </a:path>
                </a:pathLst>
              </a:custGeom>
              <a:solidFill>
                <a:srgbClr val="FDFDFD"/>
              </a:solidFill>
              <a:ln w="38100" cap="rnd">
                <a:solidFill>
                  <a:srgbClr val="145DA0"/>
                </a:solidFill>
                <a:prstDash val="solid"/>
                <a:round/>
              </a:ln>
            </p:spPr>
          </p:sp>
          <p:sp>
            <p:nvSpPr>
              <p:cNvPr name="TextBox 16" id="16"/>
              <p:cNvSpPr txBox="true"/>
              <p:nvPr/>
            </p:nvSpPr>
            <p:spPr>
              <a:xfrm>
                <a:off x="0" y="-38100"/>
                <a:ext cx="1416547" cy="1209268"/>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7" id="17"/>
            <p:cNvGrpSpPr/>
            <p:nvPr/>
          </p:nvGrpSpPr>
          <p:grpSpPr>
            <a:xfrm rot="0">
              <a:off x="12719384" y="12700"/>
              <a:ext cx="5604500" cy="4633668"/>
              <a:chOff x="0" y="0"/>
              <a:chExt cx="1416547" cy="1171168"/>
            </a:xfrm>
          </p:grpSpPr>
          <p:sp>
            <p:nvSpPr>
              <p:cNvPr name="Freeform 18" id="18"/>
              <p:cNvSpPr/>
              <p:nvPr/>
            </p:nvSpPr>
            <p:spPr>
              <a:xfrm flipH="false" flipV="false" rot="0">
                <a:off x="0" y="0"/>
                <a:ext cx="1416547" cy="1171168"/>
              </a:xfrm>
              <a:custGeom>
                <a:avLst/>
                <a:gdLst/>
                <a:ahLst/>
                <a:cxnLst/>
                <a:rect r="r" b="b" t="t" l="l"/>
                <a:pathLst>
                  <a:path h="1171168" w="1416547">
                    <a:moveTo>
                      <a:pt x="46046" y="0"/>
                    </a:moveTo>
                    <a:lnTo>
                      <a:pt x="1370502" y="0"/>
                    </a:lnTo>
                    <a:cubicBezTo>
                      <a:pt x="1382714" y="0"/>
                      <a:pt x="1394426" y="4851"/>
                      <a:pt x="1403061" y="13487"/>
                    </a:cubicBezTo>
                    <a:cubicBezTo>
                      <a:pt x="1411696" y="22122"/>
                      <a:pt x="1416547" y="33834"/>
                      <a:pt x="1416547" y="46046"/>
                    </a:cubicBezTo>
                    <a:lnTo>
                      <a:pt x="1416547" y="1125122"/>
                    </a:lnTo>
                    <a:cubicBezTo>
                      <a:pt x="1416547" y="1137334"/>
                      <a:pt x="1411696" y="1149046"/>
                      <a:pt x="1403061" y="1157681"/>
                    </a:cubicBezTo>
                    <a:cubicBezTo>
                      <a:pt x="1394426" y="1166317"/>
                      <a:pt x="1382714" y="1171168"/>
                      <a:pt x="1370502" y="1171168"/>
                    </a:cubicBezTo>
                    <a:lnTo>
                      <a:pt x="46046" y="1171168"/>
                    </a:lnTo>
                    <a:cubicBezTo>
                      <a:pt x="33834" y="1171168"/>
                      <a:pt x="22122" y="1166317"/>
                      <a:pt x="13487" y="1157681"/>
                    </a:cubicBezTo>
                    <a:cubicBezTo>
                      <a:pt x="4851" y="1149046"/>
                      <a:pt x="0" y="1137334"/>
                      <a:pt x="0" y="1125122"/>
                    </a:cubicBezTo>
                    <a:lnTo>
                      <a:pt x="0" y="46046"/>
                    </a:lnTo>
                    <a:cubicBezTo>
                      <a:pt x="0" y="33834"/>
                      <a:pt x="4851" y="22122"/>
                      <a:pt x="13487" y="13487"/>
                    </a:cubicBezTo>
                    <a:cubicBezTo>
                      <a:pt x="22122" y="4851"/>
                      <a:pt x="33834" y="0"/>
                      <a:pt x="46046" y="0"/>
                    </a:cubicBezTo>
                    <a:close/>
                  </a:path>
                </a:pathLst>
              </a:custGeom>
              <a:solidFill>
                <a:srgbClr val="FDFDFD"/>
              </a:solidFill>
              <a:ln w="38100" cap="rnd">
                <a:solidFill>
                  <a:srgbClr val="145DA0"/>
                </a:solidFill>
                <a:prstDash val="solid"/>
                <a:round/>
              </a:ln>
            </p:spPr>
          </p:sp>
          <p:sp>
            <p:nvSpPr>
              <p:cNvPr name="TextBox 19" id="19"/>
              <p:cNvSpPr txBox="true"/>
              <p:nvPr/>
            </p:nvSpPr>
            <p:spPr>
              <a:xfrm>
                <a:off x="0" y="-38100"/>
                <a:ext cx="1416547" cy="1209268"/>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20" id="20"/>
            <p:cNvSpPr txBox="true"/>
            <p:nvPr/>
          </p:nvSpPr>
          <p:spPr>
            <a:xfrm rot="0">
              <a:off x="416115" y="592390"/>
              <a:ext cx="4772269" cy="1617206"/>
            </a:xfrm>
            <a:prstGeom prst="rect">
              <a:avLst/>
            </a:prstGeom>
          </p:spPr>
          <p:txBody>
            <a:bodyPr anchor="t" rtlCol="false" tIns="0" lIns="0" bIns="0" rIns="0">
              <a:spAutoFit/>
            </a:bodyPr>
            <a:lstStyle/>
            <a:p>
              <a:pPr algn="ctr">
                <a:lnSpc>
                  <a:spcPts val="3234"/>
                </a:lnSpc>
              </a:pPr>
              <a:r>
                <a:rPr lang="en-US" sz="2310" spc="-46">
                  <a:solidFill>
                    <a:srgbClr val="145DA0"/>
                  </a:solidFill>
                  <a:latin typeface="Poppins"/>
                  <a:ea typeface="Poppins"/>
                  <a:cs typeface="Poppins"/>
                  <a:sym typeface="Poppins"/>
                </a:rPr>
                <a:t>S</a:t>
              </a:r>
              <a:r>
                <a:rPr lang="en-US" sz="2310" spc="-46" strike="noStrike" u="none">
                  <a:solidFill>
                    <a:srgbClr val="145DA0"/>
                  </a:solidFill>
                  <a:latin typeface="Poppins"/>
                  <a:ea typeface="Poppins"/>
                  <a:cs typeface="Poppins"/>
                  <a:sym typeface="Poppins"/>
                </a:rPr>
                <a:t>equential </a:t>
              </a:r>
            </a:p>
            <a:p>
              <a:pPr algn="ctr">
                <a:lnSpc>
                  <a:spcPts val="3234"/>
                </a:lnSpc>
              </a:pPr>
              <a:r>
                <a:rPr lang="en-US" sz="2310" spc="-46" strike="noStrike" u="none">
                  <a:solidFill>
                    <a:srgbClr val="145DA0"/>
                  </a:solidFill>
                  <a:latin typeface="Poppins"/>
                  <a:ea typeface="Poppins"/>
                  <a:cs typeface="Poppins"/>
                  <a:sym typeface="Poppins"/>
                </a:rPr>
                <a:t>energy-saving interventions.</a:t>
              </a:r>
            </a:p>
          </p:txBody>
        </p:sp>
        <p:sp>
          <p:nvSpPr>
            <p:cNvPr name="TextBox 21" id="21"/>
            <p:cNvSpPr txBox="true"/>
            <p:nvPr/>
          </p:nvSpPr>
          <p:spPr>
            <a:xfrm rot="0">
              <a:off x="6775010" y="592390"/>
              <a:ext cx="4772269" cy="1795852"/>
            </a:xfrm>
            <a:prstGeom prst="rect">
              <a:avLst/>
            </a:prstGeom>
          </p:spPr>
          <p:txBody>
            <a:bodyPr anchor="t" rtlCol="false" tIns="0" lIns="0" bIns="0" rIns="0">
              <a:spAutoFit/>
            </a:bodyPr>
            <a:lstStyle/>
            <a:p>
              <a:pPr algn="ctr">
                <a:lnSpc>
                  <a:spcPts val="3234"/>
                </a:lnSpc>
              </a:pPr>
              <a:r>
                <a:rPr lang="en-US" sz="2310" spc="-46">
                  <a:solidFill>
                    <a:srgbClr val="145DA0"/>
                  </a:solidFill>
                  <a:latin typeface="Poppins"/>
                  <a:ea typeface="Poppins"/>
                  <a:cs typeface="Poppins"/>
                  <a:sym typeface="Poppins"/>
                </a:rPr>
                <a:t>Replaced diesel boilers with  heat pump system.</a:t>
              </a:r>
            </a:p>
            <a:p>
              <a:pPr algn="ctr">
                <a:lnSpc>
                  <a:spcPts val="2114"/>
                </a:lnSpc>
              </a:pPr>
            </a:p>
            <a:p>
              <a:pPr algn="ctr">
                <a:lnSpc>
                  <a:spcPts val="2114"/>
                </a:lnSpc>
              </a:pPr>
            </a:p>
          </p:txBody>
        </p:sp>
        <p:sp>
          <p:nvSpPr>
            <p:cNvPr name="TextBox 22" id="22"/>
            <p:cNvSpPr txBox="true"/>
            <p:nvPr/>
          </p:nvSpPr>
          <p:spPr>
            <a:xfrm rot="0">
              <a:off x="13135499" y="592390"/>
              <a:ext cx="4772269" cy="1617206"/>
            </a:xfrm>
            <a:prstGeom prst="rect">
              <a:avLst/>
            </a:prstGeom>
          </p:spPr>
          <p:txBody>
            <a:bodyPr anchor="t" rtlCol="false" tIns="0" lIns="0" bIns="0" rIns="0">
              <a:spAutoFit/>
            </a:bodyPr>
            <a:lstStyle/>
            <a:p>
              <a:pPr algn="ctr">
                <a:lnSpc>
                  <a:spcPts val="3234"/>
                </a:lnSpc>
              </a:pPr>
              <a:r>
                <a:rPr lang="en-US" sz="2310" spc="-46">
                  <a:solidFill>
                    <a:srgbClr val="145DA0"/>
                  </a:solidFill>
                  <a:latin typeface="Poppins"/>
                  <a:ea typeface="Poppins"/>
                  <a:cs typeface="Poppins"/>
                  <a:sym typeface="Poppins"/>
                </a:rPr>
                <a:t>Shift to solar-powered operation.</a:t>
              </a:r>
            </a:p>
            <a:p>
              <a:pPr algn="ctr">
                <a:lnSpc>
                  <a:spcPts val="3234"/>
                </a:lnSpc>
              </a:pPr>
            </a:p>
          </p:txBody>
        </p:sp>
      </p:grpSp>
      <p:sp>
        <p:nvSpPr>
          <p:cNvPr name="TextBox 23" id="23"/>
          <p:cNvSpPr txBox="true"/>
          <p:nvPr/>
        </p:nvSpPr>
        <p:spPr>
          <a:xfrm rot="0">
            <a:off x="2272544" y="2477213"/>
            <a:ext cx="10063162" cy="389255"/>
          </a:xfrm>
          <a:prstGeom prst="rect">
            <a:avLst/>
          </a:prstGeom>
        </p:spPr>
        <p:txBody>
          <a:bodyPr anchor="t" rtlCol="false" tIns="0" lIns="0" bIns="0" rIns="0">
            <a:spAutoFit/>
          </a:bodyPr>
          <a:lstStyle/>
          <a:p>
            <a:pPr algn="ctr">
              <a:lnSpc>
                <a:spcPts val="3219"/>
              </a:lnSpc>
              <a:spcBef>
                <a:spcPct val="0"/>
              </a:spcBef>
            </a:pPr>
            <a:r>
              <a:rPr lang="en-US" sz="2299">
                <a:solidFill>
                  <a:srgbClr val="000000"/>
                </a:solidFill>
                <a:latin typeface="Montserrat"/>
                <a:ea typeface="Montserrat"/>
                <a:cs typeface="Montserrat"/>
                <a:sym typeface="Montserrat"/>
              </a:rPr>
              <a:t>Initial Problem: Excessive diesel consumption &amp; high operating costs.</a:t>
            </a:r>
          </a:p>
        </p:txBody>
      </p:sp>
      <p:sp>
        <p:nvSpPr>
          <p:cNvPr name="TextBox 24" id="24"/>
          <p:cNvSpPr txBox="true"/>
          <p:nvPr/>
        </p:nvSpPr>
        <p:spPr>
          <a:xfrm rot="0">
            <a:off x="2272544" y="3467655"/>
            <a:ext cx="2048351" cy="389255"/>
          </a:xfrm>
          <a:prstGeom prst="rect">
            <a:avLst/>
          </a:prstGeom>
        </p:spPr>
        <p:txBody>
          <a:bodyPr anchor="t" rtlCol="false" tIns="0" lIns="0" bIns="0" rIns="0">
            <a:spAutoFit/>
          </a:bodyPr>
          <a:lstStyle/>
          <a:p>
            <a:pPr algn="ctr">
              <a:lnSpc>
                <a:spcPts val="3219"/>
              </a:lnSpc>
              <a:spcBef>
                <a:spcPct val="0"/>
              </a:spcBef>
            </a:pPr>
            <a:r>
              <a:rPr lang="en-US" sz="2299">
                <a:solidFill>
                  <a:srgbClr val="000000"/>
                </a:solidFill>
                <a:latin typeface="Montserrat"/>
                <a:ea typeface="Montserrat"/>
                <a:cs typeface="Montserrat"/>
                <a:sym typeface="Montserrat"/>
              </a:rPr>
              <a:t>Solution Path:</a:t>
            </a:r>
          </a:p>
        </p:txBody>
      </p:sp>
      <p:sp>
        <p:nvSpPr>
          <p:cNvPr name="TextBox 25" id="25"/>
          <p:cNvSpPr txBox="true"/>
          <p:nvPr/>
        </p:nvSpPr>
        <p:spPr>
          <a:xfrm rot="0">
            <a:off x="1961195" y="8274805"/>
            <a:ext cx="12036743" cy="389255"/>
          </a:xfrm>
          <a:prstGeom prst="rect">
            <a:avLst/>
          </a:prstGeom>
        </p:spPr>
        <p:txBody>
          <a:bodyPr anchor="t" rtlCol="false" tIns="0" lIns="0" bIns="0" rIns="0">
            <a:spAutoFit/>
          </a:bodyPr>
          <a:lstStyle/>
          <a:p>
            <a:pPr algn="ctr">
              <a:lnSpc>
                <a:spcPts val="3219"/>
              </a:lnSpc>
              <a:spcBef>
                <a:spcPct val="0"/>
              </a:spcBef>
            </a:pPr>
            <a:r>
              <a:rPr lang="en-US" b="true" sz="2299">
                <a:solidFill>
                  <a:srgbClr val="000000"/>
                </a:solidFill>
                <a:latin typeface="Montserrat Bold"/>
                <a:ea typeface="Montserrat Bold"/>
                <a:cs typeface="Montserrat Bold"/>
                <a:sym typeface="Montserrat Bold"/>
              </a:rPr>
              <a:t>Outcome: A cost-effective, low-emission, and sustainable pool heating system.</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grpSp>
        <p:nvGrpSpPr>
          <p:cNvPr name="Group 2" id="2"/>
          <p:cNvGrpSpPr/>
          <p:nvPr/>
        </p:nvGrpSpPr>
        <p:grpSpPr>
          <a:xfrm rot="0">
            <a:off x="13402273" y="30988"/>
            <a:ext cx="7857549" cy="10256012"/>
            <a:chOff x="0" y="0"/>
            <a:chExt cx="12115177" cy="15813252"/>
          </a:xfrm>
        </p:grpSpPr>
        <p:sp>
          <p:nvSpPr>
            <p:cNvPr name="Freeform 3" id="3"/>
            <p:cNvSpPr/>
            <p:nvPr/>
          </p:nvSpPr>
          <p:spPr>
            <a:xfrm flipH="false" flipV="false" rot="0">
              <a:off x="0" y="0"/>
              <a:ext cx="12113814" cy="15813252"/>
            </a:xfrm>
            <a:custGeom>
              <a:avLst/>
              <a:gdLst/>
              <a:ahLst/>
              <a:cxnLst/>
              <a:rect r="r" b="b" t="t" l="l"/>
              <a:pathLst>
                <a:path h="15813252" w="12113814">
                  <a:moveTo>
                    <a:pt x="0" y="14503915"/>
                  </a:moveTo>
                  <a:lnTo>
                    <a:pt x="0" y="1309337"/>
                  </a:lnTo>
                  <a:cubicBezTo>
                    <a:pt x="0" y="585090"/>
                    <a:pt x="252144" y="0"/>
                    <a:pt x="564257" y="0"/>
                  </a:cubicBezTo>
                  <a:lnTo>
                    <a:pt x="11549557" y="0"/>
                  </a:lnTo>
                  <a:cubicBezTo>
                    <a:pt x="11861670" y="0"/>
                    <a:pt x="12113814" y="585090"/>
                    <a:pt x="12113814" y="1309337"/>
                  </a:cubicBezTo>
                  <a:lnTo>
                    <a:pt x="12113814" y="14500752"/>
                  </a:lnTo>
                  <a:cubicBezTo>
                    <a:pt x="12113814" y="15224999"/>
                    <a:pt x="11861670" y="15810091"/>
                    <a:pt x="11549557" y="15810091"/>
                  </a:cubicBezTo>
                  <a:lnTo>
                    <a:pt x="564257" y="15810091"/>
                  </a:lnTo>
                  <a:cubicBezTo>
                    <a:pt x="253507" y="15813252"/>
                    <a:pt x="0" y="15228162"/>
                    <a:pt x="0" y="14503915"/>
                  </a:cubicBezTo>
                  <a:close/>
                </a:path>
              </a:pathLst>
            </a:custGeom>
            <a:blipFill>
              <a:blip r:embed="rId2"/>
              <a:stretch>
                <a:fillRect l="-66011" t="0" r="-66011" b="0"/>
              </a:stretch>
            </a:blipFill>
          </p:spPr>
        </p:sp>
      </p:grpSp>
      <p:grpSp>
        <p:nvGrpSpPr>
          <p:cNvPr name="Group 4" id="4"/>
          <p:cNvGrpSpPr/>
          <p:nvPr/>
        </p:nvGrpSpPr>
        <p:grpSpPr>
          <a:xfrm rot="0">
            <a:off x="987690" y="4110075"/>
            <a:ext cx="14586028" cy="5088907"/>
            <a:chOff x="0" y="0"/>
            <a:chExt cx="3841588" cy="1340288"/>
          </a:xfrm>
        </p:grpSpPr>
        <p:sp>
          <p:nvSpPr>
            <p:cNvPr name="Freeform 5" id="5"/>
            <p:cNvSpPr/>
            <p:nvPr/>
          </p:nvSpPr>
          <p:spPr>
            <a:xfrm flipH="false" flipV="false" rot="0">
              <a:off x="0" y="0"/>
              <a:ext cx="3841588" cy="1340288"/>
            </a:xfrm>
            <a:custGeom>
              <a:avLst/>
              <a:gdLst/>
              <a:ahLst/>
              <a:cxnLst/>
              <a:rect r="r" b="b" t="t" l="l"/>
              <a:pathLst>
                <a:path h="1340288" w="3841588">
                  <a:moveTo>
                    <a:pt x="9023" y="0"/>
                  </a:moveTo>
                  <a:lnTo>
                    <a:pt x="3832565" y="0"/>
                  </a:lnTo>
                  <a:cubicBezTo>
                    <a:pt x="3837548" y="0"/>
                    <a:pt x="3841588" y="4040"/>
                    <a:pt x="3841588" y="9023"/>
                  </a:cubicBezTo>
                  <a:lnTo>
                    <a:pt x="3841588" y="1331265"/>
                  </a:lnTo>
                  <a:cubicBezTo>
                    <a:pt x="3841588" y="1336248"/>
                    <a:pt x="3837548" y="1340288"/>
                    <a:pt x="3832565" y="1340288"/>
                  </a:cubicBezTo>
                  <a:lnTo>
                    <a:pt x="9023" y="1340288"/>
                  </a:lnTo>
                  <a:cubicBezTo>
                    <a:pt x="4040" y="1340288"/>
                    <a:pt x="0" y="1336248"/>
                    <a:pt x="0" y="1331265"/>
                  </a:cubicBezTo>
                  <a:lnTo>
                    <a:pt x="0" y="9023"/>
                  </a:lnTo>
                  <a:cubicBezTo>
                    <a:pt x="0" y="4040"/>
                    <a:pt x="4040" y="0"/>
                    <a:pt x="9023" y="0"/>
                  </a:cubicBezTo>
                  <a:close/>
                </a:path>
              </a:pathLst>
            </a:custGeom>
            <a:solidFill>
              <a:srgbClr val="FDFDFD"/>
            </a:solidFill>
          </p:spPr>
        </p:sp>
        <p:sp>
          <p:nvSpPr>
            <p:cNvPr name="TextBox 6" id="6"/>
            <p:cNvSpPr txBox="true"/>
            <p:nvPr/>
          </p:nvSpPr>
          <p:spPr>
            <a:xfrm>
              <a:off x="0" y="-38100"/>
              <a:ext cx="3841588" cy="1378388"/>
            </a:xfrm>
            <a:prstGeom prst="rect">
              <a:avLst/>
            </a:prstGeom>
          </p:spPr>
          <p:txBody>
            <a:bodyPr anchor="ctr" rtlCol="false" tIns="50800" lIns="50800" bIns="50800" rIns="50800"/>
            <a:lstStyle/>
            <a:p>
              <a:pPr algn="ctr">
                <a:lnSpc>
                  <a:spcPts val="2659"/>
                </a:lnSpc>
              </a:pPr>
            </a:p>
          </p:txBody>
        </p:sp>
      </p:grpSp>
      <p:sp>
        <p:nvSpPr>
          <p:cNvPr name="TextBox 7" id="7"/>
          <p:cNvSpPr txBox="true"/>
          <p:nvPr/>
        </p:nvSpPr>
        <p:spPr>
          <a:xfrm rot="0">
            <a:off x="1028700" y="2049427"/>
            <a:ext cx="10593310" cy="912998"/>
          </a:xfrm>
          <a:prstGeom prst="rect">
            <a:avLst/>
          </a:prstGeom>
        </p:spPr>
        <p:txBody>
          <a:bodyPr anchor="t" rtlCol="false" tIns="0" lIns="0" bIns="0" rIns="0">
            <a:spAutoFit/>
          </a:bodyPr>
          <a:lstStyle/>
          <a:p>
            <a:pPr algn="l">
              <a:lnSpc>
                <a:spcPts val="7427"/>
              </a:lnSpc>
              <a:spcBef>
                <a:spcPct val="0"/>
              </a:spcBef>
            </a:pPr>
            <a:r>
              <a:rPr lang="en-US" b="true" sz="5305">
                <a:solidFill>
                  <a:srgbClr val="FDFDFD"/>
                </a:solidFill>
                <a:latin typeface="Montserrat Bold"/>
                <a:ea typeface="Montserrat Bold"/>
                <a:cs typeface="Montserrat Bold"/>
                <a:sym typeface="Montserrat Bold"/>
              </a:rPr>
              <a:t>Innovations and Limitations</a:t>
            </a:r>
          </a:p>
        </p:txBody>
      </p:sp>
      <p:grpSp>
        <p:nvGrpSpPr>
          <p:cNvPr name="Group 8" id="8"/>
          <p:cNvGrpSpPr/>
          <p:nvPr/>
        </p:nvGrpSpPr>
        <p:grpSpPr>
          <a:xfrm rot="0">
            <a:off x="15573718" y="7940477"/>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a:off x="8261654" y="4449358"/>
            <a:ext cx="0" cy="4410340"/>
          </a:xfrm>
          <a:prstGeom prst="line">
            <a:avLst/>
          </a:prstGeom>
          <a:ln cap="flat" w="38100">
            <a:solidFill>
              <a:srgbClr val="145DA0"/>
            </a:solidFill>
            <a:prstDash val="solid"/>
            <a:headEnd type="none" len="sm" w="sm"/>
            <a:tailEnd type="none" len="sm" w="sm"/>
          </a:ln>
        </p:spPr>
      </p:sp>
      <p:sp>
        <p:nvSpPr>
          <p:cNvPr name="TextBox 12" id="12"/>
          <p:cNvSpPr txBox="true"/>
          <p:nvPr/>
        </p:nvSpPr>
        <p:spPr>
          <a:xfrm rot="0">
            <a:off x="8728459" y="4292600"/>
            <a:ext cx="2348490" cy="850900"/>
          </a:xfrm>
          <a:prstGeom prst="rect">
            <a:avLst/>
          </a:prstGeom>
        </p:spPr>
        <p:txBody>
          <a:bodyPr anchor="t" rtlCol="false" tIns="0" lIns="0" bIns="0" rIns="0">
            <a:spAutoFit/>
          </a:bodyPr>
          <a:lstStyle/>
          <a:p>
            <a:pPr algn="ctr">
              <a:lnSpc>
                <a:spcPts val="3499"/>
              </a:lnSpc>
            </a:pPr>
            <a:r>
              <a:rPr lang="en-US" sz="2499" b="true">
                <a:solidFill>
                  <a:srgbClr val="145DA0"/>
                </a:solidFill>
                <a:latin typeface="Montserrat Bold"/>
                <a:ea typeface="Montserrat Bold"/>
                <a:cs typeface="Montserrat Bold"/>
                <a:sym typeface="Montserrat Bold"/>
              </a:rPr>
              <a:t>Limitations:</a:t>
            </a:r>
          </a:p>
          <a:p>
            <a:pPr algn="ctr">
              <a:lnSpc>
                <a:spcPts val="3499"/>
              </a:lnSpc>
              <a:spcBef>
                <a:spcPct val="0"/>
              </a:spcBef>
            </a:pPr>
          </a:p>
        </p:txBody>
      </p:sp>
      <p:sp>
        <p:nvSpPr>
          <p:cNvPr name="TextBox 13" id="13"/>
          <p:cNvSpPr txBox="true"/>
          <p:nvPr/>
        </p:nvSpPr>
        <p:spPr>
          <a:xfrm rot="0">
            <a:off x="1179365" y="4308094"/>
            <a:ext cx="2348490" cy="850900"/>
          </a:xfrm>
          <a:prstGeom prst="rect">
            <a:avLst/>
          </a:prstGeom>
        </p:spPr>
        <p:txBody>
          <a:bodyPr anchor="t" rtlCol="false" tIns="0" lIns="0" bIns="0" rIns="0">
            <a:spAutoFit/>
          </a:bodyPr>
          <a:lstStyle/>
          <a:p>
            <a:pPr algn="ctr">
              <a:lnSpc>
                <a:spcPts val="3499"/>
              </a:lnSpc>
            </a:pPr>
            <a:r>
              <a:rPr lang="en-US" sz="2499" b="true">
                <a:solidFill>
                  <a:srgbClr val="145DA0"/>
                </a:solidFill>
                <a:latin typeface="Montserrat Bold"/>
                <a:ea typeface="Montserrat Bold"/>
                <a:cs typeface="Montserrat Bold"/>
                <a:sym typeface="Montserrat Bold"/>
              </a:rPr>
              <a:t>Innovations:</a:t>
            </a:r>
          </a:p>
          <a:p>
            <a:pPr algn="ctr">
              <a:lnSpc>
                <a:spcPts val="3499"/>
              </a:lnSpc>
              <a:spcBef>
                <a:spcPct val="0"/>
              </a:spcBef>
            </a:pPr>
          </a:p>
        </p:txBody>
      </p:sp>
      <p:sp>
        <p:nvSpPr>
          <p:cNvPr name="TextBox 14" id="14"/>
          <p:cNvSpPr txBox="true"/>
          <p:nvPr/>
        </p:nvSpPr>
        <p:spPr>
          <a:xfrm rot="0">
            <a:off x="987690" y="4891180"/>
            <a:ext cx="7077385" cy="3368625"/>
          </a:xfrm>
          <a:prstGeom prst="rect">
            <a:avLst/>
          </a:prstGeom>
        </p:spPr>
        <p:txBody>
          <a:bodyPr anchor="t" rtlCol="false" tIns="0" lIns="0" bIns="0" rIns="0">
            <a:spAutoFit/>
          </a:bodyPr>
          <a:lstStyle/>
          <a:p>
            <a:pPr algn="l" marL="513189" indent="-256594" lvl="1">
              <a:lnSpc>
                <a:spcPts val="3327"/>
              </a:lnSpc>
              <a:buFont typeface="Arial"/>
              <a:buChar char="•"/>
            </a:pPr>
            <a:r>
              <a:rPr lang="en-US" sz="2376" spc="-47">
                <a:solidFill>
                  <a:srgbClr val="145DA0"/>
                </a:solidFill>
                <a:latin typeface="Poppins"/>
                <a:ea typeface="Poppins"/>
                <a:cs typeface="Poppins"/>
                <a:sym typeface="Poppins"/>
              </a:rPr>
              <a:t>C</a:t>
            </a:r>
            <a:r>
              <a:rPr lang="en-US" sz="2376" spc="-47" strike="noStrike" u="none">
                <a:solidFill>
                  <a:srgbClr val="145DA0"/>
                </a:solidFill>
                <a:latin typeface="Poppins"/>
                <a:ea typeface="Poppins"/>
                <a:cs typeface="Poppins"/>
                <a:sym typeface="Poppins"/>
              </a:rPr>
              <a:t>umulative scenario-based method tailored to pools.</a:t>
            </a:r>
          </a:p>
          <a:p>
            <a:pPr algn="l">
              <a:lnSpc>
                <a:spcPts val="3327"/>
              </a:lnSpc>
            </a:pPr>
          </a:p>
          <a:p>
            <a:pPr algn="l" marL="513189" indent="-256594" lvl="1">
              <a:lnSpc>
                <a:spcPts val="3327"/>
              </a:lnSpc>
              <a:buFont typeface="Arial"/>
              <a:buChar char="•"/>
            </a:pPr>
            <a:r>
              <a:rPr lang="en-US" sz="2376" spc="-47" strike="noStrike" u="none">
                <a:solidFill>
                  <a:srgbClr val="145DA0"/>
                </a:solidFill>
                <a:latin typeface="Poppins"/>
                <a:ea typeface="Poppins"/>
                <a:cs typeface="Poppins"/>
                <a:sym typeface="Poppins"/>
              </a:rPr>
              <a:t>Heat pump + solar thermal collectors .</a:t>
            </a:r>
          </a:p>
          <a:p>
            <a:pPr algn="l">
              <a:lnSpc>
                <a:spcPts val="3327"/>
              </a:lnSpc>
            </a:pPr>
          </a:p>
          <a:p>
            <a:pPr algn="l" marL="513189" indent="-256594" lvl="1">
              <a:lnSpc>
                <a:spcPts val="3327"/>
              </a:lnSpc>
              <a:buFont typeface="Arial"/>
              <a:buChar char="•"/>
            </a:pPr>
            <a:r>
              <a:rPr lang="en-US" sz="2376" spc="-47" strike="noStrike" u="none">
                <a:solidFill>
                  <a:srgbClr val="145DA0"/>
                </a:solidFill>
                <a:latin typeface="Poppins"/>
                <a:ea typeface="Poppins"/>
                <a:cs typeface="Poppins"/>
                <a:sym typeface="Poppins"/>
              </a:rPr>
              <a:t>PV system sized to match annual demand (≈38,000 kWh/year).</a:t>
            </a:r>
          </a:p>
          <a:p>
            <a:pPr algn="l">
              <a:lnSpc>
                <a:spcPts val="3327"/>
              </a:lnSpc>
            </a:pPr>
          </a:p>
        </p:txBody>
      </p:sp>
      <p:sp>
        <p:nvSpPr>
          <p:cNvPr name="TextBox 15" id="15"/>
          <p:cNvSpPr txBox="true"/>
          <p:nvPr/>
        </p:nvSpPr>
        <p:spPr>
          <a:xfrm rot="0">
            <a:off x="8461679" y="4891180"/>
            <a:ext cx="6675723" cy="2111248"/>
          </a:xfrm>
          <a:prstGeom prst="rect">
            <a:avLst/>
          </a:prstGeom>
        </p:spPr>
        <p:txBody>
          <a:bodyPr anchor="t" rtlCol="false" tIns="0" lIns="0" bIns="0" rIns="0">
            <a:spAutoFit/>
          </a:bodyPr>
          <a:lstStyle/>
          <a:p>
            <a:pPr algn="ctr" marL="513841" indent="-256921" lvl="1">
              <a:lnSpc>
                <a:spcPts val="3331"/>
              </a:lnSpc>
              <a:buFont typeface="Arial"/>
              <a:buChar char="•"/>
            </a:pPr>
            <a:r>
              <a:rPr lang="en-US" sz="2379" spc="-47">
                <a:solidFill>
                  <a:srgbClr val="145DA0"/>
                </a:solidFill>
                <a:latin typeface="Poppins"/>
                <a:ea typeface="Poppins"/>
                <a:cs typeface="Poppins"/>
                <a:sym typeface="Poppins"/>
              </a:rPr>
              <a:t>S</a:t>
            </a:r>
            <a:r>
              <a:rPr lang="en-US" sz="2379" spc="-47" strike="noStrike" u="none">
                <a:solidFill>
                  <a:srgbClr val="145DA0"/>
                </a:solidFill>
                <a:latin typeface="Poppins"/>
                <a:ea typeface="Poppins"/>
                <a:cs typeface="Poppins"/>
                <a:sym typeface="Poppins"/>
              </a:rPr>
              <a:t>easonal mismatch (PV generation vs. winter load).</a:t>
            </a:r>
          </a:p>
          <a:p>
            <a:pPr algn="ctr" marL="513841" indent="-256921" lvl="1">
              <a:lnSpc>
                <a:spcPts val="3331"/>
              </a:lnSpc>
              <a:buFont typeface="Arial"/>
              <a:buChar char="•"/>
            </a:pPr>
            <a:r>
              <a:rPr lang="en-US" sz="2379" spc="-47" strike="noStrike" u="none">
                <a:solidFill>
                  <a:srgbClr val="145DA0"/>
                </a:solidFill>
                <a:latin typeface="Poppins"/>
                <a:ea typeface="Poppins"/>
                <a:cs typeface="Poppins"/>
                <a:sym typeface="Poppins"/>
              </a:rPr>
              <a:t>Relied on simulated data; no real-time monitoring.</a:t>
            </a:r>
          </a:p>
          <a:p>
            <a:pPr algn="ctr" marL="513841" indent="-256921" lvl="1">
              <a:lnSpc>
                <a:spcPts val="3331"/>
              </a:lnSpc>
              <a:buFont typeface="Arial"/>
              <a:buChar char="•"/>
            </a:pPr>
            <a:r>
              <a:rPr lang="en-US" sz="2379" spc="-47" strike="noStrike" u="none">
                <a:solidFill>
                  <a:srgbClr val="145DA0"/>
                </a:solidFill>
                <a:latin typeface="Poppins"/>
                <a:ea typeface="Poppins"/>
                <a:cs typeface="Poppins"/>
                <a:sym typeface="Poppins"/>
              </a:rPr>
              <a:t>Lack of smart energy control systems.</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4517814" y="-315404"/>
            <a:ext cx="3964281" cy="10917809"/>
            <a:chOff x="0" y="0"/>
            <a:chExt cx="1044090" cy="2875472"/>
          </a:xfrm>
        </p:grpSpPr>
        <p:sp>
          <p:nvSpPr>
            <p:cNvPr name="Freeform 3" id="3"/>
            <p:cNvSpPr/>
            <p:nvPr/>
          </p:nvSpPr>
          <p:spPr>
            <a:xfrm flipH="false" flipV="false" rot="0">
              <a:off x="0" y="0"/>
              <a:ext cx="1044090" cy="2875472"/>
            </a:xfrm>
            <a:custGeom>
              <a:avLst/>
              <a:gdLst/>
              <a:ahLst/>
              <a:cxnLst/>
              <a:rect r="r" b="b" t="t" l="l"/>
              <a:pathLst>
                <a:path h="2875472" w="1044090">
                  <a:moveTo>
                    <a:pt x="0" y="0"/>
                  </a:moveTo>
                  <a:lnTo>
                    <a:pt x="1044090" y="0"/>
                  </a:lnTo>
                  <a:lnTo>
                    <a:pt x="1044090" y="2875472"/>
                  </a:lnTo>
                  <a:lnTo>
                    <a:pt x="0" y="2875472"/>
                  </a:lnTo>
                  <a:close/>
                </a:path>
              </a:pathLst>
            </a:custGeom>
            <a:solidFill>
              <a:srgbClr val="145DA0"/>
            </a:solidFill>
            <a:ln cap="sq">
              <a:noFill/>
              <a:prstDash val="solid"/>
              <a:miter/>
            </a:ln>
          </p:spPr>
        </p:sp>
        <p:sp>
          <p:nvSpPr>
            <p:cNvPr name="TextBox 4" id="4"/>
            <p:cNvSpPr txBox="true"/>
            <p:nvPr/>
          </p:nvSpPr>
          <p:spPr>
            <a:xfrm>
              <a:off x="0" y="-38100"/>
              <a:ext cx="1044090" cy="291357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1867766" y="-1614217"/>
            <a:ext cx="3735531" cy="373553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5400000">
            <a:off x="2912435" y="3472452"/>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5400000">
            <a:off x="2912435" y="4498667"/>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3815560" y="6763240"/>
            <a:ext cx="763646" cy="597553"/>
          </a:xfrm>
          <a:custGeom>
            <a:avLst/>
            <a:gdLst/>
            <a:ahLst/>
            <a:cxnLst/>
            <a:rect r="r" b="b" t="t" l="l"/>
            <a:pathLst>
              <a:path h="597553" w="763646">
                <a:moveTo>
                  <a:pt x="0" y="0"/>
                </a:moveTo>
                <a:lnTo>
                  <a:pt x="763646" y="0"/>
                </a:lnTo>
                <a:lnTo>
                  <a:pt x="763646" y="597553"/>
                </a:lnTo>
                <a:lnTo>
                  <a:pt x="0" y="597553"/>
                </a:lnTo>
                <a:lnTo>
                  <a:pt x="0" y="0"/>
                </a:lnTo>
                <a:close/>
              </a:path>
            </a:pathLst>
          </a:custGeom>
          <a:blipFill>
            <a:blip r:embed="rId4"/>
            <a:stretch>
              <a:fillRect l="0" t="0" r="0" b="0"/>
            </a:stretch>
          </a:blipFill>
        </p:spPr>
      </p:sp>
      <p:sp>
        <p:nvSpPr>
          <p:cNvPr name="TextBox 11" id="11"/>
          <p:cNvSpPr txBox="true"/>
          <p:nvPr/>
        </p:nvSpPr>
        <p:spPr>
          <a:xfrm rot="0">
            <a:off x="3663160" y="1631607"/>
            <a:ext cx="6760246" cy="1252338"/>
          </a:xfrm>
          <a:prstGeom prst="rect">
            <a:avLst/>
          </a:prstGeom>
        </p:spPr>
        <p:txBody>
          <a:bodyPr anchor="t" rtlCol="false" tIns="0" lIns="0" bIns="0" rIns="0">
            <a:spAutoFit/>
          </a:bodyPr>
          <a:lstStyle/>
          <a:p>
            <a:pPr algn="l">
              <a:lnSpc>
                <a:spcPts val="10248"/>
              </a:lnSpc>
              <a:spcBef>
                <a:spcPct val="0"/>
              </a:spcBef>
            </a:pPr>
            <a:r>
              <a:rPr lang="en-US" b="true" sz="7320">
                <a:solidFill>
                  <a:srgbClr val="051D40"/>
                </a:solidFill>
                <a:latin typeface="Montserrat Bold"/>
                <a:ea typeface="Montserrat Bold"/>
                <a:cs typeface="Montserrat Bold"/>
                <a:sym typeface="Montserrat Bold"/>
              </a:rPr>
              <a:t>Conclusion</a:t>
            </a:r>
          </a:p>
        </p:txBody>
      </p:sp>
      <p:sp>
        <p:nvSpPr>
          <p:cNvPr name="TextBox 12" id="12"/>
          <p:cNvSpPr txBox="true"/>
          <p:nvPr/>
        </p:nvSpPr>
        <p:spPr>
          <a:xfrm rot="0">
            <a:off x="3663160" y="3425802"/>
            <a:ext cx="9670650" cy="782320"/>
          </a:xfrm>
          <a:prstGeom prst="rect">
            <a:avLst/>
          </a:prstGeom>
        </p:spPr>
        <p:txBody>
          <a:bodyPr anchor="t" rtlCol="false" tIns="0" lIns="0" bIns="0" rIns="0">
            <a:spAutoFit/>
          </a:bodyPr>
          <a:lstStyle/>
          <a:p>
            <a:pPr algn="l">
              <a:lnSpc>
                <a:spcPts val="3079"/>
              </a:lnSpc>
              <a:spcBef>
                <a:spcPct val="0"/>
              </a:spcBef>
            </a:pPr>
            <a:r>
              <a:rPr lang="en-US" sz="2199" spc="-43">
                <a:solidFill>
                  <a:srgbClr val="051D40"/>
                </a:solidFill>
                <a:latin typeface="Poppins"/>
                <a:ea typeface="Poppins"/>
                <a:cs typeface="Poppins"/>
                <a:sym typeface="Poppins"/>
              </a:rPr>
              <a:t>From diesel-reliant and costly to a renewable-powered, efficient system.</a:t>
            </a:r>
          </a:p>
        </p:txBody>
      </p:sp>
      <p:sp>
        <p:nvSpPr>
          <p:cNvPr name="TextBox 13" id="13"/>
          <p:cNvSpPr txBox="true"/>
          <p:nvPr/>
        </p:nvSpPr>
        <p:spPr>
          <a:xfrm rot="0">
            <a:off x="3663160" y="4500865"/>
            <a:ext cx="10854655" cy="391795"/>
          </a:xfrm>
          <a:prstGeom prst="rect">
            <a:avLst/>
          </a:prstGeom>
        </p:spPr>
        <p:txBody>
          <a:bodyPr anchor="t" rtlCol="false" tIns="0" lIns="0" bIns="0" rIns="0">
            <a:spAutoFit/>
          </a:bodyPr>
          <a:lstStyle/>
          <a:p>
            <a:pPr algn="l">
              <a:lnSpc>
                <a:spcPts val="3079"/>
              </a:lnSpc>
              <a:spcBef>
                <a:spcPct val="0"/>
              </a:spcBef>
            </a:pPr>
            <a:r>
              <a:rPr lang="en-US" sz="2199" spc="-43">
                <a:solidFill>
                  <a:srgbClr val="051D40"/>
                </a:solidFill>
                <a:latin typeface="Poppins"/>
                <a:ea typeface="Poppins"/>
                <a:cs typeface="Poppins"/>
                <a:sym typeface="Poppins"/>
              </a:rPr>
              <a:t>Started with passive measures (lowering water temp, insulation, pool cover)</a:t>
            </a:r>
          </a:p>
        </p:txBody>
      </p:sp>
      <p:sp>
        <p:nvSpPr>
          <p:cNvPr name="TextBox 14" id="14"/>
          <p:cNvSpPr txBox="true"/>
          <p:nvPr/>
        </p:nvSpPr>
        <p:spPr>
          <a:xfrm rot="0">
            <a:off x="3663160" y="5540247"/>
            <a:ext cx="10854655" cy="782320"/>
          </a:xfrm>
          <a:prstGeom prst="rect">
            <a:avLst/>
          </a:prstGeom>
        </p:spPr>
        <p:txBody>
          <a:bodyPr anchor="t" rtlCol="false" tIns="0" lIns="0" bIns="0" rIns="0">
            <a:spAutoFit/>
          </a:bodyPr>
          <a:lstStyle/>
          <a:p>
            <a:pPr algn="l">
              <a:lnSpc>
                <a:spcPts val="3079"/>
              </a:lnSpc>
            </a:pPr>
            <a:r>
              <a:rPr lang="en-US" sz="2199" spc="-43">
                <a:solidFill>
                  <a:srgbClr val="051D40"/>
                </a:solidFill>
                <a:latin typeface="Poppins"/>
                <a:ea typeface="Poppins"/>
                <a:cs typeface="Poppins"/>
                <a:sym typeface="Poppins"/>
              </a:rPr>
              <a:t>Ended with full renewable integration</a:t>
            </a:r>
          </a:p>
          <a:p>
            <a:pPr algn="l">
              <a:lnSpc>
                <a:spcPts val="3079"/>
              </a:lnSpc>
              <a:spcBef>
                <a:spcPct val="0"/>
              </a:spcBef>
            </a:pPr>
          </a:p>
        </p:txBody>
      </p:sp>
      <p:sp>
        <p:nvSpPr>
          <p:cNvPr name="Freeform 15" id="15"/>
          <p:cNvSpPr/>
          <p:nvPr/>
        </p:nvSpPr>
        <p:spPr>
          <a:xfrm flipH="false" flipV="false" rot="5400000">
            <a:off x="2912435" y="5523954"/>
            <a:ext cx="510937" cy="453341"/>
          </a:xfrm>
          <a:custGeom>
            <a:avLst/>
            <a:gdLst/>
            <a:ahLst/>
            <a:cxnLst/>
            <a:rect r="r" b="b" t="t" l="l"/>
            <a:pathLst>
              <a:path h="453341" w="510937">
                <a:moveTo>
                  <a:pt x="0" y="0"/>
                </a:moveTo>
                <a:lnTo>
                  <a:pt x="510937" y="0"/>
                </a:lnTo>
                <a:lnTo>
                  <a:pt x="510937" y="453341"/>
                </a:lnTo>
                <a:lnTo>
                  <a:pt x="0" y="45334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6" id="16"/>
          <p:cNvSpPr/>
          <p:nvPr/>
        </p:nvSpPr>
        <p:spPr>
          <a:xfrm flipH="false" flipV="false" rot="0">
            <a:off x="3815560" y="7713218"/>
            <a:ext cx="763646" cy="597553"/>
          </a:xfrm>
          <a:custGeom>
            <a:avLst/>
            <a:gdLst/>
            <a:ahLst/>
            <a:cxnLst/>
            <a:rect r="r" b="b" t="t" l="l"/>
            <a:pathLst>
              <a:path h="597553" w="763646">
                <a:moveTo>
                  <a:pt x="0" y="0"/>
                </a:moveTo>
                <a:lnTo>
                  <a:pt x="763646" y="0"/>
                </a:lnTo>
                <a:lnTo>
                  <a:pt x="763646" y="597552"/>
                </a:lnTo>
                <a:lnTo>
                  <a:pt x="0" y="597552"/>
                </a:lnTo>
                <a:lnTo>
                  <a:pt x="0" y="0"/>
                </a:lnTo>
                <a:close/>
              </a:path>
            </a:pathLst>
          </a:custGeom>
          <a:blipFill>
            <a:blip r:embed="rId4"/>
            <a:stretch>
              <a:fillRect l="0" t="0" r="0" b="0"/>
            </a:stretch>
          </a:blipFill>
        </p:spPr>
      </p:sp>
      <p:sp>
        <p:nvSpPr>
          <p:cNvPr name="Freeform 17" id="17"/>
          <p:cNvSpPr/>
          <p:nvPr/>
        </p:nvSpPr>
        <p:spPr>
          <a:xfrm flipH="false" flipV="false" rot="0">
            <a:off x="3815560" y="8660747"/>
            <a:ext cx="763646" cy="597553"/>
          </a:xfrm>
          <a:custGeom>
            <a:avLst/>
            <a:gdLst/>
            <a:ahLst/>
            <a:cxnLst/>
            <a:rect r="r" b="b" t="t" l="l"/>
            <a:pathLst>
              <a:path h="597553" w="763646">
                <a:moveTo>
                  <a:pt x="0" y="0"/>
                </a:moveTo>
                <a:lnTo>
                  <a:pt x="763646" y="0"/>
                </a:lnTo>
                <a:lnTo>
                  <a:pt x="763646" y="597553"/>
                </a:lnTo>
                <a:lnTo>
                  <a:pt x="0" y="597553"/>
                </a:lnTo>
                <a:lnTo>
                  <a:pt x="0" y="0"/>
                </a:lnTo>
                <a:close/>
              </a:path>
            </a:pathLst>
          </a:custGeom>
          <a:blipFill>
            <a:blip r:embed="rId4"/>
            <a:stretch>
              <a:fillRect l="0" t="0" r="0" b="0"/>
            </a:stretch>
          </a:blipFill>
        </p:spPr>
      </p:sp>
      <p:sp>
        <p:nvSpPr>
          <p:cNvPr name="TextBox 18" id="18"/>
          <p:cNvSpPr txBox="true"/>
          <p:nvPr/>
        </p:nvSpPr>
        <p:spPr>
          <a:xfrm rot="0">
            <a:off x="4732309" y="6884543"/>
            <a:ext cx="2685693" cy="372745"/>
          </a:xfrm>
          <a:prstGeom prst="rect">
            <a:avLst/>
          </a:prstGeom>
        </p:spPr>
        <p:txBody>
          <a:bodyPr anchor="t" rtlCol="false" tIns="0" lIns="0" bIns="0" rIns="0">
            <a:spAutoFit/>
          </a:bodyPr>
          <a:lstStyle/>
          <a:p>
            <a:pPr algn="ctr">
              <a:lnSpc>
                <a:spcPts val="3079"/>
              </a:lnSpc>
              <a:spcBef>
                <a:spcPct val="0"/>
              </a:spcBef>
            </a:pPr>
            <a:r>
              <a:rPr lang="en-US" sz="2199">
                <a:solidFill>
                  <a:srgbClr val="051D40"/>
                </a:solidFill>
                <a:latin typeface="Montserrat"/>
                <a:ea typeface="Montserrat"/>
                <a:cs typeface="Montserrat"/>
                <a:sym typeface="Montserrat"/>
              </a:rPr>
              <a:t>Technically feasible</a:t>
            </a:r>
          </a:p>
        </p:txBody>
      </p:sp>
      <p:sp>
        <p:nvSpPr>
          <p:cNvPr name="TextBox 19" id="19"/>
          <p:cNvSpPr txBox="true"/>
          <p:nvPr/>
        </p:nvSpPr>
        <p:spPr>
          <a:xfrm rot="0">
            <a:off x="4726356" y="7769733"/>
            <a:ext cx="2772608" cy="372745"/>
          </a:xfrm>
          <a:prstGeom prst="rect">
            <a:avLst/>
          </a:prstGeom>
        </p:spPr>
        <p:txBody>
          <a:bodyPr anchor="t" rtlCol="false" tIns="0" lIns="0" bIns="0" rIns="0">
            <a:spAutoFit/>
          </a:bodyPr>
          <a:lstStyle/>
          <a:p>
            <a:pPr algn="ctr">
              <a:lnSpc>
                <a:spcPts val="3079"/>
              </a:lnSpc>
              <a:spcBef>
                <a:spcPct val="0"/>
              </a:spcBef>
            </a:pPr>
            <a:r>
              <a:rPr lang="en-US" sz="2199">
                <a:solidFill>
                  <a:srgbClr val="051D40"/>
                </a:solidFill>
                <a:latin typeface="Montserrat"/>
                <a:ea typeface="Montserrat"/>
                <a:cs typeface="Montserrat"/>
                <a:sym typeface="Montserrat"/>
              </a:rPr>
              <a:t>Economically viable</a:t>
            </a:r>
          </a:p>
        </p:txBody>
      </p:sp>
      <p:sp>
        <p:nvSpPr>
          <p:cNvPr name="TextBox 20" id="20"/>
          <p:cNvSpPr txBox="true"/>
          <p:nvPr/>
        </p:nvSpPr>
        <p:spPr>
          <a:xfrm rot="0">
            <a:off x="4643905" y="8778866"/>
            <a:ext cx="3982164" cy="372745"/>
          </a:xfrm>
          <a:prstGeom prst="rect">
            <a:avLst/>
          </a:prstGeom>
        </p:spPr>
        <p:txBody>
          <a:bodyPr anchor="t" rtlCol="false" tIns="0" lIns="0" bIns="0" rIns="0">
            <a:spAutoFit/>
          </a:bodyPr>
          <a:lstStyle/>
          <a:p>
            <a:pPr algn="ctr">
              <a:lnSpc>
                <a:spcPts val="3079"/>
              </a:lnSpc>
              <a:spcBef>
                <a:spcPct val="0"/>
              </a:spcBef>
            </a:pPr>
            <a:r>
              <a:rPr lang="en-US" sz="2199">
                <a:solidFill>
                  <a:srgbClr val="051D40"/>
                </a:solidFill>
                <a:latin typeface="Montserrat"/>
                <a:ea typeface="Montserrat"/>
                <a:cs typeface="Montserrat"/>
                <a:sym typeface="Montserrat"/>
              </a:rPr>
              <a:t>Environmentally sustainable</a:t>
            </a:r>
          </a:p>
        </p:txBody>
      </p:sp>
      <p:sp>
        <p:nvSpPr>
          <p:cNvPr name="Freeform 21" id="21"/>
          <p:cNvSpPr/>
          <p:nvPr/>
        </p:nvSpPr>
        <p:spPr>
          <a:xfrm flipH="false" flipV="false" rot="0">
            <a:off x="7885324" y="7676379"/>
            <a:ext cx="613161" cy="597553"/>
          </a:xfrm>
          <a:custGeom>
            <a:avLst/>
            <a:gdLst/>
            <a:ahLst/>
            <a:cxnLst/>
            <a:rect r="r" b="b" t="t" l="l"/>
            <a:pathLst>
              <a:path h="597553" w="613161">
                <a:moveTo>
                  <a:pt x="0" y="0"/>
                </a:moveTo>
                <a:lnTo>
                  <a:pt x="613161" y="0"/>
                </a:lnTo>
                <a:lnTo>
                  <a:pt x="613161" y="597553"/>
                </a:lnTo>
                <a:lnTo>
                  <a:pt x="0" y="59755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2" id="22"/>
          <p:cNvSpPr/>
          <p:nvPr/>
        </p:nvSpPr>
        <p:spPr>
          <a:xfrm flipH="false" flipV="false" rot="0">
            <a:off x="7885324" y="6741878"/>
            <a:ext cx="611037" cy="618915"/>
          </a:xfrm>
          <a:custGeom>
            <a:avLst/>
            <a:gdLst/>
            <a:ahLst/>
            <a:cxnLst/>
            <a:rect r="r" b="b" t="t" l="l"/>
            <a:pathLst>
              <a:path h="618915" w="611037">
                <a:moveTo>
                  <a:pt x="0" y="0"/>
                </a:moveTo>
                <a:lnTo>
                  <a:pt x="611037" y="0"/>
                </a:lnTo>
                <a:lnTo>
                  <a:pt x="611037" y="618915"/>
                </a:lnTo>
                <a:lnTo>
                  <a:pt x="0" y="61891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3" id="23"/>
          <p:cNvSpPr/>
          <p:nvPr/>
        </p:nvSpPr>
        <p:spPr>
          <a:xfrm flipH="false" flipV="false" rot="0">
            <a:off x="9090487" y="8606434"/>
            <a:ext cx="554671" cy="706178"/>
          </a:xfrm>
          <a:custGeom>
            <a:avLst/>
            <a:gdLst/>
            <a:ahLst/>
            <a:cxnLst/>
            <a:rect r="r" b="b" t="t" l="l"/>
            <a:pathLst>
              <a:path h="706178" w="554671">
                <a:moveTo>
                  <a:pt x="0" y="0"/>
                </a:moveTo>
                <a:lnTo>
                  <a:pt x="554671" y="0"/>
                </a:lnTo>
                <a:lnTo>
                  <a:pt x="554671" y="706179"/>
                </a:lnTo>
                <a:lnTo>
                  <a:pt x="0" y="70617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4734204" y="4165470"/>
            <a:ext cx="8819592" cy="1765560"/>
          </a:xfrm>
          <a:prstGeom prst="rect">
            <a:avLst/>
          </a:prstGeom>
        </p:spPr>
        <p:txBody>
          <a:bodyPr anchor="t" rtlCol="false" tIns="0" lIns="0" bIns="0" rIns="0">
            <a:spAutoFit/>
          </a:bodyPr>
          <a:lstStyle/>
          <a:p>
            <a:pPr algn="l" marL="0" indent="0" lvl="0">
              <a:lnSpc>
                <a:spcPts val="14510"/>
              </a:lnSpc>
              <a:spcBef>
                <a:spcPct val="0"/>
              </a:spcBef>
            </a:pPr>
            <a:r>
              <a:rPr lang="en-US" b="true" sz="10364">
                <a:solidFill>
                  <a:srgbClr val="051D40"/>
                </a:solidFill>
                <a:latin typeface="Montserrat Bold"/>
                <a:ea typeface="Montserrat Bold"/>
                <a:cs typeface="Montserrat Bold"/>
                <a:sym typeface="Montserrat Bold"/>
              </a:rPr>
              <a:t>THANK YOU!</a:t>
            </a:r>
          </a:p>
        </p:txBody>
      </p:sp>
      <p:sp>
        <p:nvSpPr>
          <p:cNvPr name="Freeform 3" id="3"/>
          <p:cNvSpPr/>
          <p:nvPr/>
        </p:nvSpPr>
        <p:spPr>
          <a:xfrm flipH="false" flipV="false" rot="0">
            <a:off x="-4925441" y="3609788"/>
            <a:ext cx="9392643" cy="9529477"/>
          </a:xfrm>
          <a:custGeom>
            <a:avLst/>
            <a:gdLst/>
            <a:ahLst/>
            <a:cxnLst/>
            <a:rect r="r" b="b" t="t" l="l"/>
            <a:pathLst>
              <a:path h="9529477" w="9392643">
                <a:moveTo>
                  <a:pt x="0" y="0"/>
                </a:moveTo>
                <a:lnTo>
                  <a:pt x="9392643" y="0"/>
                </a:lnTo>
                <a:lnTo>
                  <a:pt x="9392643" y="9529476"/>
                </a:lnTo>
                <a:lnTo>
                  <a:pt x="0" y="9529476"/>
                </a:lnTo>
                <a:lnTo>
                  <a:pt x="0" y="0"/>
                </a:lnTo>
                <a:close/>
              </a:path>
            </a:pathLst>
          </a:custGeom>
          <a:blipFill>
            <a:blip r:embed="rId2">
              <a:alphaModFix amt="20999"/>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grpSp>
        <p:nvGrpSpPr>
          <p:cNvPr name="Group 2" id="2"/>
          <p:cNvGrpSpPr/>
          <p:nvPr/>
        </p:nvGrpSpPr>
        <p:grpSpPr>
          <a:xfrm rot="0">
            <a:off x="12510505" y="-1224251"/>
            <a:ext cx="6205683" cy="8099925"/>
            <a:chOff x="0" y="0"/>
            <a:chExt cx="12115177" cy="15813252"/>
          </a:xfrm>
        </p:grpSpPr>
        <p:sp>
          <p:nvSpPr>
            <p:cNvPr name="Freeform 3" id="3"/>
            <p:cNvSpPr/>
            <p:nvPr/>
          </p:nvSpPr>
          <p:spPr>
            <a:xfrm flipH="false" flipV="false" rot="0">
              <a:off x="0" y="0"/>
              <a:ext cx="12113814" cy="15813252"/>
            </a:xfrm>
            <a:custGeom>
              <a:avLst/>
              <a:gdLst/>
              <a:ahLst/>
              <a:cxnLst/>
              <a:rect r="r" b="b" t="t" l="l"/>
              <a:pathLst>
                <a:path h="15813252" w="12113814">
                  <a:moveTo>
                    <a:pt x="0" y="14503915"/>
                  </a:moveTo>
                  <a:lnTo>
                    <a:pt x="0" y="1309337"/>
                  </a:lnTo>
                  <a:cubicBezTo>
                    <a:pt x="0" y="585090"/>
                    <a:pt x="252144" y="0"/>
                    <a:pt x="564257" y="0"/>
                  </a:cubicBezTo>
                  <a:lnTo>
                    <a:pt x="11549557" y="0"/>
                  </a:lnTo>
                  <a:cubicBezTo>
                    <a:pt x="11861670" y="0"/>
                    <a:pt x="12113814" y="585090"/>
                    <a:pt x="12113814" y="1309337"/>
                  </a:cubicBezTo>
                  <a:lnTo>
                    <a:pt x="12113814" y="14500752"/>
                  </a:lnTo>
                  <a:cubicBezTo>
                    <a:pt x="12113814" y="15224999"/>
                    <a:pt x="11861670" y="15810091"/>
                    <a:pt x="11549557" y="15810091"/>
                  </a:cubicBezTo>
                  <a:lnTo>
                    <a:pt x="564257" y="15810091"/>
                  </a:lnTo>
                  <a:cubicBezTo>
                    <a:pt x="253507" y="15813252"/>
                    <a:pt x="0" y="15228162"/>
                    <a:pt x="0" y="14503915"/>
                  </a:cubicBezTo>
                  <a:close/>
                </a:path>
              </a:pathLst>
            </a:custGeom>
            <a:blipFill>
              <a:blip r:embed="rId2"/>
              <a:stretch>
                <a:fillRect l="-15256" t="0" r="-15256" b="0"/>
              </a:stretch>
            </a:blipFill>
          </p:spPr>
        </p:sp>
      </p:grpSp>
      <p:grpSp>
        <p:nvGrpSpPr>
          <p:cNvPr name="Group 4" id="4"/>
          <p:cNvGrpSpPr/>
          <p:nvPr/>
        </p:nvGrpSpPr>
        <p:grpSpPr>
          <a:xfrm rot="0">
            <a:off x="1184270" y="4081914"/>
            <a:ext cx="14586028" cy="5979986"/>
            <a:chOff x="0" y="0"/>
            <a:chExt cx="3841588" cy="1574976"/>
          </a:xfrm>
        </p:grpSpPr>
        <p:sp>
          <p:nvSpPr>
            <p:cNvPr name="Freeform 5" id="5"/>
            <p:cNvSpPr/>
            <p:nvPr/>
          </p:nvSpPr>
          <p:spPr>
            <a:xfrm flipH="false" flipV="false" rot="0">
              <a:off x="0" y="0"/>
              <a:ext cx="3841588" cy="1574976"/>
            </a:xfrm>
            <a:custGeom>
              <a:avLst/>
              <a:gdLst/>
              <a:ahLst/>
              <a:cxnLst/>
              <a:rect r="r" b="b" t="t" l="l"/>
              <a:pathLst>
                <a:path h="1574976" w="3841588">
                  <a:moveTo>
                    <a:pt x="9023" y="0"/>
                  </a:moveTo>
                  <a:lnTo>
                    <a:pt x="3832565" y="0"/>
                  </a:lnTo>
                  <a:cubicBezTo>
                    <a:pt x="3837548" y="0"/>
                    <a:pt x="3841588" y="4040"/>
                    <a:pt x="3841588" y="9023"/>
                  </a:cubicBezTo>
                  <a:lnTo>
                    <a:pt x="3841588" y="1565952"/>
                  </a:lnTo>
                  <a:cubicBezTo>
                    <a:pt x="3841588" y="1570936"/>
                    <a:pt x="3837548" y="1574976"/>
                    <a:pt x="3832565" y="1574976"/>
                  </a:cubicBezTo>
                  <a:lnTo>
                    <a:pt x="9023" y="1574976"/>
                  </a:lnTo>
                  <a:cubicBezTo>
                    <a:pt x="4040" y="1574976"/>
                    <a:pt x="0" y="1570936"/>
                    <a:pt x="0" y="1565952"/>
                  </a:cubicBezTo>
                  <a:lnTo>
                    <a:pt x="0" y="9023"/>
                  </a:lnTo>
                  <a:cubicBezTo>
                    <a:pt x="0" y="4040"/>
                    <a:pt x="4040" y="0"/>
                    <a:pt x="9023" y="0"/>
                  </a:cubicBezTo>
                  <a:close/>
                </a:path>
              </a:pathLst>
            </a:custGeom>
            <a:solidFill>
              <a:srgbClr val="FDFDFD"/>
            </a:solidFill>
          </p:spPr>
        </p:sp>
        <p:sp>
          <p:nvSpPr>
            <p:cNvPr name="TextBox 6" id="6"/>
            <p:cNvSpPr txBox="true"/>
            <p:nvPr/>
          </p:nvSpPr>
          <p:spPr>
            <a:xfrm>
              <a:off x="0" y="-38100"/>
              <a:ext cx="3841588" cy="1613076"/>
            </a:xfrm>
            <a:prstGeom prst="rect">
              <a:avLst/>
            </a:prstGeom>
          </p:spPr>
          <p:txBody>
            <a:bodyPr anchor="ctr" rtlCol="false" tIns="50800" lIns="50800" bIns="50800" rIns="50800"/>
            <a:lstStyle/>
            <a:p>
              <a:pPr algn="ctr">
                <a:lnSpc>
                  <a:spcPts val="2659"/>
                </a:lnSpc>
              </a:pPr>
            </a:p>
          </p:txBody>
        </p:sp>
      </p:grpSp>
      <p:sp>
        <p:nvSpPr>
          <p:cNvPr name="TextBox 7" id="7"/>
          <p:cNvSpPr txBox="true"/>
          <p:nvPr/>
        </p:nvSpPr>
        <p:spPr>
          <a:xfrm rot="0">
            <a:off x="1298070" y="-73787"/>
            <a:ext cx="11606261" cy="7694798"/>
          </a:xfrm>
          <a:prstGeom prst="rect">
            <a:avLst/>
          </a:prstGeom>
        </p:spPr>
        <p:txBody>
          <a:bodyPr anchor="t" rtlCol="false" tIns="0" lIns="0" bIns="0" rIns="0">
            <a:spAutoFit/>
          </a:bodyPr>
          <a:lstStyle/>
          <a:p>
            <a:pPr algn="l">
              <a:lnSpc>
                <a:spcPts val="7427"/>
              </a:lnSpc>
              <a:spcBef>
                <a:spcPct val="0"/>
              </a:spcBef>
            </a:pPr>
          </a:p>
          <a:p>
            <a:pPr algn="l">
              <a:lnSpc>
                <a:spcPts val="7427"/>
              </a:lnSpc>
              <a:spcBef>
                <a:spcPct val="0"/>
              </a:spcBef>
            </a:pPr>
            <a:r>
              <a:rPr lang="en-US" b="true" sz="5305">
                <a:solidFill>
                  <a:srgbClr val="FDFDFD"/>
                </a:solidFill>
                <a:latin typeface="Montserrat Bold"/>
                <a:ea typeface="Montserrat Bold"/>
                <a:cs typeface="Montserrat Bold"/>
                <a:sym typeface="Montserrat Bold"/>
              </a:rPr>
              <a:t>Introduction</a:t>
            </a:r>
          </a:p>
          <a:p>
            <a:pPr algn="l">
              <a:lnSpc>
                <a:spcPts val="7427"/>
              </a:lnSpc>
              <a:spcBef>
                <a:spcPct val="0"/>
              </a:spcBef>
            </a:pPr>
          </a:p>
          <a:p>
            <a:pPr algn="l">
              <a:lnSpc>
                <a:spcPts val="4480"/>
              </a:lnSpc>
              <a:spcBef>
                <a:spcPct val="0"/>
              </a:spcBef>
            </a:pPr>
          </a:p>
          <a:p>
            <a:pPr algn="l">
              <a:lnSpc>
                <a:spcPts val="4480"/>
              </a:lnSpc>
              <a:spcBef>
                <a:spcPct val="0"/>
              </a:spcBef>
            </a:pPr>
            <a:r>
              <a:rPr lang="en-US" b="true" sz="3200">
                <a:solidFill>
                  <a:srgbClr val="FDFDFD"/>
                </a:solidFill>
                <a:latin typeface="Montserrat Bold"/>
                <a:ea typeface="Montserrat Bold"/>
                <a:cs typeface="Montserrat Bold"/>
                <a:sym typeface="Montserrat Bold"/>
              </a:rPr>
              <a:t>⚡Energy Situation in Palestine</a:t>
            </a:r>
          </a:p>
          <a:p>
            <a:pPr algn="l">
              <a:lnSpc>
                <a:spcPts val="7427"/>
              </a:lnSpc>
              <a:spcBef>
                <a:spcPct val="0"/>
              </a:spcBef>
            </a:pPr>
          </a:p>
          <a:p>
            <a:pPr algn="l">
              <a:lnSpc>
                <a:spcPts val="7427"/>
              </a:lnSpc>
              <a:spcBef>
                <a:spcPct val="0"/>
              </a:spcBef>
            </a:pPr>
          </a:p>
          <a:p>
            <a:pPr algn="l">
              <a:lnSpc>
                <a:spcPts val="7427"/>
              </a:lnSpc>
              <a:spcBef>
                <a:spcPct val="0"/>
              </a:spcBef>
            </a:pPr>
          </a:p>
          <a:p>
            <a:pPr algn="l">
              <a:lnSpc>
                <a:spcPts val="7427"/>
              </a:lnSpc>
              <a:spcBef>
                <a:spcPct val="0"/>
              </a:spcBef>
            </a:pPr>
          </a:p>
        </p:txBody>
      </p:sp>
      <p:grpSp>
        <p:nvGrpSpPr>
          <p:cNvPr name="Group 8" id="8"/>
          <p:cNvGrpSpPr/>
          <p:nvPr/>
        </p:nvGrpSpPr>
        <p:grpSpPr>
          <a:xfrm rot="0">
            <a:off x="15573718" y="7940477"/>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AutoShape 11" id="11"/>
          <p:cNvSpPr/>
          <p:nvPr/>
        </p:nvSpPr>
        <p:spPr>
          <a:xfrm>
            <a:off x="8337854" y="4449358"/>
            <a:ext cx="0" cy="4410340"/>
          </a:xfrm>
          <a:prstGeom prst="line">
            <a:avLst/>
          </a:prstGeom>
          <a:ln cap="flat" w="38100">
            <a:solidFill>
              <a:srgbClr val="145DA0"/>
            </a:solidFill>
            <a:prstDash val="solid"/>
            <a:headEnd type="none" len="sm" w="sm"/>
            <a:tailEnd type="none" len="sm" w="sm"/>
          </a:ln>
        </p:spPr>
      </p:sp>
      <p:sp>
        <p:nvSpPr>
          <p:cNvPr name="TextBox 12" id="12"/>
          <p:cNvSpPr txBox="true"/>
          <p:nvPr/>
        </p:nvSpPr>
        <p:spPr>
          <a:xfrm rot="0">
            <a:off x="1184270" y="4453030"/>
            <a:ext cx="7077385" cy="4206825"/>
          </a:xfrm>
          <a:prstGeom prst="rect">
            <a:avLst/>
          </a:prstGeom>
        </p:spPr>
        <p:txBody>
          <a:bodyPr anchor="t" rtlCol="false" tIns="0" lIns="0" bIns="0" rIns="0">
            <a:spAutoFit/>
          </a:bodyPr>
          <a:lstStyle/>
          <a:p>
            <a:pPr algn="l">
              <a:lnSpc>
                <a:spcPts val="3327"/>
              </a:lnSpc>
            </a:pPr>
          </a:p>
          <a:p>
            <a:pPr algn="l" marL="513189" indent="-256594" lvl="1">
              <a:lnSpc>
                <a:spcPts val="3327"/>
              </a:lnSpc>
              <a:buFont typeface="Arial"/>
              <a:buChar char="•"/>
            </a:pPr>
            <a:r>
              <a:rPr lang="en-US" sz="2376" spc="-47">
                <a:solidFill>
                  <a:srgbClr val="145DA0"/>
                </a:solidFill>
                <a:latin typeface="Poppins"/>
                <a:ea typeface="Poppins"/>
                <a:cs typeface="Poppins"/>
                <a:sym typeface="Poppins"/>
              </a:rPr>
              <a:t>Pal</a:t>
            </a:r>
            <a:r>
              <a:rPr lang="en-US" sz="2376" spc="-47" strike="noStrike" u="none">
                <a:solidFill>
                  <a:srgbClr val="145DA0"/>
                </a:solidFill>
                <a:latin typeface="Poppins"/>
                <a:ea typeface="Poppins"/>
                <a:cs typeface="Poppins"/>
                <a:sym typeface="Poppins"/>
              </a:rPr>
              <a:t>estine faces multiple challenges in the energy sector, such as high electricity c</a:t>
            </a:r>
            <a:r>
              <a:rPr lang="en-US" sz="2376" spc="-47" strike="noStrike" u="none">
                <a:solidFill>
                  <a:srgbClr val="145DA0"/>
                </a:solidFill>
                <a:latin typeface="Poppins"/>
                <a:ea typeface="Poppins"/>
                <a:cs typeface="Poppins"/>
                <a:sym typeface="Poppins"/>
              </a:rPr>
              <a:t>osts,</a:t>
            </a:r>
            <a:r>
              <a:rPr lang="en-US" sz="2376" spc="-47" strike="noStrike" u="none">
                <a:solidFill>
                  <a:srgbClr val="145DA0"/>
                </a:solidFill>
                <a:latin typeface="Poppins"/>
                <a:ea typeface="Poppins"/>
                <a:cs typeface="Poppins"/>
                <a:sym typeface="Poppins"/>
              </a:rPr>
              <a:t> frequent power shortages, and heavy dependence on external sources like the Israeli </a:t>
            </a:r>
            <a:r>
              <a:rPr lang="en-US" sz="2376" spc="-47" strike="noStrike" u="none">
                <a:solidFill>
                  <a:srgbClr val="145DA0"/>
                </a:solidFill>
                <a:latin typeface="Poppins"/>
                <a:ea typeface="Poppins"/>
                <a:cs typeface="Poppins"/>
                <a:sym typeface="Poppins"/>
              </a:rPr>
              <a:t>Electr</a:t>
            </a:r>
            <a:r>
              <a:rPr lang="en-US" sz="2376" spc="-47" strike="noStrike" u="none">
                <a:solidFill>
                  <a:srgbClr val="145DA0"/>
                </a:solidFill>
                <a:latin typeface="Poppins"/>
                <a:ea typeface="Poppins"/>
                <a:cs typeface="Poppins"/>
                <a:sym typeface="Poppins"/>
              </a:rPr>
              <a:t>ic Corporation (IEC). Additionally, political conditions often hinder the implementation of large-scale renewable energy projects.</a:t>
            </a:r>
          </a:p>
          <a:p>
            <a:pPr algn="l">
              <a:lnSpc>
                <a:spcPts val="3327"/>
              </a:lnSpc>
            </a:pPr>
          </a:p>
        </p:txBody>
      </p:sp>
      <p:sp>
        <p:nvSpPr>
          <p:cNvPr name="TextBox 13" id="13"/>
          <p:cNvSpPr txBox="true"/>
          <p:nvPr/>
        </p:nvSpPr>
        <p:spPr>
          <a:xfrm rot="0">
            <a:off x="8414054" y="4373158"/>
            <a:ext cx="6675723" cy="5044948"/>
          </a:xfrm>
          <a:prstGeom prst="rect">
            <a:avLst/>
          </a:prstGeom>
        </p:spPr>
        <p:txBody>
          <a:bodyPr anchor="t" rtlCol="false" tIns="0" lIns="0" bIns="0" rIns="0">
            <a:spAutoFit/>
          </a:bodyPr>
          <a:lstStyle/>
          <a:p>
            <a:pPr algn="l">
              <a:lnSpc>
                <a:spcPts val="3331"/>
              </a:lnSpc>
            </a:pPr>
          </a:p>
          <a:p>
            <a:pPr algn="l" marL="513841" indent="-256921" lvl="1">
              <a:lnSpc>
                <a:spcPts val="3331"/>
              </a:lnSpc>
              <a:buFont typeface="Arial"/>
              <a:buChar char="•"/>
            </a:pPr>
            <a:r>
              <a:rPr lang="en-US" sz="2379" spc="-47">
                <a:solidFill>
                  <a:srgbClr val="145DA0"/>
                </a:solidFill>
                <a:latin typeface="Poppins"/>
                <a:ea typeface="Poppins"/>
                <a:cs typeface="Poppins"/>
                <a:sym typeface="Poppins"/>
              </a:rPr>
              <a:t>Th</a:t>
            </a:r>
            <a:r>
              <a:rPr lang="en-US" sz="2379" spc="-47" strike="noStrike" u="none">
                <a:solidFill>
                  <a:srgbClr val="145DA0"/>
                </a:solidFill>
                <a:latin typeface="Poppins"/>
                <a:ea typeface="Poppins"/>
                <a:cs typeface="Poppins"/>
                <a:sym typeface="Poppins"/>
              </a:rPr>
              <a:t>erefore, energy efficiency becomes critically important, as it helps reduce electricity consumption, save money, and improve supply stability. In this project, we conducted a case study on the swimming pool at An-Najah National University and implemented practical solutions to reduce energy use and costs. Our findings show that improving energy efficiency can be highly beneficial for Palestine.</a:t>
            </a:r>
          </a:p>
          <a:p>
            <a:pPr algn="l">
              <a:lnSpc>
                <a:spcPts val="3331"/>
              </a:lnSpc>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051D4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sp>
        <p:nvSpPr>
          <p:cNvPr name="TextBox 5" id="5"/>
          <p:cNvSpPr txBox="true"/>
          <p:nvPr/>
        </p:nvSpPr>
        <p:spPr>
          <a:xfrm rot="0">
            <a:off x="1609132" y="1232329"/>
            <a:ext cx="10786869" cy="662938"/>
          </a:xfrm>
          <a:prstGeom prst="rect">
            <a:avLst/>
          </a:prstGeom>
        </p:spPr>
        <p:txBody>
          <a:bodyPr anchor="t" rtlCol="false" tIns="0" lIns="0" bIns="0" rIns="0">
            <a:spAutoFit/>
          </a:bodyPr>
          <a:lstStyle/>
          <a:p>
            <a:pPr algn="l" marL="0" indent="0" lvl="0">
              <a:lnSpc>
                <a:spcPts val="5460"/>
              </a:lnSpc>
              <a:spcBef>
                <a:spcPct val="0"/>
              </a:spcBef>
            </a:pPr>
            <a:r>
              <a:rPr lang="en-US" b="true" sz="3900">
                <a:solidFill>
                  <a:srgbClr val="051D40"/>
                </a:solidFill>
                <a:latin typeface="Montserrat Bold"/>
                <a:ea typeface="Montserrat Bold"/>
                <a:cs typeface="Montserrat Bold"/>
                <a:sym typeface="Montserrat Bold"/>
              </a:rPr>
              <a:t>🏊 Energy </a:t>
            </a:r>
            <a:r>
              <a:rPr lang="en-US" b="true" sz="3900" strike="noStrike" u="none">
                <a:solidFill>
                  <a:srgbClr val="051D40"/>
                </a:solidFill>
                <a:latin typeface="Montserrat Bold"/>
                <a:ea typeface="Montserrat Bold"/>
                <a:cs typeface="Montserrat Bold"/>
                <a:sym typeface="Montserrat Bold"/>
              </a:rPr>
              <a:t>Problem in An-Najah’s Pool</a:t>
            </a:r>
          </a:p>
        </p:txBody>
      </p:sp>
      <p:grpSp>
        <p:nvGrpSpPr>
          <p:cNvPr name="Group 6" id="6"/>
          <p:cNvGrpSpPr/>
          <p:nvPr/>
        </p:nvGrpSpPr>
        <p:grpSpPr>
          <a:xfrm rot="0">
            <a:off x="-1595820" y="-1782102"/>
            <a:ext cx="3564204" cy="3564204"/>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9" id="9"/>
          <p:cNvSpPr txBox="true"/>
          <p:nvPr/>
        </p:nvSpPr>
        <p:spPr>
          <a:xfrm rot="0">
            <a:off x="1609132" y="2118849"/>
            <a:ext cx="9006427" cy="1181583"/>
          </a:xfrm>
          <a:prstGeom prst="rect">
            <a:avLst/>
          </a:prstGeom>
        </p:spPr>
        <p:txBody>
          <a:bodyPr anchor="t" rtlCol="false" tIns="0" lIns="0" bIns="0" rIns="0">
            <a:spAutoFit/>
          </a:bodyPr>
          <a:lstStyle/>
          <a:p>
            <a:pPr algn="l">
              <a:lnSpc>
                <a:spcPts val="3123"/>
              </a:lnSpc>
              <a:spcBef>
                <a:spcPct val="0"/>
              </a:spcBef>
            </a:pPr>
            <a:r>
              <a:rPr lang="en-US" sz="2230" spc="-44">
                <a:solidFill>
                  <a:srgbClr val="051D40"/>
                </a:solidFill>
                <a:latin typeface="Poppins"/>
                <a:ea typeface="Poppins"/>
                <a:cs typeface="Poppins"/>
                <a:sym typeface="Poppins"/>
              </a:rPr>
              <a:t>The Half-Olympic swimming pool is a high energy consumer, requiring con</a:t>
            </a:r>
            <a:r>
              <a:rPr lang="en-US" sz="2230" spc="-44">
                <a:solidFill>
                  <a:srgbClr val="051D40"/>
                </a:solidFill>
                <a:latin typeface="Poppins"/>
                <a:ea typeface="Poppins"/>
                <a:cs typeface="Poppins"/>
                <a:sym typeface="Poppins"/>
              </a:rPr>
              <a:t>stant heating (26–28°C).</a:t>
            </a:r>
          </a:p>
          <a:p>
            <a:pPr algn="l" marL="0" indent="0" lvl="0">
              <a:lnSpc>
                <a:spcPts val="3123"/>
              </a:lnSpc>
              <a:spcBef>
                <a:spcPct val="0"/>
              </a:spcBef>
            </a:pPr>
          </a:p>
        </p:txBody>
      </p:sp>
      <p:grpSp>
        <p:nvGrpSpPr>
          <p:cNvPr name="Group 10" id="10"/>
          <p:cNvGrpSpPr/>
          <p:nvPr/>
        </p:nvGrpSpPr>
        <p:grpSpPr>
          <a:xfrm rot="0">
            <a:off x="14700679" y="7074186"/>
            <a:ext cx="5946973" cy="5946973"/>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3" id="13"/>
          <p:cNvSpPr/>
          <p:nvPr/>
        </p:nvSpPr>
        <p:spPr>
          <a:xfrm flipH="false" flipV="false" rot="0">
            <a:off x="1594175" y="8410948"/>
            <a:ext cx="11402164" cy="711357"/>
          </a:xfrm>
          <a:custGeom>
            <a:avLst/>
            <a:gdLst/>
            <a:ahLst/>
            <a:cxnLst/>
            <a:rect r="r" b="b" t="t" l="l"/>
            <a:pathLst>
              <a:path h="711357" w="11402164">
                <a:moveTo>
                  <a:pt x="0" y="0"/>
                </a:moveTo>
                <a:lnTo>
                  <a:pt x="11402164" y="0"/>
                </a:lnTo>
                <a:lnTo>
                  <a:pt x="11402164" y="711358"/>
                </a:lnTo>
                <a:lnTo>
                  <a:pt x="0" y="711358"/>
                </a:lnTo>
                <a:lnTo>
                  <a:pt x="0" y="0"/>
                </a:lnTo>
                <a:close/>
              </a:path>
            </a:pathLst>
          </a:custGeom>
          <a:blipFill>
            <a:blip r:embed="rId2"/>
            <a:stretch>
              <a:fillRect l="0" t="-216567" r="0" b="0"/>
            </a:stretch>
          </a:blipFill>
        </p:spPr>
      </p:sp>
      <p:grpSp>
        <p:nvGrpSpPr>
          <p:cNvPr name="Group 14" id="14"/>
          <p:cNvGrpSpPr/>
          <p:nvPr/>
        </p:nvGrpSpPr>
        <p:grpSpPr>
          <a:xfrm rot="0">
            <a:off x="826375" y="3900150"/>
            <a:ext cx="2779239" cy="1353763"/>
            <a:chOff x="0" y="0"/>
            <a:chExt cx="1015875" cy="494831"/>
          </a:xfrm>
        </p:grpSpPr>
        <p:sp>
          <p:nvSpPr>
            <p:cNvPr name="Freeform 15" id="15"/>
            <p:cNvSpPr/>
            <p:nvPr/>
          </p:nvSpPr>
          <p:spPr>
            <a:xfrm flipH="false" flipV="false" rot="0">
              <a:off x="0" y="0"/>
              <a:ext cx="1015875" cy="494831"/>
            </a:xfrm>
            <a:custGeom>
              <a:avLst/>
              <a:gdLst/>
              <a:ahLst/>
              <a:cxnLst/>
              <a:rect r="r" b="b" t="t" l="l"/>
              <a:pathLst>
                <a:path h="494831" w="1015875">
                  <a:moveTo>
                    <a:pt x="128139" y="0"/>
                  </a:moveTo>
                  <a:lnTo>
                    <a:pt x="887737" y="0"/>
                  </a:lnTo>
                  <a:cubicBezTo>
                    <a:pt x="958506" y="0"/>
                    <a:pt x="1015875" y="57370"/>
                    <a:pt x="1015875" y="128139"/>
                  </a:cubicBezTo>
                  <a:lnTo>
                    <a:pt x="1015875" y="366692"/>
                  </a:lnTo>
                  <a:cubicBezTo>
                    <a:pt x="1015875" y="437461"/>
                    <a:pt x="958506" y="494831"/>
                    <a:pt x="887737" y="494831"/>
                  </a:cubicBezTo>
                  <a:lnTo>
                    <a:pt x="128139" y="494831"/>
                  </a:lnTo>
                  <a:cubicBezTo>
                    <a:pt x="57370" y="494831"/>
                    <a:pt x="0" y="437461"/>
                    <a:pt x="0" y="366692"/>
                  </a:cubicBezTo>
                  <a:lnTo>
                    <a:pt x="0" y="128139"/>
                  </a:lnTo>
                  <a:cubicBezTo>
                    <a:pt x="0" y="57370"/>
                    <a:pt x="57370" y="0"/>
                    <a:pt x="128139"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16" id="16"/>
            <p:cNvSpPr txBox="true"/>
            <p:nvPr/>
          </p:nvSpPr>
          <p:spPr>
            <a:xfrm>
              <a:off x="0" y="-57150"/>
              <a:ext cx="1015875" cy="551981"/>
            </a:xfrm>
            <a:prstGeom prst="rect">
              <a:avLst/>
            </a:prstGeom>
          </p:spPr>
          <p:txBody>
            <a:bodyPr anchor="ctr" rtlCol="false" tIns="0" lIns="0" bIns="0" rIns="0"/>
            <a:lstStyle/>
            <a:p>
              <a:pPr algn="ctr" marL="0" indent="0" lvl="0">
                <a:lnSpc>
                  <a:spcPts val="2360"/>
                </a:lnSpc>
                <a:spcBef>
                  <a:spcPct val="0"/>
                </a:spcBef>
              </a:pPr>
              <a:r>
                <a:rPr lang="en-US" b="true" sz="1686">
                  <a:solidFill>
                    <a:srgbClr val="FFFFFF"/>
                  </a:solidFill>
                  <a:latin typeface="Poppins Bold"/>
                  <a:ea typeface="Poppins Bold"/>
                  <a:cs typeface="Poppins Bold"/>
                  <a:sym typeface="Poppins Bold"/>
                </a:rPr>
                <a:t>❌ No pool cover → high evaporative losses</a:t>
              </a:r>
            </a:p>
          </p:txBody>
        </p:sp>
      </p:grpSp>
      <p:grpSp>
        <p:nvGrpSpPr>
          <p:cNvPr name="Group 17" id="17"/>
          <p:cNvGrpSpPr/>
          <p:nvPr/>
        </p:nvGrpSpPr>
        <p:grpSpPr>
          <a:xfrm rot="0">
            <a:off x="4232712" y="3900150"/>
            <a:ext cx="2286394" cy="1301454"/>
            <a:chOff x="0" y="0"/>
            <a:chExt cx="835729" cy="475711"/>
          </a:xfrm>
        </p:grpSpPr>
        <p:sp>
          <p:nvSpPr>
            <p:cNvPr name="Freeform 18" id="18"/>
            <p:cNvSpPr/>
            <p:nvPr/>
          </p:nvSpPr>
          <p:spPr>
            <a:xfrm flipH="false" flipV="false" rot="0">
              <a:off x="0" y="0"/>
              <a:ext cx="835729" cy="475711"/>
            </a:xfrm>
            <a:custGeom>
              <a:avLst/>
              <a:gdLst/>
              <a:ahLst/>
              <a:cxnLst/>
              <a:rect r="r" b="b" t="t" l="l"/>
              <a:pathLst>
                <a:path h="475711" w="835729">
                  <a:moveTo>
                    <a:pt x="155760" y="0"/>
                  </a:moveTo>
                  <a:lnTo>
                    <a:pt x="679969" y="0"/>
                  </a:lnTo>
                  <a:cubicBezTo>
                    <a:pt x="721280" y="0"/>
                    <a:pt x="760898" y="16410"/>
                    <a:pt x="790108" y="45621"/>
                  </a:cubicBezTo>
                  <a:cubicBezTo>
                    <a:pt x="819319" y="74832"/>
                    <a:pt x="835729" y="114450"/>
                    <a:pt x="835729" y="155760"/>
                  </a:cubicBezTo>
                  <a:lnTo>
                    <a:pt x="835729" y="319951"/>
                  </a:lnTo>
                  <a:cubicBezTo>
                    <a:pt x="835729" y="361262"/>
                    <a:pt x="819319" y="400880"/>
                    <a:pt x="790108" y="430090"/>
                  </a:cubicBezTo>
                  <a:cubicBezTo>
                    <a:pt x="760898" y="459301"/>
                    <a:pt x="721280" y="475711"/>
                    <a:pt x="679969" y="475711"/>
                  </a:cubicBezTo>
                  <a:lnTo>
                    <a:pt x="155760" y="475711"/>
                  </a:lnTo>
                  <a:cubicBezTo>
                    <a:pt x="114450" y="475711"/>
                    <a:pt x="74832" y="459301"/>
                    <a:pt x="45621" y="430090"/>
                  </a:cubicBezTo>
                  <a:cubicBezTo>
                    <a:pt x="16410" y="400880"/>
                    <a:pt x="0" y="361262"/>
                    <a:pt x="0" y="319951"/>
                  </a:cubicBezTo>
                  <a:lnTo>
                    <a:pt x="0" y="155760"/>
                  </a:lnTo>
                  <a:cubicBezTo>
                    <a:pt x="0" y="114450"/>
                    <a:pt x="16410" y="74832"/>
                    <a:pt x="45621" y="45621"/>
                  </a:cubicBezTo>
                  <a:cubicBezTo>
                    <a:pt x="74832" y="16410"/>
                    <a:pt x="114450" y="0"/>
                    <a:pt x="155760"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19" id="19"/>
            <p:cNvSpPr txBox="true"/>
            <p:nvPr/>
          </p:nvSpPr>
          <p:spPr>
            <a:xfrm>
              <a:off x="0" y="-57150"/>
              <a:ext cx="835729" cy="532861"/>
            </a:xfrm>
            <a:prstGeom prst="rect">
              <a:avLst/>
            </a:prstGeom>
          </p:spPr>
          <p:txBody>
            <a:bodyPr anchor="ctr" rtlCol="false" tIns="0" lIns="0" bIns="0" rIns="0"/>
            <a:lstStyle/>
            <a:p>
              <a:pPr algn="ctr">
                <a:lnSpc>
                  <a:spcPts val="2360"/>
                </a:lnSpc>
              </a:pPr>
              <a:r>
                <a:rPr lang="en-US" sz="1686" b="true">
                  <a:solidFill>
                    <a:srgbClr val="FFFFFF"/>
                  </a:solidFill>
                  <a:latin typeface="Poppins Bold"/>
                  <a:ea typeface="Poppins Bold"/>
                  <a:cs typeface="Poppins Bold"/>
                  <a:sym typeface="Poppins Bold"/>
                </a:rPr>
                <a:t>❌ Uninsulated pipes</a:t>
              </a:r>
            </a:p>
            <a:p>
              <a:pPr algn="ctr">
                <a:lnSpc>
                  <a:spcPts val="2360"/>
                </a:lnSpc>
                <a:spcBef>
                  <a:spcPct val="0"/>
                </a:spcBef>
              </a:pPr>
            </a:p>
          </p:txBody>
        </p:sp>
      </p:grpSp>
      <p:grpSp>
        <p:nvGrpSpPr>
          <p:cNvPr name="Group 20" id="20"/>
          <p:cNvGrpSpPr/>
          <p:nvPr/>
        </p:nvGrpSpPr>
        <p:grpSpPr>
          <a:xfrm rot="0">
            <a:off x="10440476" y="3842046"/>
            <a:ext cx="2555863" cy="1301454"/>
            <a:chOff x="0" y="0"/>
            <a:chExt cx="934226" cy="475711"/>
          </a:xfrm>
        </p:grpSpPr>
        <p:sp>
          <p:nvSpPr>
            <p:cNvPr name="Freeform 21" id="21"/>
            <p:cNvSpPr/>
            <p:nvPr/>
          </p:nvSpPr>
          <p:spPr>
            <a:xfrm flipH="false" flipV="false" rot="0">
              <a:off x="0" y="0"/>
              <a:ext cx="934226" cy="475711"/>
            </a:xfrm>
            <a:custGeom>
              <a:avLst/>
              <a:gdLst/>
              <a:ahLst/>
              <a:cxnLst/>
              <a:rect r="r" b="b" t="t" l="l"/>
              <a:pathLst>
                <a:path h="475711" w="934226">
                  <a:moveTo>
                    <a:pt x="139338" y="0"/>
                  </a:moveTo>
                  <a:lnTo>
                    <a:pt x="794888" y="0"/>
                  </a:lnTo>
                  <a:cubicBezTo>
                    <a:pt x="831843" y="0"/>
                    <a:pt x="867284" y="14680"/>
                    <a:pt x="893415" y="40811"/>
                  </a:cubicBezTo>
                  <a:cubicBezTo>
                    <a:pt x="919546" y="66942"/>
                    <a:pt x="934226" y="102383"/>
                    <a:pt x="934226" y="139338"/>
                  </a:cubicBezTo>
                  <a:lnTo>
                    <a:pt x="934226" y="336373"/>
                  </a:lnTo>
                  <a:cubicBezTo>
                    <a:pt x="934226" y="373328"/>
                    <a:pt x="919546" y="408769"/>
                    <a:pt x="893415" y="434900"/>
                  </a:cubicBezTo>
                  <a:cubicBezTo>
                    <a:pt x="867284" y="461031"/>
                    <a:pt x="831843" y="475711"/>
                    <a:pt x="794888" y="475711"/>
                  </a:cubicBezTo>
                  <a:lnTo>
                    <a:pt x="139338" y="475711"/>
                  </a:lnTo>
                  <a:cubicBezTo>
                    <a:pt x="102383" y="475711"/>
                    <a:pt x="66942" y="461031"/>
                    <a:pt x="40811" y="434900"/>
                  </a:cubicBezTo>
                  <a:cubicBezTo>
                    <a:pt x="14680" y="408769"/>
                    <a:pt x="0" y="373328"/>
                    <a:pt x="0" y="336373"/>
                  </a:cubicBezTo>
                  <a:lnTo>
                    <a:pt x="0" y="139338"/>
                  </a:lnTo>
                  <a:cubicBezTo>
                    <a:pt x="0" y="102383"/>
                    <a:pt x="14680" y="66942"/>
                    <a:pt x="40811" y="40811"/>
                  </a:cubicBezTo>
                  <a:cubicBezTo>
                    <a:pt x="66942" y="14680"/>
                    <a:pt x="102383" y="0"/>
                    <a:pt x="139338"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22" id="22"/>
            <p:cNvSpPr txBox="true"/>
            <p:nvPr/>
          </p:nvSpPr>
          <p:spPr>
            <a:xfrm>
              <a:off x="0" y="-57150"/>
              <a:ext cx="934226" cy="532861"/>
            </a:xfrm>
            <a:prstGeom prst="rect">
              <a:avLst/>
            </a:prstGeom>
          </p:spPr>
          <p:txBody>
            <a:bodyPr anchor="ctr" rtlCol="false" tIns="0" lIns="0" bIns="0" rIns="0"/>
            <a:lstStyle/>
            <a:p>
              <a:pPr algn="ctr">
                <a:lnSpc>
                  <a:spcPts val="2360"/>
                </a:lnSpc>
              </a:pPr>
              <a:r>
                <a:rPr lang="en-US" sz="1686" b="true">
                  <a:solidFill>
                    <a:srgbClr val="FFFFFF"/>
                  </a:solidFill>
                  <a:latin typeface="Poppins Bold"/>
                  <a:ea typeface="Poppins Bold"/>
                  <a:cs typeface="Poppins Bold"/>
                  <a:sym typeface="Poppins Bold"/>
                </a:rPr>
                <a:t>❌ 34 out of 52 solar collectors are underperforming</a:t>
              </a:r>
            </a:p>
            <a:p>
              <a:pPr algn="ctr">
                <a:lnSpc>
                  <a:spcPts val="2360"/>
                </a:lnSpc>
                <a:spcBef>
                  <a:spcPct val="0"/>
                </a:spcBef>
              </a:pPr>
            </a:p>
          </p:txBody>
        </p:sp>
      </p:grpSp>
      <p:sp>
        <p:nvSpPr>
          <p:cNvPr name="TextBox 23" id="23"/>
          <p:cNvSpPr txBox="true"/>
          <p:nvPr/>
        </p:nvSpPr>
        <p:spPr>
          <a:xfrm rot="0">
            <a:off x="6965253" y="5643420"/>
            <a:ext cx="3001054" cy="1664335"/>
          </a:xfrm>
          <a:prstGeom prst="rect">
            <a:avLst/>
          </a:prstGeom>
        </p:spPr>
        <p:txBody>
          <a:bodyPr anchor="t" rtlCol="false" tIns="0" lIns="0" bIns="0" rIns="0">
            <a:spAutoFit/>
          </a:bodyPr>
          <a:lstStyle/>
          <a:p>
            <a:pPr algn="ctr" marL="0" indent="0" lvl="0">
              <a:lnSpc>
                <a:spcPts val="2239"/>
              </a:lnSpc>
              <a:spcBef>
                <a:spcPct val="0"/>
              </a:spcBef>
            </a:pPr>
            <a:r>
              <a:rPr lang="en-US" sz="1599" spc="-31">
                <a:solidFill>
                  <a:srgbClr val="FDFDFD"/>
                </a:solidFill>
                <a:latin typeface="Poppins"/>
                <a:ea typeface="Poppins"/>
                <a:cs typeface="Poppins"/>
                <a:sym typeface="Poppins"/>
              </a:rPr>
              <a:t>Th</a:t>
            </a:r>
            <a:r>
              <a:rPr lang="en-US" sz="1599" spc="-31" strike="noStrike" u="none">
                <a:solidFill>
                  <a:srgbClr val="FDFDFD"/>
                </a:solidFill>
                <a:latin typeface="Poppins"/>
                <a:ea typeface="Poppins"/>
                <a:cs typeface="Poppins"/>
                <a:sym typeface="Poppins"/>
              </a:rPr>
              <a:t>e establishment uses an antiquated diesel boiler with poor thermal efficiency, which raises fuel consumption and operating costs because of its poor energy conversion.</a:t>
            </a:r>
          </a:p>
        </p:txBody>
      </p:sp>
      <p:grpSp>
        <p:nvGrpSpPr>
          <p:cNvPr name="Group 24" id="24"/>
          <p:cNvGrpSpPr/>
          <p:nvPr/>
        </p:nvGrpSpPr>
        <p:grpSpPr>
          <a:xfrm rot="0">
            <a:off x="7147757" y="3900150"/>
            <a:ext cx="2664070" cy="1301454"/>
            <a:chOff x="0" y="0"/>
            <a:chExt cx="973778" cy="475711"/>
          </a:xfrm>
        </p:grpSpPr>
        <p:sp>
          <p:nvSpPr>
            <p:cNvPr name="Freeform 25" id="25"/>
            <p:cNvSpPr/>
            <p:nvPr/>
          </p:nvSpPr>
          <p:spPr>
            <a:xfrm flipH="false" flipV="false" rot="0">
              <a:off x="0" y="0"/>
              <a:ext cx="973778" cy="475711"/>
            </a:xfrm>
            <a:custGeom>
              <a:avLst/>
              <a:gdLst/>
              <a:ahLst/>
              <a:cxnLst/>
              <a:rect r="r" b="b" t="t" l="l"/>
              <a:pathLst>
                <a:path h="475711" w="973778">
                  <a:moveTo>
                    <a:pt x="133678" y="0"/>
                  </a:moveTo>
                  <a:lnTo>
                    <a:pt x="840100" y="0"/>
                  </a:lnTo>
                  <a:cubicBezTo>
                    <a:pt x="875554" y="0"/>
                    <a:pt x="909555" y="14084"/>
                    <a:pt x="934625" y="39153"/>
                  </a:cubicBezTo>
                  <a:cubicBezTo>
                    <a:pt x="959694" y="64223"/>
                    <a:pt x="973778" y="98225"/>
                    <a:pt x="973778" y="133678"/>
                  </a:cubicBezTo>
                  <a:lnTo>
                    <a:pt x="973778" y="342033"/>
                  </a:lnTo>
                  <a:cubicBezTo>
                    <a:pt x="973778" y="377487"/>
                    <a:pt x="959694" y="411488"/>
                    <a:pt x="934625" y="436558"/>
                  </a:cubicBezTo>
                  <a:cubicBezTo>
                    <a:pt x="909555" y="461627"/>
                    <a:pt x="875554" y="475711"/>
                    <a:pt x="840100" y="475711"/>
                  </a:cubicBezTo>
                  <a:lnTo>
                    <a:pt x="133678" y="475711"/>
                  </a:lnTo>
                  <a:cubicBezTo>
                    <a:pt x="98225" y="475711"/>
                    <a:pt x="64223" y="461627"/>
                    <a:pt x="39153" y="436558"/>
                  </a:cubicBezTo>
                  <a:cubicBezTo>
                    <a:pt x="14084" y="411488"/>
                    <a:pt x="0" y="377487"/>
                    <a:pt x="0" y="342033"/>
                  </a:cubicBezTo>
                  <a:lnTo>
                    <a:pt x="0" y="133678"/>
                  </a:lnTo>
                  <a:cubicBezTo>
                    <a:pt x="0" y="98225"/>
                    <a:pt x="14084" y="64223"/>
                    <a:pt x="39153" y="39153"/>
                  </a:cubicBezTo>
                  <a:cubicBezTo>
                    <a:pt x="64223" y="14084"/>
                    <a:pt x="98225" y="0"/>
                    <a:pt x="133678"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26" id="26"/>
            <p:cNvSpPr txBox="true"/>
            <p:nvPr/>
          </p:nvSpPr>
          <p:spPr>
            <a:xfrm>
              <a:off x="0" y="-57150"/>
              <a:ext cx="973778" cy="532861"/>
            </a:xfrm>
            <a:prstGeom prst="rect">
              <a:avLst/>
            </a:prstGeom>
          </p:spPr>
          <p:txBody>
            <a:bodyPr anchor="ctr" rtlCol="false" tIns="0" lIns="0" bIns="0" rIns="0"/>
            <a:lstStyle/>
            <a:p>
              <a:pPr algn="ctr">
                <a:lnSpc>
                  <a:spcPts val="2360"/>
                </a:lnSpc>
              </a:pPr>
              <a:r>
                <a:rPr lang="en-US" sz="1686" b="true">
                  <a:solidFill>
                    <a:srgbClr val="FFFFFF"/>
                  </a:solidFill>
                  <a:latin typeface="Poppins Bold"/>
                  <a:ea typeface="Poppins Bold"/>
                  <a:cs typeface="Poppins Bold"/>
                  <a:sym typeface="Poppins Bold"/>
                </a:rPr>
                <a:t>❌ Old diesel boiler (low efficiency, high CO₂)</a:t>
              </a:r>
            </a:p>
            <a:p>
              <a:pPr algn="ctr">
                <a:lnSpc>
                  <a:spcPts val="2360"/>
                </a:lnSpc>
                <a:spcBef>
                  <a:spcPct val="0"/>
                </a:spcBef>
              </a:pPr>
            </a:p>
          </p:txBody>
        </p:sp>
      </p:grpSp>
      <p:sp>
        <p:nvSpPr>
          <p:cNvPr name="TextBox 27" id="27"/>
          <p:cNvSpPr txBox="true"/>
          <p:nvPr/>
        </p:nvSpPr>
        <p:spPr>
          <a:xfrm rot="0">
            <a:off x="255343" y="5643420"/>
            <a:ext cx="2572144" cy="1940560"/>
          </a:xfrm>
          <a:prstGeom prst="rect">
            <a:avLst/>
          </a:prstGeom>
        </p:spPr>
        <p:txBody>
          <a:bodyPr anchor="t" rtlCol="false" tIns="0" lIns="0" bIns="0" rIns="0">
            <a:spAutoFit/>
          </a:bodyPr>
          <a:lstStyle/>
          <a:p>
            <a:pPr algn="ctr" marL="0" indent="0" lvl="0">
              <a:lnSpc>
                <a:spcPts val="2239"/>
              </a:lnSpc>
              <a:spcBef>
                <a:spcPct val="0"/>
              </a:spcBef>
            </a:pPr>
            <a:r>
              <a:rPr lang="en-US" sz="1599" spc="-31">
                <a:solidFill>
                  <a:srgbClr val="FDFDFD"/>
                </a:solidFill>
                <a:latin typeface="Poppins"/>
                <a:ea typeface="Poppins"/>
                <a:cs typeface="Poppins"/>
                <a:sym typeface="Poppins"/>
              </a:rPr>
              <a:t>Th</a:t>
            </a:r>
            <a:r>
              <a:rPr lang="en-US" sz="1599" spc="-31" strike="noStrike" u="none">
                <a:solidFill>
                  <a:srgbClr val="FDFDFD"/>
                </a:solidFill>
                <a:latin typeface="Poppins"/>
                <a:ea typeface="Poppins"/>
                <a:cs typeface="Poppins"/>
                <a:sym typeface="Poppins"/>
              </a:rPr>
              <a:t>e pool currently has no cover, which leads to significant heat loss through three main mechanisms:</a:t>
            </a:r>
          </a:p>
          <a:p>
            <a:pPr algn="ctr" marL="0" indent="0" lvl="0">
              <a:lnSpc>
                <a:spcPts val="2239"/>
              </a:lnSpc>
              <a:spcBef>
                <a:spcPct val="0"/>
              </a:spcBef>
            </a:pPr>
            <a:r>
              <a:rPr lang="en-US" sz="1599" spc="-31" strike="noStrike" u="none">
                <a:solidFill>
                  <a:srgbClr val="FDFDFD"/>
                </a:solidFill>
                <a:latin typeface="Poppins"/>
                <a:ea typeface="Poppins"/>
                <a:cs typeface="Poppins"/>
                <a:sym typeface="Poppins"/>
              </a:rPr>
              <a:t> radiation, convection, and evaporation.</a:t>
            </a:r>
          </a:p>
        </p:txBody>
      </p:sp>
      <p:sp>
        <p:nvSpPr>
          <p:cNvPr name="TextBox 28" id="28"/>
          <p:cNvSpPr txBox="true"/>
          <p:nvPr/>
        </p:nvSpPr>
        <p:spPr>
          <a:xfrm rot="0">
            <a:off x="1527136" y="5727876"/>
            <a:ext cx="7922504" cy="771523"/>
          </a:xfrm>
          <a:prstGeom prst="rect">
            <a:avLst/>
          </a:prstGeom>
        </p:spPr>
        <p:txBody>
          <a:bodyPr anchor="t" rtlCol="false" tIns="0" lIns="0" bIns="0" rIns="0">
            <a:spAutoFit/>
          </a:bodyPr>
          <a:lstStyle/>
          <a:p>
            <a:pPr algn="l" marL="0" indent="0" lvl="0">
              <a:lnSpc>
                <a:spcPts val="6300"/>
              </a:lnSpc>
              <a:spcBef>
                <a:spcPct val="0"/>
              </a:spcBef>
            </a:pPr>
            <a:r>
              <a:rPr lang="en-US" b="true" sz="4500">
                <a:solidFill>
                  <a:srgbClr val="051D40"/>
                </a:solidFill>
                <a:latin typeface="Montserrat Bold"/>
                <a:ea typeface="Montserrat Bold"/>
                <a:cs typeface="Montserrat Bold"/>
                <a:sym typeface="Montserrat Bold"/>
              </a:rPr>
              <a:t>O</a:t>
            </a:r>
            <a:r>
              <a:rPr lang="en-US" b="true" sz="4500" strike="noStrike" u="none">
                <a:solidFill>
                  <a:srgbClr val="051D40"/>
                </a:solidFill>
                <a:latin typeface="Montserrat Bold"/>
                <a:ea typeface="Montserrat Bold"/>
                <a:cs typeface="Montserrat Bold"/>
                <a:sym typeface="Montserrat Bold"/>
              </a:rPr>
              <a:t>bjectives :</a:t>
            </a:r>
          </a:p>
        </p:txBody>
      </p:sp>
      <p:grpSp>
        <p:nvGrpSpPr>
          <p:cNvPr name="Group 29" id="29"/>
          <p:cNvGrpSpPr/>
          <p:nvPr/>
        </p:nvGrpSpPr>
        <p:grpSpPr>
          <a:xfrm rot="0">
            <a:off x="826375" y="7074186"/>
            <a:ext cx="3406338" cy="1125113"/>
            <a:chOff x="0" y="0"/>
            <a:chExt cx="1245094" cy="411254"/>
          </a:xfrm>
        </p:grpSpPr>
        <p:sp>
          <p:nvSpPr>
            <p:cNvPr name="Freeform 30" id="30"/>
            <p:cNvSpPr/>
            <p:nvPr/>
          </p:nvSpPr>
          <p:spPr>
            <a:xfrm flipH="false" flipV="false" rot="0">
              <a:off x="0" y="0"/>
              <a:ext cx="1245094" cy="411254"/>
            </a:xfrm>
            <a:custGeom>
              <a:avLst/>
              <a:gdLst/>
              <a:ahLst/>
              <a:cxnLst/>
              <a:rect r="r" b="b" t="t" l="l"/>
              <a:pathLst>
                <a:path h="411254" w="1245094">
                  <a:moveTo>
                    <a:pt x="104549" y="0"/>
                  </a:moveTo>
                  <a:lnTo>
                    <a:pt x="1140545" y="0"/>
                  </a:lnTo>
                  <a:cubicBezTo>
                    <a:pt x="1198286" y="0"/>
                    <a:pt x="1245094" y="46808"/>
                    <a:pt x="1245094" y="104549"/>
                  </a:cubicBezTo>
                  <a:lnTo>
                    <a:pt x="1245094" y="306706"/>
                  </a:lnTo>
                  <a:cubicBezTo>
                    <a:pt x="1245094" y="364446"/>
                    <a:pt x="1198286" y="411254"/>
                    <a:pt x="1140545" y="411254"/>
                  </a:cubicBezTo>
                  <a:lnTo>
                    <a:pt x="104549" y="411254"/>
                  </a:lnTo>
                  <a:cubicBezTo>
                    <a:pt x="46808" y="411254"/>
                    <a:pt x="0" y="364446"/>
                    <a:pt x="0" y="306706"/>
                  </a:cubicBezTo>
                  <a:lnTo>
                    <a:pt x="0" y="104549"/>
                  </a:lnTo>
                  <a:cubicBezTo>
                    <a:pt x="0" y="46808"/>
                    <a:pt x="46808" y="0"/>
                    <a:pt x="104549"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31" id="31"/>
            <p:cNvSpPr txBox="true"/>
            <p:nvPr/>
          </p:nvSpPr>
          <p:spPr>
            <a:xfrm>
              <a:off x="0" y="-57150"/>
              <a:ext cx="1245094" cy="468404"/>
            </a:xfrm>
            <a:prstGeom prst="rect">
              <a:avLst/>
            </a:prstGeom>
          </p:spPr>
          <p:txBody>
            <a:bodyPr anchor="ctr" rtlCol="false" tIns="0" lIns="0" bIns="0" rIns="0"/>
            <a:lstStyle/>
            <a:p>
              <a:pPr algn="ctr" marL="0" indent="0" lvl="0">
                <a:lnSpc>
                  <a:spcPts val="2360"/>
                </a:lnSpc>
                <a:spcBef>
                  <a:spcPct val="0"/>
                </a:spcBef>
              </a:pPr>
              <a:r>
                <a:rPr lang="en-US" b="true" sz="1686">
                  <a:solidFill>
                    <a:srgbClr val="FFFFFF"/>
                  </a:solidFill>
                  <a:latin typeface="Poppins Bold"/>
                  <a:ea typeface="Poppins Bold"/>
                  <a:cs typeface="Poppins Bold"/>
                  <a:sym typeface="Poppins Bold"/>
                </a:rPr>
                <a:t>Applying passive measures</a:t>
              </a:r>
            </a:p>
          </p:txBody>
        </p:sp>
      </p:grpSp>
      <p:grpSp>
        <p:nvGrpSpPr>
          <p:cNvPr name="Group 32" id="32"/>
          <p:cNvGrpSpPr/>
          <p:nvPr/>
        </p:nvGrpSpPr>
        <p:grpSpPr>
          <a:xfrm rot="0">
            <a:off x="5123300" y="7074186"/>
            <a:ext cx="3209804" cy="1125113"/>
            <a:chOff x="0" y="0"/>
            <a:chExt cx="1173257" cy="411254"/>
          </a:xfrm>
        </p:grpSpPr>
        <p:sp>
          <p:nvSpPr>
            <p:cNvPr name="Freeform 33" id="33"/>
            <p:cNvSpPr/>
            <p:nvPr/>
          </p:nvSpPr>
          <p:spPr>
            <a:xfrm flipH="false" flipV="false" rot="0">
              <a:off x="0" y="0"/>
              <a:ext cx="1173257" cy="411254"/>
            </a:xfrm>
            <a:custGeom>
              <a:avLst/>
              <a:gdLst/>
              <a:ahLst/>
              <a:cxnLst/>
              <a:rect r="r" b="b" t="t" l="l"/>
              <a:pathLst>
                <a:path h="411254" w="1173257">
                  <a:moveTo>
                    <a:pt x="110950" y="0"/>
                  </a:moveTo>
                  <a:lnTo>
                    <a:pt x="1062306" y="0"/>
                  </a:lnTo>
                  <a:cubicBezTo>
                    <a:pt x="1123582" y="0"/>
                    <a:pt x="1173257" y="49674"/>
                    <a:pt x="1173257" y="110950"/>
                  </a:cubicBezTo>
                  <a:lnTo>
                    <a:pt x="1173257" y="300304"/>
                  </a:lnTo>
                  <a:cubicBezTo>
                    <a:pt x="1173257" y="361580"/>
                    <a:pt x="1123582" y="411254"/>
                    <a:pt x="1062306" y="411254"/>
                  </a:cubicBezTo>
                  <a:lnTo>
                    <a:pt x="110950" y="411254"/>
                  </a:lnTo>
                  <a:cubicBezTo>
                    <a:pt x="49674" y="411254"/>
                    <a:pt x="0" y="361580"/>
                    <a:pt x="0" y="300304"/>
                  </a:cubicBezTo>
                  <a:lnTo>
                    <a:pt x="0" y="110950"/>
                  </a:lnTo>
                  <a:cubicBezTo>
                    <a:pt x="0" y="49674"/>
                    <a:pt x="49674" y="0"/>
                    <a:pt x="110950"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34" id="34"/>
            <p:cNvSpPr txBox="true"/>
            <p:nvPr/>
          </p:nvSpPr>
          <p:spPr>
            <a:xfrm>
              <a:off x="0" y="-57150"/>
              <a:ext cx="1173257" cy="468404"/>
            </a:xfrm>
            <a:prstGeom prst="rect">
              <a:avLst/>
            </a:prstGeom>
          </p:spPr>
          <p:txBody>
            <a:bodyPr anchor="ctr" rtlCol="false" tIns="0" lIns="0" bIns="0" rIns="0"/>
            <a:lstStyle/>
            <a:p>
              <a:pPr algn="ctr" marL="0" indent="0" lvl="0">
                <a:lnSpc>
                  <a:spcPts val="2360"/>
                </a:lnSpc>
                <a:spcBef>
                  <a:spcPct val="0"/>
                </a:spcBef>
              </a:pPr>
              <a:r>
                <a:rPr lang="en-US" b="true" sz="1686">
                  <a:solidFill>
                    <a:srgbClr val="FFFFFF"/>
                  </a:solidFill>
                  <a:latin typeface="Poppins Bold"/>
                  <a:ea typeface="Poppins Bold"/>
                  <a:cs typeface="Poppins Bold"/>
                  <a:sym typeface="Poppins Bold"/>
                </a:rPr>
                <a:t>Integrating solar thermal and PV systems</a:t>
              </a:r>
            </a:p>
          </p:txBody>
        </p:sp>
      </p:grpSp>
      <p:grpSp>
        <p:nvGrpSpPr>
          <p:cNvPr name="Group 35" id="35"/>
          <p:cNvGrpSpPr/>
          <p:nvPr/>
        </p:nvGrpSpPr>
        <p:grpSpPr>
          <a:xfrm rot="0">
            <a:off x="9282783" y="7074186"/>
            <a:ext cx="3113219" cy="1125113"/>
            <a:chOff x="0" y="0"/>
            <a:chExt cx="1137952" cy="411254"/>
          </a:xfrm>
        </p:grpSpPr>
        <p:sp>
          <p:nvSpPr>
            <p:cNvPr name="Freeform 36" id="36"/>
            <p:cNvSpPr/>
            <p:nvPr/>
          </p:nvSpPr>
          <p:spPr>
            <a:xfrm flipH="false" flipV="false" rot="0">
              <a:off x="0" y="0"/>
              <a:ext cx="1137952" cy="411254"/>
            </a:xfrm>
            <a:custGeom>
              <a:avLst/>
              <a:gdLst/>
              <a:ahLst/>
              <a:cxnLst/>
              <a:rect r="r" b="b" t="t" l="l"/>
              <a:pathLst>
                <a:path h="411254" w="1137952">
                  <a:moveTo>
                    <a:pt x="114392" y="0"/>
                  </a:moveTo>
                  <a:lnTo>
                    <a:pt x="1023560" y="0"/>
                  </a:lnTo>
                  <a:cubicBezTo>
                    <a:pt x="1053899" y="0"/>
                    <a:pt x="1082995" y="12052"/>
                    <a:pt x="1104448" y="33505"/>
                  </a:cubicBezTo>
                  <a:cubicBezTo>
                    <a:pt x="1125900" y="54957"/>
                    <a:pt x="1137952" y="84054"/>
                    <a:pt x="1137952" y="114392"/>
                  </a:cubicBezTo>
                  <a:lnTo>
                    <a:pt x="1137952" y="296862"/>
                  </a:lnTo>
                  <a:cubicBezTo>
                    <a:pt x="1137952" y="327201"/>
                    <a:pt x="1125900" y="356297"/>
                    <a:pt x="1104448" y="377750"/>
                  </a:cubicBezTo>
                  <a:cubicBezTo>
                    <a:pt x="1082995" y="399202"/>
                    <a:pt x="1053899" y="411254"/>
                    <a:pt x="1023560" y="411254"/>
                  </a:cubicBezTo>
                  <a:lnTo>
                    <a:pt x="114392" y="411254"/>
                  </a:lnTo>
                  <a:cubicBezTo>
                    <a:pt x="84054" y="411254"/>
                    <a:pt x="54957" y="399202"/>
                    <a:pt x="33505" y="377750"/>
                  </a:cubicBezTo>
                  <a:cubicBezTo>
                    <a:pt x="12052" y="356297"/>
                    <a:pt x="0" y="327201"/>
                    <a:pt x="0" y="296862"/>
                  </a:cubicBezTo>
                  <a:lnTo>
                    <a:pt x="0" y="114392"/>
                  </a:lnTo>
                  <a:cubicBezTo>
                    <a:pt x="0" y="84054"/>
                    <a:pt x="12052" y="54957"/>
                    <a:pt x="33505" y="33505"/>
                  </a:cubicBezTo>
                  <a:cubicBezTo>
                    <a:pt x="54957" y="12052"/>
                    <a:pt x="84054" y="0"/>
                    <a:pt x="114392"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37" id="37"/>
            <p:cNvSpPr txBox="true"/>
            <p:nvPr/>
          </p:nvSpPr>
          <p:spPr>
            <a:xfrm>
              <a:off x="0" y="-57150"/>
              <a:ext cx="1137952" cy="468404"/>
            </a:xfrm>
            <a:prstGeom prst="rect">
              <a:avLst/>
            </a:prstGeom>
          </p:spPr>
          <p:txBody>
            <a:bodyPr anchor="ctr" rtlCol="false" tIns="0" lIns="0" bIns="0" rIns="0"/>
            <a:lstStyle/>
            <a:p>
              <a:pPr algn="ctr" marL="0" indent="0" lvl="0">
                <a:lnSpc>
                  <a:spcPts val="2360"/>
                </a:lnSpc>
                <a:spcBef>
                  <a:spcPct val="0"/>
                </a:spcBef>
              </a:pPr>
              <a:r>
                <a:rPr lang="en-US" b="true" sz="1686">
                  <a:solidFill>
                    <a:srgbClr val="FFFFFF"/>
                  </a:solidFill>
                  <a:latin typeface="Poppins Bold"/>
                  <a:ea typeface="Poppins Bold"/>
                  <a:cs typeface="Poppins Bold"/>
                  <a:sym typeface="Poppins Bold"/>
                </a:rPr>
                <a:t>Replacing diesel with a high-efficiency heat pump</a:t>
              </a:r>
            </a:p>
          </p:txBody>
        </p:sp>
      </p:grpSp>
      <p:sp>
        <p:nvSpPr>
          <p:cNvPr name="TextBox 38" id="38"/>
          <p:cNvSpPr txBox="true"/>
          <p:nvPr/>
        </p:nvSpPr>
        <p:spPr>
          <a:xfrm rot="0">
            <a:off x="1445661" y="2938428"/>
            <a:ext cx="3329464" cy="662940"/>
          </a:xfrm>
          <a:prstGeom prst="rect">
            <a:avLst/>
          </a:prstGeom>
        </p:spPr>
        <p:txBody>
          <a:bodyPr anchor="t" rtlCol="false" tIns="0" lIns="0" bIns="0" rIns="0">
            <a:spAutoFit/>
          </a:bodyPr>
          <a:lstStyle/>
          <a:p>
            <a:pPr algn="ctr">
              <a:lnSpc>
                <a:spcPts val="5459"/>
              </a:lnSpc>
              <a:spcBef>
                <a:spcPct val="0"/>
              </a:spcBef>
            </a:pPr>
            <a:r>
              <a:rPr lang="en-US" b="true" sz="3900">
                <a:solidFill>
                  <a:srgbClr val="000000"/>
                </a:solidFill>
                <a:latin typeface="Montserrat Bold"/>
                <a:ea typeface="Montserrat Bold"/>
                <a:cs typeface="Montserrat Bold"/>
                <a:sym typeface="Montserrat Bold"/>
              </a:rPr>
              <a:t>Major issues:</a:t>
            </a:r>
          </a:p>
        </p:txBody>
      </p:sp>
      <p:sp>
        <p:nvSpPr>
          <p:cNvPr name="TextBox 39" id="39"/>
          <p:cNvSpPr txBox="true"/>
          <p:nvPr/>
        </p:nvSpPr>
        <p:spPr>
          <a:xfrm rot="0">
            <a:off x="2365618" y="5291821"/>
            <a:ext cx="9273897" cy="372745"/>
          </a:xfrm>
          <a:prstGeom prst="rect">
            <a:avLst/>
          </a:prstGeom>
        </p:spPr>
        <p:txBody>
          <a:bodyPr anchor="t" rtlCol="false" tIns="0" lIns="0" bIns="0" rIns="0">
            <a:spAutoFit/>
          </a:bodyPr>
          <a:lstStyle/>
          <a:p>
            <a:pPr algn="ctr">
              <a:lnSpc>
                <a:spcPts val="3079"/>
              </a:lnSpc>
              <a:spcBef>
                <a:spcPct val="0"/>
              </a:spcBef>
            </a:pPr>
            <a:r>
              <a:rPr lang="en-US" sz="2199">
                <a:solidFill>
                  <a:srgbClr val="000000"/>
                </a:solidFill>
                <a:latin typeface="Montserrat"/>
                <a:ea typeface="Montserrat"/>
                <a:cs typeface="Montserrat"/>
                <a:sym typeface="Montserrat"/>
              </a:rPr>
              <a:t>Result: &gt;70,000 liters diesel/year, costing over 400,000 ILS annually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6656283" y="-2445901"/>
            <a:ext cx="15178802" cy="15178802"/>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145DA0"/>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6007842" y="-1797460"/>
            <a:ext cx="13881919" cy="13881919"/>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9441299" y="6149345"/>
            <a:ext cx="8846701" cy="4137655"/>
          </a:xfrm>
          <a:custGeom>
            <a:avLst/>
            <a:gdLst/>
            <a:ahLst/>
            <a:cxnLst/>
            <a:rect r="r" b="b" t="t" l="l"/>
            <a:pathLst>
              <a:path h="4137655" w="8846701">
                <a:moveTo>
                  <a:pt x="0" y="0"/>
                </a:moveTo>
                <a:lnTo>
                  <a:pt x="8846701" y="0"/>
                </a:lnTo>
                <a:lnTo>
                  <a:pt x="8846701" y="4137655"/>
                </a:lnTo>
                <a:lnTo>
                  <a:pt x="0" y="4137655"/>
                </a:lnTo>
                <a:lnTo>
                  <a:pt x="0" y="0"/>
                </a:lnTo>
                <a:close/>
              </a:path>
            </a:pathLst>
          </a:custGeom>
          <a:blipFill>
            <a:blip r:embed="rId2"/>
            <a:stretch>
              <a:fillRect l="-7529" t="-27083" r="-4286" b="-7395"/>
            </a:stretch>
          </a:blipFill>
        </p:spPr>
      </p:sp>
      <p:sp>
        <p:nvSpPr>
          <p:cNvPr name="Freeform 9" id="9"/>
          <p:cNvSpPr/>
          <p:nvPr/>
        </p:nvSpPr>
        <p:spPr>
          <a:xfrm flipH="false" flipV="false" rot="0">
            <a:off x="9212597" y="5446698"/>
            <a:ext cx="946218" cy="946218"/>
          </a:xfrm>
          <a:custGeom>
            <a:avLst/>
            <a:gdLst/>
            <a:ahLst/>
            <a:cxnLst/>
            <a:rect r="r" b="b" t="t" l="l"/>
            <a:pathLst>
              <a:path h="946218" w="946218">
                <a:moveTo>
                  <a:pt x="0" y="0"/>
                </a:moveTo>
                <a:lnTo>
                  <a:pt x="946218" y="0"/>
                </a:lnTo>
                <a:lnTo>
                  <a:pt x="946218" y="946218"/>
                </a:lnTo>
                <a:lnTo>
                  <a:pt x="0" y="9462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a:ln cap="sq">
            <a:noFill/>
            <a:prstDash val="solid"/>
            <a:miter/>
          </a:ln>
        </p:spPr>
      </p:sp>
      <p:grpSp>
        <p:nvGrpSpPr>
          <p:cNvPr name="Group 10" id="10"/>
          <p:cNvGrpSpPr/>
          <p:nvPr/>
        </p:nvGrpSpPr>
        <p:grpSpPr>
          <a:xfrm rot="0">
            <a:off x="7905455" y="2656032"/>
            <a:ext cx="373607" cy="373607"/>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12" id="12"/>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13" id="13"/>
          <p:cNvGrpSpPr/>
          <p:nvPr/>
        </p:nvGrpSpPr>
        <p:grpSpPr>
          <a:xfrm rot="0">
            <a:off x="8315313" y="4180490"/>
            <a:ext cx="373607" cy="373607"/>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15" id="15"/>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16" id="16"/>
          <p:cNvGrpSpPr/>
          <p:nvPr/>
        </p:nvGrpSpPr>
        <p:grpSpPr>
          <a:xfrm rot="0">
            <a:off x="8309460" y="5760481"/>
            <a:ext cx="373607" cy="373607"/>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18" id="18"/>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sp>
        <p:nvSpPr>
          <p:cNvPr name="TextBox 19" id="19"/>
          <p:cNvSpPr txBox="true"/>
          <p:nvPr/>
        </p:nvSpPr>
        <p:spPr>
          <a:xfrm rot="0">
            <a:off x="155505" y="3739874"/>
            <a:ext cx="7749949" cy="795506"/>
          </a:xfrm>
          <a:prstGeom prst="rect">
            <a:avLst/>
          </a:prstGeom>
        </p:spPr>
        <p:txBody>
          <a:bodyPr anchor="t" rtlCol="false" tIns="0" lIns="0" bIns="0" rIns="0">
            <a:spAutoFit/>
          </a:bodyPr>
          <a:lstStyle/>
          <a:p>
            <a:pPr algn="l" marL="0" indent="0" lvl="0">
              <a:lnSpc>
                <a:spcPts val="6553"/>
              </a:lnSpc>
              <a:spcBef>
                <a:spcPct val="0"/>
              </a:spcBef>
            </a:pPr>
            <a:r>
              <a:rPr lang="en-US" b="true" sz="4680">
                <a:solidFill>
                  <a:srgbClr val="FDFDFD"/>
                </a:solidFill>
                <a:latin typeface="Montserrat Bold"/>
                <a:ea typeface="Montserrat Bold"/>
                <a:cs typeface="Montserrat Bold"/>
                <a:sym typeface="Montserrat Bold"/>
              </a:rPr>
              <a:t>Theoretical Background</a:t>
            </a:r>
          </a:p>
        </p:txBody>
      </p:sp>
      <p:sp>
        <p:nvSpPr>
          <p:cNvPr name="TextBox 20" id="20"/>
          <p:cNvSpPr txBox="true"/>
          <p:nvPr/>
        </p:nvSpPr>
        <p:spPr>
          <a:xfrm rot="0">
            <a:off x="9921654" y="2582918"/>
            <a:ext cx="5768345" cy="559944"/>
          </a:xfrm>
          <a:prstGeom prst="rect">
            <a:avLst/>
          </a:prstGeom>
        </p:spPr>
        <p:txBody>
          <a:bodyPr anchor="t" rtlCol="false" tIns="0" lIns="0" bIns="0" rIns="0">
            <a:spAutoFit/>
          </a:bodyPr>
          <a:lstStyle/>
          <a:p>
            <a:pPr algn="l">
              <a:lnSpc>
                <a:spcPts val="4311"/>
              </a:lnSpc>
            </a:pPr>
            <a:r>
              <a:rPr lang="en-US" sz="3079" spc="-61">
                <a:solidFill>
                  <a:srgbClr val="145DA0"/>
                </a:solidFill>
                <a:latin typeface="Poppins"/>
                <a:ea typeface="Poppins"/>
                <a:cs typeface="Poppins"/>
                <a:sym typeface="Poppins"/>
              </a:rPr>
              <a:t>H</a:t>
            </a:r>
            <a:r>
              <a:rPr lang="en-US" sz="3079" spc="-61" strike="noStrike" u="none">
                <a:solidFill>
                  <a:srgbClr val="145DA0"/>
                </a:solidFill>
                <a:latin typeface="Poppins"/>
                <a:ea typeface="Poppins"/>
                <a:cs typeface="Poppins"/>
                <a:sym typeface="Poppins"/>
              </a:rPr>
              <a:t>eat Loss in Pools</a:t>
            </a:r>
          </a:p>
        </p:txBody>
      </p:sp>
      <p:sp>
        <p:nvSpPr>
          <p:cNvPr name="TextBox 21" id="21"/>
          <p:cNvSpPr txBox="true"/>
          <p:nvPr/>
        </p:nvSpPr>
        <p:spPr>
          <a:xfrm rot="0">
            <a:off x="10252776" y="4085240"/>
            <a:ext cx="5768345" cy="970153"/>
          </a:xfrm>
          <a:prstGeom prst="rect">
            <a:avLst/>
          </a:prstGeom>
        </p:spPr>
        <p:txBody>
          <a:bodyPr anchor="t" rtlCol="false" tIns="0" lIns="0" bIns="0" rIns="0">
            <a:spAutoFit/>
          </a:bodyPr>
          <a:lstStyle/>
          <a:p>
            <a:pPr algn="l">
              <a:lnSpc>
                <a:spcPts val="4311"/>
              </a:lnSpc>
            </a:pPr>
            <a:r>
              <a:rPr lang="en-US" sz="3079" spc="-61">
                <a:solidFill>
                  <a:srgbClr val="145DA0"/>
                </a:solidFill>
                <a:latin typeface="Poppins"/>
                <a:ea typeface="Poppins"/>
                <a:cs typeface="Poppins"/>
                <a:sym typeface="Poppins"/>
              </a:rPr>
              <a:t>Solar Heating</a:t>
            </a:r>
          </a:p>
          <a:p>
            <a:pPr algn="l">
              <a:lnSpc>
                <a:spcPts val="3191"/>
              </a:lnSpc>
            </a:pPr>
          </a:p>
        </p:txBody>
      </p:sp>
      <p:sp>
        <p:nvSpPr>
          <p:cNvPr name="TextBox 22" id="22"/>
          <p:cNvSpPr txBox="true"/>
          <p:nvPr/>
        </p:nvSpPr>
        <p:spPr>
          <a:xfrm rot="0">
            <a:off x="10688346" y="5665231"/>
            <a:ext cx="5768345" cy="1102869"/>
          </a:xfrm>
          <a:prstGeom prst="rect">
            <a:avLst/>
          </a:prstGeom>
        </p:spPr>
        <p:txBody>
          <a:bodyPr anchor="t" rtlCol="false" tIns="0" lIns="0" bIns="0" rIns="0">
            <a:spAutoFit/>
          </a:bodyPr>
          <a:lstStyle/>
          <a:p>
            <a:pPr algn="l">
              <a:lnSpc>
                <a:spcPts val="4311"/>
              </a:lnSpc>
            </a:pPr>
            <a:r>
              <a:rPr lang="en-US" sz="3079" spc="-61">
                <a:solidFill>
                  <a:srgbClr val="145DA0"/>
                </a:solidFill>
                <a:latin typeface="Poppins"/>
                <a:ea typeface="Poppins"/>
                <a:cs typeface="Poppins"/>
                <a:sym typeface="Poppins"/>
              </a:rPr>
              <a:t>Boilers vs Heat Pumps</a:t>
            </a:r>
          </a:p>
          <a:p>
            <a:pPr algn="l">
              <a:lnSpc>
                <a:spcPts val="4311"/>
              </a:lnSpc>
            </a:pPr>
          </a:p>
        </p:txBody>
      </p:sp>
      <p:grpSp>
        <p:nvGrpSpPr>
          <p:cNvPr name="Group 23" id="23"/>
          <p:cNvGrpSpPr/>
          <p:nvPr/>
        </p:nvGrpSpPr>
        <p:grpSpPr>
          <a:xfrm rot="0">
            <a:off x="7500470" y="1581188"/>
            <a:ext cx="373607" cy="373607"/>
            <a:chOff x="0" y="0"/>
            <a:chExt cx="812800" cy="812800"/>
          </a:xfrm>
        </p:grpSpPr>
        <p:sp>
          <p:nvSpPr>
            <p:cNvPr name="Freeform 24" id="2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5" id="25"/>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6" id="26"/>
          <p:cNvGrpSpPr/>
          <p:nvPr/>
        </p:nvGrpSpPr>
        <p:grpSpPr>
          <a:xfrm rot="0">
            <a:off x="6976197" y="655093"/>
            <a:ext cx="373607" cy="373607"/>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8" id="28"/>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sp>
        <p:nvSpPr>
          <p:cNvPr name="Freeform 29" id="29"/>
          <p:cNvSpPr/>
          <p:nvPr/>
        </p:nvSpPr>
        <p:spPr>
          <a:xfrm flipH="false" flipV="false" rot="0">
            <a:off x="9118636" y="3847711"/>
            <a:ext cx="946218" cy="946218"/>
          </a:xfrm>
          <a:custGeom>
            <a:avLst/>
            <a:gdLst/>
            <a:ahLst/>
            <a:cxnLst/>
            <a:rect r="r" b="b" t="t" l="l"/>
            <a:pathLst>
              <a:path h="946218" w="946218">
                <a:moveTo>
                  <a:pt x="0" y="0"/>
                </a:moveTo>
                <a:lnTo>
                  <a:pt x="946218" y="0"/>
                </a:lnTo>
                <a:lnTo>
                  <a:pt x="946218" y="946218"/>
                </a:lnTo>
                <a:lnTo>
                  <a:pt x="0" y="9462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a:ln cap="sq">
            <a:noFill/>
            <a:prstDash val="solid"/>
            <a:miter/>
          </a:ln>
        </p:spPr>
      </p:sp>
      <p:sp>
        <p:nvSpPr>
          <p:cNvPr name="Freeform 30" id="30"/>
          <p:cNvSpPr/>
          <p:nvPr/>
        </p:nvSpPr>
        <p:spPr>
          <a:xfrm flipH="false" flipV="false" rot="0">
            <a:off x="8645528" y="2369726"/>
            <a:ext cx="946218" cy="946218"/>
          </a:xfrm>
          <a:custGeom>
            <a:avLst/>
            <a:gdLst/>
            <a:ahLst/>
            <a:cxnLst/>
            <a:rect r="r" b="b" t="t" l="l"/>
            <a:pathLst>
              <a:path h="946218" w="946218">
                <a:moveTo>
                  <a:pt x="0" y="0"/>
                </a:moveTo>
                <a:lnTo>
                  <a:pt x="946217" y="0"/>
                </a:lnTo>
                <a:lnTo>
                  <a:pt x="946217" y="946218"/>
                </a:lnTo>
                <a:lnTo>
                  <a:pt x="0" y="9462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a:ln cap="sq">
            <a:noFill/>
            <a:prstDash val="solid"/>
            <a:miter/>
          </a:ln>
        </p:spPr>
      </p:sp>
      <p:sp>
        <p:nvSpPr>
          <p:cNvPr name="Freeform 31" id="31"/>
          <p:cNvSpPr/>
          <p:nvPr/>
        </p:nvSpPr>
        <p:spPr>
          <a:xfrm flipH="false" flipV="false" rot="0">
            <a:off x="7781235" y="82482"/>
            <a:ext cx="946218" cy="946218"/>
          </a:xfrm>
          <a:custGeom>
            <a:avLst/>
            <a:gdLst/>
            <a:ahLst/>
            <a:cxnLst/>
            <a:rect r="r" b="b" t="t" l="l"/>
            <a:pathLst>
              <a:path h="946218" w="946218">
                <a:moveTo>
                  <a:pt x="0" y="0"/>
                </a:moveTo>
                <a:lnTo>
                  <a:pt x="946217" y="0"/>
                </a:lnTo>
                <a:lnTo>
                  <a:pt x="946217" y="946218"/>
                </a:lnTo>
                <a:lnTo>
                  <a:pt x="0" y="9462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a:ln cap="sq">
            <a:noFill/>
            <a:prstDash val="solid"/>
            <a:miter/>
          </a:ln>
        </p:spPr>
      </p:sp>
      <p:sp>
        <p:nvSpPr>
          <p:cNvPr name="Freeform 32" id="32"/>
          <p:cNvSpPr/>
          <p:nvPr/>
        </p:nvSpPr>
        <p:spPr>
          <a:xfrm flipH="false" flipV="false" rot="0">
            <a:off x="8373023" y="1108079"/>
            <a:ext cx="946218" cy="946218"/>
          </a:xfrm>
          <a:custGeom>
            <a:avLst/>
            <a:gdLst/>
            <a:ahLst/>
            <a:cxnLst/>
            <a:rect r="r" b="b" t="t" l="l"/>
            <a:pathLst>
              <a:path h="946218" w="946218">
                <a:moveTo>
                  <a:pt x="0" y="0"/>
                </a:moveTo>
                <a:lnTo>
                  <a:pt x="946218" y="0"/>
                </a:lnTo>
                <a:lnTo>
                  <a:pt x="946218" y="946218"/>
                </a:lnTo>
                <a:lnTo>
                  <a:pt x="0" y="9462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a:ln cap="sq">
            <a:noFill/>
            <a:prstDash val="solid"/>
            <a:miter/>
          </a:ln>
        </p:spPr>
      </p:sp>
      <p:sp>
        <p:nvSpPr>
          <p:cNvPr name="TextBox 33" id="33"/>
          <p:cNvSpPr txBox="true"/>
          <p:nvPr/>
        </p:nvSpPr>
        <p:spPr>
          <a:xfrm rot="0">
            <a:off x="9591745" y="1253591"/>
            <a:ext cx="5768345" cy="559944"/>
          </a:xfrm>
          <a:prstGeom prst="rect">
            <a:avLst/>
          </a:prstGeom>
        </p:spPr>
        <p:txBody>
          <a:bodyPr anchor="t" rtlCol="false" tIns="0" lIns="0" bIns="0" rIns="0">
            <a:spAutoFit/>
          </a:bodyPr>
          <a:lstStyle/>
          <a:p>
            <a:pPr algn="l">
              <a:lnSpc>
                <a:spcPts val="4311"/>
              </a:lnSpc>
            </a:pPr>
            <a:r>
              <a:rPr lang="en-US" sz="3079" spc="-61">
                <a:solidFill>
                  <a:srgbClr val="145DA0"/>
                </a:solidFill>
                <a:latin typeface="Poppins"/>
                <a:ea typeface="Poppins"/>
                <a:cs typeface="Poppins"/>
                <a:sym typeface="Poppins"/>
              </a:rPr>
              <a:t>ASHRAE</a:t>
            </a:r>
            <a:r>
              <a:rPr lang="en-US" sz="3079" spc="-61" strike="noStrike" u="none">
                <a:solidFill>
                  <a:srgbClr val="145DA0"/>
                </a:solidFill>
                <a:latin typeface="Poppins"/>
                <a:ea typeface="Poppins"/>
                <a:cs typeface="Poppins"/>
                <a:sym typeface="Poppins"/>
              </a:rPr>
              <a:t> Audit</a:t>
            </a:r>
          </a:p>
        </p:txBody>
      </p:sp>
      <p:sp>
        <p:nvSpPr>
          <p:cNvPr name="TextBox 34" id="34"/>
          <p:cNvSpPr txBox="true"/>
          <p:nvPr/>
        </p:nvSpPr>
        <p:spPr>
          <a:xfrm rot="0">
            <a:off x="9118636" y="157610"/>
            <a:ext cx="5768345" cy="559944"/>
          </a:xfrm>
          <a:prstGeom prst="rect">
            <a:avLst/>
          </a:prstGeom>
        </p:spPr>
        <p:txBody>
          <a:bodyPr anchor="t" rtlCol="false" tIns="0" lIns="0" bIns="0" rIns="0">
            <a:spAutoFit/>
          </a:bodyPr>
          <a:lstStyle/>
          <a:p>
            <a:pPr algn="l">
              <a:lnSpc>
                <a:spcPts val="4311"/>
              </a:lnSpc>
            </a:pPr>
            <a:r>
              <a:rPr lang="en-US" sz="3079" spc="-61">
                <a:solidFill>
                  <a:srgbClr val="145DA0"/>
                </a:solidFill>
                <a:latin typeface="Poppins"/>
                <a:ea typeface="Poppins"/>
                <a:cs typeface="Poppins"/>
                <a:sym typeface="Poppins"/>
              </a:rPr>
              <a:t>En</a:t>
            </a:r>
            <a:r>
              <a:rPr lang="en-US" sz="3079" spc="-61" strike="noStrike" u="none">
                <a:solidFill>
                  <a:srgbClr val="145DA0"/>
                </a:solidFill>
                <a:latin typeface="Poppins"/>
                <a:ea typeface="Poppins"/>
                <a:cs typeface="Poppins"/>
                <a:sym typeface="Poppins"/>
              </a:rPr>
              <a:t>ergy Pyramid</a:t>
            </a:r>
          </a:p>
        </p:txBody>
      </p:sp>
    </p:spTree>
  </p:cSld>
  <p:clrMapOvr>
    <a:masterClrMapping/>
  </p:clrMapOvr>
</p:sld>
</file>

<file path=ppt/slides/slide7.xml><?xml version="1.0" encoding="utf-8"?>
<p:sld xmlns:p="http://schemas.openxmlformats.org/presentationml/2006/main" xmlns:a="http://schemas.openxmlformats.org/drawingml/2006/main">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3117096" y="-10326042"/>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8" id="8"/>
          <p:cNvSpPr txBox="true"/>
          <p:nvPr/>
        </p:nvSpPr>
        <p:spPr>
          <a:xfrm rot="0">
            <a:off x="514350" y="3462887"/>
            <a:ext cx="17259300" cy="5822432"/>
          </a:xfrm>
          <a:prstGeom prst="rect">
            <a:avLst/>
          </a:prstGeom>
        </p:spPr>
        <p:txBody>
          <a:bodyPr anchor="t" rtlCol="false" tIns="0" lIns="0" bIns="0" rIns="0">
            <a:spAutoFit/>
          </a:bodyPr>
          <a:lstStyle/>
          <a:p>
            <a:pPr algn="just">
              <a:lnSpc>
                <a:spcPts val="3021"/>
              </a:lnSpc>
            </a:pPr>
            <a:r>
              <a:rPr lang="en-US" sz="2158">
                <a:solidFill>
                  <a:srgbClr val="010101"/>
                </a:solidFill>
                <a:latin typeface="Poppins"/>
                <a:ea typeface="Poppins"/>
                <a:cs typeface="Poppins"/>
                <a:sym typeface="Poppins"/>
              </a:rPr>
              <a:t> 🟦 University of Naples (Italy)</a:t>
            </a:r>
          </a:p>
          <a:p>
            <a:pPr algn="just">
              <a:lnSpc>
                <a:spcPts val="3021"/>
              </a:lnSpc>
            </a:pPr>
            <a:r>
              <a:rPr lang="en-US" sz="2158">
                <a:solidFill>
                  <a:srgbClr val="010101"/>
                </a:solidFill>
                <a:latin typeface="Poppins"/>
                <a:ea typeface="Poppins"/>
                <a:cs typeface="Poppins"/>
                <a:sym typeface="Poppins"/>
              </a:rPr>
              <a:t>R</a:t>
            </a:r>
            <a:r>
              <a:rPr lang="en-US" sz="2158">
                <a:solidFill>
                  <a:srgbClr val="010101"/>
                </a:solidFill>
                <a:latin typeface="Poppins"/>
                <a:ea typeface="Poppins"/>
                <a:cs typeface="Poppins"/>
                <a:sym typeface="Poppins"/>
              </a:rPr>
              <a:t>esult: Combined solar + heat pump system reduc</a:t>
            </a:r>
            <a:r>
              <a:rPr lang="en-US" sz="2158">
                <a:solidFill>
                  <a:srgbClr val="010101"/>
                </a:solidFill>
                <a:latin typeface="Poppins"/>
                <a:ea typeface="Poppins"/>
                <a:cs typeface="Poppins"/>
                <a:sym typeface="Poppins"/>
              </a:rPr>
              <a:t>ed thermal energy use by 79%.</a:t>
            </a:r>
          </a:p>
          <a:p>
            <a:pPr algn="just">
              <a:lnSpc>
                <a:spcPts val="3021"/>
              </a:lnSpc>
            </a:pPr>
          </a:p>
          <a:p>
            <a:pPr algn="just">
              <a:lnSpc>
                <a:spcPts val="3021"/>
              </a:lnSpc>
            </a:pPr>
          </a:p>
          <a:p>
            <a:pPr algn="just">
              <a:lnSpc>
                <a:spcPts val="3021"/>
              </a:lnSpc>
            </a:pPr>
            <a:r>
              <a:rPr lang="en-US" sz="2158">
                <a:solidFill>
                  <a:srgbClr val="010101"/>
                </a:solidFill>
                <a:latin typeface="Poppins"/>
                <a:ea typeface="Poppins"/>
                <a:cs typeface="Poppins"/>
                <a:sym typeface="Poppins"/>
              </a:rPr>
              <a:t>🟦</a:t>
            </a:r>
            <a:r>
              <a:rPr lang="en-US" sz="2158">
                <a:solidFill>
                  <a:srgbClr val="010101"/>
                </a:solidFill>
                <a:latin typeface="Poppins"/>
                <a:ea typeface="Poppins"/>
                <a:cs typeface="Poppins"/>
                <a:sym typeface="Poppins"/>
              </a:rPr>
              <a:t> H</a:t>
            </a:r>
            <a:r>
              <a:rPr lang="en-US" sz="2158">
                <a:solidFill>
                  <a:srgbClr val="010101"/>
                </a:solidFill>
                <a:latin typeface="Poppins"/>
                <a:ea typeface="Poppins"/>
                <a:cs typeface="Poppins"/>
                <a:sym typeface="Poppins"/>
              </a:rPr>
              <a:t>ong Kong Polytechnic University</a:t>
            </a:r>
          </a:p>
          <a:p>
            <a:pPr algn="just">
              <a:lnSpc>
                <a:spcPts val="3021"/>
              </a:lnSpc>
            </a:pPr>
            <a:r>
              <a:rPr lang="en-US" sz="2158">
                <a:solidFill>
                  <a:srgbClr val="010101"/>
                </a:solidFill>
                <a:latin typeface="Poppins"/>
                <a:ea typeface="Poppins"/>
                <a:cs typeface="Poppins"/>
                <a:sym typeface="Poppins"/>
              </a:rPr>
              <a:t>Result: Solar-assisted heat pump (COP = 4.5) achieved 79%</a:t>
            </a:r>
            <a:r>
              <a:rPr lang="en-US" sz="2158">
                <a:solidFill>
                  <a:srgbClr val="010101"/>
                </a:solidFill>
                <a:latin typeface="Poppins"/>
                <a:ea typeface="Poppins"/>
                <a:cs typeface="Poppins"/>
                <a:sym typeface="Poppins"/>
              </a:rPr>
              <a:t> energy savings.</a:t>
            </a:r>
          </a:p>
          <a:p>
            <a:pPr algn="just">
              <a:lnSpc>
                <a:spcPts val="3021"/>
              </a:lnSpc>
            </a:pPr>
          </a:p>
          <a:p>
            <a:pPr algn="just">
              <a:lnSpc>
                <a:spcPts val="3021"/>
              </a:lnSpc>
            </a:pPr>
          </a:p>
          <a:p>
            <a:pPr algn="just">
              <a:lnSpc>
                <a:spcPts val="3021"/>
              </a:lnSpc>
            </a:pPr>
            <a:r>
              <a:rPr lang="en-US" sz="2158">
                <a:solidFill>
                  <a:srgbClr val="010101"/>
                </a:solidFill>
                <a:latin typeface="Poppins"/>
                <a:ea typeface="Poppins"/>
                <a:cs typeface="Poppins"/>
                <a:sym typeface="Poppins"/>
              </a:rPr>
              <a:t>🟦 University of Illinois (USA)</a:t>
            </a:r>
          </a:p>
          <a:p>
            <a:pPr algn="just">
              <a:lnSpc>
                <a:spcPts val="3021"/>
              </a:lnSpc>
            </a:pPr>
          </a:p>
          <a:p>
            <a:pPr algn="just">
              <a:lnSpc>
                <a:spcPts val="3021"/>
              </a:lnSpc>
            </a:pPr>
            <a:r>
              <a:rPr lang="en-US" sz="2158">
                <a:solidFill>
                  <a:srgbClr val="010101"/>
                </a:solidFill>
                <a:latin typeface="Poppins"/>
                <a:ea typeface="Poppins"/>
                <a:cs typeface="Poppins"/>
                <a:sym typeface="Poppins"/>
              </a:rPr>
              <a:t>Result: Pool covers combined with solar heating led to up to 47% energy savings.</a:t>
            </a:r>
          </a:p>
          <a:p>
            <a:pPr algn="just">
              <a:lnSpc>
                <a:spcPts val="3021"/>
              </a:lnSpc>
            </a:pPr>
          </a:p>
          <a:p>
            <a:pPr algn="just">
              <a:lnSpc>
                <a:spcPts val="3021"/>
              </a:lnSpc>
            </a:pPr>
          </a:p>
          <a:p>
            <a:pPr algn="just">
              <a:lnSpc>
                <a:spcPts val="3021"/>
              </a:lnSpc>
            </a:pPr>
          </a:p>
          <a:p>
            <a:pPr algn="just">
              <a:lnSpc>
                <a:spcPts val="4106"/>
              </a:lnSpc>
            </a:pPr>
          </a:p>
        </p:txBody>
      </p:sp>
      <p:grpSp>
        <p:nvGrpSpPr>
          <p:cNvPr name="Group 9" id="9"/>
          <p:cNvGrpSpPr/>
          <p:nvPr/>
        </p:nvGrpSpPr>
        <p:grpSpPr>
          <a:xfrm rot="0">
            <a:off x="13870553" y="8770923"/>
            <a:ext cx="4693046" cy="4693046"/>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grpSp>
        <p:nvGrpSpPr>
          <p:cNvPr name="Group 12" id="12"/>
          <p:cNvGrpSpPr/>
          <p:nvPr/>
        </p:nvGrpSpPr>
        <p:grpSpPr>
          <a:xfrm rot="0">
            <a:off x="514350" y="1724957"/>
            <a:ext cx="9924929" cy="1125113"/>
            <a:chOff x="0" y="0"/>
            <a:chExt cx="3627788" cy="411254"/>
          </a:xfrm>
        </p:grpSpPr>
        <p:sp>
          <p:nvSpPr>
            <p:cNvPr name="Freeform 13" id="13"/>
            <p:cNvSpPr/>
            <p:nvPr/>
          </p:nvSpPr>
          <p:spPr>
            <a:xfrm flipH="false" flipV="false" rot="0">
              <a:off x="0" y="0"/>
              <a:ext cx="3627788" cy="411254"/>
            </a:xfrm>
            <a:custGeom>
              <a:avLst/>
              <a:gdLst/>
              <a:ahLst/>
              <a:cxnLst/>
              <a:rect r="r" b="b" t="t" l="l"/>
              <a:pathLst>
                <a:path h="411254" w="3627788">
                  <a:moveTo>
                    <a:pt x="35882" y="0"/>
                  </a:moveTo>
                  <a:lnTo>
                    <a:pt x="3591906" y="0"/>
                  </a:lnTo>
                  <a:cubicBezTo>
                    <a:pt x="3611723" y="0"/>
                    <a:pt x="3627788" y="16065"/>
                    <a:pt x="3627788" y="35882"/>
                  </a:cubicBezTo>
                  <a:lnTo>
                    <a:pt x="3627788" y="375372"/>
                  </a:lnTo>
                  <a:cubicBezTo>
                    <a:pt x="3627788" y="395189"/>
                    <a:pt x="3611723" y="411254"/>
                    <a:pt x="3591906" y="411254"/>
                  </a:cubicBezTo>
                  <a:lnTo>
                    <a:pt x="35882" y="411254"/>
                  </a:lnTo>
                  <a:cubicBezTo>
                    <a:pt x="26366" y="411254"/>
                    <a:pt x="17239" y="407474"/>
                    <a:pt x="10510" y="400745"/>
                  </a:cubicBezTo>
                  <a:cubicBezTo>
                    <a:pt x="3780" y="394015"/>
                    <a:pt x="0" y="384889"/>
                    <a:pt x="0" y="375372"/>
                  </a:cubicBezTo>
                  <a:lnTo>
                    <a:pt x="0" y="35882"/>
                  </a:lnTo>
                  <a:cubicBezTo>
                    <a:pt x="0" y="16065"/>
                    <a:pt x="16065" y="0"/>
                    <a:pt x="35882"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14" id="14"/>
            <p:cNvSpPr txBox="true"/>
            <p:nvPr/>
          </p:nvSpPr>
          <p:spPr>
            <a:xfrm>
              <a:off x="0" y="-85725"/>
              <a:ext cx="3627788" cy="496979"/>
            </a:xfrm>
            <a:prstGeom prst="rect">
              <a:avLst/>
            </a:prstGeom>
          </p:spPr>
          <p:txBody>
            <a:bodyPr anchor="ctr" rtlCol="false" tIns="0" lIns="0" bIns="0" rIns="0"/>
            <a:lstStyle/>
            <a:p>
              <a:pPr algn="ctr" marL="0" indent="0" lvl="0">
                <a:lnSpc>
                  <a:spcPts val="3900"/>
                </a:lnSpc>
                <a:spcBef>
                  <a:spcPct val="0"/>
                </a:spcBef>
              </a:pPr>
              <a:r>
                <a:rPr lang="en-US" b="true" sz="2786">
                  <a:solidFill>
                    <a:srgbClr val="FFFFFF"/>
                  </a:solidFill>
                  <a:latin typeface="Poppins Bold"/>
                  <a:ea typeface="Poppins Bold"/>
                  <a:cs typeface="Poppins Bold"/>
                  <a:sym typeface="Poppins Bold"/>
                </a:rPr>
                <a:t>Literature Review – International Case Studies</a:t>
              </a:r>
            </a:p>
          </p:txBody>
        </p:sp>
      </p:grpSp>
    </p:spTree>
  </p:cSld>
  <p:clrMapOvr>
    <a:masterClrMapping/>
  </p:clrMapOvr>
</p:sld>
</file>

<file path=ppt/slides/slide8.xml><?xml version="1.0" encoding="utf-8"?>
<p:sld xmlns:p="http://schemas.openxmlformats.org/presentationml/2006/main" xmlns:a="http://schemas.openxmlformats.org/drawingml/2006/main">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766494" y="9340175"/>
            <a:ext cx="21820987" cy="946825"/>
            <a:chOff x="0" y="0"/>
            <a:chExt cx="6110362" cy="265132"/>
          </a:xfrm>
        </p:grpSpPr>
        <p:sp>
          <p:nvSpPr>
            <p:cNvPr name="Freeform 3" id="3"/>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4" id="4"/>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3117096" y="-10326042"/>
            <a:ext cx="22271188" cy="11307157"/>
            <a:chOff x="0" y="0"/>
            <a:chExt cx="6236428" cy="3166255"/>
          </a:xfrm>
        </p:grpSpPr>
        <p:sp>
          <p:nvSpPr>
            <p:cNvPr name="Freeform 6" id="6"/>
            <p:cNvSpPr/>
            <p:nvPr/>
          </p:nvSpPr>
          <p:spPr>
            <a:xfrm flipH="false" flipV="false" rot="0">
              <a:off x="0" y="0"/>
              <a:ext cx="6236428" cy="3166255"/>
            </a:xfrm>
            <a:custGeom>
              <a:avLst/>
              <a:gdLst/>
              <a:ahLst/>
              <a:cxnLst/>
              <a:rect r="r" b="b" t="t" l="l"/>
              <a:pathLst>
                <a:path h="3166255" w="6236428">
                  <a:moveTo>
                    <a:pt x="0" y="0"/>
                  </a:moveTo>
                  <a:lnTo>
                    <a:pt x="6236428" y="0"/>
                  </a:lnTo>
                  <a:lnTo>
                    <a:pt x="6236428" y="3166255"/>
                  </a:lnTo>
                  <a:lnTo>
                    <a:pt x="0" y="3166255"/>
                  </a:lnTo>
                  <a:close/>
                </a:path>
              </a:pathLst>
            </a:custGeom>
            <a:solidFill>
              <a:srgbClr val="145DA0"/>
            </a:solidFill>
            <a:ln cap="sq">
              <a:noFill/>
              <a:prstDash val="solid"/>
              <a:miter/>
            </a:ln>
          </p:spPr>
        </p:sp>
        <p:sp>
          <p:nvSpPr>
            <p:cNvPr name="TextBox 7" id="7"/>
            <p:cNvSpPr txBox="true"/>
            <p:nvPr/>
          </p:nvSpPr>
          <p:spPr>
            <a:xfrm>
              <a:off x="0" y="-38100"/>
              <a:ext cx="6236428" cy="3204355"/>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8" id="8"/>
          <p:cNvSpPr txBox="true"/>
          <p:nvPr/>
        </p:nvSpPr>
        <p:spPr>
          <a:xfrm rot="0">
            <a:off x="514350" y="3462887"/>
            <a:ext cx="17259300" cy="5822432"/>
          </a:xfrm>
          <a:prstGeom prst="rect">
            <a:avLst/>
          </a:prstGeom>
        </p:spPr>
        <p:txBody>
          <a:bodyPr anchor="t" rtlCol="false" tIns="0" lIns="0" bIns="0" rIns="0">
            <a:spAutoFit/>
          </a:bodyPr>
          <a:lstStyle/>
          <a:p>
            <a:pPr algn="just" marL="465952" indent="-232976" lvl="1">
              <a:lnSpc>
                <a:spcPts val="3021"/>
              </a:lnSpc>
              <a:buAutoNum type="arabicPeriod" startAt="1"/>
            </a:pPr>
            <a:r>
              <a:rPr lang="en-US" sz="2158">
                <a:solidFill>
                  <a:srgbClr val="010101"/>
                </a:solidFill>
                <a:latin typeface="Poppins"/>
                <a:ea typeface="Poppins"/>
                <a:cs typeface="Poppins"/>
                <a:sym typeface="Poppins"/>
              </a:rPr>
              <a:t>Analyze the thermal p</a:t>
            </a:r>
            <a:r>
              <a:rPr lang="en-US" sz="2158">
                <a:solidFill>
                  <a:srgbClr val="010101"/>
                </a:solidFill>
                <a:latin typeface="Poppins"/>
                <a:ea typeface="Poppins"/>
                <a:cs typeface="Poppins"/>
                <a:sym typeface="Poppins"/>
              </a:rPr>
              <a:t>erformance and heat loss of the pool system.</a:t>
            </a:r>
          </a:p>
          <a:p>
            <a:pPr algn="just" marL="465952" indent="-232976" lvl="1">
              <a:lnSpc>
                <a:spcPts val="3021"/>
              </a:lnSpc>
              <a:buAutoNum type="arabicPeriod" startAt="1"/>
            </a:pPr>
            <a:r>
              <a:rPr lang="en-US" sz="2158">
                <a:solidFill>
                  <a:srgbClr val="010101"/>
                </a:solidFill>
                <a:latin typeface="Poppins"/>
                <a:ea typeface="Poppins"/>
                <a:cs typeface="Poppins"/>
                <a:sym typeface="Poppins"/>
              </a:rPr>
              <a:t>Mod</a:t>
            </a:r>
            <a:r>
              <a:rPr lang="en-US" sz="2158">
                <a:solidFill>
                  <a:srgbClr val="010101"/>
                </a:solidFill>
                <a:latin typeface="Poppins"/>
                <a:ea typeface="Poppins"/>
                <a:cs typeface="Poppins"/>
                <a:sym typeface="Poppins"/>
              </a:rPr>
              <a:t>el seven energy optimization scenarios:</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L</a:t>
            </a:r>
            <a:r>
              <a:rPr lang="en-US" sz="2158">
                <a:solidFill>
                  <a:srgbClr val="010101"/>
                </a:solidFill>
                <a:latin typeface="Poppins"/>
                <a:ea typeface="Poppins"/>
                <a:cs typeface="Poppins"/>
                <a:sym typeface="Poppins"/>
              </a:rPr>
              <a:t>owering pool water temperature</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Th</a:t>
            </a:r>
            <a:r>
              <a:rPr lang="en-US" sz="2158">
                <a:solidFill>
                  <a:srgbClr val="010101"/>
                </a:solidFill>
                <a:latin typeface="Poppins"/>
                <a:ea typeface="Poppins"/>
                <a:cs typeface="Poppins"/>
                <a:sym typeface="Poppins"/>
              </a:rPr>
              <a:t>ermal insulation of pipes</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Adding a pool cover (hypothetical</a:t>
            </a:r>
            <a:r>
              <a:rPr lang="en-US" sz="2158">
                <a:solidFill>
                  <a:srgbClr val="010101"/>
                </a:solidFill>
                <a:latin typeface="Poppins"/>
                <a:ea typeface="Poppins"/>
                <a:cs typeface="Poppins"/>
                <a:sym typeface="Poppins"/>
              </a:rPr>
              <a:t> scenario)</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Replacing the diesel boiler with a gas boiler</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Replacing the boiler with a high-efficiency heat pump</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Integrating solar thermal collectors</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Installing a photovoltaic (PV) system</a:t>
            </a:r>
          </a:p>
          <a:p>
            <a:pPr algn="just" marL="465952" indent="-232976" lvl="1">
              <a:lnSpc>
                <a:spcPts val="3021"/>
              </a:lnSpc>
              <a:buAutoNum type="arabicPeriod" startAt="1"/>
            </a:pPr>
            <a:r>
              <a:rPr lang="en-US" sz="2158">
                <a:solidFill>
                  <a:srgbClr val="010101"/>
                </a:solidFill>
                <a:latin typeface="Poppins"/>
                <a:ea typeface="Poppins"/>
                <a:cs typeface="Poppins"/>
                <a:sym typeface="Poppins"/>
              </a:rPr>
              <a:t>Evaluate each scenario based on:</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Total energy consumption</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CO₂ emissions</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Operational cost</a:t>
            </a:r>
          </a:p>
          <a:p>
            <a:pPr algn="just" marL="931904" indent="-310635" lvl="2">
              <a:lnSpc>
                <a:spcPts val="3021"/>
              </a:lnSpc>
              <a:buFont typeface="Arial"/>
              <a:buChar char="⚬"/>
            </a:pPr>
            <a:r>
              <a:rPr lang="en-US" sz="2158">
                <a:solidFill>
                  <a:srgbClr val="010101"/>
                </a:solidFill>
                <a:latin typeface="Poppins"/>
                <a:ea typeface="Poppins"/>
                <a:cs typeface="Poppins"/>
                <a:sym typeface="Poppins"/>
              </a:rPr>
              <a:t>Economic indicators: Simple Payback Period (SPP), Net Present Value (NPV), and Internal Rate of Return (IRR)</a:t>
            </a:r>
          </a:p>
          <a:p>
            <a:pPr algn="just">
              <a:lnSpc>
                <a:spcPts val="4106"/>
              </a:lnSpc>
            </a:pPr>
          </a:p>
        </p:txBody>
      </p:sp>
      <p:grpSp>
        <p:nvGrpSpPr>
          <p:cNvPr name="Group 9" id="9"/>
          <p:cNvGrpSpPr/>
          <p:nvPr/>
        </p:nvGrpSpPr>
        <p:grpSpPr>
          <a:xfrm rot="0">
            <a:off x="13870553" y="8770923"/>
            <a:ext cx="4693046" cy="4693046"/>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939"/>
                </a:lnSpc>
                <a:spcBef>
                  <a:spcPct val="0"/>
                </a:spcBef>
              </a:pPr>
            </a:p>
          </p:txBody>
        </p:sp>
      </p:grpSp>
      <p:grpSp>
        <p:nvGrpSpPr>
          <p:cNvPr name="Group 12" id="12"/>
          <p:cNvGrpSpPr/>
          <p:nvPr/>
        </p:nvGrpSpPr>
        <p:grpSpPr>
          <a:xfrm rot="0">
            <a:off x="514350" y="1724957"/>
            <a:ext cx="9924929" cy="1125113"/>
            <a:chOff x="0" y="0"/>
            <a:chExt cx="3627788" cy="411254"/>
          </a:xfrm>
        </p:grpSpPr>
        <p:sp>
          <p:nvSpPr>
            <p:cNvPr name="Freeform 13" id="13"/>
            <p:cNvSpPr/>
            <p:nvPr/>
          </p:nvSpPr>
          <p:spPr>
            <a:xfrm flipH="false" flipV="false" rot="0">
              <a:off x="0" y="0"/>
              <a:ext cx="3627788" cy="411254"/>
            </a:xfrm>
            <a:custGeom>
              <a:avLst/>
              <a:gdLst/>
              <a:ahLst/>
              <a:cxnLst/>
              <a:rect r="r" b="b" t="t" l="l"/>
              <a:pathLst>
                <a:path h="411254" w="3627788">
                  <a:moveTo>
                    <a:pt x="35882" y="0"/>
                  </a:moveTo>
                  <a:lnTo>
                    <a:pt x="3591906" y="0"/>
                  </a:lnTo>
                  <a:cubicBezTo>
                    <a:pt x="3611723" y="0"/>
                    <a:pt x="3627788" y="16065"/>
                    <a:pt x="3627788" y="35882"/>
                  </a:cubicBezTo>
                  <a:lnTo>
                    <a:pt x="3627788" y="375372"/>
                  </a:lnTo>
                  <a:cubicBezTo>
                    <a:pt x="3627788" y="395189"/>
                    <a:pt x="3611723" y="411254"/>
                    <a:pt x="3591906" y="411254"/>
                  </a:cubicBezTo>
                  <a:lnTo>
                    <a:pt x="35882" y="411254"/>
                  </a:lnTo>
                  <a:cubicBezTo>
                    <a:pt x="26366" y="411254"/>
                    <a:pt x="17239" y="407474"/>
                    <a:pt x="10510" y="400745"/>
                  </a:cubicBezTo>
                  <a:cubicBezTo>
                    <a:pt x="3780" y="394015"/>
                    <a:pt x="0" y="384889"/>
                    <a:pt x="0" y="375372"/>
                  </a:cubicBezTo>
                  <a:lnTo>
                    <a:pt x="0" y="35882"/>
                  </a:lnTo>
                  <a:cubicBezTo>
                    <a:pt x="0" y="16065"/>
                    <a:pt x="16065" y="0"/>
                    <a:pt x="35882" y="0"/>
                  </a:cubicBezTo>
                  <a:close/>
                </a:path>
              </a:pathLst>
            </a:custGeom>
            <a:gradFill rotWithShape="true">
              <a:gsLst>
                <a:gs pos="0">
                  <a:srgbClr val="00569E">
                    <a:alpha val="100000"/>
                  </a:srgbClr>
                </a:gs>
                <a:gs pos="100000">
                  <a:srgbClr val="014074">
                    <a:alpha val="100000"/>
                  </a:srgbClr>
                </a:gs>
              </a:gsLst>
              <a:path path="circle">
                <a:fillToRect l="0" r="100000" t="0" b="100000"/>
              </a:path>
              <a:tileRect r="0" l="-100000" b="0" t="-100000"/>
            </a:gradFill>
            <a:ln cap="rnd">
              <a:noFill/>
              <a:prstDash val="solid"/>
              <a:round/>
            </a:ln>
          </p:spPr>
        </p:sp>
        <p:sp>
          <p:nvSpPr>
            <p:cNvPr name="TextBox 14" id="14"/>
            <p:cNvSpPr txBox="true"/>
            <p:nvPr/>
          </p:nvSpPr>
          <p:spPr>
            <a:xfrm>
              <a:off x="0" y="-85725"/>
              <a:ext cx="3627788" cy="496979"/>
            </a:xfrm>
            <a:prstGeom prst="rect">
              <a:avLst/>
            </a:prstGeom>
          </p:spPr>
          <p:txBody>
            <a:bodyPr anchor="ctr" rtlCol="false" tIns="0" lIns="0" bIns="0" rIns="0"/>
            <a:lstStyle/>
            <a:p>
              <a:pPr algn="ctr" marL="0" indent="0" lvl="0">
                <a:lnSpc>
                  <a:spcPts val="3900"/>
                </a:lnSpc>
                <a:spcBef>
                  <a:spcPct val="0"/>
                </a:spcBef>
              </a:pPr>
              <a:r>
                <a:rPr lang="en-US" b="true" sz="2786">
                  <a:solidFill>
                    <a:srgbClr val="FFFFFF"/>
                  </a:solidFill>
                  <a:latin typeface="Poppins Bold"/>
                  <a:ea typeface="Poppins Bold"/>
                  <a:cs typeface="Poppins Bold"/>
                  <a:sym typeface="Poppins Bold"/>
                </a:rPr>
                <a:t>Methodology</a:t>
              </a:r>
            </a:p>
          </p:txBody>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grpSp>
        <p:nvGrpSpPr>
          <p:cNvPr name="Group 2" id="2"/>
          <p:cNvGrpSpPr/>
          <p:nvPr/>
        </p:nvGrpSpPr>
        <p:grpSpPr>
          <a:xfrm rot="0">
            <a:off x="-2123887"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573718" y="7940477"/>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7931092" y="207147"/>
            <a:ext cx="10169661" cy="5234967"/>
            <a:chOff x="0" y="0"/>
            <a:chExt cx="12115177" cy="6236447"/>
          </a:xfrm>
        </p:grpSpPr>
        <p:sp>
          <p:nvSpPr>
            <p:cNvPr name="Freeform 9" id="9"/>
            <p:cNvSpPr/>
            <p:nvPr/>
          </p:nvSpPr>
          <p:spPr>
            <a:xfrm flipH="false" flipV="false" rot="0">
              <a:off x="0" y="0"/>
              <a:ext cx="12113814" cy="6236447"/>
            </a:xfrm>
            <a:custGeom>
              <a:avLst/>
              <a:gdLst/>
              <a:ahLst/>
              <a:cxnLst/>
              <a:rect r="r" b="b" t="t" l="l"/>
              <a:pathLst>
                <a:path h="6236447" w="12113814">
                  <a:moveTo>
                    <a:pt x="0" y="5720069"/>
                  </a:moveTo>
                  <a:lnTo>
                    <a:pt x="0" y="516378"/>
                  </a:lnTo>
                  <a:cubicBezTo>
                    <a:pt x="0" y="230749"/>
                    <a:pt x="252144" y="0"/>
                    <a:pt x="564257" y="0"/>
                  </a:cubicBezTo>
                  <a:lnTo>
                    <a:pt x="11549557" y="0"/>
                  </a:lnTo>
                  <a:cubicBezTo>
                    <a:pt x="11861670" y="0"/>
                    <a:pt x="12113814" y="230749"/>
                    <a:pt x="12113814" y="516378"/>
                  </a:cubicBezTo>
                  <a:lnTo>
                    <a:pt x="12113814" y="5718822"/>
                  </a:lnTo>
                  <a:cubicBezTo>
                    <a:pt x="12113814" y="6004451"/>
                    <a:pt x="11861670" y="6235200"/>
                    <a:pt x="11549557" y="6235200"/>
                  </a:cubicBezTo>
                  <a:lnTo>
                    <a:pt x="564257" y="6235200"/>
                  </a:lnTo>
                  <a:cubicBezTo>
                    <a:pt x="253507" y="6236447"/>
                    <a:pt x="0" y="6005699"/>
                    <a:pt x="0" y="5720069"/>
                  </a:cubicBezTo>
                  <a:close/>
                </a:path>
              </a:pathLst>
            </a:custGeom>
            <a:blipFill>
              <a:blip r:embed="rId2"/>
              <a:stretch>
                <a:fillRect l="0" t="-4641" r="0" b="-4641"/>
              </a:stretch>
            </a:blipFill>
          </p:spPr>
        </p:sp>
      </p:grpSp>
      <p:grpSp>
        <p:nvGrpSpPr>
          <p:cNvPr name="Group 10" id="10"/>
          <p:cNvGrpSpPr/>
          <p:nvPr/>
        </p:nvGrpSpPr>
        <p:grpSpPr>
          <a:xfrm rot="0">
            <a:off x="-2349702" y="5094915"/>
            <a:ext cx="14358994" cy="5009697"/>
            <a:chOff x="0" y="0"/>
            <a:chExt cx="3841588" cy="1340288"/>
          </a:xfrm>
        </p:grpSpPr>
        <p:sp>
          <p:nvSpPr>
            <p:cNvPr name="Freeform 11" id="11"/>
            <p:cNvSpPr/>
            <p:nvPr/>
          </p:nvSpPr>
          <p:spPr>
            <a:xfrm flipH="false" flipV="false" rot="0">
              <a:off x="0" y="0"/>
              <a:ext cx="3841588" cy="1340288"/>
            </a:xfrm>
            <a:custGeom>
              <a:avLst/>
              <a:gdLst/>
              <a:ahLst/>
              <a:cxnLst/>
              <a:rect r="r" b="b" t="t" l="l"/>
              <a:pathLst>
                <a:path h="1340288" w="3841588">
                  <a:moveTo>
                    <a:pt x="9166" y="0"/>
                  </a:moveTo>
                  <a:lnTo>
                    <a:pt x="3832422" y="0"/>
                  </a:lnTo>
                  <a:cubicBezTo>
                    <a:pt x="3837484" y="0"/>
                    <a:pt x="3841588" y="4104"/>
                    <a:pt x="3841588" y="9166"/>
                  </a:cubicBezTo>
                  <a:lnTo>
                    <a:pt x="3841588" y="1331122"/>
                  </a:lnTo>
                  <a:cubicBezTo>
                    <a:pt x="3841588" y="1336185"/>
                    <a:pt x="3837484" y="1340288"/>
                    <a:pt x="3832422" y="1340288"/>
                  </a:cubicBezTo>
                  <a:lnTo>
                    <a:pt x="9166" y="1340288"/>
                  </a:lnTo>
                  <a:cubicBezTo>
                    <a:pt x="6735" y="1340288"/>
                    <a:pt x="4404" y="1339323"/>
                    <a:pt x="2685" y="1337604"/>
                  </a:cubicBezTo>
                  <a:cubicBezTo>
                    <a:pt x="966" y="1335885"/>
                    <a:pt x="0" y="1333553"/>
                    <a:pt x="0" y="1331122"/>
                  </a:cubicBezTo>
                  <a:lnTo>
                    <a:pt x="0" y="9166"/>
                  </a:lnTo>
                  <a:cubicBezTo>
                    <a:pt x="0" y="4104"/>
                    <a:pt x="4104" y="0"/>
                    <a:pt x="9166" y="0"/>
                  </a:cubicBezTo>
                  <a:close/>
                </a:path>
              </a:pathLst>
            </a:custGeom>
            <a:solidFill>
              <a:srgbClr val="FDFDFD"/>
            </a:solidFill>
          </p:spPr>
        </p:sp>
        <p:sp>
          <p:nvSpPr>
            <p:cNvPr name="TextBox 12" id="12"/>
            <p:cNvSpPr txBox="true"/>
            <p:nvPr/>
          </p:nvSpPr>
          <p:spPr>
            <a:xfrm>
              <a:off x="0" y="-38100"/>
              <a:ext cx="3841588" cy="1378388"/>
            </a:xfrm>
            <a:prstGeom prst="rect">
              <a:avLst/>
            </a:prstGeom>
          </p:spPr>
          <p:txBody>
            <a:bodyPr anchor="ctr" rtlCol="false" tIns="50800" lIns="50800" bIns="50800" rIns="50800"/>
            <a:lstStyle/>
            <a:p>
              <a:pPr algn="ctr">
                <a:lnSpc>
                  <a:spcPts val="2659"/>
                </a:lnSpc>
              </a:pPr>
            </a:p>
          </p:txBody>
        </p:sp>
      </p:grpSp>
      <p:sp>
        <p:nvSpPr>
          <p:cNvPr name="AutoShape 13" id="13"/>
          <p:cNvSpPr/>
          <p:nvPr/>
        </p:nvSpPr>
        <p:spPr>
          <a:xfrm>
            <a:off x="5585357" y="5256008"/>
            <a:ext cx="0" cy="4341692"/>
          </a:xfrm>
          <a:prstGeom prst="line">
            <a:avLst/>
          </a:prstGeom>
          <a:ln cap="flat" w="38100">
            <a:solidFill>
              <a:srgbClr val="145DA0"/>
            </a:solidFill>
            <a:prstDash val="solid"/>
            <a:headEnd type="none" len="sm" w="sm"/>
            <a:tailEnd type="none" len="sm" w="sm"/>
          </a:ln>
        </p:spPr>
      </p:sp>
      <p:sp>
        <p:nvSpPr>
          <p:cNvPr name="Freeform 14" id="14"/>
          <p:cNvSpPr/>
          <p:nvPr/>
        </p:nvSpPr>
        <p:spPr>
          <a:xfrm flipH="false" flipV="false" rot="0">
            <a:off x="7362134" y="5322088"/>
            <a:ext cx="1137915" cy="1287763"/>
          </a:xfrm>
          <a:custGeom>
            <a:avLst/>
            <a:gdLst/>
            <a:ahLst/>
            <a:cxnLst/>
            <a:rect r="r" b="b" t="t" l="l"/>
            <a:pathLst>
              <a:path h="1287763" w="1137915">
                <a:moveTo>
                  <a:pt x="0" y="0"/>
                </a:moveTo>
                <a:lnTo>
                  <a:pt x="1137915" y="0"/>
                </a:lnTo>
                <a:lnTo>
                  <a:pt x="1137915" y="1287764"/>
                </a:lnTo>
                <a:lnTo>
                  <a:pt x="0" y="12877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5" id="15"/>
          <p:cNvSpPr/>
          <p:nvPr/>
        </p:nvSpPr>
        <p:spPr>
          <a:xfrm flipH="false" flipV="false" rot="0">
            <a:off x="2642583" y="5375834"/>
            <a:ext cx="1169953" cy="1104010"/>
          </a:xfrm>
          <a:custGeom>
            <a:avLst/>
            <a:gdLst/>
            <a:ahLst/>
            <a:cxnLst/>
            <a:rect r="r" b="b" t="t" l="l"/>
            <a:pathLst>
              <a:path h="1104010" w="1169953">
                <a:moveTo>
                  <a:pt x="0" y="0"/>
                </a:moveTo>
                <a:lnTo>
                  <a:pt x="1169953" y="0"/>
                </a:lnTo>
                <a:lnTo>
                  <a:pt x="1169953" y="1104010"/>
                </a:lnTo>
                <a:lnTo>
                  <a:pt x="0" y="110401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6" id="16"/>
          <p:cNvSpPr txBox="true"/>
          <p:nvPr/>
        </p:nvSpPr>
        <p:spPr>
          <a:xfrm rot="0">
            <a:off x="1296467" y="2624605"/>
            <a:ext cx="5071305" cy="951119"/>
          </a:xfrm>
          <a:prstGeom prst="rect">
            <a:avLst/>
          </a:prstGeom>
        </p:spPr>
        <p:txBody>
          <a:bodyPr anchor="t" rtlCol="false" tIns="0" lIns="0" bIns="0" rIns="0">
            <a:spAutoFit/>
          </a:bodyPr>
          <a:lstStyle/>
          <a:p>
            <a:pPr algn="ctr" marL="0" indent="0" lvl="0">
              <a:lnSpc>
                <a:spcPts val="6901"/>
              </a:lnSpc>
              <a:spcBef>
                <a:spcPct val="0"/>
              </a:spcBef>
            </a:pPr>
            <a:r>
              <a:rPr lang="en-US" b="true" sz="4929">
                <a:solidFill>
                  <a:srgbClr val="FFFFFF"/>
                </a:solidFill>
                <a:latin typeface="Times New Roman Bold"/>
                <a:ea typeface="Times New Roman Bold"/>
                <a:cs typeface="Times New Roman Bold"/>
                <a:sym typeface="Times New Roman Bold"/>
              </a:rPr>
              <a:t>Case Study</a:t>
            </a:r>
          </a:p>
        </p:txBody>
      </p:sp>
      <p:sp>
        <p:nvSpPr>
          <p:cNvPr name="TextBox 17" id="17"/>
          <p:cNvSpPr txBox="true"/>
          <p:nvPr/>
        </p:nvSpPr>
        <p:spPr>
          <a:xfrm rot="0">
            <a:off x="751595" y="7523564"/>
            <a:ext cx="4524467" cy="1530684"/>
          </a:xfrm>
          <a:prstGeom prst="rect">
            <a:avLst/>
          </a:prstGeom>
        </p:spPr>
        <p:txBody>
          <a:bodyPr anchor="t" rtlCol="false" tIns="0" lIns="0" bIns="0" rIns="0">
            <a:spAutoFit/>
          </a:bodyPr>
          <a:lstStyle/>
          <a:p>
            <a:pPr algn="l" marL="442905" indent="-221453" lvl="1">
              <a:lnSpc>
                <a:spcPts val="3036"/>
              </a:lnSpc>
              <a:buFont typeface="Arial"/>
              <a:buChar char="•"/>
            </a:pPr>
            <a:r>
              <a:rPr lang="en-US" sz="2051" spc="-41">
                <a:solidFill>
                  <a:srgbClr val="145DA0"/>
                </a:solidFill>
                <a:latin typeface="Poppins"/>
                <a:ea typeface="Poppins"/>
                <a:cs typeface="Poppins"/>
                <a:sym typeface="Poppins"/>
              </a:rPr>
              <a:t>In</a:t>
            </a:r>
            <a:r>
              <a:rPr lang="en-US" sz="2051" spc="-41" strike="noStrike" u="none">
                <a:solidFill>
                  <a:srgbClr val="145DA0"/>
                </a:solidFill>
                <a:latin typeface="Poppins"/>
                <a:ea typeface="Poppins"/>
                <a:cs typeface="Poppins"/>
                <a:sym typeface="Poppins"/>
              </a:rPr>
              <a:t>door half-Olympic pool (312.5 m², 625 m³) </a:t>
            </a:r>
          </a:p>
          <a:p>
            <a:pPr algn="l" marL="442905" indent="-221453" lvl="1">
              <a:lnSpc>
                <a:spcPts val="3036"/>
              </a:lnSpc>
              <a:buFont typeface="Arial"/>
              <a:buChar char="•"/>
            </a:pPr>
            <a:r>
              <a:rPr lang="en-US" sz="2051" spc="-41" strike="noStrike" u="none">
                <a:solidFill>
                  <a:srgbClr val="145DA0"/>
                </a:solidFill>
                <a:latin typeface="Poppins"/>
                <a:ea typeface="Poppins"/>
                <a:cs typeface="Poppins"/>
                <a:sym typeface="Poppins"/>
              </a:rPr>
              <a:t>used for training and education with high energy demand.</a:t>
            </a:r>
          </a:p>
        </p:txBody>
      </p:sp>
      <p:sp>
        <p:nvSpPr>
          <p:cNvPr name="TextBox 18" id="18"/>
          <p:cNvSpPr txBox="true"/>
          <p:nvPr/>
        </p:nvSpPr>
        <p:spPr>
          <a:xfrm rot="0">
            <a:off x="1625324" y="6629321"/>
            <a:ext cx="3204470" cy="454418"/>
          </a:xfrm>
          <a:prstGeom prst="rect">
            <a:avLst/>
          </a:prstGeom>
        </p:spPr>
        <p:txBody>
          <a:bodyPr anchor="t" rtlCol="false" tIns="0" lIns="0" bIns="0" rIns="0">
            <a:spAutoFit/>
          </a:bodyPr>
          <a:lstStyle/>
          <a:p>
            <a:pPr algn="ctr">
              <a:lnSpc>
                <a:spcPts val="3701"/>
              </a:lnSpc>
              <a:spcBef>
                <a:spcPct val="0"/>
              </a:spcBef>
            </a:pPr>
            <a:r>
              <a:rPr lang="en-US" b="true" sz="2643">
                <a:solidFill>
                  <a:srgbClr val="145DA0"/>
                </a:solidFill>
                <a:latin typeface="Montserrat Bold"/>
                <a:ea typeface="Montserrat Bold"/>
                <a:cs typeface="Montserrat Bold"/>
                <a:sym typeface="Montserrat Bold"/>
              </a:rPr>
              <a:t>Pool Overview</a:t>
            </a:r>
          </a:p>
        </p:txBody>
      </p:sp>
      <p:sp>
        <p:nvSpPr>
          <p:cNvPr name="TextBox 19" id="19"/>
          <p:cNvSpPr txBox="true"/>
          <p:nvPr/>
        </p:nvSpPr>
        <p:spPr>
          <a:xfrm rot="0">
            <a:off x="5585357" y="7523564"/>
            <a:ext cx="4491037" cy="1530684"/>
          </a:xfrm>
          <a:prstGeom prst="rect">
            <a:avLst/>
          </a:prstGeom>
        </p:spPr>
        <p:txBody>
          <a:bodyPr anchor="t" rtlCol="false" tIns="0" lIns="0" bIns="0" rIns="0">
            <a:spAutoFit/>
          </a:bodyPr>
          <a:lstStyle/>
          <a:p>
            <a:pPr algn="l" marL="442907" indent="-221454" lvl="1">
              <a:lnSpc>
                <a:spcPts val="3036"/>
              </a:lnSpc>
              <a:buFont typeface="Arial"/>
              <a:buChar char="•"/>
            </a:pPr>
            <a:r>
              <a:rPr lang="en-US" sz="2051" spc="-41">
                <a:solidFill>
                  <a:srgbClr val="145DA0"/>
                </a:solidFill>
                <a:latin typeface="Poppins"/>
                <a:ea typeface="Poppins"/>
                <a:cs typeface="Poppins"/>
                <a:sym typeface="Poppins"/>
              </a:rPr>
              <a:t>34 active solar collectors out of 52</a:t>
            </a:r>
          </a:p>
          <a:p>
            <a:pPr algn="l" marL="442907" indent="-221454" lvl="1">
              <a:lnSpc>
                <a:spcPts val="3036"/>
              </a:lnSpc>
              <a:buFont typeface="Arial"/>
              <a:buChar char="•"/>
            </a:pPr>
            <a:r>
              <a:rPr lang="en-US" sz="2051" spc="-41">
                <a:solidFill>
                  <a:srgbClr val="145DA0"/>
                </a:solidFill>
                <a:latin typeface="Poppins"/>
                <a:ea typeface="Poppins"/>
                <a:cs typeface="Poppins"/>
                <a:sym typeface="Poppins"/>
              </a:rPr>
              <a:t>inefficient diesel boiler (&lt;60% efficiency)</a:t>
            </a:r>
          </a:p>
        </p:txBody>
      </p:sp>
      <p:sp>
        <p:nvSpPr>
          <p:cNvPr name="TextBox 20" id="20"/>
          <p:cNvSpPr txBox="true"/>
          <p:nvPr/>
        </p:nvSpPr>
        <p:spPr>
          <a:xfrm rot="0">
            <a:off x="6619688" y="6629321"/>
            <a:ext cx="2897295" cy="454418"/>
          </a:xfrm>
          <a:prstGeom prst="rect">
            <a:avLst/>
          </a:prstGeom>
        </p:spPr>
        <p:txBody>
          <a:bodyPr anchor="t" rtlCol="false" tIns="0" lIns="0" bIns="0" rIns="0">
            <a:spAutoFit/>
          </a:bodyPr>
          <a:lstStyle/>
          <a:p>
            <a:pPr algn="ctr">
              <a:lnSpc>
                <a:spcPts val="3701"/>
              </a:lnSpc>
              <a:spcBef>
                <a:spcPct val="0"/>
              </a:spcBef>
            </a:pPr>
            <a:r>
              <a:rPr lang="en-US" b="true" sz="2643">
                <a:solidFill>
                  <a:srgbClr val="145DA0"/>
                </a:solidFill>
                <a:latin typeface="Montserrat Bold"/>
                <a:ea typeface="Montserrat Bold"/>
                <a:cs typeface="Montserrat Bold"/>
                <a:sym typeface="Montserrat Bold"/>
              </a:rPr>
              <a:t>Existing System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DAGrqgfm7_A</dc:identifier>
  <dcterms:modified xsi:type="dcterms:W3CDTF">2011-08-01T06:04:30Z</dcterms:modified>
  <cp:revision>1</cp:revision>
  <dc:title>graduation project 2</dc:title>
</cp:coreProperties>
</file>