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256" r:id="rId2"/>
    <p:sldId id="257" r:id="rId3"/>
    <p:sldId id="258" r:id="rId4"/>
    <p:sldId id="282" r:id="rId5"/>
    <p:sldId id="259" r:id="rId6"/>
    <p:sldId id="283"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4" r:id="rId29"/>
    <p:sldId id="285" r:id="rId30"/>
    <p:sldId id="28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8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92" autoAdjust="0"/>
  </p:normalViewPr>
  <p:slideViewPr>
    <p:cSldViewPr>
      <p:cViewPr varScale="1">
        <p:scale>
          <a:sx n="63" d="100"/>
          <a:sy n="63" d="100"/>
        </p:scale>
        <p:origin x="-13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C9A300-593D-4648-AD05-209702711B4C}" type="datetimeFigureOut">
              <a:rPr lang="en-US" smtClean="0"/>
              <a:pPr/>
              <a:t>5/23/2012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8CDC48-D18D-4E6E-9EF3-F8517B2DC2C0}" type="slidenum">
              <a:rPr lang="en-US" smtClean="0"/>
              <a:pPr/>
              <a:t>‹#›</a:t>
            </a:fld>
            <a:endParaRPr lang="en-US"/>
          </a:p>
        </p:txBody>
      </p:sp>
    </p:spTree>
    <p:extLst>
      <p:ext uri="{BB962C8B-B14F-4D97-AF65-F5344CB8AC3E}">
        <p14:creationId xmlns="" xmlns:p14="http://schemas.microsoft.com/office/powerpoint/2010/main" val="1825119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1-this glove holds flex  sensors on its fingers that detect the bending of each finger, also an accelerometer to detect slight changes in hand position in the three dimensions. These sensors are directly connected to the microcontroller which is programmed so that it can process these sensors values and pass it to second part of the system.</a:t>
            </a:r>
            <a:br>
              <a:rPr lang="en-US" sz="1200" dirty="0" smtClean="0"/>
            </a:br>
            <a:r>
              <a:rPr lang="en-US" sz="1200" dirty="0" smtClean="0"/>
              <a:t>2-Our driving application is a simple 3D video game that contains the hand model and user can play it using our glove.</a:t>
            </a:r>
            <a:endParaRPr lang="en-US" dirty="0" smtClean="0"/>
          </a:p>
          <a:p>
            <a:endParaRPr lang="en-US" dirty="0"/>
          </a:p>
        </p:txBody>
      </p:sp>
      <p:sp>
        <p:nvSpPr>
          <p:cNvPr id="4" name="Slide Number Placeholder 3"/>
          <p:cNvSpPr>
            <a:spLocks noGrp="1"/>
          </p:cNvSpPr>
          <p:nvPr>
            <p:ph type="sldNum" sz="quarter" idx="10"/>
          </p:nvPr>
        </p:nvSpPr>
        <p:spPr/>
        <p:txBody>
          <a:bodyPr/>
          <a:lstStyle/>
          <a:p>
            <a:fld id="{168CDC48-D18D-4E6E-9EF3-F8517B2DC2C0}" type="slidenum">
              <a:rPr lang="en-US" smtClean="0"/>
              <a:pPr/>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glove we use is a normal leather glove with flex sensors attached to each finger. As we move the fingers of the hand with the glove on, the movement causes the flex sensors to bend ,and accelerometer control the direction of movement  </a:t>
            </a:r>
            <a:r>
              <a:rPr lang="en-US" sz="1200" dirty="0" smtClean="0">
                <a:solidFill>
                  <a:srgbClr val="008080"/>
                </a:solidFill>
              </a:rPr>
              <a:t>left ,right , backward ,forward </a:t>
            </a:r>
            <a:r>
              <a:rPr lang="en-US" sz="1200" dirty="0" smtClean="0"/>
              <a:t>thus producing a signal which causes the virtual hand to move.</a:t>
            </a:r>
            <a:endParaRPr lang="en-US" dirty="0" smtClean="0"/>
          </a:p>
          <a:p>
            <a:endParaRPr lang="en-US" dirty="0"/>
          </a:p>
        </p:txBody>
      </p:sp>
      <p:sp>
        <p:nvSpPr>
          <p:cNvPr id="4" name="Slide Number Placeholder 3"/>
          <p:cNvSpPr>
            <a:spLocks noGrp="1"/>
          </p:cNvSpPr>
          <p:nvPr>
            <p:ph type="sldNum" sz="quarter" idx="10"/>
          </p:nvPr>
        </p:nvSpPr>
        <p:spPr/>
        <p:txBody>
          <a:bodyPr/>
          <a:lstStyle/>
          <a:p>
            <a:fld id="{168CDC48-D18D-4E6E-9EF3-F8517B2DC2C0}"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68CDC48-D18D-4E6E-9EF3-F8517B2DC2C0}"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software hand  receive the signal from the master section via the controller.</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68CDC48-D18D-4E6E-9EF3-F8517B2DC2C0}"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we don’t need this slide </a:t>
            </a:r>
            <a:r>
              <a:rPr lang="en-US" dirty="0" err="1" smtClean="0"/>
              <a:t>bs</a:t>
            </a:r>
            <a:r>
              <a:rPr lang="en-US" dirty="0" smtClean="0"/>
              <a:t> e76ya6 5leeha </a:t>
            </a:r>
            <a:endParaRPr lang="en-US" dirty="0"/>
          </a:p>
        </p:txBody>
      </p:sp>
      <p:sp>
        <p:nvSpPr>
          <p:cNvPr id="4" name="Slide Number Placeholder 3"/>
          <p:cNvSpPr>
            <a:spLocks noGrp="1"/>
          </p:cNvSpPr>
          <p:nvPr>
            <p:ph type="sldNum" sz="quarter" idx="10"/>
          </p:nvPr>
        </p:nvSpPr>
        <p:spPr/>
        <p:txBody>
          <a:bodyPr/>
          <a:lstStyle/>
          <a:p>
            <a:fld id="{168CDC48-D18D-4E6E-9EF3-F8517B2DC2C0}" type="slidenum">
              <a:rPr lang="en-US" smtClean="0"/>
              <a:pPr/>
              <a:t>24</a:t>
            </a:fld>
            <a:endParaRPr lang="en-US"/>
          </a:p>
        </p:txBody>
      </p:sp>
    </p:spTree>
    <p:extLst>
      <p:ext uri="{BB962C8B-B14F-4D97-AF65-F5344CB8AC3E}">
        <p14:creationId xmlns="" xmlns:p14="http://schemas.microsoft.com/office/powerpoint/2010/main" val="822795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the</a:t>
            </a:r>
            <a:r>
              <a:rPr lang="en-US" baseline="0" dirty="0" smtClean="0"/>
              <a:t> hand and fingers moves the flex sensors and </a:t>
            </a:r>
            <a:r>
              <a:rPr lang="en-US" baseline="0" dirty="0" err="1" smtClean="0"/>
              <a:t>acc</a:t>
            </a:r>
            <a:r>
              <a:rPr lang="en-US" baseline="0" dirty="0" smtClean="0"/>
              <a:t> values change directly  (analog ). Then these analog values enter a signal conversion </a:t>
            </a:r>
            <a:r>
              <a:rPr lang="en-US" baseline="0" dirty="0" err="1" smtClean="0"/>
              <a:t>cct</a:t>
            </a:r>
            <a:r>
              <a:rPr lang="en-US" baseline="0" dirty="0" smtClean="0"/>
              <a:t>  then to micro controller this make a serial </a:t>
            </a:r>
            <a:r>
              <a:rPr lang="en-US" baseline="0" dirty="0" err="1" smtClean="0"/>
              <a:t>comm</a:t>
            </a:r>
            <a:r>
              <a:rPr lang="en-US" baseline="0" dirty="0" smtClean="0"/>
              <a:t> with PC … </a:t>
            </a:r>
            <a:r>
              <a:rPr lang="en-US" baseline="0" dirty="0" err="1" smtClean="0"/>
              <a:t>softwares</a:t>
            </a:r>
            <a:r>
              <a:rPr lang="en-US" baseline="0" dirty="0" smtClean="0"/>
              <a:t> on PC </a:t>
            </a:r>
            <a:r>
              <a:rPr lang="en-US" baseline="0" dirty="0" err="1" smtClean="0"/>
              <a:t>controll</a:t>
            </a:r>
            <a:r>
              <a:rPr lang="en-US" baseline="0" dirty="0" smtClean="0"/>
              <a:t> the applications to reflect this hand movement  </a:t>
            </a:r>
            <a:endParaRPr lang="en-US" dirty="0" smtClean="0"/>
          </a:p>
          <a:p>
            <a:endParaRPr lang="en-US" dirty="0"/>
          </a:p>
        </p:txBody>
      </p:sp>
      <p:sp>
        <p:nvSpPr>
          <p:cNvPr id="4" name="Slide Number Placeholder 3"/>
          <p:cNvSpPr>
            <a:spLocks noGrp="1"/>
          </p:cNvSpPr>
          <p:nvPr>
            <p:ph type="sldNum" sz="quarter" idx="10"/>
          </p:nvPr>
        </p:nvSpPr>
        <p:spPr/>
        <p:txBody>
          <a:bodyPr/>
          <a:lstStyle/>
          <a:p>
            <a:fld id="{168CDC48-D18D-4E6E-9EF3-F8517B2DC2C0}" type="slidenum">
              <a:rPr lang="en-US" smtClean="0"/>
              <a:pPr/>
              <a:t>25</a:t>
            </a:fld>
            <a:endParaRPr lang="en-US"/>
          </a:p>
        </p:txBody>
      </p:sp>
    </p:spTree>
    <p:extLst>
      <p:ext uri="{BB962C8B-B14F-4D97-AF65-F5344CB8AC3E}">
        <p14:creationId xmlns="" xmlns:p14="http://schemas.microsoft.com/office/powerpoint/2010/main" val="3485061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8561D765-F035-4C1E-8261-2FE6529A9289}"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61D765-F035-4C1E-8261-2FE6529A92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61D765-F035-4C1E-8261-2FE6529A92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61D765-F035-4C1E-8261-2FE6529A92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61D765-F035-4C1E-8261-2FE6529A9289}"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61D765-F035-4C1E-8261-2FE6529A92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561D765-F035-4C1E-8261-2FE6529A92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561D765-F035-4C1E-8261-2FE6529A92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561D765-F035-4C1E-8261-2FE6529A9289}"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61D765-F035-4C1E-8261-2FE6529A92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47434C6-A093-41CB-ACD1-210D8D760F61}" type="datetimeFigureOut">
              <a:rPr lang="en-US" smtClean="0"/>
              <a:pPr/>
              <a:t>5/23/2012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61D765-F035-4C1E-8261-2FE6529A9289}"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47434C6-A093-41CB-ACD1-210D8D760F61}" type="datetimeFigureOut">
              <a:rPr lang="en-US" smtClean="0"/>
              <a:pPr/>
              <a:t>5/23/2012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561D765-F035-4C1E-8261-2FE6529A9289}"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76400"/>
            <a:ext cx="7406640" cy="1472184"/>
          </a:xfrm>
        </p:spPr>
        <p:txBody>
          <a:bodyPr>
            <a:normAutofit/>
          </a:bodyPr>
          <a:lstStyle/>
          <a:p>
            <a:pPr algn="ctr"/>
            <a:r>
              <a:rPr lang="en-US" sz="4400" b="1" dirty="0" smtClean="0">
                <a:solidFill>
                  <a:schemeClr val="tx1"/>
                </a:solidFill>
                <a:latin typeface="Calibri" pitchFamily="34" charset="0"/>
                <a:cs typeface="Calibri" pitchFamily="34" charset="0"/>
              </a:rPr>
              <a:t>Haptic Glove</a:t>
            </a:r>
            <a:br>
              <a:rPr lang="en-US" sz="4400" b="1" dirty="0" smtClean="0">
                <a:solidFill>
                  <a:schemeClr val="tx1"/>
                </a:solidFill>
                <a:latin typeface="Calibri" pitchFamily="34" charset="0"/>
                <a:cs typeface="Calibri" pitchFamily="34" charset="0"/>
              </a:rPr>
            </a:br>
            <a:r>
              <a:rPr lang="en-US" sz="4400" b="1" dirty="0" smtClean="0">
                <a:solidFill>
                  <a:schemeClr val="tx1"/>
                </a:solidFill>
                <a:latin typeface="Calibri" pitchFamily="34" charset="0"/>
                <a:cs typeface="Calibri" pitchFamily="34" charset="0"/>
              </a:rPr>
              <a:t>Hardware Graduation Project </a:t>
            </a:r>
            <a:endParaRPr lang="en-US" dirty="0">
              <a:solidFill>
                <a:schemeClr val="tx1"/>
              </a:solidFill>
              <a:latin typeface="Calibri" pitchFamily="34" charset="0"/>
              <a:cs typeface="Calibri" pitchFamily="34" charset="0"/>
            </a:endParaRPr>
          </a:p>
        </p:txBody>
      </p:sp>
      <p:sp>
        <p:nvSpPr>
          <p:cNvPr id="3" name="Subtitle 2"/>
          <p:cNvSpPr>
            <a:spLocks noGrp="1"/>
          </p:cNvSpPr>
          <p:nvPr>
            <p:ph type="subTitle" idx="1"/>
          </p:nvPr>
        </p:nvSpPr>
        <p:spPr>
          <a:xfrm>
            <a:off x="1371600" y="4495800"/>
            <a:ext cx="7406640" cy="1752600"/>
          </a:xfrm>
        </p:spPr>
        <p:txBody>
          <a:bodyPr>
            <a:normAutofit/>
          </a:bodyPr>
          <a:lstStyle/>
          <a:p>
            <a:pPr algn="ctr"/>
            <a:r>
              <a:rPr lang="en-US" sz="3200" b="1" dirty="0" smtClean="0">
                <a:solidFill>
                  <a:schemeClr val="bg2">
                    <a:lumMod val="50000"/>
                  </a:schemeClr>
                </a:solidFill>
                <a:latin typeface="Calibri" pitchFamily="34" charset="0"/>
                <a:cs typeface="Calibri" pitchFamily="34" charset="0"/>
              </a:rPr>
              <a:t> Prepared by</a:t>
            </a:r>
          </a:p>
          <a:p>
            <a:pPr algn="ctr"/>
            <a:r>
              <a:rPr lang="en-US" sz="3200" b="1" dirty="0" smtClean="0">
                <a:solidFill>
                  <a:schemeClr val="bg2">
                    <a:lumMod val="50000"/>
                  </a:schemeClr>
                </a:solidFill>
                <a:latin typeface="Calibri" pitchFamily="34" charset="0"/>
                <a:cs typeface="Calibri" pitchFamily="34" charset="0"/>
              </a:rPr>
              <a:t>  </a:t>
            </a:r>
            <a:r>
              <a:rPr lang="en-US" sz="3200" b="1" dirty="0" err="1" smtClean="0">
                <a:solidFill>
                  <a:schemeClr val="bg2">
                    <a:lumMod val="50000"/>
                  </a:schemeClr>
                </a:solidFill>
                <a:latin typeface="Calibri" pitchFamily="34" charset="0"/>
                <a:cs typeface="Calibri" pitchFamily="34" charset="0"/>
              </a:rPr>
              <a:t>Yaman</a:t>
            </a:r>
            <a:r>
              <a:rPr lang="en-US" sz="3200" b="1" dirty="0" smtClean="0">
                <a:solidFill>
                  <a:schemeClr val="bg2">
                    <a:lumMod val="50000"/>
                  </a:schemeClr>
                </a:solidFill>
                <a:latin typeface="Calibri" pitchFamily="34" charset="0"/>
                <a:cs typeface="Calibri" pitchFamily="34" charset="0"/>
              </a:rPr>
              <a:t> A. </a:t>
            </a:r>
            <a:r>
              <a:rPr lang="en-US" sz="3200" b="1" dirty="0" err="1" smtClean="0">
                <a:solidFill>
                  <a:schemeClr val="bg2">
                    <a:lumMod val="50000"/>
                  </a:schemeClr>
                </a:solidFill>
                <a:latin typeface="Calibri" pitchFamily="34" charset="0"/>
                <a:cs typeface="Calibri" pitchFamily="34" charset="0"/>
              </a:rPr>
              <a:t>Salman</a:t>
            </a:r>
            <a:endParaRPr lang="en-US" sz="3200" b="1" dirty="0" smtClean="0">
              <a:solidFill>
                <a:schemeClr val="bg2">
                  <a:lumMod val="50000"/>
                </a:schemeClr>
              </a:solidFill>
              <a:latin typeface="Calibri" pitchFamily="34" charset="0"/>
              <a:cs typeface="Calibri" pitchFamily="34" charset="0"/>
            </a:endParaRPr>
          </a:p>
          <a:p>
            <a:pPr algn="ctr"/>
            <a:r>
              <a:rPr lang="en-US" sz="3200" b="1" dirty="0" smtClean="0">
                <a:solidFill>
                  <a:schemeClr val="bg2">
                    <a:lumMod val="50000"/>
                  </a:schemeClr>
                </a:solidFill>
                <a:latin typeface="Calibri" pitchFamily="34" charset="0"/>
                <a:cs typeface="Calibri" pitchFamily="34" charset="0"/>
              </a:rPr>
              <a:t>       </a:t>
            </a:r>
            <a:r>
              <a:rPr lang="en-US" sz="3200" b="1" dirty="0" smtClean="0">
                <a:solidFill>
                  <a:schemeClr val="bg2">
                    <a:lumMod val="50000"/>
                  </a:schemeClr>
                </a:solidFill>
                <a:latin typeface="Calibri" pitchFamily="34" charset="0"/>
                <a:cs typeface="Calibri" pitchFamily="34" charset="0"/>
              </a:rPr>
              <a:t> </a:t>
            </a:r>
            <a:r>
              <a:rPr lang="en-US" sz="3200" b="1" dirty="0" err="1" smtClean="0">
                <a:solidFill>
                  <a:schemeClr val="bg2">
                    <a:lumMod val="50000"/>
                  </a:schemeClr>
                </a:solidFill>
                <a:latin typeface="Calibri" pitchFamily="34" charset="0"/>
                <a:cs typeface="Calibri" pitchFamily="34" charset="0"/>
              </a:rPr>
              <a:t>Eman</a:t>
            </a:r>
            <a:r>
              <a:rPr lang="en-US" sz="3200" b="1" dirty="0" smtClean="0">
                <a:solidFill>
                  <a:schemeClr val="bg2">
                    <a:lumMod val="50000"/>
                  </a:schemeClr>
                </a:solidFill>
                <a:latin typeface="Calibri" pitchFamily="34" charset="0"/>
                <a:cs typeface="Calibri" pitchFamily="34" charset="0"/>
              </a:rPr>
              <a:t> M. </a:t>
            </a:r>
            <a:r>
              <a:rPr lang="en-US" sz="3200" b="1" dirty="0" err="1" smtClean="0">
                <a:solidFill>
                  <a:schemeClr val="bg2">
                    <a:lumMod val="50000"/>
                  </a:schemeClr>
                </a:solidFill>
                <a:latin typeface="Calibri" pitchFamily="34" charset="0"/>
                <a:cs typeface="Calibri" pitchFamily="34" charset="0"/>
              </a:rPr>
              <a:t>Masarweh</a:t>
            </a:r>
            <a:r>
              <a:rPr lang="en-US" sz="3200" b="1" dirty="0" smtClean="0">
                <a:solidFill>
                  <a:schemeClr val="bg2">
                    <a:lumMod val="50000"/>
                  </a:schemeClr>
                </a:solidFill>
                <a:latin typeface="Calibri" pitchFamily="34" charset="0"/>
                <a:cs typeface="Calibri" pitchFamily="34" charset="0"/>
              </a:rPr>
              <a:t> </a:t>
            </a:r>
          </a:p>
          <a:p>
            <a:pPr algn="ctr"/>
            <a:endParaRPr lang="fr-FR" sz="3200" b="1" dirty="0" smtClean="0">
              <a:solidFill>
                <a:schemeClr val="tx1"/>
              </a:solidFill>
              <a:latin typeface="Calibri" pitchFamily="34" charset="0"/>
              <a:cs typeface="Calibri" pitchFamily="34" charset="0"/>
            </a:endParaRPr>
          </a:p>
          <a:p>
            <a:pPr algn="ctr"/>
            <a:endParaRPr lang="en-US" sz="3200" dirty="0">
              <a:solidFill>
                <a:schemeClr val="tx1"/>
              </a:solidFill>
              <a:latin typeface="Calibri" pitchFamily="34" charset="0"/>
              <a:cs typeface="Calibri" pitchFamily="34" charset="0"/>
            </a:endParaRPr>
          </a:p>
        </p:txBody>
      </p:sp>
      <p:sp>
        <p:nvSpPr>
          <p:cNvPr id="4" name="Sous-titre 2"/>
          <p:cNvSpPr txBox="1">
            <a:spLocks/>
          </p:cNvSpPr>
          <p:nvPr/>
        </p:nvSpPr>
        <p:spPr bwMode="auto">
          <a:xfrm>
            <a:off x="7467600" y="6019800"/>
            <a:ext cx="13716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r>
              <a:rPr kumimoji="0" lang="fr-FR" sz="2400" b="0" i="0" u="none" strike="noStrike" kern="1200" cap="none" spc="0" normalizeH="0" baseline="0" noProof="0" dirty="0" smtClean="0">
                <a:ln>
                  <a:noFill/>
                </a:ln>
                <a:effectLst/>
                <a:uLnTx/>
                <a:uFillTx/>
                <a:latin typeface="Georgia" pitchFamily="18" charset="0"/>
                <a:ea typeface="+mn-ea"/>
                <a:cs typeface="+mn-cs"/>
              </a:rPr>
              <a:t>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solidFill>
                  <a:schemeClr val="bg2">
                    <a:lumMod val="50000"/>
                  </a:schemeClr>
                </a:solidFill>
                <a:latin typeface="Calibri" pitchFamily="34" charset="0"/>
                <a:cs typeface="Calibri" pitchFamily="34" charset="0"/>
              </a:rPr>
              <a:t> Processor Section</a:t>
            </a:r>
            <a:endParaRPr lang="en-US"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lstStyle/>
          <a:p>
            <a:pPr>
              <a:buNone/>
            </a:pPr>
            <a:r>
              <a:rPr lang="en-US" dirty="0" smtClean="0">
                <a:latin typeface="Calibri" pitchFamily="34" charset="0"/>
                <a:cs typeface="Calibri" pitchFamily="34" charset="0"/>
              </a:rPr>
              <a:t> The processor section accepts the signals from the circuit box through the ADC ports. </a:t>
            </a:r>
          </a:p>
          <a:p>
            <a:endParaRPr lang="en-US" dirty="0" smtClean="0">
              <a:latin typeface="Calibri" pitchFamily="34" charset="0"/>
              <a:cs typeface="Calibri" pitchFamily="34" charset="0"/>
            </a:endParaRPr>
          </a:p>
          <a:p>
            <a:pPr>
              <a:buNone/>
            </a:pPr>
            <a:r>
              <a:rPr lang="en-US" dirty="0" smtClean="0">
                <a:latin typeface="Calibri" pitchFamily="34" charset="0"/>
                <a:cs typeface="Calibri" pitchFamily="34" charset="0"/>
              </a:rPr>
              <a:t> </a:t>
            </a:r>
          </a:p>
          <a:p>
            <a:endParaRPr lang="en-US" dirty="0">
              <a:latin typeface="Calibri" pitchFamily="34" charset="0"/>
              <a:cs typeface="Calibri" pitchFamily="34" charset="0"/>
            </a:endParaRPr>
          </a:p>
        </p:txBody>
      </p:sp>
      <p:pic>
        <p:nvPicPr>
          <p:cNvPr id="4" name="Picture 3" descr="D:\Documents\Desktop\F452.jpg"/>
          <p:cNvPicPr/>
          <p:nvPr/>
        </p:nvPicPr>
        <p:blipFill>
          <a:blip r:embed="rId3" cstate="print"/>
          <a:srcRect/>
          <a:stretch>
            <a:fillRect/>
          </a:stretch>
        </p:blipFill>
        <p:spPr bwMode="auto">
          <a:xfrm rot="19824734">
            <a:off x="2948360" y="3818705"/>
            <a:ext cx="3504165"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 Slave Section</a:t>
            </a:r>
            <a:br>
              <a:rPr lang="en-US" sz="4400" b="1" dirty="0" smtClean="0">
                <a:solidFill>
                  <a:schemeClr val="bg2">
                    <a:lumMod val="50000"/>
                  </a:schemeClr>
                </a:solidFill>
                <a:latin typeface="Calibri" pitchFamily="34" charset="0"/>
                <a:cs typeface="Calibri" pitchFamily="34" charset="0"/>
              </a:rPr>
            </a:br>
            <a:endParaRPr lang="en-US" sz="4400" b="1"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lstStyle/>
          <a:p>
            <a:pPr marL="457200" indent="-457200">
              <a:buNone/>
            </a:pPr>
            <a:r>
              <a:rPr lang="en-US" dirty="0" smtClean="0">
                <a:latin typeface="Calibri" pitchFamily="34" charset="0"/>
                <a:cs typeface="Calibri" pitchFamily="34" charset="0"/>
              </a:rPr>
              <a:t> The Slave section is nothing but the </a:t>
            </a:r>
            <a:r>
              <a:rPr lang="en-US" i="1" dirty="0" smtClean="0">
                <a:latin typeface="Calibri" pitchFamily="34" charset="0"/>
                <a:cs typeface="Calibri" pitchFamily="34" charset="0"/>
              </a:rPr>
              <a:t>software hand </a:t>
            </a:r>
            <a:r>
              <a:rPr lang="en-US" dirty="0" smtClean="0">
                <a:latin typeface="Calibri" pitchFamily="34" charset="0"/>
                <a:cs typeface="Calibri" pitchFamily="34" charset="0"/>
              </a:rPr>
              <a:t>that mimics the master controller movements. </a:t>
            </a:r>
          </a:p>
          <a:p>
            <a:pPr marL="457200" indent="-457200">
              <a:buNone/>
            </a:pPr>
            <a:endParaRPr lang="en-US" dirty="0" smtClean="0">
              <a:latin typeface="Calibri" pitchFamily="34" charset="0"/>
              <a:cs typeface="Calibri" pitchFamily="34" charset="0"/>
            </a:endParaRPr>
          </a:p>
          <a:p>
            <a:endParaRPr lang="en-US" dirty="0">
              <a:latin typeface="Calibri" pitchFamily="34" charset="0"/>
              <a:cs typeface="Calibri" pitchFamily="34" charset="0"/>
            </a:endParaRPr>
          </a:p>
        </p:txBody>
      </p:sp>
      <p:pic>
        <p:nvPicPr>
          <p:cNvPr id="4" name="Content Placeholder 3" descr="C:\Users\eman\Desktop\2eed ymaan .png"/>
          <p:cNvPicPr>
            <a:picLocks/>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819400" y="3352800"/>
            <a:ext cx="3663412" cy="28480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solidFill>
                  <a:schemeClr val="bg2">
                    <a:lumMod val="50000"/>
                  </a:schemeClr>
                </a:solidFill>
                <a:latin typeface="Calibri" pitchFamily="34" charset="0"/>
                <a:cs typeface="Calibri" pitchFamily="34" charset="0"/>
              </a:rPr>
              <a:t>Hardware </a:t>
            </a:r>
            <a:endParaRPr lang="en-US"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noAutofit/>
          </a:bodyPr>
          <a:lstStyle/>
          <a:p>
            <a:pPr marL="514350" indent="-514350">
              <a:buNone/>
            </a:pPr>
            <a:endParaRPr lang="en-US" b="1" dirty="0" smtClean="0">
              <a:latin typeface="Calibri" pitchFamily="34" charset="0"/>
              <a:cs typeface="Calibri" pitchFamily="34" charset="0"/>
            </a:endParaRPr>
          </a:p>
          <a:p>
            <a:pPr marL="514350" indent="-514350">
              <a:buNone/>
            </a:pPr>
            <a:r>
              <a:rPr lang="en-US" b="1" dirty="0" smtClean="0">
                <a:latin typeface="Calibri" pitchFamily="34" charset="0"/>
                <a:cs typeface="Calibri" pitchFamily="34" charset="0"/>
              </a:rPr>
              <a:t>Hardware Components :</a:t>
            </a:r>
          </a:p>
          <a:p>
            <a:pPr marL="514350" indent="-514350">
              <a:buNone/>
            </a:pPr>
            <a:endParaRPr lang="en-US" b="1" dirty="0" smtClean="0">
              <a:latin typeface="Calibri" pitchFamily="34" charset="0"/>
              <a:cs typeface="Calibri" pitchFamily="34" charset="0"/>
            </a:endParaRPr>
          </a:p>
          <a:p>
            <a:pPr marL="514350" indent="-514350">
              <a:buClr>
                <a:schemeClr val="tx1"/>
              </a:buClr>
              <a:buFont typeface="Arial" pitchFamily="34" charset="0"/>
              <a:buChar char="•"/>
            </a:pPr>
            <a:r>
              <a:rPr lang="en-US" b="1" dirty="0" smtClean="0">
                <a:solidFill>
                  <a:schemeClr val="bg2">
                    <a:lumMod val="50000"/>
                  </a:schemeClr>
                </a:solidFill>
                <a:latin typeface="Calibri" pitchFamily="34" charset="0"/>
                <a:cs typeface="Calibri" pitchFamily="34" charset="0"/>
              </a:rPr>
              <a:t>Flex sensors.</a:t>
            </a:r>
          </a:p>
          <a:p>
            <a:pPr marL="514350" indent="-514350">
              <a:buClr>
                <a:schemeClr val="tx1"/>
              </a:buClr>
              <a:buFont typeface="Arial" pitchFamily="34" charset="0"/>
              <a:buChar char="•"/>
            </a:pPr>
            <a:r>
              <a:rPr lang="en-US" b="1" dirty="0" smtClean="0">
                <a:solidFill>
                  <a:schemeClr val="bg2">
                    <a:lumMod val="50000"/>
                  </a:schemeClr>
                </a:solidFill>
                <a:latin typeface="Calibri" pitchFamily="34" charset="0"/>
                <a:cs typeface="Calibri" pitchFamily="34" charset="0"/>
              </a:rPr>
              <a:t>Accelerometers.</a:t>
            </a:r>
          </a:p>
          <a:p>
            <a:pPr marL="514350" indent="-514350">
              <a:buClr>
                <a:schemeClr val="tx1"/>
              </a:buClr>
              <a:buFont typeface="Arial" pitchFamily="34" charset="0"/>
              <a:buChar char="•"/>
            </a:pPr>
            <a:r>
              <a:rPr lang="en-US" b="1" dirty="0" smtClean="0">
                <a:solidFill>
                  <a:schemeClr val="bg2">
                    <a:lumMod val="50000"/>
                  </a:schemeClr>
                </a:solidFill>
                <a:latin typeface="Calibri" pitchFamily="34" charset="0"/>
                <a:cs typeface="Calibri" pitchFamily="34" charset="0"/>
              </a:rPr>
              <a:t>Microcontroller .</a:t>
            </a:r>
          </a:p>
          <a:p>
            <a:pPr marL="514350" indent="-514350">
              <a:buClr>
                <a:schemeClr val="tx1"/>
              </a:buClr>
              <a:buFont typeface="Arial" pitchFamily="34" charset="0"/>
              <a:buChar char="•"/>
            </a:pPr>
            <a:r>
              <a:rPr lang="en-US" b="1" dirty="0" smtClean="0">
                <a:solidFill>
                  <a:schemeClr val="bg2">
                    <a:lumMod val="50000"/>
                  </a:schemeClr>
                </a:solidFill>
                <a:latin typeface="Calibri" pitchFamily="34" charset="0"/>
                <a:cs typeface="Calibri" pitchFamily="34" charset="0"/>
              </a:rPr>
              <a:t>Voltage Regulator.</a:t>
            </a:r>
          </a:p>
          <a:p>
            <a:pPr marL="514350" indent="-514350">
              <a:buClr>
                <a:schemeClr val="tx1"/>
              </a:buClr>
              <a:buFont typeface="Arial" pitchFamily="34" charset="0"/>
              <a:buChar char="•"/>
            </a:pPr>
            <a:endParaRPr lang="en-US" b="1" dirty="0" smtClean="0">
              <a:solidFill>
                <a:schemeClr val="bg2">
                  <a:lumMod val="50000"/>
                </a:schemeClr>
              </a:solidFill>
              <a:latin typeface="Calibri" pitchFamily="34" charset="0"/>
              <a:cs typeface="Calibri" pitchFamily="34" charset="0"/>
            </a:endParaRPr>
          </a:p>
          <a:p>
            <a:pPr marL="514350" indent="-514350">
              <a:buClr>
                <a:schemeClr val="tx1"/>
              </a:buClr>
              <a:buFont typeface="Arial" pitchFamily="34" charset="0"/>
              <a:buChar char="•"/>
            </a:pPr>
            <a:endParaRPr lang="en-US" b="1" dirty="0" smtClean="0">
              <a:solidFill>
                <a:schemeClr val="bg2">
                  <a:lumMod val="50000"/>
                </a:schemeClr>
              </a:solidFill>
              <a:latin typeface="Calibri" pitchFamily="34" charset="0"/>
              <a:cs typeface="Calibri" pitchFamily="34" charset="0"/>
            </a:endParaRPr>
          </a:p>
          <a:p>
            <a:pPr marL="514350" indent="-514350">
              <a:buClr>
                <a:schemeClr val="tx1"/>
              </a:buClr>
              <a:buFont typeface="Arial" pitchFamily="34" charset="0"/>
              <a:buChar char="•"/>
            </a:pPr>
            <a:endParaRPr lang="en-US" b="1" dirty="0" smtClean="0">
              <a:solidFill>
                <a:schemeClr val="bg2">
                  <a:lumMod val="50000"/>
                </a:schemeClr>
              </a:solidFill>
              <a:latin typeface="Calibri" pitchFamily="34" charset="0"/>
              <a:cs typeface="Calibri" pitchFamily="34" charset="0"/>
            </a:endParaRPr>
          </a:p>
          <a:p>
            <a:pPr marL="514350" indent="-514350">
              <a:buClr>
                <a:schemeClr val="tx1"/>
              </a:buClr>
              <a:buFont typeface="Arial" pitchFamily="34" charset="0"/>
              <a:buChar char="•"/>
            </a:pPr>
            <a:endParaRPr lang="en-US" b="1" dirty="0" smtClean="0">
              <a:solidFill>
                <a:schemeClr val="bg2">
                  <a:lumMod val="50000"/>
                </a:schemeClr>
              </a:solidFill>
              <a:latin typeface="Calibri" pitchFamily="34" charset="0"/>
              <a:cs typeface="Calibri" pitchFamily="34" charset="0"/>
            </a:endParaRPr>
          </a:p>
          <a:p>
            <a:pPr marL="514350" indent="-514350">
              <a:buClr>
                <a:schemeClr val="tx1"/>
              </a:buClr>
              <a:buFont typeface="Arial" pitchFamily="34" charset="0"/>
              <a:buChar char="•"/>
            </a:pPr>
            <a:endParaRPr lang="en-US" b="1" dirty="0" smtClean="0">
              <a:solidFill>
                <a:schemeClr val="bg2">
                  <a:lumMod val="50000"/>
                </a:schemeClr>
              </a:solidFill>
              <a:latin typeface="Calibri" pitchFamily="34" charset="0"/>
              <a:cs typeface="Calibri" pitchFamily="34" charset="0"/>
            </a:endParaRPr>
          </a:p>
          <a:p>
            <a:pPr>
              <a:buNone/>
            </a:pPr>
            <a:endParaRPr lang="en-US" b="1" dirty="0" smtClean="0">
              <a:solidFill>
                <a:schemeClr val="bg2">
                  <a:lumMod val="50000"/>
                </a:schemeClr>
              </a:solidFill>
              <a:latin typeface="Calibri" pitchFamily="34" charset="0"/>
              <a:cs typeface="Calibri" pitchFamily="34" charset="0"/>
            </a:endParaRPr>
          </a:p>
          <a:p>
            <a:pPr marL="514350" indent="-514350">
              <a:buClr>
                <a:schemeClr val="tx1"/>
              </a:buClr>
              <a:buFont typeface="Arial" pitchFamily="34" charset="0"/>
              <a:buChar char="•"/>
            </a:pPr>
            <a:endParaRPr lang="en-US" b="1" dirty="0" smtClean="0">
              <a:solidFill>
                <a:schemeClr val="bg2">
                  <a:lumMod val="50000"/>
                </a:schemeClr>
              </a:solidFill>
              <a:latin typeface="Calibri" pitchFamily="34" charset="0"/>
              <a:cs typeface="Calibri" pitchFamily="34" charset="0"/>
            </a:endParaRPr>
          </a:p>
          <a:p>
            <a:pPr marL="514350" indent="-514350">
              <a:buClr>
                <a:schemeClr val="tx1"/>
              </a:buClr>
              <a:buFont typeface="Arial" pitchFamily="34" charset="0"/>
              <a:buChar char="•"/>
            </a:pPr>
            <a:endParaRPr lang="en-US" b="1" dirty="0" smtClean="0">
              <a:solidFill>
                <a:schemeClr val="bg2">
                  <a:lumMod val="50000"/>
                </a:schemeClr>
              </a:solidFill>
              <a:latin typeface="Calibri" pitchFamily="34" charset="0"/>
              <a:cs typeface="Calibri" pitchFamily="34" charset="0"/>
            </a:endParaRPr>
          </a:p>
          <a:p>
            <a:pPr marL="0" indent="0">
              <a:buNone/>
            </a:pPr>
            <a:r>
              <a:rPr lang="en-US" b="1" dirty="0" smtClean="0">
                <a:solidFill>
                  <a:srgbClr val="008080"/>
                </a:solidFill>
                <a:latin typeface="Calibri" pitchFamily="34" charset="0"/>
                <a:cs typeface="Calibri" pitchFamily="34" charset="0"/>
              </a:rPr>
              <a:t> </a:t>
            </a:r>
          </a:p>
          <a:p>
            <a:endParaRPr lang="en-US" b="1" dirty="0" smtClean="0">
              <a:latin typeface="Calibri" pitchFamily="34" charset="0"/>
              <a:cs typeface="Calibri" pitchFamily="34" charset="0"/>
            </a:endParaRPr>
          </a:p>
          <a:p>
            <a:endParaRPr lang="fr-FR" b="1"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 Hardware </a:t>
            </a:r>
            <a:br>
              <a:rPr lang="en-US" sz="4400" b="1" dirty="0" smtClean="0">
                <a:solidFill>
                  <a:schemeClr val="bg2">
                    <a:lumMod val="50000"/>
                  </a:schemeClr>
                </a:solidFill>
                <a:latin typeface="Calibri" pitchFamily="34" charset="0"/>
                <a:cs typeface="Calibri" pitchFamily="34" charset="0"/>
              </a:rPr>
            </a:br>
            <a:endParaRPr lang="en-US" sz="4400" b="1"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lstStyle/>
          <a:p>
            <a:pPr marL="457200" indent="-457200">
              <a:buNone/>
            </a:pPr>
            <a:endParaRPr lang="en-US" b="1" dirty="0" smtClean="0">
              <a:latin typeface="Calibri" pitchFamily="34" charset="0"/>
              <a:cs typeface="Calibri" pitchFamily="34" charset="0"/>
            </a:endParaRPr>
          </a:p>
          <a:p>
            <a:pPr marL="457200" indent="-457200">
              <a:buNone/>
            </a:pPr>
            <a:r>
              <a:rPr lang="en-US" b="1" dirty="0" smtClean="0">
                <a:solidFill>
                  <a:srgbClr val="008080"/>
                </a:solidFill>
                <a:latin typeface="Calibri" pitchFamily="34" charset="0"/>
                <a:cs typeface="Calibri" pitchFamily="34" charset="0"/>
              </a:rPr>
              <a:t>Flex sensors </a:t>
            </a:r>
            <a:r>
              <a:rPr lang="en-US" b="1" dirty="0" smtClean="0">
                <a:latin typeface="Calibri" pitchFamily="34" charset="0"/>
                <a:cs typeface="Calibri" pitchFamily="34" charset="0"/>
              </a:rPr>
              <a:t>:</a:t>
            </a:r>
            <a:r>
              <a:rPr lang="en-US" dirty="0" smtClean="0">
                <a:latin typeface="Calibri" pitchFamily="34" charset="0"/>
                <a:cs typeface="Calibri" pitchFamily="34" charset="0"/>
              </a:rPr>
              <a:t> are sensors that change in resistance depending on the amount of bend on the sensor.</a:t>
            </a:r>
            <a:br>
              <a:rPr lang="en-US" dirty="0" smtClean="0">
                <a:latin typeface="Calibri" pitchFamily="34" charset="0"/>
                <a:cs typeface="Calibri" pitchFamily="34" charset="0"/>
              </a:rPr>
            </a:br>
            <a:endParaRPr lang="en-US" dirty="0" smtClean="0">
              <a:latin typeface="Calibri" pitchFamily="34" charset="0"/>
              <a:cs typeface="Calibri" pitchFamily="34" charset="0"/>
            </a:endParaRPr>
          </a:p>
          <a:p>
            <a:pPr marL="457200" indent="-457200">
              <a:buNone/>
            </a:pPr>
            <a:endParaRPr lang="fr-FR" dirty="0" smtClean="0">
              <a:latin typeface="Calibri" pitchFamily="34" charset="0"/>
              <a:cs typeface="Calibri" pitchFamily="34" charset="0"/>
            </a:endParaRPr>
          </a:p>
          <a:p>
            <a:endParaRPr lang="en-US" dirty="0">
              <a:latin typeface="Calibri" pitchFamily="34" charset="0"/>
              <a:cs typeface="Calibri" pitchFamily="34" charset="0"/>
            </a:endParaRPr>
          </a:p>
        </p:txBody>
      </p:sp>
      <p:pic>
        <p:nvPicPr>
          <p:cNvPr id="4" name="Picture 3" descr="08606-03-l__07056_zoom.jpg"/>
          <p:cNvPicPr/>
          <p:nvPr/>
        </p:nvPicPr>
        <p:blipFill>
          <a:blip r:embed="rId2" cstate="print"/>
          <a:stretch>
            <a:fillRect/>
          </a:stretch>
        </p:blipFill>
        <p:spPr>
          <a:xfrm>
            <a:off x="2819400" y="3886201"/>
            <a:ext cx="3886200" cy="23622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Hardware </a:t>
            </a:r>
            <a:r>
              <a:rPr lang="en-US" sz="4400" dirty="0" smtClean="0">
                <a:solidFill>
                  <a:schemeClr val="bg2">
                    <a:lumMod val="50000"/>
                  </a:schemeClr>
                </a:solidFill>
                <a:latin typeface="Calibri" pitchFamily="34" charset="0"/>
                <a:cs typeface="Calibri" pitchFamily="34" charset="0"/>
              </a:rPr>
              <a:t/>
            </a:r>
            <a:br>
              <a:rPr lang="en-US" sz="4400" dirty="0" smtClean="0">
                <a:solidFill>
                  <a:schemeClr val="bg2">
                    <a:lumMod val="50000"/>
                  </a:schemeClr>
                </a:solidFill>
                <a:latin typeface="Calibri" pitchFamily="34" charset="0"/>
                <a:cs typeface="Calibri" pitchFamily="34" charset="0"/>
              </a:rPr>
            </a:br>
            <a:endParaRPr lang="en-US" sz="4400"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noAutofit/>
          </a:bodyPr>
          <a:lstStyle/>
          <a:p>
            <a:pPr marL="514350" indent="-514350">
              <a:buNone/>
            </a:pPr>
            <a:r>
              <a:rPr lang="en-US" b="1" dirty="0" smtClean="0">
                <a:latin typeface="Calibri" pitchFamily="34" charset="0"/>
                <a:cs typeface="Calibri" pitchFamily="34" charset="0"/>
              </a:rPr>
              <a:t> </a:t>
            </a:r>
            <a:r>
              <a:rPr lang="en-US" b="1" dirty="0" smtClean="0">
                <a:solidFill>
                  <a:srgbClr val="008080"/>
                </a:solidFill>
                <a:latin typeface="Calibri" pitchFamily="34" charset="0"/>
                <a:cs typeface="Calibri" pitchFamily="34" charset="0"/>
              </a:rPr>
              <a:t>Accelerometers:  </a:t>
            </a:r>
            <a:r>
              <a:rPr lang="en-US" dirty="0" smtClean="0">
                <a:latin typeface="Calibri" pitchFamily="34" charset="0"/>
                <a:cs typeface="Calibri" pitchFamily="34" charset="0"/>
              </a:rPr>
              <a:t>The accelerometer can detect the three-dimensional orientation of the hand . In our project we use  ADXL335 is a triple axis accelerometer with extremely low noise and power consumption .</a:t>
            </a:r>
            <a:br>
              <a:rPr lang="en-US" dirty="0" smtClean="0">
                <a:latin typeface="Calibri" pitchFamily="34" charset="0"/>
                <a:cs typeface="Calibri" pitchFamily="34" charset="0"/>
              </a:rPr>
            </a:br>
            <a:endParaRPr lang="en-US" dirty="0" smtClean="0">
              <a:latin typeface="Calibri" pitchFamily="34" charset="0"/>
              <a:cs typeface="Calibri" pitchFamily="34" charset="0"/>
            </a:endParaRPr>
          </a:p>
          <a:p>
            <a:pPr marL="514350" indent="-514350">
              <a:buNone/>
            </a:pPr>
            <a:r>
              <a:rPr lang="en-US" dirty="0" smtClean="0">
                <a:latin typeface="Calibri" pitchFamily="34" charset="0"/>
                <a:cs typeface="Calibri" pitchFamily="34" charset="0"/>
              </a:rPr>
              <a:t/>
            </a:r>
            <a:br>
              <a:rPr lang="en-US" dirty="0" smtClean="0">
                <a:latin typeface="Calibri" pitchFamily="34" charset="0"/>
                <a:cs typeface="Calibri" pitchFamily="34" charset="0"/>
              </a:rPr>
            </a:br>
            <a:r>
              <a:rPr lang="en-US" dirty="0" smtClean="0">
                <a:latin typeface="Calibri" pitchFamily="34" charset="0"/>
                <a:cs typeface="Calibri" pitchFamily="34" charset="0"/>
              </a:rPr>
              <a:t/>
            </a:r>
            <a:br>
              <a:rPr lang="en-US" dirty="0" smtClean="0">
                <a:latin typeface="Calibri" pitchFamily="34" charset="0"/>
                <a:cs typeface="Calibri" pitchFamily="34" charset="0"/>
              </a:rPr>
            </a:br>
            <a:r>
              <a:rPr lang="en-US" dirty="0" smtClean="0">
                <a:latin typeface="Calibri" pitchFamily="34" charset="0"/>
                <a:cs typeface="Calibri" pitchFamily="34" charset="0"/>
              </a:rPr>
              <a:t/>
            </a:r>
            <a:br>
              <a:rPr lang="en-US" dirty="0" smtClean="0">
                <a:latin typeface="Calibri" pitchFamily="34" charset="0"/>
                <a:cs typeface="Calibri" pitchFamily="34" charset="0"/>
              </a:rPr>
            </a:br>
            <a:r>
              <a:rPr lang="en-US" dirty="0" smtClean="0">
                <a:latin typeface="Calibri" pitchFamily="34" charset="0"/>
                <a:cs typeface="Calibri" pitchFamily="34" charset="0"/>
              </a:rPr>
              <a:t/>
            </a:r>
            <a:br>
              <a:rPr lang="en-US" dirty="0" smtClean="0">
                <a:latin typeface="Calibri" pitchFamily="34" charset="0"/>
                <a:cs typeface="Calibri" pitchFamily="34" charset="0"/>
              </a:rPr>
            </a:br>
            <a:endParaRPr lang="en-US" dirty="0" smtClean="0">
              <a:latin typeface="Calibri" pitchFamily="34" charset="0"/>
              <a:cs typeface="Calibri" pitchFamily="34" charset="0"/>
            </a:endParaRPr>
          </a:p>
          <a:p>
            <a:endParaRPr lang="en-US" dirty="0">
              <a:latin typeface="Calibri" pitchFamily="34" charset="0"/>
              <a:cs typeface="Calibri" pitchFamily="34" charset="0"/>
            </a:endParaRPr>
          </a:p>
        </p:txBody>
      </p:sp>
      <p:pic>
        <p:nvPicPr>
          <p:cNvPr id="4" name="Picture 3" descr="D:\Documents\Desktop\documntation mshroo3\adxl335-500x500.jpg"/>
          <p:cNvPicPr/>
          <p:nvPr/>
        </p:nvPicPr>
        <p:blipFill>
          <a:blip r:embed="rId2" cstate="print"/>
          <a:srcRect/>
          <a:stretch>
            <a:fillRect/>
          </a:stretch>
        </p:blipFill>
        <p:spPr bwMode="auto">
          <a:xfrm>
            <a:off x="3657600" y="4495800"/>
            <a:ext cx="2752725" cy="1819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 Hardware </a:t>
            </a:r>
            <a:r>
              <a:rPr lang="en-US" sz="4400" dirty="0" smtClean="0">
                <a:solidFill>
                  <a:schemeClr val="bg2">
                    <a:lumMod val="50000"/>
                  </a:schemeClr>
                </a:solidFill>
                <a:latin typeface="Calibri" pitchFamily="34" charset="0"/>
                <a:cs typeface="Calibri" pitchFamily="34" charset="0"/>
              </a:rPr>
              <a:t/>
            </a:r>
            <a:br>
              <a:rPr lang="en-US" sz="4400" dirty="0" smtClean="0">
                <a:solidFill>
                  <a:schemeClr val="bg2">
                    <a:lumMod val="50000"/>
                  </a:schemeClr>
                </a:solidFill>
                <a:latin typeface="Calibri" pitchFamily="34" charset="0"/>
                <a:cs typeface="Calibri" pitchFamily="34" charset="0"/>
              </a:rPr>
            </a:br>
            <a:endParaRPr lang="en-US" sz="4400"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lstStyle/>
          <a:p>
            <a:pPr marL="514350" indent="-514350" rtl="1">
              <a:buNone/>
            </a:pPr>
            <a:r>
              <a:rPr lang="en-US" b="1" dirty="0" smtClean="0">
                <a:solidFill>
                  <a:srgbClr val="008080"/>
                </a:solidFill>
                <a:latin typeface="Calibri" pitchFamily="34" charset="0"/>
                <a:cs typeface="Calibri" pitchFamily="34" charset="0"/>
              </a:rPr>
              <a:t>Microcontroller : </a:t>
            </a:r>
            <a:r>
              <a:rPr lang="en-US" b="1" dirty="0" smtClean="0">
                <a:latin typeface="Calibri" pitchFamily="34" charset="0"/>
                <a:cs typeface="Calibri" pitchFamily="34" charset="0"/>
              </a:rPr>
              <a:t> </a:t>
            </a:r>
            <a:r>
              <a:rPr lang="en-US" dirty="0" smtClean="0">
                <a:latin typeface="Calibri" pitchFamily="34" charset="0"/>
                <a:cs typeface="Calibri" pitchFamily="34" charset="0"/>
              </a:rPr>
              <a:t>The processor that is used in our project is microcontroller </a:t>
            </a:r>
            <a:r>
              <a:rPr lang="en-US" b="1" dirty="0" smtClean="0">
                <a:latin typeface="Calibri" pitchFamily="34" charset="0"/>
                <a:cs typeface="Calibri" pitchFamily="34" charset="0"/>
              </a:rPr>
              <a:t>Pic18F46.</a:t>
            </a:r>
            <a:endParaRPr lang="en-US" dirty="0" smtClean="0">
              <a:latin typeface="Calibri" pitchFamily="34" charset="0"/>
              <a:cs typeface="Calibri" pitchFamily="34" charset="0"/>
            </a:endParaRPr>
          </a:p>
          <a:p>
            <a:pPr marL="514350" indent="-514350" rtl="1">
              <a:buNone/>
            </a:pPr>
            <a:endParaRPr lang="en-US" dirty="0" smtClean="0">
              <a:latin typeface="Calibri" pitchFamily="34" charset="0"/>
              <a:cs typeface="Calibri" pitchFamily="34" charset="0"/>
            </a:endParaRPr>
          </a:p>
          <a:p>
            <a:pPr marL="514350" indent="-514350">
              <a:buNone/>
            </a:pPr>
            <a:endParaRPr lang="en-US" dirty="0" smtClean="0">
              <a:latin typeface="Calibri" pitchFamily="34" charset="0"/>
              <a:cs typeface="Calibri" pitchFamily="34" charset="0"/>
            </a:endParaRPr>
          </a:p>
          <a:p>
            <a:pPr marL="514350" indent="-514350">
              <a:buNone/>
            </a:pPr>
            <a:r>
              <a:rPr lang="en-US" b="1" dirty="0" smtClean="0">
                <a:latin typeface="Calibri" pitchFamily="34" charset="0"/>
                <a:cs typeface="Calibri" pitchFamily="34" charset="0"/>
              </a:rPr>
              <a:t/>
            </a:r>
            <a:br>
              <a:rPr lang="en-US" b="1" dirty="0" smtClean="0">
                <a:latin typeface="Calibri" pitchFamily="34" charset="0"/>
                <a:cs typeface="Calibri" pitchFamily="34" charset="0"/>
              </a:rPr>
            </a:br>
            <a:endParaRPr lang="en-US" dirty="0" smtClean="0">
              <a:latin typeface="Calibri" pitchFamily="34" charset="0"/>
              <a:cs typeface="Calibri" pitchFamily="34" charset="0"/>
            </a:endParaRPr>
          </a:p>
          <a:p>
            <a:pPr marL="457200" indent="-457200">
              <a:buNone/>
            </a:pPr>
            <a:endParaRPr lang="fr-FR" dirty="0" smtClean="0">
              <a:latin typeface="Calibri" pitchFamily="34" charset="0"/>
              <a:cs typeface="Calibri" pitchFamily="34" charset="0"/>
            </a:endParaRPr>
          </a:p>
          <a:p>
            <a:endParaRPr lang="en-US" dirty="0">
              <a:latin typeface="Calibri" pitchFamily="34" charset="0"/>
              <a:cs typeface="Calibri" pitchFamily="34" charset="0"/>
            </a:endParaRPr>
          </a:p>
        </p:txBody>
      </p:sp>
      <p:pic>
        <p:nvPicPr>
          <p:cNvPr id="4" name="Picture 3" descr="D:\Documents\Desktop\F452.jpg"/>
          <p:cNvPicPr/>
          <p:nvPr/>
        </p:nvPicPr>
        <p:blipFill>
          <a:blip r:embed="rId2" cstate="print"/>
          <a:srcRect/>
          <a:stretch>
            <a:fillRect/>
          </a:stretch>
        </p:blipFill>
        <p:spPr bwMode="auto">
          <a:xfrm rot="20231824">
            <a:off x="2743200" y="3810000"/>
            <a:ext cx="39624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Software Development</a:t>
            </a:r>
            <a:r>
              <a:rPr lang="en-US" sz="4400" dirty="0" smtClean="0">
                <a:solidFill>
                  <a:schemeClr val="bg2">
                    <a:lumMod val="50000"/>
                  </a:schemeClr>
                </a:solidFill>
                <a:latin typeface="Calibri" pitchFamily="34" charset="0"/>
                <a:cs typeface="Calibri" pitchFamily="34" charset="0"/>
              </a:rPr>
              <a:t/>
            </a:r>
            <a:br>
              <a:rPr lang="en-US" sz="4400" dirty="0" smtClean="0">
                <a:solidFill>
                  <a:schemeClr val="bg2">
                    <a:lumMod val="50000"/>
                  </a:schemeClr>
                </a:solidFill>
                <a:latin typeface="Calibri" pitchFamily="34" charset="0"/>
                <a:cs typeface="Calibri" pitchFamily="34" charset="0"/>
              </a:rPr>
            </a:br>
            <a:endParaRPr lang="en-US" sz="4400"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noAutofit/>
          </a:bodyPr>
          <a:lstStyle/>
          <a:p>
            <a:pPr marL="514350" indent="-514350">
              <a:buNone/>
            </a:pPr>
            <a:r>
              <a:rPr lang="en-US" b="1" dirty="0" smtClean="0">
                <a:solidFill>
                  <a:srgbClr val="008080"/>
                </a:solidFill>
                <a:latin typeface="Calibri" pitchFamily="34" charset="0"/>
                <a:cs typeface="Calibri" pitchFamily="34" charset="0"/>
              </a:rPr>
              <a:t> Microcontroller Programming </a:t>
            </a:r>
            <a:r>
              <a:rPr lang="en-US" b="1" dirty="0" smtClean="0">
                <a:latin typeface="Calibri" pitchFamily="34" charset="0"/>
                <a:cs typeface="Calibri" pitchFamily="34" charset="0"/>
              </a:rPr>
              <a:t>: </a:t>
            </a:r>
          </a:p>
          <a:p>
            <a:pPr marL="514350" indent="-514350">
              <a:buNone/>
            </a:pPr>
            <a:r>
              <a:rPr lang="en-US" b="1" dirty="0" smtClean="0">
                <a:latin typeface="Calibri" pitchFamily="34" charset="0"/>
                <a:cs typeface="Calibri" pitchFamily="34" charset="0"/>
              </a:rPr>
              <a:t>    </a:t>
            </a:r>
            <a:r>
              <a:rPr lang="en-US" dirty="0" smtClean="0">
                <a:latin typeface="Calibri" pitchFamily="34" charset="0"/>
                <a:cs typeface="Calibri" pitchFamily="34" charset="0"/>
              </a:rPr>
              <a:t>We programmed  the </a:t>
            </a:r>
            <a:r>
              <a:rPr lang="en-US" dirty="0" err="1" smtClean="0">
                <a:latin typeface="Calibri" pitchFamily="34" charset="0"/>
                <a:cs typeface="Calibri" pitchFamily="34" charset="0"/>
              </a:rPr>
              <a:t>Pic</a:t>
            </a:r>
            <a:r>
              <a:rPr lang="en-US" dirty="0" smtClean="0">
                <a:latin typeface="Calibri" pitchFamily="34" charset="0"/>
                <a:cs typeface="Calibri" pitchFamily="34" charset="0"/>
              </a:rPr>
              <a:t> 18F4620 using PIC-C  , because we connect these components to the ADC port on </a:t>
            </a:r>
            <a:r>
              <a:rPr lang="en-US" dirty="0" err="1" smtClean="0">
                <a:latin typeface="Calibri" pitchFamily="34" charset="0"/>
                <a:cs typeface="Calibri" pitchFamily="34" charset="0"/>
              </a:rPr>
              <a:t>pic</a:t>
            </a:r>
            <a:r>
              <a:rPr lang="en-US" dirty="0" smtClean="0">
                <a:latin typeface="Calibri" pitchFamily="34" charset="0"/>
                <a:cs typeface="Calibri" pitchFamily="34" charset="0"/>
              </a:rPr>
              <a:t> , In the code we read the ADC from it and write </a:t>
            </a:r>
            <a:r>
              <a:rPr lang="en-US" b="1" dirty="0" smtClean="0">
                <a:solidFill>
                  <a:srgbClr val="008080"/>
                </a:solidFill>
                <a:latin typeface="Calibri" pitchFamily="34" charset="0"/>
                <a:cs typeface="Calibri" pitchFamily="34" charset="0"/>
              </a:rPr>
              <a:t>algorithm</a:t>
            </a:r>
            <a:r>
              <a:rPr lang="en-US" dirty="0" smtClean="0">
                <a:latin typeface="Calibri" pitchFamily="34" charset="0"/>
                <a:cs typeface="Calibri" pitchFamily="34" charset="0"/>
              </a:rPr>
              <a:t> to compute  voltage average  and send it to serial then to software part .</a:t>
            </a:r>
          </a:p>
          <a:p>
            <a:pPr marL="514350" indent="-514350">
              <a:buNone/>
            </a:pPr>
            <a:endParaRPr lang="en-US" dirty="0" smtClean="0">
              <a:latin typeface="Calibri" pitchFamily="34" charset="0"/>
              <a:cs typeface="Calibri" pitchFamily="34" charset="0"/>
            </a:endParaRPr>
          </a:p>
          <a:p>
            <a:pPr marL="514350" indent="-514350">
              <a:buFont typeface="+mj-lt"/>
              <a:buAutoNum type="arabicPeriod"/>
            </a:pPr>
            <a:endParaRPr lang="en-US" dirty="0" smtClean="0">
              <a:latin typeface="Calibri" pitchFamily="34" charset="0"/>
              <a:cs typeface="Calibri" pitchFamily="34" charset="0"/>
            </a:endParaRPr>
          </a:p>
          <a:p>
            <a:pPr marL="514350" indent="-514350">
              <a:buNone/>
            </a:pPr>
            <a:endParaRPr lang="en-US" b="1" dirty="0" smtClean="0">
              <a:latin typeface="Calibri" pitchFamily="34" charset="0"/>
              <a:cs typeface="Calibri" pitchFamily="34" charset="0"/>
            </a:endParaRPr>
          </a:p>
          <a:p>
            <a:pPr marL="0" indent="0">
              <a:buNone/>
            </a:pPr>
            <a:r>
              <a:rPr lang="en-US" b="1" dirty="0" smtClean="0">
                <a:solidFill>
                  <a:srgbClr val="008080"/>
                </a:solidFill>
                <a:latin typeface="Calibri" pitchFamily="34" charset="0"/>
                <a:cs typeface="Calibri" pitchFamily="34" charset="0"/>
              </a:rPr>
              <a:t> </a:t>
            </a:r>
          </a:p>
          <a:p>
            <a:pPr>
              <a:buNone/>
            </a:pPr>
            <a:endParaRPr lang="en-US" b="1" dirty="0" smtClean="0">
              <a:latin typeface="Calibri" pitchFamily="34" charset="0"/>
              <a:cs typeface="Calibri" pitchFamily="34" charset="0"/>
            </a:endParaRPr>
          </a:p>
          <a:p>
            <a:endParaRPr lang="fr-FR" b="1"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 Software </a:t>
            </a:r>
            <a:r>
              <a:rPr lang="en-US" sz="4400" dirty="0" smtClean="0">
                <a:solidFill>
                  <a:schemeClr val="bg2">
                    <a:lumMod val="50000"/>
                  </a:schemeClr>
                </a:solidFill>
                <a:latin typeface="Calibri" pitchFamily="34" charset="0"/>
                <a:cs typeface="Calibri" pitchFamily="34" charset="0"/>
              </a:rPr>
              <a:t/>
            </a:r>
            <a:br>
              <a:rPr lang="en-US" sz="4400" dirty="0" smtClean="0">
                <a:solidFill>
                  <a:schemeClr val="bg2">
                    <a:lumMod val="50000"/>
                  </a:schemeClr>
                </a:solidFill>
                <a:latin typeface="Calibri" pitchFamily="34" charset="0"/>
                <a:cs typeface="Calibri" pitchFamily="34" charset="0"/>
              </a:rPr>
            </a:br>
            <a:endParaRPr lang="en-US" sz="4400"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noAutofit/>
          </a:bodyPr>
          <a:lstStyle/>
          <a:p>
            <a:pPr rtl="1">
              <a:buNone/>
            </a:pPr>
            <a:r>
              <a:rPr lang="en-US" b="1" dirty="0" smtClean="0">
                <a:solidFill>
                  <a:srgbClr val="008080"/>
                </a:solidFill>
                <a:latin typeface="Calibri" pitchFamily="34" charset="0"/>
                <a:cs typeface="Calibri" pitchFamily="34" charset="0"/>
              </a:rPr>
              <a:t>Human Hand Model </a:t>
            </a:r>
            <a:r>
              <a:rPr lang="en-US" b="1" dirty="0" smtClean="0">
                <a:latin typeface="Calibri" pitchFamily="34" charset="0"/>
                <a:cs typeface="Calibri" pitchFamily="34" charset="0"/>
              </a:rPr>
              <a:t>:</a:t>
            </a:r>
            <a:r>
              <a:rPr lang="en-US" dirty="0" smtClean="0">
                <a:latin typeface="Calibri" pitchFamily="34" charset="0"/>
                <a:cs typeface="Calibri" pitchFamily="34" charset="0"/>
              </a:rPr>
              <a:t> We created a human hand model using “Milk Shape” software program :</a:t>
            </a:r>
          </a:p>
          <a:p>
            <a:pPr rtl="1">
              <a:buNone/>
            </a:pPr>
            <a:r>
              <a:rPr lang="en-US" dirty="0" smtClean="0">
                <a:latin typeface="Calibri" pitchFamily="34" charset="0"/>
                <a:cs typeface="Calibri" pitchFamily="34" charset="0"/>
              </a:rPr>
              <a:t>  1. Drawing  “Joints” that simulates bones and joints in our hands.</a:t>
            </a:r>
            <a:br>
              <a:rPr lang="en-US" dirty="0" smtClean="0">
                <a:latin typeface="Calibri" pitchFamily="34" charset="0"/>
                <a:cs typeface="Calibri" pitchFamily="34" charset="0"/>
              </a:rPr>
            </a:br>
            <a:endParaRPr lang="en-US" dirty="0" smtClean="0">
              <a:latin typeface="Calibri" pitchFamily="34" charset="0"/>
              <a:cs typeface="Calibri" pitchFamily="34" charset="0"/>
            </a:endParaRPr>
          </a:p>
          <a:p>
            <a:pPr rtl="1">
              <a:buNone/>
            </a:pPr>
            <a:r>
              <a:rPr lang="en-US" dirty="0" smtClean="0">
                <a:latin typeface="Calibri" pitchFamily="34" charset="0"/>
                <a:cs typeface="Calibri" pitchFamily="34" charset="0"/>
              </a:rPr>
              <a:t>2.Adding some textures to appear like in this picture. </a:t>
            </a:r>
          </a:p>
          <a:p>
            <a:pPr marL="457200" indent="-457200">
              <a:buNone/>
            </a:pPr>
            <a:endParaRPr lang="fr-FR" dirty="0" smtClean="0">
              <a:latin typeface="Calibri" pitchFamily="34" charset="0"/>
              <a:cs typeface="Calibri" pitchFamily="34" charset="0"/>
            </a:endParaRPr>
          </a:p>
          <a:p>
            <a:pPr marL="457200" indent="-457200">
              <a:buNone/>
            </a:pPr>
            <a:endParaRPr lang="fr-FR"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 Software </a:t>
            </a:r>
            <a:r>
              <a:rPr lang="en-US" sz="4400" dirty="0" smtClean="0">
                <a:solidFill>
                  <a:schemeClr val="bg2">
                    <a:lumMod val="50000"/>
                  </a:schemeClr>
                </a:solidFill>
                <a:latin typeface="Calibri" pitchFamily="34" charset="0"/>
                <a:cs typeface="Calibri" pitchFamily="34" charset="0"/>
              </a:rPr>
              <a:t/>
            </a:r>
            <a:br>
              <a:rPr lang="en-US" sz="4400" dirty="0" smtClean="0">
                <a:solidFill>
                  <a:schemeClr val="bg2">
                    <a:lumMod val="50000"/>
                  </a:schemeClr>
                </a:solidFill>
                <a:latin typeface="Calibri" pitchFamily="34" charset="0"/>
                <a:cs typeface="Calibri" pitchFamily="34" charset="0"/>
              </a:rPr>
            </a:br>
            <a:endParaRPr lang="en-US" sz="4400" dirty="0"/>
          </a:p>
        </p:txBody>
      </p:sp>
      <p:pic>
        <p:nvPicPr>
          <p:cNvPr id="4" name="Content Placeholder 3" descr="C:\Users\eman\Desktop\milkshape hand2.png"/>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35100" y="1504553"/>
            <a:ext cx="7499350" cy="4687094"/>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smtClean="0">
                <a:solidFill>
                  <a:schemeClr val="bg2">
                    <a:lumMod val="50000"/>
                  </a:schemeClr>
                </a:solidFill>
              </a:rPr>
              <a:t/>
            </a:r>
            <a:br>
              <a:rPr lang="en-US" sz="4400" b="1" dirty="0" smtClean="0">
                <a:solidFill>
                  <a:schemeClr val="bg2">
                    <a:lumMod val="50000"/>
                  </a:schemeClr>
                </a:solidFill>
              </a:rPr>
            </a:br>
            <a:r>
              <a:rPr lang="en-US" sz="4400" b="1" dirty="0" smtClean="0">
                <a:solidFill>
                  <a:schemeClr val="bg2">
                    <a:lumMod val="50000"/>
                  </a:schemeClr>
                </a:solidFill>
              </a:rPr>
              <a:t>Software </a:t>
            </a:r>
            <a:r>
              <a:rPr lang="en-US" sz="4400" dirty="0" smtClean="0">
                <a:solidFill>
                  <a:schemeClr val="bg2">
                    <a:lumMod val="50000"/>
                  </a:schemeClr>
                </a:solidFill>
              </a:rPr>
              <a:t/>
            </a:r>
            <a:br>
              <a:rPr lang="en-US" sz="4400" dirty="0" smtClean="0">
                <a:solidFill>
                  <a:schemeClr val="bg2">
                    <a:lumMod val="50000"/>
                  </a:schemeClr>
                </a:solidFill>
              </a:rPr>
            </a:br>
            <a:endParaRPr lang="en-US" dirty="0">
              <a:solidFill>
                <a:schemeClr val="bg2">
                  <a:lumMod val="50000"/>
                </a:schemeClr>
              </a:solidFill>
            </a:endParaRPr>
          </a:p>
        </p:txBody>
      </p:sp>
      <p:sp>
        <p:nvSpPr>
          <p:cNvPr id="3" name="Content Placeholder 2"/>
          <p:cNvSpPr>
            <a:spLocks noGrp="1"/>
          </p:cNvSpPr>
          <p:nvPr>
            <p:ph idx="1"/>
          </p:nvPr>
        </p:nvSpPr>
        <p:spPr/>
        <p:txBody>
          <a:bodyPr/>
          <a:lstStyle/>
          <a:p>
            <a:pPr marL="457200" indent="-457200">
              <a:buNone/>
            </a:pPr>
            <a:endParaRPr lang="fr-FR" dirty="0" smtClean="0">
              <a:latin typeface="Calibri" pitchFamily="34" charset="0"/>
              <a:cs typeface="Calibri" pitchFamily="34" charset="0"/>
            </a:endParaRPr>
          </a:p>
          <a:p>
            <a:pPr marL="457200" indent="-457200">
              <a:buNone/>
            </a:pPr>
            <a:r>
              <a:rPr lang="fr-FR" dirty="0" smtClean="0">
                <a:latin typeface="Calibri" pitchFamily="34" charset="0"/>
                <a:cs typeface="Calibri" pitchFamily="34" charset="0"/>
              </a:rPr>
              <a:t>3.</a:t>
            </a:r>
            <a:r>
              <a:rPr lang="en-US" dirty="0" smtClean="0">
                <a:latin typeface="Calibri" pitchFamily="34" charset="0"/>
                <a:cs typeface="Calibri" pitchFamily="34" charset="0"/>
              </a:rPr>
              <a:t>  Adding  animation on this model like : rotate fingers, rotate hand left  ,right, up and down using “</a:t>
            </a:r>
            <a:r>
              <a:rPr lang="en-US" b="1" dirty="0" smtClean="0">
                <a:solidFill>
                  <a:schemeClr val="bg2">
                    <a:lumMod val="50000"/>
                  </a:schemeClr>
                </a:solidFill>
                <a:latin typeface="Calibri" pitchFamily="34" charset="0"/>
                <a:cs typeface="Calibri" pitchFamily="34" charset="0"/>
              </a:rPr>
              <a:t>Animate”  </a:t>
            </a:r>
            <a:r>
              <a:rPr lang="en-US" dirty="0" smtClean="0">
                <a:latin typeface="Calibri" pitchFamily="34" charset="0"/>
                <a:cs typeface="Calibri" pitchFamily="34" charset="0"/>
              </a:rPr>
              <a:t>and then adding Key Frames.</a:t>
            </a:r>
            <a:br>
              <a:rPr lang="en-US" dirty="0" smtClean="0">
                <a:latin typeface="Calibri" pitchFamily="34" charset="0"/>
                <a:cs typeface="Calibri" pitchFamily="34" charset="0"/>
              </a:rPr>
            </a:br>
            <a:endParaRPr lang="fr-FR"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b="1" dirty="0" smtClean="0">
                <a:solidFill>
                  <a:schemeClr val="bg2">
                    <a:lumMod val="50000"/>
                  </a:schemeClr>
                </a:solidFill>
              </a:rPr>
              <a:t>Outline </a:t>
            </a:r>
            <a:endParaRPr lang="en-US" dirty="0">
              <a:solidFill>
                <a:schemeClr val="bg2">
                  <a:lumMod val="50000"/>
                </a:schemeClr>
              </a:solidFill>
            </a:endParaRPr>
          </a:p>
        </p:txBody>
      </p:sp>
      <p:sp>
        <p:nvSpPr>
          <p:cNvPr id="5" name="Content Placeholder 4"/>
          <p:cNvSpPr>
            <a:spLocks noGrp="1"/>
          </p:cNvSpPr>
          <p:nvPr>
            <p:ph idx="1"/>
          </p:nvPr>
        </p:nvSpPr>
        <p:spPr>
          <a:xfrm>
            <a:off x="1435608" y="1447800"/>
            <a:ext cx="7708392" cy="4800600"/>
          </a:xfrm>
        </p:spPr>
        <p:txBody>
          <a:bodyPr>
            <a:noAutofit/>
          </a:bodyPr>
          <a:lstStyle/>
          <a:p>
            <a:r>
              <a:rPr lang="en-US" b="1" dirty="0"/>
              <a:t>Motivation and Achievements .</a:t>
            </a:r>
          </a:p>
          <a:p>
            <a:r>
              <a:rPr lang="en-US" b="1" dirty="0"/>
              <a:t>System design .</a:t>
            </a:r>
          </a:p>
          <a:p>
            <a:r>
              <a:rPr lang="en-US" b="1" dirty="0"/>
              <a:t>Hardware .</a:t>
            </a:r>
          </a:p>
          <a:p>
            <a:r>
              <a:rPr lang="en-US" b="1" dirty="0"/>
              <a:t>Software </a:t>
            </a:r>
          </a:p>
          <a:p>
            <a:r>
              <a:rPr lang="en-US" b="1" dirty="0"/>
              <a:t>Hardware/software interface  design .</a:t>
            </a:r>
          </a:p>
          <a:p>
            <a:r>
              <a:rPr lang="en-US" b="1" dirty="0"/>
              <a:t>Applications .</a:t>
            </a:r>
          </a:p>
          <a:p>
            <a:r>
              <a:rPr lang="en-US" b="1" dirty="0"/>
              <a:t>Conclusion .</a:t>
            </a:r>
            <a:endParaRPr lang="en-US" b="1" dirty="0" smtClean="0">
              <a:latin typeface="Calibri" pitchFamily="34" charset="0"/>
              <a:cs typeface="Calibri" pitchFamily="34" charset="0"/>
            </a:endParaRPr>
          </a:p>
          <a:p>
            <a:pPr>
              <a:buClr>
                <a:schemeClr val="bg2">
                  <a:lumMod val="50000"/>
                </a:schemeClr>
              </a:buClr>
              <a:buFont typeface="Wingdings 2" pitchFamily="18" charset="2"/>
              <a:buChar char=""/>
            </a:pPr>
            <a:endParaRPr lang="en-US" b="1" dirty="0" smtClean="0">
              <a:latin typeface="Calibri" pitchFamily="34" charset="0"/>
              <a:cs typeface="Calibri" pitchFamily="34" charset="0"/>
            </a:endParaRPr>
          </a:p>
          <a:p>
            <a:pPr>
              <a:buClr>
                <a:schemeClr val="bg2">
                  <a:lumMod val="50000"/>
                </a:schemeClr>
              </a:buClr>
              <a:buFont typeface="Wingdings 2" pitchFamily="18" charset="2"/>
              <a:buChar char=""/>
            </a:pPr>
            <a:endParaRPr lang="en-US" b="1" dirty="0" smtClean="0">
              <a:latin typeface="Calibri" pitchFamily="34" charset="0"/>
              <a:cs typeface="Calibri" pitchFamily="34" charset="0"/>
            </a:endParaRPr>
          </a:p>
          <a:p>
            <a:pPr>
              <a:buClr>
                <a:schemeClr val="bg2">
                  <a:lumMod val="50000"/>
                </a:schemeClr>
              </a:buClr>
              <a:buFont typeface="Wingdings 2" pitchFamily="18" charset="2"/>
              <a:buChar char=""/>
            </a:pPr>
            <a:endParaRPr lang="en-US" b="1" dirty="0" smtClean="0">
              <a:latin typeface="Calibri" pitchFamily="34" charset="0"/>
              <a:cs typeface="Calibri" pitchFamily="34" charset="0"/>
            </a:endParaRPr>
          </a:p>
          <a:p>
            <a:pPr>
              <a:buClr>
                <a:schemeClr val="bg2">
                  <a:lumMod val="50000"/>
                </a:schemeClr>
              </a:buClr>
              <a:buNone/>
            </a:pPr>
            <a:endParaRPr lang="en-US" b="1" dirty="0" smtClean="0">
              <a:latin typeface="Calibri" pitchFamily="34" charset="0"/>
              <a:cs typeface="Calibri" pitchFamily="34" charset="0"/>
            </a:endParaRPr>
          </a:p>
          <a:p>
            <a:pPr>
              <a:buClr>
                <a:schemeClr val="bg2">
                  <a:lumMod val="50000"/>
                </a:schemeClr>
              </a:buClr>
              <a:buNone/>
            </a:pPr>
            <a:endParaRPr lang="en-US" b="1" dirty="0" smtClean="0">
              <a:latin typeface="Calibri" pitchFamily="34" charset="0"/>
              <a:cs typeface="Calibri" pitchFamily="34" charset="0"/>
            </a:endParaRPr>
          </a:p>
          <a:p>
            <a:pPr>
              <a:buClr>
                <a:schemeClr val="bg2">
                  <a:lumMod val="50000"/>
                </a:schemeClr>
              </a:buClr>
              <a:buFont typeface="Wingdings 2" pitchFamily="18" charset="2"/>
              <a:buChar char=""/>
            </a:pPr>
            <a:endParaRPr lang="en-US" b="1" dirty="0" smtClean="0">
              <a:latin typeface="Calibri" pitchFamily="34" charset="0"/>
              <a:cs typeface="Calibri" pitchFamily="34" charset="0"/>
            </a:endParaRPr>
          </a:p>
          <a:p>
            <a:pPr>
              <a:buClr>
                <a:schemeClr val="bg2">
                  <a:lumMod val="50000"/>
                </a:schemeClr>
              </a:buClr>
              <a:buFont typeface="Wingdings 2" pitchFamily="18" charset="2"/>
              <a:buChar char=""/>
            </a:pPr>
            <a:endParaRPr lang="en-US" b="1" dirty="0" smtClean="0">
              <a:latin typeface="Calibri" pitchFamily="34" charset="0"/>
              <a:cs typeface="Calibri" pitchFamily="34" charset="0"/>
            </a:endParaRPr>
          </a:p>
          <a:p>
            <a:pPr>
              <a:buClr>
                <a:schemeClr val="bg2">
                  <a:lumMod val="50000"/>
                </a:schemeClr>
              </a:buClr>
              <a:buFont typeface="Wingdings 2" pitchFamily="18" charset="2"/>
              <a:buChar char=""/>
            </a:pPr>
            <a:endParaRPr lang="en-US" b="1" dirty="0" smtClean="0">
              <a:latin typeface="Calibri" pitchFamily="34" charset="0"/>
              <a:cs typeface="Calibri" pitchFamily="34" charset="0"/>
            </a:endParaRPr>
          </a:p>
          <a:p>
            <a:pPr>
              <a:buNone/>
            </a:pPr>
            <a:r>
              <a:rPr lang="en-US" b="1" dirty="0" smtClean="0">
                <a:latin typeface="Calibri" pitchFamily="34" charset="0"/>
                <a:cs typeface="Calibri" pitchFamily="34" charset="0"/>
              </a:rPr>
              <a:t/>
            </a:r>
            <a:br>
              <a:rPr lang="en-US" b="1" dirty="0" smtClean="0">
                <a:latin typeface="Calibri" pitchFamily="34" charset="0"/>
                <a:cs typeface="Calibri" pitchFamily="34" charset="0"/>
              </a:rPr>
            </a:br>
            <a:r>
              <a:rPr lang="en-US" b="1" dirty="0" smtClean="0">
                <a:latin typeface="Calibri" pitchFamily="34" charset="0"/>
                <a:cs typeface="Calibri" pitchFamily="34" charset="0"/>
              </a:rPr>
              <a:t/>
            </a:r>
            <a:br>
              <a:rPr lang="en-US" b="1" dirty="0" smtClean="0">
                <a:latin typeface="Calibri" pitchFamily="34" charset="0"/>
                <a:cs typeface="Calibri" pitchFamily="34" charset="0"/>
              </a:rPr>
            </a:br>
            <a:r>
              <a:rPr lang="en-US" b="1" dirty="0" smtClean="0">
                <a:latin typeface="Calibri" pitchFamily="34" charset="0"/>
                <a:cs typeface="Calibri" pitchFamily="34" charset="0"/>
              </a:rPr>
              <a:t/>
            </a:r>
            <a:br>
              <a:rPr lang="en-US" b="1" dirty="0" smtClean="0">
                <a:latin typeface="Calibri" pitchFamily="34" charset="0"/>
                <a:cs typeface="Calibri" pitchFamily="34" charset="0"/>
              </a:rPr>
            </a:br>
            <a:endParaRPr lang="en-US" b="1" dirty="0" smtClean="0">
              <a:latin typeface="Calibri" pitchFamily="34" charset="0"/>
              <a:cs typeface="Calibri" pitchFamily="34" charset="0"/>
            </a:endParaRPr>
          </a:p>
          <a:p>
            <a:endParaRPr lang="fr-FR" b="1"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solidFill>
                  <a:schemeClr val="bg2">
                    <a:lumMod val="50000"/>
                  </a:schemeClr>
                </a:solidFill>
              </a:rPr>
              <a:t/>
            </a:r>
            <a:br>
              <a:rPr lang="en-US" sz="4000" b="1" dirty="0" smtClean="0">
                <a:solidFill>
                  <a:schemeClr val="bg2">
                    <a:lumMod val="50000"/>
                  </a:schemeClr>
                </a:solidFill>
              </a:rPr>
            </a:br>
            <a:r>
              <a:rPr lang="en-US" sz="4000" b="1" dirty="0" smtClean="0">
                <a:solidFill>
                  <a:schemeClr val="bg2">
                    <a:lumMod val="50000"/>
                  </a:schemeClr>
                </a:solidFill>
              </a:rPr>
              <a:t>Software </a:t>
            </a:r>
            <a:r>
              <a:rPr lang="en-US" sz="4000" dirty="0" smtClean="0">
                <a:solidFill>
                  <a:schemeClr val="bg2">
                    <a:lumMod val="50000"/>
                  </a:schemeClr>
                </a:solidFill>
              </a:rPr>
              <a:t/>
            </a:r>
            <a:br>
              <a:rPr lang="en-US" sz="4000" dirty="0" smtClean="0">
                <a:solidFill>
                  <a:schemeClr val="bg2">
                    <a:lumMod val="50000"/>
                  </a:schemeClr>
                </a:solidFill>
              </a:rPr>
            </a:br>
            <a:endParaRPr lang="en-US" dirty="0"/>
          </a:p>
        </p:txBody>
      </p:sp>
      <p:pic>
        <p:nvPicPr>
          <p:cNvPr id="4" name="Content Placeholder 3" descr="C:\Users\eman\Desktop\milkshape hand.png"/>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43000" y="1828800"/>
            <a:ext cx="7543800" cy="4419600"/>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 Software </a:t>
            </a:r>
            <a:r>
              <a:rPr lang="en-US" sz="4400" dirty="0" smtClean="0">
                <a:solidFill>
                  <a:schemeClr val="bg2">
                    <a:lumMod val="50000"/>
                  </a:schemeClr>
                </a:solidFill>
                <a:latin typeface="Calibri" pitchFamily="34" charset="0"/>
                <a:cs typeface="Calibri" pitchFamily="34" charset="0"/>
              </a:rPr>
              <a:t/>
            </a:r>
            <a:br>
              <a:rPr lang="en-US" sz="4400" dirty="0" smtClean="0">
                <a:solidFill>
                  <a:schemeClr val="bg2">
                    <a:lumMod val="50000"/>
                  </a:schemeClr>
                </a:solidFill>
                <a:latin typeface="Calibri" pitchFamily="34" charset="0"/>
                <a:cs typeface="Calibri" pitchFamily="34" charset="0"/>
              </a:rPr>
            </a:br>
            <a:endParaRPr lang="en-US" sz="4400"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lstStyle/>
          <a:p>
            <a:pPr rtl="1">
              <a:buNone/>
            </a:pPr>
            <a:r>
              <a:rPr lang="en-US" dirty="0" smtClean="0">
                <a:latin typeface="Calibri" pitchFamily="34" charset="0"/>
                <a:cs typeface="Calibri" pitchFamily="34" charset="0"/>
              </a:rPr>
              <a:t> </a:t>
            </a:r>
          </a:p>
          <a:p>
            <a:pPr rtl="1">
              <a:buNone/>
            </a:pPr>
            <a:r>
              <a:rPr lang="en-US" dirty="0" smtClean="0">
                <a:latin typeface="Calibri" pitchFamily="34" charset="0"/>
                <a:cs typeface="Calibri" pitchFamily="34" charset="0"/>
              </a:rPr>
              <a:t>4.“Milk Shape” divides the model into many </a:t>
            </a:r>
            <a:r>
              <a:rPr lang="en-US" dirty="0" smtClean="0">
                <a:solidFill>
                  <a:srgbClr val="008080"/>
                </a:solidFill>
                <a:latin typeface="Calibri" pitchFamily="34" charset="0"/>
                <a:cs typeface="Calibri" pitchFamily="34" charset="0"/>
              </a:rPr>
              <a:t>frames</a:t>
            </a:r>
            <a:r>
              <a:rPr lang="en-US" dirty="0" smtClean="0">
                <a:latin typeface="Calibri" pitchFamily="34" charset="0"/>
                <a:cs typeface="Calibri" pitchFamily="34" charset="0"/>
              </a:rPr>
              <a:t> ,the user control their number, and at each frame we added  some animation (key frame) and save it .  </a:t>
            </a:r>
          </a:p>
          <a:p>
            <a:pPr rtl="1">
              <a:buNone/>
            </a:pPr>
            <a:endParaRPr lang="en-US" dirty="0" smtClean="0">
              <a:latin typeface="Calibri" pitchFamily="34" charset="0"/>
              <a:cs typeface="Calibri" pitchFamily="34" charset="0"/>
            </a:endParaRPr>
          </a:p>
          <a:p>
            <a:pPr rtl="1">
              <a:buNone/>
            </a:pPr>
            <a:r>
              <a:rPr lang="en-US" dirty="0" smtClean="0">
                <a:latin typeface="Calibri" pitchFamily="34" charset="0"/>
                <a:cs typeface="Calibri" pitchFamily="34" charset="0"/>
              </a:rPr>
              <a:t>5. Importing  the model as</a:t>
            </a:r>
            <a:r>
              <a:rPr lang="en-US" dirty="0" smtClean="0">
                <a:solidFill>
                  <a:srgbClr val="008080"/>
                </a:solidFill>
                <a:latin typeface="Calibri" pitchFamily="34" charset="0"/>
                <a:cs typeface="Calibri" pitchFamily="34" charset="0"/>
              </a:rPr>
              <a:t>” MD2 format”</a:t>
            </a:r>
            <a:r>
              <a:rPr lang="en-US" dirty="0" smtClean="0">
                <a:latin typeface="Calibri" pitchFamily="34" charset="0"/>
                <a:cs typeface="Calibri" pitchFamily="34" charset="0"/>
              </a:rPr>
              <a:t>.</a:t>
            </a: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 Software </a:t>
            </a:r>
            <a:r>
              <a:rPr lang="en-US" sz="4400" dirty="0" smtClean="0">
                <a:solidFill>
                  <a:schemeClr val="bg2">
                    <a:lumMod val="50000"/>
                  </a:schemeClr>
                </a:solidFill>
                <a:latin typeface="Calibri" pitchFamily="34" charset="0"/>
                <a:cs typeface="Calibri" pitchFamily="34" charset="0"/>
              </a:rPr>
              <a:t/>
            </a:r>
            <a:br>
              <a:rPr lang="en-US" sz="4400" dirty="0" smtClean="0">
                <a:solidFill>
                  <a:schemeClr val="bg2">
                    <a:lumMod val="50000"/>
                  </a:schemeClr>
                </a:solidFill>
                <a:latin typeface="Calibri" pitchFamily="34" charset="0"/>
                <a:cs typeface="Calibri" pitchFamily="34" charset="0"/>
              </a:rPr>
            </a:br>
            <a:endParaRPr lang="en-US" sz="4400" dirty="0"/>
          </a:p>
        </p:txBody>
      </p:sp>
      <p:sp>
        <p:nvSpPr>
          <p:cNvPr id="3" name="Content Placeholder 2"/>
          <p:cNvSpPr>
            <a:spLocks noGrp="1"/>
          </p:cNvSpPr>
          <p:nvPr>
            <p:ph idx="1"/>
          </p:nvPr>
        </p:nvSpPr>
        <p:spPr/>
        <p:txBody>
          <a:bodyPr/>
          <a:lstStyle/>
          <a:p>
            <a:pPr rtl="1">
              <a:buNone/>
            </a:pPr>
            <a:endParaRPr lang="en-US" b="1" dirty="0" smtClean="0">
              <a:latin typeface="Calibri" pitchFamily="34" charset="0"/>
              <a:cs typeface="Calibri" pitchFamily="34" charset="0"/>
            </a:endParaRPr>
          </a:p>
          <a:p>
            <a:pPr rtl="1">
              <a:buNone/>
            </a:pPr>
            <a:r>
              <a:rPr lang="en-US" b="1" dirty="0" smtClean="0">
                <a:latin typeface="Calibri" pitchFamily="34" charset="0"/>
                <a:cs typeface="Calibri" pitchFamily="34" charset="0"/>
              </a:rPr>
              <a:t>MD2 Loader </a:t>
            </a:r>
            <a:r>
              <a:rPr lang="en-US" dirty="0" smtClean="0">
                <a:latin typeface="Calibri" pitchFamily="34" charset="0"/>
                <a:cs typeface="Calibri" pitchFamily="34" charset="0"/>
              </a:rPr>
              <a:t>:  </a:t>
            </a:r>
            <a:r>
              <a:rPr lang="en-US" dirty="0"/>
              <a:t>C++ code that Load the MD2 model to Open </a:t>
            </a:r>
            <a:r>
              <a:rPr lang="en-US" dirty="0" err="1"/>
              <a:t>Gl</a:t>
            </a:r>
            <a:r>
              <a:rPr lang="en-US" dirty="0"/>
              <a:t> </a:t>
            </a:r>
            <a:br>
              <a:rPr lang="en-US" dirty="0"/>
            </a:br>
            <a:r>
              <a:rPr lang="en-US" dirty="0"/>
              <a:t>(read the model and redraw it also play it’s animation).</a:t>
            </a:r>
          </a:p>
          <a:p>
            <a:pPr>
              <a:buNone/>
            </a:pPr>
            <a:endParaRPr lang="en-US" dirty="0"/>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solidFill>
                  <a:schemeClr val="bg2">
                    <a:lumMod val="50000"/>
                  </a:schemeClr>
                </a:solidFill>
                <a:latin typeface="Calibri" pitchFamily="34" charset="0"/>
                <a:cs typeface="Calibri" pitchFamily="34" charset="0"/>
              </a:rPr>
              <a:t/>
            </a:r>
            <a:br>
              <a:rPr lang="en-US" sz="4000" b="1" dirty="0" smtClean="0">
                <a:solidFill>
                  <a:schemeClr val="bg2">
                    <a:lumMod val="50000"/>
                  </a:schemeClr>
                </a:solidFill>
                <a:latin typeface="Calibri" pitchFamily="34" charset="0"/>
                <a:cs typeface="Calibri" pitchFamily="34" charset="0"/>
              </a:rPr>
            </a:br>
            <a:r>
              <a:rPr lang="en-US" sz="4000" b="1" dirty="0" smtClean="0">
                <a:solidFill>
                  <a:schemeClr val="bg2">
                    <a:lumMod val="50000"/>
                  </a:schemeClr>
                </a:solidFill>
                <a:latin typeface="Calibri" pitchFamily="34" charset="0"/>
                <a:cs typeface="Calibri" pitchFamily="34" charset="0"/>
              </a:rPr>
              <a:t> Software </a:t>
            </a:r>
            <a:r>
              <a:rPr lang="en-US" sz="4000" dirty="0" smtClean="0">
                <a:solidFill>
                  <a:schemeClr val="bg2">
                    <a:lumMod val="50000"/>
                  </a:schemeClr>
                </a:solidFill>
                <a:latin typeface="Calibri" pitchFamily="34" charset="0"/>
                <a:cs typeface="Calibri" pitchFamily="34" charset="0"/>
              </a:rPr>
              <a:t/>
            </a:r>
            <a:br>
              <a:rPr lang="en-US" sz="4000" dirty="0" smtClean="0">
                <a:solidFill>
                  <a:schemeClr val="bg2">
                    <a:lumMod val="50000"/>
                  </a:schemeClr>
                </a:solidFill>
                <a:latin typeface="Calibri" pitchFamily="34" charset="0"/>
                <a:cs typeface="Calibri" pitchFamily="34" charset="0"/>
              </a:rPr>
            </a:br>
            <a:endParaRPr lang="en-US" dirty="0"/>
          </a:p>
        </p:txBody>
      </p:sp>
      <p:pic>
        <p:nvPicPr>
          <p:cNvPr id="4" name="Picture 2" descr="D:\Documents\Desktop\hand.png"/>
          <p:cNvPicPr>
            <a:picLocks noGrp="1" noChangeAspect="1" noChangeArrowheads="1"/>
          </p:cNvPicPr>
          <p:nvPr>
            <p:ph idx="1"/>
          </p:nvPr>
        </p:nvPicPr>
        <p:blipFill>
          <a:blip r:embed="rId2" cstate="print"/>
          <a:srcRect/>
          <a:stretch>
            <a:fillRect/>
          </a:stretch>
        </p:blipFill>
        <p:spPr bwMode="auto">
          <a:xfrm>
            <a:off x="2133600" y="1447800"/>
            <a:ext cx="6019800" cy="47244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Hardware/Software Interface Design</a:t>
            </a:r>
            <a:br>
              <a:rPr lang="en-US" sz="4400" b="1" dirty="0" smtClean="0">
                <a:solidFill>
                  <a:schemeClr val="bg2">
                    <a:lumMod val="50000"/>
                  </a:schemeClr>
                </a:solidFill>
                <a:latin typeface="Calibri" pitchFamily="34" charset="0"/>
                <a:cs typeface="Calibri" pitchFamily="34" charset="0"/>
              </a:rPr>
            </a:br>
            <a:endParaRPr lang="en-US"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lstStyle/>
          <a:p>
            <a:endParaRPr lang="en-US" dirty="0" smtClean="0">
              <a:latin typeface="Calibri" pitchFamily="34" charset="0"/>
              <a:cs typeface="Calibri" pitchFamily="34" charset="0"/>
            </a:endParaRPr>
          </a:p>
          <a:p>
            <a:r>
              <a:rPr lang="en-US" dirty="0" smtClean="0">
                <a:latin typeface="Calibri" pitchFamily="34" charset="0"/>
                <a:cs typeface="Calibri" pitchFamily="34" charset="0"/>
              </a:rPr>
              <a:t>Controlling any virtual object using an external controller requires a communication channel between the controller and the controllable object. </a:t>
            </a:r>
          </a:p>
          <a:p>
            <a:pPr>
              <a:buNone/>
            </a:pPr>
            <a:r>
              <a:rPr lang="en-US" dirty="0" smtClean="0">
                <a:latin typeface="Calibri" pitchFamily="34" charset="0"/>
                <a:cs typeface="Calibri" pitchFamily="34" charset="0"/>
              </a:rPr>
              <a:t>    </a:t>
            </a:r>
          </a:p>
          <a:p>
            <a:endParaRPr lang="fr-FR" b="1"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latin typeface="Calibri" pitchFamily="34" charset="0"/>
                <a:cs typeface="Calibri" pitchFamily="34" charset="0"/>
              </a:rPr>
              <a:t/>
            </a:r>
            <a:br>
              <a:rPr lang="en-US" sz="4400" b="1" dirty="0" smtClean="0">
                <a:solidFill>
                  <a:schemeClr val="bg2">
                    <a:lumMod val="50000"/>
                  </a:schemeClr>
                </a:solidFill>
                <a:latin typeface="Calibri" pitchFamily="34" charset="0"/>
                <a:cs typeface="Calibri" pitchFamily="34" charset="0"/>
              </a:rPr>
            </a:br>
            <a:r>
              <a:rPr lang="en-US" sz="4400" b="1" dirty="0" smtClean="0">
                <a:solidFill>
                  <a:schemeClr val="bg2">
                    <a:lumMod val="50000"/>
                  </a:schemeClr>
                </a:solidFill>
                <a:latin typeface="Calibri" pitchFamily="34" charset="0"/>
                <a:cs typeface="Calibri" pitchFamily="34" charset="0"/>
              </a:rPr>
              <a:t> Hardware /Software  </a:t>
            </a:r>
            <a:r>
              <a:rPr lang="en-US" sz="4400" dirty="0" smtClean="0">
                <a:solidFill>
                  <a:schemeClr val="bg2">
                    <a:lumMod val="50000"/>
                  </a:schemeClr>
                </a:solidFill>
                <a:latin typeface="Calibri" pitchFamily="34" charset="0"/>
                <a:cs typeface="Calibri" pitchFamily="34" charset="0"/>
              </a:rPr>
              <a:t/>
            </a:r>
            <a:br>
              <a:rPr lang="en-US" sz="4400" dirty="0" smtClean="0">
                <a:solidFill>
                  <a:schemeClr val="bg2">
                    <a:lumMod val="50000"/>
                  </a:schemeClr>
                </a:solidFill>
                <a:latin typeface="Calibri" pitchFamily="34" charset="0"/>
                <a:cs typeface="Calibri" pitchFamily="34" charset="0"/>
              </a:rPr>
            </a:br>
            <a:endParaRPr lang="en-US" sz="4400" dirty="0">
              <a:solidFill>
                <a:schemeClr val="bg2">
                  <a:lumMod val="50000"/>
                </a:schemeClr>
              </a:solidFill>
              <a:latin typeface="Calibri" pitchFamily="34" charset="0"/>
              <a:cs typeface="Calibri" pitchFamily="34" charset="0"/>
            </a:endParaRPr>
          </a:p>
        </p:txBody>
      </p:sp>
      <p:pic>
        <p:nvPicPr>
          <p:cNvPr id="4" name="Picture 7"/>
          <p:cNvPicPr>
            <a:picLocks noGrp="1" noChangeAspect="1" noChangeArrowheads="1"/>
          </p:cNvPicPr>
          <p:nvPr>
            <p:ph idx="1"/>
          </p:nvPr>
        </p:nvPicPr>
        <p:blipFill>
          <a:blip r:embed="rId3" cstate="print"/>
          <a:srcRect/>
          <a:stretch>
            <a:fillRect/>
          </a:stretch>
        </p:blipFill>
        <p:spPr bwMode="auto">
          <a:xfrm>
            <a:off x="1143000" y="2057400"/>
            <a:ext cx="749935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solidFill>
                  <a:schemeClr val="bg2">
                    <a:lumMod val="50000"/>
                  </a:schemeClr>
                </a:solidFill>
                <a:latin typeface="Calibri" pitchFamily="34" charset="0"/>
                <a:cs typeface="Calibri" pitchFamily="34" charset="0"/>
              </a:rPr>
              <a:t>Applications</a:t>
            </a:r>
            <a:endParaRPr lang="en-US"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lstStyle/>
          <a:p>
            <a:pPr>
              <a:buNone/>
            </a:pPr>
            <a:endParaRPr lang="en-US" dirty="0" smtClean="0">
              <a:latin typeface="Calibri" pitchFamily="34" charset="0"/>
              <a:cs typeface="Calibri" pitchFamily="34" charset="0"/>
            </a:endParaRPr>
          </a:p>
          <a:p>
            <a:r>
              <a:rPr lang="en-US" dirty="0"/>
              <a:t>1. </a:t>
            </a:r>
            <a:r>
              <a:rPr lang="en-US" b="1" dirty="0"/>
              <a:t>2D simple game:</a:t>
            </a:r>
            <a:r>
              <a:rPr lang="en-US" dirty="0"/>
              <a:t/>
            </a:r>
            <a:br>
              <a:rPr lang="en-US" dirty="0"/>
            </a:br>
            <a:r>
              <a:rPr lang="en-US" dirty="0"/>
              <a:t>We build a C# Game played  depending on hand direction just move your hand left or right to stay alive ! </a:t>
            </a:r>
            <a:br>
              <a:rPr lang="en-US" dirty="0"/>
            </a:br>
            <a:endParaRPr lang="fr-FR" dirty="0">
              <a:solidFill>
                <a:srgbClr val="FF0000"/>
              </a:solidFill>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chemeClr val="bg2">
                    <a:lumMod val="50000"/>
                  </a:schemeClr>
                </a:solidFill>
                <a:latin typeface="Calibri" pitchFamily="34" charset="0"/>
                <a:cs typeface="Calibri" pitchFamily="34" charset="0"/>
              </a:rPr>
              <a:t>Applications</a:t>
            </a:r>
            <a:endParaRPr lang="en-US" dirty="0"/>
          </a:p>
        </p:txBody>
      </p:sp>
      <p:pic>
        <p:nvPicPr>
          <p:cNvPr id="4" name="Picture 2" descr="D:\Documents\Desktop\game.png"/>
          <p:cNvPicPr>
            <a:picLocks noGrp="1" noChangeAspect="1" noChangeArrowheads="1"/>
          </p:cNvPicPr>
          <p:nvPr>
            <p:ph idx="1"/>
          </p:nvPr>
        </p:nvPicPr>
        <p:blipFill>
          <a:blip r:embed="rId2" cstate="print"/>
          <a:stretch>
            <a:fillRect/>
          </a:stretch>
        </p:blipFill>
        <p:spPr bwMode="auto">
          <a:xfrm>
            <a:off x="2895600" y="1295400"/>
            <a:ext cx="4495800" cy="4791744"/>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solidFill>
                  <a:schemeClr val="bg2">
                    <a:lumMod val="50000"/>
                  </a:schemeClr>
                </a:solidFill>
                <a:latin typeface="Calibri" pitchFamily="34" charset="0"/>
                <a:cs typeface="Calibri" pitchFamily="34" charset="0"/>
              </a:rPr>
              <a:t>Applications</a:t>
            </a:r>
            <a:endParaRPr lang="en-US" dirty="0"/>
          </a:p>
        </p:txBody>
      </p:sp>
      <p:sp>
        <p:nvSpPr>
          <p:cNvPr id="3" name="Content Placeholder 2"/>
          <p:cNvSpPr>
            <a:spLocks noGrp="1"/>
          </p:cNvSpPr>
          <p:nvPr>
            <p:ph idx="1"/>
          </p:nvPr>
        </p:nvSpPr>
        <p:spPr/>
        <p:txBody>
          <a:bodyPr/>
          <a:lstStyle/>
          <a:p>
            <a:r>
              <a:rPr lang="en-US" dirty="0"/>
              <a:t>2. </a:t>
            </a:r>
            <a:r>
              <a:rPr lang="en-US" b="1" dirty="0"/>
              <a:t>3D video Game </a:t>
            </a:r>
            <a:r>
              <a:rPr lang="en-US" dirty="0"/>
              <a:t>:</a:t>
            </a:r>
            <a:br>
              <a:rPr lang="en-US" dirty="0"/>
            </a:br>
            <a:r>
              <a:rPr lang="en-US" dirty="0"/>
              <a:t>we bring an open source 3D game engine </a:t>
            </a:r>
            <a:br>
              <a:rPr lang="en-US" dirty="0"/>
            </a:br>
            <a:r>
              <a:rPr lang="en-US" dirty="0"/>
              <a:t>and enter the hand model in it  to get some tactile simulation .Unfortunately, time didn’t help us and we can’t solve the few problems and complete it  on time , so we can’t show a full demo of this application but here is some screen shots  </a:t>
            </a:r>
          </a:p>
          <a:p>
            <a:endParaRPr lang="en-US" dirty="0"/>
          </a:p>
        </p:txBody>
      </p:sp>
    </p:spTree>
    <p:extLst>
      <p:ext uri="{BB962C8B-B14F-4D97-AF65-F5344CB8AC3E}">
        <p14:creationId xmlns="" xmlns:p14="http://schemas.microsoft.com/office/powerpoint/2010/main" val="376913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371600" y="914400"/>
            <a:ext cx="7393290" cy="5257800"/>
          </a:xfrm>
        </p:spPr>
      </p:pic>
    </p:spTree>
    <p:extLst>
      <p:ext uri="{BB962C8B-B14F-4D97-AF65-F5344CB8AC3E}">
        <p14:creationId xmlns="" xmlns:p14="http://schemas.microsoft.com/office/powerpoint/2010/main" val="1530265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solidFill>
                  <a:schemeClr val="bg2">
                    <a:lumMod val="50000"/>
                  </a:schemeClr>
                </a:solidFill>
                <a:latin typeface="Calibri" pitchFamily="34" charset="0"/>
                <a:cs typeface="Calibri" pitchFamily="34" charset="0"/>
              </a:rPr>
              <a:t> Motivation</a:t>
            </a:r>
            <a:endParaRPr lang="en-US"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a:xfrm>
            <a:off x="990600" y="1447800"/>
            <a:ext cx="7943088" cy="4800600"/>
          </a:xfrm>
        </p:spPr>
        <p:txBody>
          <a:bodyPr/>
          <a:lstStyle/>
          <a:p>
            <a:pPr>
              <a:buNone/>
            </a:pPr>
            <a:endParaRPr lang="en-US" dirty="0" smtClean="0">
              <a:latin typeface="Calibri" pitchFamily="34" charset="0"/>
              <a:cs typeface="Calibri" pitchFamily="34" charset="0"/>
            </a:endParaRPr>
          </a:p>
          <a:p>
            <a:pPr>
              <a:buNone/>
            </a:pPr>
            <a:r>
              <a:rPr lang="en-US" dirty="0" smtClean="0">
                <a:latin typeface="Calibri" pitchFamily="34" charset="0"/>
                <a:cs typeface="Calibri" pitchFamily="34" charset="0"/>
              </a:rPr>
              <a:t>   As computer technologies improve year by year, advanced and intuitive user interfaces become increasingly necessary to allow proper manipulation of various types of programs, in different fields and markets.</a:t>
            </a:r>
          </a:p>
          <a:p>
            <a:endParaRPr lang="fr-FR"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533400" y="1447800"/>
            <a:ext cx="8153400" cy="3992563"/>
          </a:xfrm>
        </p:spPr>
        <p:txBody>
          <a:bodyPr>
            <a:normAutofit/>
          </a:bodyPr>
          <a:lstStyle/>
          <a:p>
            <a:pPr algn="ctr">
              <a:buNone/>
              <a:defRPr/>
            </a:pPr>
            <a:endParaRPr lang="en-US" sz="4800" b="1" dirty="0" smtClean="0"/>
          </a:p>
          <a:p>
            <a:pPr algn="ctr">
              <a:buNone/>
              <a:defRPr/>
            </a:pPr>
            <a:r>
              <a:rPr lang="en-US" sz="4800" b="1" dirty="0" smtClean="0">
                <a:latin typeface="Lucida Calligraphy" pitchFamily="66" charset="0"/>
              </a:rPr>
              <a:t>Thanks For Attention</a:t>
            </a:r>
          </a:p>
          <a:p>
            <a:pPr algn="ctr">
              <a:buNone/>
              <a:defRPr/>
            </a:pPr>
            <a:endParaRPr lang="en-US" sz="4800" b="1" dirty="0" smtClean="0"/>
          </a:p>
          <a:p>
            <a:pPr algn="ctr">
              <a:buNone/>
              <a:defRPr/>
            </a:pPr>
            <a:r>
              <a:rPr lang="en-US" sz="4800" b="1" dirty="0" smtClean="0"/>
              <a:t> </a:t>
            </a:r>
            <a:r>
              <a:rPr lang="en-US" sz="4800" b="1" dirty="0" smtClean="0">
                <a:sym typeface="Wingdings" pitchFamily="2" charset="2"/>
              </a:rPr>
              <a:t></a:t>
            </a:r>
            <a:endParaRPr lang="en-US" sz="4800" b="1" dirty="0" smtClean="0"/>
          </a:p>
          <a:p>
            <a:pPr fontAlgn="auto">
              <a:spcAft>
                <a:spcPts val="0"/>
              </a:spcAft>
              <a:buFont typeface="Arial" pitchFamily="34" charset="0"/>
              <a:buChar char="•"/>
              <a:defRPr/>
            </a:pPr>
            <a:endParaRPr lang="fr-CA" sz="4800" dirty="0" smtClean="0"/>
          </a:p>
          <a:p>
            <a:endParaRPr lang="fr-FR" sz="4800" dirty="0" smtClean="0"/>
          </a:p>
          <a:p>
            <a:endParaRPr lang="en-US" sz="4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solidFill>
                  <a:schemeClr val="bg2">
                    <a:lumMod val="50000"/>
                  </a:schemeClr>
                </a:solidFill>
                <a:latin typeface="Calibri" pitchFamily="34" charset="0"/>
                <a:cs typeface="Calibri" pitchFamily="34" charset="0"/>
              </a:rPr>
              <a:t>Motivation</a:t>
            </a:r>
            <a:endParaRPr lang="en-US" dirty="0"/>
          </a:p>
        </p:txBody>
      </p:sp>
      <p:sp>
        <p:nvSpPr>
          <p:cNvPr id="3" name="Content Placeholder 2"/>
          <p:cNvSpPr>
            <a:spLocks noGrp="1"/>
          </p:cNvSpPr>
          <p:nvPr>
            <p:ph idx="1"/>
          </p:nvPr>
        </p:nvSpPr>
        <p:spPr/>
        <p:txBody>
          <a:bodyPr/>
          <a:lstStyle/>
          <a:p>
            <a:r>
              <a:rPr lang="en-US" dirty="0" smtClean="0">
                <a:latin typeface="Calibri" pitchFamily="34" charset="0"/>
                <a:cs typeface="Calibri" pitchFamily="34" charset="0"/>
              </a:rPr>
              <a:t>In </a:t>
            </a:r>
            <a:r>
              <a:rPr lang="en-US" dirty="0">
                <a:latin typeface="Calibri" pitchFamily="34" charset="0"/>
                <a:cs typeface="Calibri" pitchFamily="34" charset="0"/>
              </a:rPr>
              <a:t>the case of haptic  glove devices, a fraction of the fields that come to mind are rehabilitation after injury, training simulations to learn particular movements or even allowing surgeons to operate on a patient on the other side of the globe. </a:t>
            </a:r>
          </a:p>
          <a:p>
            <a:endParaRPr lang="en-US" dirty="0">
              <a:latin typeface="Calibri" pitchFamily="34" charset="0"/>
              <a:cs typeface="Calibri" pitchFamily="34" charset="0"/>
            </a:endParaRPr>
          </a:p>
        </p:txBody>
      </p:sp>
    </p:spTree>
    <p:extLst>
      <p:ext uri="{BB962C8B-B14F-4D97-AF65-F5344CB8AC3E}">
        <p14:creationId xmlns="" xmlns:p14="http://schemas.microsoft.com/office/powerpoint/2010/main" val="1704288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chemeClr val="bg2">
                    <a:lumMod val="50000"/>
                  </a:schemeClr>
                </a:solidFill>
                <a:latin typeface="Calibri" pitchFamily="34" charset="0"/>
                <a:cs typeface="Calibri" pitchFamily="34" charset="0"/>
              </a:rPr>
              <a:t>   Motivation</a:t>
            </a:r>
            <a:endParaRPr lang="en-US" sz="4400" dirty="0"/>
          </a:p>
        </p:txBody>
      </p:sp>
      <p:sp>
        <p:nvSpPr>
          <p:cNvPr id="3" name="Content Placeholder 2"/>
          <p:cNvSpPr>
            <a:spLocks noGrp="1"/>
          </p:cNvSpPr>
          <p:nvPr>
            <p:ph idx="1"/>
          </p:nvPr>
        </p:nvSpPr>
        <p:spPr/>
        <p:txBody>
          <a:bodyPr/>
          <a:lstStyle/>
          <a:p>
            <a:endParaRPr lang="en-US" dirty="0" smtClean="0"/>
          </a:p>
          <a:p>
            <a:pPr>
              <a:buNone/>
            </a:pPr>
            <a:r>
              <a:rPr lang="en-US" dirty="0" smtClean="0"/>
              <a:t>   The aim of this project is to design a haptic glove that is </a:t>
            </a:r>
            <a:r>
              <a:rPr lang="en-US" b="1" dirty="0" smtClean="0">
                <a:solidFill>
                  <a:srgbClr val="008080"/>
                </a:solidFill>
              </a:rPr>
              <a:t>lightweight</a:t>
            </a:r>
            <a:r>
              <a:rPr lang="en-US" b="1" dirty="0" smtClean="0"/>
              <a:t>, </a:t>
            </a:r>
            <a:r>
              <a:rPr lang="en-US" b="1" dirty="0" smtClean="0">
                <a:solidFill>
                  <a:srgbClr val="008080"/>
                </a:solidFill>
              </a:rPr>
              <a:t>simple</a:t>
            </a:r>
            <a:r>
              <a:rPr lang="en-US" b="1" dirty="0" smtClean="0"/>
              <a:t>,</a:t>
            </a:r>
            <a:r>
              <a:rPr lang="en-US" b="1" dirty="0" smtClean="0">
                <a:solidFill>
                  <a:srgbClr val="008080"/>
                </a:solidFill>
              </a:rPr>
              <a:t> easy to manipulate</a:t>
            </a:r>
            <a:r>
              <a:rPr lang="en-US" dirty="0" smtClean="0">
                <a:solidFill>
                  <a:srgbClr val="008080"/>
                </a:solidFill>
              </a:rPr>
              <a:t> </a:t>
            </a:r>
            <a:r>
              <a:rPr lang="en-US" dirty="0" smtClean="0"/>
              <a:t>while still being precise enough to perform as a user interface for virtual reality systems or any other applications it may have. </a:t>
            </a:r>
          </a:p>
          <a:p>
            <a:endParaRPr lang="fr-FR"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Achievements</a:t>
            </a:r>
          </a:p>
        </p:txBody>
      </p:sp>
      <p:sp>
        <p:nvSpPr>
          <p:cNvPr id="3" name="Content Placeholder 2"/>
          <p:cNvSpPr>
            <a:spLocks noGrp="1"/>
          </p:cNvSpPr>
          <p:nvPr>
            <p:ph idx="1"/>
          </p:nvPr>
        </p:nvSpPr>
        <p:spPr/>
        <p:txBody>
          <a:bodyPr/>
          <a:lstStyle/>
          <a:p>
            <a:r>
              <a:rPr lang="en-US" dirty="0"/>
              <a:t>We successfully created a glove that provides movement feedback of the hand and make effort on providing tactile feedback of virtual object  . Also we created applications for a haptic glove includes use in virtual reality, gaming ( playing a 3D video game).</a:t>
            </a:r>
          </a:p>
          <a:p>
            <a:endParaRPr lang="en-US" dirty="0"/>
          </a:p>
        </p:txBody>
      </p:sp>
    </p:spTree>
    <p:extLst>
      <p:ext uri="{BB962C8B-B14F-4D97-AF65-F5344CB8AC3E}">
        <p14:creationId xmlns="" xmlns:p14="http://schemas.microsoft.com/office/powerpoint/2010/main" val="3735290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bg2">
                    <a:lumMod val="50000"/>
                  </a:schemeClr>
                </a:solidFill>
                <a:effectLst>
                  <a:outerShdw blurRad="38100" dist="38100" dir="2700000" algn="tl">
                    <a:srgbClr val="000000">
                      <a:alpha val="43137"/>
                    </a:srgbClr>
                  </a:outerShdw>
                </a:effectLst>
                <a:latin typeface="Calibri" pitchFamily="34" charset="0"/>
                <a:cs typeface="Calibri" pitchFamily="34" charset="0"/>
              </a:rPr>
              <a:t> </a:t>
            </a:r>
            <a:br>
              <a:rPr lang="en-US" sz="4400" b="1" dirty="0" smtClean="0">
                <a:solidFill>
                  <a:schemeClr val="bg2">
                    <a:lumMod val="50000"/>
                  </a:schemeClr>
                </a:solidFill>
                <a:effectLst>
                  <a:outerShdw blurRad="38100" dist="38100" dir="2700000" algn="tl">
                    <a:srgbClr val="000000">
                      <a:alpha val="43137"/>
                    </a:srgbClr>
                  </a:outerShdw>
                </a:effectLst>
                <a:latin typeface="Calibri" pitchFamily="34" charset="0"/>
                <a:cs typeface="Calibri" pitchFamily="34" charset="0"/>
              </a:rPr>
            </a:br>
            <a:r>
              <a:rPr lang="en-US" sz="4400" b="1" dirty="0" smtClean="0">
                <a:solidFill>
                  <a:schemeClr val="bg2">
                    <a:lumMod val="50000"/>
                  </a:schemeClr>
                </a:solidFill>
                <a:effectLst>
                  <a:outerShdw blurRad="38100" dist="38100" dir="2700000" algn="tl">
                    <a:srgbClr val="000000">
                      <a:alpha val="43137"/>
                    </a:srgbClr>
                  </a:outerShdw>
                </a:effectLst>
                <a:latin typeface="Calibri" pitchFamily="34" charset="0"/>
                <a:cs typeface="Calibri" pitchFamily="34" charset="0"/>
              </a:rPr>
              <a:t> System Design</a:t>
            </a:r>
            <a:br>
              <a:rPr lang="en-US" sz="4400" b="1" dirty="0" smtClean="0">
                <a:solidFill>
                  <a:schemeClr val="bg2">
                    <a:lumMod val="50000"/>
                  </a:schemeClr>
                </a:solidFill>
                <a:effectLst>
                  <a:outerShdw blurRad="38100" dist="38100" dir="2700000" algn="tl">
                    <a:srgbClr val="000000">
                      <a:alpha val="43137"/>
                    </a:srgbClr>
                  </a:outerShdw>
                </a:effectLst>
                <a:latin typeface="Calibri" pitchFamily="34" charset="0"/>
                <a:cs typeface="Calibri" pitchFamily="34" charset="0"/>
              </a:rPr>
            </a:br>
            <a:endParaRPr lang="en-US" sz="4400" b="1" dirty="0">
              <a:solidFill>
                <a:schemeClr val="bg2">
                  <a:lumMod val="50000"/>
                </a:schemeClr>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990600" y="1295400"/>
            <a:ext cx="8534400" cy="4953000"/>
          </a:xfrm>
        </p:spPr>
        <p:txBody>
          <a:bodyPr>
            <a:noAutofit/>
          </a:bodyPr>
          <a:lstStyle/>
          <a:p>
            <a:pPr>
              <a:buNone/>
            </a:pPr>
            <a:endParaRPr lang="en-US" b="1" dirty="0" smtClean="0">
              <a:solidFill>
                <a:srgbClr val="008080"/>
              </a:solidFill>
              <a:latin typeface="Calibri" pitchFamily="34" charset="0"/>
              <a:cs typeface="Calibri" pitchFamily="34" charset="0"/>
            </a:endParaRPr>
          </a:p>
          <a:p>
            <a:pPr>
              <a:buNone/>
            </a:pPr>
            <a:r>
              <a:rPr lang="en-US" b="1" dirty="0" smtClean="0">
                <a:solidFill>
                  <a:srgbClr val="008080"/>
                </a:solidFill>
                <a:latin typeface="Calibri" pitchFamily="34" charset="0"/>
                <a:cs typeface="Calibri" pitchFamily="34" charset="0"/>
              </a:rPr>
              <a:t>Our system consist of two main components:</a:t>
            </a:r>
            <a:endParaRPr lang="en-US" dirty="0" smtClean="0">
              <a:latin typeface="Calibri" pitchFamily="34" charset="0"/>
              <a:cs typeface="Calibri" pitchFamily="34" charset="0"/>
            </a:endParaRPr>
          </a:p>
          <a:p>
            <a:pPr marL="514350" indent="-514350">
              <a:buClr>
                <a:srgbClr val="008080"/>
              </a:buClr>
              <a:buFont typeface="+mj-lt"/>
              <a:buAutoNum type="arabicPeriod"/>
            </a:pPr>
            <a:r>
              <a:rPr lang="en-US" dirty="0" smtClean="0">
                <a:latin typeface="Calibri" pitchFamily="34" charset="0"/>
                <a:cs typeface="Calibri" pitchFamily="34" charset="0"/>
              </a:rPr>
              <a:t>Whole hand haptic system comprising </a:t>
            </a:r>
          </a:p>
          <a:p>
            <a:pPr marL="514350" indent="-514350">
              <a:buClr>
                <a:srgbClr val="008080"/>
              </a:buClr>
              <a:buNone/>
            </a:pPr>
            <a:r>
              <a:rPr lang="en-US" dirty="0" smtClean="0">
                <a:latin typeface="Calibri" pitchFamily="34" charset="0"/>
                <a:cs typeface="Calibri" pitchFamily="34" charset="0"/>
              </a:rPr>
              <a:t>       a glove wired by user.</a:t>
            </a:r>
          </a:p>
          <a:p>
            <a:pPr marL="514350" indent="-514350">
              <a:buClr>
                <a:srgbClr val="008080"/>
              </a:buClr>
              <a:buNone/>
            </a:pPr>
            <a:endParaRPr lang="en-US" dirty="0" smtClean="0">
              <a:latin typeface="Calibri" pitchFamily="34" charset="0"/>
              <a:cs typeface="Calibri" pitchFamily="34" charset="0"/>
            </a:endParaRPr>
          </a:p>
          <a:p>
            <a:pPr marL="514350" indent="-514350">
              <a:buClr>
                <a:srgbClr val="008080"/>
              </a:buClr>
              <a:buFont typeface="+mj-lt"/>
              <a:buAutoNum type="arabicPeriod" startAt="2"/>
            </a:pPr>
            <a:r>
              <a:rPr lang="en-US" dirty="0" smtClean="0">
                <a:latin typeface="Calibri" pitchFamily="34" charset="0"/>
                <a:cs typeface="Calibri" pitchFamily="34" charset="0"/>
              </a:rPr>
              <a:t>a three-dimensional display of a hand</a:t>
            </a:r>
          </a:p>
          <a:p>
            <a:pPr marL="514350" indent="-514350">
              <a:buClr>
                <a:srgbClr val="008080"/>
              </a:buClr>
              <a:buNone/>
            </a:pPr>
            <a:r>
              <a:rPr lang="en-US" dirty="0" smtClean="0">
                <a:latin typeface="Calibri" pitchFamily="34" charset="0"/>
                <a:cs typeface="Calibri" pitchFamily="34" charset="0"/>
              </a:rPr>
              <a:t>      model with its animation to simulate </a:t>
            </a:r>
          </a:p>
          <a:p>
            <a:pPr marL="514350" indent="-514350">
              <a:buClr>
                <a:srgbClr val="008080"/>
              </a:buClr>
              <a:buNone/>
            </a:pPr>
            <a:r>
              <a:rPr lang="en-US" dirty="0" smtClean="0">
                <a:latin typeface="Calibri" pitchFamily="34" charset="0"/>
                <a:cs typeface="Calibri" pitchFamily="34" charset="0"/>
              </a:rPr>
              <a:t>        the real  hand movements. </a:t>
            </a:r>
            <a:endParaRPr lang="fr-FR" dirty="0" smtClean="0">
              <a:latin typeface="Calibri" pitchFamily="34" charset="0"/>
              <a:cs typeface="Calibri" pitchFamily="34" charset="0"/>
            </a:endParaRPr>
          </a:p>
          <a:p>
            <a:pPr marL="514350" indent="-514350">
              <a:buNone/>
            </a:pPr>
            <a:endParaRPr lang="fr-FR"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4400" b="1" dirty="0" smtClean="0">
                <a:solidFill>
                  <a:schemeClr val="bg2">
                    <a:lumMod val="50000"/>
                  </a:schemeClr>
                </a:solidFill>
                <a:latin typeface="Calibri" pitchFamily="34" charset="0"/>
                <a:cs typeface="Calibri" pitchFamily="34" charset="0"/>
              </a:rPr>
              <a:t>System Design </a:t>
            </a:r>
            <a:endParaRPr lang="en-US" sz="4400"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lstStyle/>
          <a:p>
            <a:pPr>
              <a:buNone/>
            </a:pPr>
            <a:r>
              <a:rPr lang="en-US" b="1" dirty="0" smtClean="0">
                <a:latin typeface="Calibri" pitchFamily="34" charset="0"/>
                <a:cs typeface="Calibri" pitchFamily="34" charset="0"/>
              </a:rPr>
              <a:t>The whole project design is divided into three sections:</a:t>
            </a:r>
          </a:p>
          <a:p>
            <a:pPr>
              <a:buNone/>
            </a:pPr>
            <a:endParaRPr lang="en-US" b="1" dirty="0" smtClean="0">
              <a:latin typeface="Calibri" pitchFamily="34" charset="0"/>
              <a:cs typeface="Calibri" pitchFamily="34" charset="0"/>
            </a:endParaRPr>
          </a:p>
          <a:p>
            <a:pPr marL="514350" indent="-514350">
              <a:buFont typeface="+mj-lt"/>
              <a:buAutoNum type="arabicPeriod"/>
            </a:pPr>
            <a:r>
              <a:rPr lang="en-US" b="1" dirty="0" smtClean="0">
                <a:solidFill>
                  <a:schemeClr val="bg2">
                    <a:lumMod val="50000"/>
                  </a:schemeClr>
                </a:solidFill>
                <a:latin typeface="Calibri" pitchFamily="34" charset="0"/>
                <a:cs typeface="Calibri" pitchFamily="34" charset="0"/>
              </a:rPr>
              <a:t>Master Section</a:t>
            </a:r>
          </a:p>
          <a:p>
            <a:pPr marL="514350" lvl="0" indent="-514350">
              <a:buFont typeface="+mj-lt"/>
              <a:buAutoNum type="arabicPeriod"/>
            </a:pPr>
            <a:r>
              <a:rPr lang="en-US" b="1" dirty="0" smtClean="0">
                <a:solidFill>
                  <a:schemeClr val="bg2">
                    <a:lumMod val="50000"/>
                  </a:schemeClr>
                </a:solidFill>
                <a:latin typeface="Calibri" pitchFamily="34" charset="0"/>
                <a:cs typeface="Calibri" pitchFamily="34" charset="0"/>
              </a:rPr>
              <a:t>Processor Section </a:t>
            </a:r>
          </a:p>
          <a:p>
            <a:pPr marL="514350" lvl="0" indent="-514350">
              <a:buFont typeface="+mj-lt"/>
              <a:buAutoNum type="arabicPeriod"/>
            </a:pPr>
            <a:r>
              <a:rPr lang="en-US" b="1" dirty="0" smtClean="0">
                <a:solidFill>
                  <a:schemeClr val="bg2">
                    <a:lumMod val="50000"/>
                  </a:schemeClr>
                </a:solidFill>
                <a:latin typeface="Calibri" pitchFamily="34" charset="0"/>
                <a:cs typeface="Calibri" pitchFamily="34" charset="0"/>
              </a:rPr>
              <a:t>Slave Section</a:t>
            </a:r>
          </a:p>
          <a:p>
            <a:pPr marL="0" indent="0">
              <a:buNone/>
            </a:pPr>
            <a:endParaRPr lang="en-US" b="1" dirty="0" smtClean="0">
              <a:latin typeface="Calibri" pitchFamily="34" charset="0"/>
              <a:cs typeface="Calibri" pitchFamily="34" charset="0"/>
            </a:endParaRPr>
          </a:p>
          <a:p>
            <a:pPr marL="0" indent="0">
              <a:buNone/>
            </a:pPr>
            <a:r>
              <a:rPr lang="en-US" b="1" dirty="0" smtClean="0">
                <a:latin typeface="Calibri" pitchFamily="34" charset="0"/>
                <a:cs typeface="Calibri" pitchFamily="34" charset="0"/>
              </a:rPr>
              <a:t> </a:t>
            </a:r>
          </a:p>
          <a:p>
            <a:endParaRPr lang="en-US" b="1" dirty="0" smtClean="0">
              <a:latin typeface="Calibri" pitchFamily="34" charset="0"/>
              <a:cs typeface="Calibri" pitchFamily="34" charset="0"/>
            </a:endParaRPr>
          </a:p>
          <a:p>
            <a:endParaRPr lang="fr-FR" b="1"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solidFill>
                  <a:schemeClr val="bg2">
                    <a:lumMod val="50000"/>
                  </a:schemeClr>
                </a:solidFill>
                <a:latin typeface="Calibri" pitchFamily="34" charset="0"/>
                <a:cs typeface="Calibri" pitchFamily="34" charset="0"/>
              </a:rPr>
              <a:t> Master Section</a:t>
            </a:r>
            <a:endParaRPr lang="en-US" dirty="0">
              <a:solidFill>
                <a:schemeClr val="bg2">
                  <a:lumMod val="50000"/>
                </a:schemeClr>
              </a:solidFill>
              <a:latin typeface="Calibri" pitchFamily="34" charset="0"/>
              <a:cs typeface="Calibri" pitchFamily="34" charset="0"/>
            </a:endParaRPr>
          </a:p>
        </p:txBody>
      </p:sp>
      <p:sp>
        <p:nvSpPr>
          <p:cNvPr id="3" name="Content Placeholder 2"/>
          <p:cNvSpPr>
            <a:spLocks noGrp="1"/>
          </p:cNvSpPr>
          <p:nvPr>
            <p:ph idx="1"/>
          </p:nvPr>
        </p:nvSpPr>
        <p:spPr/>
        <p:txBody>
          <a:bodyPr/>
          <a:lstStyle/>
          <a:p>
            <a:pPr>
              <a:buNone/>
            </a:pPr>
            <a:r>
              <a:rPr lang="en-US" dirty="0" smtClean="0">
                <a:latin typeface="Calibri" pitchFamily="34" charset="0"/>
                <a:cs typeface="Calibri" pitchFamily="34" charset="0"/>
              </a:rPr>
              <a:t> The Master Section is nothing but </a:t>
            </a:r>
            <a:r>
              <a:rPr lang="en-US" dirty="0" smtClean="0">
                <a:solidFill>
                  <a:srgbClr val="008080"/>
                </a:solidFill>
                <a:latin typeface="Calibri" pitchFamily="34" charset="0"/>
                <a:cs typeface="Calibri" pitchFamily="34" charset="0"/>
              </a:rPr>
              <a:t>the </a:t>
            </a:r>
            <a:r>
              <a:rPr lang="en-US" b="1" i="1" dirty="0" smtClean="0">
                <a:solidFill>
                  <a:srgbClr val="008080"/>
                </a:solidFill>
                <a:latin typeface="Calibri" pitchFamily="34" charset="0"/>
                <a:cs typeface="Calibri" pitchFamily="34" charset="0"/>
              </a:rPr>
              <a:t>Motion Sensing Glove</a:t>
            </a:r>
            <a:r>
              <a:rPr lang="en-US" b="1" i="1" dirty="0" smtClean="0">
                <a:latin typeface="Calibri" pitchFamily="34" charset="0"/>
                <a:cs typeface="Calibri" pitchFamily="34" charset="0"/>
              </a:rPr>
              <a:t> </a:t>
            </a:r>
            <a:r>
              <a:rPr lang="en-US" dirty="0" smtClean="0">
                <a:latin typeface="Calibri" pitchFamily="34" charset="0"/>
                <a:cs typeface="Calibri" pitchFamily="34" charset="0"/>
              </a:rPr>
              <a:t>with its circuit</a:t>
            </a:r>
            <a:r>
              <a:rPr lang="en-US" i="1" dirty="0" smtClean="0">
                <a:latin typeface="Calibri" pitchFamily="34" charset="0"/>
                <a:cs typeface="Calibri" pitchFamily="34" charset="0"/>
              </a:rPr>
              <a:t> </a:t>
            </a:r>
            <a:r>
              <a:rPr lang="en-US" dirty="0" smtClean="0">
                <a:latin typeface="Calibri" pitchFamily="34" charset="0"/>
                <a:cs typeface="Calibri" pitchFamily="34" charset="0"/>
              </a:rPr>
              <a:t>that</a:t>
            </a:r>
            <a:r>
              <a:rPr lang="en-US" i="1" dirty="0" smtClean="0">
                <a:latin typeface="Calibri" pitchFamily="34" charset="0"/>
                <a:cs typeface="Calibri" pitchFamily="34" charset="0"/>
              </a:rPr>
              <a:t> </a:t>
            </a:r>
            <a:r>
              <a:rPr lang="en-US" dirty="0" smtClean="0">
                <a:latin typeface="Calibri" pitchFamily="34" charset="0"/>
                <a:cs typeface="Calibri" pitchFamily="34" charset="0"/>
              </a:rPr>
              <a:t>gives signals. </a:t>
            </a:r>
            <a:br>
              <a:rPr lang="en-US" dirty="0" smtClean="0">
                <a:latin typeface="Calibri" pitchFamily="34" charset="0"/>
                <a:cs typeface="Calibri" pitchFamily="34" charset="0"/>
              </a:rPr>
            </a:br>
            <a:endParaRPr lang="en-US" dirty="0" smtClean="0">
              <a:latin typeface="Calibri" pitchFamily="34" charset="0"/>
              <a:cs typeface="Calibri" pitchFamily="34" charset="0"/>
            </a:endParaRPr>
          </a:p>
          <a:p>
            <a:endParaRPr lang="en-US" dirty="0" smtClean="0">
              <a:latin typeface="Calibri" pitchFamily="34" charset="0"/>
              <a:cs typeface="Calibri" pitchFamily="34" charset="0"/>
            </a:endParaRPr>
          </a:p>
          <a:p>
            <a:endParaRPr lang="en-US" dirty="0">
              <a:latin typeface="Calibri" pitchFamily="34" charset="0"/>
              <a:cs typeface="Calibri" pitchFamily="34" charset="0"/>
            </a:endParaRPr>
          </a:p>
        </p:txBody>
      </p:sp>
      <p:pic>
        <p:nvPicPr>
          <p:cNvPr id="4" name="Picture 3" descr="D:\Documents\Desktop\DSC00652.jpg"/>
          <p:cNvPicPr>
            <a:picLocks noChangeAspect="1" noChangeArrowheads="1"/>
          </p:cNvPicPr>
          <p:nvPr/>
        </p:nvPicPr>
        <p:blipFill>
          <a:blip r:embed="rId3" cstate="print"/>
          <a:srcRect/>
          <a:stretch>
            <a:fillRect/>
          </a:stretch>
        </p:blipFill>
        <p:spPr bwMode="auto">
          <a:xfrm>
            <a:off x="2819400" y="3200400"/>
            <a:ext cx="3962400" cy="28194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92</TotalTime>
  <Words>790</Words>
  <Application>Microsoft Office PowerPoint</Application>
  <PresentationFormat>On-screen Show (4:3)</PresentationFormat>
  <Paragraphs>141</Paragraphs>
  <Slides>30</Slides>
  <Notes>6</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Solstice</vt:lpstr>
      <vt:lpstr>Haptic Glove Hardware Graduation Project </vt:lpstr>
      <vt:lpstr>Outline </vt:lpstr>
      <vt:lpstr> Motivation</vt:lpstr>
      <vt:lpstr>Motivation</vt:lpstr>
      <vt:lpstr>   Motivation</vt:lpstr>
      <vt:lpstr>Achievements</vt:lpstr>
      <vt:lpstr>   System Design </vt:lpstr>
      <vt:lpstr>System Design </vt:lpstr>
      <vt:lpstr> Master Section</vt:lpstr>
      <vt:lpstr> Processor Section</vt:lpstr>
      <vt:lpstr>  Slave Section </vt:lpstr>
      <vt:lpstr>Hardware </vt:lpstr>
      <vt:lpstr>  Hardware  </vt:lpstr>
      <vt:lpstr> Hardware  </vt:lpstr>
      <vt:lpstr>  Hardware  </vt:lpstr>
      <vt:lpstr> Software Development </vt:lpstr>
      <vt:lpstr>  Software  </vt:lpstr>
      <vt:lpstr>  Software  </vt:lpstr>
      <vt:lpstr> Software  </vt:lpstr>
      <vt:lpstr> Software  </vt:lpstr>
      <vt:lpstr>  Software  </vt:lpstr>
      <vt:lpstr>  Software  </vt:lpstr>
      <vt:lpstr>  Software  </vt:lpstr>
      <vt:lpstr> Hardware/Software Interface Design </vt:lpstr>
      <vt:lpstr>  Hardware /Software   </vt:lpstr>
      <vt:lpstr>Applications</vt:lpstr>
      <vt:lpstr>Applications</vt:lpstr>
      <vt:lpstr>Applications</vt:lpstr>
      <vt:lpstr>Slide 29</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Haptic Glove Hardware Graduation Project</dc:title>
  <dc:creator>Admin</dc:creator>
  <cp:lastModifiedBy>Admin</cp:lastModifiedBy>
  <cp:revision>11</cp:revision>
  <dcterms:created xsi:type="dcterms:W3CDTF">2012-05-22T21:04:12Z</dcterms:created>
  <dcterms:modified xsi:type="dcterms:W3CDTF">2012-05-22T23:05:01Z</dcterms:modified>
</cp:coreProperties>
</file>