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46"/>
  </p:notesMasterIdLst>
  <p:handoutMasterIdLst>
    <p:handoutMasterId r:id="rId47"/>
  </p:handoutMasterIdLst>
  <p:sldIdLst>
    <p:sldId id="307" r:id="rId2"/>
    <p:sldId id="266" r:id="rId3"/>
    <p:sldId id="267" r:id="rId4"/>
    <p:sldId id="268" r:id="rId5"/>
    <p:sldId id="269" r:id="rId6"/>
    <p:sldId id="270" r:id="rId7"/>
    <p:sldId id="271" r:id="rId8"/>
    <p:sldId id="272" r:id="rId9"/>
    <p:sldId id="273" r:id="rId10"/>
    <p:sldId id="274" r:id="rId11"/>
    <p:sldId id="275" r:id="rId12"/>
    <p:sldId id="276" r:id="rId13"/>
    <p:sldId id="277" r:id="rId14"/>
    <p:sldId id="278" r:id="rId15"/>
    <p:sldId id="279" r:id="rId16"/>
    <p:sldId id="300" r:id="rId17"/>
    <p:sldId id="280" r:id="rId18"/>
    <p:sldId id="283" r:id="rId19"/>
    <p:sldId id="301" r:id="rId20"/>
    <p:sldId id="302" r:id="rId21"/>
    <p:sldId id="303" r:id="rId22"/>
    <p:sldId id="304" r:id="rId23"/>
    <p:sldId id="305" r:id="rId24"/>
    <p:sldId id="285" r:id="rId25"/>
    <p:sldId id="286" r:id="rId26"/>
    <p:sldId id="287" r:id="rId27"/>
    <p:sldId id="288" r:id="rId28"/>
    <p:sldId id="289" r:id="rId29"/>
    <p:sldId id="311" r:id="rId30"/>
    <p:sldId id="309" r:id="rId31"/>
    <p:sldId id="290" r:id="rId32"/>
    <p:sldId id="291" r:id="rId33"/>
    <p:sldId id="314" r:id="rId34"/>
    <p:sldId id="316" r:id="rId35"/>
    <p:sldId id="292" r:id="rId36"/>
    <p:sldId id="293" r:id="rId37"/>
    <p:sldId id="317" r:id="rId38"/>
    <p:sldId id="294" r:id="rId39"/>
    <p:sldId id="295" r:id="rId40"/>
    <p:sldId id="296" r:id="rId41"/>
    <p:sldId id="297" r:id="rId42"/>
    <p:sldId id="298" r:id="rId43"/>
    <p:sldId id="299" r:id="rId44"/>
    <p:sldId id="312" r:id="rId45"/>
  </p:sldIdLst>
  <p:sldSz cx="12188825" cy="6858000"/>
  <p:notesSz cx="6858000" cy="9144000"/>
  <p:defaultTextStyle>
    <a:defPPr>
      <a:defRPr lang="en-US"/>
    </a:defPPr>
    <a:lvl1pPr algn="l" rtl="0" eaLnBrk="0" fontAlgn="base" hangingPunct="0">
      <a:spcBef>
        <a:spcPct val="0"/>
      </a:spcBef>
      <a:spcAft>
        <a:spcPct val="0"/>
      </a:spcAft>
      <a:defRPr kern="1200">
        <a:solidFill>
          <a:schemeClr val="tx1"/>
        </a:solidFill>
        <a:latin typeface="Franklin Gothic Medium" pitchFamily="34" charset="0"/>
        <a:ea typeface="+mn-ea"/>
        <a:cs typeface="+mn-cs"/>
      </a:defRPr>
    </a:lvl1pPr>
    <a:lvl2pPr marL="457200" algn="l" rtl="0" eaLnBrk="0" fontAlgn="base" hangingPunct="0">
      <a:spcBef>
        <a:spcPct val="0"/>
      </a:spcBef>
      <a:spcAft>
        <a:spcPct val="0"/>
      </a:spcAft>
      <a:defRPr kern="1200">
        <a:solidFill>
          <a:schemeClr val="tx1"/>
        </a:solidFill>
        <a:latin typeface="Franklin Gothic Medium" pitchFamily="34" charset="0"/>
        <a:ea typeface="+mn-ea"/>
        <a:cs typeface="+mn-cs"/>
      </a:defRPr>
    </a:lvl2pPr>
    <a:lvl3pPr marL="914400" algn="l" rtl="0" eaLnBrk="0" fontAlgn="base" hangingPunct="0">
      <a:spcBef>
        <a:spcPct val="0"/>
      </a:spcBef>
      <a:spcAft>
        <a:spcPct val="0"/>
      </a:spcAft>
      <a:defRPr kern="1200">
        <a:solidFill>
          <a:schemeClr val="tx1"/>
        </a:solidFill>
        <a:latin typeface="Franklin Gothic Medium" pitchFamily="34" charset="0"/>
        <a:ea typeface="+mn-ea"/>
        <a:cs typeface="+mn-cs"/>
      </a:defRPr>
    </a:lvl3pPr>
    <a:lvl4pPr marL="1371600" algn="l" rtl="0" eaLnBrk="0" fontAlgn="base" hangingPunct="0">
      <a:spcBef>
        <a:spcPct val="0"/>
      </a:spcBef>
      <a:spcAft>
        <a:spcPct val="0"/>
      </a:spcAft>
      <a:defRPr kern="1200">
        <a:solidFill>
          <a:schemeClr val="tx1"/>
        </a:solidFill>
        <a:latin typeface="Franklin Gothic Medium" pitchFamily="34" charset="0"/>
        <a:ea typeface="+mn-ea"/>
        <a:cs typeface="+mn-cs"/>
      </a:defRPr>
    </a:lvl4pPr>
    <a:lvl5pPr marL="1828800" algn="l" rtl="0" eaLnBrk="0" fontAlgn="base" hangingPunct="0">
      <a:spcBef>
        <a:spcPct val="0"/>
      </a:spcBef>
      <a:spcAft>
        <a:spcPct val="0"/>
      </a:spcAft>
      <a:defRPr kern="1200">
        <a:solidFill>
          <a:schemeClr val="tx1"/>
        </a:solidFill>
        <a:latin typeface="Franklin Gothic Medium" pitchFamily="34" charset="0"/>
        <a:ea typeface="+mn-ea"/>
        <a:cs typeface="+mn-cs"/>
      </a:defRPr>
    </a:lvl5pPr>
    <a:lvl6pPr marL="2286000" algn="l" defTabSz="914400" rtl="0" eaLnBrk="1" latinLnBrk="0" hangingPunct="1">
      <a:defRPr kern="1200">
        <a:solidFill>
          <a:schemeClr val="tx1"/>
        </a:solidFill>
        <a:latin typeface="Franklin Gothic Medium" pitchFamily="34" charset="0"/>
        <a:ea typeface="+mn-ea"/>
        <a:cs typeface="+mn-cs"/>
      </a:defRPr>
    </a:lvl6pPr>
    <a:lvl7pPr marL="2743200" algn="l" defTabSz="914400" rtl="0" eaLnBrk="1" latinLnBrk="0" hangingPunct="1">
      <a:defRPr kern="1200">
        <a:solidFill>
          <a:schemeClr val="tx1"/>
        </a:solidFill>
        <a:latin typeface="Franklin Gothic Medium" pitchFamily="34" charset="0"/>
        <a:ea typeface="+mn-ea"/>
        <a:cs typeface="+mn-cs"/>
      </a:defRPr>
    </a:lvl7pPr>
    <a:lvl8pPr marL="3200400" algn="l" defTabSz="914400" rtl="0" eaLnBrk="1" latinLnBrk="0" hangingPunct="1">
      <a:defRPr kern="1200">
        <a:solidFill>
          <a:schemeClr val="tx1"/>
        </a:solidFill>
        <a:latin typeface="Franklin Gothic Medium" pitchFamily="34" charset="0"/>
        <a:ea typeface="+mn-ea"/>
        <a:cs typeface="+mn-cs"/>
      </a:defRPr>
    </a:lvl8pPr>
    <a:lvl9pPr marL="3657600" algn="l" defTabSz="914400" rtl="0" eaLnBrk="1" latinLnBrk="0" hangingPunct="1">
      <a:defRPr kern="1200">
        <a:solidFill>
          <a:schemeClr val="tx1"/>
        </a:solidFill>
        <a:latin typeface="Franklin Gothic Medium" pitchFamily="34"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39">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559" autoAdjust="0"/>
    <p:restoredTop sz="94434" autoAdjust="0"/>
  </p:normalViewPr>
  <p:slideViewPr>
    <p:cSldViewPr>
      <p:cViewPr varScale="1">
        <p:scale>
          <a:sx n="74" d="100"/>
          <a:sy n="74" d="100"/>
        </p:scale>
        <p:origin x="-600" y="-90"/>
      </p:cViewPr>
      <p:guideLst>
        <p:guide orient="horz" pos="2160"/>
        <p:guide pos="3839"/>
      </p:guideLst>
    </p:cSldViewPr>
  </p:slideViewPr>
  <p:outlineViewPr>
    <p:cViewPr>
      <p:scale>
        <a:sx n="33" d="100"/>
        <a:sy n="33" d="100"/>
      </p:scale>
      <p:origin x="0" y="-2076"/>
    </p:cViewPr>
  </p:outlineViewPr>
  <p:notesTextViewPr>
    <p:cViewPr>
      <p:scale>
        <a:sx n="50" d="100"/>
        <a:sy n="50" d="100"/>
      </p:scale>
      <p:origin x="0" y="0"/>
    </p:cViewPr>
  </p:notesTextViewPr>
  <p:notesViewPr>
    <p:cSldViewPr>
      <p:cViewPr varScale="1">
        <p:scale>
          <a:sx n="63" d="100"/>
          <a:sy n="63" d="100"/>
        </p:scale>
        <p:origin x="2838" y="1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02BC5CD0-7AE5-4FAE-9A21-FD556026DA33}" type="datetimeFigureOut">
              <a:rPr lang="en-US"/>
              <a:pPr>
                <a:defRPr/>
              </a:pPr>
              <a:t>12/20/2017</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BFBD1A07-D10B-4B7F-B5FB-6D7B100B2940}" type="slidenum">
              <a:rPr lang="ar-SA" altLang="en-US"/>
              <a:pPr>
                <a:defRPr/>
              </a:pPr>
              <a:t>‹#›</a:t>
            </a:fld>
            <a:endParaRPr lang="ar-SA" altLang="en-US"/>
          </a:p>
        </p:txBody>
      </p:sp>
    </p:spTree>
    <p:extLst>
      <p:ext uri="{BB962C8B-B14F-4D97-AF65-F5344CB8AC3E}">
        <p14:creationId xmlns:p14="http://schemas.microsoft.com/office/powerpoint/2010/main" val="34561957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B925FA5B-DF7A-4BD3-81AD-D08052386581}" type="datetimeFigureOut">
              <a:rPr lang="en-US"/>
              <a:pPr>
                <a:defRPr/>
              </a:pPr>
              <a:t>12/20/2017</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noProof="0"/>
              <a:t>Click to edit Master text styles</a:t>
            </a:r>
          </a:p>
          <a:p>
            <a:pPr lvl="1"/>
            <a:r>
              <a:rPr noProof="0"/>
              <a:t>Second level</a:t>
            </a:r>
          </a:p>
          <a:p>
            <a:pPr lvl="2"/>
            <a:r>
              <a:rPr noProof="0"/>
              <a:t>Third level</a:t>
            </a:r>
          </a:p>
          <a:p>
            <a:pPr lvl="3"/>
            <a:r>
              <a:rPr noProof="0"/>
              <a:t>Fourth level</a:t>
            </a:r>
          </a:p>
          <a:p>
            <a:pPr lvl="4"/>
            <a:r>
              <a:rPr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86243905-B306-4C9E-AED3-053BF5E3B7F5}" type="slidenum">
              <a:rPr lang="ar-SA" altLang="en-US"/>
              <a:pPr>
                <a:defRPr/>
              </a:pPr>
              <a:t>‹#›</a:t>
            </a:fld>
            <a:endParaRPr lang="ar-SA" altLang="en-US"/>
          </a:p>
        </p:txBody>
      </p:sp>
    </p:spTree>
    <p:extLst>
      <p:ext uri="{BB962C8B-B14F-4D97-AF65-F5344CB8AC3E}">
        <p14:creationId xmlns:p14="http://schemas.microsoft.com/office/powerpoint/2010/main" val="403399478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065214" y="533400"/>
            <a:ext cx="5029200" cy="2514601"/>
          </a:xfrm>
        </p:spPr>
        <p:txBody>
          <a:bodyPr>
            <a:normAutofit/>
          </a:bodyPr>
          <a:lstStyle>
            <a:lvl1pPr>
              <a:defRPr sz="5400"/>
            </a:lvl1pPr>
          </a:lstStyle>
          <a:p>
            <a:r>
              <a:rPr lang="en-US"/>
              <a:t>Click to edit Master title style</a:t>
            </a:r>
            <a:endParaRPr/>
          </a:p>
        </p:txBody>
      </p:sp>
      <p:sp>
        <p:nvSpPr>
          <p:cNvPr id="3" name="Subtitle 2"/>
          <p:cNvSpPr>
            <a:spLocks noGrp="1"/>
          </p:cNvSpPr>
          <p:nvPr>
            <p:ph type="subTitle" idx="1"/>
          </p:nvPr>
        </p:nvSpPr>
        <p:spPr>
          <a:xfrm>
            <a:off x="1065212" y="3403600"/>
            <a:ext cx="5029201" cy="1397000"/>
          </a:xfrm>
        </p:spPr>
        <p:txBody>
          <a:bodyPr>
            <a:normAutofit/>
          </a:bodyPr>
          <a:lstStyle>
            <a:lvl1pPr marL="0" indent="0" algn="l">
              <a:spcBef>
                <a:spcPts val="600"/>
              </a:spcBef>
              <a:buNone/>
              <a:defRPr sz="240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p:txBody>
          <a:bodyPr/>
          <a:lstStyle>
            <a:lvl1pPr>
              <a:defRPr/>
            </a:lvl1pPr>
          </a:lstStyle>
          <a:p>
            <a:pPr>
              <a:defRPr/>
            </a:pPr>
            <a:fld id="{CB63354D-5991-4794-85B6-D4570E9FF522}" type="datetimeFigureOut">
              <a:rPr lang="en-US"/>
              <a:pPr>
                <a:defRPr/>
              </a:pPr>
              <a:t>12/20/2017</a:t>
            </a:fld>
            <a:endParaRPr/>
          </a:p>
        </p:txBody>
      </p:sp>
      <p:sp>
        <p:nvSpPr>
          <p:cNvPr id="5" name="Footer Placeholder 4"/>
          <p:cNvSpPr>
            <a:spLocks noGrp="1"/>
          </p:cNvSpPr>
          <p:nvPr>
            <p:ph type="ftr" sz="quarter" idx="11"/>
          </p:nvPr>
        </p:nvSpPr>
        <p:spPr/>
        <p:txBody>
          <a:bodyPr/>
          <a:lstStyle>
            <a:lvl1pPr>
              <a:defRPr/>
            </a:lvl1pPr>
          </a:lstStyle>
          <a:p>
            <a:pPr>
              <a:defRPr/>
            </a:pPr>
            <a:endParaRPr/>
          </a:p>
        </p:txBody>
      </p:sp>
      <p:sp>
        <p:nvSpPr>
          <p:cNvPr id="6" name="Slide Number Placeholder 5"/>
          <p:cNvSpPr>
            <a:spLocks noGrp="1"/>
          </p:cNvSpPr>
          <p:nvPr>
            <p:ph type="sldNum" sz="quarter" idx="12"/>
          </p:nvPr>
        </p:nvSpPr>
        <p:spPr/>
        <p:txBody>
          <a:bodyPr/>
          <a:lstStyle>
            <a:lvl1pPr>
              <a:defRPr/>
            </a:lvl1pPr>
          </a:lstStyle>
          <a:p>
            <a:pPr>
              <a:defRPr/>
            </a:pPr>
            <a:fld id="{959D738D-2750-45A8-8890-96016CC1AB61}" type="slidenum">
              <a:rPr lang="ar-SA" altLang="en-US"/>
              <a:pPr>
                <a:defRPr/>
              </a:pPr>
              <a:t>‹#›</a:t>
            </a:fld>
            <a:endParaRPr lang="ar-SA" altLang="en-US"/>
          </a:p>
        </p:txBody>
      </p:sp>
    </p:spTree>
    <p:extLst>
      <p:ext uri="{BB962C8B-B14F-4D97-AF65-F5344CB8AC3E}">
        <p14:creationId xmlns:p14="http://schemas.microsoft.com/office/powerpoint/2010/main" val="913867734"/>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lvl1pPr>
              <a:defRPr/>
            </a:lvl1pPr>
          </a:lstStyle>
          <a:p>
            <a:pPr>
              <a:defRPr/>
            </a:pPr>
            <a:fld id="{81B88110-9588-4ADB-9BD6-6B709CA7B550}" type="datetimeFigureOut">
              <a:rPr lang="en-US"/>
              <a:pPr>
                <a:defRPr/>
              </a:pPr>
              <a:t>12/20/2017</a:t>
            </a:fld>
            <a:endParaRPr/>
          </a:p>
        </p:txBody>
      </p:sp>
      <p:sp>
        <p:nvSpPr>
          <p:cNvPr id="5" name="Footer Placeholder 4"/>
          <p:cNvSpPr>
            <a:spLocks noGrp="1"/>
          </p:cNvSpPr>
          <p:nvPr>
            <p:ph type="ftr" sz="quarter" idx="11"/>
          </p:nvPr>
        </p:nvSpPr>
        <p:spPr/>
        <p:txBody>
          <a:bodyPr/>
          <a:lstStyle>
            <a:lvl1pPr>
              <a:defRPr/>
            </a:lvl1pPr>
          </a:lstStyle>
          <a:p>
            <a:pPr>
              <a:defRPr/>
            </a:pPr>
            <a:endParaRPr/>
          </a:p>
        </p:txBody>
      </p:sp>
      <p:sp>
        <p:nvSpPr>
          <p:cNvPr id="6" name="Slide Number Placeholder 5"/>
          <p:cNvSpPr>
            <a:spLocks noGrp="1"/>
          </p:cNvSpPr>
          <p:nvPr>
            <p:ph type="sldNum" sz="quarter" idx="12"/>
          </p:nvPr>
        </p:nvSpPr>
        <p:spPr/>
        <p:txBody>
          <a:bodyPr/>
          <a:lstStyle>
            <a:lvl1pPr>
              <a:defRPr/>
            </a:lvl1pPr>
          </a:lstStyle>
          <a:p>
            <a:pPr>
              <a:defRPr/>
            </a:pPr>
            <a:fld id="{8636DA7C-E660-4D77-A2F8-0414AC779BD4}" type="slidenum">
              <a:rPr lang="ar-SA" altLang="en-US"/>
              <a:pPr>
                <a:defRPr/>
              </a:pPr>
              <a:t>‹#›</a:t>
            </a:fld>
            <a:endParaRPr lang="ar-SA" altLang="en-US"/>
          </a:p>
        </p:txBody>
      </p:sp>
    </p:spTree>
    <p:extLst>
      <p:ext uri="{BB962C8B-B14F-4D97-AF65-F5344CB8AC3E}">
        <p14:creationId xmlns:p14="http://schemas.microsoft.com/office/powerpoint/2010/main" val="2354265040"/>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61412" y="533400"/>
            <a:ext cx="2362201" cy="548640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1065213" y="533400"/>
            <a:ext cx="7467599"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lvl1pPr>
              <a:defRPr/>
            </a:lvl1pPr>
          </a:lstStyle>
          <a:p>
            <a:pPr>
              <a:defRPr/>
            </a:pPr>
            <a:fld id="{4C1C3BD7-F2BE-456F-88FA-C256EFDB9705}" type="datetimeFigureOut">
              <a:rPr lang="en-US"/>
              <a:pPr>
                <a:defRPr/>
              </a:pPr>
              <a:t>12/20/2017</a:t>
            </a:fld>
            <a:endParaRPr/>
          </a:p>
        </p:txBody>
      </p:sp>
      <p:sp>
        <p:nvSpPr>
          <p:cNvPr id="5" name="Footer Placeholder 4"/>
          <p:cNvSpPr>
            <a:spLocks noGrp="1"/>
          </p:cNvSpPr>
          <p:nvPr>
            <p:ph type="ftr" sz="quarter" idx="11"/>
          </p:nvPr>
        </p:nvSpPr>
        <p:spPr/>
        <p:txBody>
          <a:bodyPr/>
          <a:lstStyle>
            <a:lvl1pPr>
              <a:defRPr/>
            </a:lvl1pPr>
          </a:lstStyle>
          <a:p>
            <a:pPr>
              <a:defRPr/>
            </a:pPr>
            <a:endParaRPr/>
          </a:p>
        </p:txBody>
      </p:sp>
      <p:sp>
        <p:nvSpPr>
          <p:cNvPr id="6" name="Slide Number Placeholder 5"/>
          <p:cNvSpPr>
            <a:spLocks noGrp="1"/>
          </p:cNvSpPr>
          <p:nvPr>
            <p:ph type="sldNum" sz="quarter" idx="12"/>
          </p:nvPr>
        </p:nvSpPr>
        <p:spPr/>
        <p:txBody>
          <a:bodyPr/>
          <a:lstStyle>
            <a:lvl1pPr>
              <a:defRPr/>
            </a:lvl1pPr>
          </a:lstStyle>
          <a:p>
            <a:pPr>
              <a:defRPr/>
            </a:pPr>
            <a:fld id="{91391A70-6CB6-44F9-A2B3-25CBBEE90B62}" type="slidenum">
              <a:rPr lang="ar-SA" altLang="en-US"/>
              <a:pPr>
                <a:defRPr/>
              </a:pPr>
              <a:t>‹#›</a:t>
            </a:fld>
            <a:endParaRPr lang="ar-SA" altLang="en-US"/>
          </a:p>
        </p:txBody>
      </p:sp>
    </p:spTree>
    <p:extLst>
      <p:ext uri="{BB962C8B-B14F-4D97-AF65-F5344CB8AC3E}">
        <p14:creationId xmlns:p14="http://schemas.microsoft.com/office/powerpoint/2010/main" val="3527929279"/>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lvl1pPr>
              <a:defRPr/>
            </a:lvl1pPr>
          </a:lstStyle>
          <a:p>
            <a:pPr>
              <a:defRPr/>
            </a:pPr>
            <a:fld id="{59B78F69-55A7-40C9-85D3-4FEFD907D6DB}" type="datetimeFigureOut">
              <a:rPr lang="en-US"/>
              <a:pPr>
                <a:defRPr/>
              </a:pPr>
              <a:t>12/20/2017</a:t>
            </a:fld>
            <a:endParaRPr/>
          </a:p>
        </p:txBody>
      </p:sp>
      <p:sp>
        <p:nvSpPr>
          <p:cNvPr id="5" name="Footer Placeholder 4"/>
          <p:cNvSpPr>
            <a:spLocks noGrp="1"/>
          </p:cNvSpPr>
          <p:nvPr>
            <p:ph type="ftr" sz="quarter" idx="11"/>
          </p:nvPr>
        </p:nvSpPr>
        <p:spPr/>
        <p:txBody>
          <a:bodyPr/>
          <a:lstStyle>
            <a:lvl1pPr>
              <a:defRPr/>
            </a:lvl1pPr>
          </a:lstStyle>
          <a:p>
            <a:pPr>
              <a:defRPr/>
            </a:pPr>
            <a:endParaRPr/>
          </a:p>
        </p:txBody>
      </p:sp>
      <p:sp>
        <p:nvSpPr>
          <p:cNvPr id="6" name="Slide Number Placeholder 5"/>
          <p:cNvSpPr>
            <a:spLocks noGrp="1"/>
          </p:cNvSpPr>
          <p:nvPr>
            <p:ph type="sldNum" sz="quarter" idx="12"/>
          </p:nvPr>
        </p:nvSpPr>
        <p:spPr/>
        <p:txBody>
          <a:bodyPr/>
          <a:lstStyle>
            <a:lvl1pPr>
              <a:defRPr/>
            </a:lvl1pPr>
          </a:lstStyle>
          <a:p>
            <a:pPr>
              <a:defRPr/>
            </a:pPr>
            <a:fld id="{E66B9F90-F7F2-44D8-9059-843139B29F9F}" type="slidenum">
              <a:rPr lang="ar-SA" altLang="en-US"/>
              <a:pPr>
                <a:defRPr/>
              </a:pPr>
              <a:t>‹#›</a:t>
            </a:fld>
            <a:endParaRPr lang="ar-SA" altLang="en-US"/>
          </a:p>
        </p:txBody>
      </p:sp>
    </p:spTree>
    <p:extLst>
      <p:ext uri="{BB962C8B-B14F-4D97-AF65-F5344CB8AC3E}">
        <p14:creationId xmlns:p14="http://schemas.microsoft.com/office/powerpoint/2010/main" val="2450148921"/>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65214" y="533400"/>
            <a:ext cx="8686800" cy="2286000"/>
          </a:xfrm>
        </p:spPr>
        <p:txBody>
          <a:bodyPr>
            <a:normAutofit/>
          </a:bodyPr>
          <a:lstStyle>
            <a:lvl1pPr algn="l">
              <a:defRPr sz="5400" b="1" cap="none" baseline="0"/>
            </a:lvl1pPr>
          </a:lstStyle>
          <a:p>
            <a:r>
              <a:rPr lang="en-US"/>
              <a:t>Click to edit Master title style</a:t>
            </a:r>
            <a:endParaRPr/>
          </a:p>
        </p:txBody>
      </p:sp>
      <p:sp>
        <p:nvSpPr>
          <p:cNvPr id="3" name="Text Placeholder 2"/>
          <p:cNvSpPr>
            <a:spLocks noGrp="1"/>
          </p:cNvSpPr>
          <p:nvPr>
            <p:ph type="body" idx="1"/>
          </p:nvPr>
        </p:nvSpPr>
        <p:spPr>
          <a:xfrm>
            <a:off x="1065214" y="3124200"/>
            <a:ext cx="8686800" cy="1371600"/>
          </a:xfrm>
        </p:spPr>
        <p:txBody>
          <a:bodyPr>
            <a:normAutofit/>
          </a:bodyPr>
          <a:lstStyle>
            <a:lvl1pPr marL="0" indent="0">
              <a:spcBef>
                <a:spcPts val="600"/>
              </a:spcBef>
              <a:buNone/>
              <a:defRPr sz="24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06BA18AB-FE9F-47C8-85BC-E1051B62E0B1}" type="datetimeFigureOut">
              <a:rPr lang="en-US"/>
              <a:pPr>
                <a:defRPr/>
              </a:pPr>
              <a:t>12/20/2017</a:t>
            </a:fld>
            <a:endParaRPr/>
          </a:p>
        </p:txBody>
      </p:sp>
      <p:sp>
        <p:nvSpPr>
          <p:cNvPr id="5" name="Footer Placeholder 4"/>
          <p:cNvSpPr>
            <a:spLocks noGrp="1"/>
          </p:cNvSpPr>
          <p:nvPr>
            <p:ph type="ftr" sz="quarter" idx="11"/>
          </p:nvPr>
        </p:nvSpPr>
        <p:spPr/>
        <p:txBody>
          <a:bodyPr/>
          <a:lstStyle>
            <a:lvl1pPr>
              <a:defRPr/>
            </a:lvl1pPr>
          </a:lstStyle>
          <a:p>
            <a:pPr>
              <a:defRPr/>
            </a:pPr>
            <a:endParaRPr/>
          </a:p>
        </p:txBody>
      </p:sp>
      <p:sp>
        <p:nvSpPr>
          <p:cNvPr id="6" name="Slide Number Placeholder 5"/>
          <p:cNvSpPr>
            <a:spLocks noGrp="1"/>
          </p:cNvSpPr>
          <p:nvPr>
            <p:ph type="sldNum" sz="quarter" idx="12"/>
          </p:nvPr>
        </p:nvSpPr>
        <p:spPr/>
        <p:txBody>
          <a:bodyPr/>
          <a:lstStyle>
            <a:lvl1pPr>
              <a:defRPr/>
            </a:lvl1pPr>
          </a:lstStyle>
          <a:p>
            <a:pPr>
              <a:defRPr/>
            </a:pPr>
            <a:fld id="{3F6F868D-7F69-4847-B8A7-7C7F49E896BF}" type="slidenum">
              <a:rPr lang="ar-SA" altLang="en-US"/>
              <a:pPr>
                <a:defRPr/>
              </a:pPr>
              <a:t>‹#›</a:t>
            </a:fld>
            <a:endParaRPr lang="ar-SA" altLang="en-US"/>
          </a:p>
        </p:txBody>
      </p:sp>
    </p:spTree>
    <p:extLst>
      <p:ext uri="{BB962C8B-B14F-4D97-AF65-F5344CB8AC3E}">
        <p14:creationId xmlns:p14="http://schemas.microsoft.com/office/powerpoint/2010/main" val="2228132932"/>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1065212" y="1828800"/>
            <a:ext cx="4251960" cy="41910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5464598" y="1828800"/>
            <a:ext cx="4251960" cy="41910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3"/>
          <p:cNvSpPr>
            <a:spLocks noGrp="1"/>
          </p:cNvSpPr>
          <p:nvPr>
            <p:ph type="dt" sz="half" idx="10"/>
          </p:nvPr>
        </p:nvSpPr>
        <p:spPr/>
        <p:txBody>
          <a:bodyPr/>
          <a:lstStyle>
            <a:lvl1pPr>
              <a:defRPr/>
            </a:lvl1pPr>
          </a:lstStyle>
          <a:p>
            <a:pPr>
              <a:defRPr/>
            </a:pPr>
            <a:fld id="{F66AD6D6-6102-4013-ABAD-2382DB520A0A}" type="datetimeFigureOut">
              <a:rPr lang="en-US"/>
              <a:pPr>
                <a:defRPr/>
              </a:pPr>
              <a:t>12/20/2017</a:t>
            </a:fld>
            <a:endParaRPr/>
          </a:p>
        </p:txBody>
      </p:sp>
      <p:sp>
        <p:nvSpPr>
          <p:cNvPr id="6" name="Footer Placeholder 4"/>
          <p:cNvSpPr>
            <a:spLocks noGrp="1"/>
          </p:cNvSpPr>
          <p:nvPr>
            <p:ph type="ftr" sz="quarter" idx="11"/>
          </p:nvPr>
        </p:nvSpPr>
        <p:spPr/>
        <p:txBody>
          <a:bodyPr/>
          <a:lstStyle>
            <a:lvl1pPr>
              <a:defRPr/>
            </a:lvl1pPr>
          </a:lstStyle>
          <a:p>
            <a:pPr>
              <a:defRPr/>
            </a:pPr>
            <a:endParaRPr/>
          </a:p>
        </p:txBody>
      </p:sp>
      <p:sp>
        <p:nvSpPr>
          <p:cNvPr id="7" name="Slide Number Placeholder 5"/>
          <p:cNvSpPr>
            <a:spLocks noGrp="1"/>
          </p:cNvSpPr>
          <p:nvPr>
            <p:ph type="sldNum" sz="quarter" idx="12"/>
          </p:nvPr>
        </p:nvSpPr>
        <p:spPr/>
        <p:txBody>
          <a:bodyPr/>
          <a:lstStyle>
            <a:lvl1pPr>
              <a:defRPr/>
            </a:lvl1pPr>
          </a:lstStyle>
          <a:p>
            <a:pPr>
              <a:defRPr/>
            </a:pPr>
            <a:fld id="{CA70B1EE-C499-4785-8EF7-F41261203BF0}" type="slidenum">
              <a:rPr lang="ar-SA" altLang="en-US"/>
              <a:pPr>
                <a:defRPr/>
              </a:pPr>
              <a:t>‹#›</a:t>
            </a:fld>
            <a:endParaRPr lang="ar-SA" altLang="en-US"/>
          </a:p>
        </p:txBody>
      </p:sp>
    </p:spTree>
    <p:extLst>
      <p:ext uri="{BB962C8B-B14F-4D97-AF65-F5344CB8AC3E}">
        <p14:creationId xmlns:p14="http://schemas.microsoft.com/office/powerpoint/2010/main" val="1883900639"/>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065213" y="1828799"/>
            <a:ext cx="4251960" cy="685801"/>
          </a:xfrm>
        </p:spPr>
        <p:txBody>
          <a:bodyPr anchor="ctr">
            <a:normAutofit/>
          </a:bodyPr>
          <a:lstStyle>
            <a:lvl1pPr marL="0" indent="0">
              <a:spcBef>
                <a:spcPts val="0"/>
              </a:spcBef>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65213" y="2590800"/>
            <a:ext cx="4251960" cy="34290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5500053" y="1828799"/>
            <a:ext cx="4251960" cy="685801"/>
          </a:xfrm>
        </p:spPr>
        <p:txBody>
          <a:bodyPr anchor="ctr">
            <a:normAutofit/>
          </a:bodyPr>
          <a:lstStyle>
            <a:lvl1pPr marL="0" indent="0">
              <a:spcBef>
                <a:spcPts val="0"/>
              </a:spcBef>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500053" y="2590800"/>
            <a:ext cx="4251960" cy="34290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 name="Date Placeholder 3"/>
          <p:cNvSpPr>
            <a:spLocks noGrp="1"/>
          </p:cNvSpPr>
          <p:nvPr>
            <p:ph type="dt" sz="half" idx="10"/>
          </p:nvPr>
        </p:nvSpPr>
        <p:spPr/>
        <p:txBody>
          <a:bodyPr/>
          <a:lstStyle>
            <a:lvl1pPr>
              <a:defRPr/>
            </a:lvl1pPr>
          </a:lstStyle>
          <a:p>
            <a:pPr>
              <a:defRPr/>
            </a:pPr>
            <a:fld id="{A1CD4DED-5981-4336-B4F0-1DF632F86F60}" type="datetimeFigureOut">
              <a:rPr lang="en-US"/>
              <a:pPr>
                <a:defRPr/>
              </a:pPr>
              <a:t>12/20/2017</a:t>
            </a:fld>
            <a:endParaRPr/>
          </a:p>
        </p:txBody>
      </p:sp>
      <p:sp>
        <p:nvSpPr>
          <p:cNvPr id="8" name="Footer Placeholder 4"/>
          <p:cNvSpPr>
            <a:spLocks noGrp="1"/>
          </p:cNvSpPr>
          <p:nvPr>
            <p:ph type="ftr" sz="quarter" idx="11"/>
          </p:nvPr>
        </p:nvSpPr>
        <p:spPr/>
        <p:txBody>
          <a:bodyPr/>
          <a:lstStyle>
            <a:lvl1pPr>
              <a:defRPr/>
            </a:lvl1pPr>
          </a:lstStyle>
          <a:p>
            <a:pPr>
              <a:defRPr/>
            </a:pPr>
            <a:endParaRPr/>
          </a:p>
        </p:txBody>
      </p:sp>
      <p:sp>
        <p:nvSpPr>
          <p:cNvPr id="9" name="Slide Number Placeholder 5"/>
          <p:cNvSpPr>
            <a:spLocks noGrp="1"/>
          </p:cNvSpPr>
          <p:nvPr>
            <p:ph type="sldNum" sz="quarter" idx="12"/>
          </p:nvPr>
        </p:nvSpPr>
        <p:spPr/>
        <p:txBody>
          <a:bodyPr/>
          <a:lstStyle>
            <a:lvl1pPr>
              <a:defRPr/>
            </a:lvl1pPr>
          </a:lstStyle>
          <a:p>
            <a:pPr>
              <a:defRPr/>
            </a:pPr>
            <a:fld id="{8755EBE1-E38F-4BB7-B777-7C31CA8F2ACE}" type="slidenum">
              <a:rPr lang="ar-SA" altLang="en-US"/>
              <a:pPr>
                <a:defRPr/>
              </a:pPr>
              <a:t>‹#›</a:t>
            </a:fld>
            <a:endParaRPr lang="ar-SA" altLang="en-US"/>
          </a:p>
        </p:txBody>
      </p:sp>
    </p:spTree>
    <p:extLst>
      <p:ext uri="{BB962C8B-B14F-4D97-AF65-F5344CB8AC3E}">
        <p14:creationId xmlns:p14="http://schemas.microsoft.com/office/powerpoint/2010/main" val="2680132706"/>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3"/>
          <p:cNvSpPr>
            <a:spLocks noGrp="1"/>
          </p:cNvSpPr>
          <p:nvPr>
            <p:ph type="dt" sz="half" idx="10"/>
          </p:nvPr>
        </p:nvSpPr>
        <p:spPr/>
        <p:txBody>
          <a:bodyPr/>
          <a:lstStyle>
            <a:lvl1pPr>
              <a:defRPr/>
            </a:lvl1pPr>
          </a:lstStyle>
          <a:p>
            <a:pPr>
              <a:defRPr/>
            </a:pPr>
            <a:fld id="{4CF50090-012F-40C4-A6C0-89CD15A53AEE}" type="datetimeFigureOut">
              <a:rPr lang="en-US"/>
              <a:pPr>
                <a:defRPr/>
              </a:pPr>
              <a:t>12/20/2017</a:t>
            </a:fld>
            <a:endParaRPr/>
          </a:p>
        </p:txBody>
      </p:sp>
      <p:sp>
        <p:nvSpPr>
          <p:cNvPr id="4" name="Footer Placeholder 4"/>
          <p:cNvSpPr>
            <a:spLocks noGrp="1"/>
          </p:cNvSpPr>
          <p:nvPr>
            <p:ph type="ftr" sz="quarter" idx="11"/>
          </p:nvPr>
        </p:nvSpPr>
        <p:spPr/>
        <p:txBody>
          <a:bodyPr/>
          <a:lstStyle>
            <a:lvl1pPr>
              <a:defRPr/>
            </a:lvl1pPr>
          </a:lstStyle>
          <a:p>
            <a:pPr>
              <a:defRPr/>
            </a:pPr>
            <a:endParaRPr/>
          </a:p>
        </p:txBody>
      </p:sp>
      <p:sp>
        <p:nvSpPr>
          <p:cNvPr id="5" name="Slide Number Placeholder 5"/>
          <p:cNvSpPr>
            <a:spLocks noGrp="1"/>
          </p:cNvSpPr>
          <p:nvPr>
            <p:ph type="sldNum" sz="quarter" idx="12"/>
          </p:nvPr>
        </p:nvSpPr>
        <p:spPr/>
        <p:txBody>
          <a:bodyPr/>
          <a:lstStyle>
            <a:lvl1pPr>
              <a:defRPr/>
            </a:lvl1pPr>
          </a:lstStyle>
          <a:p>
            <a:pPr>
              <a:defRPr/>
            </a:pPr>
            <a:fld id="{80C2CA5A-F4E1-4CBE-BD5B-2DCA9C05CADE}" type="slidenum">
              <a:rPr lang="ar-SA" altLang="en-US"/>
              <a:pPr>
                <a:defRPr/>
              </a:pPr>
              <a:t>‹#›</a:t>
            </a:fld>
            <a:endParaRPr lang="ar-SA" altLang="en-US"/>
          </a:p>
        </p:txBody>
      </p:sp>
    </p:spTree>
    <p:extLst>
      <p:ext uri="{BB962C8B-B14F-4D97-AF65-F5344CB8AC3E}">
        <p14:creationId xmlns:p14="http://schemas.microsoft.com/office/powerpoint/2010/main" val="2592590951"/>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645D6110-5DFD-4E60-A8D0-FA30A6D6BF4F}" type="datetimeFigureOut">
              <a:rPr lang="en-US"/>
              <a:pPr>
                <a:defRPr/>
              </a:pPr>
              <a:t>12/20/2017</a:t>
            </a:fld>
            <a:endParaRPr/>
          </a:p>
        </p:txBody>
      </p:sp>
      <p:sp>
        <p:nvSpPr>
          <p:cNvPr id="3" name="Footer Placeholder 2"/>
          <p:cNvSpPr>
            <a:spLocks noGrp="1"/>
          </p:cNvSpPr>
          <p:nvPr>
            <p:ph type="ftr" sz="quarter" idx="11"/>
          </p:nvPr>
        </p:nvSpPr>
        <p:spPr/>
        <p:txBody>
          <a:bodyPr/>
          <a:lstStyle>
            <a:lvl1pPr>
              <a:defRPr/>
            </a:lvl1pPr>
          </a:lstStyle>
          <a:p>
            <a:pPr>
              <a:defRPr/>
            </a:pPr>
            <a:endParaRPr/>
          </a:p>
        </p:txBody>
      </p:sp>
      <p:sp>
        <p:nvSpPr>
          <p:cNvPr id="4" name="Slide Number Placeholder 3"/>
          <p:cNvSpPr>
            <a:spLocks noGrp="1"/>
          </p:cNvSpPr>
          <p:nvPr>
            <p:ph type="sldNum" sz="quarter" idx="12"/>
          </p:nvPr>
        </p:nvSpPr>
        <p:spPr/>
        <p:txBody>
          <a:bodyPr/>
          <a:lstStyle>
            <a:lvl1pPr>
              <a:defRPr/>
            </a:lvl1pPr>
          </a:lstStyle>
          <a:p>
            <a:pPr>
              <a:defRPr/>
            </a:pPr>
            <a:fld id="{D2E13B04-FE8B-4017-AE73-8ABB228971CC}" type="slidenum">
              <a:rPr lang="ar-SA" altLang="en-US"/>
              <a:pPr>
                <a:defRPr/>
              </a:pPr>
              <a:t>‹#›</a:t>
            </a:fld>
            <a:endParaRPr lang="ar-SA" altLang="en-US"/>
          </a:p>
        </p:txBody>
      </p:sp>
    </p:spTree>
    <p:extLst>
      <p:ext uri="{BB962C8B-B14F-4D97-AF65-F5344CB8AC3E}">
        <p14:creationId xmlns:p14="http://schemas.microsoft.com/office/powerpoint/2010/main" val="1658559308"/>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65213" y="533400"/>
            <a:ext cx="4114800" cy="1524000"/>
          </a:xfrm>
        </p:spPr>
        <p:txBody>
          <a:bodyPr>
            <a:normAutofit/>
          </a:bodyPr>
          <a:lstStyle>
            <a:lvl1pPr algn="l">
              <a:defRPr sz="3600" b="1"/>
            </a:lvl1pPr>
          </a:lstStyle>
          <a:p>
            <a:r>
              <a:rPr lang="en-US"/>
              <a:t>Click to edit Master title style</a:t>
            </a:r>
            <a:endParaRPr/>
          </a:p>
        </p:txBody>
      </p:sp>
      <p:sp>
        <p:nvSpPr>
          <p:cNvPr id="3" name="Content Placeholder 2"/>
          <p:cNvSpPr>
            <a:spLocks noGrp="1"/>
          </p:cNvSpPr>
          <p:nvPr>
            <p:ph idx="1"/>
          </p:nvPr>
        </p:nvSpPr>
        <p:spPr>
          <a:xfrm>
            <a:off x="5865813" y="533400"/>
            <a:ext cx="5867400"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1065213" y="2209800"/>
            <a:ext cx="4114800" cy="3810000"/>
          </a:xfrm>
        </p:spPr>
        <p:txBody>
          <a:bodyPr>
            <a:normAutofit/>
          </a:bodyPr>
          <a:lstStyle>
            <a:lvl1pPr marL="0" indent="0">
              <a:lnSpc>
                <a:spcPct val="110000"/>
              </a:lnSpc>
              <a:spcBef>
                <a:spcPts val="600"/>
              </a:spcBef>
              <a:buNone/>
              <a:defRPr sz="18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fld id="{1C835C1B-D623-4B2F-BC17-63392448962F}" type="datetimeFigureOut">
              <a:rPr lang="en-US"/>
              <a:pPr>
                <a:defRPr/>
              </a:pPr>
              <a:t>12/20/2017</a:t>
            </a:fld>
            <a:endParaRPr/>
          </a:p>
        </p:txBody>
      </p:sp>
      <p:sp>
        <p:nvSpPr>
          <p:cNvPr id="6" name="Footer Placeholder 5"/>
          <p:cNvSpPr>
            <a:spLocks noGrp="1"/>
          </p:cNvSpPr>
          <p:nvPr>
            <p:ph type="ftr" sz="quarter" idx="11"/>
          </p:nvPr>
        </p:nvSpPr>
        <p:spPr/>
        <p:txBody>
          <a:bodyPr/>
          <a:lstStyle>
            <a:lvl1pPr>
              <a:defRPr/>
            </a:lvl1pPr>
          </a:lstStyle>
          <a:p>
            <a:pPr>
              <a:defRPr/>
            </a:pPr>
            <a:endParaRPr/>
          </a:p>
        </p:txBody>
      </p:sp>
      <p:sp>
        <p:nvSpPr>
          <p:cNvPr id="7" name="Slide Number Placeholder 6"/>
          <p:cNvSpPr>
            <a:spLocks noGrp="1"/>
          </p:cNvSpPr>
          <p:nvPr>
            <p:ph type="sldNum" sz="quarter" idx="12"/>
          </p:nvPr>
        </p:nvSpPr>
        <p:spPr/>
        <p:txBody>
          <a:bodyPr/>
          <a:lstStyle>
            <a:lvl1pPr>
              <a:defRPr/>
            </a:lvl1pPr>
          </a:lstStyle>
          <a:p>
            <a:pPr>
              <a:defRPr/>
            </a:pPr>
            <a:fld id="{74378315-10FD-46DE-BCC4-6B6348D85FC9}" type="slidenum">
              <a:rPr lang="ar-SA" altLang="en-US"/>
              <a:pPr>
                <a:defRPr/>
              </a:pPr>
              <a:t>‹#›</a:t>
            </a:fld>
            <a:endParaRPr lang="ar-SA" altLang="en-US"/>
          </a:p>
        </p:txBody>
      </p:sp>
    </p:spTree>
    <p:extLst>
      <p:ext uri="{BB962C8B-B14F-4D97-AF65-F5344CB8AC3E}">
        <p14:creationId xmlns:p14="http://schemas.microsoft.com/office/powerpoint/2010/main" val="1171338247"/>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65213" y="533400"/>
            <a:ext cx="4114800" cy="1524000"/>
          </a:xfrm>
        </p:spPr>
        <p:txBody>
          <a:bodyPr>
            <a:noAutofit/>
          </a:bodyPr>
          <a:lstStyle>
            <a:lvl1pPr algn="l">
              <a:defRPr sz="3600" b="1"/>
            </a:lvl1pPr>
          </a:lstStyle>
          <a:p>
            <a:r>
              <a:rPr lang="en-US"/>
              <a:t>Click to edit Master title style</a:t>
            </a:r>
            <a:endParaRPr/>
          </a:p>
        </p:txBody>
      </p:sp>
      <p:sp>
        <p:nvSpPr>
          <p:cNvPr id="3" name="Picture Placeholder 2"/>
          <p:cNvSpPr>
            <a:spLocks noGrp="1"/>
          </p:cNvSpPr>
          <p:nvPr>
            <p:ph type="pic" idx="1"/>
          </p:nvPr>
        </p:nvSpPr>
        <p:spPr>
          <a:xfrm>
            <a:off x="5865812" y="533400"/>
            <a:ext cx="5780173" cy="5791200"/>
          </a:xfrm>
          <a:ln w="50800">
            <a:solidFill>
              <a:schemeClr val="tx1">
                <a:lumMod val="65000"/>
                <a:lumOff val="35000"/>
              </a:schemeClr>
            </a:solidFill>
            <a:miter lim="800000"/>
          </a:ln>
        </p:spPr>
        <p:txBody>
          <a:bodyPr rtlCol="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noProof="0"/>
          </a:p>
        </p:txBody>
      </p:sp>
      <p:sp>
        <p:nvSpPr>
          <p:cNvPr id="4" name="Text Placeholder 3"/>
          <p:cNvSpPr>
            <a:spLocks noGrp="1"/>
          </p:cNvSpPr>
          <p:nvPr>
            <p:ph type="body" sz="half" idx="2"/>
          </p:nvPr>
        </p:nvSpPr>
        <p:spPr>
          <a:xfrm>
            <a:off x="1065213" y="2209800"/>
            <a:ext cx="4114800" cy="3810000"/>
          </a:xfrm>
        </p:spPr>
        <p:txBody>
          <a:bodyPr>
            <a:normAutofit/>
          </a:bodyPr>
          <a:lstStyle>
            <a:lvl1pPr marL="0" indent="0">
              <a:lnSpc>
                <a:spcPct val="110000"/>
              </a:lnSpc>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178175918"/>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065213" y="533400"/>
            <a:ext cx="8686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1065213" y="1828800"/>
            <a:ext cx="8686800"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6932613" y="6154738"/>
            <a:ext cx="1371600" cy="273050"/>
          </a:xfrm>
          <a:prstGeom prst="rect">
            <a:avLst/>
          </a:prstGeom>
        </p:spPr>
        <p:txBody>
          <a:bodyPr vert="horz" lIns="91440" tIns="45720" rIns="91440" bIns="45720" rtlCol="0" anchor="ctr"/>
          <a:lstStyle>
            <a:lvl1pPr algn="r" eaLnBrk="1" fontAlgn="auto" hangingPunct="1">
              <a:spcBef>
                <a:spcPts val="0"/>
              </a:spcBef>
              <a:spcAft>
                <a:spcPts val="0"/>
              </a:spcAft>
              <a:defRPr sz="1000">
                <a:solidFill>
                  <a:schemeClr val="tx1">
                    <a:lumMod val="65000"/>
                    <a:lumOff val="35000"/>
                  </a:schemeClr>
                </a:solidFill>
                <a:latin typeface="+mn-lt"/>
              </a:defRPr>
            </a:lvl1pPr>
          </a:lstStyle>
          <a:p>
            <a:pPr>
              <a:defRPr/>
            </a:pPr>
            <a:fld id="{D96B57BF-F7A9-4EC7-8B00-93F4C7266D3D}" type="datetimeFigureOut">
              <a:rPr lang="en-US"/>
              <a:pPr>
                <a:defRPr/>
              </a:pPr>
              <a:t>12/20/2017</a:t>
            </a:fld>
            <a:endParaRPr/>
          </a:p>
        </p:txBody>
      </p:sp>
      <p:sp>
        <p:nvSpPr>
          <p:cNvPr id="5" name="Footer Placeholder 4"/>
          <p:cNvSpPr>
            <a:spLocks noGrp="1"/>
          </p:cNvSpPr>
          <p:nvPr>
            <p:ph type="ftr" sz="quarter" idx="3"/>
          </p:nvPr>
        </p:nvSpPr>
        <p:spPr>
          <a:xfrm>
            <a:off x="1065213" y="6154738"/>
            <a:ext cx="5653087" cy="273050"/>
          </a:xfrm>
          <a:prstGeom prst="rect">
            <a:avLst/>
          </a:prstGeom>
        </p:spPr>
        <p:txBody>
          <a:bodyPr vert="horz" lIns="91440" tIns="45720" rIns="91440" bIns="45720" rtlCol="0" anchor="ctr"/>
          <a:lstStyle>
            <a:lvl1pPr algn="l" eaLnBrk="1" fontAlgn="auto" hangingPunct="1">
              <a:spcBef>
                <a:spcPts val="0"/>
              </a:spcBef>
              <a:spcAft>
                <a:spcPts val="0"/>
              </a:spcAft>
              <a:defRPr sz="1000">
                <a:solidFill>
                  <a:schemeClr val="tx1">
                    <a:lumMod val="65000"/>
                    <a:lumOff val="35000"/>
                  </a:schemeClr>
                </a:solidFill>
                <a:latin typeface="+mn-lt"/>
              </a:defRPr>
            </a:lvl1pPr>
          </a:lstStyle>
          <a:p>
            <a:pPr>
              <a:defRPr/>
            </a:pPr>
            <a:endParaRPr/>
          </a:p>
        </p:txBody>
      </p:sp>
      <p:sp>
        <p:nvSpPr>
          <p:cNvPr id="6" name="Slide Number Placeholder 5"/>
          <p:cNvSpPr>
            <a:spLocks noGrp="1"/>
          </p:cNvSpPr>
          <p:nvPr>
            <p:ph type="sldNum" sz="quarter" idx="4"/>
          </p:nvPr>
        </p:nvSpPr>
        <p:spPr>
          <a:xfrm>
            <a:off x="8532813" y="6154738"/>
            <a:ext cx="1219200" cy="273050"/>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000">
                <a:solidFill>
                  <a:srgbClr val="595959"/>
                </a:solidFill>
              </a:defRPr>
            </a:lvl1pPr>
          </a:lstStyle>
          <a:p>
            <a:pPr>
              <a:defRPr/>
            </a:pPr>
            <a:fld id="{C5F5A995-40B9-45FD-B72E-AC57A5D9C409}" type="slidenum">
              <a:rPr lang="ar-SA" altLang="en-US"/>
              <a:pPr>
                <a:defRPr/>
              </a:pPr>
              <a:t>‹#›</a:t>
            </a:fld>
            <a:endParaRPr lang="ar-SA" altLang="en-US"/>
          </a:p>
        </p:txBody>
      </p:sp>
    </p:spTree>
  </p:cSld>
  <p:clrMap bg1="lt1" tx1="dk1" bg2="lt2" tx2="dk2" accent1="accent1" accent2="accent2" accent3="accent3" accent4="accent4" accent5="accent5" accent6="accent6" hlink="hlink" folHlink="folHlink"/>
  <p:sldLayoutIdLst>
    <p:sldLayoutId id="2147483959" r:id="rId1"/>
    <p:sldLayoutId id="2147483953" r:id="rId2"/>
    <p:sldLayoutId id="2147483960" r:id="rId3"/>
    <p:sldLayoutId id="2147483954" r:id="rId4"/>
    <p:sldLayoutId id="2147483955" r:id="rId5"/>
    <p:sldLayoutId id="2147483956" r:id="rId6"/>
    <p:sldLayoutId id="2147483961" r:id="rId7"/>
    <p:sldLayoutId id="2147483962" r:id="rId8"/>
    <p:sldLayoutId id="2147483963" r:id="rId9"/>
    <p:sldLayoutId id="2147483957" r:id="rId10"/>
    <p:sldLayoutId id="2147483958" r:id="rId11"/>
  </p:sldLayoutIdLst>
  <p:transition spd="med">
    <p:fade/>
  </p:transition>
  <p:txStyles>
    <p:titleStyle>
      <a:lvl1pPr algn="l" rtl="0" eaLnBrk="0" fontAlgn="base" hangingPunct="0">
        <a:lnSpc>
          <a:spcPct val="80000"/>
        </a:lnSpc>
        <a:spcBef>
          <a:spcPct val="0"/>
        </a:spcBef>
        <a:spcAft>
          <a:spcPct val="0"/>
        </a:spcAft>
        <a:defRPr sz="3600" b="1" kern="1200">
          <a:solidFill>
            <a:schemeClr val="accent1"/>
          </a:solidFill>
          <a:latin typeface="+mj-lt"/>
          <a:ea typeface="+mj-ea"/>
          <a:cs typeface="+mj-cs"/>
        </a:defRPr>
      </a:lvl1pPr>
      <a:lvl2pPr algn="l" rtl="0" eaLnBrk="0" fontAlgn="base" hangingPunct="0">
        <a:lnSpc>
          <a:spcPct val="80000"/>
        </a:lnSpc>
        <a:spcBef>
          <a:spcPct val="0"/>
        </a:spcBef>
        <a:spcAft>
          <a:spcPct val="0"/>
        </a:spcAft>
        <a:defRPr sz="3600" b="1">
          <a:solidFill>
            <a:schemeClr val="accent1"/>
          </a:solidFill>
          <a:latin typeface="Franklin Gothic Medium" pitchFamily="34" charset="0"/>
        </a:defRPr>
      </a:lvl2pPr>
      <a:lvl3pPr algn="l" rtl="0" eaLnBrk="0" fontAlgn="base" hangingPunct="0">
        <a:lnSpc>
          <a:spcPct val="80000"/>
        </a:lnSpc>
        <a:spcBef>
          <a:spcPct val="0"/>
        </a:spcBef>
        <a:spcAft>
          <a:spcPct val="0"/>
        </a:spcAft>
        <a:defRPr sz="3600" b="1">
          <a:solidFill>
            <a:schemeClr val="accent1"/>
          </a:solidFill>
          <a:latin typeface="Franklin Gothic Medium" pitchFamily="34" charset="0"/>
        </a:defRPr>
      </a:lvl3pPr>
      <a:lvl4pPr algn="l" rtl="0" eaLnBrk="0" fontAlgn="base" hangingPunct="0">
        <a:lnSpc>
          <a:spcPct val="80000"/>
        </a:lnSpc>
        <a:spcBef>
          <a:spcPct val="0"/>
        </a:spcBef>
        <a:spcAft>
          <a:spcPct val="0"/>
        </a:spcAft>
        <a:defRPr sz="3600" b="1">
          <a:solidFill>
            <a:schemeClr val="accent1"/>
          </a:solidFill>
          <a:latin typeface="Franklin Gothic Medium" pitchFamily="34" charset="0"/>
        </a:defRPr>
      </a:lvl4pPr>
      <a:lvl5pPr algn="l" rtl="0" eaLnBrk="0" fontAlgn="base" hangingPunct="0">
        <a:lnSpc>
          <a:spcPct val="80000"/>
        </a:lnSpc>
        <a:spcBef>
          <a:spcPct val="0"/>
        </a:spcBef>
        <a:spcAft>
          <a:spcPct val="0"/>
        </a:spcAft>
        <a:defRPr sz="3600" b="1">
          <a:solidFill>
            <a:schemeClr val="accent1"/>
          </a:solidFill>
          <a:latin typeface="Franklin Gothic Medium" pitchFamily="34" charset="0"/>
        </a:defRPr>
      </a:lvl5pPr>
      <a:lvl6pPr marL="457200" algn="l" rtl="0" fontAlgn="base">
        <a:lnSpc>
          <a:spcPct val="80000"/>
        </a:lnSpc>
        <a:spcBef>
          <a:spcPct val="0"/>
        </a:spcBef>
        <a:spcAft>
          <a:spcPct val="0"/>
        </a:spcAft>
        <a:defRPr sz="3600" b="1">
          <a:solidFill>
            <a:schemeClr val="accent1"/>
          </a:solidFill>
          <a:latin typeface="Franklin Gothic Medium" pitchFamily="34" charset="0"/>
        </a:defRPr>
      </a:lvl6pPr>
      <a:lvl7pPr marL="914400" algn="l" rtl="0" fontAlgn="base">
        <a:lnSpc>
          <a:spcPct val="80000"/>
        </a:lnSpc>
        <a:spcBef>
          <a:spcPct val="0"/>
        </a:spcBef>
        <a:spcAft>
          <a:spcPct val="0"/>
        </a:spcAft>
        <a:defRPr sz="3600" b="1">
          <a:solidFill>
            <a:schemeClr val="accent1"/>
          </a:solidFill>
          <a:latin typeface="Franklin Gothic Medium" pitchFamily="34" charset="0"/>
        </a:defRPr>
      </a:lvl7pPr>
      <a:lvl8pPr marL="1371600" algn="l" rtl="0" fontAlgn="base">
        <a:lnSpc>
          <a:spcPct val="80000"/>
        </a:lnSpc>
        <a:spcBef>
          <a:spcPct val="0"/>
        </a:spcBef>
        <a:spcAft>
          <a:spcPct val="0"/>
        </a:spcAft>
        <a:defRPr sz="3600" b="1">
          <a:solidFill>
            <a:schemeClr val="accent1"/>
          </a:solidFill>
          <a:latin typeface="Franklin Gothic Medium" pitchFamily="34" charset="0"/>
        </a:defRPr>
      </a:lvl8pPr>
      <a:lvl9pPr marL="1828800" algn="l" rtl="0" fontAlgn="base">
        <a:lnSpc>
          <a:spcPct val="80000"/>
        </a:lnSpc>
        <a:spcBef>
          <a:spcPct val="0"/>
        </a:spcBef>
        <a:spcAft>
          <a:spcPct val="0"/>
        </a:spcAft>
        <a:defRPr sz="3600" b="1">
          <a:solidFill>
            <a:schemeClr val="accent1"/>
          </a:solidFill>
          <a:latin typeface="Franklin Gothic Medium" pitchFamily="34" charset="0"/>
        </a:defRPr>
      </a:lvl9pPr>
    </p:titleStyle>
    <p:bodyStyle>
      <a:lvl1pPr marL="273050" indent="-228600" algn="l" rtl="0" eaLnBrk="0" fontAlgn="base" hangingPunct="0">
        <a:lnSpc>
          <a:spcPct val="90000"/>
        </a:lnSpc>
        <a:spcBef>
          <a:spcPts val="1800"/>
        </a:spcBef>
        <a:spcAft>
          <a:spcPct val="0"/>
        </a:spcAft>
        <a:buClr>
          <a:srgbClr val="595959"/>
        </a:buClr>
        <a:buSzPct val="80000"/>
        <a:buFont typeface="Arial" panose="020B0604020202020204" pitchFamily="34" charset="0"/>
        <a:buChar char="•"/>
        <a:defRPr sz="2000" kern="1200">
          <a:solidFill>
            <a:srgbClr val="595959"/>
          </a:solidFill>
          <a:latin typeface="+mn-lt"/>
          <a:ea typeface="+mn-ea"/>
          <a:cs typeface="+mn-cs"/>
        </a:defRPr>
      </a:lvl1pPr>
      <a:lvl2pPr marL="593725" indent="-228600" algn="l" rtl="0" eaLnBrk="0" fontAlgn="base" hangingPunct="0">
        <a:lnSpc>
          <a:spcPct val="90000"/>
        </a:lnSpc>
        <a:spcBef>
          <a:spcPts val="1000"/>
        </a:spcBef>
        <a:spcAft>
          <a:spcPct val="0"/>
        </a:spcAft>
        <a:buClr>
          <a:srgbClr val="595959"/>
        </a:buClr>
        <a:buSzPct val="80000"/>
        <a:buFont typeface="Arial" panose="020B0604020202020204" pitchFamily="34" charset="0"/>
        <a:buChar char="•"/>
        <a:defRPr sz="2800" kern="1200">
          <a:solidFill>
            <a:srgbClr val="595959"/>
          </a:solidFill>
          <a:latin typeface="+mn-lt"/>
          <a:ea typeface="+mn-ea"/>
          <a:cs typeface="+mn-cs"/>
        </a:defRPr>
      </a:lvl2pPr>
      <a:lvl3pPr marL="776288" indent="-182563" algn="l" rtl="0" eaLnBrk="0" fontAlgn="base" hangingPunct="0">
        <a:lnSpc>
          <a:spcPct val="90000"/>
        </a:lnSpc>
        <a:spcBef>
          <a:spcPts val="600"/>
        </a:spcBef>
        <a:spcAft>
          <a:spcPct val="0"/>
        </a:spcAft>
        <a:buClr>
          <a:srgbClr val="595959"/>
        </a:buClr>
        <a:buSzPct val="80000"/>
        <a:buFont typeface="Arial" panose="020B0604020202020204" pitchFamily="34" charset="0"/>
        <a:buChar char="•"/>
        <a:defRPr sz="1600" kern="1200">
          <a:solidFill>
            <a:srgbClr val="595959"/>
          </a:solidFill>
          <a:latin typeface="+mn-lt"/>
          <a:ea typeface="+mn-ea"/>
          <a:cs typeface="+mn-cs"/>
        </a:defRPr>
      </a:lvl3pPr>
      <a:lvl4pPr marL="958850" indent="-182563" algn="l" rtl="0" eaLnBrk="0" fontAlgn="base" hangingPunct="0">
        <a:lnSpc>
          <a:spcPct val="90000"/>
        </a:lnSpc>
        <a:spcBef>
          <a:spcPts val="600"/>
        </a:spcBef>
        <a:spcAft>
          <a:spcPct val="0"/>
        </a:spcAft>
        <a:buClr>
          <a:srgbClr val="595959"/>
        </a:buClr>
        <a:buSzPct val="80000"/>
        <a:buFont typeface="Arial" panose="020B0604020202020204" pitchFamily="34" charset="0"/>
        <a:buChar char="•"/>
        <a:defRPr sz="1400" kern="1200">
          <a:solidFill>
            <a:srgbClr val="595959"/>
          </a:solidFill>
          <a:latin typeface="+mn-lt"/>
          <a:ea typeface="+mn-ea"/>
          <a:cs typeface="+mn-cs"/>
        </a:defRPr>
      </a:lvl4pPr>
      <a:lvl5pPr marL="1096963" indent="-136525" algn="l" rtl="0" eaLnBrk="0" fontAlgn="base" hangingPunct="0">
        <a:lnSpc>
          <a:spcPct val="90000"/>
        </a:lnSpc>
        <a:spcBef>
          <a:spcPts val="600"/>
        </a:spcBef>
        <a:spcAft>
          <a:spcPct val="0"/>
        </a:spcAft>
        <a:buClr>
          <a:srgbClr val="595959"/>
        </a:buClr>
        <a:buSzPct val="80000"/>
        <a:buFont typeface="Arial" panose="020B0604020202020204" pitchFamily="34" charset="0"/>
        <a:buChar char="•"/>
        <a:defRPr sz="1400" kern="1200">
          <a:solidFill>
            <a:srgbClr val="595959"/>
          </a:solidFill>
          <a:latin typeface="+mn-lt"/>
          <a:ea typeface="+mn-ea"/>
          <a:cs typeface="+mn-cs"/>
        </a:defRPr>
      </a:lvl5pPr>
      <a:lvl6pPr marL="1234440" indent="-137160" algn="l" defTabSz="914400" rtl="0" eaLnBrk="1" latinLnBrk="0" hangingPunct="1">
        <a:spcBef>
          <a:spcPts val="600"/>
        </a:spcBef>
        <a:buSzPct val="80000"/>
        <a:buFont typeface="Arial" pitchFamily="34" charset="0"/>
        <a:buChar char="•"/>
        <a:defRPr sz="1400" kern="1200">
          <a:solidFill>
            <a:schemeClr val="tx1">
              <a:lumMod val="65000"/>
              <a:lumOff val="35000"/>
            </a:schemeClr>
          </a:solidFill>
          <a:latin typeface="+mn-lt"/>
          <a:ea typeface="+mn-ea"/>
          <a:cs typeface="+mn-cs"/>
        </a:defRPr>
      </a:lvl6pPr>
      <a:lvl7pPr marL="1371600" indent="-137160" algn="l" defTabSz="914400" rtl="0" eaLnBrk="1" latinLnBrk="0" hangingPunct="1">
        <a:spcBef>
          <a:spcPts val="600"/>
        </a:spcBef>
        <a:buSzPct val="80000"/>
        <a:buFont typeface="Arial" pitchFamily="34" charset="0"/>
        <a:buChar char="•"/>
        <a:defRPr sz="1400" kern="1200">
          <a:solidFill>
            <a:schemeClr val="tx1">
              <a:lumMod val="65000"/>
              <a:lumOff val="35000"/>
            </a:schemeClr>
          </a:solidFill>
          <a:latin typeface="+mn-lt"/>
          <a:ea typeface="+mn-ea"/>
          <a:cs typeface="+mn-cs"/>
        </a:defRPr>
      </a:lvl7pPr>
      <a:lvl8pPr marL="1508760" indent="-137160" algn="l" defTabSz="914400" rtl="0" eaLnBrk="1" latinLnBrk="0" hangingPunct="1">
        <a:spcBef>
          <a:spcPts val="600"/>
        </a:spcBef>
        <a:buSzPct val="80000"/>
        <a:buFont typeface="Arial" pitchFamily="34" charset="0"/>
        <a:buChar char="•"/>
        <a:defRPr sz="1400" kern="1200">
          <a:solidFill>
            <a:schemeClr val="tx1">
              <a:lumMod val="65000"/>
              <a:lumOff val="35000"/>
            </a:schemeClr>
          </a:solidFill>
          <a:latin typeface="+mn-lt"/>
          <a:ea typeface="+mn-ea"/>
          <a:cs typeface="+mn-cs"/>
        </a:defRPr>
      </a:lvl8pPr>
      <a:lvl9pPr marL="1645920" indent="-137160" algn="l" defTabSz="914400" rtl="0" eaLnBrk="1" latinLnBrk="0" hangingPunct="1">
        <a:spcBef>
          <a:spcPts val="600"/>
        </a:spcBef>
        <a:buSzPct val="80000"/>
        <a:buFont typeface="Arial" pitchFamily="34" charset="0"/>
        <a:buChar char="•"/>
        <a:defRPr sz="1400" kern="120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3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Box 5"/>
          <p:cNvSpPr txBox="1">
            <a:spLocks noChangeArrowheads="1"/>
          </p:cNvSpPr>
          <p:nvPr/>
        </p:nvSpPr>
        <p:spPr bwMode="auto">
          <a:xfrm>
            <a:off x="3187700" y="558800"/>
            <a:ext cx="4114800"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Franklin Gothic Medium" pitchFamily="34" charset="0"/>
              </a:defRPr>
            </a:lvl1pPr>
            <a:lvl2pPr marL="742950" indent="-285750">
              <a:defRPr>
                <a:solidFill>
                  <a:schemeClr val="tx1"/>
                </a:solidFill>
                <a:latin typeface="Franklin Gothic Medium" pitchFamily="34" charset="0"/>
              </a:defRPr>
            </a:lvl2pPr>
            <a:lvl3pPr marL="1143000" indent="-228600">
              <a:defRPr>
                <a:solidFill>
                  <a:schemeClr val="tx1"/>
                </a:solidFill>
                <a:latin typeface="Franklin Gothic Medium" pitchFamily="34" charset="0"/>
              </a:defRPr>
            </a:lvl3pPr>
            <a:lvl4pPr marL="1600200" indent="-228600">
              <a:defRPr>
                <a:solidFill>
                  <a:schemeClr val="tx1"/>
                </a:solidFill>
                <a:latin typeface="Franklin Gothic Medium" pitchFamily="34" charset="0"/>
              </a:defRPr>
            </a:lvl4pPr>
            <a:lvl5pPr marL="2057400" indent="-228600">
              <a:defRPr>
                <a:solidFill>
                  <a:schemeClr val="tx1"/>
                </a:solidFill>
                <a:latin typeface="Franklin Gothic Medium" pitchFamily="34" charset="0"/>
              </a:defRPr>
            </a:lvl5pPr>
            <a:lvl6pPr marL="2514600" indent="-228600" eaLnBrk="0" fontAlgn="base" hangingPunct="0">
              <a:spcBef>
                <a:spcPct val="0"/>
              </a:spcBef>
              <a:spcAft>
                <a:spcPct val="0"/>
              </a:spcAft>
              <a:defRPr>
                <a:solidFill>
                  <a:schemeClr val="tx1"/>
                </a:solidFill>
                <a:latin typeface="Franklin Gothic Medium" pitchFamily="34" charset="0"/>
              </a:defRPr>
            </a:lvl6pPr>
            <a:lvl7pPr marL="2971800" indent="-228600" eaLnBrk="0" fontAlgn="base" hangingPunct="0">
              <a:spcBef>
                <a:spcPct val="0"/>
              </a:spcBef>
              <a:spcAft>
                <a:spcPct val="0"/>
              </a:spcAft>
              <a:defRPr>
                <a:solidFill>
                  <a:schemeClr val="tx1"/>
                </a:solidFill>
                <a:latin typeface="Franklin Gothic Medium" pitchFamily="34" charset="0"/>
              </a:defRPr>
            </a:lvl7pPr>
            <a:lvl8pPr marL="3429000" indent="-228600" eaLnBrk="0" fontAlgn="base" hangingPunct="0">
              <a:spcBef>
                <a:spcPct val="0"/>
              </a:spcBef>
              <a:spcAft>
                <a:spcPct val="0"/>
              </a:spcAft>
              <a:defRPr>
                <a:solidFill>
                  <a:schemeClr val="tx1"/>
                </a:solidFill>
                <a:latin typeface="Franklin Gothic Medium" pitchFamily="34" charset="0"/>
              </a:defRPr>
            </a:lvl8pPr>
            <a:lvl9pPr marL="3886200" indent="-228600" eaLnBrk="0" fontAlgn="base" hangingPunct="0">
              <a:spcBef>
                <a:spcPct val="0"/>
              </a:spcBef>
              <a:spcAft>
                <a:spcPct val="0"/>
              </a:spcAft>
              <a:defRPr>
                <a:solidFill>
                  <a:schemeClr val="tx1"/>
                </a:solidFill>
                <a:latin typeface="Franklin Gothic Medium" pitchFamily="34" charset="0"/>
              </a:defRPr>
            </a:lvl9pPr>
          </a:lstStyle>
          <a:p>
            <a:pPr algn="ctr" eaLnBrk="1" hangingPunct="1"/>
            <a:r>
              <a:rPr lang="en-US" altLang="en-US" sz="2200" b="1" dirty="0">
                <a:latin typeface="Times New Roman" pitchFamily="18" charset="0"/>
                <a:cs typeface="Times New Roman" pitchFamily="18" charset="0"/>
              </a:rPr>
              <a:t>An-Najah National</a:t>
            </a:r>
            <a:r>
              <a:rPr lang="en-US" altLang="en-US" sz="2200" dirty="0">
                <a:latin typeface="Times New Roman" pitchFamily="18" charset="0"/>
                <a:cs typeface="Times New Roman" pitchFamily="18" charset="0"/>
              </a:rPr>
              <a:t> </a:t>
            </a:r>
            <a:r>
              <a:rPr lang="en-US" altLang="en-US" sz="2200" b="1" dirty="0">
                <a:latin typeface="Times New Roman" pitchFamily="18" charset="0"/>
                <a:cs typeface="Times New Roman" pitchFamily="18" charset="0"/>
              </a:rPr>
              <a:t>University.</a:t>
            </a:r>
          </a:p>
          <a:p>
            <a:pPr algn="ctr" eaLnBrk="1" hangingPunct="1"/>
            <a:r>
              <a:rPr lang="en-US" altLang="en-US" sz="2200" b="1" dirty="0">
                <a:latin typeface="Times New Roman" pitchFamily="18" charset="0"/>
                <a:cs typeface="Times New Roman" pitchFamily="18" charset="0"/>
              </a:rPr>
              <a:t>Faculty of Engineering.</a:t>
            </a:r>
          </a:p>
          <a:p>
            <a:pPr algn="ctr" eaLnBrk="1" hangingPunct="1"/>
            <a:r>
              <a:rPr lang="en-US" altLang="en-US" sz="2200" b="1" dirty="0">
                <a:latin typeface="Times New Roman" pitchFamily="18" charset="0"/>
                <a:cs typeface="Times New Roman" pitchFamily="18" charset="0"/>
              </a:rPr>
              <a:t>Civil Engineering Department.</a:t>
            </a:r>
          </a:p>
        </p:txBody>
      </p:sp>
      <p:sp>
        <p:nvSpPr>
          <p:cNvPr id="7171" name="Rectangle 4"/>
          <p:cNvSpPr>
            <a:spLocks noChangeArrowheads="1"/>
          </p:cNvSpPr>
          <p:nvPr/>
        </p:nvSpPr>
        <p:spPr bwMode="auto">
          <a:xfrm>
            <a:off x="836613" y="3206750"/>
            <a:ext cx="220662"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Franklin Gothic Medium" pitchFamily="34" charset="0"/>
              </a:defRPr>
            </a:lvl1pPr>
            <a:lvl2pPr marL="742950" indent="-285750">
              <a:defRPr>
                <a:solidFill>
                  <a:schemeClr val="tx1"/>
                </a:solidFill>
                <a:latin typeface="Franklin Gothic Medium" pitchFamily="34" charset="0"/>
              </a:defRPr>
            </a:lvl2pPr>
            <a:lvl3pPr marL="1143000" indent="-228600">
              <a:defRPr>
                <a:solidFill>
                  <a:schemeClr val="tx1"/>
                </a:solidFill>
                <a:latin typeface="Franklin Gothic Medium" pitchFamily="34" charset="0"/>
              </a:defRPr>
            </a:lvl3pPr>
            <a:lvl4pPr marL="1600200" indent="-228600">
              <a:defRPr>
                <a:solidFill>
                  <a:schemeClr val="tx1"/>
                </a:solidFill>
                <a:latin typeface="Franklin Gothic Medium" pitchFamily="34" charset="0"/>
              </a:defRPr>
            </a:lvl4pPr>
            <a:lvl5pPr marL="2057400" indent="-228600">
              <a:defRPr>
                <a:solidFill>
                  <a:schemeClr val="tx1"/>
                </a:solidFill>
                <a:latin typeface="Franklin Gothic Medium" pitchFamily="34" charset="0"/>
              </a:defRPr>
            </a:lvl5pPr>
            <a:lvl6pPr marL="2514600" indent="-228600" eaLnBrk="0" fontAlgn="base" hangingPunct="0">
              <a:spcBef>
                <a:spcPct val="0"/>
              </a:spcBef>
              <a:spcAft>
                <a:spcPct val="0"/>
              </a:spcAft>
              <a:defRPr>
                <a:solidFill>
                  <a:schemeClr val="tx1"/>
                </a:solidFill>
                <a:latin typeface="Franklin Gothic Medium" pitchFamily="34" charset="0"/>
              </a:defRPr>
            </a:lvl6pPr>
            <a:lvl7pPr marL="2971800" indent="-228600" eaLnBrk="0" fontAlgn="base" hangingPunct="0">
              <a:spcBef>
                <a:spcPct val="0"/>
              </a:spcBef>
              <a:spcAft>
                <a:spcPct val="0"/>
              </a:spcAft>
              <a:defRPr>
                <a:solidFill>
                  <a:schemeClr val="tx1"/>
                </a:solidFill>
                <a:latin typeface="Franklin Gothic Medium" pitchFamily="34" charset="0"/>
              </a:defRPr>
            </a:lvl7pPr>
            <a:lvl8pPr marL="3429000" indent="-228600" eaLnBrk="0" fontAlgn="base" hangingPunct="0">
              <a:spcBef>
                <a:spcPct val="0"/>
              </a:spcBef>
              <a:spcAft>
                <a:spcPct val="0"/>
              </a:spcAft>
              <a:defRPr>
                <a:solidFill>
                  <a:schemeClr val="tx1"/>
                </a:solidFill>
                <a:latin typeface="Franklin Gothic Medium" pitchFamily="34" charset="0"/>
              </a:defRPr>
            </a:lvl8pPr>
            <a:lvl9pPr marL="3886200" indent="-228600" eaLnBrk="0" fontAlgn="base" hangingPunct="0">
              <a:spcBef>
                <a:spcPct val="0"/>
              </a:spcBef>
              <a:spcAft>
                <a:spcPct val="0"/>
              </a:spcAft>
              <a:defRPr>
                <a:solidFill>
                  <a:schemeClr val="tx1"/>
                </a:solidFill>
                <a:latin typeface="Franklin Gothic Medium" pitchFamily="34" charset="0"/>
              </a:defRPr>
            </a:lvl9pPr>
          </a:lstStyle>
          <a:p>
            <a:r>
              <a:rPr lang="en-US" altLang="en-US" sz="1100"/>
              <a:t> </a:t>
            </a:r>
            <a:endParaRPr lang="en-US" altLang="en-US">
              <a:latin typeface="Arial" pitchFamily="34" charset="0"/>
            </a:endParaRPr>
          </a:p>
        </p:txBody>
      </p:sp>
      <p:graphicFrame>
        <p:nvGraphicFramePr>
          <p:cNvPr id="18" name="Table 17"/>
          <p:cNvGraphicFramePr>
            <a:graphicFrameLocks noGrp="1"/>
          </p:cNvGraphicFramePr>
          <p:nvPr>
            <p:extLst>
              <p:ext uri="{D42A27DB-BD31-4B8C-83A1-F6EECF244321}">
                <p14:modId xmlns:p14="http://schemas.microsoft.com/office/powerpoint/2010/main" val="3911121309"/>
              </p:ext>
            </p:extLst>
          </p:nvPr>
        </p:nvGraphicFramePr>
        <p:xfrm>
          <a:off x="98425" y="2209800"/>
          <a:ext cx="9448800" cy="1706880"/>
        </p:xfrm>
        <a:graphic>
          <a:graphicData uri="http://schemas.openxmlformats.org/drawingml/2006/table">
            <a:tbl>
              <a:tblPr/>
              <a:tblGrid>
                <a:gridCol w="9448800">
                  <a:extLst>
                    <a:ext uri="{9D8B030D-6E8A-4147-A177-3AD203B41FA5}"/>
                  </a:extLst>
                </a:gridCol>
              </a:tblGrid>
              <a:tr h="1706563">
                <a:tc>
                  <a:txBody>
                    <a:bodyPr/>
                    <a:lstStyle/>
                    <a:p>
                      <a:pPr marL="511175" marR="0" lvl="0" indent="0" algn="ctr" defTabSz="914400" rtl="0" eaLnBrk="1" fontAlgn="base" latinLnBrk="0" hangingPunct="1">
                        <a:lnSpc>
                          <a:spcPct val="100000"/>
                        </a:lnSpc>
                        <a:spcBef>
                          <a:spcPct val="0"/>
                        </a:spcBef>
                        <a:spcAft>
                          <a:spcPct val="0"/>
                        </a:spcAft>
                        <a:buClrTx/>
                        <a:buSzTx/>
                        <a:buFontTx/>
                        <a:buNone/>
                        <a:tabLst/>
                        <a:defRPr/>
                      </a:pPr>
                      <a:r>
                        <a:rPr lang="en-US" altLang="en-US" sz="2800" b="1" i="0" kern="1200" baseline="0" dirty="0" smtClean="0">
                          <a:solidFill>
                            <a:schemeClr val="tx1"/>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Graduation Project (II) </a:t>
                      </a:r>
                    </a:p>
                    <a:p>
                      <a:pPr marL="511175" marR="0" lvl="0" indent="0" algn="ctr" defTabSz="914400" rtl="0" eaLnBrk="1" fontAlgn="base" latinLnBrk="0" hangingPunct="1">
                        <a:lnSpc>
                          <a:spcPct val="100000"/>
                        </a:lnSpc>
                        <a:spcBef>
                          <a:spcPct val="0"/>
                        </a:spcBef>
                        <a:spcAft>
                          <a:spcPct val="0"/>
                        </a:spcAft>
                        <a:buClrTx/>
                        <a:buSzTx/>
                        <a:buFontTx/>
                        <a:buNone/>
                        <a:tabLst/>
                      </a:pPr>
                      <a:endParaRPr lang="en-US" sz="2800" b="1" i="0" kern="1200" baseline="0" dirty="0" smtClean="0">
                        <a:solidFill>
                          <a:schemeClr val="tx1"/>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endParaRPr>
                    </a:p>
                    <a:p>
                      <a:pPr marL="511175" marR="0" lvl="0" indent="0" algn="ctr" defTabSz="914400" rtl="0" eaLnBrk="1" fontAlgn="base" latinLnBrk="0" hangingPunct="1">
                        <a:lnSpc>
                          <a:spcPct val="100000"/>
                        </a:lnSpc>
                        <a:spcBef>
                          <a:spcPct val="0"/>
                        </a:spcBef>
                        <a:spcAft>
                          <a:spcPct val="0"/>
                        </a:spcAft>
                        <a:buClrTx/>
                        <a:buSzTx/>
                        <a:buFontTx/>
                        <a:buNone/>
                        <a:tabLst/>
                      </a:pPr>
                      <a:r>
                        <a:rPr lang="en-US" sz="2800" b="1" i="0" kern="1200" baseline="0" dirty="0" smtClean="0">
                          <a:solidFill>
                            <a:srgbClr val="002060"/>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Structural Analysis and Design of Al-Mashhad Building</a:t>
                      </a:r>
                    </a:p>
                    <a:p>
                      <a:pPr marL="511175" marR="0" lvl="0" indent="0" algn="ctr" defTabSz="914400" rtl="0" eaLnBrk="1" fontAlgn="base" latinLnBrk="0" hangingPunct="1">
                        <a:lnSpc>
                          <a:spcPct val="100000"/>
                        </a:lnSpc>
                        <a:spcBef>
                          <a:spcPct val="0"/>
                        </a:spcBef>
                        <a:spcAft>
                          <a:spcPct val="0"/>
                        </a:spcAft>
                        <a:buClrTx/>
                        <a:buSzTx/>
                        <a:buFontTx/>
                        <a:buNone/>
                        <a:tabLst/>
                      </a:pPr>
                      <a:r>
                        <a:rPr lang="en-US" sz="2800" b="1" i="0" kern="1200" baseline="0" dirty="0" smtClean="0">
                          <a:solidFill>
                            <a:srgbClr val="002060"/>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for Static and Dynamic Loads.</a:t>
                      </a:r>
                      <a:r>
                        <a:rPr kumimoji="0" lang="en-US" sz="2800" b="1" i="0" u="none" strike="noStrike" cap="none" normalizeH="0" baseline="0" dirty="0" smtClean="0">
                          <a:ln>
                            <a:noFill/>
                          </a:ln>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p>
                  </a:txBody>
                  <a:tcPr marL="114300" marR="11430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extLst>
              </a:tr>
            </a:tbl>
          </a:graphicData>
        </a:graphic>
      </p:graphicFrame>
      <p:sp>
        <p:nvSpPr>
          <p:cNvPr id="7178" name="TextBox 21"/>
          <p:cNvSpPr txBox="1">
            <a:spLocks noChangeArrowheads="1"/>
          </p:cNvSpPr>
          <p:nvPr/>
        </p:nvSpPr>
        <p:spPr bwMode="auto">
          <a:xfrm>
            <a:off x="3351213" y="4976813"/>
            <a:ext cx="320040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Franklin Gothic Medium" pitchFamily="34" charset="0"/>
              </a:defRPr>
            </a:lvl1pPr>
            <a:lvl2pPr marL="742950" indent="-285750">
              <a:defRPr>
                <a:solidFill>
                  <a:schemeClr val="tx1"/>
                </a:solidFill>
                <a:latin typeface="Franklin Gothic Medium" pitchFamily="34" charset="0"/>
              </a:defRPr>
            </a:lvl2pPr>
            <a:lvl3pPr marL="1143000" indent="-228600">
              <a:defRPr>
                <a:solidFill>
                  <a:schemeClr val="tx1"/>
                </a:solidFill>
                <a:latin typeface="Franklin Gothic Medium" pitchFamily="34" charset="0"/>
              </a:defRPr>
            </a:lvl3pPr>
            <a:lvl4pPr marL="1600200" indent="-228600">
              <a:defRPr>
                <a:solidFill>
                  <a:schemeClr val="tx1"/>
                </a:solidFill>
                <a:latin typeface="Franklin Gothic Medium" pitchFamily="34" charset="0"/>
              </a:defRPr>
            </a:lvl4pPr>
            <a:lvl5pPr marL="2057400" indent="-228600">
              <a:defRPr>
                <a:solidFill>
                  <a:schemeClr val="tx1"/>
                </a:solidFill>
                <a:latin typeface="Franklin Gothic Medium" pitchFamily="34" charset="0"/>
              </a:defRPr>
            </a:lvl5pPr>
            <a:lvl6pPr marL="2514600" indent="-228600" eaLnBrk="0" fontAlgn="base" hangingPunct="0">
              <a:spcBef>
                <a:spcPct val="0"/>
              </a:spcBef>
              <a:spcAft>
                <a:spcPct val="0"/>
              </a:spcAft>
              <a:defRPr>
                <a:solidFill>
                  <a:schemeClr val="tx1"/>
                </a:solidFill>
                <a:latin typeface="Franklin Gothic Medium" pitchFamily="34" charset="0"/>
              </a:defRPr>
            </a:lvl6pPr>
            <a:lvl7pPr marL="2971800" indent="-228600" eaLnBrk="0" fontAlgn="base" hangingPunct="0">
              <a:spcBef>
                <a:spcPct val="0"/>
              </a:spcBef>
              <a:spcAft>
                <a:spcPct val="0"/>
              </a:spcAft>
              <a:defRPr>
                <a:solidFill>
                  <a:schemeClr val="tx1"/>
                </a:solidFill>
                <a:latin typeface="Franklin Gothic Medium" pitchFamily="34" charset="0"/>
              </a:defRPr>
            </a:lvl7pPr>
            <a:lvl8pPr marL="3429000" indent="-228600" eaLnBrk="0" fontAlgn="base" hangingPunct="0">
              <a:spcBef>
                <a:spcPct val="0"/>
              </a:spcBef>
              <a:spcAft>
                <a:spcPct val="0"/>
              </a:spcAft>
              <a:defRPr>
                <a:solidFill>
                  <a:schemeClr val="tx1"/>
                </a:solidFill>
                <a:latin typeface="Franklin Gothic Medium" pitchFamily="34" charset="0"/>
              </a:defRPr>
            </a:lvl8pPr>
            <a:lvl9pPr marL="3886200" indent="-228600" eaLnBrk="0" fontAlgn="base" hangingPunct="0">
              <a:spcBef>
                <a:spcPct val="0"/>
              </a:spcBef>
              <a:spcAft>
                <a:spcPct val="0"/>
              </a:spcAft>
              <a:defRPr>
                <a:solidFill>
                  <a:schemeClr val="tx1"/>
                </a:solidFill>
                <a:latin typeface="Franklin Gothic Medium" pitchFamily="34" charset="0"/>
              </a:defRPr>
            </a:lvl9pPr>
          </a:lstStyle>
          <a:p>
            <a:pPr eaLnBrk="1" hangingPunct="1"/>
            <a:r>
              <a:rPr lang="en-US" altLang="en-US" sz="2400" dirty="0" smtClean="0">
                <a:solidFill>
                  <a:srgbClr val="000000"/>
                </a:solidFill>
                <a:latin typeface="Times New Roman" pitchFamily="18" charset="0"/>
                <a:cs typeface="Times New Roman" pitchFamily="18" charset="0"/>
              </a:rPr>
              <a:t>Prepared By</a:t>
            </a:r>
            <a:r>
              <a:rPr lang="en-US" altLang="en-US" sz="2400" dirty="0">
                <a:solidFill>
                  <a:srgbClr val="000000"/>
                </a:solidFill>
                <a:latin typeface="Times New Roman" pitchFamily="18" charset="0"/>
                <a:cs typeface="Times New Roman" pitchFamily="18" charset="0"/>
              </a:rPr>
              <a:t>:</a:t>
            </a:r>
          </a:p>
          <a:p>
            <a:pPr eaLnBrk="1" hangingPunct="1"/>
            <a:r>
              <a:rPr lang="en-US" altLang="en-US" sz="2400" dirty="0" smtClean="0">
                <a:solidFill>
                  <a:srgbClr val="000000"/>
                </a:solidFill>
                <a:latin typeface="Times New Roman" pitchFamily="18" charset="0"/>
                <a:cs typeface="Times New Roman" pitchFamily="18" charset="0"/>
              </a:rPr>
              <a:t>Adnan K. </a:t>
            </a:r>
            <a:r>
              <a:rPr lang="en-US" altLang="en-US" sz="2400" dirty="0" err="1" smtClean="0">
                <a:solidFill>
                  <a:srgbClr val="000000"/>
                </a:solidFill>
                <a:latin typeface="Times New Roman" pitchFamily="18" charset="0"/>
                <a:cs typeface="Times New Roman" pitchFamily="18" charset="0"/>
              </a:rPr>
              <a:t>Abdat</a:t>
            </a:r>
            <a:endParaRPr lang="en-US" altLang="en-US" sz="2400" dirty="0">
              <a:solidFill>
                <a:srgbClr val="000000"/>
              </a:solidFill>
              <a:latin typeface="Times New Roman" pitchFamily="18" charset="0"/>
              <a:cs typeface="Times New Roman" pitchFamily="18" charset="0"/>
            </a:endParaRPr>
          </a:p>
          <a:p>
            <a:pPr eaLnBrk="1" hangingPunct="1"/>
            <a:r>
              <a:rPr lang="en-US" altLang="en-US" sz="2400" dirty="0" smtClean="0">
                <a:solidFill>
                  <a:srgbClr val="000000"/>
                </a:solidFill>
                <a:latin typeface="Times New Roman" pitchFamily="18" charset="0"/>
                <a:cs typeface="Times New Roman" pitchFamily="18" charset="0"/>
              </a:rPr>
              <a:t>Mohammad A. Ali</a:t>
            </a:r>
          </a:p>
          <a:p>
            <a:pPr eaLnBrk="1" hangingPunct="1"/>
            <a:r>
              <a:rPr lang="en-US" altLang="en-US" sz="2400" dirty="0">
                <a:solidFill>
                  <a:srgbClr val="000000"/>
                </a:solidFill>
                <a:latin typeface="Times New Roman" pitchFamily="18" charset="0"/>
                <a:cs typeface="Times New Roman" pitchFamily="18" charset="0"/>
              </a:rPr>
              <a:t>Baker M. </a:t>
            </a:r>
            <a:r>
              <a:rPr lang="en-US" altLang="en-US" sz="2400" dirty="0" err="1">
                <a:solidFill>
                  <a:srgbClr val="000000"/>
                </a:solidFill>
                <a:latin typeface="Times New Roman" pitchFamily="18" charset="0"/>
                <a:cs typeface="Times New Roman" pitchFamily="18" charset="0"/>
              </a:rPr>
              <a:t>Bani</a:t>
            </a:r>
            <a:r>
              <a:rPr lang="en-US" altLang="en-US" sz="2400" dirty="0">
                <a:solidFill>
                  <a:srgbClr val="000000"/>
                </a:solidFill>
                <a:latin typeface="Times New Roman" pitchFamily="18" charset="0"/>
                <a:cs typeface="Times New Roman" pitchFamily="18" charset="0"/>
              </a:rPr>
              <a:t> </a:t>
            </a:r>
            <a:r>
              <a:rPr lang="en-US" altLang="en-US" sz="2400" dirty="0" err="1" smtClean="0">
                <a:solidFill>
                  <a:srgbClr val="000000"/>
                </a:solidFill>
                <a:latin typeface="Times New Roman" pitchFamily="18" charset="0"/>
                <a:cs typeface="Times New Roman" pitchFamily="18" charset="0"/>
              </a:rPr>
              <a:t>Odeh</a:t>
            </a:r>
            <a:endParaRPr lang="en-US" altLang="en-US" sz="2400" dirty="0">
              <a:solidFill>
                <a:srgbClr val="000000"/>
              </a:solidFill>
              <a:latin typeface="Times New Roman" pitchFamily="18" charset="0"/>
              <a:cs typeface="Times New Roman" pitchFamily="18" charset="0"/>
            </a:endParaRPr>
          </a:p>
        </p:txBody>
      </p:sp>
      <p:pic>
        <p:nvPicPr>
          <p:cNvPr id="7179" name="Picture 2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400" y="381000"/>
            <a:ext cx="2209800" cy="1905000"/>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7180" name="TextBox 1"/>
          <p:cNvSpPr txBox="1">
            <a:spLocks noChangeArrowheads="1"/>
          </p:cNvSpPr>
          <p:nvPr/>
        </p:nvSpPr>
        <p:spPr bwMode="auto">
          <a:xfrm>
            <a:off x="828098" y="4387850"/>
            <a:ext cx="80010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Franklin Gothic Medium" pitchFamily="34" charset="0"/>
              </a:defRPr>
            </a:lvl1pPr>
            <a:lvl2pPr marL="742950" indent="-285750">
              <a:defRPr>
                <a:solidFill>
                  <a:schemeClr val="tx1"/>
                </a:solidFill>
                <a:latin typeface="Franklin Gothic Medium" pitchFamily="34" charset="0"/>
              </a:defRPr>
            </a:lvl2pPr>
            <a:lvl3pPr marL="1143000" indent="-228600">
              <a:defRPr>
                <a:solidFill>
                  <a:schemeClr val="tx1"/>
                </a:solidFill>
                <a:latin typeface="Franklin Gothic Medium" pitchFamily="34" charset="0"/>
              </a:defRPr>
            </a:lvl3pPr>
            <a:lvl4pPr marL="1600200" indent="-228600">
              <a:defRPr>
                <a:solidFill>
                  <a:schemeClr val="tx1"/>
                </a:solidFill>
                <a:latin typeface="Franklin Gothic Medium" pitchFamily="34" charset="0"/>
              </a:defRPr>
            </a:lvl4pPr>
            <a:lvl5pPr marL="2057400" indent="-228600">
              <a:defRPr>
                <a:solidFill>
                  <a:schemeClr val="tx1"/>
                </a:solidFill>
                <a:latin typeface="Franklin Gothic Medium" pitchFamily="34" charset="0"/>
              </a:defRPr>
            </a:lvl5pPr>
            <a:lvl6pPr marL="2514600" indent="-228600" eaLnBrk="0" fontAlgn="base" hangingPunct="0">
              <a:spcBef>
                <a:spcPct val="0"/>
              </a:spcBef>
              <a:spcAft>
                <a:spcPct val="0"/>
              </a:spcAft>
              <a:defRPr>
                <a:solidFill>
                  <a:schemeClr val="tx1"/>
                </a:solidFill>
                <a:latin typeface="Franklin Gothic Medium" pitchFamily="34" charset="0"/>
              </a:defRPr>
            </a:lvl6pPr>
            <a:lvl7pPr marL="2971800" indent="-228600" eaLnBrk="0" fontAlgn="base" hangingPunct="0">
              <a:spcBef>
                <a:spcPct val="0"/>
              </a:spcBef>
              <a:spcAft>
                <a:spcPct val="0"/>
              </a:spcAft>
              <a:defRPr>
                <a:solidFill>
                  <a:schemeClr val="tx1"/>
                </a:solidFill>
                <a:latin typeface="Franklin Gothic Medium" pitchFamily="34" charset="0"/>
              </a:defRPr>
            </a:lvl7pPr>
            <a:lvl8pPr marL="3429000" indent="-228600" eaLnBrk="0" fontAlgn="base" hangingPunct="0">
              <a:spcBef>
                <a:spcPct val="0"/>
              </a:spcBef>
              <a:spcAft>
                <a:spcPct val="0"/>
              </a:spcAft>
              <a:defRPr>
                <a:solidFill>
                  <a:schemeClr val="tx1"/>
                </a:solidFill>
                <a:latin typeface="Franklin Gothic Medium" pitchFamily="34" charset="0"/>
              </a:defRPr>
            </a:lvl8pPr>
            <a:lvl9pPr marL="3886200" indent="-228600" eaLnBrk="0" fontAlgn="base" hangingPunct="0">
              <a:spcBef>
                <a:spcPct val="0"/>
              </a:spcBef>
              <a:spcAft>
                <a:spcPct val="0"/>
              </a:spcAft>
              <a:defRPr>
                <a:solidFill>
                  <a:schemeClr val="tx1"/>
                </a:solidFill>
                <a:latin typeface="Franklin Gothic Medium" pitchFamily="34" charset="0"/>
              </a:defRPr>
            </a:lvl9pPr>
          </a:lstStyle>
          <a:p>
            <a:pPr algn="ctr"/>
            <a:r>
              <a:rPr lang="en-US" altLang="en-US" sz="2800" b="1" dirty="0">
                <a:latin typeface="Times New Roman" pitchFamily="18" charset="0"/>
                <a:cs typeface="Times New Roman" pitchFamily="18" charset="0"/>
              </a:rPr>
              <a:t>Under supervision of: Dr. Mahmoud </a:t>
            </a:r>
            <a:r>
              <a:rPr lang="en-US" altLang="en-US" sz="2800" b="1" dirty="0" err="1">
                <a:latin typeface="Times New Roman" pitchFamily="18" charset="0"/>
                <a:cs typeface="Times New Roman" pitchFamily="18" charset="0"/>
              </a:rPr>
              <a:t>Dwaikat</a:t>
            </a:r>
            <a:endParaRPr lang="en-US" altLang="en-US" sz="2800" b="1" dirty="0">
              <a:latin typeface="Times New Roman" pitchFamily="18" charset="0"/>
              <a:cs typeface="Times New Roman" pitchFamily="18" charset="0"/>
            </a:endParaRPr>
          </a:p>
        </p:txBody>
      </p:sp>
    </p:spTree>
    <p:extLst>
      <p:ext uri="{BB962C8B-B14F-4D97-AF65-F5344CB8AC3E}">
        <p14:creationId xmlns:p14="http://schemas.microsoft.com/office/powerpoint/2010/main" val="2624458265"/>
      </p:ext>
    </p:extLst>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0589E21-6144-4B65-A9C2-4F2BBE38F50D}"/>
              </a:ext>
            </a:extLst>
          </p:cNvPr>
          <p:cNvSpPr>
            <a:spLocks noGrp="1"/>
          </p:cNvSpPr>
          <p:nvPr>
            <p:ph type="title"/>
          </p:nvPr>
        </p:nvSpPr>
        <p:spPr/>
        <p:txBody>
          <a:bodyPr>
            <a:normAutofit/>
          </a:bodyPr>
          <a:lstStyle/>
          <a:p>
            <a:r>
              <a:rPr lang="en-US" sz="2600" b="1" dirty="0">
                <a:latin typeface="SansSerif" panose="00000400000000000000" pitchFamily="2" charset="2"/>
                <a:cs typeface="Times New Roman" panose="02020603050405020304" pitchFamily="18" charset="0"/>
              </a:rPr>
              <a:t>Structural description(continued)</a:t>
            </a:r>
            <a:endParaRPr lang="en-US" sz="2600" dirty="0">
              <a:latin typeface="SansSerif" panose="00000400000000000000" pitchFamily="2" charset="2"/>
            </a:endParaRPr>
          </a:p>
        </p:txBody>
      </p:sp>
      <p:sp>
        <p:nvSpPr>
          <p:cNvPr id="3" name="Content Placeholder 2">
            <a:extLst>
              <a:ext uri="{FF2B5EF4-FFF2-40B4-BE49-F238E27FC236}">
                <a16:creationId xmlns="" xmlns:a16="http://schemas.microsoft.com/office/drawing/2014/main" id="{3A61C946-423C-497D-9EE0-2D8C356E9335}"/>
              </a:ext>
            </a:extLst>
          </p:cNvPr>
          <p:cNvSpPr>
            <a:spLocks noGrp="1"/>
          </p:cNvSpPr>
          <p:nvPr>
            <p:ph idx="1"/>
          </p:nvPr>
        </p:nvSpPr>
        <p:spPr/>
        <p:txBody>
          <a:bodyPr/>
          <a:lstStyle/>
          <a:p>
            <a:r>
              <a:rPr lang="en-US" sz="2200" dirty="0">
                <a:solidFill>
                  <a:schemeClr val="tx1"/>
                </a:solidFill>
                <a:latin typeface="SansSerif" panose="00000400000000000000" pitchFamily="2" charset="2"/>
                <a:cs typeface="Times New Roman" panose="02020603050405020304" pitchFamily="18" charset="0"/>
              </a:rPr>
              <a:t>2- Beams:</a:t>
            </a:r>
          </a:p>
          <a:p>
            <a:pPr marL="0" indent="0" algn="ctr">
              <a:buNone/>
            </a:pPr>
            <a:r>
              <a:rPr lang="en-US" sz="1800" dirty="0">
                <a:solidFill>
                  <a:schemeClr val="tx1"/>
                </a:solidFill>
                <a:latin typeface="SansSerif" panose="00000400000000000000" pitchFamily="2" charset="2"/>
                <a:cs typeface="Times New Roman" panose="02020603050405020304" pitchFamily="18" charset="0"/>
              </a:rPr>
              <a:t>The following figure shows the dimensions of the beam</a:t>
            </a:r>
          </a:p>
          <a:p>
            <a:pPr marL="0" indent="0" algn="ctr">
              <a:buNone/>
            </a:pPr>
            <a:endParaRPr lang="en-US" sz="1800" dirty="0">
              <a:solidFill>
                <a:schemeClr val="tx1"/>
              </a:solidFill>
              <a:latin typeface="SansSerif" panose="00000400000000000000" pitchFamily="2" charset="2"/>
              <a:cs typeface="Times New Roman" panose="02020603050405020304" pitchFamily="18" charset="0"/>
            </a:endParaRPr>
          </a:p>
          <a:p>
            <a:pPr marL="0" indent="0">
              <a:buNone/>
            </a:pPr>
            <a:endParaRPr lang="en-US" sz="2200" dirty="0">
              <a:solidFill>
                <a:schemeClr val="tx1"/>
              </a:solidFill>
              <a:latin typeface="SansSerif" panose="00000400000000000000" pitchFamily="2" charset="2"/>
              <a:cs typeface="Times New Roman" panose="02020603050405020304" pitchFamily="18" charset="0"/>
            </a:endParaRPr>
          </a:p>
          <a:p>
            <a:pPr marL="0" indent="0">
              <a:buNone/>
            </a:pPr>
            <a:endParaRPr lang="en-US" dirty="0">
              <a:solidFill>
                <a:schemeClr val="tx1"/>
              </a:solidFill>
              <a:latin typeface="SansSerif" panose="00000400000000000000" pitchFamily="2" charset="2"/>
            </a:endParaRPr>
          </a:p>
        </p:txBody>
      </p:sp>
      <p:pic>
        <p:nvPicPr>
          <p:cNvPr id="4" name="Picture 3">
            <a:extLst>
              <a:ext uri="{FF2B5EF4-FFF2-40B4-BE49-F238E27FC236}">
                <a16:creationId xmlns="" xmlns:a16="http://schemas.microsoft.com/office/drawing/2014/main" id="{24D3CCC3-BE29-4C61-B71A-18B95CC03914}"/>
              </a:ext>
            </a:extLst>
          </p:cNvPr>
          <p:cNvPicPr/>
          <p:nvPr/>
        </p:nvPicPr>
        <p:blipFill>
          <a:blip r:embed="rId2"/>
          <a:stretch>
            <a:fillRect/>
          </a:stretch>
        </p:blipFill>
        <p:spPr>
          <a:xfrm>
            <a:off x="2755735" y="2721872"/>
            <a:ext cx="6677356" cy="3526528"/>
          </a:xfrm>
          <a:prstGeom prst="rect">
            <a:avLst/>
          </a:prstGeom>
        </p:spPr>
      </p:pic>
    </p:spTree>
    <p:extLst>
      <p:ext uri="{BB962C8B-B14F-4D97-AF65-F5344CB8AC3E}">
        <p14:creationId xmlns:p14="http://schemas.microsoft.com/office/powerpoint/2010/main" val="3266312980"/>
      </p:ext>
    </p:extLst>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D13D133-A459-4A66-BB17-4BD7484C4927}"/>
              </a:ext>
            </a:extLst>
          </p:cNvPr>
          <p:cNvSpPr>
            <a:spLocks noGrp="1"/>
          </p:cNvSpPr>
          <p:nvPr>
            <p:ph type="title"/>
          </p:nvPr>
        </p:nvSpPr>
        <p:spPr/>
        <p:txBody>
          <a:bodyPr>
            <a:normAutofit/>
          </a:bodyPr>
          <a:lstStyle/>
          <a:p>
            <a:r>
              <a:rPr lang="en-US" sz="2600" b="1" dirty="0">
                <a:latin typeface="SansSerif" panose="00000400000000000000" pitchFamily="2" charset="2"/>
                <a:cs typeface="Times New Roman" panose="02020603050405020304" pitchFamily="18" charset="0"/>
              </a:rPr>
              <a:t>Structural description(continued)</a:t>
            </a:r>
            <a:endParaRPr lang="en-US" sz="2600" dirty="0">
              <a:latin typeface="SansSerif" panose="00000400000000000000" pitchFamily="2" charset="2"/>
            </a:endParaRPr>
          </a:p>
        </p:txBody>
      </p:sp>
      <p:sp>
        <p:nvSpPr>
          <p:cNvPr id="3" name="Content Placeholder 2">
            <a:extLst>
              <a:ext uri="{FF2B5EF4-FFF2-40B4-BE49-F238E27FC236}">
                <a16:creationId xmlns="" xmlns:a16="http://schemas.microsoft.com/office/drawing/2014/main" id="{856E0551-6CEB-495B-8347-28F53EB9B1B9}"/>
              </a:ext>
            </a:extLst>
          </p:cNvPr>
          <p:cNvSpPr>
            <a:spLocks noGrp="1"/>
          </p:cNvSpPr>
          <p:nvPr>
            <p:ph idx="1"/>
          </p:nvPr>
        </p:nvSpPr>
        <p:spPr/>
        <p:txBody>
          <a:bodyPr>
            <a:normAutofit/>
          </a:bodyPr>
          <a:lstStyle/>
          <a:p>
            <a:r>
              <a:rPr lang="en-US" sz="2200" dirty="0">
                <a:solidFill>
                  <a:schemeClr val="tx1"/>
                </a:solidFill>
                <a:latin typeface="SansSerif" panose="00000400000000000000" pitchFamily="2" charset="2"/>
                <a:cs typeface="Times New Roman" panose="02020603050405020304" pitchFamily="18" charset="0"/>
              </a:rPr>
              <a:t>3- Columns:</a:t>
            </a:r>
          </a:p>
          <a:p>
            <a:pPr marL="0" indent="0">
              <a:lnSpc>
                <a:spcPct val="150000"/>
              </a:lnSpc>
              <a:buNone/>
            </a:pPr>
            <a:r>
              <a:rPr lang="en-US" sz="2000" dirty="0">
                <a:solidFill>
                  <a:schemeClr val="tx1"/>
                </a:solidFill>
                <a:latin typeface="SansSerif" panose="00000400000000000000" pitchFamily="2" charset="2"/>
                <a:cs typeface="Times New Roman" panose="02020603050405020304" pitchFamily="18" charset="0"/>
              </a:rPr>
              <a:t> In this project, we used four different cross-sections of columns based on preliminary analysis as the following figure shows: </a:t>
            </a:r>
          </a:p>
          <a:p>
            <a:pPr marL="0" indent="0">
              <a:buNone/>
            </a:pPr>
            <a:endParaRPr lang="en-US" sz="2200" dirty="0">
              <a:solidFill>
                <a:schemeClr val="tx1"/>
              </a:solidFill>
              <a:latin typeface="SansSerif" panose="00000400000000000000" pitchFamily="2" charset="2"/>
              <a:cs typeface="Times New Roman" panose="02020603050405020304" pitchFamily="18" charset="0"/>
            </a:endParaRPr>
          </a:p>
        </p:txBody>
      </p:sp>
      <p:pic>
        <p:nvPicPr>
          <p:cNvPr id="4" name="Picture 3">
            <a:extLst>
              <a:ext uri="{FF2B5EF4-FFF2-40B4-BE49-F238E27FC236}">
                <a16:creationId xmlns="" xmlns:a16="http://schemas.microsoft.com/office/drawing/2014/main" id="{E39C6842-0A1F-4802-8CF8-F32D8025426D}"/>
              </a:ext>
            </a:extLst>
          </p:cNvPr>
          <p:cNvPicPr/>
          <p:nvPr/>
        </p:nvPicPr>
        <p:blipFill>
          <a:blip r:embed="rId2"/>
          <a:srcRect/>
          <a:stretch>
            <a:fillRect/>
          </a:stretch>
        </p:blipFill>
        <p:spPr bwMode="auto">
          <a:xfrm>
            <a:off x="3206191" y="3352800"/>
            <a:ext cx="5776443" cy="3290404"/>
          </a:xfrm>
          <a:prstGeom prst="rect">
            <a:avLst/>
          </a:prstGeom>
          <a:noFill/>
          <a:ln w="9525">
            <a:noFill/>
            <a:miter lim="800000"/>
            <a:headEnd/>
            <a:tailEnd/>
          </a:ln>
        </p:spPr>
      </p:pic>
    </p:spTree>
    <p:extLst>
      <p:ext uri="{BB962C8B-B14F-4D97-AF65-F5344CB8AC3E}">
        <p14:creationId xmlns:p14="http://schemas.microsoft.com/office/powerpoint/2010/main" val="1981029665"/>
      </p:ext>
    </p:extLst>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D9F180-94BB-4517-AAD8-8E9CC9013A8B}"/>
              </a:ext>
            </a:extLst>
          </p:cNvPr>
          <p:cNvSpPr>
            <a:spLocks noGrp="1"/>
          </p:cNvSpPr>
          <p:nvPr>
            <p:ph type="title"/>
          </p:nvPr>
        </p:nvSpPr>
        <p:spPr/>
        <p:txBody>
          <a:bodyPr/>
          <a:lstStyle/>
          <a:p>
            <a:r>
              <a:rPr lang="en-US" sz="2600" dirty="0">
                <a:latin typeface="SansSerif" panose="00000400000000000000" pitchFamily="2" charset="2"/>
                <a:cs typeface="Times New Roman" panose="02020603050405020304" pitchFamily="18" charset="0"/>
              </a:rPr>
              <a:t>Structural description(continued)</a:t>
            </a:r>
          </a:p>
        </p:txBody>
      </p:sp>
      <p:sp>
        <p:nvSpPr>
          <p:cNvPr id="3" name="Content Placeholder 2">
            <a:extLst>
              <a:ext uri="{FF2B5EF4-FFF2-40B4-BE49-F238E27FC236}">
                <a16:creationId xmlns="" xmlns:a16="http://schemas.microsoft.com/office/drawing/2014/main" id="{55C0D79E-9376-42CF-A411-2F3B41014998}"/>
              </a:ext>
            </a:extLst>
          </p:cNvPr>
          <p:cNvSpPr>
            <a:spLocks noGrp="1"/>
          </p:cNvSpPr>
          <p:nvPr>
            <p:ph idx="1"/>
          </p:nvPr>
        </p:nvSpPr>
        <p:spPr>
          <a:xfrm>
            <a:off x="837982" y="1560581"/>
            <a:ext cx="10512862" cy="4351338"/>
          </a:xfrm>
        </p:spPr>
        <p:txBody>
          <a:bodyPr/>
          <a:lstStyle/>
          <a:p>
            <a:r>
              <a:rPr lang="en-US" sz="2200" dirty="0">
                <a:solidFill>
                  <a:schemeClr val="tx1"/>
                </a:solidFill>
                <a:latin typeface="SansSerif" panose="00000400000000000000" pitchFamily="2" charset="2"/>
                <a:cs typeface="Times New Roman" panose="02020603050405020304" pitchFamily="18" charset="0"/>
              </a:rPr>
              <a:t>4- Shear walls:</a:t>
            </a:r>
          </a:p>
          <a:p>
            <a:pPr marL="0" indent="0">
              <a:lnSpc>
                <a:spcPct val="150000"/>
              </a:lnSpc>
              <a:buNone/>
            </a:pPr>
            <a:r>
              <a:rPr lang="en-US" sz="2000" dirty="0">
                <a:solidFill>
                  <a:schemeClr val="tx1"/>
                </a:solidFill>
                <a:latin typeface="SansSerif" panose="00000400000000000000" pitchFamily="2" charset="2"/>
                <a:cs typeface="Times New Roman" panose="02020603050405020304" pitchFamily="18" charset="0"/>
              </a:rPr>
              <a:t>They are the lateral forces resisting system in our building and the section used is as the figure shows:</a:t>
            </a:r>
          </a:p>
          <a:p>
            <a:pPr marL="0" indent="0">
              <a:lnSpc>
                <a:spcPct val="150000"/>
              </a:lnSpc>
              <a:buNone/>
            </a:pPr>
            <a:endParaRPr lang="en-US" sz="2000" dirty="0">
              <a:solidFill>
                <a:schemeClr val="tx1"/>
              </a:solidFill>
              <a:latin typeface="SansSerif" panose="00000400000000000000" pitchFamily="2" charset="2"/>
              <a:cs typeface="Times New Roman" panose="02020603050405020304" pitchFamily="18" charset="0"/>
            </a:endParaRPr>
          </a:p>
          <a:p>
            <a:pPr marL="0" indent="0">
              <a:lnSpc>
                <a:spcPct val="150000"/>
              </a:lnSpc>
              <a:buNone/>
            </a:pPr>
            <a:endParaRPr lang="en-US" sz="2000" dirty="0">
              <a:solidFill>
                <a:schemeClr val="tx1"/>
              </a:solidFill>
              <a:latin typeface="SansSerif" panose="00000400000000000000" pitchFamily="2" charset="2"/>
              <a:cs typeface="Times New Roman" panose="02020603050405020304" pitchFamily="18" charset="0"/>
            </a:endParaRPr>
          </a:p>
        </p:txBody>
      </p:sp>
      <p:pic>
        <p:nvPicPr>
          <p:cNvPr id="4" name="Picture 3">
            <a:extLst>
              <a:ext uri="{FF2B5EF4-FFF2-40B4-BE49-F238E27FC236}">
                <a16:creationId xmlns="" xmlns:a16="http://schemas.microsoft.com/office/drawing/2014/main" id="{DBE0B70A-1A1A-4113-85FF-5EC9B6ECF322}"/>
              </a:ext>
            </a:extLst>
          </p:cNvPr>
          <p:cNvPicPr/>
          <p:nvPr/>
        </p:nvPicPr>
        <p:blipFill>
          <a:blip r:embed="rId2"/>
          <a:stretch>
            <a:fillRect/>
          </a:stretch>
        </p:blipFill>
        <p:spPr>
          <a:xfrm>
            <a:off x="2914719" y="2593423"/>
            <a:ext cx="6359387" cy="3975514"/>
          </a:xfrm>
          <a:prstGeom prst="rect">
            <a:avLst/>
          </a:prstGeom>
        </p:spPr>
      </p:pic>
    </p:spTree>
    <p:extLst>
      <p:ext uri="{BB962C8B-B14F-4D97-AF65-F5344CB8AC3E}">
        <p14:creationId xmlns:p14="http://schemas.microsoft.com/office/powerpoint/2010/main" val="1182930219"/>
      </p:ext>
    </p:extLst>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68E7A3A-72B3-4878-BB9F-A6DCC7067816}"/>
              </a:ext>
            </a:extLst>
          </p:cNvPr>
          <p:cNvSpPr>
            <a:spLocks noGrp="1"/>
          </p:cNvSpPr>
          <p:nvPr>
            <p:ph type="title"/>
          </p:nvPr>
        </p:nvSpPr>
        <p:spPr/>
        <p:txBody>
          <a:bodyPr>
            <a:normAutofit/>
          </a:bodyPr>
          <a:lstStyle/>
          <a:p>
            <a:r>
              <a:rPr lang="en-US" sz="2600" dirty="0">
                <a:latin typeface="SansSerif" panose="00000400000000000000" pitchFamily="2" charset="2"/>
                <a:cs typeface="Times New Roman" panose="02020603050405020304" pitchFamily="18" charset="0"/>
              </a:rPr>
              <a:t>Structural description(continued)</a:t>
            </a:r>
          </a:p>
        </p:txBody>
      </p:sp>
      <p:sp>
        <p:nvSpPr>
          <p:cNvPr id="3" name="Content Placeholder 2">
            <a:extLst>
              <a:ext uri="{FF2B5EF4-FFF2-40B4-BE49-F238E27FC236}">
                <a16:creationId xmlns="" xmlns:a16="http://schemas.microsoft.com/office/drawing/2014/main" id="{778605DF-3D32-456E-B914-11432DA10BB1}"/>
              </a:ext>
            </a:extLst>
          </p:cNvPr>
          <p:cNvSpPr>
            <a:spLocks noGrp="1"/>
          </p:cNvSpPr>
          <p:nvPr>
            <p:ph idx="1"/>
          </p:nvPr>
        </p:nvSpPr>
        <p:spPr/>
        <p:txBody>
          <a:bodyPr/>
          <a:lstStyle/>
          <a:p>
            <a:r>
              <a:rPr lang="en-US" sz="2200" dirty="0">
                <a:solidFill>
                  <a:schemeClr val="tx1"/>
                </a:solidFill>
                <a:latin typeface="SansSerif" panose="00000400000000000000" pitchFamily="2" charset="2"/>
                <a:cs typeface="Times New Roman" panose="02020603050405020304" pitchFamily="18" charset="0"/>
              </a:rPr>
              <a:t>5- Footings:</a:t>
            </a:r>
          </a:p>
          <a:p>
            <a:pPr marL="0" indent="0">
              <a:lnSpc>
                <a:spcPct val="150000"/>
              </a:lnSpc>
              <a:buNone/>
            </a:pPr>
            <a:r>
              <a:rPr lang="en-US" sz="2000" dirty="0">
                <a:solidFill>
                  <a:schemeClr val="tx1"/>
                </a:solidFill>
                <a:latin typeface="SansSerif" panose="00000400000000000000" pitchFamily="2" charset="2"/>
                <a:cs typeface="Times New Roman" panose="02020603050405020304" pitchFamily="18" charset="0"/>
              </a:rPr>
              <a:t>Based on the bearing capacity of the soil the single footings area is greater than 50% of the area of the building, So we used a mat footing for a more economical design.</a:t>
            </a:r>
          </a:p>
        </p:txBody>
      </p:sp>
      <p:pic>
        <p:nvPicPr>
          <p:cNvPr id="4" name="Picture 3">
            <a:extLst>
              <a:ext uri="{FF2B5EF4-FFF2-40B4-BE49-F238E27FC236}">
                <a16:creationId xmlns="" xmlns:a16="http://schemas.microsoft.com/office/drawing/2014/main" id="{1EC77CCD-BCB4-499F-AA0C-F3D7FC84793D}"/>
              </a:ext>
            </a:extLst>
          </p:cNvPr>
          <p:cNvPicPr>
            <a:picLocks noChangeAspect="1"/>
          </p:cNvPicPr>
          <p:nvPr/>
        </p:nvPicPr>
        <p:blipFill>
          <a:blip r:embed="rId2"/>
          <a:stretch>
            <a:fillRect/>
          </a:stretch>
        </p:blipFill>
        <p:spPr>
          <a:xfrm>
            <a:off x="2848476" y="3810000"/>
            <a:ext cx="6491874" cy="2598876"/>
          </a:xfrm>
          <a:prstGeom prst="rect">
            <a:avLst/>
          </a:prstGeom>
        </p:spPr>
      </p:pic>
    </p:spTree>
    <p:extLst>
      <p:ext uri="{BB962C8B-B14F-4D97-AF65-F5344CB8AC3E}">
        <p14:creationId xmlns:p14="http://schemas.microsoft.com/office/powerpoint/2010/main" val="1748025830"/>
      </p:ext>
    </p:extLst>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82EACC7-21DF-424B-8427-D4B17DC58A6E}"/>
              </a:ext>
            </a:extLst>
          </p:cNvPr>
          <p:cNvSpPr>
            <a:spLocks noGrp="1"/>
          </p:cNvSpPr>
          <p:nvPr>
            <p:ph type="title"/>
          </p:nvPr>
        </p:nvSpPr>
        <p:spPr/>
        <p:txBody>
          <a:bodyPr>
            <a:normAutofit/>
          </a:bodyPr>
          <a:lstStyle/>
          <a:p>
            <a:r>
              <a:rPr lang="en-US" sz="2600" b="1" dirty="0">
                <a:latin typeface="SansSerif" panose="00000400000000000000" pitchFamily="2" charset="2"/>
                <a:cs typeface="Times New Roman" panose="02020603050405020304" pitchFamily="18" charset="0"/>
              </a:rPr>
              <a:t>Loads</a:t>
            </a:r>
          </a:p>
        </p:txBody>
      </p:sp>
      <p:sp>
        <p:nvSpPr>
          <p:cNvPr id="3" name="Content Placeholder 2">
            <a:extLst>
              <a:ext uri="{FF2B5EF4-FFF2-40B4-BE49-F238E27FC236}">
                <a16:creationId xmlns="" xmlns:a16="http://schemas.microsoft.com/office/drawing/2014/main" id="{70241AD3-5A70-4401-B83F-06AB71B84C59}"/>
              </a:ext>
            </a:extLst>
          </p:cNvPr>
          <p:cNvSpPr>
            <a:spLocks noGrp="1"/>
          </p:cNvSpPr>
          <p:nvPr>
            <p:ph idx="1"/>
          </p:nvPr>
        </p:nvSpPr>
        <p:spPr/>
        <p:txBody>
          <a:bodyPr>
            <a:normAutofit/>
          </a:bodyPr>
          <a:lstStyle/>
          <a:p>
            <a:r>
              <a:rPr lang="en-US" sz="2200" dirty="0">
                <a:solidFill>
                  <a:schemeClr val="tx1"/>
                </a:solidFill>
                <a:latin typeface="SansSerif" panose="00000400000000000000" pitchFamily="2" charset="2"/>
                <a:cs typeface="Times New Roman" panose="02020603050405020304" pitchFamily="18" charset="0"/>
              </a:rPr>
              <a:t>Dead load = 6.9KN/m2.</a:t>
            </a:r>
          </a:p>
          <a:p>
            <a:pPr>
              <a:lnSpc>
                <a:spcPct val="150000"/>
              </a:lnSpc>
            </a:pPr>
            <a:r>
              <a:rPr lang="en-US" sz="2200" dirty="0">
                <a:solidFill>
                  <a:schemeClr val="tx1"/>
                </a:solidFill>
                <a:latin typeface="SansSerif" panose="00000400000000000000" pitchFamily="2" charset="2"/>
                <a:cs typeface="Times New Roman" panose="02020603050405020304" pitchFamily="18" charset="0"/>
              </a:rPr>
              <a:t>Super-imposed load = 4.1KN/m2.</a:t>
            </a:r>
          </a:p>
          <a:p>
            <a:pPr>
              <a:lnSpc>
                <a:spcPct val="150000"/>
              </a:lnSpc>
            </a:pPr>
            <a:r>
              <a:rPr lang="en-US" sz="2200" dirty="0">
                <a:solidFill>
                  <a:schemeClr val="tx1"/>
                </a:solidFill>
                <a:latin typeface="SansSerif" panose="00000400000000000000" pitchFamily="2" charset="2"/>
                <a:cs typeface="Times New Roman" panose="02020603050405020304" pitchFamily="18" charset="0"/>
              </a:rPr>
              <a:t>Live load = 5KN/m2. </a:t>
            </a:r>
          </a:p>
        </p:txBody>
      </p:sp>
    </p:spTree>
    <p:extLst>
      <p:ext uri="{BB962C8B-B14F-4D97-AF65-F5344CB8AC3E}">
        <p14:creationId xmlns:p14="http://schemas.microsoft.com/office/powerpoint/2010/main" val="3109963289"/>
      </p:ext>
    </p:extLst>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5C4FC8F-9427-4343-99E3-5FAF1BFAF545}"/>
              </a:ext>
            </a:extLst>
          </p:cNvPr>
          <p:cNvSpPr>
            <a:spLocks noGrp="1"/>
          </p:cNvSpPr>
          <p:nvPr>
            <p:ph type="title"/>
          </p:nvPr>
        </p:nvSpPr>
        <p:spPr>
          <a:xfrm>
            <a:off x="837981" y="533400"/>
            <a:ext cx="10512862" cy="1325563"/>
          </a:xfrm>
        </p:spPr>
        <p:txBody>
          <a:bodyPr>
            <a:normAutofit/>
          </a:bodyPr>
          <a:lstStyle/>
          <a:p>
            <a:r>
              <a:rPr lang="en-US" sz="2600" b="1" dirty="0">
                <a:latin typeface="SansSerif" panose="00000400000000000000" pitchFamily="2" charset="2"/>
                <a:cs typeface="Times New Roman" panose="02020603050405020304" pitchFamily="18" charset="0"/>
              </a:rPr>
              <a:t/>
            </a:r>
            <a:br>
              <a:rPr lang="en-US" sz="2600" b="1" dirty="0">
                <a:latin typeface="SansSerif" panose="00000400000000000000" pitchFamily="2" charset="2"/>
                <a:cs typeface="Times New Roman" panose="02020603050405020304" pitchFamily="18" charset="0"/>
              </a:rPr>
            </a:br>
            <a:r>
              <a:rPr lang="en-US" sz="2600" b="1" dirty="0">
                <a:latin typeface="SansSerif" panose="00000400000000000000" pitchFamily="2" charset="2"/>
                <a:cs typeface="Times New Roman" panose="02020603050405020304" pitchFamily="18" charset="0"/>
              </a:rPr>
              <a:t>Analysis</a:t>
            </a:r>
            <a:br>
              <a:rPr lang="en-US" sz="2600" b="1" dirty="0">
                <a:latin typeface="SansSerif" panose="00000400000000000000" pitchFamily="2" charset="2"/>
                <a:cs typeface="Times New Roman" panose="02020603050405020304" pitchFamily="18" charset="0"/>
              </a:rPr>
            </a:br>
            <a:endParaRPr lang="en-US" sz="2600" b="1" dirty="0">
              <a:latin typeface="SansSerif" panose="00000400000000000000" pitchFamily="2" charset="2"/>
              <a:cs typeface="Times New Roman" panose="02020603050405020304" pitchFamily="18" charset="0"/>
            </a:endParaRPr>
          </a:p>
        </p:txBody>
      </p:sp>
      <p:sp>
        <p:nvSpPr>
          <p:cNvPr id="3" name="Content Placeholder 2">
            <a:extLst>
              <a:ext uri="{FF2B5EF4-FFF2-40B4-BE49-F238E27FC236}">
                <a16:creationId xmlns="" xmlns:a16="http://schemas.microsoft.com/office/drawing/2014/main" id="{E1687D48-F5A9-4581-8D6E-654396BB251E}"/>
              </a:ext>
            </a:extLst>
          </p:cNvPr>
          <p:cNvSpPr>
            <a:spLocks noGrp="1"/>
          </p:cNvSpPr>
          <p:nvPr>
            <p:ph idx="1"/>
          </p:nvPr>
        </p:nvSpPr>
        <p:spPr>
          <a:xfrm>
            <a:off x="837982" y="1676399"/>
            <a:ext cx="10512862" cy="5181599"/>
          </a:xfrm>
        </p:spPr>
        <p:txBody>
          <a:bodyPr>
            <a:normAutofit/>
          </a:bodyPr>
          <a:lstStyle/>
          <a:p>
            <a:pPr marL="0" indent="0">
              <a:lnSpc>
                <a:spcPct val="150000"/>
              </a:lnSpc>
              <a:buNone/>
            </a:pPr>
            <a:r>
              <a:rPr lang="en-US" sz="2400" dirty="0">
                <a:solidFill>
                  <a:schemeClr val="tx1"/>
                </a:solidFill>
                <a:latin typeface="SansSerif" panose="00000400000000000000" pitchFamily="2" charset="2"/>
                <a:cs typeface="Times New Roman" panose="02020603050405020304" pitchFamily="18" charset="0"/>
              </a:rPr>
              <a:t>Period</a:t>
            </a:r>
          </a:p>
          <a:p>
            <a:pPr marL="0" indent="0">
              <a:lnSpc>
                <a:spcPct val="150000"/>
              </a:lnSpc>
              <a:buNone/>
            </a:pPr>
            <a:r>
              <a:rPr lang="en-US" sz="2200" dirty="0">
                <a:solidFill>
                  <a:schemeClr val="tx1"/>
                </a:solidFill>
                <a:latin typeface="SansSerif" panose="00000400000000000000" pitchFamily="2" charset="2"/>
                <a:cs typeface="Times New Roman" panose="02020603050405020304" pitchFamily="18" charset="0"/>
              </a:rPr>
              <a:t>Before any seismic analysis and design the natural frequency of the structure must be found to predict it's behavior.</a:t>
            </a:r>
          </a:p>
          <a:p>
            <a:pPr marL="0" indent="0">
              <a:lnSpc>
                <a:spcPct val="150000"/>
              </a:lnSpc>
              <a:buNone/>
            </a:pPr>
            <a:r>
              <a:rPr lang="en-US" sz="2200" dirty="0">
                <a:solidFill>
                  <a:schemeClr val="tx1"/>
                </a:solidFill>
                <a:latin typeface="SansSerif" panose="00000400000000000000" pitchFamily="2" charset="2"/>
                <a:cs typeface="Times New Roman" panose="02020603050405020304" pitchFamily="18" charset="0"/>
              </a:rPr>
              <a:t>Method 1:</a:t>
            </a:r>
          </a:p>
          <a:p>
            <a:pPr marL="0" indent="0">
              <a:lnSpc>
                <a:spcPct val="150000"/>
              </a:lnSpc>
              <a:buNone/>
            </a:pPr>
            <a:r>
              <a:rPr lang="en-US" sz="1800" dirty="0">
                <a:solidFill>
                  <a:schemeClr val="tx1"/>
                </a:solidFill>
                <a:latin typeface="SansSerif" panose="00000400000000000000" pitchFamily="2" charset="2"/>
                <a:cs typeface="Times New Roman" panose="02020603050405020304" pitchFamily="18" charset="0"/>
              </a:rPr>
              <a:t>T=0.1N = 0.1*6 = 0.6Second.</a:t>
            </a:r>
          </a:p>
        </p:txBody>
      </p:sp>
    </p:spTree>
    <p:extLst>
      <p:ext uri="{BB962C8B-B14F-4D97-AF65-F5344CB8AC3E}">
        <p14:creationId xmlns:p14="http://schemas.microsoft.com/office/powerpoint/2010/main" val="2651894206"/>
      </p:ext>
    </p:extLst>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6B320FC-F4AE-44E9-81AC-4E122D6D7464}"/>
              </a:ext>
            </a:extLst>
          </p:cNvPr>
          <p:cNvSpPr>
            <a:spLocks noGrp="1"/>
          </p:cNvSpPr>
          <p:nvPr>
            <p:ph type="title"/>
          </p:nvPr>
        </p:nvSpPr>
        <p:spPr/>
        <p:txBody>
          <a:bodyPr/>
          <a:lstStyle/>
          <a:p>
            <a:r>
              <a:rPr lang="en-US" sz="2600" dirty="0">
                <a:solidFill>
                  <a:srgbClr val="00AEEF"/>
                </a:solidFill>
                <a:latin typeface="SansSerif" panose="00000400000000000000" pitchFamily="2" charset="2"/>
                <a:cs typeface="Times New Roman" panose="02020603050405020304" pitchFamily="18" charset="0"/>
              </a:rPr>
              <a:t>Analysis(continued)</a:t>
            </a:r>
            <a:endParaRPr lang="en-US" dirty="0"/>
          </a:p>
        </p:txBody>
      </p:sp>
      <p:sp>
        <p:nvSpPr>
          <p:cNvPr id="3" name="Content Placeholder 2">
            <a:extLst>
              <a:ext uri="{FF2B5EF4-FFF2-40B4-BE49-F238E27FC236}">
                <a16:creationId xmlns="" xmlns:a16="http://schemas.microsoft.com/office/drawing/2014/main" id="{A376B204-D3D1-4469-9D0D-74FD538F4F59}"/>
              </a:ext>
            </a:extLst>
          </p:cNvPr>
          <p:cNvSpPr>
            <a:spLocks noGrp="1"/>
          </p:cNvSpPr>
          <p:nvPr>
            <p:ph idx="1"/>
          </p:nvPr>
        </p:nvSpPr>
        <p:spPr/>
        <p:txBody>
          <a:bodyPr/>
          <a:lstStyle/>
          <a:p>
            <a:pPr marL="0" lvl="0" indent="0">
              <a:lnSpc>
                <a:spcPct val="150000"/>
              </a:lnSpc>
              <a:buNone/>
            </a:pPr>
            <a:r>
              <a:rPr lang="en-US" sz="2200" dirty="0">
                <a:solidFill>
                  <a:srgbClr val="000000"/>
                </a:solidFill>
                <a:latin typeface="SansSerif" panose="00000400000000000000" pitchFamily="2" charset="2"/>
                <a:cs typeface="Times New Roman" panose="02020603050405020304" pitchFamily="18" charset="0"/>
              </a:rPr>
              <a:t>Method 2:</a:t>
            </a:r>
            <a:endParaRPr lang="en-US" dirty="0">
              <a:solidFill>
                <a:schemeClr val="tx1"/>
              </a:solidFill>
              <a:latin typeface="SansSerif" panose="00000400000000000000" pitchFamily="2" charset="2"/>
              <a:cs typeface="Times New Roman" panose="02020603050405020304" pitchFamily="18" charset="0"/>
            </a:endParaRPr>
          </a:p>
          <a:p>
            <a:pPr marL="0" indent="0">
              <a:lnSpc>
                <a:spcPct val="150000"/>
              </a:lnSpc>
              <a:buNone/>
            </a:pPr>
            <a:r>
              <a:rPr lang="en-US" dirty="0">
                <a:solidFill>
                  <a:schemeClr val="tx1"/>
                </a:solidFill>
                <a:latin typeface="SansSerif" panose="00000400000000000000" pitchFamily="2" charset="2"/>
                <a:cs typeface="Times New Roman" panose="02020603050405020304" pitchFamily="18" charset="0"/>
              </a:rPr>
              <a:t>T</a:t>
            </a:r>
            <a:r>
              <a:rPr lang="en-US" baseline="-25000" dirty="0">
                <a:solidFill>
                  <a:schemeClr val="tx1"/>
                </a:solidFill>
                <a:latin typeface="SansSerif" panose="00000400000000000000" pitchFamily="2" charset="2"/>
                <a:cs typeface="Times New Roman" panose="02020603050405020304" pitchFamily="18" charset="0"/>
              </a:rPr>
              <a:t>a</a:t>
            </a:r>
            <a:r>
              <a:rPr lang="en-US" dirty="0">
                <a:solidFill>
                  <a:schemeClr val="tx1"/>
                </a:solidFill>
                <a:latin typeface="SansSerif" panose="00000400000000000000" pitchFamily="2" charset="2"/>
                <a:cs typeface="Times New Roman" panose="02020603050405020304" pitchFamily="18" charset="0"/>
              </a:rPr>
              <a:t> = C</a:t>
            </a:r>
            <a:r>
              <a:rPr lang="en-US" baseline="-25000" dirty="0">
                <a:solidFill>
                  <a:schemeClr val="tx1"/>
                </a:solidFill>
                <a:latin typeface="SansSerif" panose="00000400000000000000" pitchFamily="2" charset="2"/>
                <a:cs typeface="Times New Roman" panose="02020603050405020304" pitchFamily="18" charset="0"/>
              </a:rPr>
              <a:t>t </a:t>
            </a:r>
            <a:r>
              <a:rPr lang="en-US" dirty="0">
                <a:solidFill>
                  <a:schemeClr val="tx1"/>
                </a:solidFill>
                <a:latin typeface="SansSerif" panose="00000400000000000000" pitchFamily="2" charset="2"/>
                <a:cs typeface="Times New Roman" panose="02020603050405020304" pitchFamily="18" charset="0"/>
              </a:rPr>
              <a:t>(</a:t>
            </a:r>
            <a:r>
              <a:rPr lang="en-US" dirty="0" err="1">
                <a:solidFill>
                  <a:schemeClr val="tx1"/>
                </a:solidFill>
                <a:latin typeface="SansSerif" panose="00000400000000000000" pitchFamily="2" charset="2"/>
                <a:cs typeface="Times New Roman" panose="02020603050405020304" pitchFamily="18" charset="0"/>
              </a:rPr>
              <a:t>h</a:t>
            </a:r>
            <a:r>
              <a:rPr lang="en-US" baseline="-25000" dirty="0" err="1">
                <a:solidFill>
                  <a:schemeClr val="tx1"/>
                </a:solidFill>
                <a:latin typeface="SansSerif" panose="00000400000000000000" pitchFamily="2" charset="2"/>
                <a:cs typeface="Times New Roman" panose="02020603050405020304" pitchFamily="18" charset="0"/>
              </a:rPr>
              <a:t>n</a:t>
            </a:r>
            <a:r>
              <a:rPr lang="en-US" dirty="0">
                <a:solidFill>
                  <a:schemeClr val="tx1"/>
                </a:solidFill>
                <a:latin typeface="SansSerif" panose="00000400000000000000" pitchFamily="2" charset="2"/>
                <a:cs typeface="Times New Roman" panose="02020603050405020304" pitchFamily="18" charset="0"/>
              </a:rPr>
              <a:t>)</a:t>
            </a:r>
            <a:r>
              <a:rPr lang="en-US" baseline="30000" dirty="0">
                <a:solidFill>
                  <a:schemeClr val="tx1"/>
                </a:solidFill>
                <a:latin typeface="SansSerif" panose="00000400000000000000" pitchFamily="2" charset="2"/>
                <a:cs typeface="Times New Roman" panose="02020603050405020304" pitchFamily="18" charset="0"/>
              </a:rPr>
              <a:t>a</a:t>
            </a:r>
            <a:endParaRPr lang="en-US" dirty="0">
              <a:solidFill>
                <a:schemeClr val="tx1"/>
              </a:solidFill>
              <a:latin typeface="SansSerif" panose="00000400000000000000" pitchFamily="2" charset="2"/>
              <a:cs typeface="Times New Roman" panose="02020603050405020304" pitchFamily="18" charset="0"/>
            </a:endParaRPr>
          </a:p>
          <a:p>
            <a:pPr marL="0" indent="0">
              <a:lnSpc>
                <a:spcPct val="150000"/>
              </a:lnSpc>
              <a:buNone/>
            </a:pPr>
            <a:r>
              <a:rPr lang="en-US" dirty="0">
                <a:solidFill>
                  <a:schemeClr val="tx1"/>
                </a:solidFill>
                <a:latin typeface="SansSerif" panose="00000400000000000000" pitchFamily="2" charset="2"/>
                <a:cs typeface="Times New Roman" panose="02020603050405020304" pitchFamily="18" charset="0"/>
              </a:rPr>
              <a:t>Where: </a:t>
            </a:r>
            <a:r>
              <a:rPr lang="en-US" dirty="0" err="1">
                <a:solidFill>
                  <a:schemeClr val="tx1"/>
                </a:solidFill>
                <a:latin typeface="SansSerif" panose="00000400000000000000" pitchFamily="2" charset="2"/>
                <a:cs typeface="Times New Roman" panose="02020603050405020304" pitchFamily="18" charset="0"/>
              </a:rPr>
              <a:t>h</a:t>
            </a:r>
            <a:r>
              <a:rPr lang="en-US" baseline="-25000" dirty="0" err="1">
                <a:solidFill>
                  <a:schemeClr val="tx1"/>
                </a:solidFill>
                <a:latin typeface="SansSerif" panose="00000400000000000000" pitchFamily="2" charset="2"/>
                <a:cs typeface="Times New Roman" panose="02020603050405020304" pitchFamily="18" charset="0"/>
              </a:rPr>
              <a:t>n</a:t>
            </a:r>
            <a:r>
              <a:rPr lang="en-US" dirty="0">
                <a:solidFill>
                  <a:schemeClr val="tx1"/>
                </a:solidFill>
                <a:latin typeface="SansSerif" panose="00000400000000000000" pitchFamily="2" charset="2"/>
                <a:cs typeface="Times New Roman" panose="02020603050405020304" pitchFamily="18" charset="0"/>
              </a:rPr>
              <a:t>: height of structure in meters.</a:t>
            </a:r>
          </a:p>
          <a:p>
            <a:pPr marL="0" indent="0">
              <a:lnSpc>
                <a:spcPct val="150000"/>
              </a:lnSpc>
              <a:buNone/>
            </a:pPr>
            <a:r>
              <a:rPr lang="en-US" dirty="0">
                <a:solidFill>
                  <a:schemeClr val="tx1"/>
                </a:solidFill>
                <a:latin typeface="SansSerif" panose="00000400000000000000" pitchFamily="2" charset="2"/>
                <a:cs typeface="Times New Roman" panose="02020603050405020304" pitchFamily="18" charset="0"/>
              </a:rPr>
              <a:t>C</a:t>
            </a:r>
            <a:r>
              <a:rPr lang="en-US" baseline="-25000" dirty="0">
                <a:solidFill>
                  <a:schemeClr val="tx1"/>
                </a:solidFill>
                <a:latin typeface="SansSerif" panose="00000400000000000000" pitchFamily="2" charset="2"/>
                <a:cs typeface="Times New Roman" panose="02020603050405020304" pitchFamily="18" charset="0"/>
              </a:rPr>
              <a:t>t </a:t>
            </a:r>
            <a:r>
              <a:rPr lang="en-US" dirty="0">
                <a:solidFill>
                  <a:schemeClr val="tx1"/>
                </a:solidFill>
                <a:latin typeface="SansSerif" panose="00000400000000000000" pitchFamily="2" charset="2"/>
                <a:cs typeface="Times New Roman" panose="02020603050405020304" pitchFamily="18" charset="0"/>
              </a:rPr>
              <a:t>= 0.0488 for all other building.</a:t>
            </a:r>
          </a:p>
          <a:p>
            <a:pPr marL="0" indent="0">
              <a:lnSpc>
                <a:spcPct val="150000"/>
              </a:lnSpc>
              <a:buNone/>
            </a:pPr>
            <a:r>
              <a:rPr lang="en-US" dirty="0">
                <a:solidFill>
                  <a:schemeClr val="tx1"/>
                </a:solidFill>
                <a:latin typeface="SansSerif" panose="00000400000000000000" pitchFamily="2" charset="2"/>
                <a:cs typeface="Times New Roman" panose="02020603050405020304" pitchFamily="18" charset="0"/>
              </a:rPr>
              <a:t>  a = 0.75</a:t>
            </a:r>
          </a:p>
          <a:p>
            <a:pPr marL="0" indent="0">
              <a:lnSpc>
                <a:spcPct val="150000"/>
              </a:lnSpc>
              <a:buNone/>
            </a:pPr>
            <a:r>
              <a:rPr lang="en-US" dirty="0">
                <a:solidFill>
                  <a:schemeClr val="tx1"/>
                </a:solidFill>
                <a:latin typeface="SansSerif" panose="00000400000000000000" pitchFamily="2" charset="2"/>
                <a:cs typeface="Times New Roman" panose="02020603050405020304" pitchFamily="18" charset="0"/>
              </a:rPr>
              <a:t>T</a:t>
            </a:r>
            <a:r>
              <a:rPr lang="en-US" baseline="-25000" dirty="0">
                <a:solidFill>
                  <a:schemeClr val="tx1"/>
                </a:solidFill>
                <a:latin typeface="SansSerif" panose="00000400000000000000" pitchFamily="2" charset="2"/>
                <a:cs typeface="Times New Roman" panose="02020603050405020304" pitchFamily="18" charset="0"/>
              </a:rPr>
              <a:t>a</a:t>
            </a:r>
            <a:r>
              <a:rPr lang="en-US" dirty="0">
                <a:solidFill>
                  <a:schemeClr val="tx1"/>
                </a:solidFill>
                <a:latin typeface="SansSerif" panose="00000400000000000000" pitchFamily="2" charset="2"/>
                <a:cs typeface="Times New Roman" panose="02020603050405020304" pitchFamily="18" charset="0"/>
              </a:rPr>
              <a:t> = C</a:t>
            </a:r>
            <a:r>
              <a:rPr lang="en-US" baseline="-25000" dirty="0">
                <a:solidFill>
                  <a:schemeClr val="tx1"/>
                </a:solidFill>
                <a:latin typeface="SansSerif" panose="00000400000000000000" pitchFamily="2" charset="2"/>
                <a:cs typeface="Times New Roman" panose="02020603050405020304" pitchFamily="18" charset="0"/>
              </a:rPr>
              <a:t>t </a:t>
            </a:r>
            <a:r>
              <a:rPr lang="en-US" dirty="0">
                <a:solidFill>
                  <a:schemeClr val="tx1"/>
                </a:solidFill>
                <a:latin typeface="SansSerif" panose="00000400000000000000" pitchFamily="2" charset="2"/>
                <a:cs typeface="Times New Roman" panose="02020603050405020304" pitchFamily="18" charset="0"/>
              </a:rPr>
              <a:t>(</a:t>
            </a:r>
            <a:r>
              <a:rPr lang="en-US" dirty="0" err="1">
                <a:solidFill>
                  <a:schemeClr val="tx1"/>
                </a:solidFill>
                <a:latin typeface="SansSerif" panose="00000400000000000000" pitchFamily="2" charset="2"/>
                <a:cs typeface="Times New Roman" panose="02020603050405020304" pitchFamily="18" charset="0"/>
              </a:rPr>
              <a:t>h</a:t>
            </a:r>
            <a:r>
              <a:rPr lang="en-US" baseline="-25000" dirty="0" err="1">
                <a:solidFill>
                  <a:schemeClr val="tx1"/>
                </a:solidFill>
                <a:latin typeface="SansSerif" panose="00000400000000000000" pitchFamily="2" charset="2"/>
                <a:cs typeface="Times New Roman" panose="02020603050405020304" pitchFamily="18" charset="0"/>
              </a:rPr>
              <a:t>n</a:t>
            </a:r>
            <a:r>
              <a:rPr lang="en-US" dirty="0">
                <a:solidFill>
                  <a:schemeClr val="tx1"/>
                </a:solidFill>
                <a:latin typeface="SansSerif" panose="00000400000000000000" pitchFamily="2" charset="2"/>
                <a:cs typeface="Times New Roman" panose="02020603050405020304" pitchFamily="18" charset="0"/>
              </a:rPr>
              <a:t>)</a:t>
            </a:r>
            <a:r>
              <a:rPr lang="en-US" baseline="30000" dirty="0">
                <a:solidFill>
                  <a:schemeClr val="tx1"/>
                </a:solidFill>
                <a:latin typeface="SansSerif" panose="00000400000000000000" pitchFamily="2" charset="2"/>
                <a:cs typeface="Times New Roman" panose="02020603050405020304" pitchFamily="18" charset="0"/>
              </a:rPr>
              <a:t>3/4</a:t>
            </a:r>
            <a:r>
              <a:rPr lang="en-US" dirty="0">
                <a:solidFill>
                  <a:schemeClr val="tx1"/>
                </a:solidFill>
                <a:latin typeface="SansSerif" panose="00000400000000000000" pitchFamily="2" charset="2"/>
                <a:cs typeface="Times New Roman" panose="02020603050405020304" pitchFamily="18" charset="0"/>
              </a:rPr>
              <a:t> = 0.0488*(21)</a:t>
            </a:r>
            <a:r>
              <a:rPr lang="en-US" baseline="30000" dirty="0">
                <a:solidFill>
                  <a:schemeClr val="tx1"/>
                </a:solidFill>
                <a:latin typeface="SansSerif" panose="00000400000000000000" pitchFamily="2" charset="2"/>
                <a:cs typeface="Times New Roman" panose="02020603050405020304" pitchFamily="18" charset="0"/>
              </a:rPr>
              <a:t>3/4  </a:t>
            </a:r>
            <a:r>
              <a:rPr lang="en-US" dirty="0">
                <a:solidFill>
                  <a:schemeClr val="tx1"/>
                </a:solidFill>
                <a:latin typeface="SansSerif" panose="00000400000000000000" pitchFamily="2" charset="2"/>
                <a:cs typeface="Times New Roman" panose="02020603050405020304" pitchFamily="18" charset="0"/>
              </a:rPr>
              <a:t>= 0.48 sec.</a:t>
            </a:r>
            <a:endParaRPr lang="en-US" sz="2400" dirty="0">
              <a:solidFill>
                <a:schemeClr val="tx1"/>
              </a:solidFill>
              <a:latin typeface="SansSerif" panose="00000400000000000000" pitchFamily="2" charset="2"/>
              <a:cs typeface="Times New Roman" panose="02020603050405020304" pitchFamily="18" charset="0"/>
            </a:endParaRPr>
          </a:p>
          <a:p>
            <a:endParaRPr lang="en-US" dirty="0"/>
          </a:p>
        </p:txBody>
      </p:sp>
      <p:pic>
        <p:nvPicPr>
          <p:cNvPr id="4" name="صورة 1">
            <a:extLst>
              <a:ext uri="{FF2B5EF4-FFF2-40B4-BE49-F238E27FC236}">
                <a16:creationId xmlns="" xmlns:a16="http://schemas.microsoft.com/office/drawing/2014/main" id="{82820172-C26C-4BF2-919C-89E3D9A8CF0A}"/>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6069633" y="2514600"/>
            <a:ext cx="5486400" cy="2895600"/>
          </a:xfrm>
          <a:prstGeom prst="rect">
            <a:avLst/>
          </a:prstGeom>
          <a:noFill/>
          <a:ln>
            <a:noFill/>
          </a:ln>
          <a:extLst/>
        </p:spPr>
      </p:pic>
    </p:spTree>
    <p:extLst>
      <p:ext uri="{BB962C8B-B14F-4D97-AF65-F5344CB8AC3E}">
        <p14:creationId xmlns:p14="http://schemas.microsoft.com/office/powerpoint/2010/main" val="2033803036"/>
      </p:ext>
    </p:extLst>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8C3A9CF-85AB-4761-9D55-69DB3BF4BF24}"/>
              </a:ext>
            </a:extLst>
          </p:cNvPr>
          <p:cNvSpPr>
            <a:spLocks noGrp="1"/>
          </p:cNvSpPr>
          <p:nvPr>
            <p:ph type="title"/>
          </p:nvPr>
        </p:nvSpPr>
        <p:spPr/>
        <p:txBody>
          <a:bodyPr/>
          <a:lstStyle/>
          <a:p>
            <a:r>
              <a:rPr lang="en-US" sz="2600" dirty="0">
                <a:latin typeface="SansSerif" panose="00000400000000000000" pitchFamily="2" charset="2"/>
                <a:cs typeface="Times New Roman" panose="02020603050405020304" pitchFamily="18" charset="0"/>
              </a:rPr>
              <a:t>Analysis(continued)</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 xmlns:a16="http://schemas.microsoft.com/office/drawing/2014/main" id="{FF5EA91A-4398-43A2-89C6-C76798620CE3}"/>
                  </a:ext>
                </a:extLst>
              </p:cNvPr>
              <p:cNvSpPr>
                <a:spLocks noGrp="1"/>
              </p:cNvSpPr>
              <p:nvPr>
                <p:ph idx="1"/>
              </p:nvPr>
            </p:nvSpPr>
            <p:spPr>
              <a:xfrm>
                <a:off x="837982" y="1825625"/>
                <a:ext cx="10512862" cy="4351338"/>
              </a:xfrm>
            </p:spPr>
            <p:txBody>
              <a:bodyPr>
                <a:normAutofit/>
              </a:bodyPr>
              <a:lstStyle/>
              <a:p>
                <a:pPr>
                  <a:lnSpc>
                    <a:spcPct val="150000"/>
                  </a:lnSpc>
                </a:pPr>
                <a:r>
                  <a:rPr lang="en-US" sz="2200" dirty="0">
                    <a:solidFill>
                      <a:schemeClr val="tx1"/>
                    </a:solidFill>
                    <a:latin typeface="SansSerif" panose="00000400000000000000" pitchFamily="2" charset="2"/>
                    <a:cs typeface="Times New Roman" panose="02020603050405020304" pitchFamily="18" charset="0"/>
                  </a:rPr>
                  <a:t>Method 3 (</a:t>
                </a:r>
                <a:r>
                  <a:rPr lang="en-CA" sz="2200" dirty="0">
                    <a:solidFill>
                      <a:schemeClr val="tx1"/>
                    </a:solidFill>
                    <a:latin typeface="SansSerif" panose="00000400000000000000" pitchFamily="2" charset="2"/>
                    <a:cs typeface="Times New Roman" panose="02020603050405020304" pitchFamily="18" charset="0"/>
                  </a:rPr>
                  <a:t>Rayleigh</a:t>
                </a:r>
                <a:r>
                  <a:rPr lang="en-CA" sz="2200" dirty="0">
                    <a:solidFill>
                      <a:schemeClr val="tx1"/>
                    </a:solidFill>
                    <a:latin typeface="Times New Roman" panose="02020603050405020304" pitchFamily="18" charset="0"/>
                    <a:cs typeface="Times New Roman" panose="02020603050405020304" pitchFamily="18" charset="0"/>
                  </a:rPr>
                  <a:t>’</a:t>
                </a:r>
                <a:r>
                  <a:rPr lang="en-CA" sz="2200" dirty="0">
                    <a:solidFill>
                      <a:schemeClr val="tx1"/>
                    </a:solidFill>
                    <a:latin typeface="SansSerif" panose="00000400000000000000" pitchFamily="2" charset="2"/>
                    <a:cs typeface="Times New Roman" panose="02020603050405020304" pitchFamily="18" charset="0"/>
                  </a:rPr>
                  <a:t>s formula):</a:t>
                </a:r>
              </a:p>
              <a:p>
                <a:pPr marL="0" indent="0">
                  <a:lnSpc>
                    <a:spcPct val="150000"/>
                  </a:lnSpc>
                  <a:buNone/>
                </a:pPr>
                <a:r>
                  <a:rPr lang="en-US" sz="2000" dirty="0">
                    <a:solidFill>
                      <a:schemeClr val="tx1"/>
                    </a:solidFill>
                    <a:latin typeface="SansSerif" panose="00000400000000000000" pitchFamily="2" charset="2"/>
                    <a:cs typeface="Times New Roman" panose="02020603050405020304" pitchFamily="18" charset="0"/>
                  </a:rPr>
                  <a:t>T = 2*3.14</a:t>
                </a:r>
                <a14:m>
                  <m:oMath xmlns:m="http://schemas.openxmlformats.org/officeDocument/2006/math">
                    <m:rad>
                      <m:radPr>
                        <m:degHide m:val="on"/>
                        <m:ctrlPr>
                          <a:rPr lang="en-US" sz="2000" i="1">
                            <a:solidFill>
                              <a:schemeClr val="tx1"/>
                            </a:solidFill>
                            <a:latin typeface="Cambria Math"/>
                          </a:rPr>
                        </m:ctrlPr>
                      </m:radPr>
                      <m:deg/>
                      <m:e>
                        <m:f>
                          <m:fPr>
                            <m:ctrlPr>
                              <a:rPr lang="en-US" sz="2000" i="1">
                                <a:solidFill>
                                  <a:schemeClr val="tx1"/>
                                </a:solidFill>
                                <a:latin typeface="Cambria Math"/>
                              </a:rPr>
                            </m:ctrlPr>
                          </m:fPr>
                          <m:num>
                            <m:r>
                              <a:rPr lang="en-US" sz="2000" i="1">
                                <a:solidFill>
                                  <a:schemeClr val="tx1"/>
                                </a:solidFill>
                                <a:latin typeface="Cambria Math" panose="02040503050406030204" pitchFamily="18" charset="0"/>
                              </a:rPr>
                              <m:t>55765</m:t>
                            </m:r>
                            <m:r>
                              <a:rPr lang="en-US" sz="2000" i="1">
                                <a:solidFill>
                                  <a:schemeClr val="tx1"/>
                                </a:solidFill>
                                <a:latin typeface="Cambria Math" panose="02040503050406030204" pitchFamily="18" charset="0"/>
                              </a:rPr>
                              <m:t>.</m:t>
                            </m:r>
                            <m:r>
                              <a:rPr lang="en-US" sz="2000" i="1">
                                <a:solidFill>
                                  <a:schemeClr val="tx1"/>
                                </a:solidFill>
                                <a:latin typeface="Cambria Math" panose="02040503050406030204" pitchFamily="18" charset="0"/>
                              </a:rPr>
                              <m:t>81</m:t>
                            </m:r>
                            <m:r>
                              <a:rPr lang="en-US" sz="2000" i="1">
                                <a:solidFill>
                                  <a:schemeClr val="tx1"/>
                                </a:solidFill>
                                <a:latin typeface="Cambria Math" panose="02040503050406030204" pitchFamily="18" charset="0"/>
                              </a:rPr>
                              <m:t>∗</m:t>
                            </m:r>
                            <m:r>
                              <a:rPr lang="en-US" sz="2000" i="1">
                                <a:solidFill>
                                  <a:schemeClr val="tx1"/>
                                </a:solidFill>
                                <a:latin typeface="Cambria Math" panose="02040503050406030204" pitchFamily="18" charset="0"/>
                              </a:rPr>
                              <m:t>0</m:t>
                            </m:r>
                            <m:r>
                              <a:rPr lang="en-US" sz="2000" i="1">
                                <a:solidFill>
                                  <a:schemeClr val="tx1"/>
                                </a:solidFill>
                                <a:latin typeface="Cambria Math" panose="02040503050406030204" pitchFamily="18" charset="0"/>
                              </a:rPr>
                              <m:t>.</m:t>
                            </m:r>
                            <m:r>
                              <a:rPr lang="en-US" sz="2000" i="1">
                                <a:solidFill>
                                  <a:schemeClr val="tx1"/>
                                </a:solidFill>
                                <a:latin typeface="Cambria Math" panose="02040503050406030204" pitchFamily="18" charset="0"/>
                              </a:rPr>
                              <m:t>461245</m:t>
                            </m:r>
                            <m:r>
                              <a:rPr lang="en-US" sz="2000" i="1">
                                <a:solidFill>
                                  <a:schemeClr val="tx1"/>
                                </a:solidFill>
                                <a:latin typeface="Cambria Math" panose="02040503050406030204" pitchFamily="18" charset="0"/>
                              </a:rPr>
                              <m:t>∗</m:t>
                            </m:r>
                            <m:r>
                              <a:rPr lang="en-US" sz="2000" i="1">
                                <a:solidFill>
                                  <a:schemeClr val="tx1"/>
                                </a:solidFill>
                                <a:latin typeface="Cambria Math" panose="02040503050406030204" pitchFamily="18" charset="0"/>
                              </a:rPr>
                              <m:t>10</m:t>
                            </m:r>
                            <m:r>
                              <a:rPr lang="en-US" sz="2000" i="1">
                                <a:solidFill>
                                  <a:schemeClr val="tx1"/>
                                </a:solidFill>
                                <a:latin typeface="Cambria Math" panose="02040503050406030204" pitchFamily="18" charset="0"/>
                              </a:rPr>
                              <m:t>^−</m:t>
                            </m:r>
                            <m:r>
                              <a:rPr lang="en-US" sz="2000" i="1">
                                <a:solidFill>
                                  <a:schemeClr val="tx1"/>
                                </a:solidFill>
                                <a:latin typeface="Cambria Math" panose="02040503050406030204" pitchFamily="18" charset="0"/>
                              </a:rPr>
                              <m:t>6</m:t>
                            </m:r>
                          </m:num>
                          <m:den>
                            <m:r>
                              <a:rPr lang="en-US" sz="2000" i="1">
                                <a:solidFill>
                                  <a:schemeClr val="tx1"/>
                                </a:solidFill>
                                <a:latin typeface="Cambria Math" panose="02040503050406030204" pitchFamily="18" charset="0"/>
                              </a:rPr>
                              <m:t>9</m:t>
                            </m:r>
                            <m:r>
                              <a:rPr lang="en-US" sz="2000" i="1">
                                <a:solidFill>
                                  <a:schemeClr val="tx1"/>
                                </a:solidFill>
                                <a:latin typeface="Cambria Math" panose="02040503050406030204" pitchFamily="18" charset="0"/>
                              </a:rPr>
                              <m:t>.</m:t>
                            </m:r>
                            <m:r>
                              <a:rPr lang="en-US" sz="2000" i="1">
                                <a:solidFill>
                                  <a:schemeClr val="tx1"/>
                                </a:solidFill>
                                <a:latin typeface="Cambria Math" panose="02040503050406030204" pitchFamily="18" charset="0"/>
                              </a:rPr>
                              <m:t>81</m:t>
                            </m:r>
                            <m:r>
                              <a:rPr lang="en-US" sz="2000" i="1">
                                <a:solidFill>
                                  <a:schemeClr val="tx1"/>
                                </a:solidFill>
                                <a:latin typeface="Cambria Math" panose="02040503050406030204" pitchFamily="18" charset="0"/>
                              </a:rPr>
                              <m:t>∗</m:t>
                            </m:r>
                            <m:r>
                              <a:rPr lang="en-US" sz="2000" i="1">
                                <a:solidFill>
                                  <a:schemeClr val="tx1"/>
                                </a:solidFill>
                                <a:latin typeface="Cambria Math" panose="02040503050406030204" pitchFamily="18" charset="0"/>
                              </a:rPr>
                              <m:t>0</m:t>
                            </m:r>
                            <m:r>
                              <a:rPr lang="en-US" sz="2000" i="1">
                                <a:solidFill>
                                  <a:schemeClr val="tx1"/>
                                </a:solidFill>
                                <a:latin typeface="Cambria Math" panose="02040503050406030204" pitchFamily="18" charset="0"/>
                              </a:rPr>
                              <m:t>.</m:t>
                            </m:r>
                            <m:r>
                              <a:rPr lang="en-US" sz="2000" i="1">
                                <a:solidFill>
                                  <a:schemeClr val="tx1"/>
                                </a:solidFill>
                                <a:latin typeface="Cambria Math" panose="02040503050406030204" pitchFamily="18" charset="0"/>
                              </a:rPr>
                              <m:t>30832</m:t>
                            </m:r>
                          </m:den>
                        </m:f>
                      </m:e>
                    </m:rad>
                  </m:oMath>
                </a14:m>
                <a:r>
                  <a:rPr lang="en-US" sz="2000" dirty="0">
                    <a:solidFill>
                      <a:schemeClr val="tx1"/>
                    </a:solidFill>
                    <a:latin typeface="SansSerif" panose="00000400000000000000" pitchFamily="2" charset="2"/>
                    <a:cs typeface="Times New Roman" panose="02020603050405020304" pitchFamily="18" charset="0"/>
                  </a:rPr>
                  <a:t> = 0.58 sec.</a:t>
                </a:r>
              </a:p>
              <a:p>
                <a:pPr marL="0" indent="0">
                  <a:buNone/>
                </a:pPr>
                <a:endParaRPr lang="en-US" sz="2200" dirty="0">
                  <a:solidFill>
                    <a:schemeClr val="tx1"/>
                  </a:solidFill>
                  <a:latin typeface="SansSerif" panose="00000400000000000000" pitchFamily="2" charset="2"/>
                  <a:cs typeface="Times New Roman" panose="02020603050405020304" pitchFamily="18" charset="0"/>
                </a:endParaRPr>
              </a:p>
            </p:txBody>
          </p:sp>
        </mc:Choice>
        <mc:Fallback xmlns="">
          <p:sp>
            <p:nvSpPr>
              <p:cNvPr id="3" name="Content Placeholder 2">
                <a:extLst>
                  <a:ext uri="{FF2B5EF4-FFF2-40B4-BE49-F238E27FC236}">
                    <a16:creationId xmlns="" xmlns:a16="http://schemas.microsoft.com/office/drawing/2014/main" xmlns:a14="http://schemas.microsoft.com/office/drawing/2010/main" id="{FF5EA91A-4398-43A2-89C6-C76798620CE3}"/>
                  </a:ext>
                </a:extLst>
              </p:cNvPr>
              <p:cNvSpPr>
                <a:spLocks noGrp="1" noRot="1" noChangeAspect="1" noMove="1" noResize="1" noEditPoints="1" noAdjustHandles="1" noChangeArrowheads="1" noChangeShapeType="1" noTextEdit="1"/>
              </p:cNvSpPr>
              <p:nvPr>
                <p:ph idx="1"/>
              </p:nvPr>
            </p:nvSpPr>
            <p:spPr>
              <a:xfrm>
                <a:off x="837982" y="1825625"/>
                <a:ext cx="10512862" cy="4351338"/>
              </a:xfrm>
              <a:blipFill rotWithShape="1">
                <a:blip r:embed="rId2"/>
                <a:stretch>
                  <a:fillRect l="-580"/>
                </a:stretch>
              </a:blipFill>
            </p:spPr>
            <p:txBody>
              <a:bodyPr/>
              <a:lstStyle/>
              <a:p>
                <a:r>
                  <a:rPr lang="en-US">
                    <a:noFill/>
                  </a:rPr>
                  <a:t> </a:t>
                </a:r>
              </a:p>
            </p:txBody>
          </p:sp>
        </mc:Fallback>
      </mc:AlternateContent>
      <p:pic>
        <p:nvPicPr>
          <p:cNvPr id="4" name="Picture 3">
            <a:extLst>
              <a:ext uri="{FF2B5EF4-FFF2-40B4-BE49-F238E27FC236}">
                <a16:creationId xmlns="" xmlns:a16="http://schemas.microsoft.com/office/drawing/2014/main" id="{24115E03-1DE4-4017-801B-1573B1F1022C}"/>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7656437" y="2048841"/>
            <a:ext cx="2412592" cy="2324376"/>
          </a:xfrm>
          <a:prstGeom prst="rect">
            <a:avLst/>
          </a:prstGeom>
          <a:noFill/>
          <a:ln>
            <a:noFill/>
          </a:ln>
          <a:extLst/>
        </p:spPr>
      </p:pic>
    </p:spTree>
    <p:extLst>
      <p:ext uri="{BB962C8B-B14F-4D97-AF65-F5344CB8AC3E}">
        <p14:creationId xmlns:p14="http://schemas.microsoft.com/office/powerpoint/2010/main" val="3452428456"/>
      </p:ext>
    </p:extLst>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7B35863-0C85-44D4-9D13-26DC8129FC07}"/>
              </a:ext>
            </a:extLst>
          </p:cNvPr>
          <p:cNvSpPr>
            <a:spLocks noGrp="1"/>
          </p:cNvSpPr>
          <p:nvPr>
            <p:ph type="title"/>
          </p:nvPr>
        </p:nvSpPr>
        <p:spPr/>
        <p:txBody>
          <a:bodyPr/>
          <a:lstStyle/>
          <a:p>
            <a:r>
              <a:rPr lang="en-US" sz="2600" dirty="0">
                <a:latin typeface="SansSerif" panose="00000400000000000000" pitchFamily="2" charset="2"/>
                <a:cs typeface="Times New Roman" panose="02020603050405020304" pitchFamily="18" charset="0"/>
              </a:rPr>
              <a:t>Analysis(continued)</a:t>
            </a:r>
          </a:p>
        </p:txBody>
      </p:sp>
      <p:sp>
        <p:nvSpPr>
          <p:cNvPr id="3" name="Content Placeholder 2">
            <a:extLst>
              <a:ext uri="{FF2B5EF4-FFF2-40B4-BE49-F238E27FC236}">
                <a16:creationId xmlns="" xmlns:a16="http://schemas.microsoft.com/office/drawing/2014/main" id="{8F3A9781-812C-4BDB-BEE1-DE8125E7A938}"/>
              </a:ext>
            </a:extLst>
          </p:cNvPr>
          <p:cNvSpPr>
            <a:spLocks noGrp="1"/>
          </p:cNvSpPr>
          <p:nvPr>
            <p:ph idx="1"/>
          </p:nvPr>
        </p:nvSpPr>
        <p:spPr>
          <a:xfrm>
            <a:off x="837982" y="1825625"/>
            <a:ext cx="10512862" cy="5032375"/>
          </a:xfrm>
        </p:spPr>
        <p:txBody>
          <a:bodyPr/>
          <a:lstStyle/>
          <a:p>
            <a:pPr>
              <a:lnSpc>
                <a:spcPct val="150000"/>
              </a:lnSpc>
            </a:pPr>
            <a:r>
              <a:rPr lang="en-US" sz="2200" dirty="0">
                <a:solidFill>
                  <a:schemeClr val="tx1"/>
                </a:solidFill>
                <a:latin typeface="SansSerif" panose="00000400000000000000" pitchFamily="2" charset="2"/>
                <a:cs typeface="Times New Roman" panose="02020603050405020304" pitchFamily="18" charset="0"/>
              </a:rPr>
              <a:t>Drift Check:</a:t>
            </a:r>
          </a:p>
          <a:p>
            <a:pPr marL="0" indent="0">
              <a:lnSpc>
                <a:spcPct val="150000"/>
              </a:lnSpc>
              <a:buNone/>
            </a:pPr>
            <a:r>
              <a:rPr lang="en-US" sz="2000" dirty="0">
                <a:solidFill>
                  <a:schemeClr val="tx1"/>
                </a:solidFill>
                <a:latin typeface="SansSerif" panose="00000400000000000000" pitchFamily="2" charset="2"/>
                <a:cs typeface="Times New Roman" panose="02020603050405020304" pitchFamily="18" charset="0"/>
              </a:rPr>
              <a:t>We must check the lateral story drift to ensure that no additional moment will be developed in the columns</a:t>
            </a:r>
          </a:p>
          <a:p>
            <a:pPr marL="0" indent="0">
              <a:lnSpc>
                <a:spcPct val="150000"/>
              </a:lnSpc>
              <a:buNone/>
            </a:pPr>
            <a:r>
              <a:rPr lang="en-US" sz="2000" dirty="0">
                <a:solidFill>
                  <a:schemeClr val="tx1"/>
                </a:solidFill>
                <a:latin typeface="SansSerif" panose="00000400000000000000" pitchFamily="2" charset="2"/>
                <a:cs typeface="Times New Roman" panose="02020603050405020304" pitchFamily="18" charset="0"/>
              </a:rPr>
              <a:t>               Story drift in y-direction                                              Story drift in x-direction</a:t>
            </a:r>
          </a:p>
          <a:p>
            <a:pPr marL="0" indent="0">
              <a:buNone/>
            </a:pPr>
            <a:endParaRPr lang="en-US" dirty="0">
              <a:solidFill>
                <a:schemeClr val="tx1"/>
              </a:solidFill>
              <a:latin typeface="SansSerif" panose="00000400000000000000" pitchFamily="2" charset="2"/>
            </a:endParaRPr>
          </a:p>
        </p:txBody>
      </p:sp>
      <p:pic>
        <p:nvPicPr>
          <p:cNvPr id="4" name="Picture 3">
            <a:extLst>
              <a:ext uri="{FF2B5EF4-FFF2-40B4-BE49-F238E27FC236}">
                <a16:creationId xmlns="" xmlns:a16="http://schemas.microsoft.com/office/drawing/2014/main" id="{882B582D-94F3-436F-8091-67F38F5CA859}"/>
              </a:ext>
            </a:extLst>
          </p:cNvPr>
          <p:cNvPicPr>
            <a:picLocks noChangeAspect="1"/>
          </p:cNvPicPr>
          <p:nvPr/>
        </p:nvPicPr>
        <p:blipFill>
          <a:blip r:embed="rId2"/>
          <a:stretch>
            <a:fillRect/>
          </a:stretch>
        </p:blipFill>
        <p:spPr>
          <a:xfrm>
            <a:off x="6643199" y="4108174"/>
            <a:ext cx="4707644" cy="2584172"/>
          </a:xfrm>
          <a:prstGeom prst="rect">
            <a:avLst/>
          </a:prstGeom>
        </p:spPr>
      </p:pic>
      <p:pic>
        <p:nvPicPr>
          <p:cNvPr id="5" name="Picture 4">
            <a:extLst>
              <a:ext uri="{FF2B5EF4-FFF2-40B4-BE49-F238E27FC236}">
                <a16:creationId xmlns="" xmlns:a16="http://schemas.microsoft.com/office/drawing/2014/main" id="{E67AC7B4-A1D4-43DD-A240-846D2D23E412}"/>
              </a:ext>
            </a:extLst>
          </p:cNvPr>
          <p:cNvPicPr>
            <a:picLocks noChangeAspect="1"/>
          </p:cNvPicPr>
          <p:nvPr/>
        </p:nvPicPr>
        <p:blipFill>
          <a:blip r:embed="rId3"/>
          <a:stretch>
            <a:fillRect/>
          </a:stretch>
        </p:blipFill>
        <p:spPr>
          <a:xfrm>
            <a:off x="837982" y="4108174"/>
            <a:ext cx="5097446" cy="2584172"/>
          </a:xfrm>
          <a:prstGeom prst="rect">
            <a:avLst/>
          </a:prstGeom>
        </p:spPr>
      </p:pic>
    </p:spTree>
    <p:extLst>
      <p:ext uri="{BB962C8B-B14F-4D97-AF65-F5344CB8AC3E}">
        <p14:creationId xmlns:p14="http://schemas.microsoft.com/office/powerpoint/2010/main" val="2120263821"/>
      </p:ext>
    </p:extLst>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168CDCF-E08E-489B-B6DF-5DBD642818AB}"/>
              </a:ext>
            </a:extLst>
          </p:cNvPr>
          <p:cNvSpPr>
            <a:spLocks noGrp="1"/>
          </p:cNvSpPr>
          <p:nvPr>
            <p:ph type="title"/>
          </p:nvPr>
        </p:nvSpPr>
        <p:spPr/>
        <p:txBody>
          <a:bodyPr/>
          <a:lstStyle/>
          <a:p>
            <a:r>
              <a:rPr lang="en-US" sz="2600" dirty="0">
                <a:solidFill>
                  <a:srgbClr val="00AEEF"/>
                </a:solidFill>
                <a:latin typeface="SansSerif" panose="00000400000000000000" pitchFamily="2" charset="2"/>
                <a:cs typeface="Times New Roman" panose="02020603050405020304" pitchFamily="18" charset="0"/>
              </a:rPr>
              <a:t>Design</a:t>
            </a:r>
            <a:endParaRPr lang="en-US" dirty="0"/>
          </a:p>
        </p:txBody>
      </p:sp>
      <p:sp>
        <p:nvSpPr>
          <p:cNvPr id="3" name="Content Placeholder 2">
            <a:extLst>
              <a:ext uri="{FF2B5EF4-FFF2-40B4-BE49-F238E27FC236}">
                <a16:creationId xmlns="" xmlns:a16="http://schemas.microsoft.com/office/drawing/2014/main" id="{1E663693-D086-4F2D-8B96-C4BF97AF01FE}"/>
              </a:ext>
            </a:extLst>
          </p:cNvPr>
          <p:cNvSpPr>
            <a:spLocks noGrp="1"/>
          </p:cNvSpPr>
          <p:nvPr>
            <p:ph idx="1"/>
          </p:nvPr>
        </p:nvSpPr>
        <p:spPr/>
        <p:txBody>
          <a:bodyPr/>
          <a:lstStyle/>
          <a:p>
            <a:pPr lvl="0">
              <a:lnSpc>
                <a:spcPct val="150000"/>
              </a:lnSpc>
            </a:pPr>
            <a:r>
              <a:rPr lang="en-US" dirty="0">
                <a:solidFill>
                  <a:srgbClr val="000000"/>
                </a:solidFill>
                <a:latin typeface="SansSerif" panose="00000400000000000000" pitchFamily="2" charset="2"/>
                <a:cs typeface="Times New Roman" panose="02020603050405020304" pitchFamily="18" charset="0"/>
              </a:rPr>
              <a:t>Seismic design parameters</a:t>
            </a:r>
          </a:p>
          <a:p>
            <a:pPr marL="44450" lvl="0" indent="0">
              <a:lnSpc>
                <a:spcPct val="150000"/>
              </a:lnSpc>
              <a:buNone/>
            </a:pPr>
            <a:r>
              <a:rPr lang="en-US" dirty="0">
                <a:solidFill>
                  <a:srgbClr val="000000"/>
                </a:solidFill>
                <a:latin typeface="SansSerif" panose="00000400000000000000" pitchFamily="2" charset="2"/>
                <a:cs typeface="Times New Roman" panose="02020603050405020304" pitchFamily="18" charset="0"/>
              </a:rPr>
              <a:t>1- Seismic zone factor (Z)</a:t>
            </a:r>
          </a:p>
          <a:p>
            <a:pPr marL="44450" lvl="0" indent="0">
              <a:lnSpc>
                <a:spcPct val="150000"/>
              </a:lnSpc>
              <a:buNone/>
            </a:pPr>
            <a:r>
              <a:rPr lang="en-US" dirty="0">
                <a:solidFill>
                  <a:srgbClr val="000000"/>
                </a:solidFill>
                <a:latin typeface="SansSerif" panose="00000400000000000000" pitchFamily="2" charset="2"/>
                <a:cs typeface="Times New Roman" panose="02020603050405020304" pitchFamily="18" charset="0"/>
              </a:rPr>
              <a:t>Z = 0.2 from table.</a:t>
            </a:r>
          </a:p>
          <a:p>
            <a:pPr marL="44450" indent="0">
              <a:buNone/>
            </a:pPr>
            <a:endParaRPr lang="en-US" dirty="0"/>
          </a:p>
        </p:txBody>
      </p:sp>
      <p:pic>
        <p:nvPicPr>
          <p:cNvPr id="4" name="Picture 3" descr="C:\Users\Pascal\Desktop\كتب\2017\فصل ثاني 2017\مشروع تخرج 1\images\ddd.jpg">
            <a:extLst>
              <a:ext uri="{FF2B5EF4-FFF2-40B4-BE49-F238E27FC236}">
                <a16:creationId xmlns="" xmlns:a16="http://schemas.microsoft.com/office/drawing/2014/main" id="{9FE60824-6F94-4BC9-BB72-C14F0873C2A8}"/>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7542212" y="2710484"/>
            <a:ext cx="3886200" cy="3286125"/>
          </a:xfrm>
          <a:prstGeom prst="rect">
            <a:avLst/>
          </a:prstGeom>
          <a:noFill/>
          <a:ln>
            <a:noFill/>
          </a:ln>
        </p:spPr>
      </p:pic>
      <p:pic>
        <p:nvPicPr>
          <p:cNvPr id="5" name="Picture 4">
            <a:extLst>
              <a:ext uri="{FF2B5EF4-FFF2-40B4-BE49-F238E27FC236}">
                <a16:creationId xmlns="" xmlns:a16="http://schemas.microsoft.com/office/drawing/2014/main" id="{9CD44AFB-C3F5-4921-9BA5-D9F882D48A22}"/>
              </a:ext>
            </a:extLst>
          </p:cNvPr>
          <p:cNvPicPr/>
          <p:nvPr/>
        </p:nvPicPr>
        <p:blipFill>
          <a:blip r:embed="rId3"/>
          <a:stretch>
            <a:fillRect/>
          </a:stretch>
        </p:blipFill>
        <p:spPr>
          <a:xfrm>
            <a:off x="1066938" y="4161389"/>
            <a:ext cx="5715000" cy="1835220"/>
          </a:xfrm>
          <a:prstGeom prst="rect">
            <a:avLst/>
          </a:prstGeom>
        </p:spPr>
      </p:pic>
    </p:spTree>
    <p:extLst>
      <p:ext uri="{BB962C8B-B14F-4D97-AF65-F5344CB8AC3E}">
        <p14:creationId xmlns:p14="http://schemas.microsoft.com/office/powerpoint/2010/main" val="300766334"/>
      </p:ext>
    </p:extLst>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15196AE-2B76-402B-B719-A4BFD663791A}"/>
              </a:ext>
            </a:extLst>
          </p:cNvPr>
          <p:cNvSpPr>
            <a:spLocks noGrp="1"/>
          </p:cNvSpPr>
          <p:nvPr>
            <p:ph type="title"/>
          </p:nvPr>
        </p:nvSpPr>
        <p:spPr/>
        <p:txBody>
          <a:bodyPr>
            <a:normAutofit/>
          </a:bodyPr>
          <a:lstStyle/>
          <a:p>
            <a:r>
              <a:rPr lang="en-US" sz="2600" b="1" dirty="0">
                <a:latin typeface="SansSerif" panose="00000400000000000000" pitchFamily="2" charset="2"/>
                <a:cs typeface="Times New Roman" panose="02020603050405020304" pitchFamily="18" charset="0"/>
              </a:rPr>
              <a:t>Table of contents</a:t>
            </a:r>
          </a:p>
        </p:txBody>
      </p:sp>
      <p:sp>
        <p:nvSpPr>
          <p:cNvPr id="3" name="Content Placeholder 2">
            <a:extLst>
              <a:ext uri="{FF2B5EF4-FFF2-40B4-BE49-F238E27FC236}">
                <a16:creationId xmlns="" xmlns:a16="http://schemas.microsoft.com/office/drawing/2014/main" id="{8B1C4A15-5744-46B1-8B2F-1715EA6A5BCD}"/>
              </a:ext>
            </a:extLst>
          </p:cNvPr>
          <p:cNvSpPr>
            <a:spLocks noGrp="1"/>
          </p:cNvSpPr>
          <p:nvPr>
            <p:ph idx="1"/>
          </p:nvPr>
        </p:nvSpPr>
        <p:spPr/>
        <p:txBody>
          <a:bodyPr/>
          <a:lstStyle/>
          <a:p>
            <a:r>
              <a:rPr lang="en-US" dirty="0">
                <a:solidFill>
                  <a:schemeClr val="tx1"/>
                </a:solidFill>
                <a:latin typeface="SansSerif" panose="00000400000000000000" pitchFamily="2" charset="2"/>
              </a:rPr>
              <a:t>Introduction</a:t>
            </a:r>
          </a:p>
          <a:p>
            <a:r>
              <a:rPr lang="en-US" dirty="0">
                <a:solidFill>
                  <a:schemeClr val="tx1"/>
                </a:solidFill>
                <a:latin typeface="SansSerif" panose="00000400000000000000" pitchFamily="2" charset="2"/>
              </a:rPr>
              <a:t>Project description</a:t>
            </a:r>
          </a:p>
          <a:p>
            <a:r>
              <a:rPr lang="en-US" dirty="0">
                <a:solidFill>
                  <a:schemeClr val="tx1"/>
                </a:solidFill>
                <a:latin typeface="SansSerif" panose="00000400000000000000" pitchFamily="2" charset="2"/>
              </a:rPr>
              <a:t>Architectural views</a:t>
            </a:r>
          </a:p>
          <a:p>
            <a:r>
              <a:rPr lang="en-US" dirty="0">
                <a:solidFill>
                  <a:schemeClr val="tx1"/>
                </a:solidFill>
                <a:latin typeface="SansSerif" panose="00000400000000000000" pitchFamily="2" charset="2"/>
              </a:rPr>
              <a:t>Structural description</a:t>
            </a:r>
          </a:p>
          <a:p>
            <a:r>
              <a:rPr lang="en-US" dirty="0">
                <a:solidFill>
                  <a:schemeClr val="tx1"/>
                </a:solidFill>
                <a:latin typeface="SansSerif" panose="00000400000000000000" pitchFamily="2" charset="2"/>
              </a:rPr>
              <a:t>Loads</a:t>
            </a:r>
          </a:p>
          <a:p>
            <a:r>
              <a:rPr lang="en-US" dirty="0">
                <a:solidFill>
                  <a:schemeClr val="tx1"/>
                </a:solidFill>
                <a:latin typeface="SansSerif" panose="00000400000000000000" pitchFamily="2" charset="2"/>
              </a:rPr>
              <a:t>Analysis</a:t>
            </a:r>
          </a:p>
          <a:p>
            <a:r>
              <a:rPr lang="en-US" dirty="0">
                <a:solidFill>
                  <a:schemeClr val="tx1"/>
                </a:solidFill>
                <a:latin typeface="SansSerif" panose="00000400000000000000" pitchFamily="2" charset="2"/>
              </a:rPr>
              <a:t>Design</a:t>
            </a:r>
          </a:p>
          <a:p>
            <a:r>
              <a:rPr lang="en-US" dirty="0">
                <a:solidFill>
                  <a:schemeClr val="tx1"/>
                </a:solidFill>
                <a:latin typeface="SansSerif" panose="00000400000000000000" pitchFamily="2" charset="2"/>
              </a:rPr>
              <a:t>Analysis for footing</a:t>
            </a:r>
          </a:p>
          <a:p>
            <a:endParaRPr lang="en-US" b="1" dirty="0">
              <a:latin typeface="SansSerif" panose="00000400000000000000" pitchFamily="2" charset="2"/>
              <a:cs typeface="Times New Roman" panose="02020603050405020304" pitchFamily="18" charset="0"/>
            </a:endParaRPr>
          </a:p>
          <a:p>
            <a:endParaRPr lang="en-US" dirty="0">
              <a:latin typeface="SansSerif" panose="00000400000000000000" pitchFamily="2" charset="2"/>
            </a:endParaRPr>
          </a:p>
          <a:p>
            <a:endParaRPr lang="en-US" dirty="0">
              <a:latin typeface="SansSerif" panose="00000400000000000000" pitchFamily="2" charset="2"/>
            </a:endParaRPr>
          </a:p>
        </p:txBody>
      </p:sp>
    </p:spTree>
    <p:extLst>
      <p:ext uri="{BB962C8B-B14F-4D97-AF65-F5344CB8AC3E}">
        <p14:creationId xmlns:p14="http://schemas.microsoft.com/office/powerpoint/2010/main" val="505814173"/>
      </p:ext>
    </p:extLst>
  </p:cSld>
  <p:clrMapOvr>
    <a:masterClrMapping/>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C6D0119-11F5-48B7-966F-5B5D94AB547F}"/>
              </a:ext>
            </a:extLst>
          </p:cNvPr>
          <p:cNvSpPr>
            <a:spLocks noGrp="1"/>
          </p:cNvSpPr>
          <p:nvPr>
            <p:ph type="title"/>
          </p:nvPr>
        </p:nvSpPr>
        <p:spPr/>
        <p:txBody>
          <a:bodyPr/>
          <a:lstStyle/>
          <a:p>
            <a:r>
              <a:rPr lang="en-US" sz="2600" dirty="0">
                <a:solidFill>
                  <a:srgbClr val="00AEEF"/>
                </a:solidFill>
                <a:latin typeface="SansSerif" panose="00000400000000000000" pitchFamily="2" charset="2"/>
                <a:cs typeface="Times New Roman" panose="02020603050405020304" pitchFamily="18" charset="0"/>
              </a:rPr>
              <a:t>Design(continued)</a:t>
            </a:r>
            <a:endParaRPr lang="en-US" dirty="0"/>
          </a:p>
        </p:txBody>
      </p:sp>
      <p:sp>
        <p:nvSpPr>
          <p:cNvPr id="3" name="Content Placeholder 2">
            <a:extLst>
              <a:ext uri="{FF2B5EF4-FFF2-40B4-BE49-F238E27FC236}">
                <a16:creationId xmlns="" xmlns:a16="http://schemas.microsoft.com/office/drawing/2014/main" id="{219BD43F-B3D1-40A1-8A60-5BF2BC5BAEAC}"/>
              </a:ext>
            </a:extLst>
          </p:cNvPr>
          <p:cNvSpPr>
            <a:spLocks noGrp="1"/>
          </p:cNvSpPr>
          <p:nvPr>
            <p:ph idx="1"/>
          </p:nvPr>
        </p:nvSpPr>
        <p:spPr/>
        <p:txBody>
          <a:bodyPr/>
          <a:lstStyle/>
          <a:p>
            <a:pPr lvl="0">
              <a:lnSpc>
                <a:spcPct val="150000"/>
              </a:lnSpc>
            </a:pPr>
            <a:r>
              <a:rPr lang="en-US" dirty="0">
                <a:solidFill>
                  <a:srgbClr val="000000"/>
                </a:solidFill>
                <a:latin typeface="SansSerif" panose="00000400000000000000" pitchFamily="2" charset="2"/>
                <a:cs typeface="Times New Roman" panose="02020603050405020304" pitchFamily="18" charset="0"/>
              </a:rPr>
              <a:t>Seismic design parameters</a:t>
            </a:r>
          </a:p>
          <a:p>
            <a:pPr marL="44450" lvl="0" indent="0">
              <a:lnSpc>
                <a:spcPct val="150000"/>
              </a:lnSpc>
              <a:buNone/>
            </a:pPr>
            <a:r>
              <a:rPr lang="en-US" dirty="0">
                <a:solidFill>
                  <a:srgbClr val="000000"/>
                </a:solidFill>
                <a:latin typeface="SansSerif" panose="00000400000000000000" pitchFamily="2" charset="2"/>
                <a:cs typeface="Times New Roman" panose="02020603050405020304" pitchFamily="18" charset="0"/>
              </a:rPr>
              <a:t>2- Soil profile type : </a:t>
            </a:r>
            <a:r>
              <a:rPr lang="en-US" dirty="0" err="1">
                <a:solidFill>
                  <a:srgbClr val="000000"/>
                </a:solidFill>
                <a:latin typeface="SansSerif" panose="00000400000000000000" pitchFamily="2" charset="2"/>
                <a:cs typeface="Times New Roman" panose="02020603050405020304" pitchFamily="18" charset="0"/>
              </a:rPr>
              <a:t>Sc</a:t>
            </a:r>
            <a:endParaRPr lang="en-US" dirty="0">
              <a:solidFill>
                <a:srgbClr val="000000"/>
              </a:solidFill>
              <a:latin typeface="SansSerif" panose="00000400000000000000" pitchFamily="2" charset="2"/>
              <a:cs typeface="Times New Roman" panose="02020603050405020304" pitchFamily="18" charset="0"/>
            </a:endParaRPr>
          </a:p>
          <a:p>
            <a:pPr marL="44450" lvl="0" indent="0">
              <a:lnSpc>
                <a:spcPct val="150000"/>
              </a:lnSpc>
              <a:buNone/>
            </a:pPr>
            <a:r>
              <a:rPr lang="en-US" dirty="0">
                <a:solidFill>
                  <a:srgbClr val="000000"/>
                </a:solidFill>
                <a:latin typeface="SansSerif" panose="00000400000000000000" pitchFamily="2" charset="2"/>
                <a:cs typeface="Times New Roman" panose="02020603050405020304" pitchFamily="18" charset="0"/>
              </a:rPr>
              <a:t>3- Importance factor I =1.25</a:t>
            </a:r>
          </a:p>
        </p:txBody>
      </p:sp>
      <p:pic>
        <p:nvPicPr>
          <p:cNvPr id="4" name="Picture 3">
            <a:extLst>
              <a:ext uri="{FF2B5EF4-FFF2-40B4-BE49-F238E27FC236}">
                <a16:creationId xmlns="" xmlns:a16="http://schemas.microsoft.com/office/drawing/2014/main" id="{9F58CA9A-5F37-4DF8-815C-9414BC29844C}"/>
              </a:ext>
            </a:extLst>
          </p:cNvPr>
          <p:cNvPicPr/>
          <p:nvPr/>
        </p:nvPicPr>
        <p:blipFill>
          <a:blip r:embed="rId2"/>
          <a:srcRect/>
          <a:stretch>
            <a:fillRect/>
          </a:stretch>
        </p:blipFill>
        <p:spPr bwMode="auto">
          <a:xfrm>
            <a:off x="5103812" y="2276475"/>
            <a:ext cx="5572125" cy="3743325"/>
          </a:xfrm>
          <a:prstGeom prst="rect">
            <a:avLst/>
          </a:prstGeom>
          <a:noFill/>
          <a:ln w="9525">
            <a:noFill/>
            <a:miter lim="800000"/>
            <a:headEnd/>
            <a:tailEnd/>
          </a:ln>
        </p:spPr>
      </p:pic>
    </p:spTree>
    <p:extLst>
      <p:ext uri="{BB962C8B-B14F-4D97-AF65-F5344CB8AC3E}">
        <p14:creationId xmlns:p14="http://schemas.microsoft.com/office/powerpoint/2010/main" val="943889562"/>
      </p:ext>
    </p:extLst>
  </p:cSld>
  <p:clrMapOvr>
    <a:masterClrMapping/>
  </p:clrMapOvr>
  <p:transition spd="med">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DC8FB68-1CC6-4C0B-9512-D1B81B063CB4}"/>
              </a:ext>
            </a:extLst>
          </p:cNvPr>
          <p:cNvSpPr>
            <a:spLocks noGrp="1"/>
          </p:cNvSpPr>
          <p:nvPr>
            <p:ph type="title"/>
          </p:nvPr>
        </p:nvSpPr>
        <p:spPr/>
        <p:txBody>
          <a:bodyPr/>
          <a:lstStyle/>
          <a:p>
            <a:r>
              <a:rPr lang="en-US" sz="2600" dirty="0">
                <a:solidFill>
                  <a:srgbClr val="00AEEF"/>
                </a:solidFill>
                <a:latin typeface="SansSerif" panose="00000400000000000000" pitchFamily="2" charset="2"/>
                <a:cs typeface="Times New Roman" panose="02020603050405020304" pitchFamily="18" charset="0"/>
              </a:rPr>
              <a:t>Design(continued)</a:t>
            </a:r>
            <a:endParaRPr lang="en-US" dirty="0"/>
          </a:p>
        </p:txBody>
      </p:sp>
      <p:sp>
        <p:nvSpPr>
          <p:cNvPr id="3" name="Content Placeholder 2">
            <a:extLst>
              <a:ext uri="{FF2B5EF4-FFF2-40B4-BE49-F238E27FC236}">
                <a16:creationId xmlns="" xmlns:a16="http://schemas.microsoft.com/office/drawing/2014/main" id="{428B3E72-9D59-47AA-A84A-66422B6CAEF0}"/>
              </a:ext>
            </a:extLst>
          </p:cNvPr>
          <p:cNvSpPr>
            <a:spLocks noGrp="1"/>
          </p:cNvSpPr>
          <p:nvPr>
            <p:ph idx="1"/>
          </p:nvPr>
        </p:nvSpPr>
        <p:spPr/>
        <p:txBody>
          <a:bodyPr/>
          <a:lstStyle/>
          <a:p>
            <a:pPr lvl="0">
              <a:lnSpc>
                <a:spcPct val="150000"/>
              </a:lnSpc>
            </a:pPr>
            <a:r>
              <a:rPr lang="en-US" dirty="0">
                <a:solidFill>
                  <a:srgbClr val="000000"/>
                </a:solidFill>
                <a:latin typeface="SansSerif" panose="00000400000000000000" pitchFamily="2" charset="2"/>
                <a:cs typeface="Times New Roman" panose="02020603050405020304" pitchFamily="18" charset="0"/>
              </a:rPr>
              <a:t>Seismic design parameters</a:t>
            </a:r>
          </a:p>
          <a:p>
            <a:pPr marL="44450" lvl="0" indent="0">
              <a:lnSpc>
                <a:spcPct val="150000"/>
              </a:lnSpc>
              <a:buNone/>
            </a:pPr>
            <a:r>
              <a:rPr lang="en-US" dirty="0">
                <a:solidFill>
                  <a:srgbClr val="000000"/>
                </a:solidFill>
                <a:latin typeface="SansSerif" panose="00000400000000000000" pitchFamily="2" charset="2"/>
                <a:cs typeface="Times New Roman" panose="02020603050405020304" pitchFamily="18" charset="0"/>
              </a:rPr>
              <a:t>4- Response modification factor (R)</a:t>
            </a:r>
          </a:p>
          <a:p>
            <a:pPr marL="44450" lvl="0" indent="0">
              <a:lnSpc>
                <a:spcPct val="150000"/>
              </a:lnSpc>
              <a:buNone/>
            </a:pPr>
            <a:r>
              <a:rPr lang="en-US" dirty="0">
                <a:solidFill>
                  <a:srgbClr val="000000"/>
                </a:solidFill>
                <a:latin typeface="SansSerif" panose="00000400000000000000" pitchFamily="2" charset="2"/>
                <a:cs typeface="Times New Roman" panose="02020603050405020304" pitchFamily="18" charset="0"/>
              </a:rPr>
              <a:t>     R =5.5 from table. </a:t>
            </a:r>
          </a:p>
        </p:txBody>
      </p:sp>
      <p:pic>
        <p:nvPicPr>
          <p:cNvPr id="4" name="Picture 3">
            <a:extLst>
              <a:ext uri="{FF2B5EF4-FFF2-40B4-BE49-F238E27FC236}">
                <a16:creationId xmlns="" xmlns:a16="http://schemas.microsoft.com/office/drawing/2014/main" id="{9AADFE3C-D8A7-4B89-A62E-D79564C85070}"/>
              </a:ext>
            </a:extLst>
          </p:cNvPr>
          <p:cNvPicPr/>
          <p:nvPr/>
        </p:nvPicPr>
        <p:blipFill>
          <a:blip r:embed="rId2"/>
          <a:srcRect/>
          <a:stretch>
            <a:fillRect/>
          </a:stretch>
        </p:blipFill>
        <p:spPr bwMode="auto">
          <a:xfrm>
            <a:off x="6627812" y="1447800"/>
            <a:ext cx="5410200" cy="5274364"/>
          </a:xfrm>
          <a:prstGeom prst="rect">
            <a:avLst/>
          </a:prstGeom>
          <a:noFill/>
          <a:ln w="9525">
            <a:noFill/>
            <a:miter lim="800000"/>
            <a:headEnd/>
            <a:tailEnd/>
          </a:ln>
        </p:spPr>
      </p:pic>
    </p:spTree>
    <p:extLst>
      <p:ext uri="{BB962C8B-B14F-4D97-AF65-F5344CB8AC3E}">
        <p14:creationId xmlns:p14="http://schemas.microsoft.com/office/powerpoint/2010/main" val="1393811427"/>
      </p:ext>
    </p:extLst>
  </p:cSld>
  <p:clrMapOvr>
    <a:masterClrMapping/>
  </p:clrMapOvr>
  <p:transition spd="med">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D8CC4FB-2C74-4A16-825D-77B30D4EB3E6}"/>
              </a:ext>
            </a:extLst>
          </p:cNvPr>
          <p:cNvSpPr>
            <a:spLocks noGrp="1"/>
          </p:cNvSpPr>
          <p:nvPr>
            <p:ph type="title"/>
          </p:nvPr>
        </p:nvSpPr>
        <p:spPr/>
        <p:txBody>
          <a:bodyPr/>
          <a:lstStyle/>
          <a:p>
            <a:r>
              <a:rPr lang="en-US" sz="2600" dirty="0">
                <a:solidFill>
                  <a:srgbClr val="00AEEF"/>
                </a:solidFill>
                <a:latin typeface="SansSerif" panose="00000400000000000000" pitchFamily="2" charset="2"/>
                <a:cs typeface="Times New Roman" panose="02020603050405020304" pitchFamily="18" charset="0"/>
              </a:rPr>
              <a:t>Design(continued)</a:t>
            </a:r>
            <a:endParaRPr lang="en-US" dirty="0"/>
          </a:p>
        </p:txBody>
      </p:sp>
      <p:sp>
        <p:nvSpPr>
          <p:cNvPr id="3" name="Content Placeholder 2">
            <a:extLst>
              <a:ext uri="{FF2B5EF4-FFF2-40B4-BE49-F238E27FC236}">
                <a16:creationId xmlns="" xmlns:a16="http://schemas.microsoft.com/office/drawing/2014/main" id="{7E969C25-E532-4436-9628-2997719A3964}"/>
              </a:ext>
            </a:extLst>
          </p:cNvPr>
          <p:cNvSpPr>
            <a:spLocks noGrp="1"/>
          </p:cNvSpPr>
          <p:nvPr>
            <p:ph idx="1"/>
          </p:nvPr>
        </p:nvSpPr>
        <p:spPr/>
        <p:txBody>
          <a:bodyPr/>
          <a:lstStyle/>
          <a:p>
            <a:pPr lvl="0">
              <a:lnSpc>
                <a:spcPct val="150000"/>
              </a:lnSpc>
            </a:pPr>
            <a:r>
              <a:rPr lang="en-US" dirty="0">
                <a:solidFill>
                  <a:srgbClr val="000000"/>
                </a:solidFill>
                <a:latin typeface="SansSerif" panose="00000400000000000000" pitchFamily="2" charset="2"/>
                <a:cs typeface="Times New Roman" panose="02020603050405020304" pitchFamily="18" charset="0"/>
              </a:rPr>
              <a:t>Seismic design parameters</a:t>
            </a:r>
          </a:p>
          <a:p>
            <a:pPr marL="44450" lvl="0" indent="0">
              <a:lnSpc>
                <a:spcPct val="150000"/>
              </a:lnSpc>
              <a:buNone/>
            </a:pPr>
            <a:r>
              <a:rPr lang="en-US" dirty="0">
                <a:solidFill>
                  <a:srgbClr val="000000"/>
                </a:solidFill>
                <a:latin typeface="SansSerif" panose="00000400000000000000" pitchFamily="2" charset="2"/>
                <a:cs typeface="Times New Roman" panose="02020603050405020304" pitchFamily="18" charset="0"/>
              </a:rPr>
              <a:t>5- Seismic coefficient Ca = 0.28</a:t>
            </a:r>
          </a:p>
          <a:p>
            <a:endParaRPr lang="en-US" dirty="0"/>
          </a:p>
        </p:txBody>
      </p:sp>
      <p:pic>
        <p:nvPicPr>
          <p:cNvPr id="4" name="Picture 3">
            <a:extLst>
              <a:ext uri="{FF2B5EF4-FFF2-40B4-BE49-F238E27FC236}">
                <a16:creationId xmlns="" xmlns:a16="http://schemas.microsoft.com/office/drawing/2014/main" id="{258F914E-5BB0-4D50-A74A-74EB3B985A53}"/>
              </a:ext>
            </a:extLst>
          </p:cNvPr>
          <p:cNvPicPr/>
          <p:nvPr/>
        </p:nvPicPr>
        <p:blipFill>
          <a:blip r:embed="rId2"/>
          <a:srcRect/>
          <a:stretch>
            <a:fillRect/>
          </a:stretch>
        </p:blipFill>
        <p:spPr bwMode="auto">
          <a:xfrm>
            <a:off x="5408613" y="2438400"/>
            <a:ext cx="5372100" cy="3390900"/>
          </a:xfrm>
          <a:prstGeom prst="rect">
            <a:avLst/>
          </a:prstGeom>
          <a:noFill/>
          <a:ln w="9525">
            <a:noFill/>
            <a:miter lim="800000"/>
            <a:headEnd/>
            <a:tailEnd/>
          </a:ln>
        </p:spPr>
      </p:pic>
    </p:spTree>
    <p:extLst>
      <p:ext uri="{BB962C8B-B14F-4D97-AF65-F5344CB8AC3E}">
        <p14:creationId xmlns:p14="http://schemas.microsoft.com/office/powerpoint/2010/main" val="3816205033"/>
      </p:ext>
    </p:extLst>
  </p:cSld>
  <p:clrMapOvr>
    <a:masterClrMapping/>
  </p:clrMapOvr>
  <p:transition spd="med">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03F8983-2F2F-43EF-BB05-FB6EA4E8599B}"/>
              </a:ext>
            </a:extLst>
          </p:cNvPr>
          <p:cNvSpPr>
            <a:spLocks noGrp="1"/>
          </p:cNvSpPr>
          <p:nvPr>
            <p:ph type="title"/>
          </p:nvPr>
        </p:nvSpPr>
        <p:spPr/>
        <p:txBody>
          <a:bodyPr/>
          <a:lstStyle/>
          <a:p>
            <a:r>
              <a:rPr lang="en-US" sz="2600" dirty="0">
                <a:solidFill>
                  <a:srgbClr val="00AEEF"/>
                </a:solidFill>
                <a:latin typeface="SansSerif" panose="00000400000000000000" pitchFamily="2" charset="2"/>
                <a:cs typeface="Times New Roman" panose="02020603050405020304" pitchFamily="18" charset="0"/>
              </a:rPr>
              <a:t>Design(continued)</a:t>
            </a:r>
            <a:endParaRPr lang="en-US" dirty="0"/>
          </a:p>
        </p:txBody>
      </p:sp>
      <p:sp>
        <p:nvSpPr>
          <p:cNvPr id="3" name="Content Placeholder 2">
            <a:extLst>
              <a:ext uri="{FF2B5EF4-FFF2-40B4-BE49-F238E27FC236}">
                <a16:creationId xmlns="" xmlns:a16="http://schemas.microsoft.com/office/drawing/2014/main" id="{7EBB55D1-69F0-482D-83EB-52184EE6530B}"/>
              </a:ext>
            </a:extLst>
          </p:cNvPr>
          <p:cNvSpPr>
            <a:spLocks noGrp="1"/>
          </p:cNvSpPr>
          <p:nvPr>
            <p:ph idx="1"/>
          </p:nvPr>
        </p:nvSpPr>
        <p:spPr/>
        <p:txBody>
          <a:bodyPr/>
          <a:lstStyle/>
          <a:p>
            <a:pPr lvl="0">
              <a:lnSpc>
                <a:spcPct val="150000"/>
              </a:lnSpc>
            </a:pPr>
            <a:r>
              <a:rPr lang="en-US" dirty="0">
                <a:solidFill>
                  <a:srgbClr val="000000"/>
                </a:solidFill>
                <a:latin typeface="SansSerif" panose="00000400000000000000" pitchFamily="2" charset="2"/>
                <a:cs typeface="Times New Roman" panose="02020603050405020304" pitchFamily="18" charset="0"/>
              </a:rPr>
              <a:t>Seismic design parameters</a:t>
            </a:r>
          </a:p>
          <a:p>
            <a:pPr marL="44450" lvl="0" indent="0">
              <a:lnSpc>
                <a:spcPct val="150000"/>
              </a:lnSpc>
              <a:buNone/>
            </a:pPr>
            <a:r>
              <a:rPr lang="en-US" dirty="0">
                <a:solidFill>
                  <a:srgbClr val="000000"/>
                </a:solidFill>
                <a:latin typeface="SansSerif" panose="00000400000000000000" pitchFamily="2" charset="2"/>
                <a:cs typeface="Times New Roman" panose="02020603050405020304" pitchFamily="18" charset="0"/>
              </a:rPr>
              <a:t>6- Seismic coefficient </a:t>
            </a:r>
            <a:r>
              <a:rPr lang="en-US" dirty="0" err="1">
                <a:solidFill>
                  <a:srgbClr val="000000"/>
                </a:solidFill>
                <a:latin typeface="SansSerif" panose="00000400000000000000" pitchFamily="2" charset="2"/>
                <a:cs typeface="Times New Roman" panose="02020603050405020304" pitchFamily="18" charset="0"/>
              </a:rPr>
              <a:t>Cv</a:t>
            </a:r>
            <a:r>
              <a:rPr lang="en-US" dirty="0">
                <a:solidFill>
                  <a:srgbClr val="000000"/>
                </a:solidFill>
                <a:latin typeface="SansSerif" panose="00000400000000000000" pitchFamily="2" charset="2"/>
                <a:cs typeface="Times New Roman" panose="02020603050405020304" pitchFamily="18" charset="0"/>
              </a:rPr>
              <a:t> = 0.4</a:t>
            </a:r>
          </a:p>
          <a:p>
            <a:pPr marL="44450" lvl="0" indent="0">
              <a:lnSpc>
                <a:spcPct val="150000"/>
              </a:lnSpc>
              <a:buNone/>
            </a:pPr>
            <a:endParaRPr lang="en-US" dirty="0">
              <a:solidFill>
                <a:srgbClr val="000000"/>
              </a:solidFill>
              <a:latin typeface="SansSerif" panose="00000400000000000000" pitchFamily="2" charset="2"/>
              <a:cs typeface="Times New Roman" panose="02020603050405020304" pitchFamily="18" charset="0"/>
            </a:endParaRPr>
          </a:p>
          <a:p>
            <a:endParaRPr lang="en-US" dirty="0"/>
          </a:p>
        </p:txBody>
      </p:sp>
      <p:pic>
        <p:nvPicPr>
          <p:cNvPr id="4" name="Picture 3">
            <a:extLst>
              <a:ext uri="{FF2B5EF4-FFF2-40B4-BE49-F238E27FC236}">
                <a16:creationId xmlns="" xmlns:a16="http://schemas.microsoft.com/office/drawing/2014/main" id="{A8654325-B311-4B5A-BE21-4C88B6B3450A}"/>
              </a:ext>
            </a:extLst>
          </p:cNvPr>
          <p:cNvPicPr/>
          <p:nvPr/>
        </p:nvPicPr>
        <p:blipFill>
          <a:blip r:embed="rId2"/>
          <a:srcRect/>
          <a:stretch>
            <a:fillRect/>
          </a:stretch>
        </p:blipFill>
        <p:spPr bwMode="auto">
          <a:xfrm>
            <a:off x="5408613" y="2438400"/>
            <a:ext cx="5410200" cy="3352800"/>
          </a:xfrm>
          <a:prstGeom prst="rect">
            <a:avLst/>
          </a:prstGeom>
          <a:noFill/>
          <a:ln w="9525">
            <a:noFill/>
            <a:miter lim="800000"/>
            <a:headEnd/>
            <a:tailEnd/>
          </a:ln>
        </p:spPr>
      </p:pic>
    </p:spTree>
    <p:extLst>
      <p:ext uri="{BB962C8B-B14F-4D97-AF65-F5344CB8AC3E}">
        <p14:creationId xmlns:p14="http://schemas.microsoft.com/office/powerpoint/2010/main" val="1821476221"/>
      </p:ext>
    </p:extLst>
  </p:cSld>
  <p:clrMapOvr>
    <a:masterClrMapping/>
  </p:clrMapOvr>
  <p:transition spd="med">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7B3C335-B946-4F21-BAC3-0845EE31708C}"/>
              </a:ext>
            </a:extLst>
          </p:cNvPr>
          <p:cNvSpPr>
            <a:spLocks noGrp="1"/>
          </p:cNvSpPr>
          <p:nvPr>
            <p:ph type="title"/>
          </p:nvPr>
        </p:nvSpPr>
        <p:spPr>
          <a:xfrm>
            <a:off x="837982" y="0"/>
            <a:ext cx="10512862" cy="490330"/>
          </a:xfrm>
        </p:spPr>
        <p:txBody>
          <a:bodyPr>
            <a:normAutofit/>
          </a:bodyPr>
          <a:lstStyle/>
          <a:p>
            <a:r>
              <a:rPr lang="en-US" sz="2600" dirty="0">
                <a:latin typeface="SansSerif" panose="00000400000000000000" pitchFamily="2" charset="2"/>
                <a:cs typeface="Times New Roman" panose="02020603050405020304" pitchFamily="18" charset="0"/>
              </a:rPr>
              <a:t>Design(continued)</a:t>
            </a:r>
          </a:p>
        </p:txBody>
      </p:sp>
      <p:sp>
        <p:nvSpPr>
          <p:cNvPr id="3" name="Content Placeholder 2">
            <a:extLst>
              <a:ext uri="{FF2B5EF4-FFF2-40B4-BE49-F238E27FC236}">
                <a16:creationId xmlns="" xmlns:a16="http://schemas.microsoft.com/office/drawing/2014/main" id="{024500C4-017D-4109-89E2-A589C4ACF298}"/>
              </a:ext>
            </a:extLst>
          </p:cNvPr>
          <p:cNvSpPr>
            <a:spLocks noGrp="1"/>
          </p:cNvSpPr>
          <p:nvPr>
            <p:ph idx="1"/>
          </p:nvPr>
        </p:nvSpPr>
        <p:spPr>
          <a:xfrm>
            <a:off x="837982" y="533400"/>
            <a:ext cx="10512862" cy="6076122"/>
          </a:xfrm>
        </p:spPr>
        <p:txBody>
          <a:bodyPr>
            <a:normAutofit fontScale="32500" lnSpcReduction="20000"/>
          </a:bodyPr>
          <a:lstStyle/>
          <a:p>
            <a:pPr marL="0" indent="0">
              <a:lnSpc>
                <a:spcPct val="170000"/>
              </a:lnSpc>
              <a:buNone/>
            </a:pPr>
            <a:r>
              <a:rPr lang="en-US" sz="6800" dirty="0">
                <a:solidFill>
                  <a:schemeClr val="tx1"/>
                </a:solidFill>
                <a:latin typeface="SansSerif" panose="00000400000000000000" pitchFamily="2" charset="2"/>
                <a:cs typeface="Times New Roman" panose="02020603050405020304" pitchFamily="18" charset="0"/>
              </a:rPr>
              <a:t>Load combination:</a:t>
            </a:r>
          </a:p>
          <a:p>
            <a:pPr marL="0" indent="0">
              <a:lnSpc>
                <a:spcPct val="170000"/>
              </a:lnSpc>
              <a:buNone/>
            </a:pPr>
            <a:r>
              <a:rPr lang="en-US" sz="6200" dirty="0">
                <a:solidFill>
                  <a:schemeClr val="tx1"/>
                </a:solidFill>
                <a:latin typeface="SansSerif" panose="00000400000000000000" pitchFamily="2" charset="2"/>
                <a:cs typeface="Times New Roman" panose="02020603050405020304" pitchFamily="18" charset="0"/>
              </a:rPr>
              <a:t>1- Service combination</a:t>
            </a:r>
          </a:p>
          <a:p>
            <a:pPr marL="0" indent="0">
              <a:lnSpc>
                <a:spcPct val="170000"/>
              </a:lnSpc>
              <a:buNone/>
            </a:pPr>
            <a:r>
              <a:rPr lang="en-US" sz="6200" dirty="0">
                <a:solidFill>
                  <a:schemeClr val="tx1"/>
                </a:solidFill>
                <a:latin typeface="SansSerif" panose="00000400000000000000" pitchFamily="2" charset="2"/>
                <a:cs typeface="Times New Roman" panose="02020603050405020304" pitchFamily="18" charset="0"/>
              </a:rPr>
              <a:t>The  following combinations will give the higher load values:</a:t>
            </a:r>
          </a:p>
          <a:p>
            <a:pPr marL="0" indent="0">
              <a:lnSpc>
                <a:spcPct val="170000"/>
              </a:lnSpc>
              <a:buNone/>
            </a:pPr>
            <a:r>
              <a:rPr lang="en-US" sz="5500" dirty="0">
                <a:solidFill>
                  <a:schemeClr val="tx1"/>
                </a:solidFill>
                <a:latin typeface="SansSerif" panose="00000400000000000000" pitchFamily="2" charset="2"/>
                <a:cs typeface="Times New Roman" panose="02020603050405020304" pitchFamily="18" charset="0"/>
              </a:rPr>
              <a:t>D+0.71EQx+0.21EQy</a:t>
            </a:r>
          </a:p>
          <a:p>
            <a:pPr marL="0" indent="0">
              <a:buNone/>
            </a:pPr>
            <a:r>
              <a:rPr lang="en-US" sz="5500" dirty="0">
                <a:solidFill>
                  <a:schemeClr val="tx1"/>
                </a:solidFill>
                <a:latin typeface="SansSerif" panose="00000400000000000000" pitchFamily="2" charset="2"/>
                <a:cs typeface="Times New Roman" panose="02020603050405020304" pitchFamily="18" charset="0"/>
              </a:rPr>
              <a:t>D-0.71EQx-0.21EQy</a:t>
            </a:r>
          </a:p>
          <a:p>
            <a:pPr marL="0" indent="0">
              <a:buNone/>
            </a:pPr>
            <a:r>
              <a:rPr lang="en-US" sz="5500" dirty="0">
                <a:solidFill>
                  <a:schemeClr val="tx1"/>
                </a:solidFill>
                <a:latin typeface="SansSerif" panose="00000400000000000000" pitchFamily="2" charset="2"/>
                <a:cs typeface="Times New Roman" panose="02020603050405020304" pitchFamily="18" charset="0"/>
              </a:rPr>
              <a:t>D+0.71EQy+0.21EQx</a:t>
            </a:r>
          </a:p>
          <a:p>
            <a:pPr marL="0" indent="0">
              <a:buNone/>
            </a:pPr>
            <a:r>
              <a:rPr lang="en-US" sz="5500" dirty="0">
                <a:solidFill>
                  <a:schemeClr val="tx1"/>
                </a:solidFill>
                <a:latin typeface="SansSerif" panose="00000400000000000000" pitchFamily="2" charset="2"/>
                <a:cs typeface="Times New Roman" panose="02020603050405020304" pitchFamily="18" charset="0"/>
              </a:rPr>
              <a:t>D-0.71EQy-0.21EQx</a:t>
            </a:r>
          </a:p>
          <a:p>
            <a:pPr marL="0" indent="0">
              <a:buNone/>
            </a:pPr>
            <a:endParaRPr lang="en-US" sz="5500" dirty="0">
              <a:solidFill>
                <a:schemeClr val="tx1"/>
              </a:solidFill>
              <a:latin typeface="SansSerif" panose="00000400000000000000" pitchFamily="2" charset="2"/>
              <a:cs typeface="Times New Roman" panose="02020603050405020304" pitchFamily="18" charset="0"/>
            </a:endParaRPr>
          </a:p>
          <a:p>
            <a:pPr marL="0" indent="0">
              <a:buNone/>
            </a:pPr>
            <a:r>
              <a:rPr lang="en-US" sz="5500" dirty="0">
                <a:solidFill>
                  <a:schemeClr val="tx1"/>
                </a:solidFill>
                <a:latin typeface="SansSerif" panose="00000400000000000000" pitchFamily="2" charset="2"/>
                <a:cs typeface="Times New Roman" panose="02020603050405020304" pitchFamily="18" charset="0"/>
              </a:rPr>
              <a:t>0.9D+0.71EQx+0.21EQy</a:t>
            </a:r>
          </a:p>
          <a:p>
            <a:pPr marL="0" indent="0">
              <a:buNone/>
            </a:pPr>
            <a:r>
              <a:rPr lang="en-US" sz="5500" dirty="0">
                <a:solidFill>
                  <a:schemeClr val="tx1"/>
                </a:solidFill>
                <a:latin typeface="SansSerif" panose="00000400000000000000" pitchFamily="2" charset="2"/>
                <a:cs typeface="Times New Roman" panose="02020603050405020304" pitchFamily="18" charset="0"/>
              </a:rPr>
              <a:t>0.9D-0.71EQx-0.21EQy</a:t>
            </a:r>
          </a:p>
          <a:p>
            <a:pPr marL="0" indent="0">
              <a:buNone/>
            </a:pPr>
            <a:r>
              <a:rPr lang="en-US" sz="5500" dirty="0">
                <a:solidFill>
                  <a:schemeClr val="tx1"/>
                </a:solidFill>
                <a:latin typeface="SansSerif" panose="00000400000000000000" pitchFamily="2" charset="2"/>
                <a:cs typeface="Times New Roman" panose="02020603050405020304" pitchFamily="18" charset="0"/>
              </a:rPr>
              <a:t>0.9D+0.71EQy+0.21EQx</a:t>
            </a:r>
          </a:p>
          <a:p>
            <a:pPr marL="0" indent="0">
              <a:buNone/>
            </a:pPr>
            <a:r>
              <a:rPr lang="en-US" sz="5500" dirty="0">
                <a:solidFill>
                  <a:schemeClr val="tx1"/>
                </a:solidFill>
                <a:latin typeface="SansSerif" panose="00000400000000000000" pitchFamily="2" charset="2"/>
                <a:cs typeface="Times New Roman" panose="02020603050405020304" pitchFamily="18" charset="0"/>
              </a:rPr>
              <a:t>0.9D-0.71EQy-0.21EQx</a:t>
            </a:r>
          </a:p>
          <a:p>
            <a:pPr marL="0" indent="0">
              <a:buNone/>
            </a:pPr>
            <a:endParaRPr lang="en-US" sz="4600" dirty="0">
              <a:solidFill>
                <a:schemeClr val="tx1"/>
              </a:solidFill>
              <a:latin typeface="SansSerif" panose="00000400000000000000" pitchFamily="2" charset="2"/>
              <a:cs typeface="Times New Roman" panose="02020603050405020304" pitchFamily="18"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94612" y="533400"/>
            <a:ext cx="4066116" cy="3257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4341812" y="4800600"/>
            <a:ext cx="3657600" cy="2118529"/>
          </a:xfrm>
          <a:prstGeom prst="rect">
            <a:avLst/>
          </a:prstGeom>
          <a:noFill/>
        </p:spPr>
        <p:txBody>
          <a:bodyPr wrap="square" rtlCol="0">
            <a:spAutoFit/>
          </a:bodyPr>
          <a:lstStyle/>
          <a:p>
            <a:pPr marL="0" indent="0">
              <a:lnSpc>
                <a:spcPct val="150000"/>
              </a:lnSpc>
              <a:buNone/>
            </a:pPr>
            <a:r>
              <a:rPr lang="en-US" dirty="0">
                <a:solidFill>
                  <a:schemeClr val="tx1"/>
                </a:solidFill>
                <a:latin typeface="SansSerif" panose="00000400000000000000" pitchFamily="2" charset="2"/>
                <a:cs typeface="Times New Roman" panose="02020603050405020304" pitchFamily="18" charset="0"/>
              </a:rPr>
              <a:t>D+0.75L+0.54EQx+0.16EQy</a:t>
            </a:r>
          </a:p>
          <a:p>
            <a:pPr marL="0" indent="0">
              <a:lnSpc>
                <a:spcPct val="150000"/>
              </a:lnSpc>
              <a:buNone/>
            </a:pPr>
            <a:r>
              <a:rPr lang="en-US" dirty="0">
                <a:solidFill>
                  <a:schemeClr val="tx1"/>
                </a:solidFill>
                <a:latin typeface="SansSerif" panose="00000400000000000000" pitchFamily="2" charset="2"/>
                <a:cs typeface="Times New Roman" panose="02020603050405020304" pitchFamily="18" charset="0"/>
              </a:rPr>
              <a:t>D+0.75L-0.54EQx-0.16EQy</a:t>
            </a:r>
          </a:p>
          <a:p>
            <a:pPr marL="0" indent="0">
              <a:lnSpc>
                <a:spcPct val="150000"/>
              </a:lnSpc>
              <a:buNone/>
            </a:pPr>
            <a:r>
              <a:rPr lang="en-US" dirty="0">
                <a:solidFill>
                  <a:schemeClr val="tx1"/>
                </a:solidFill>
                <a:latin typeface="SansSerif" panose="00000400000000000000" pitchFamily="2" charset="2"/>
                <a:cs typeface="Times New Roman" panose="02020603050405020304" pitchFamily="18" charset="0"/>
              </a:rPr>
              <a:t>D+0.75L+0.54EQy+0.16EQx</a:t>
            </a:r>
          </a:p>
          <a:p>
            <a:pPr marL="0" indent="0">
              <a:lnSpc>
                <a:spcPct val="150000"/>
              </a:lnSpc>
              <a:buNone/>
            </a:pPr>
            <a:r>
              <a:rPr lang="en-US" dirty="0">
                <a:solidFill>
                  <a:schemeClr val="tx1"/>
                </a:solidFill>
                <a:latin typeface="SansSerif" panose="00000400000000000000" pitchFamily="2" charset="2"/>
                <a:cs typeface="Times New Roman" panose="02020603050405020304" pitchFamily="18" charset="0"/>
              </a:rPr>
              <a:t>D+0.75L-0.54EQy-0.16EQx</a:t>
            </a:r>
          </a:p>
          <a:p>
            <a:pPr marL="0" indent="0">
              <a:lnSpc>
                <a:spcPct val="150000"/>
              </a:lnSpc>
              <a:buNone/>
            </a:pPr>
            <a:endParaRPr lang="en-US" dirty="0">
              <a:solidFill>
                <a:schemeClr val="tx1"/>
              </a:solidFill>
              <a:latin typeface="SansSerif" panose="00000400000000000000" pitchFamily="2" charset="2"/>
            </a:endParaRPr>
          </a:p>
        </p:txBody>
      </p:sp>
    </p:spTree>
    <p:extLst>
      <p:ext uri="{BB962C8B-B14F-4D97-AF65-F5344CB8AC3E}">
        <p14:creationId xmlns:p14="http://schemas.microsoft.com/office/powerpoint/2010/main" val="1781291908"/>
      </p:ext>
    </p:extLst>
  </p:cSld>
  <p:clrMapOvr>
    <a:masterClrMapping/>
  </p:clrMapOvr>
  <p:transition spd="med">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36A9FD8-40EE-4B57-BD99-120E2C9E0C1D}"/>
              </a:ext>
            </a:extLst>
          </p:cNvPr>
          <p:cNvSpPr>
            <a:spLocks noGrp="1"/>
          </p:cNvSpPr>
          <p:nvPr>
            <p:ph type="title"/>
          </p:nvPr>
        </p:nvSpPr>
        <p:spPr>
          <a:xfrm>
            <a:off x="839350" y="-76200"/>
            <a:ext cx="10512862" cy="563563"/>
          </a:xfrm>
        </p:spPr>
        <p:txBody>
          <a:bodyPr>
            <a:normAutofit/>
          </a:bodyPr>
          <a:lstStyle/>
          <a:p>
            <a:r>
              <a:rPr lang="en-US" sz="2600" dirty="0">
                <a:latin typeface="SansSerif" panose="00000400000000000000" pitchFamily="2" charset="2"/>
                <a:cs typeface="Times New Roman" panose="02020603050405020304" pitchFamily="18" charset="0"/>
              </a:rPr>
              <a:t>Design(continued)</a:t>
            </a:r>
          </a:p>
        </p:txBody>
      </p:sp>
      <p:sp>
        <p:nvSpPr>
          <p:cNvPr id="3" name="Content Placeholder 2">
            <a:extLst>
              <a:ext uri="{FF2B5EF4-FFF2-40B4-BE49-F238E27FC236}">
                <a16:creationId xmlns="" xmlns:a16="http://schemas.microsoft.com/office/drawing/2014/main" id="{81ECAC76-2990-49B4-8307-C5B8254CC0D1}"/>
              </a:ext>
            </a:extLst>
          </p:cNvPr>
          <p:cNvSpPr>
            <a:spLocks noGrp="1"/>
          </p:cNvSpPr>
          <p:nvPr>
            <p:ph idx="1"/>
          </p:nvPr>
        </p:nvSpPr>
        <p:spPr>
          <a:xfrm>
            <a:off x="836612" y="533400"/>
            <a:ext cx="10512862" cy="6324600"/>
          </a:xfrm>
        </p:spPr>
        <p:txBody>
          <a:bodyPr>
            <a:noAutofit/>
          </a:bodyPr>
          <a:lstStyle/>
          <a:p>
            <a:pPr marL="0" indent="0">
              <a:lnSpc>
                <a:spcPct val="160000"/>
              </a:lnSpc>
              <a:buNone/>
            </a:pPr>
            <a:r>
              <a:rPr lang="en-US" sz="1400" dirty="0">
                <a:solidFill>
                  <a:schemeClr val="tx1"/>
                </a:solidFill>
                <a:latin typeface="SansSerif" panose="00000400000000000000" pitchFamily="2" charset="2"/>
                <a:cs typeface="Times New Roman" panose="02020603050405020304" pitchFamily="18" charset="0"/>
              </a:rPr>
              <a:t>2- Ultimate combination:</a:t>
            </a:r>
          </a:p>
          <a:p>
            <a:pPr marL="0" indent="0">
              <a:lnSpc>
                <a:spcPct val="160000"/>
              </a:lnSpc>
              <a:buNone/>
            </a:pPr>
            <a:r>
              <a:rPr lang="en-US" sz="1400" dirty="0">
                <a:solidFill>
                  <a:schemeClr val="tx1"/>
                </a:solidFill>
                <a:latin typeface="SansSerif" panose="00000400000000000000" pitchFamily="2" charset="2"/>
                <a:cs typeface="Times New Roman" panose="02020603050405020304" pitchFamily="18" charset="0"/>
              </a:rPr>
              <a:t>The  following combinations will give the higher load values:</a:t>
            </a:r>
          </a:p>
          <a:p>
            <a:pPr marL="0" indent="0">
              <a:lnSpc>
                <a:spcPct val="160000"/>
              </a:lnSpc>
              <a:buNone/>
            </a:pPr>
            <a:r>
              <a:rPr lang="en-US" sz="1400" dirty="0">
                <a:solidFill>
                  <a:schemeClr val="tx1"/>
                </a:solidFill>
                <a:latin typeface="SansSerif" panose="00000400000000000000" pitchFamily="2" charset="2"/>
                <a:cs typeface="Times New Roman" panose="02020603050405020304" pitchFamily="18" charset="0"/>
              </a:rPr>
              <a:t>1.4D</a:t>
            </a:r>
          </a:p>
          <a:p>
            <a:pPr marL="0" indent="0">
              <a:buNone/>
            </a:pPr>
            <a:r>
              <a:rPr lang="en-US" sz="1400" dirty="0">
                <a:solidFill>
                  <a:schemeClr val="tx1"/>
                </a:solidFill>
                <a:latin typeface="SansSerif" panose="00000400000000000000" pitchFamily="2" charset="2"/>
                <a:cs typeface="Times New Roman" panose="02020603050405020304" pitchFamily="18" charset="0"/>
              </a:rPr>
              <a:t>1.2D+1.6L</a:t>
            </a:r>
          </a:p>
          <a:p>
            <a:pPr marL="0" indent="0">
              <a:buNone/>
            </a:pPr>
            <a:r>
              <a:rPr lang="en-US" sz="1400" dirty="0">
                <a:solidFill>
                  <a:schemeClr val="tx1"/>
                </a:solidFill>
                <a:latin typeface="SansSerif" panose="00000400000000000000" pitchFamily="2" charset="2"/>
                <a:cs typeface="Times New Roman" panose="02020603050405020304" pitchFamily="18" charset="0"/>
              </a:rPr>
              <a:t> </a:t>
            </a:r>
          </a:p>
          <a:p>
            <a:pPr marL="0" indent="0">
              <a:buNone/>
            </a:pPr>
            <a:r>
              <a:rPr lang="en-US" sz="1400" dirty="0">
                <a:solidFill>
                  <a:schemeClr val="tx1"/>
                </a:solidFill>
                <a:latin typeface="SansSerif" panose="00000400000000000000" pitchFamily="2" charset="2"/>
                <a:cs typeface="Times New Roman" panose="02020603050405020304" pitchFamily="18" charset="0"/>
              </a:rPr>
              <a:t>1.34D+1.0L+1.0EQx+0.3EQy</a:t>
            </a:r>
          </a:p>
          <a:p>
            <a:pPr marL="0" indent="0">
              <a:buNone/>
            </a:pPr>
            <a:r>
              <a:rPr lang="en-US" sz="1400" dirty="0">
                <a:solidFill>
                  <a:schemeClr val="tx1"/>
                </a:solidFill>
                <a:latin typeface="SansSerif" panose="00000400000000000000" pitchFamily="2" charset="2"/>
                <a:cs typeface="Times New Roman" panose="02020603050405020304" pitchFamily="18" charset="0"/>
              </a:rPr>
              <a:t>1.34D+1.0L-1.0EQx-0.3EQy</a:t>
            </a:r>
          </a:p>
          <a:p>
            <a:pPr marL="0" indent="0">
              <a:buNone/>
            </a:pPr>
            <a:r>
              <a:rPr lang="en-US" sz="1400" dirty="0">
                <a:solidFill>
                  <a:schemeClr val="tx1"/>
                </a:solidFill>
                <a:latin typeface="SansSerif" panose="00000400000000000000" pitchFamily="2" charset="2"/>
                <a:cs typeface="Times New Roman" panose="02020603050405020304" pitchFamily="18" charset="0"/>
              </a:rPr>
              <a:t>1.34D+1.0L+1.0EQy+0.3EQx</a:t>
            </a:r>
          </a:p>
          <a:p>
            <a:pPr marL="0" indent="0">
              <a:buNone/>
            </a:pPr>
            <a:r>
              <a:rPr lang="en-US" sz="1400" dirty="0">
                <a:solidFill>
                  <a:schemeClr val="tx1"/>
                </a:solidFill>
                <a:latin typeface="SansSerif" panose="00000400000000000000" pitchFamily="2" charset="2"/>
                <a:cs typeface="Times New Roman" panose="02020603050405020304" pitchFamily="18" charset="0"/>
              </a:rPr>
              <a:t>1.34D+1.0L-1.0EQy-0.3EQx</a:t>
            </a:r>
          </a:p>
          <a:p>
            <a:pPr marL="0" indent="0">
              <a:buNone/>
            </a:pPr>
            <a:r>
              <a:rPr lang="en-US" sz="1400" dirty="0">
                <a:solidFill>
                  <a:schemeClr val="tx1"/>
                </a:solidFill>
                <a:latin typeface="SansSerif" panose="00000400000000000000" pitchFamily="2" charset="2"/>
                <a:cs typeface="Times New Roman" panose="02020603050405020304" pitchFamily="18" charset="0"/>
              </a:rPr>
              <a:t> </a:t>
            </a:r>
          </a:p>
          <a:p>
            <a:pPr marL="0" indent="0">
              <a:buNone/>
            </a:pPr>
            <a:r>
              <a:rPr lang="en-US" sz="1400" dirty="0">
                <a:solidFill>
                  <a:schemeClr val="tx1"/>
                </a:solidFill>
                <a:latin typeface="SansSerif" panose="00000400000000000000" pitchFamily="2" charset="2"/>
                <a:cs typeface="Times New Roman" panose="02020603050405020304" pitchFamily="18" charset="0"/>
              </a:rPr>
              <a:t>0.76D+1.0EQx+0.3EQy</a:t>
            </a:r>
          </a:p>
          <a:p>
            <a:pPr marL="0" indent="0">
              <a:buNone/>
            </a:pPr>
            <a:r>
              <a:rPr lang="en-US" sz="1400" dirty="0">
                <a:solidFill>
                  <a:schemeClr val="tx1"/>
                </a:solidFill>
                <a:latin typeface="SansSerif" panose="00000400000000000000" pitchFamily="2" charset="2"/>
                <a:cs typeface="Times New Roman" panose="02020603050405020304" pitchFamily="18" charset="0"/>
              </a:rPr>
              <a:t>0.76D -1.0EQx-0.3EQy </a:t>
            </a:r>
          </a:p>
          <a:p>
            <a:pPr marL="0" indent="0">
              <a:buNone/>
            </a:pPr>
            <a:r>
              <a:rPr lang="en-US" sz="1400" dirty="0">
                <a:solidFill>
                  <a:schemeClr val="tx1"/>
                </a:solidFill>
                <a:latin typeface="SansSerif" panose="00000400000000000000" pitchFamily="2" charset="2"/>
                <a:cs typeface="Times New Roman" panose="02020603050405020304" pitchFamily="18" charset="0"/>
              </a:rPr>
              <a:t>0.76D+1.0EQy+0.3EQx</a:t>
            </a:r>
          </a:p>
          <a:p>
            <a:pPr marL="0" indent="0">
              <a:buNone/>
            </a:pPr>
            <a:r>
              <a:rPr lang="en-US" sz="1400" dirty="0">
                <a:solidFill>
                  <a:schemeClr val="tx1"/>
                </a:solidFill>
                <a:latin typeface="SansSerif" panose="00000400000000000000" pitchFamily="2" charset="2"/>
                <a:cs typeface="Times New Roman" panose="02020603050405020304" pitchFamily="18" charset="0"/>
              </a:rPr>
              <a:t>0.76D -1.0EQy-0.3EQx</a:t>
            </a:r>
          </a:p>
          <a:p>
            <a:pPr marL="0" indent="0">
              <a:buNone/>
            </a:pPr>
            <a:r>
              <a:rPr lang="en-US" sz="1400" dirty="0">
                <a:solidFill>
                  <a:schemeClr val="tx1"/>
                </a:solidFill>
                <a:latin typeface="SansSerif" panose="00000400000000000000" pitchFamily="2" charset="2"/>
                <a:cs typeface="Times New Roman" panose="02020603050405020304" pitchFamily="18" charset="0"/>
              </a:rPr>
              <a:t> </a:t>
            </a:r>
          </a:p>
          <a:p>
            <a:pPr marL="0" indent="0">
              <a:buNone/>
            </a:pPr>
            <a:endParaRPr lang="en-US" sz="1400" dirty="0">
              <a:solidFill>
                <a:schemeClr val="tx1"/>
              </a:solidFill>
              <a:latin typeface="SansSerif" panose="00000400000000000000" pitchFamily="2" charset="2"/>
              <a:cs typeface="Times New Roman" panose="02020603050405020304" pitchFamily="18" charset="0"/>
            </a:endParaRPr>
          </a:p>
          <a:p>
            <a:pPr marL="0" indent="0">
              <a:buNone/>
            </a:pPr>
            <a:endParaRPr lang="en-US" sz="1400" dirty="0">
              <a:solidFill>
                <a:schemeClr val="tx1"/>
              </a:solidFill>
              <a:latin typeface="SansSerif" panose="00000400000000000000" pitchFamily="2" charset="2"/>
              <a:cs typeface="Times New Roman" panose="02020603050405020304" pitchFamily="18" charset="0"/>
            </a:endParaRPr>
          </a:p>
        </p:txBody>
      </p:sp>
      <p:pic>
        <p:nvPicPr>
          <p:cNvPr id="4" name="Picture 3">
            <a:extLst>
              <a:ext uri="{FF2B5EF4-FFF2-40B4-BE49-F238E27FC236}">
                <a16:creationId xmlns="" xmlns:a16="http://schemas.microsoft.com/office/drawing/2014/main" id="{6B4C9A39-9767-453E-9D18-89EBAF64EF91}"/>
              </a:ext>
            </a:extLst>
          </p:cNvPr>
          <p:cNvPicPr/>
          <p:nvPr/>
        </p:nvPicPr>
        <p:blipFill>
          <a:blip r:embed="rId2"/>
          <a:srcRect/>
          <a:stretch>
            <a:fillRect/>
          </a:stretch>
        </p:blipFill>
        <p:spPr bwMode="auto">
          <a:xfrm>
            <a:off x="5809414" y="1295400"/>
            <a:ext cx="4475998" cy="2902226"/>
          </a:xfrm>
          <a:prstGeom prst="rect">
            <a:avLst/>
          </a:prstGeom>
          <a:noFill/>
          <a:ln w="9525">
            <a:noFill/>
            <a:miter lim="800000"/>
            <a:headEnd/>
            <a:tailEnd/>
          </a:ln>
        </p:spPr>
      </p:pic>
    </p:spTree>
    <p:extLst>
      <p:ext uri="{BB962C8B-B14F-4D97-AF65-F5344CB8AC3E}">
        <p14:creationId xmlns:p14="http://schemas.microsoft.com/office/powerpoint/2010/main" val="3062174868"/>
      </p:ext>
    </p:extLst>
  </p:cSld>
  <p:clrMapOvr>
    <a:masterClrMapping/>
  </p:clrMapOvr>
  <p:transition spd="med">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E07224E-A7F8-4B4E-8B21-4AD4201331D8}"/>
              </a:ext>
            </a:extLst>
          </p:cNvPr>
          <p:cNvSpPr>
            <a:spLocks noGrp="1"/>
          </p:cNvSpPr>
          <p:nvPr>
            <p:ph type="title"/>
          </p:nvPr>
        </p:nvSpPr>
        <p:spPr>
          <a:xfrm>
            <a:off x="839350" y="0"/>
            <a:ext cx="10512862" cy="457200"/>
          </a:xfrm>
        </p:spPr>
        <p:txBody>
          <a:bodyPr/>
          <a:lstStyle/>
          <a:p>
            <a:r>
              <a:rPr lang="en-US" sz="2600" dirty="0">
                <a:latin typeface="SansSerif" panose="00000400000000000000" pitchFamily="2" charset="2"/>
                <a:cs typeface="Times New Roman" panose="02020603050405020304" pitchFamily="18" charset="0"/>
              </a:rPr>
              <a:t>Design(continued)</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 xmlns:a16="http://schemas.microsoft.com/office/drawing/2014/main" id="{C3CB6760-0555-4FEA-84E1-E74E8317D829}"/>
                  </a:ext>
                </a:extLst>
              </p:cNvPr>
              <p:cNvSpPr>
                <a:spLocks noGrp="1"/>
              </p:cNvSpPr>
              <p:nvPr>
                <p:ph idx="1"/>
              </p:nvPr>
            </p:nvSpPr>
            <p:spPr>
              <a:xfrm>
                <a:off x="837982" y="457200"/>
                <a:ext cx="10512862" cy="6477000"/>
              </a:xfrm>
            </p:spPr>
            <p:txBody>
              <a:bodyPr>
                <a:normAutofit fontScale="25000" lnSpcReduction="20000"/>
              </a:bodyPr>
              <a:lstStyle/>
              <a:p>
                <a:pPr>
                  <a:lnSpc>
                    <a:spcPct val="170000"/>
                  </a:lnSpc>
                </a:pPr>
                <a:r>
                  <a:rPr lang="en-US" sz="8800" dirty="0">
                    <a:solidFill>
                      <a:schemeClr val="tx1"/>
                    </a:solidFill>
                    <a:latin typeface="SansSerif" panose="00000400000000000000" pitchFamily="2" charset="2"/>
                    <a:cs typeface="Times New Roman" panose="02020603050405020304" pitchFamily="18" charset="0"/>
                  </a:rPr>
                  <a:t>Base shear</a:t>
                </a:r>
              </a:p>
              <a:p>
                <a:pPr marL="0" indent="0">
                  <a:lnSpc>
                    <a:spcPct val="170000"/>
                  </a:lnSpc>
                  <a:buNone/>
                </a:pPr>
                <a:r>
                  <a:rPr lang="en-US" sz="7600" dirty="0">
                    <a:solidFill>
                      <a:schemeClr val="tx1"/>
                    </a:solidFill>
                    <a:latin typeface="SansSerif" panose="00000400000000000000" pitchFamily="2" charset="2"/>
                    <a:cs typeface="Times New Roman" panose="02020603050405020304" pitchFamily="18" charset="0"/>
                  </a:rPr>
                  <a:t>1- Equivalent lateral force: The base shear for any building to be designed must be found by the Equivalent static method as a basis for comparison with the values from the response spectrum.</a:t>
                </a:r>
              </a:p>
              <a:p>
                <a:pPr marL="0" indent="0">
                  <a:lnSpc>
                    <a:spcPct val="170000"/>
                  </a:lnSpc>
                  <a:buNone/>
                </a:pPr>
                <a14:m>
                  <m:oMathPara xmlns:m="http://schemas.openxmlformats.org/officeDocument/2006/math">
                    <m:oMathParaPr>
                      <m:jc m:val="left"/>
                    </m:oMathParaPr>
                    <m:oMath xmlns:m="http://schemas.openxmlformats.org/officeDocument/2006/math">
                      <m:r>
                        <m:rPr>
                          <m:sty m:val="p"/>
                        </m:rPr>
                        <a:rPr lang="en-US" sz="5600" smtClean="0">
                          <a:solidFill>
                            <a:schemeClr val="tx1"/>
                          </a:solidFill>
                          <a:latin typeface="Cambria Math" panose="02040503050406030204" pitchFamily="18" charset="0"/>
                        </a:rPr>
                        <m:t>V</m:t>
                      </m:r>
                      <m:r>
                        <a:rPr lang="en-US" sz="5600" i="1">
                          <a:solidFill>
                            <a:schemeClr val="tx1"/>
                          </a:solidFill>
                          <a:latin typeface="Cambria Math" panose="02040503050406030204" pitchFamily="18" charset="0"/>
                        </a:rPr>
                        <m:t>=</m:t>
                      </m:r>
                      <m:f>
                        <m:fPr>
                          <m:ctrlPr>
                            <a:rPr lang="en-US" sz="5600" i="1">
                              <a:solidFill>
                                <a:schemeClr val="tx1"/>
                              </a:solidFill>
                              <a:latin typeface="Cambria Math"/>
                            </a:rPr>
                          </m:ctrlPr>
                        </m:fPr>
                        <m:num>
                          <m:r>
                            <a:rPr lang="en-US" sz="5600" i="1">
                              <a:solidFill>
                                <a:schemeClr val="tx1"/>
                              </a:solidFill>
                              <a:latin typeface="Cambria Math" panose="02040503050406030204" pitchFamily="18" charset="0"/>
                            </a:rPr>
                            <m:t>𝐶𝑣</m:t>
                          </m:r>
                          <m:r>
                            <a:rPr lang="en-US" sz="5600" i="1">
                              <a:solidFill>
                                <a:schemeClr val="tx1"/>
                              </a:solidFill>
                              <a:latin typeface="Cambria Math" panose="02040503050406030204" pitchFamily="18" charset="0"/>
                            </a:rPr>
                            <m:t> </m:t>
                          </m:r>
                          <m:r>
                            <a:rPr lang="en-US" sz="5600" i="1">
                              <a:solidFill>
                                <a:schemeClr val="tx1"/>
                              </a:solidFill>
                              <a:latin typeface="Cambria Math" panose="02040503050406030204" pitchFamily="18" charset="0"/>
                            </a:rPr>
                            <m:t>𝐼</m:t>
                          </m:r>
                        </m:num>
                        <m:den>
                          <m:r>
                            <a:rPr lang="en-US" sz="5600" i="1">
                              <a:solidFill>
                                <a:schemeClr val="tx1"/>
                              </a:solidFill>
                              <a:latin typeface="Cambria Math" panose="02040503050406030204" pitchFamily="18" charset="0"/>
                            </a:rPr>
                            <m:t>𝑅</m:t>
                          </m:r>
                          <m:r>
                            <a:rPr lang="en-US" sz="5600" i="1">
                              <a:solidFill>
                                <a:schemeClr val="tx1"/>
                              </a:solidFill>
                              <a:latin typeface="Cambria Math" panose="02040503050406030204" pitchFamily="18" charset="0"/>
                            </a:rPr>
                            <m:t> </m:t>
                          </m:r>
                          <m:r>
                            <a:rPr lang="en-US" sz="5600" i="1">
                              <a:solidFill>
                                <a:schemeClr val="tx1"/>
                              </a:solidFill>
                              <a:latin typeface="Cambria Math" panose="02040503050406030204" pitchFamily="18" charset="0"/>
                            </a:rPr>
                            <m:t>𝑇</m:t>
                          </m:r>
                        </m:den>
                      </m:f>
                      <m:r>
                        <a:rPr lang="en-US" sz="5600">
                          <a:solidFill>
                            <a:schemeClr val="tx1"/>
                          </a:solidFill>
                          <a:latin typeface="Cambria Math" panose="02040503050406030204" pitchFamily="18" charset="0"/>
                        </a:rPr>
                        <m:t> </m:t>
                      </m:r>
                      <m:r>
                        <a:rPr lang="en-US" sz="5600" i="1">
                          <a:solidFill>
                            <a:schemeClr val="tx1"/>
                          </a:solidFill>
                          <a:latin typeface="Cambria Math" panose="02040503050406030204" pitchFamily="18" charset="0"/>
                        </a:rPr>
                        <m:t>𝑊</m:t>
                      </m:r>
                      <m:r>
                        <a:rPr lang="en-US" sz="5600" i="1">
                          <a:solidFill>
                            <a:schemeClr val="tx1"/>
                          </a:solidFill>
                          <a:latin typeface="Cambria Math" panose="02040503050406030204" pitchFamily="18" charset="0"/>
                        </a:rPr>
                        <m:t> </m:t>
                      </m:r>
                    </m:oMath>
                  </m:oMathPara>
                </a14:m>
                <a:endParaRPr lang="en-US" sz="5600" dirty="0">
                  <a:solidFill>
                    <a:schemeClr val="tx1"/>
                  </a:solidFill>
                  <a:latin typeface="Times New Roman" panose="02020603050405020304" pitchFamily="18" charset="0"/>
                  <a:cs typeface="Times New Roman" panose="02020603050405020304" pitchFamily="18" charset="0"/>
                </a:endParaRPr>
              </a:p>
              <a:p>
                <a:pPr marL="0" indent="0">
                  <a:lnSpc>
                    <a:spcPct val="170000"/>
                  </a:lnSpc>
                  <a:buNone/>
                </a:pPr>
                <a14:m>
                  <m:oMathPara xmlns:m="http://schemas.openxmlformats.org/officeDocument/2006/math">
                    <m:oMathParaPr>
                      <m:jc m:val="left"/>
                    </m:oMathParaPr>
                    <m:oMath xmlns:m="http://schemas.openxmlformats.org/officeDocument/2006/math">
                      <m:r>
                        <m:rPr>
                          <m:sty m:val="p"/>
                        </m:rPr>
                        <a:rPr lang="en-US" sz="5600">
                          <a:solidFill>
                            <a:schemeClr val="tx1"/>
                          </a:solidFill>
                          <a:latin typeface="Cambria Math" panose="02040503050406030204" pitchFamily="18" charset="0"/>
                        </a:rPr>
                        <m:t>V</m:t>
                      </m:r>
                      <m:r>
                        <a:rPr lang="en-US" sz="5600" i="1">
                          <a:solidFill>
                            <a:schemeClr val="tx1"/>
                          </a:solidFill>
                          <a:latin typeface="Cambria Math" panose="02040503050406030204" pitchFamily="18" charset="0"/>
                        </a:rPr>
                        <m:t>=</m:t>
                      </m:r>
                      <m:f>
                        <m:fPr>
                          <m:ctrlPr>
                            <a:rPr lang="en-US" sz="5600" i="1">
                              <a:solidFill>
                                <a:schemeClr val="tx1"/>
                              </a:solidFill>
                              <a:latin typeface="Cambria Math"/>
                            </a:rPr>
                          </m:ctrlPr>
                        </m:fPr>
                        <m:num>
                          <m:r>
                            <a:rPr lang="en-US" sz="5600" i="1">
                              <a:solidFill>
                                <a:schemeClr val="tx1"/>
                              </a:solidFill>
                              <a:latin typeface="Cambria Math" panose="02040503050406030204" pitchFamily="18" charset="0"/>
                            </a:rPr>
                            <m:t>2</m:t>
                          </m:r>
                          <m:r>
                            <a:rPr lang="en-US" sz="5600" i="1">
                              <a:solidFill>
                                <a:schemeClr val="tx1"/>
                              </a:solidFill>
                              <a:latin typeface="Cambria Math" panose="02040503050406030204" pitchFamily="18" charset="0"/>
                            </a:rPr>
                            <m:t>.</m:t>
                          </m:r>
                          <m:r>
                            <a:rPr lang="en-US" sz="5600" i="1">
                              <a:solidFill>
                                <a:schemeClr val="tx1"/>
                              </a:solidFill>
                              <a:latin typeface="Cambria Math" panose="02040503050406030204" pitchFamily="18" charset="0"/>
                            </a:rPr>
                            <m:t>5</m:t>
                          </m:r>
                          <m:r>
                            <a:rPr lang="en-US" sz="5600" i="1">
                              <a:solidFill>
                                <a:schemeClr val="tx1"/>
                              </a:solidFill>
                              <a:latin typeface="Cambria Math" panose="02040503050406030204" pitchFamily="18" charset="0"/>
                            </a:rPr>
                            <m:t> </m:t>
                          </m:r>
                          <m:r>
                            <a:rPr lang="en-US" sz="5600" i="1">
                              <a:solidFill>
                                <a:schemeClr val="tx1"/>
                              </a:solidFill>
                              <a:latin typeface="Cambria Math" panose="02040503050406030204" pitchFamily="18" charset="0"/>
                            </a:rPr>
                            <m:t>𝐶𝑎</m:t>
                          </m:r>
                          <m:r>
                            <a:rPr lang="en-US" sz="5600" i="1">
                              <a:solidFill>
                                <a:schemeClr val="tx1"/>
                              </a:solidFill>
                              <a:latin typeface="Cambria Math" panose="02040503050406030204" pitchFamily="18" charset="0"/>
                            </a:rPr>
                            <m:t> </m:t>
                          </m:r>
                          <m:r>
                            <a:rPr lang="en-US" sz="5600" i="1">
                              <a:solidFill>
                                <a:schemeClr val="tx1"/>
                              </a:solidFill>
                              <a:latin typeface="Cambria Math" panose="02040503050406030204" pitchFamily="18" charset="0"/>
                            </a:rPr>
                            <m:t>𝐼</m:t>
                          </m:r>
                        </m:num>
                        <m:den>
                          <m:r>
                            <a:rPr lang="en-US" sz="5600" i="1">
                              <a:solidFill>
                                <a:schemeClr val="tx1"/>
                              </a:solidFill>
                              <a:latin typeface="Cambria Math" panose="02040503050406030204" pitchFamily="18" charset="0"/>
                            </a:rPr>
                            <m:t>𝑅</m:t>
                          </m:r>
                          <m:r>
                            <a:rPr lang="en-US" sz="5600" i="1">
                              <a:solidFill>
                                <a:schemeClr val="tx1"/>
                              </a:solidFill>
                              <a:latin typeface="Cambria Math" panose="02040503050406030204" pitchFamily="18" charset="0"/>
                            </a:rPr>
                            <m:t> </m:t>
                          </m:r>
                        </m:den>
                      </m:f>
                      <m:r>
                        <a:rPr lang="en-US" sz="5600" i="1">
                          <a:solidFill>
                            <a:schemeClr val="tx1"/>
                          </a:solidFill>
                          <a:latin typeface="Cambria Math" panose="02040503050406030204" pitchFamily="18" charset="0"/>
                        </a:rPr>
                        <m:t>𝑊</m:t>
                      </m:r>
                      <m:r>
                        <a:rPr lang="en-US" sz="5600" i="1">
                          <a:solidFill>
                            <a:schemeClr val="tx1"/>
                          </a:solidFill>
                          <a:latin typeface="Cambria Math" panose="02040503050406030204" pitchFamily="18" charset="0"/>
                        </a:rPr>
                        <m:t> </m:t>
                      </m:r>
                    </m:oMath>
                  </m:oMathPara>
                </a14:m>
                <a:endParaRPr lang="en-US" sz="5600" dirty="0">
                  <a:solidFill>
                    <a:schemeClr val="tx1"/>
                  </a:solidFill>
                  <a:latin typeface="Times New Roman" panose="02020603050405020304" pitchFamily="18" charset="0"/>
                  <a:cs typeface="Times New Roman" panose="02020603050405020304" pitchFamily="18" charset="0"/>
                </a:endParaRPr>
              </a:p>
              <a:p>
                <a:pPr marL="0" indent="0">
                  <a:lnSpc>
                    <a:spcPct val="170000"/>
                  </a:lnSpc>
                  <a:buNone/>
                </a:pPr>
                <a14:m>
                  <m:oMathPara xmlns:m="http://schemas.openxmlformats.org/officeDocument/2006/math">
                    <m:oMathParaPr>
                      <m:jc m:val="left"/>
                    </m:oMathParaPr>
                    <m:oMath xmlns:m="http://schemas.openxmlformats.org/officeDocument/2006/math">
                      <m:r>
                        <m:rPr>
                          <m:sty m:val="p"/>
                        </m:rPr>
                        <a:rPr lang="en-US" sz="5600">
                          <a:solidFill>
                            <a:schemeClr val="tx1"/>
                          </a:solidFill>
                          <a:latin typeface="Cambria Math" panose="02040503050406030204" pitchFamily="18" charset="0"/>
                        </a:rPr>
                        <m:t>V</m:t>
                      </m:r>
                      <m:r>
                        <a:rPr lang="en-US" sz="5600" i="1">
                          <a:solidFill>
                            <a:schemeClr val="tx1"/>
                          </a:solidFill>
                          <a:latin typeface="Cambria Math" panose="02040503050406030204" pitchFamily="18" charset="0"/>
                        </a:rPr>
                        <m:t>=</m:t>
                      </m:r>
                      <m:r>
                        <a:rPr lang="en-US" sz="5600">
                          <a:solidFill>
                            <a:schemeClr val="tx1"/>
                          </a:solidFill>
                          <a:latin typeface="Cambria Math" panose="02040503050406030204" pitchFamily="18" charset="0"/>
                        </a:rPr>
                        <m:t>0</m:t>
                      </m:r>
                      <m:r>
                        <a:rPr lang="en-US" sz="5600">
                          <a:solidFill>
                            <a:schemeClr val="tx1"/>
                          </a:solidFill>
                          <a:latin typeface="Cambria Math" panose="02040503050406030204" pitchFamily="18" charset="0"/>
                        </a:rPr>
                        <m:t>.</m:t>
                      </m:r>
                      <m:r>
                        <a:rPr lang="en-US" sz="5600">
                          <a:solidFill>
                            <a:schemeClr val="tx1"/>
                          </a:solidFill>
                          <a:latin typeface="Cambria Math" panose="02040503050406030204" pitchFamily="18" charset="0"/>
                        </a:rPr>
                        <m:t>11</m:t>
                      </m:r>
                      <m:r>
                        <m:rPr>
                          <m:sty m:val="p"/>
                        </m:rPr>
                        <a:rPr lang="en-US" sz="5600">
                          <a:solidFill>
                            <a:schemeClr val="tx1"/>
                          </a:solidFill>
                          <a:latin typeface="Cambria Math" panose="02040503050406030204" pitchFamily="18" charset="0"/>
                        </a:rPr>
                        <m:t>Ca</m:t>
                      </m:r>
                      <m:r>
                        <a:rPr lang="en-US" sz="5600">
                          <a:solidFill>
                            <a:schemeClr val="tx1"/>
                          </a:solidFill>
                          <a:latin typeface="Cambria Math" panose="02040503050406030204" pitchFamily="18" charset="0"/>
                        </a:rPr>
                        <m:t> </m:t>
                      </m:r>
                      <m:r>
                        <a:rPr lang="en-US" sz="5600" i="1">
                          <a:solidFill>
                            <a:schemeClr val="tx1"/>
                          </a:solidFill>
                          <a:latin typeface="Cambria Math" panose="02040503050406030204" pitchFamily="18" charset="0"/>
                        </a:rPr>
                        <m:t>𝑊</m:t>
                      </m:r>
                      <m:r>
                        <a:rPr lang="en-US" sz="5600" i="1">
                          <a:solidFill>
                            <a:schemeClr val="tx1"/>
                          </a:solidFill>
                          <a:latin typeface="Cambria Math" panose="02040503050406030204" pitchFamily="18" charset="0"/>
                        </a:rPr>
                        <m:t> </m:t>
                      </m:r>
                      <m:r>
                        <a:rPr lang="en-US" sz="5600" i="1">
                          <a:solidFill>
                            <a:schemeClr val="tx1"/>
                          </a:solidFill>
                          <a:latin typeface="Cambria Math" panose="02040503050406030204" pitchFamily="18" charset="0"/>
                        </a:rPr>
                        <m:t>𝐼</m:t>
                      </m:r>
                    </m:oMath>
                  </m:oMathPara>
                </a14:m>
                <a:endParaRPr lang="en-US" sz="5600" dirty="0">
                  <a:solidFill>
                    <a:schemeClr val="tx1"/>
                  </a:solidFill>
                  <a:latin typeface="Times New Roman" panose="02020603050405020304" pitchFamily="18" charset="0"/>
                  <a:cs typeface="Times New Roman" panose="02020603050405020304" pitchFamily="18" charset="0"/>
                </a:endParaRPr>
              </a:p>
              <a:p>
                <a:pPr marL="0" indent="0">
                  <a:lnSpc>
                    <a:spcPct val="170000"/>
                  </a:lnSpc>
                  <a:buNone/>
                </a:pPr>
                <a:r>
                  <a:rPr lang="en-US" sz="5600" dirty="0" err="1">
                    <a:solidFill>
                      <a:schemeClr val="tx1"/>
                    </a:solidFill>
                    <a:latin typeface="Times New Roman" panose="02020603050405020304" pitchFamily="18" charset="0"/>
                    <a:cs typeface="Times New Roman" panose="02020603050405020304" pitchFamily="18" charset="0"/>
                  </a:rPr>
                  <a:t>EQx</a:t>
                </a:r>
                <a:r>
                  <a:rPr lang="en-US" sz="5600" dirty="0">
                    <a:solidFill>
                      <a:schemeClr val="tx1"/>
                    </a:solidFill>
                    <a:latin typeface="Times New Roman" panose="02020603050405020304" pitchFamily="18" charset="0"/>
                    <a:cs typeface="Times New Roman" panose="02020603050405020304" pitchFamily="18" charset="0"/>
                  </a:rPr>
                  <a:t>=-7635.716</a:t>
                </a:r>
              </a:p>
              <a:p>
                <a:pPr marL="0" indent="0">
                  <a:lnSpc>
                    <a:spcPct val="170000"/>
                  </a:lnSpc>
                  <a:buNone/>
                </a:pPr>
                <a:r>
                  <a:rPr lang="en-US" sz="5600" dirty="0" err="1">
                    <a:solidFill>
                      <a:schemeClr val="tx1"/>
                    </a:solidFill>
                    <a:latin typeface="Times New Roman" panose="02020603050405020304" pitchFamily="18" charset="0"/>
                    <a:cs typeface="Times New Roman" panose="02020603050405020304" pitchFamily="18" charset="0"/>
                  </a:rPr>
                  <a:t>EQy</a:t>
                </a:r>
                <a:r>
                  <a:rPr lang="en-US" sz="5600" dirty="0">
                    <a:solidFill>
                      <a:schemeClr val="tx1"/>
                    </a:solidFill>
                    <a:latin typeface="Times New Roman" panose="02020603050405020304" pitchFamily="18" charset="0"/>
                    <a:cs typeface="Times New Roman" panose="02020603050405020304" pitchFamily="18" charset="0"/>
                  </a:rPr>
                  <a:t>=-7635.74</a:t>
                </a:r>
              </a:p>
              <a:p>
                <a:pPr marL="0" indent="0">
                  <a:lnSpc>
                    <a:spcPct val="170000"/>
                  </a:lnSpc>
                  <a:buNone/>
                </a:pPr>
                <a:r>
                  <a:rPr lang="en-US" sz="5600" dirty="0">
                    <a:solidFill>
                      <a:schemeClr val="tx1"/>
                    </a:solidFill>
                    <a:latin typeface="Times New Roman" panose="02020603050405020304" pitchFamily="18" charset="0"/>
                    <a:cs typeface="Times New Roman" panose="02020603050405020304" pitchFamily="18" charset="0"/>
                  </a:rPr>
                  <a:t>W=25283.583+0.25*11867.1+9731.022+10297.874 = 47920KN.</a:t>
                </a:r>
              </a:p>
              <a:p>
                <a:pPr marL="0" indent="0">
                  <a:lnSpc>
                    <a:spcPct val="170000"/>
                  </a:lnSpc>
                  <a:buNone/>
                </a:pPr>
                <a14:m>
                  <m:oMathPara xmlns:m="http://schemas.openxmlformats.org/officeDocument/2006/math">
                    <m:oMathParaPr>
                      <m:jc m:val="left"/>
                    </m:oMathParaPr>
                    <m:oMath xmlns:m="http://schemas.openxmlformats.org/officeDocument/2006/math">
                      <m:r>
                        <m:rPr>
                          <m:sty m:val="p"/>
                        </m:rPr>
                        <a:rPr lang="en-US" sz="5600">
                          <a:solidFill>
                            <a:schemeClr val="tx1"/>
                          </a:solidFill>
                          <a:latin typeface="Cambria Math" panose="02040503050406030204" pitchFamily="18" charset="0"/>
                        </a:rPr>
                        <m:t>V</m:t>
                      </m:r>
                      <m:r>
                        <a:rPr lang="en-US" sz="5600" i="1">
                          <a:solidFill>
                            <a:schemeClr val="tx1"/>
                          </a:solidFill>
                          <a:latin typeface="Cambria Math" panose="02040503050406030204" pitchFamily="18" charset="0"/>
                        </a:rPr>
                        <m:t>𝑦</m:t>
                      </m:r>
                      <m:r>
                        <a:rPr lang="en-US" sz="5600" i="1">
                          <a:solidFill>
                            <a:schemeClr val="tx1"/>
                          </a:solidFill>
                          <a:latin typeface="Cambria Math" panose="02040503050406030204" pitchFamily="18" charset="0"/>
                        </a:rPr>
                        <m:t>=</m:t>
                      </m:r>
                      <m:f>
                        <m:fPr>
                          <m:ctrlPr>
                            <a:rPr lang="en-US" sz="5600" i="1">
                              <a:solidFill>
                                <a:schemeClr val="tx1"/>
                              </a:solidFill>
                              <a:latin typeface="Cambria Math"/>
                            </a:rPr>
                          </m:ctrlPr>
                        </m:fPr>
                        <m:num>
                          <m:r>
                            <a:rPr lang="en-US" sz="5600" i="1">
                              <a:solidFill>
                                <a:schemeClr val="tx1"/>
                              </a:solidFill>
                              <a:latin typeface="Cambria Math" panose="02040503050406030204" pitchFamily="18" charset="0"/>
                            </a:rPr>
                            <m:t>0</m:t>
                          </m:r>
                          <m:r>
                            <a:rPr lang="en-US" sz="5600" i="1">
                              <a:solidFill>
                                <a:schemeClr val="tx1"/>
                              </a:solidFill>
                              <a:latin typeface="Cambria Math" panose="02040503050406030204" pitchFamily="18" charset="0"/>
                            </a:rPr>
                            <m:t>.</m:t>
                          </m:r>
                          <m:r>
                            <a:rPr lang="en-US" sz="5600" i="1">
                              <a:solidFill>
                                <a:schemeClr val="tx1"/>
                              </a:solidFill>
                              <a:latin typeface="Cambria Math" panose="02040503050406030204" pitchFamily="18" charset="0"/>
                            </a:rPr>
                            <m:t>4</m:t>
                          </m:r>
                          <m:r>
                            <a:rPr lang="en-US" sz="5600" i="1">
                              <a:solidFill>
                                <a:schemeClr val="tx1"/>
                              </a:solidFill>
                              <a:latin typeface="Cambria Math" panose="02040503050406030204" pitchFamily="18" charset="0"/>
                            </a:rPr>
                            <m:t>∗</m:t>
                          </m:r>
                          <m:r>
                            <a:rPr lang="en-US" sz="5600" i="1">
                              <a:solidFill>
                                <a:schemeClr val="tx1"/>
                              </a:solidFill>
                              <a:latin typeface="Cambria Math" panose="02040503050406030204" pitchFamily="18" charset="0"/>
                            </a:rPr>
                            <m:t>1</m:t>
                          </m:r>
                          <m:r>
                            <a:rPr lang="en-US" sz="5600" i="1">
                              <a:solidFill>
                                <a:schemeClr val="tx1"/>
                              </a:solidFill>
                              <a:latin typeface="Cambria Math" panose="02040503050406030204" pitchFamily="18" charset="0"/>
                            </a:rPr>
                            <m:t>.</m:t>
                          </m:r>
                          <m:r>
                            <a:rPr lang="en-US" sz="5600" i="1">
                              <a:solidFill>
                                <a:schemeClr val="tx1"/>
                              </a:solidFill>
                              <a:latin typeface="Cambria Math" panose="02040503050406030204" pitchFamily="18" charset="0"/>
                            </a:rPr>
                            <m:t>25</m:t>
                          </m:r>
                        </m:num>
                        <m:den>
                          <m:r>
                            <a:rPr lang="en-US" sz="5600" i="1">
                              <a:solidFill>
                                <a:schemeClr val="tx1"/>
                              </a:solidFill>
                              <a:latin typeface="Cambria Math" panose="02040503050406030204" pitchFamily="18" charset="0"/>
                            </a:rPr>
                            <m:t>5</m:t>
                          </m:r>
                          <m:r>
                            <a:rPr lang="en-US" sz="5600" i="1">
                              <a:solidFill>
                                <a:schemeClr val="tx1"/>
                              </a:solidFill>
                              <a:latin typeface="Cambria Math" panose="02040503050406030204" pitchFamily="18" charset="0"/>
                            </a:rPr>
                            <m:t>.</m:t>
                          </m:r>
                          <m:r>
                            <a:rPr lang="en-US" sz="5600" i="1">
                              <a:solidFill>
                                <a:schemeClr val="tx1"/>
                              </a:solidFill>
                              <a:latin typeface="Cambria Math" panose="02040503050406030204" pitchFamily="18" charset="0"/>
                            </a:rPr>
                            <m:t>5</m:t>
                          </m:r>
                          <m:r>
                            <a:rPr lang="en-US" sz="5600" i="1">
                              <a:solidFill>
                                <a:schemeClr val="tx1"/>
                              </a:solidFill>
                              <a:latin typeface="Cambria Math" panose="02040503050406030204" pitchFamily="18" charset="0"/>
                            </a:rPr>
                            <m:t>∗</m:t>
                          </m:r>
                          <m:r>
                            <a:rPr lang="en-US" sz="5600" i="1">
                              <a:solidFill>
                                <a:schemeClr val="tx1"/>
                              </a:solidFill>
                              <a:latin typeface="Cambria Math" panose="02040503050406030204" pitchFamily="18" charset="0"/>
                            </a:rPr>
                            <m:t>0</m:t>
                          </m:r>
                          <m:r>
                            <a:rPr lang="en-US" sz="5600" i="1">
                              <a:solidFill>
                                <a:schemeClr val="tx1"/>
                              </a:solidFill>
                              <a:latin typeface="Cambria Math" panose="02040503050406030204" pitchFamily="18" charset="0"/>
                            </a:rPr>
                            <m:t>.</m:t>
                          </m:r>
                          <m:r>
                            <a:rPr lang="en-US" sz="5600" i="1">
                              <a:solidFill>
                                <a:schemeClr val="tx1"/>
                              </a:solidFill>
                              <a:latin typeface="Cambria Math" panose="02040503050406030204" pitchFamily="18" charset="0"/>
                            </a:rPr>
                            <m:t>528</m:t>
                          </m:r>
                        </m:den>
                      </m:f>
                      <m:r>
                        <a:rPr lang="en-US" sz="5600" i="1">
                          <a:solidFill>
                            <a:schemeClr val="tx1"/>
                          </a:solidFill>
                          <a:latin typeface="Cambria Math" panose="02040503050406030204" pitchFamily="18" charset="0"/>
                        </a:rPr>
                        <m:t>∗</m:t>
                      </m:r>
                      <m:r>
                        <a:rPr lang="en-US" sz="5600">
                          <a:solidFill>
                            <a:schemeClr val="tx1"/>
                          </a:solidFill>
                          <a:latin typeface="Cambria Math" panose="02040503050406030204" pitchFamily="18" charset="0"/>
                        </a:rPr>
                        <m:t> </m:t>
                      </m:r>
                      <m:r>
                        <a:rPr lang="en-US" sz="5600" i="1">
                          <a:solidFill>
                            <a:schemeClr val="tx1"/>
                          </a:solidFill>
                          <a:latin typeface="Cambria Math" panose="02040503050406030204" pitchFamily="18" charset="0"/>
                        </a:rPr>
                        <m:t>47920</m:t>
                      </m:r>
                      <m:r>
                        <a:rPr lang="en-US" sz="5600" i="1">
                          <a:solidFill>
                            <a:schemeClr val="tx1"/>
                          </a:solidFill>
                          <a:latin typeface="Cambria Math" panose="02040503050406030204" pitchFamily="18" charset="0"/>
                        </a:rPr>
                        <m:t>=</m:t>
                      </m:r>
                      <m:r>
                        <a:rPr lang="en-US" sz="5600" i="1">
                          <a:solidFill>
                            <a:schemeClr val="tx1"/>
                          </a:solidFill>
                          <a:latin typeface="Cambria Math" panose="02040503050406030204" pitchFamily="18" charset="0"/>
                        </a:rPr>
                        <m:t>8250</m:t>
                      </m:r>
                      <m:r>
                        <a:rPr lang="en-US" sz="5600" i="1">
                          <a:solidFill>
                            <a:schemeClr val="tx1"/>
                          </a:solidFill>
                          <a:latin typeface="Cambria Math" panose="02040503050406030204" pitchFamily="18" charset="0"/>
                        </a:rPr>
                        <m:t>.</m:t>
                      </m:r>
                      <m:r>
                        <a:rPr lang="en-US" sz="5600" i="1">
                          <a:solidFill>
                            <a:schemeClr val="tx1"/>
                          </a:solidFill>
                          <a:latin typeface="Cambria Math" panose="02040503050406030204" pitchFamily="18" charset="0"/>
                        </a:rPr>
                        <m:t>13</m:t>
                      </m:r>
                      <m:r>
                        <a:rPr lang="en-US" sz="5600" i="1">
                          <a:solidFill>
                            <a:schemeClr val="tx1"/>
                          </a:solidFill>
                          <a:latin typeface="Cambria Math" panose="02040503050406030204" pitchFamily="18" charset="0"/>
                        </a:rPr>
                        <m:t>𝐾𝑁</m:t>
                      </m:r>
                    </m:oMath>
                  </m:oMathPara>
                </a14:m>
                <a:endParaRPr lang="en-US" sz="5600" dirty="0">
                  <a:solidFill>
                    <a:schemeClr val="tx1"/>
                  </a:solidFill>
                  <a:latin typeface="Times New Roman" panose="02020603050405020304" pitchFamily="18" charset="0"/>
                  <a:cs typeface="Times New Roman" panose="02020603050405020304" pitchFamily="18" charset="0"/>
                </a:endParaRPr>
              </a:p>
              <a:p>
                <a:pPr marL="0" indent="0">
                  <a:lnSpc>
                    <a:spcPct val="170000"/>
                  </a:lnSpc>
                  <a:buNone/>
                </a:pPr>
                <a14:m>
                  <m:oMathPara xmlns:m="http://schemas.openxmlformats.org/officeDocument/2006/math">
                    <m:oMathParaPr>
                      <m:jc m:val="left"/>
                    </m:oMathParaPr>
                    <m:oMath xmlns:m="http://schemas.openxmlformats.org/officeDocument/2006/math">
                      <m:r>
                        <m:rPr>
                          <m:sty m:val="p"/>
                        </m:rPr>
                        <a:rPr lang="en-US" sz="5600">
                          <a:solidFill>
                            <a:schemeClr val="tx1"/>
                          </a:solidFill>
                          <a:latin typeface="Cambria Math" panose="02040503050406030204" pitchFamily="18" charset="0"/>
                        </a:rPr>
                        <m:t>V</m:t>
                      </m:r>
                      <m:r>
                        <a:rPr lang="en-US" sz="5600" i="1">
                          <a:solidFill>
                            <a:schemeClr val="tx1"/>
                          </a:solidFill>
                          <a:latin typeface="Cambria Math" panose="02040503050406030204" pitchFamily="18" charset="0"/>
                        </a:rPr>
                        <m:t>𝑥</m:t>
                      </m:r>
                      <m:r>
                        <a:rPr lang="en-US" sz="5600" i="1">
                          <a:solidFill>
                            <a:schemeClr val="tx1"/>
                          </a:solidFill>
                          <a:latin typeface="Cambria Math" panose="02040503050406030204" pitchFamily="18" charset="0"/>
                        </a:rPr>
                        <m:t>=</m:t>
                      </m:r>
                      <m:f>
                        <m:fPr>
                          <m:ctrlPr>
                            <a:rPr lang="en-US" sz="5600" i="1">
                              <a:solidFill>
                                <a:schemeClr val="tx1"/>
                              </a:solidFill>
                              <a:latin typeface="Cambria Math"/>
                            </a:rPr>
                          </m:ctrlPr>
                        </m:fPr>
                        <m:num>
                          <m:r>
                            <a:rPr lang="en-US" sz="5600" i="1">
                              <a:solidFill>
                                <a:schemeClr val="tx1"/>
                              </a:solidFill>
                              <a:latin typeface="Cambria Math" panose="02040503050406030204" pitchFamily="18" charset="0"/>
                            </a:rPr>
                            <m:t>0</m:t>
                          </m:r>
                          <m:r>
                            <a:rPr lang="en-US" sz="5600" i="1">
                              <a:solidFill>
                                <a:schemeClr val="tx1"/>
                              </a:solidFill>
                              <a:latin typeface="Cambria Math" panose="02040503050406030204" pitchFamily="18" charset="0"/>
                            </a:rPr>
                            <m:t>.</m:t>
                          </m:r>
                          <m:r>
                            <a:rPr lang="en-US" sz="5600" i="1">
                              <a:solidFill>
                                <a:schemeClr val="tx1"/>
                              </a:solidFill>
                              <a:latin typeface="Cambria Math" panose="02040503050406030204" pitchFamily="18" charset="0"/>
                            </a:rPr>
                            <m:t>4</m:t>
                          </m:r>
                          <m:r>
                            <a:rPr lang="en-US" sz="5600" i="1">
                              <a:solidFill>
                                <a:schemeClr val="tx1"/>
                              </a:solidFill>
                              <a:latin typeface="Cambria Math" panose="02040503050406030204" pitchFamily="18" charset="0"/>
                            </a:rPr>
                            <m:t>∗</m:t>
                          </m:r>
                          <m:r>
                            <a:rPr lang="en-US" sz="5600" i="1">
                              <a:solidFill>
                                <a:schemeClr val="tx1"/>
                              </a:solidFill>
                              <a:latin typeface="Cambria Math" panose="02040503050406030204" pitchFamily="18" charset="0"/>
                            </a:rPr>
                            <m:t>1</m:t>
                          </m:r>
                          <m:r>
                            <a:rPr lang="en-US" sz="5600" i="1">
                              <a:solidFill>
                                <a:schemeClr val="tx1"/>
                              </a:solidFill>
                              <a:latin typeface="Cambria Math" panose="02040503050406030204" pitchFamily="18" charset="0"/>
                            </a:rPr>
                            <m:t>.</m:t>
                          </m:r>
                          <m:r>
                            <a:rPr lang="en-US" sz="5600" i="1">
                              <a:solidFill>
                                <a:schemeClr val="tx1"/>
                              </a:solidFill>
                              <a:latin typeface="Cambria Math" panose="02040503050406030204" pitchFamily="18" charset="0"/>
                            </a:rPr>
                            <m:t>25</m:t>
                          </m:r>
                        </m:num>
                        <m:den>
                          <m:r>
                            <a:rPr lang="en-US" sz="5600" i="1">
                              <a:solidFill>
                                <a:schemeClr val="tx1"/>
                              </a:solidFill>
                              <a:latin typeface="Cambria Math" panose="02040503050406030204" pitchFamily="18" charset="0"/>
                            </a:rPr>
                            <m:t>5</m:t>
                          </m:r>
                          <m:r>
                            <a:rPr lang="en-US" sz="5600" i="1">
                              <a:solidFill>
                                <a:schemeClr val="tx1"/>
                              </a:solidFill>
                              <a:latin typeface="Cambria Math" panose="02040503050406030204" pitchFamily="18" charset="0"/>
                            </a:rPr>
                            <m:t>.</m:t>
                          </m:r>
                          <m:r>
                            <a:rPr lang="en-US" sz="5600" i="1">
                              <a:solidFill>
                                <a:schemeClr val="tx1"/>
                              </a:solidFill>
                              <a:latin typeface="Cambria Math" panose="02040503050406030204" pitchFamily="18" charset="0"/>
                            </a:rPr>
                            <m:t>5</m:t>
                          </m:r>
                          <m:r>
                            <a:rPr lang="en-US" sz="5600" i="1">
                              <a:solidFill>
                                <a:schemeClr val="tx1"/>
                              </a:solidFill>
                              <a:latin typeface="Cambria Math" panose="02040503050406030204" pitchFamily="18" charset="0"/>
                            </a:rPr>
                            <m:t>∗</m:t>
                          </m:r>
                          <m:r>
                            <a:rPr lang="en-US" sz="5600" i="1">
                              <a:solidFill>
                                <a:schemeClr val="tx1"/>
                              </a:solidFill>
                              <a:latin typeface="Cambria Math" panose="02040503050406030204" pitchFamily="18" charset="0"/>
                            </a:rPr>
                            <m:t>0</m:t>
                          </m:r>
                          <m:r>
                            <a:rPr lang="en-US" sz="5600" i="1">
                              <a:solidFill>
                                <a:schemeClr val="tx1"/>
                              </a:solidFill>
                              <a:latin typeface="Cambria Math" panose="02040503050406030204" pitchFamily="18" charset="0"/>
                            </a:rPr>
                            <m:t>.</m:t>
                          </m:r>
                          <m:r>
                            <a:rPr lang="en-US" sz="5600" i="1">
                              <a:solidFill>
                                <a:schemeClr val="tx1"/>
                              </a:solidFill>
                              <a:latin typeface="Cambria Math" panose="02040503050406030204" pitchFamily="18" charset="0"/>
                            </a:rPr>
                            <m:t>567</m:t>
                          </m:r>
                        </m:den>
                      </m:f>
                      <m:r>
                        <a:rPr lang="en-US" sz="5600" i="1">
                          <a:solidFill>
                            <a:schemeClr val="tx1"/>
                          </a:solidFill>
                          <a:latin typeface="Cambria Math" panose="02040503050406030204" pitchFamily="18" charset="0"/>
                        </a:rPr>
                        <m:t>∗</m:t>
                      </m:r>
                      <m:r>
                        <a:rPr lang="en-US" sz="5600">
                          <a:solidFill>
                            <a:schemeClr val="tx1"/>
                          </a:solidFill>
                          <a:latin typeface="Cambria Math" panose="02040503050406030204" pitchFamily="18" charset="0"/>
                        </a:rPr>
                        <m:t> </m:t>
                      </m:r>
                      <m:r>
                        <a:rPr lang="en-US" sz="5600" i="1">
                          <a:solidFill>
                            <a:schemeClr val="tx1"/>
                          </a:solidFill>
                          <a:latin typeface="Cambria Math" panose="02040503050406030204" pitchFamily="18" charset="0"/>
                        </a:rPr>
                        <m:t>47920</m:t>
                      </m:r>
                      <m:r>
                        <a:rPr lang="en-US" sz="5600" i="1">
                          <a:solidFill>
                            <a:schemeClr val="tx1"/>
                          </a:solidFill>
                          <a:latin typeface="Cambria Math" panose="02040503050406030204" pitchFamily="18" charset="0"/>
                        </a:rPr>
                        <m:t>=</m:t>
                      </m:r>
                      <m:r>
                        <a:rPr lang="en-US" sz="5600" i="1">
                          <a:solidFill>
                            <a:schemeClr val="tx1"/>
                          </a:solidFill>
                          <a:latin typeface="Cambria Math" panose="02040503050406030204" pitchFamily="18" charset="0"/>
                        </a:rPr>
                        <m:t>7683</m:t>
                      </m:r>
                      <m:r>
                        <a:rPr lang="en-US" sz="5600" i="1">
                          <a:solidFill>
                            <a:schemeClr val="tx1"/>
                          </a:solidFill>
                          <a:latin typeface="Cambria Math" panose="02040503050406030204" pitchFamily="18" charset="0"/>
                        </a:rPr>
                        <m:t>.</m:t>
                      </m:r>
                      <m:r>
                        <a:rPr lang="en-US" sz="5600" i="1">
                          <a:solidFill>
                            <a:schemeClr val="tx1"/>
                          </a:solidFill>
                          <a:latin typeface="Cambria Math" panose="02040503050406030204" pitchFamily="18" charset="0"/>
                        </a:rPr>
                        <m:t>15</m:t>
                      </m:r>
                      <m:r>
                        <a:rPr lang="en-US" sz="5600" i="1">
                          <a:solidFill>
                            <a:schemeClr val="tx1"/>
                          </a:solidFill>
                          <a:latin typeface="Cambria Math" panose="02040503050406030204" pitchFamily="18" charset="0"/>
                        </a:rPr>
                        <m:t>𝐾𝑁</m:t>
                      </m:r>
                    </m:oMath>
                  </m:oMathPara>
                </a14:m>
                <a:endParaRPr lang="en-US" sz="5600" dirty="0">
                  <a:solidFill>
                    <a:schemeClr val="tx1"/>
                  </a:solidFill>
                  <a:latin typeface="Times New Roman" panose="02020603050405020304" pitchFamily="18" charset="0"/>
                  <a:cs typeface="Times New Roman" panose="02020603050405020304" pitchFamily="18" charset="0"/>
                </a:endParaRPr>
              </a:p>
              <a:p>
                <a:pPr marL="0" indent="0">
                  <a:lnSpc>
                    <a:spcPct val="170000"/>
                  </a:lnSpc>
                  <a:buNone/>
                </a:pPr>
                <a:r>
                  <a:rPr lang="en-US" sz="5600" dirty="0">
                    <a:solidFill>
                      <a:schemeClr val="tx1"/>
                    </a:solidFill>
                    <a:latin typeface="Times New Roman" panose="02020603050405020304" pitchFamily="18" charset="0"/>
                    <a:cs typeface="Times New Roman" panose="02020603050405020304" pitchFamily="18" charset="0"/>
                  </a:rPr>
                  <a:t> </a:t>
                </a:r>
              </a:p>
              <a:p>
                <a:pPr marL="0" indent="0">
                  <a:lnSpc>
                    <a:spcPct val="170000"/>
                  </a:lnSpc>
                  <a:buNone/>
                </a:pPr>
                <a:r>
                  <a:rPr lang="en-US" sz="5600" dirty="0">
                    <a:solidFill>
                      <a:schemeClr val="tx1"/>
                    </a:solidFill>
                  </a:rPr>
                  <a:t>	</a:t>
                </a:r>
              </a:p>
              <a:p>
                <a:pPr marL="0" indent="0">
                  <a:buNone/>
                </a:pPr>
                <a:endParaRPr lang="en-US" sz="2200" dirty="0">
                  <a:solidFill>
                    <a:schemeClr val="tx1"/>
                  </a:solidFill>
                  <a:latin typeface="Times New Roman" panose="02020603050405020304" pitchFamily="18" charset="0"/>
                  <a:cs typeface="Times New Roman" panose="02020603050405020304" pitchFamily="18" charset="0"/>
                </a:endParaRPr>
              </a:p>
            </p:txBody>
          </p:sp>
        </mc:Choice>
        <mc:Fallback xmlns="">
          <p:sp>
            <p:nvSpPr>
              <p:cNvPr id="3" name="Content Placeholder 2">
                <a:extLst>
                  <a:ext uri="{FF2B5EF4-FFF2-40B4-BE49-F238E27FC236}">
                    <a16:creationId xmlns="" xmlns:a16="http://schemas.microsoft.com/office/drawing/2014/main" xmlns:a14="http://schemas.microsoft.com/office/drawing/2010/main" id="{C3CB6760-0555-4FEA-84E1-E74E8317D829}"/>
                  </a:ext>
                </a:extLst>
              </p:cNvPr>
              <p:cNvSpPr>
                <a:spLocks noGrp="1" noRot="1" noChangeAspect="1" noMove="1" noResize="1" noEditPoints="1" noAdjustHandles="1" noChangeArrowheads="1" noChangeShapeType="1" noTextEdit="1"/>
              </p:cNvSpPr>
              <p:nvPr>
                <p:ph idx="1"/>
              </p:nvPr>
            </p:nvSpPr>
            <p:spPr>
              <a:xfrm>
                <a:off x="837982" y="457200"/>
                <a:ext cx="10512862" cy="6477000"/>
              </a:xfrm>
              <a:blipFill rotWithShape="1">
                <a:blip r:embed="rId2"/>
                <a:stretch>
                  <a:fillRect l="-522" r="-464"/>
                </a:stretch>
              </a:blipFill>
            </p:spPr>
            <p:txBody>
              <a:bodyPr/>
              <a:lstStyle/>
              <a:p>
                <a:r>
                  <a:rPr lang="en-US">
                    <a:noFill/>
                  </a:rPr>
                  <a:t> </a:t>
                </a:r>
              </a:p>
            </p:txBody>
          </p:sp>
        </mc:Fallback>
      </mc:AlternateContent>
    </p:spTree>
    <p:extLst>
      <p:ext uri="{BB962C8B-B14F-4D97-AF65-F5344CB8AC3E}">
        <p14:creationId xmlns:p14="http://schemas.microsoft.com/office/powerpoint/2010/main" val="1045313914"/>
      </p:ext>
    </p:extLst>
  </p:cSld>
  <p:clrMapOvr>
    <a:masterClrMapping/>
  </p:clrMapOvr>
  <p:transition spd="med">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EEFEB07-3551-4FF5-AEC3-6BAB21C6C570}"/>
              </a:ext>
            </a:extLst>
          </p:cNvPr>
          <p:cNvSpPr>
            <a:spLocks noGrp="1"/>
          </p:cNvSpPr>
          <p:nvPr>
            <p:ph type="title"/>
          </p:nvPr>
        </p:nvSpPr>
        <p:spPr>
          <a:xfrm>
            <a:off x="912812" y="5862"/>
            <a:ext cx="8686800" cy="1066800"/>
          </a:xfrm>
        </p:spPr>
        <p:txBody>
          <a:bodyPr/>
          <a:lstStyle/>
          <a:p>
            <a:r>
              <a:rPr lang="en-US" sz="2600" dirty="0">
                <a:latin typeface="SansSerif" panose="00000400000000000000" pitchFamily="2" charset="2"/>
                <a:cs typeface="Times New Roman" panose="02020603050405020304" pitchFamily="18" charset="0"/>
              </a:rPr>
              <a:t>Design(continued)</a:t>
            </a:r>
          </a:p>
        </p:txBody>
      </p:sp>
      <p:sp>
        <p:nvSpPr>
          <p:cNvPr id="3" name="Content Placeholder 2">
            <a:extLst>
              <a:ext uri="{FF2B5EF4-FFF2-40B4-BE49-F238E27FC236}">
                <a16:creationId xmlns="" xmlns:a16="http://schemas.microsoft.com/office/drawing/2014/main" id="{6A38E405-4FFE-4A8B-B8E9-D41D3DC84E73}"/>
              </a:ext>
            </a:extLst>
          </p:cNvPr>
          <p:cNvSpPr>
            <a:spLocks noGrp="1"/>
          </p:cNvSpPr>
          <p:nvPr>
            <p:ph idx="1"/>
          </p:nvPr>
        </p:nvSpPr>
        <p:spPr>
          <a:xfrm>
            <a:off x="836612" y="1219200"/>
            <a:ext cx="10512862" cy="4351338"/>
          </a:xfrm>
        </p:spPr>
        <p:txBody>
          <a:bodyPr>
            <a:normAutofit/>
          </a:bodyPr>
          <a:lstStyle/>
          <a:p>
            <a:pPr marL="0" indent="0">
              <a:lnSpc>
                <a:spcPct val="150000"/>
              </a:lnSpc>
              <a:buNone/>
            </a:pPr>
            <a:r>
              <a:rPr lang="en-US" sz="2000" dirty="0">
                <a:solidFill>
                  <a:schemeClr val="tx1"/>
                </a:solidFill>
                <a:latin typeface="SansSerif" panose="00000400000000000000" pitchFamily="2" charset="2"/>
                <a:cs typeface="Times New Roman" panose="02020603050405020304" pitchFamily="18" charset="0"/>
              </a:rPr>
              <a:t>2- Response spectrum : Because the participation of the mass in both the X and Y direction was below 90%, We had to use the response spectrum method And the base shear was increased to the equivalent static by the following factor</a:t>
            </a:r>
          </a:p>
          <a:p>
            <a:pPr marL="0" indent="0">
              <a:lnSpc>
                <a:spcPct val="150000"/>
              </a:lnSpc>
              <a:buNone/>
            </a:pPr>
            <a:r>
              <a:rPr lang="en-US" sz="2000" dirty="0">
                <a:solidFill>
                  <a:schemeClr val="tx1"/>
                </a:solidFill>
                <a:latin typeface="SansSerif" panose="00000400000000000000" pitchFamily="2" charset="2"/>
                <a:cs typeface="Times New Roman" panose="02020603050405020304" pitchFamily="18" charset="0"/>
              </a:rPr>
              <a:t>  Response spectrum in y-direction                                   Response spectrum in x-direction</a:t>
            </a:r>
          </a:p>
          <a:p>
            <a:pPr marL="0" indent="0">
              <a:lnSpc>
                <a:spcPct val="150000"/>
              </a:lnSpc>
              <a:buNone/>
            </a:pPr>
            <a:endParaRPr lang="en-US" sz="2000" dirty="0">
              <a:solidFill>
                <a:schemeClr val="tx1"/>
              </a:solidFill>
              <a:latin typeface="SansSerif" panose="00000400000000000000" pitchFamily="2" charset="2"/>
              <a:cs typeface="Times New Roman" panose="02020603050405020304" pitchFamily="18" charset="0"/>
            </a:endParaRPr>
          </a:p>
        </p:txBody>
      </p:sp>
      <p:pic>
        <p:nvPicPr>
          <p:cNvPr id="5" name="Picture 4">
            <a:extLst>
              <a:ext uri="{FF2B5EF4-FFF2-40B4-BE49-F238E27FC236}">
                <a16:creationId xmlns="" xmlns:a16="http://schemas.microsoft.com/office/drawing/2014/main" id="{18BAFC4E-BD85-419B-A9BB-0106EB560C70}"/>
              </a:ext>
            </a:extLst>
          </p:cNvPr>
          <p:cNvPicPr>
            <a:picLocks noChangeAspect="1"/>
          </p:cNvPicPr>
          <p:nvPr/>
        </p:nvPicPr>
        <p:blipFill>
          <a:blip r:embed="rId2"/>
          <a:stretch>
            <a:fillRect/>
          </a:stretch>
        </p:blipFill>
        <p:spPr>
          <a:xfrm>
            <a:off x="6478625" y="3428997"/>
            <a:ext cx="5253118" cy="2955236"/>
          </a:xfrm>
          <a:prstGeom prst="rect">
            <a:avLst/>
          </a:prstGeom>
        </p:spPr>
      </p:pic>
      <p:pic>
        <p:nvPicPr>
          <p:cNvPr id="6" name="Picture 5">
            <a:extLst>
              <a:ext uri="{FF2B5EF4-FFF2-40B4-BE49-F238E27FC236}">
                <a16:creationId xmlns="" xmlns:a16="http://schemas.microsoft.com/office/drawing/2014/main" id="{CBD2442F-F480-4FBD-BCDF-AC863148252C}"/>
              </a:ext>
            </a:extLst>
          </p:cNvPr>
          <p:cNvPicPr>
            <a:picLocks noChangeAspect="1"/>
          </p:cNvPicPr>
          <p:nvPr/>
        </p:nvPicPr>
        <p:blipFill>
          <a:blip r:embed="rId3"/>
          <a:stretch>
            <a:fillRect/>
          </a:stretch>
        </p:blipFill>
        <p:spPr>
          <a:xfrm>
            <a:off x="484802" y="3429000"/>
            <a:ext cx="5253119" cy="2955233"/>
          </a:xfrm>
          <a:prstGeom prst="rect">
            <a:avLst/>
          </a:prstGeom>
        </p:spPr>
      </p:pic>
    </p:spTree>
    <p:extLst>
      <p:ext uri="{BB962C8B-B14F-4D97-AF65-F5344CB8AC3E}">
        <p14:creationId xmlns:p14="http://schemas.microsoft.com/office/powerpoint/2010/main" val="838653458"/>
      </p:ext>
    </p:extLst>
  </p:cSld>
  <p:clrMapOvr>
    <a:masterClrMapping/>
  </p:clrMapOvr>
  <p:transition spd="med">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AEA0189-BCB9-4DAA-A9CE-06F4E227F0A7}"/>
              </a:ext>
            </a:extLst>
          </p:cNvPr>
          <p:cNvSpPr>
            <a:spLocks noGrp="1"/>
          </p:cNvSpPr>
          <p:nvPr>
            <p:ph type="title"/>
          </p:nvPr>
        </p:nvSpPr>
        <p:spPr>
          <a:xfrm>
            <a:off x="837981" y="196198"/>
            <a:ext cx="10512862" cy="489602"/>
          </a:xfrm>
        </p:spPr>
        <p:txBody>
          <a:bodyPr/>
          <a:lstStyle/>
          <a:p>
            <a:r>
              <a:rPr lang="en-US" sz="2600" dirty="0">
                <a:latin typeface="SansSerif" panose="00000400000000000000" pitchFamily="2" charset="2"/>
                <a:cs typeface="Times New Roman" panose="02020603050405020304" pitchFamily="18" charset="0"/>
              </a:rPr>
              <a:t>Design(continued)</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 xmlns:a16="http://schemas.microsoft.com/office/drawing/2014/main" id="{FAAED7C7-9DF3-449A-8BB5-A06792F62CA6}"/>
                  </a:ext>
                </a:extLst>
              </p:cNvPr>
              <p:cNvSpPr>
                <a:spLocks noGrp="1"/>
              </p:cNvSpPr>
              <p:nvPr>
                <p:ph idx="1"/>
              </p:nvPr>
            </p:nvSpPr>
            <p:spPr>
              <a:xfrm>
                <a:off x="837982" y="762000"/>
                <a:ext cx="11108451" cy="5715000"/>
              </a:xfrm>
            </p:spPr>
            <p:txBody>
              <a:bodyPr>
                <a:noAutofit/>
              </a:bodyPr>
              <a:lstStyle/>
              <a:p>
                <a:r>
                  <a:rPr lang="en-US" sz="1600" dirty="0">
                    <a:solidFill>
                      <a:schemeClr val="tx1"/>
                    </a:solidFill>
                    <a:latin typeface="Times New Roman" panose="02020603050405020304" pitchFamily="18" charset="0"/>
                    <a:cs typeface="Times New Roman" panose="02020603050405020304" pitchFamily="18" charset="0"/>
                  </a:rPr>
                  <a:t>Elements design</a:t>
                </a:r>
              </a:p>
              <a:p>
                <a:pPr marL="0" indent="0">
                  <a:buNone/>
                </a:pPr>
                <a:r>
                  <a:rPr lang="en-US" dirty="0">
                    <a:solidFill>
                      <a:schemeClr val="tx1"/>
                    </a:solidFill>
                    <a:latin typeface="Times New Roman" panose="02020603050405020304" pitchFamily="18" charset="0"/>
                    <a:cs typeface="Times New Roman" panose="02020603050405020304" pitchFamily="18" charset="0"/>
                  </a:rPr>
                  <a:t>1- </a:t>
                </a:r>
                <a:r>
                  <a:rPr lang="en-US" dirty="0" smtClean="0">
                    <a:solidFill>
                      <a:schemeClr val="tx1"/>
                    </a:solidFill>
                    <a:latin typeface="Times New Roman" panose="02020603050405020304" pitchFamily="18" charset="0"/>
                    <a:cs typeface="Times New Roman" panose="02020603050405020304" pitchFamily="18" charset="0"/>
                  </a:rPr>
                  <a:t>Slab</a:t>
                </a:r>
              </a:p>
              <a:p>
                <a:pPr marL="44450" indent="0">
                  <a:buNone/>
                </a:pPr>
                <a:r>
                  <a:rPr lang="en-US" sz="1800" b="1" dirty="0">
                    <a:solidFill>
                      <a:schemeClr val="tx1"/>
                    </a:solidFill>
                    <a:latin typeface="Times New Roman" panose="02020603050405020304" pitchFamily="18" charset="0"/>
                    <a:cs typeface="Times New Roman" panose="02020603050405020304" pitchFamily="18" charset="0"/>
                  </a:rPr>
                  <a:t>Shear stresses in slab check:</a:t>
                </a:r>
              </a:p>
              <a:p>
                <a:pPr marL="44450" indent="0">
                  <a:buNone/>
                </a:pPr>
                <a:r>
                  <a:rPr lang="en-US" sz="1800" dirty="0">
                    <a:solidFill>
                      <a:schemeClr val="tx1"/>
                    </a:solidFill>
                    <a:latin typeface="Times New Roman" panose="02020603050405020304" pitchFamily="18" charset="0"/>
                    <a:cs typeface="Times New Roman" panose="02020603050405020304" pitchFamily="18" charset="0"/>
                  </a:rPr>
                  <a:t>The shear capacity of the slab was calculated and compared with SAP maximum shear value:</a:t>
                </a:r>
              </a:p>
              <a:p>
                <a:pPr marL="44450" indent="0">
                  <a:buNone/>
                </a:pPr>
                <a:r>
                  <a:rPr lang="az-Cyrl-AZ" sz="1800" dirty="0" smtClean="0">
                    <a:solidFill>
                      <a:schemeClr val="tx1"/>
                    </a:solidFill>
                    <a:latin typeface="Times New Roman" panose="02020603050405020304" pitchFamily="18" charset="0"/>
                    <a:cs typeface="Times New Roman" panose="02020603050405020304" pitchFamily="18" charset="0"/>
                  </a:rPr>
                  <a:t>Ф</a:t>
                </a:r>
                <a:r>
                  <a:rPr lang="en-US" sz="1800" dirty="0" err="1">
                    <a:solidFill>
                      <a:schemeClr val="tx1"/>
                    </a:solidFill>
                    <a:latin typeface="Times New Roman" panose="02020603050405020304" pitchFamily="18" charset="0"/>
                    <a:cs typeface="Times New Roman" panose="02020603050405020304" pitchFamily="18" charset="0"/>
                  </a:rPr>
                  <a:t>Vc</a:t>
                </a:r>
                <a:r>
                  <a:rPr lang="en-US" sz="1800" dirty="0">
                    <a:solidFill>
                      <a:schemeClr val="tx1"/>
                    </a:solidFill>
                    <a:latin typeface="Times New Roman" panose="02020603050405020304" pitchFamily="18" charset="0"/>
                    <a:cs typeface="Times New Roman" panose="02020603050405020304" pitchFamily="18" charset="0"/>
                  </a:rPr>
                  <a:t> = </a:t>
                </a:r>
                <a:r>
                  <a:rPr lang="en-US" sz="1800" dirty="0" smtClean="0">
                    <a:solidFill>
                      <a:schemeClr val="tx1"/>
                    </a:solidFill>
                    <a:latin typeface="Times New Roman" panose="02020603050405020304" pitchFamily="18" charset="0"/>
                    <a:cs typeface="Times New Roman" panose="02020603050405020304" pitchFamily="18" charset="0"/>
                  </a:rPr>
                  <a:t>1.1</a:t>
                </a:r>
                <a:r>
                  <a:rPr lang="ar-SA" sz="1800" dirty="0">
                    <a:solidFill>
                      <a:schemeClr val="tx1"/>
                    </a:solidFill>
                  </a:rPr>
                  <a:t>×</a:t>
                </a:r>
                <a14:m>
                  <m:oMath xmlns:m="http://schemas.openxmlformats.org/officeDocument/2006/math">
                    <m:f>
                      <m:fPr>
                        <m:ctrlPr>
                          <a:rPr lang="en-US" sz="1800" i="1">
                            <a:solidFill>
                              <a:schemeClr val="tx1"/>
                            </a:solidFill>
                          </a:rPr>
                        </m:ctrlPr>
                      </m:fPr>
                      <m:num>
                        <m:r>
                          <a:rPr lang="en-US" sz="1800" i="1">
                            <a:solidFill>
                              <a:schemeClr val="tx1"/>
                            </a:solidFill>
                          </a:rPr>
                          <m:t>1</m:t>
                        </m:r>
                      </m:num>
                      <m:den>
                        <m:r>
                          <a:rPr lang="en-US" sz="1800" i="1">
                            <a:solidFill>
                              <a:schemeClr val="tx1"/>
                            </a:solidFill>
                          </a:rPr>
                          <m:t>6</m:t>
                        </m:r>
                      </m:den>
                    </m:f>
                  </m:oMath>
                </a14:m>
                <a:r>
                  <a:rPr lang="en-US" sz="1800" dirty="0">
                    <a:solidFill>
                      <a:schemeClr val="tx1"/>
                    </a:solidFill>
                  </a:rPr>
                  <a:t> </a:t>
                </a:r>
                <a:r>
                  <a:rPr lang="en-US" sz="1800" dirty="0">
                    <a:solidFill>
                      <a:schemeClr val="tx1"/>
                    </a:solidFill>
                    <a:latin typeface="Times New Roman" panose="02020603050405020304" pitchFamily="18" charset="0"/>
                    <a:cs typeface="Times New Roman" panose="02020603050405020304" pitchFamily="18" charset="0"/>
                  </a:rPr>
                  <a:t>× ʎ×√fc ×𝑏𝑤×𝑑</a:t>
                </a:r>
              </a:p>
              <a:p>
                <a:pPr marL="44450" indent="0">
                  <a:buNone/>
                </a:pPr>
                <a:r>
                  <a:rPr lang="en-US" sz="1800" dirty="0">
                    <a:solidFill>
                      <a:schemeClr val="tx1"/>
                    </a:solidFill>
                    <a:latin typeface="Times New Roman" panose="02020603050405020304" pitchFamily="18" charset="0"/>
                    <a:cs typeface="Times New Roman" panose="02020603050405020304" pitchFamily="18" charset="0"/>
                  </a:rPr>
                  <a:t>= 1.1</a:t>
                </a:r>
                <a:r>
                  <a:rPr lang="ar-SA" sz="1800" dirty="0">
                    <a:solidFill>
                      <a:schemeClr val="tx1"/>
                    </a:solidFill>
                  </a:rPr>
                  <a:t>×</a:t>
                </a:r>
                <a14:m>
                  <m:oMath xmlns:m="http://schemas.openxmlformats.org/officeDocument/2006/math">
                    <m:f>
                      <m:fPr>
                        <m:ctrlPr>
                          <a:rPr lang="en-US" sz="1800" i="1">
                            <a:solidFill>
                              <a:schemeClr val="tx1"/>
                            </a:solidFill>
                          </a:rPr>
                        </m:ctrlPr>
                      </m:fPr>
                      <m:num>
                        <m:r>
                          <a:rPr lang="en-US" sz="1800" i="1">
                            <a:solidFill>
                              <a:schemeClr val="tx1"/>
                            </a:solidFill>
                          </a:rPr>
                          <m:t>1</m:t>
                        </m:r>
                      </m:num>
                      <m:den>
                        <m:r>
                          <a:rPr lang="en-US" sz="1800" i="1">
                            <a:solidFill>
                              <a:schemeClr val="tx1"/>
                            </a:solidFill>
                          </a:rPr>
                          <m:t>6</m:t>
                        </m:r>
                      </m:den>
                    </m:f>
                  </m:oMath>
                </a14:m>
                <a:r>
                  <a:rPr lang="en-US" sz="1800" dirty="0">
                    <a:solidFill>
                      <a:schemeClr val="tx1"/>
                    </a:solidFill>
                  </a:rPr>
                  <a:t> </a:t>
                </a:r>
                <a:r>
                  <a:rPr lang="en-US" sz="1800" dirty="0">
                    <a:solidFill>
                      <a:schemeClr val="tx1"/>
                    </a:solidFill>
                    <a:latin typeface="Times New Roman" panose="02020603050405020304" pitchFamily="18" charset="0"/>
                    <a:cs typeface="Times New Roman" panose="02020603050405020304" pitchFamily="18" charset="0"/>
                  </a:rPr>
                  <a:t> ×0.75×1×√28 ×190×360/1000</a:t>
                </a:r>
              </a:p>
              <a:p>
                <a:pPr marL="44450" indent="0">
                  <a:buNone/>
                </a:pPr>
                <a:r>
                  <a:rPr lang="en-US" sz="1800" dirty="0">
                    <a:solidFill>
                      <a:schemeClr val="tx1"/>
                    </a:solidFill>
                    <a:latin typeface="Times New Roman" panose="02020603050405020304" pitchFamily="18" charset="0"/>
                    <a:cs typeface="Times New Roman" panose="02020603050405020304" pitchFamily="18" charset="0"/>
                  </a:rPr>
                  <a:t>= </a:t>
                </a:r>
                <a:r>
                  <a:rPr lang="en-US" sz="1800" dirty="0" smtClean="0">
                    <a:solidFill>
                      <a:schemeClr val="tx1"/>
                    </a:solidFill>
                    <a:latin typeface="Times New Roman" panose="02020603050405020304" pitchFamily="18" charset="0"/>
                    <a:cs typeface="Times New Roman" panose="02020603050405020304" pitchFamily="18" charset="0"/>
                  </a:rPr>
                  <a:t>66.3 KN</a:t>
                </a:r>
                <a:endParaRPr lang="en-US" sz="1800" dirty="0">
                  <a:solidFill>
                    <a:schemeClr val="tx1"/>
                  </a:solidFill>
                  <a:latin typeface="Times New Roman" panose="02020603050405020304" pitchFamily="18" charset="0"/>
                  <a:cs typeface="Times New Roman" panose="02020603050405020304" pitchFamily="18" charset="0"/>
                </a:endParaRPr>
              </a:p>
            </p:txBody>
          </p:sp>
        </mc:Choice>
        <mc:Fallback>
          <p:sp>
            <p:nvSpPr>
              <p:cNvPr id="3" name="Content Placeholder 2">
                <a:extLst>
                  <a:ext uri="{FF2B5EF4-FFF2-40B4-BE49-F238E27FC236}">
                    <a16:creationId xmlns="" xmlns:a16="http://schemas.microsoft.com/office/drawing/2014/main" id="{FAAED7C7-9DF3-449A-8BB5-A06792F62CA6}"/>
                  </a:ext>
                </a:extLst>
              </p:cNvPr>
              <p:cNvSpPr>
                <a:spLocks noGrp="1" noRot="1" noChangeAspect="1" noMove="1" noResize="1" noEditPoints="1" noAdjustHandles="1" noChangeArrowheads="1" noChangeShapeType="1" noTextEdit="1"/>
              </p:cNvSpPr>
              <p:nvPr>
                <p:ph idx="1"/>
              </p:nvPr>
            </p:nvSpPr>
            <p:spPr>
              <a:xfrm>
                <a:off x="837982" y="762000"/>
                <a:ext cx="11108451" cy="5715000"/>
              </a:xfrm>
              <a:blipFill rotWithShape="1">
                <a:blip r:embed="rId2"/>
                <a:stretch>
                  <a:fillRect l="-549" t="-746"/>
                </a:stretch>
              </a:blipFill>
            </p:spPr>
            <p:txBody>
              <a:bodyPr/>
              <a:lstStyle/>
              <a:p>
                <a:r>
                  <a:rPr lang="en-US">
                    <a:noFill/>
                  </a:rPr>
                  <a:t> </a:t>
                </a:r>
              </a:p>
            </p:txBody>
          </p:sp>
        </mc:Fallback>
      </mc:AlternateContent>
      <p:pic>
        <p:nvPicPr>
          <p:cNvPr id="9" name="Picture 8">
            <a:extLst>
              <a:ext uri="{FF2B5EF4-FFF2-40B4-BE49-F238E27FC236}">
                <a16:creationId xmlns="" xmlns:a16="http://schemas.microsoft.com/office/drawing/2014/main" id="{0BBF78A2-A4C0-423D-ACFC-42E9B3EC8D39}"/>
              </a:ext>
            </a:extLst>
          </p:cNvPr>
          <p:cNvPicPr/>
          <p:nvPr/>
        </p:nvPicPr>
        <p:blipFill>
          <a:blip r:embed="rId3">
            <a:extLst>
              <a:ext uri="{28A0092B-C50C-407E-A947-70E740481C1C}">
                <a14:useLocalDpi xmlns:a14="http://schemas.microsoft.com/office/drawing/2010/main" val="0"/>
              </a:ext>
            </a:extLst>
          </a:blip>
          <a:stretch>
            <a:fillRect/>
          </a:stretch>
        </p:blipFill>
        <p:spPr>
          <a:xfrm>
            <a:off x="7466012" y="2667000"/>
            <a:ext cx="2927223" cy="2812472"/>
          </a:xfrm>
          <a:prstGeom prst="rect">
            <a:avLst/>
          </a:prstGeom>
        </p:spPr>
      </p:pic>
      <p:sp>
        <p:nvSpPr>
          <p:cNvPr id="11" name="Text Box 52">
            <a:extLst>
              <a:ext uri="{FF2B5EF4-FFF2-40B4-BE49-F238E27FC236}">
                <a16:creationId xmlns="" xmlns:a16="http://schemas.microsoft.com/office/drawing/2014/main" id="{958BFD28-C9AB-4440-8852-C1B83B080B13}"/>
              </a:ext>
            </a:extLst>
          </p:cNvPr>
          <p:cNvSpPr txBox="1"/>
          <p:nvPr/>
        </p:nvSpPr>
        <p:spPr>
          <a:xfrm>
            <a:off x="8328333" y="5495082"/>
            <a:ext cx="1202580" cy="457200"/>
          </a:xfrm>
          <a:prstGeom prst="rect">
            <a:avLst/>
          </a:prstGeom>
          <a:solidFill>
            <a:schemeClr val="lt1"/>
          </a:solidFill>
          <a:ln w="6350">
            <a:solidFill>
              <a:schemeClr val="bg1"/>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600"/>
              </a:spcAft>
            </a:pP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Slab section</a:t>
            </a:r>
          </a:p>
        </p:txBody>
      </p:sp>
    </p:spTree>
    <p:extLst>
      <p:ext uri="{BB962C8B-B14F-4D97-AF65-F5344CB8AC3E}">
        <p14:creationId xmlns:p14="http://schemas.microsoft.com/office/powerpoint/2010/main" val="2278390239"/>
      </p:ext>
    </p:extLst>
  </p:cSld>
  <p:clrMapOvr>
    <a:masterClrMapping/>
  </p:clrMapOvr>
  <p:transition spd="med">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AEA0189-BCB9-4DAA-A9CE-06F4E227F0A7}"/>
              </a:ext>
            </a:extLst>
          </p:cNvPr>
          <p:cNvSpPr>
            <a:spLocks noGrp="1"/>
          </p:cNvSpPr>
          <p:nvPr>
            <p:ph type="title"/>
          </p:nvPr>
        </p:nvSpPr>
        <p:spPr>
          <a:xfrm>
            <a:off x="837981" y="196198"/>
            <a:ext cx="10512862" cy="489602"/>
          </a:xfrm>
        </p:spPr>
        <p:txBody>
          <a:bodyPr/>
          <a:lstStyle/>
          <a:p>
            <a:r>
              <a:rPr lang="en-US" sz="2600" dirty="0">
                <a:latin typeface="SansSerif" panose="00000400000000000000" pitchFamily="2" charset="2"/>
                <a:cs typeface="Times New Roman" panose="02020603050405020304" pitchFamily="18" charset="0"/>
              </a:rPr>
              <a:t>Design(continued)</a:t>
            </a:r>
          </a:p>
        </p:txBody>
      </p:sp>
      <p:sp>
        <p:nvSpPr>
          <p:cNvPr id="3" name="Content Placeholder 2">
            <a:extLst>
              <a:ext uri="{FF2B5EF4-FFF2-40B4-BE49-F238E27FC236}">
                <a16:creationId xmlns="" xmlns:a16="http://schemas.microsoft.com/office/drawing/2014/main" id="{FAAED7C7-9DF3-449A-8BB5-A06792F62CA6}"/>
              </a:ext>
            </a:extLst>
          </p:cNvPr>
          <p:cNvSpPr>
            <a:spLocks noGrp="1"/>
          </p:cNvSpPr>
          <p:nvPr>
            <p:ph idx="1"/>
          </p:nvPr>
        </p:nvSpPr>
        <p:spPr>
          <a:xfrm>
            <a:off x="837982" y="762000"/>
            <a:ext cx="11108451" cy="5715000"/>
          </a:xfrm>
        </p:spPr>
        <p:txBody>
          <a:bodyPr>
            <a:noAutofit/>
          </a:bodyPr>
          <a:lstStyle/>
          <a:p>
            <a:r>
              <a:rPr lang="en-US" sz="1600" dirty="0">
                <a:solidFill>
                  <a:schemeClr val="tx1"/>
                </a:solidFill>
                <a:latin typeface="Times New Roman" panose="02020603050405020304" pitchFamily="18" charset="0"/>
                <a:cs typeface="Times New Roman" panose="02020603050405020304" pitchFamily="18" charset="0"/>
              </a:rPr>
              <a:t>Elements design</a:t>
            </a:r>
          </a:p>
          <a:p>
            <a:pPr marL="0" indent="0">
              <a:buNone/>
            </a:pPr>
            <a:r>
              <a:rPr lang="en-US" dirty="0">
                <a:solidFill>
                  <a:schemeClr val="tx1"/>
                </a:solidFill>
                <a:latin typeface="Times New Roman" panose="02020603050405020304" pitchFamily="18" charset="0"/>
                <a:cs typeface="Times New Roman" panose="02020603050405020304" pitchFamily="18" charset="0"/>
              </a:rPr>
              <a:t>1- </a:t>
            </a:r>
            <a:r>
              <a:rPr lang="en-US" dirty="0" smtClean="0">
                <a:solidFill>
                  <a:schemeClr val="tx1"/>
                </a:solidFill>
                <a:latin typeface="Times New Roman" panose="02020603050405020304" pitchFamily="18" charset="0"/>
                <a:cs typeface="Times New Roman" panose="02020603050405020304" pitchFamily="18" charset="0"/>
              </a:rPr>
              <a:t>Slab</a:t>
            </a:r>
          </a:p>
          <a:p>
            <a:pPr marL="44450" indent="0">
              <a:buNone/>
            </a:pPr>
            <a:r>
              <a:rPr lang="en-US" sz="1800" b="1" dirty="0" smtClean="0">
                <a:solidFill>
                  <a:schemeClr val="tx1"/>
                </a:solidFill>
                <a:latin typeface="Times New Roman" panose="02020603050405020304" pitchFamily="18" charset="0"/>
                <a:cs typeface="Times New Roman" panose="02020603050405020304" pitchFamily="18" charset="0"/>
              </a:rPr>
              <a:t>Shear stresses in slab check:</a:t>
            </a:r>
          </a:p>
          <a:p>
            <a:pPr marL="44450" indent="0">
              <a:buNone/>
            </a:pPr>
            <a:r>
              <a:rPr lang="en-US" sz="1800" dirty="0" smtClean="0">
                <a:solidFill>
                  <a:schemeClr val="tx1"/>
                </a:solidFill>
                <a:latin typeface="Times New Roman" panose="02020603050405020304" pitchFamily="18" charset="0"/>
                <a:cs typeface="Times New Roman" panose="02020603050405020304" pitchFamily="18" charset="0"/>
              </a:rPr>
              <a:t>Maximum </a:t>
            </a:r>
            <a:r>
              <a:rPr lang="en-US" sz="1800" dirty="0">
                <a:solidFill>
                  <a:schemeClr val="tx1"/>
                </a:solidFill>
                <a:latin typeface="Times New Roman" panose="02020603050405020304" pitchFamily="18" charset="0"/>
                <a:cs typeface="Times New Roman" panose="02020603050405020304" pitchFamily="18" charset="0"/>
              </a:rPr>
              <a:t>shear value from sap:</a:t>
            </a:r>
            <a:endParaRPr lang="en-US" sz="1800" dirty="0">
              <a:solidFill>
                <a:schemeClr val="tx1"/>
              </a:solidFill>
              <a:latin typeface="Times New Roman" panose="02020603050405020304" pitchFamily="18" charset="0"/>
              <a:cs typeface="Times New Roman" panose="02020603050405020304" pitchFamily="18" charset="0"/>
            </a:endParaRPr>
          </a:p>
        </p:txBody>
      </p:sp>
      <p:pic>
        <p:nvPicPr>
          <p:cNvPr id="6" name="Picture 5"/>
          <p:cNvPicPr/>
          <p:nvPr/>
        </p:nvPicPr>
        <p:blipFill>
          <a:blip r:embed="rId2"/>
          <a:srcRect/>
          <a:stretch>
            <a:fillRect/>
          </a:stretch>
        </p:blipFill>
        <p:spPr bwMode="auto">
          <a:xfrm>
            <a:off x="527004" y="2667000"/>
            <a:ext cx="5200650" cy="3685540"/>
          </a:xfrm>
          <a:prstGeom prst="rect">
            <a:avLst/>
          </a:prstGeom>
          <a:noFill/>
          <a:ln w="9525">
            <a:noFill/>
            <a:miter lim="800000"/>
            <a:headEnd/>
            <a:tailEnd/>
          </a:ln>
        </p:spPr>
      </p:pic>
      <p:pic>
        <p:nvPicPr>
          <p:cNvPr id="7" name="Picture 6"/>
          <p:cNvPicPr/>
          <p:nvPr/>
        </p:nvPicPr>
        <p:blipFill>
          <a:blip r:embed="rId3"/>
          <a:srcRect/>
          <a:stretch>
            <a:fillRect/>
          </a:stretch>
        </p:blipFill>
        <p:spPr bwMode="auto">
          <a:xfrm>
            <a:off x="6399212" y="2667000"/>
            <a:ext cx="5491480" cy="3486150"/>
          </a:xfrm>
          <a:prstGeom prst="rect">
            <a:avLst/>
          </a:prstGeom>
          <a:noFill/>
          <a:ln w="9525">
            <a:noFill/>
            <a:miter lim="800000"/>
            <a:headEnd/>
            <a:tailEnd/>
          </a:ln>
        </p:spPr>
      </p:pic>
      <p:sp>
        <p:nvSpPr>
          <p:cNvPr id="10" name="Text Box 52">
            <a:extLst>
              <a:ext uri="{FF2B5EF4-FFF2-40B4-BE49-F238E27FC236}">
                <a16:creationId xmlns="" xmlns:a16="http://schemas.microsoft.com/office/drawing/2014/main" id="{958BFD28-C9AB-4440-8852-C1B83B080B13}"/>
              </a:ext>
            </a:extLst>
          </p:cNvPr>
          <p:cNvSpPr txBox="1"/>
          <p:nvPr/>
        </p:nvSpPr>
        <p:spPr>
          <a:xfrm>
            <a:off x="811021" y="6351446"/>
            <a:ext cx="4632616" cy="457200"/>
          </a:xfrm>
          <a:prstGeom prst="rect">
            <a:avLst/>
          </a:prstGeom>
          <a:solidFill>
            <a:schemeClr val="lt1"/>
          </a:solidFill>
          <a:ln w="6350">
            <a:solidFill>
              <a:schemeClr val="bg1"/>
            </a:solidFill>
          </a:ln>
        </p:spPr>
        <p:txBody>
          <a:bodyPr rot="0" spcFirstLastPara="0" vert="horz" wrap="square" lIns="91440" tIns="45720" rIns="91440" bIns="45720" numCol="1" spcCol="0" rtlCol="0" fromWordArt="0" anchor="t" anchorCtr="0" forceAA="0" compatLnSpc="1">
            <a:prstTxWarp prst="textNoShape">
              <a:avLst/>
            </a:prstTxWarp>
            <a:noAutofit/>
          </a:bodyPr>
          <a:lstStyle/>
          <a:p>
            <a:r>
              <a:rPr lang="en-US" sz="1600" dirty="0"/>
              <a:t>Maximum shear stresses in </a:t>
            </a:r>
            <a:r>
              <a:rPr lang="en-US" sz="1600" dirty="0" smtClean="0"/>
              <a:t>X-direction </a:t>
            </a:r>
            <a:r>
              <a:rPr lang="en-US" sz="1600" dirty="0"/>
              <a:t>on slab </a:t>
            </a:r>
            <a:endParaRPr lang="en-US" sz="1600" dirty="0"/>
          </a:p>
        </p:txBody>
      </p:sp>
      <p:sp>
        <p:nvSpPr>
          <p:cNvPr id="12" name="Text Box 52">
            <a:extLst>
              <a:ext uri="{FF2B5EF4-FFF2-40B4-BE49-F238E27FC236}">
                <a16:creationId xmlns="" xmlns:a16="http://schemas.microsoft.com/office/drawing/2014/main" id="{958BFD28-C9AB-4440-8852-C1B83B080B13}"/>
              </a:ext>
            </a:extLst>
          </p:cNvPr>
          <p:cNvSpPr txBox="1"/>
          <p:nvPr/>
        </p:nvSpPr>
        <p:spPr>
          <a:xfrm>
            <a:off x="6828644" y="6313898"/>
            <a:ext cx="4632616" cy="457200"/>
          </a:xfrm>
          <a:prstGeom prst="rect">
            <a:avLst/>
          </a:prstGeom>
          <a:solidFill>
            <a:schemeClr val="lt1"/>
          </a:solidFill>
          <a:ln w="6350">
            <a:solidFill>
              <a:schemeClr val="bg1"/>
            </a:solidFill>
          </a:ln>
        </p:spPr>
        <p:txBody>
          <a:bodyPr rot="0" spcFirstLastPara="0" vert="horz" wrap="square" lIns="91440" tIns="45720" rIns="91440" bIns="45720" numCol="1" spcCol="0" rtlCol="0" fromWordArt="0" anchor="t" anchorCtr="0" forceAA="0" compatLnSpc="1">
            <a:prstTxWarp prst="textNoShape">
              <a:avLst/>
            </a:prstTxWarp>
            <a:noAutofit/>
          </a:bodyPr>
          <a:lstStyle/>
          <a:p>
            <a:r>
              <a:rPr lang="en-US" sz="1600" dirty="0"/>
              <a:t>Maximum shear stresses in Y</a:t>
            </a:r>
            <a:r>
              <a:rPr lang="en-US" sz="1600" dirty="0" smtClean="0"/>
              <a:t>-direction </a:t>
            </a:r>
            <a:r>
              <a:rPr lang="en-US" sz="1600" dirty="0"/>
              <a:t>on slab </a:t>
            </a:r>
            <a:endParaRPr lang="en-US" sz="1600" dirty="0"/>
          </a:p>
        </p:txBody>
      </p:sp>
      <p:sp>
        <p:nvSpPr>
          <p:cNvPr id="13" name="TextBox 12"/>
          <p:cNvSpPr txBox="1"/>
          <p:nvPr/>
        </p:nvSpPr>
        <p:spPr>
          <a:xfrm>
            <a:off x="5437726" y="1191296"/>
            <a:ext cx="6023534" cy="646331"/>
          </a:xfrm>
          <a:prstGeom prst="rect">
            <a:avLst/>
          </a:prstGeom>
          <a:noFill/>
        </p:spPr>
        <p:txBody>
          <a:bodyPr wrap="square" rtlCol="0">
            <a:spAutoFit/>
          </a:bodyPr>
          <a:lstStyle/>
          <a:p>
            <a:pPr marL="285750" indent="-285750">
              <a:buFont typeface="Wingdings" panose="05000000000000000000" pitchFamily="2" charset="2"/>
              <a:buChar char="v"/>
            </a:pPr>
            <a:r>
              <a:rPr lang="en-US" b="1" dirty="0">
                <a:solidFill>
                  <a:srgbClr val="00B050"/>
                </a:solidFill>
              </a:rPr>
              <a:t>The Maximum stress in slab is less than the shear capacity, so the section size is adequate.</a:t>
            </a:r>
            <a:endParaRPr lang="en-US" b="1" dirty="0">
              <a:solidFill>
                <a:srgbClr val="00B050"/>
              </a:solidFill>
            </a:endParaRPr>
          </a:p>
        </p:txBody>
      </p:sp>
    </p:spTree>
    <p:extLst>
      <p:ext uri="{BB962C8B-B14F-4D97-AF65-F5344CB8AC3E}">
        <p14:creationId xmlns:p14="http://schemas.microsoft.com/office/powerpoint/2010/main" val="3639534774"/>
      </p:ext>
    </p:extLst>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306F060-1B78-487E-8138-0148069CE3B6}"/>
              </a:ext>
            </a:extLst>
          </p:cNvPr>
          <p:cNvSpPr>
            <a:spLocks noGrp="1"/>
          </p:cNvSpPr>
          <p:nvPr>
            <p:ph type="title"/>
          </p:nvPr>
        </p:nvSpPr>
        <p:spPr/>
        <p:txBody>
          <a:bodyPr>
            <a:normAutofit/>
          </a:bodyPr>
          <a:lstStyle/>
          <a:p>
            <a:r>
              <a:rPr lang="en-US" sz="2600" b="1" dirty="0">
                <a:latin typeface="SansSerif" panose="00000400000000000000" pitchFamily="2" charset="2"/>
                <a:cs typeface="Times New Roman" panose="02020603050405020304" pitchFamily="18" charset="0"/>
              </a:rPr>
              <a:t>Introduction </a:t>
            </a:r>
          </a:p>
        </p:txBody>
      </p:sp>
      <p:sp>
        <p:nvSpPr>
          <p:cNvPr id="3" name="Content Placeholder 2">
            <a:extLst>
              <a:ext uri="{FF2B5EF4-FFF2-40B4-BE49-F238E27FC236}">
                <a16:creationId xmlns="" xmlns:a16="http://schemas.microsoft.com/office/drawing/2014/main" id="{94E590DA-31F7-404D-8949-9AAC6CF92346}"/>
              </a:ext>
            </a:extLst>
          </p:cNvPr>
          <p:cNvSpPr>
            <a:spLocks noGrp="1"/>
          </p:cNvSpPr>
          <p:nvPr>
            <p:ph idx="1"/>
          </p:nvPr>
        </p:nvSpPr>
        <p:spPr/>
        <p:txBody>
          <a:bodyPr>
            <a:normAutofit/>
          </a:bodyPr>
          <a:lstStyle/>
          <a:p>
            <a:pPr>
              <a:lnSpc>
                <a:spcPct val="150000"/>
              </a:lnSpc>
            </a:pPr>
            <a:r>
              <a:rPr lang="en-US" sz="2200" dirty="0">
                <a:solidFill>
                  <a:schemeClr val="tx1"/>
                </a:solidFill>
                <a:latin typeface="SansSerif" panose="00000400000000000000" pitchFamily="2" charset="2"/>
                <a:cs typeface="Sakkal Majalla" panose="02000000000000000000" pitchFamily="2" charset="-78"/>
              </a:rPr>
              <a:t>It</a:t>
            </a:r>
            <a:r>
              <a:rPr lang="en-US" sz="2200" dirty="0">
                <a:solidFill>
                  <a:schemeClr val="tx1"/>
                </a:solidFill>
                <a:latin typeface="Arial" panose="020B0604020202020204" pitchFamily="34" charset="0"/>
                <a:ea typeface="Tahoma" panose="020B0604030504040204" pitchFamily="34" charset="0"/>
                <a:cs typeface="Arial" panose="020B0604020202020204" pitchFamily="34" charset="0"/>
              </a:rPr>
              <a:t>’</a:t>
            </a:r>
            <a:r>
              <a:rPr lang="en-US" sz="2200" dirty="0">
                <a:solidFill>
                  <a:schemeClr val="tx1"/>
                </a:solidFill>
                <a:latin typeface="SansSerif" panose="00000400000000000000" pitchFamily="2" charset="2"/>
                <a:cs typeface="Sakkal Majalla" panose="02000000000000000000" pitchFamily="2" charset="-78"/>
              </a:rPr>
              <a:t>s a residential building built for students who live far away from Jenin and it</a:t>
            </a:r>
            <a:r>
              <a:rPr lang="en-US" sz="2200" dirty="0">
                <a:solidFill>
                  <a:schemeClr val="tx1"/>
                </a:solidFill>
                <a:latin typeface="Arial" panose="020B0604020202020204" pitchFamily="34" charset="0"/>
                <a:ea typeface="Tahoma" panose="020B0604030504040204" pitchFamily="34" charset="0"/>
                <a:cs typeface="Arial" panose="020B0604020202020204" pitchFamily="34" charset="0"/>
              </a:rPr>
              <a:t>’</a:t>
            </a:r>
            <a:r>
              <a:rPr lang="en-US" sz="2200" dirty="0">
                <a:solidFill>
                  <a:schemeClr val="tx1"/>
                </a:solidFill>
                <a:latin typeface="SansSerif" panose="00000400000000000000" pitchFamily="2" charset="2"/>
                <a:cs typeface="Sakkal Majalla" panose="02000000000000000000" pitchFamily="2" charset="-78"/>
              </a:rPr>
              <a:t>s a private property owned by Nasser Al-</a:t>
            </a:r>
            <a:r>
              <a:rPr lang="en-US" sz="2200" dirty="0" err="1">
                <a:solidFill>
                  <a:schemeClr val="tx1"/>
                </a:solidFill>
                <a:latin typeface="SansSerif" panose="00000400000000000000" pitchFamily="2" charset="2"/>
                <a:cs typeface="Sakkal Majalla" panose="02000000000000000000" pitchFamily="2" charset="-78"/>
              </a:rPr>
              <a:t>Kasbri</a:t>
            </a:r>
            <a:r>
              <a:rPr lang="en-US" sz="2200" dirty="0">
                <a:solidFill>
                  <a:schemeClr val="tx1"/>
                </a:solidFill>
                <a:latin typeface="SansSerif" panose="00000400000000000000" pitchFamily="2" charset="2"/>
                <a:cs typeface="Sakkal Majalla" panose="02000000000000000000" pitchFamily="2" charset="-78"/>
              </a:rPr>
              <a:t> and It</a:t>
            </a:r>
            <a:r>
              <a:rPr lang="en-US" sz="2200" dirty="0">
                <a:solidFill>
                  <a:schemeClr val="tx1"/>
                </a:solidFill>
                <a:latin typeface="SansSerif" panose="00000400000000000000" pitchFamily="2" charset="2"/>
                <a:cs typeface="Times New Roman" panose="02020603050405020304" pitchFamily="18" charset="0"/>
              </a:rPr>
              <a:t>s located 2 kilometers away from the Arab American University</a:t>
            </a:r>
            <a:r>
              <a:rPr lang="en-US" sz="1800" dirty="0">
                <a:solidFill>
                  <a:schemeClr val="tx1"/>
                </a:solidFill>
                <a:latin typeface="SansSerif" panose="00000400000000000000" pitchFamily="2" charset="2"/>
                <a:cs typeface="Times New Roman" panose="02020603050405020304" pitchFamily="18" charset="0"/>
              </a:rPr>
              <a:t>.</a:t>
            </a:r>
          </a:p>
          <a:p>
            <a:pPr>
              <a:lnSpc>
                <a:spcPct val="150000"/>
              </a:lnSpc>
            </a:pPr>
            <a:r>
              <a:rPr lang="en-US" sz="2200" dirty="0">
                <a:solidFill>
                  <a:schemeClr val="tx1"/>
                </a:solidFill>
                <a:latin typeface="SansSerif" panose="00000400000000000000" pitchFamily="2" charset="2"/>
                <a:cs typeface="Times New Roman" panose="02020603050405020304" pitchFamily="18" charset="0"/>
              </a:rPr>
              <a:t>In order to solve the increasing number of students who live away from the university, many residential buildings have been built near the university for students which require to be designed by engineers.</a:t>
            </a:r>
          </a:p>
          <a:p>
            <a:pPr>
              <a:lnSpc>
                <a:spcPct val="150000"/>
              </a:lnSpc>
            </a:pPr>
            <a:endParaRPr lang="en-US" sz="1800" dirty="0">
              <a:solidFill>
                <a:schemeClr val="tx1"/>
              </a:solidFill>
              <a:latin typeface="SansSerif" panose="00000400000000000000" pitchFamily="2" charset="2"/>
              <a:cs typeface="Times New Roman" panose="02020603050405020304" pitchFamily="18" charset="0"/>
            </a:endParaRPr>
          </a:p>
        </p:txBody>
      </p:sp>
    </p:spTree>
    <p:extLst>
      <p:ext uri="{BB962C8B-B14F-4D97-AF65-F5344CB8AC3E}">
        <p14:creationId xmlns:p14="http://schemas.microsoft.com/office/powerpoint/2010/main" val="974692330"/>
      </p:ext>
    </p:extLst>
  </p:cSld>
  <p:clrMapOvr>
    <a:masterClrMapping/>
  </p:clrMapOvr>
  <p:transition spd="med">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AEA0189-BCB9-4DAA-A9CE-06F4E227F0A7}"/>
              </a:ext>
            </a:extLst>
          </p:cNvPr>
          <p:cNvSpPr>
            <a:spLocks noGrp="1"/>
          </p:cNvSpPr>
          <p:nvPr>
            <p:ph type="title"/>
          </p:nvPr>
        </p:nvSpPr>
        <p:spPr>
          <a:xfrm>
            <a:off x="837981" y="196198"/>
            <a:ext cx="10512862" cy="489602"/>
          </a:xfrm>
        </p:spPr>
        <p:txBody>
          <a:bodyPr/>
          <a:lstStyle/>
          <a:p>
            <a:r>
              <a:rPr lang="en-US" sz="2600" dirty="0">
                <a:latin typeface="SansSerif" panose="00000400000000000000" pitchFamily="2" charset="2"/>
                <a:cs typeface="Times New Roman" panose="02020603050405020304" pitchFamily="18" charset="0"/>
              </a:rPr>
              <a:t>Design(continued)</a:t>
            </a:r>
          </a:p>
        </p:txBody>
      </p:sp>
      <p:sp>
        <p:nvSpPr>
          <p:cNvPr id="3" name="Content Placeholder 2">
            <a:extLst>
              <a:ext uri="{FF2B5EF4-FFF2-40B4-BE49-F238E27FC236}">
                <a16:creationId xmlns="" xmlns:a16="http://schemas.microsoft.com/office/drawing/2014/main" id="{FAAED7C7-9DF3-449A-8BB5-A06792F62CA6}"/>
              </a:ext>
            </a:extLst>
          </p:cNvPr>
          <p:cNvSpPr>
            <a:spLocks noGrp="1"/>
          </p:cNvSpPr>
          <p:nvPr>
            <p:ph idx="1"/>
          </p:nvPr>
        </p:nvSpPr>
        <p:spPr>
          <a:xfrm>
            <a:off x="837980" y="762000"/>
            <a:ext cx="11108451" cy="5715000"/>
          </a:xfrm>
        </p:spPr>
        <p:txBody>
          <a:bodyPr>
            <a:noAutofit/>
          </a:bodyPr>
          <a:lstStyle/>
          <a:p>
            <a:r>
              <a:rPr lang="en-US" sz="1600" dirty="0">
                <a:solidFill>
                  <a:schemeClr val="tx1"/>
                </a:solidFill>
                <a:latin typeface="Times New Roman" panose="02020603050405020304" pitchFamily="18" charset="0"/>
                <a:cs typeface="Times New Roman" panose="02020603050405020304" pitchFamily="18" charset="0"/>
              </a:rPr>
              <a:t>Elements design</a:t>
            </a:r>
          </a:p>
          <a:p>
            <a:pPr marL="0" indent="0">
              <a:buNone/>
            </a:pPr>
            <a:r>
              <a:rPr lang="en-US" sz="1600" dirty="0">
                <a:solidFill>
                  <a:schemeClr val="tx1"/>
                </a:solidFill>
                <a:latin typeface="Times New Roman" panose="02020603050405020304" pitchFamily="18" charset="0"/>
                <a:cs typeface="Times New Roman" panose="02020603050405020304" pitchFamily="18" charset="0"/>
              </a:rPr>
              <a:t>1- </a:t>
            </a:r>
            <a:r>
              <a:rPr lang="en-US" sz="1600" dirty="0" smtClean="0">
                <a:solidFill>
                  <a:schemeClr val="tx1"/>
                </a:solidFill>
                <a:latin typeface="Times New Roman" panose="02020603050405020304" pitchFamily="18" charset="0"/>
                <a:cs typeface="Times New Roman" panose="02020603050405020304" pitchFamily="18" charset="0"/>
              </a:rPr>
              <a:t>Slab</a:t>
            </a:r>
          </a:p>
          <a:p>
            <a:pPr marL="0" indent="0">
              <a:lnSpc>
                <a:spcPct val="150000"/>
              </a:lnSpc>
              <a:buNone/>
            </a:pPr>
            <a:r>
              <a:rPr lang="en-US" sz="1600" dirty="0" smtClean="0">
                <a:solidFill>
                  <a:schemeClr val="tx1"/>
                </a:solidFill>
                <a:latin typeface="Times New Roman" panose="02020603050405020304" pitchFamily="18" charset="0"/>
                <a:cs typeface="Times New Roman" panose="02020603050405020304" pitchFamily="18" charset="0"/>
              </a:rPr>
              <a:t>The </a:t>
            </a:r>
            <a:r>
              <a:rPr lang="en-US" sz="1600" dirty="0">
                <a:solidFill>
                  <a:schemeClr val="tx1"/>
                </a:solidFill>
                <a:latin typeface="Times New Roman" panose="02020603050405020304" pitchFamily="18" charset="0"/>
                <a:cs typeface="Times New Roman" panose="02020603050405020304" pitchFamily="18" charset="0"/>
              </a:rPr>
              <a:t>moment capacity of the slab was calculated and compared with SAP maximum moment value:</a:t>
            </a:r>
          </a:p>
          <a:p>
            <a:pPr marL="0" indent="0">
              <a:lnSpc>
                <a:spcPct val="150000"/>
              </a:lnSpc>
              <a:buNone/>
            </a:pPr>
            <a:r>
              <a:rPr lang="en-US" sz="1600" dirty="0" err="1">
                <a:solidFill>
                  <a:schemeClr val="tx1"/>
                </a:solidFill>
                <a:latin typeface="Times New Roman" panose="02020603050405020304" pitchFamily="18" charset="0"/>
                <a:cs typeface="Times New Roman" panose="02020603050405020304" pitchFamily="18" charset="0"/>
              </a:rPr>
              <a:t>ФMn</a:t>
            </a:r>
            <a:r>
              <a:rPr lang="en-US" sz="1600" dirty="0">
                <a:solidFill>
                  <a:schemeClr val="tx1"/>
                </a:solidFill>
                <a:latin typeface="Times New Roman" panose="02020603050405020304" pitchFamily="18" charset="0"/>
                <a:cs typeface="Times New Roman" panose="02020603050405020304" pitchFamily="18" charset="0"/>
              </a:rPr>
              <a:t> = 0.9*As*</a:t>
            </a:r>
            <a:r>
              <a:rPr lang="en-US" sz="1600" dirty="0" err="1">
                <a:solidFill>
                  <a:schemeClr val="tx1"/>
                </a:solidFill>
                <a:latin typeface="Times New Roman" panose="02020603050405020304" pitchFamily="18" charset="0"/>
                <a:cs typeface="Times New Roman" panose="02020603050405020304" pitchFamily="18" charset="0"/>
              </a:rPr>
              <a:t>fy</a:t>
            </a:r>
            <a:r>
              <a:rPr lang="en-US" sz="1600" dirty="0">
                <a:solidFill>
                  <a:schemeClr val="tx1"/>
                </a:solidFill>
                <a:latin typeface="Times New Roman" panose="02020603050405020304" pitchFamily="18" charset="0"/>
                <a:cs typeface="Times New Roman" panose="02020603050405020304" pitchFamily="18" charset="0"/>
              </a:rPr>
              <a:t>*(d-a/2). </a:t>
            </a:r>
          </a:p>
          <a:p>
            <a:pPr marL="0" indent="0">
              <a:lnSpc>
                <a:spcPct val="150000"/>
              </a:lnSpc>
              <a:buNone/>
            </a:pPr>
            <a:r>
              <a:rPr lang="en-US" sz="1600" dirty="0">
                <a:solidFill>
                  <a:schemeClr val="tx1"/>
                </a:solidFill>
                <a:latin typeface="Times New Roman" panose="02020603050405020304" pitchFamily="18" charset="0"/>
                <a:cs typeface="Times New Roman" panose="02020603050405020304" pitchFamily="18" charset="0"/>
              </a:rPr>
              <a:t>Assume As = 308mm</a:t>
            </a:r>
            <a:r>
              <a:rPr lang="en-US" sz="1600" baseline="30000" dirty="0">
                <a:solidFill>
                  <a:schemeClr val="tx1"/>
                </a:solidFill>
                <a:latin typeface="Times New Roman" panose="02020603050405020304" pitchFamily="18" charset="0"/>
                <a:cs typeface="Times New Roman" panose="02020603050405020304" pitchFamily="18" charset="0"/>
              </a:rPr>
              <a:t>2</a:t>
            </a:r>
            <a:r>
              <a:rPr lang="en-US" sz="1600" dirty="0">
                <a:solidFill>
                  <a:schemeClr val="tx1"/>
                </a:solidFill>
                <a:latin typeface="Times New Roman" panose="02020603050405020304" pitchFamily="18" charset="0"/>
                <a:cs typeface="Times New Roman" panose="02020603050405020304" pitchFamily="18" charset="0"/>
              </a:rPr>
              <a:t>(2Ф14mm).</a:t>
            </a:r>
          </a:p>
          <a:p>
            <a:pPr marL="0" indent="0">
              <a:lnSpc>
                <a:spcPct val="150000"/>
              </a:lnSpc>
              <a:buNone/>
            </a:pPr>
            <a:r>
              <a:rPr lang="en-US" sz="1600" dirty="0">
                <a:solidFill>
                  <a:schemeClr val="tx1"/>
                </a:solidFill>
                <a:latin typeface="Times New Roman" panose="02020603050405020304" pitchFamily="18" charset="0"/>
                <a:cs typeface="Times New Roman" panose="02020603050405020304" pitchFamily="18" charset="0"/>
              </a:rPr>
              <a:t>Assume a = 80mm.</a:t>
            </a:r>
          </a:p>
          <a:p>
            <a:pPr marL="0" indent="0">
              <a:lnSpc>
                <a:spcPct val="150000"/>
              </a:lnSpc>
              <a:buNone/>
            </a:pPr>
            <a:r>
              <a:rPr lang="en-US" sz="1600" dirty="0">
                <a:solidFill>
                  <a:schemeClr val="tx1"/>
                </a:solidFill>
                <a:latin typeface="Times New Roman" panose="02020603050405020304" pitchFamily="18" charset="0"/>
                <a:cs typeface="Times New Roman" panose="02020603050405020304" pitchFamily="18" charset="0"/>
              </a:rPr>
              <a:t>d = </a:t>
            </a:r>
            <a:r>
              <a:rPr lang="en-US" sz="1600" dirty="0" smtClean="0">
                <a:solidFill>
                  <a:schemeClr val="tx1"/>
                </a:solidFill>
                <a:latin typeface="Times New Roman" panose="02020603050405020304" pitchFamily="18" charset="0"/>
                <a:cs typeface="Times New Roman" panose="02020603050405020304" pitchFamily="18" charset="0"/>
              </a:rPr>
              <a:t>360mm</a:t>
            </a:r>
            <a:r>
              <a:rPr lang="en-US" sz="1600" dirty="0">
                <a:solidFill>
                  <a:schemeClr val="tx1"/>
                </a:solidFill>
                <a:latin typeface="Times New Roman" panose="02020603050405020304" pitchFamily="18" charset="0"/>
                <a:cs typeface="Times New Roman" panose="02020603050405020304" pitchFamily="18" charset="0"/>
              </a:rPr>
              <a:t>.</a:t>
            </a:r>
          </a:p>
          <a:p>
            <a:pPr marL="0" indent="0">
              <a:lnSpc>
                <a:spcPct val="150000"/>
              </a:lnSpc>
              <a:buNone/>
            </a:pPr>
            <a:r>
              <a:rPr lang="en-US" sz="1600" dirty="0" err="1">
                <a:solidFill>
                  <a:schemeClr val="tx1"/>
                </a:solidFill>
                <a:latin typeface="Times New Roman" panose="02020603050405020304" pitchFamily="18" charset="0"/>
                <a:cs typeface="Times New Roman" panose="02020603050405020304" pitchFamily="18" charset="0"/>
              </a:rPr>
              <a:t>ФMn</a:t>
            </a:r>
            <a:r>
              <a:rPr lang="en-US" sz="1600" dirty="0">
                <a:solidFill>
                  <a:schemeClr val="tx1"/>
                </a:solidFill>
                <a:latin typeface="Times New Roman" panose="02020603050405020304" pitchFamily="18" charset="0"/>
                <a:cs typeface="Times New Roman" panose="02020603050405020304" pitchFamily="18" charset="0"/>
              </a:rPr>
              <a:t> = 0.9*308*420*(</a:t>
            </a:r>
            <a:r>
              <a:rPr lang="en-US" sz="1600" dirty="0" smtClean="0">
                <a:solidFill>
                  <a:schemeClr val="tx1"/>
                </a:solidFill>
                <a:latin typeface="Times New Roman" panose="02020603050405020304" pitchFamily="18" charset="0"/>
                <a:cs typeface="Times New Roman" panose="02020603050405020304" pitchFamily="18" charset="0"/>
              </a:rPr>
              <a:t>360-80/2</a:t>
            </a:r>
            <a:r>
              <a:rPr lang="en-US" sz="1600" dirty="0">
                <a:solidFill>
                  <a:schemeClr val="tx1"/>
                </a:solidFill>
                <a:latin typeface="Times New Roman" panose="02020603050405020304" pitchFamily="18" charset="0"/>
                <a:cs typeface="Times New Roman" panose="02020603050405020304" pitchFamily="18" charset="0"/>
              </a:rPr>
              <a:t>) = </a:t>
            </a:r>
            <a:r>
              <a:rPr lang="en-US" sz="1600" dirty="0" smtClean="0">
                <a:solidFill>
                  <a:schemeClr val="tx1"/>
                </a:solidFill>
                <a:latin typeface="Times New Roman" panose="02020603050405020304" pitchFamily="18" charset="0"/>
                <a:cs typeface="Times New Roman" panose="02020603050405020304" pitchFamily="18" charset="0"/>
              </a:rPr>
              <a:t>37.25 </a:t>
            </a:r>
            <a:r>
              <a:rPr lang="en-US" sz="1600" dirty="0" err="1" smtClean="0">
                <a:solidFill>
                  <a:schemeClr val="tx1"/>
                </a:solidFill>
                <a:latin typeface="Times New Roman" panose="02020603050405020304" pitchFamily="18" charset="0"/>
                <a:cs typeface="Times New Roman" panose="02020603050405020304" pitchFamily="18" charset="0"/>
              </a:rPr>
              <a:t>kN.</a:t>
            </a:r>
            <a:r>
              <a:rPr lang="en-US" sz="1600" dirty="0" err="1">
                <a:solidFill>
                  <a:schemeClr val="tx1"/>
                </a:solidFill>
                <a:latin typeface="Times New Roman" panose="02020603050405020304" pitchFamily="18" charset="0"/>
                <a:cs typeface="Times New Roman" panose="02020603050405020304" pitchFamily="18" charset="0"/>
              </a:rPr>
              <a:t>m</a:t>
            </a:r>
            <a:endParaRPr lang="en-US" sz="1600" dirty="0">
              <a:solidFill>
                <a:schemeClr val="tx1"/>
              </a:solidFill>
              <a:latin typeface="Times New Roman" panose="02020603050405020304" pitchFamily="18" charset="0"/>
              <a:cs typeface="Times New Roman" panose="02020603050405020304" pitchFamily="18" charset="0"/>
            </a:endParaRPr>
          </a:p>
          <a:p>
            <a:pPr>
              <a:lnSpc>
                <a:spcPct val="150000"/>
              </a:lnSpc>
            </a:pPr>
            <a:r>
              <a:rPr lang="en-US" sz="1600" dirty="0">
                <a:solidFill>
                  <a:schemeClr val="tx1"/>
                </a:solidFill>
                <a:latin typeface="Times New Roman" panose="02020603050405020304" pitchFamily="18" charset="0"/>
                <a:cs typeface="Times New Roman" panose="02020603050405020304" pitchFamily="18" charset="0"/>
              </a:rPr>
              <a:t>Check a:</a:t>
            </a:r>
          </a:p>
          <a:p>
            <a:pPr marL="0" indent="0">
              <a:lnSpc>
                <a:spcPct val="150000"/>
              </a:lnSpc>
              <a:buNone/>
            </a:pPr>
            <a:r>
              <a:rPr lang="en-US" sz="1600" dirty="0">
                <a:solidFill>
                  <a:schemeClr val="tx1"/>
                </a:solidFill>
                <a:latin typeface="Times New Roman" panose="02020603050405020304" pitchFamily="18" charset="0"/>
                <a:cs typeface="Times New Roman" panose="02020603050405020304" pitchFamily="18" charset="0"/>
              </a:rPr>
              <a:t>a = As*</a:t>
            </a:r>
            <a:r>
              <a:rPr lang="en-US" sz="1600" dirty="0" err="1">
                <a:solidFill>
                  <a:schemeClr val="tx1"/>
                </a:solidFill>
                <a:latin typeface="Times New Roman" panose="02020603050405020304" pitchFamily="18" charset="0"/>
                <a:cs typeface="Times New Roman" panose="02020603050405020304" pitchFamily="18" charset="0"/>
              </a:rPr>
              <a:t>fy</a:t>
            </a:r>
            <a:r>
              <a:rPr lang="en-US" sz="1600" dirty="0">
                <a:solidFill>
                  <a:schemeClr val="tx1"/>
                </a:solidFill>
                <a:latin typeface="Times New Roman" panose="02020603050405020304" pitchFamily="18" charset="0"/>
                <a:cs typeface="Times New Roman" panose="02020603050405020304" pitchFamily="18" charset="0"/>
              </a:rPr>
              <a:t>/0.85f’c*b = 308*420/0.85*28*720</a:t>
            </a:r>
          </a:p>
          <a:p>
            <a:pPr marL="0" indent="0">
              <a:lnSpc>
                <a:spcPct val="150000"/>
              </a:lnSpc>
              <a:buNone/>
            </a:pPr>
            <a:r>
              <a:rPr lang="en-US" sz="1600" dirty="0">
                <a:solidFill>
                  <a:schemeClr val="tx1"/>
                </a:solidFill>
                <a:latin typeface="Times New Roman" panose="02020603050405020304" pitchFamily="18" charset="0"/>
                <a:cs typeface="Times New Roman" panose="02020603050405020304" pitchFamily="18" charset="0"/>
              </a:rPr>
              <a:t>   = 7.5mm &lt; 80mm </a:t>
            </a:r>
            <a:r>
              <a:rPr lang="en-US" sz="1600" b="1" dirty="0">
                <a:solidFill>
                  <a:schemeClr val="tx1"/>
                </a:solidFill>
                <a:latin typeface="Times New Roman" panose="02020603050405020304" pitchFamily="18" charset="0"/>
                <a:cs typeface="Times New Roman" panose="02020603050405020304" pitchFamily="18" charset="0"/>
              </a:rPr>
              <a:t>OK.</a:t>
            </a:r>
            <a:endParaRPr lang="en-US" sz="1600" dirty="0">
              <a:solidFill>
                <a:schemeClr val="tx1"/>
              </a:solidFill>
              <a:latin typeface="Times New Roman" panose="02020603050405020304" pitchFamily="18" charset="0"/>
              <a:cs typeface="Times New Roman" panose="02020603050405020304" pitchFamily="18" charset="0"/>
            </a:endParaRPr>
          </a:p>
          <a:p>
            <a:pPr marL="0" indent="0">
              <a:buNone/>
            </a:pPr>
            <a:endParaRPr lang="en-US" sz="1600" dirty="0">
              <a:solidFill>
                <a:schemeClr val="tx1"/>
              </a:solidFill>
              <a:latin typeface="Times New Roman" panose="02020603050405020304" pitchFamily="18" charset="0"/>
              <a:cs typeface="Times New Roman" panose="02020603050405020304" pitchFamily="18" charset="0"/>
            </a:endParaRPr>
          </a:p>
          <a:p>
            <a:pPr marL="0" indent="0">
              <a:buNone/>
            </a:pPr>
            <a:endParaRPr lang="en-US" sz="1600" dirty="0">
              <a:solidFill>
                <a:schemeClr val="tx1"/>
              </a:solidFill>
              <a:latin typeface="Times New Roman" panose="02020603050405020304" pitchFamily="18" charset="0"/>
              <a:cs typeface="Times New Roman" panose="02020603050405020304" pitchFamily="18" charset="0"/>
            </a:endParaRPr>
          </a:p>
          <a:p>
            <a:pPr marL="0" indent="0">
              <a:buNone/>
            </a:pPr>
            <a:endParaRPr lang="en-US" sz="1600" dirty="0">
              <a:solidFill>
                <a:schemeClr val="tx1"/>
              </a:solidFill>
              <a:latin typeface="Times New Roman" panose="02020603050405020304" pitchFamily="18" charset="0"/>
              <a:cs typeface="Times New Roman" panose="02020603050405020304" pitchFamily="18" charset="0"/>
            </a:endParaRPr>
          </a:p>
        </p:txBody>
      </p:sp>
      <p:pic>
        <p:nvPicPr>
          <p:cNvPr id="9" name="Picture 8">
            <a:extLst>
              <a:ext uri="{FF2B5EF4-FFF2-40B4-BE49-F238E27FC236}">
                <a16:creationId xmlns="" xmlns:a16="http://schemas.microsoft.com/office/drawing/2014/main" id="{0BBF78A2-A4C0-423D-ACFC-42E9B3EC8D39}"/>
              </a:ext>
            </a:extLst>
          </p:cNvPr>
          <p:cNvPicPr/>
          <p:nvPr/>
        </p:nvPicPr>
        <p:blipFill>
          <a:blip r:embed="rId2">
            <a:extLst>
              <a:ext uri="{28A0092B-C50C-407E-A947-70E740481C1C}">
                <a14:useLocalDpi xmlns:a14="http://schemas.microsoft.com/office/drawing/2010/main" val="0"/>
              </a:ext>
            </a:extLst>
          </a:blip>
          <a:stretch>
            <a:fillRect/>
          </a:stretch>
        </p:blipFill>
        <p:spPr>
          <a:xfrm>
            <a:off x="9019210" y="2753014"/>
            <a:ext cx="2927223" cy="2812472"/>
          </a:xfrm>
          <a:prstGeom prst="rect">
            <a:avLst/>
          </a:prstGeom>
        </p:spPr>
      </p:pic>
      <p:sp>
        <p:nvSpPr>
          <p:cNvPr id="11" name="Text Box 52">
            <a:extLst>
              <a:ext uri="{FF2B5EF4-FFF2-40B4-BE49-F238E27FC236}">
                <a16:creationId xmlns="" xmlns:a16="http://schemas.microsoft.com/office/drawing/2014/main" id="{958BFD28-C9AB-4440-8852-C1B83B080B13}"/>
              </a:ext>
            </a:extLst>
          </p:cNvPr>
          <p:cNvSpPr txBox="1"/>
          <p:nvPr/>
        </p:nvSpPr>
        <p:spPr>
          <a:xfrm>
            <a:off x="9768632" y="5865162"/>
            <a:ext cx="1202580" cy="457200"/>
          </a:xfrm>
          <a:prstGeom prst="rect">
            <a:avLst/>
          </a:prstGeom>
          <a:solidFill>
            <a:schemeClr val="lt1"/>
          </a:solidFill>
          <a:ln w="6350">
            <a:solidFill>
              <a:schemeClr val="bg1"/>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600"/>
              </a:spcAft>
            </a:pP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Slab section</a:t>
            </a:r>
          </a:p>
        </p:txBody>
      </p:sp>
    </p:spTree>
    <p:extLst>
      <p:ext uri="{BB962C8B-B14F-4D97-AF65-F5344CB8AC3E}">
        <p14:creationId xmlns:p14="http://schemas.microsoft.com/office/powerpoint/2010/main" val="1679178675"/>
      </p:ext>
    </p:extLst>
  </p:cSld>
  <p:clrMapOvr>
    <a:masterClrMapping/>
  </p:clrMapOvr>
  <p:transition spd="med">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0DDB094-52AA-4D8D-9B6C-83C564CB6872}"/>
              </a:ext>
            </a:extLst>
          </p:cNvPr>
          <p:cNvSpPr>
            <a:spLocks noGrp="1"/>
          </p:cNvSpPr>
          <p:nvPr>
            <p:ph type="title"/>
          </p:nvPr>
        </p:nvSpPr>
        <p:spPr>
          <a:xfrm>
            <a:off x="684212" y="304800"/>
            <a:ext cx="8686800" cy="1066800"/>
          </a:xfrm>
        </p:spPr>
        <p:txBody>
          <a:bodyPr/>
          <a:lstStyle/>
          <a:p>
            <a:r>
              <a:rPr lang="en-US" sz="2600" dirty="0">
                <a:latin typeface="SansSerif" panose="00000400000000000000" pitchFamily="2" charset="2"/>
                <a:cs typeface="Times New Roman" panose="02020603050405020304" pitchFamily="18" charset="0"/>
              </a:rPr>
              <a:t>Design(continued)</a:t>
            </a:r>
          </a:p>
        </p:txBody>
      </p:sp>
      <p:sp>
        <p:nvSpPr>
          <p:cNvPr id="3" name="Content Placeholder 2">
            <a:extLst>
              <a:ext uri="{FF2B5EF4-FFF2-40B4-BE49-F238E27FC236}">
                <a16:creationId xmlns="" xmlns:a16="http://schemas.microsoft.com/office/drawing/2014/main" id="{E66951A8-D029-43AE-A681-CB9B774A4D3D}"/>
              </a:ext>
            </a:extLst>
          </p:cNvPr>
          <p:cNvSpPr>
            <a:spLocks noGrp="1"/>
          </p:cNvSpPr>
          <p:nvPr>
            <p:ph idx="1"/>
          </p:nvPr>
        </p:nvSpPr>
        <p:spPr/>
        <p:txBody>
          <a:bodyPr/>
          <a:lstStyle/>
          <a:p>
            <a:pPr marL="44450" indent="0">
              <a:lnSpc>
                <a:spcPct val="150000"/>
              </a:lnSpc>
              <a:buNone/>
            </a:pPr>
            <a:r>
              <a:rPr lang="en-US" sz="2000" dirty="0">
                <a:solidFill>
                  <a:schemeClr val="tx1"/>
                </a:solidFill>
                <a:latin typeface="SansSerif" panose="00000400000000000000" pitchFamily="2" charset="2"/>
                <a:cs typeface="Times New Roman" panose="02020603050405020304" pitchFamily="18" charset="0"/>
              </a:rPr>
              <a:t>The top and bottom flange will be reinforced with minimum steel.</a:t>
            </a:r>
          </a:p>
          <a:p>
            <a:pPr marL="0" indent="0">
              <a:lnSpc>
                <a:spcPct val="150000"/>
              </a:lnSpc>
              <a:buNone/>
            </a:pPr>
            <a:r>
              <a:rPr lang="en-US" sz="2000" dirty="0" smtClean="0">
                <a:solidFill>
                  <a:schemeClr val="tx1"/>
                </a:solidFill>
                <a:latin typeface="SansSerif" panose="00000400000000000000" pitchFamily="2" charset="2"/>
                <a:cs typeface="Times New Roman" panose="02020603050405020304" pitchFamily="18" charset="0"/>
              </a:rPr>
              <a:t>As min </a:t>
            </a:r>
            <a:r>
              <a:rPr lang="en-US" sz="2000" dirty="0">
                <a:solidFill>
                  <a:schemeClr val="tx1"/>
                </a:solidFill>
                <a:latin typeface="SansSerif" panose="00000400000000000000" pitchFamily="2" charset="2"/>
                <a:cs typeface="Times New Roman" panose="02020603050405020304" pitchFamily="18" charset="0"/>
              </a:rPr>
              <a:t>= </a:t>
            </a:r>
            <a:r>
              <a:rPr lang="en-US" sz="2000" dirty="0" smtClean="0">
                <a:solidFill>
                  <a:schemeClr val="tx1"/>
                </a:solidFill>
                <a:latin typeface="SansSerif" panose="00000400000000000000" pitchFamily="2" charset="2"/>
                <a:cs typeface="Times New Roman" panose="02020603050405020304" pitchFamily="18" charset="0"/>
              </a:rPr>
              <a:t>0.0018*b*h </a:t>
            </a:r>
            <a:r>
              <a:rPr lang="en-US" sz="2000" dirty="0">
                <a:solidFill>
                  <a:schemeClr val="tx1"/>
                </a:solidFill>
                <a:latin typeface="SansSerif" panose="00000400000000000000" pitchFamily="2" charset="2"/>
                <a:cs typeface="Times New Roman" panose="02020603050405020304" pitchFamily="18" charset="0"/>
              </a:rPr>
              <a:t>= 0.0018*1000*80 = 144mm</a:t>
            </a:r>
            <a:r>
              <a:rPr lang="en-US" sz="2000" baseline="30000" dirty="0">
                <a:solidFill>
                  <a:schemeClr val="tx1"/>
                </a:solidFill>
                <a:latin typeface="SansSerif" panose="00000400000000000000" pitchFamily="2" charset="2"/>
                <a:cs typeface="Times New Roman" panose="02020603050405020304" pitchFamily="18" charset="0"/>
              </a:rPr>
              <a:t>2</a:t>
            </a:r>
            <a:r>
              <a:rPr lang="en-US" sz="2000" dirty="0">
                <a:solidFill>
                  <a:schemeClr val="tx1"/>
                </a:solidFill>
                <a:latin typeface="SansSerif" panose="00000400000000000000" pitchFamily="2" charset="2"/>
                <a:cs typeface="Times New Roman" panose="02020603050405020304" pitchFamily="18" charset="0"/>
              </a:rPr>
              <a:t>.</a:t>
            </a:r>
          </a:p>
          <a:p>
            <a:pPr marL="0" indent="0">
              <a:lnSpc>
                <a:spcPct val="150000"/>
              </a:lnSpc>
              <a:buNone/>
            </a:pPr>
            <a:r>
              <a:rPr lang="en-US" sz="2000" dirty="0">
                <a:solidFill>
                  <a:schemeClr val="tx1"/>
                </a:solidFill>
                <a:latin typeface="SansSerif" panose="00000400000000000000" pitchFamily="2" charset="2"/>
                <a:cs typeface="Times New Roman" panose="02020603050405020304" pitchFamily="18" charset="0"/>
              </a:rPr>
              <a:t>Use </a:t>
            </a:r>
            <a:r>
              <a:rPr lang="en-US" sz="2000" dirty="0" smtClean="0">
                <a:solidFill>
                  <a:schemeClr val="tx1"/>
                </a:solidFill>
                <a:latin typeface="SansSerif" panose="00000400000000000000" pitchFamily="2" charset="2"/>
                <a:cs typeface="Times New Roman" panose="02020603050405020304" pitchFamily="18" charset="0"/>
              </a:rPr>
              <a:t>4</a:t>
            </a:r>
            <a:r>
              <a:rPr lang="az-Cyrl-AZ" sz="2000" dirty="0" smtClean="0">
                <a:solidFill>
                  <a:schemeClr val="tx1"/>
                </a:solidFill>
                <a:latin typeface="Times New Roman" panose="02020603050405020304" pitchFamily="18" charset="0"/>
                <a:cs typeface="Times New Roman" panose="02020603050405020304" pitchFamily="18" charset="0"/>
              </a:rPr>
              <a:t>Ф</a:t>
            </a:r>
            <a:r>
              <a:rPr lang="en-US" dirty="0">
                <a:solidFill>
                  <a:schemeClr val="tx1"/>
                </a:solidFill>
                <a:latin typeface="SansSerif" panose="00000400000000000000" pitchFamily="2" charset="2"/>
                <a:cs typeface="Times New Roman" panose="02020603050405020304" pitchFamily="18" charset="0"/>
              </a:rPr>
              <a:t>8</a:t>
            </a:r>
            <a:r>
              <a:rPr lang="en-US" sz="2000" dirty="0" smtClean="0">
                <a:solidFill>
                  <a:schemeClr val="tx1"/>
                </a:solidFill>
                <a:latin typeface="SansSerif" panose="00000400000000000000" pitchFamily="2" charset="2"/>
                <a:cs typeface="Times New Roman" panose="02020603050405020304" pitchFamily="18" charset="0"/>
              </a:rPr>
              <a:t>/m</a:t>
            </a:r>
            <a:r>
              <a:rPr lang="en-US" sz="2000" dirty="0">
                <a:solidFill>
                  <a:schemeClr val="tx1"/>
                </a:solidFill>
                <a:latin typeface="SansSerif" panose="00000400000000000000" pitchFamily="2" charset="2"/>
                <a:cs typeface="Times New Roman" panose="02020603050405020304" pitchFamily="18" charset="0"/>
              </a:rPr>
              <a:t>.</a:t>
            </a:r>
          </a:p>
          <a:p>
            <a:pPr marL="0" indent="0">
              <a:buNone/>
            </a:pPr>
            <a:r>
              <a:rPr lang="en-US" sz="2000" dirty="0">
                <a:solidFill>
                  <a:schemeClr val="tx1"/>
                </a:solidFill>
                <a:latin typeface="SansSerif" panose="00000400000000000000" pitchFamily="2" charset="2"/>
                <a:cs typeface="Times New Roman" panose="02020603050405020304" pitchFamily="18" charset="0"/>
              </a:rPr>
              <a:t>            </a:t>
            </a:r>
          </a:p>
          <a:p>
            <a:pPr marL="0" indent="0">
              <a:buNone/>
            </a:pPr>
            <a:r>
              <a:rPr lang="en-US" dirty="0">
                <a:solidFill>
                  <a:schemeClr val="tx1"/>
                </a:solidFill>
                <a:latin typeface="SansSerif" panose="00000400000000000000" pitchFamily="2" charset="2"/>
              </a:rPr>
              <a:t/>
            </a:r>
            <a:br>
              <a:rPr lang="en-US" dirty="0">
                <a:solidFill>
                  <a:schemeClr val="tx1"/>
                </a:solidFill>
                <a:latin typeface="SansSerif" panose="00000400000000000000" pitchFamily="2" charset="2"/>
              </a:rPr>
            </a:br>
            <a:endParaRPr lang="en-US" dirty="0">
              <a:solidFill>
                <a:schemeClr val="tx1"/>
              </a:solidFill>
              <a:latin typeface="SansSerif" panose="00000400000000000000" pitchFamily="2" charset="2"/>
            </a:endParaRPr>
          </a:p>
        </p:txBody>
      </p:sp>
      <p:pic>
        <p:nvPicPr>
          <p:cNvPr id="1027" name="Picture 3" descr="C:\Users\Pascal\Desktop\كتب\2018\مشروع تخرج 2\auto cad\Untitled.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5412" y="3574435"/>
            <a:ext cx="7326156" cy="28172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2122516"/>
      </p:ext>
    </p:extLst>
  </p:cSld>
  <p:clrMapOvr>
    <a:masterClrMapping/>
  </p:clrMapOvr>
  <p:transition spd="med">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E7E8F79-A277-4BEA-B1D7-DE21781B0A12}"/>
              </a:ext>
            </a:extLst>
          </p:cNvPr>
          <p:cNvSpPr>
            <a:spLocks noGrp="1"/>
          </p:cNvSpPr>
          <p:nvPr>
            <p:ph type="title"/>
          </p:nvPr>
        </p:nvSpPr>
        <p:spPr>
          <a:xfrm>
            <a:off x="912812" y="5366"/>
            <a:ext cx="8686800" cy="1066800"/>
          </a:xfrm>
        </p:spPr>
        <p:txBody>
          <a:bodyPr/>
          <a:lstStyle/>
          <a:p>
            <a:r>
              <a:rPr lang="en-US" sz="2600" dirty="0">
                <a:latin typeface="SansSerif" panose="00000400000000000000" pitchFamily="2" charset="2"/>
                <a:cs typeface="Times New Roman" panose="02020603050405020304" pitchFamily="18" charset="0"/>
              </a:rPr>
              <a:t>Design(continued)</a:t>
            </a:r>
          </a:p>
        </p:txBody>
      </p:sp>
      <p:sp>
        <p:nvSpPr>
          <p:cNvPr id="3" name="Content Placeholder 2">
            <a:extLst>
              <a:ext uri="{FF2B5EF4-FFF2-40B4-BE49-F238E27FC236}">
                <a16:creationId xmlns="" xmlns:a16="http://schemas.microsoft.com/office/drawing/2014/main" id="{B1939952-32A3-40E7-831F-3642AEB226E8}"/>
              </a:ext>
            </a:extLst>
          </p:cNvPr>
          <p:cNvSpPr>
            <a:spLocks noGrp="1"/>
          </p:cNvSpPr>
          <p:nvPr>
            <p:ph idx="1"/>
          </p:nvPr>
        </p:nvSpPr>
        <p:spPr>
          <a:xfrm>
            <a:off x="989012" y="1219200"/>
            <a:ext cx="8686800" cy="4191000"/>
          </a:xfrm>
        </p:spPr>
        <p:txBody>
          <a:bodyPr>
            <a:normAutofit/>
          </a:bodyPr>
          <a:lstStyle/>
          <a:p>
            <a:pPr marL="0" indent="0">
              <a:lnSpc>
                <a:spcPct val="150000"/>
              </a:lnSpc>
              <a:buNone/>
            </a:pPr>
            <a:r>
              <a:rPr lang="en-US" sz="2200" dirty="0">
                <a:solidFill>
                  <a:schemeClr val="tx1"/>
                </a:solidFill>
                <a:latin typeface="SansSerif" panose="00000400000000000000" pitchFamily="2" charset="2"/>
                <a:cs typeface="Times New Roman" panose="02020603050405020304" pitchFamily="18" charset="0"/>
              </a:rPr>
              <a:t>2- Beams</a:t>
            </a:r>
          </a:p>
          <a:p>
            <a:pPr>
              <a:lnSpc>
                <a:spcPct val="150000"/>
              </a:lnSpc>
            </a:pPr>
            <a:r>
              <a:rPr lang="en-US" sz="2000" dirty="0">
                <a:solidFill>
                  <a:schemeClr val="tx1"/>
                </a:solidFill>
                <a:latin typeface="SansSerif" panose="00000400000000000000" pitchFamily="2" charset="2"/>
                <a:cs typeface="Times New Roman" panose="02020603050405020304" pitchFamily="18" charset="0"/>
              </a:rPr>
              <a:t>The flexural reinforcement </a:t>
            </a:r>
            <a:r>
              <a:rPr lang="en-US" sz="2000" dirty="0" smtClean="0">
                <a:solidFill>
                  <a:schemeClr val="tx1"/>
                </a:solidFill>
                <a:latin typeface="SansSerif" panose="00000400000000000000" pitchFamily="2" charset="2"/>
                <a:cs typeface="Times New Roman" panose="02020603050405020304" pitchFamily="18" charset="0"/>
              </a:rPr>
              <a:t>for beams </a:t>
            </a:r>
            <a:r>
              <a:rPr lang="en-US" sz="2000" dirty="0">
                <a:solidFill>
                  <a:schemeClr val="tx1"/>
                </a:solidFill>
                <a:latin typeface="SansSerif" panose="00000400000000000000" pitchFamily="2" charset="2"/>
                <a:cs typeface="Times New Roman" panose="02020603050405020304" pitchFamily="18" charset="0"/>
              </a:rPr>
              <a:t>will be </a:t>
            </a:r>
            <a:r>
              <a:rPr lang="en-US" dirty="0" smtClean="0">
                <a:solidFill>
                  <a:schemeClr val="tx1"/>
                </a:solidFill>
                <a:latin typeface="SansSerif" panose="00000400000000000000" pitchFamily="2" charset="2"/>
                <a:cs typeface="Times New Roman" panose="02020603050405020304" pitchFamily="18" charset="0"/>
              </a:rPr>
              <a:t>obtained from SAP results.</a:t>
            </a:r>
            <a:endParaRPr lang="en-US" sz="2000" dirty="0" smtClean="0">
              <a:solidFill>
                <a:schemeClr val="tx1"/>
              </a:solidFill>
              <a:latin typeface="SansSerif" panose="00000400000000000000" pitchFamily="2" charset="2"/>
              <a:cs typeface="Times New Roman" panose="02020603050405020304" pitchFamily="18" charset="0"/>
            </a:endParaRPr>
          </a:p>
          <a:p>
            <a:endParaRPr lang="en-US" sz="2000" dirty="0">
              <a:solidFill>
                <a:schemeClr val="tx1"/>
              </a:solidFill>
              <a:latin typeface="SansSerif" panose="00000400000000000000" pitchFamily="2" charset="2"/>
              <a:cs typeface="Times New Roman" panose="02020603050405020304" pitchFamily="18" charset="0"/>
            </a:endParaRPr>
          </a:p>
          <a:p>
            <a:pPr marL="0" indent="0">
              <a:buNone/>
            </a:pPr>
            <a:endParaRPr lang="en-US" sz="2000" dirty="0">
              <a:solidFill>
                <a:schemeClr val="tx1"/>
              </a:solidFill>
              <a:latin typeface="SansSerif" panose="00000400000000000000" pitchFamily="2" charset="2"/>
            </a:endParaRPr>
          </a:p>
          <a:p>
            <a:pPr marL="0" indent="0">
              <a:buNone/>
            </a:pPr>
            <a:endParaRPr lang="en-US" sz="2000" dirty="0">
              <a:solidFill>
                <a:schemeClr val="tx1"/>
              </a:solidFill>
              <a:latin typeface="SansSerif" panose="00000400000000000000" pitchFamily="2" charset="2"/>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2012" y="2553918"/>
            <a:ext cx="7620000" cy="4061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39304243"/>
      </p:ext>
    </p:extLst>
  </p:cSld>
  <p:clrMapOvr>
    <a:masterClrMapping/>
  </p:clrMapOvr>
  <p:transition spd="med">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2812" y="1219200"/>
            <a:ext cx="8686800" cy="4191000"/>
          </a:xfrm>
        </p:spPr>
        <p:txBody>
          <a:bodyPr/>
          <a:lstStyle/>
          <a:p>
            <a:pPr marL="44450" indent="0">
              <a:lnSpc>
                <a:spcPct val="150000"/>
              </a:lnSpc>
              <a:buNone/>
            </a:pPr>
            <a:r>
              <a:rPr lang="en-US" dirty="0">
                <a:solidFill>
                  <a:schemeClr val="tx1"/>
                </a:solidFill>
                <a:latin typeface="SansSerif" panose="00000400000000000000" pitchFamily="2" charset="2"/>
                <a:cs typeface="Times New Roman" panose="02020603050405020304" pitchFamily="18" charset="0"/>
              </a:rPr>
              <a:t>2- </a:t>
            </a:r>
            <a:r>
              <a:rPr lang="en-US" dirty="0" smtClean="0">
                <a:solidFill>
                  <a:schemeClr val="tx1"/>
                </a:solidFill>
                <a:latin typeface="SansSerif" panose="00000400000000000000" pitchFamily="2" charset="2"/>
                <a:cs typeface="Times New Roman" panose="02020603050405020304" pitchFamily="18" charset="0"/>
              </a:rPr>
              <a:t>Beams</a:t>
            </a:r>
          </a:p>
          <a:p>
            <a:pPr marL="44450" indent="0">
              <a:lnSpc>
                <a:spcPct val="150000"/>
              </a:lnSpc>
              <a:buNone/>
            </a:pPr>
            <a:r>
              <a:rPr lang="en-US" dirty="0" smtClean="0">
                <a:solidFill>
                  <a:schemeClr val="tx1"/>
                </a:solidFill>
                <a:latin typeface="SansSerif" panose="00000400000000000000" pitchFamily="2" charset="2"/>
                <a:cs typeface="Times New Roman" panose="02020603050405020304" pitchFamily="18" charset="0"/>
              </a:rPr>
              <a:t>minimum </a:t>
            </a:r>
            <a:r>
              <a:rPr lang="en-US" dirty="0">
                <a:solidFill>
                  <a:schemeClr val="tx1"/>
                </a:solidFill>
                <a:latin typeface="SansSerif" panose="00000400000000000000" pitchFamily="2" charset="2"/>
                <a:cs typeface="Times New Roman" panose="02020603050405020304" pitchFamily="18" charset="0"/>
              </a:rPr>
              <a:t>reinforcement = </a:t>
            </a:r>
            <a:r>
              <a:rPr lang="en-US" dirty="0" smtClean="0">
                <a:solidFill>
                  <a:schemeClr val="tx1"/>
                </a:solidFill>
                <a:latin typeface="Times New Roman" panose="02020603050405020304" pitchFamily="18" charset="0"/>
                <a:cs typeface="Times New Roman" panose="02020603050405020304" pitchFamily="18" charset="0"/>
              </a:rPr>
              <a:t>ρ</a:t>
            </a:r>
            <a:r>
              <a:rPr lang="en-US" dirty="0" smtClean="0">
                <a:solidFill>
                  <a:schemeClr val="tx1"/>
                </a:solidFill>
                <a:latin typeface="SansSerif" panose="00000400000000000000" pitchFamily="2" charset="2"/>
                <a:cs typeface="Times New Roman" panose="02020603050405020304" pitchFamily="18" charset="0"/>
              </a:rPr>
              <a:t>*b*d</a:t>
            </a:r>
            <a:endParaRPr lang="en-US" dirty="0">
              <a:solidFill>
                <a:schemeClr val="tx1"/>
              </a:solidFill>
              <a:latin typeface="SansSerif" panose="00000400000000000000" pitchFamily="2" charset="2"/>
              <a:cs typeface="Times New Roman" panose="02020603050405020304" pitchFamily="18" charset="0"/>
            </a:endParaRPr>
          </a:p>
          <a:p>
            <a:pPr marL="44450" indent="0">
              <a:lnSpc>
                <a:spcPct val="150000"/>
              </a:lnSpc>
              <a:buNone/>
            </a:pPr>
            <a:r>
              <a:rPr lang="en-US" dirty="0">
                <a:solidFill>
                  <a:schemeClr val="tx1"/>
                </a:solidFill>
                <a:latin typeface="SansSerif" panose="00000400000000000000" pitchFamily="2" charset="2"/>
                <a:cs typeface="Times New Roman" panose="02020603050405020304" pitchFamily="18" charset="0"/>
              </a:rPr>
              <a:t>As = </a:t>
            </a:r>
            <a:r>
              <a:rPr lang="en-US" dirty="0" smtClean="0">
                <a:solidFill>
                  <a:schemeClr val="tx1"/>
                </a:solidFill>
                <a:latin typeface="SansSerif" panose="00000400000000000000" pitchFamily="2" charset="2"/>
                <a:cs typeface="Times New Roman" panose="02020603050405020304" pitchFamily="18" charset="0"/>
              </a:rPr>
              <a:t>0.00333*600*360 </a:t>
            </a:r>
            <a:r>
              <a:rPr lang="en-US" dirty="0">
                <a:solidFill>
                  <a:schemeClr val="tx1"/>
                </a:solidFill>
                <a:latin typeface="SansSerif" panose="00000400000000000000" pitchFamily="2" charset="2"/>
                <a:cs typeface="Times New Roman" panose="02020603050405020304" pitchFamily="18" charset="0"/>
              </a:rPr>
              <a:t>= </a:t>
            </a:r>
            <a:r>
              <a:rPr lang="en-US" dirty="0" smtClean="0">
                <a:solidFill>
                  <a:schemeClr val="tx1"/>
                </a:solidFill>
                <a:latin typeface="SansSerif" panose="00000400000000000000" pitchFamily="2" charset="2"/>
                <a:cs typeface="Times New Roman" panose="02020603050405020304" pitchFamily="18" charset="0"/>
              </a:rPr>
              <a:t>720mm</a:t>
            </a:r>
            <a:r>
              <a:rPr lang="en-US" baseline="30000" dirty="0" smtClean="0">
                <a:solidFill>
                  <a:schemeClr val="tx1"/>
                </a:solidFill>
                <a:latin typeface="SansSerif" panose="00000400000000000000" pitchFamily="2" charset="2"/>
                <a:cs typeface="Times New Roman" panose="02020603050405020304" pitchFamily="18" charset="0"/>
              </a:rPr>
              <a:t>2</a:t>
            </a:r>
            <a:r>
              <a:rPr lang="en-US" dirty="0">
                <a:solidFill>
                  <a:schemeClr val="tx1"/>
                </a:solidFill>
                <a:latin typeface="SansSerif" panose="00000400000000000000" pitchFamily="2" charset="2"/>
                <a:cs typeface="Times New Roman" panose="02020603050405020304" pitchFamily="18" charset="0"/>
              </a:rPr>
              <a:t>.</a:t>
            </a:r>
          </a:p>
          <a:p>
            <a:pPr marL="44450" indent="0">
              <a:buNone/>
            </a:pPr>
            <a:r>
              <a:rPr lang="en-US" dirty="0">
                <a:solidFill>
                  <a:schemeClr val="tx1"/>
                </a:solidFill>
                <a:latin typeface="SansSerif" panose="00000400000000000000" pitchFamily="2" charset="2"/>
                <a:cs typeface="Times New Roman" panose="02020603050405020304" pitchFamily="18" charset="0"/>
              </a:rPr>
              <a:t>Vu =50KN (from sap), so minimum shear </a:t>
            </a:r>
            <a:endParaRPr lang="en-US" dirty="0" smtClean="0">
              <a:solidFill>
                <a:schemeClr val="tx1"/>
              </a:solidFill>
              <a:latin typeface="SansSerif" panose="00000400000000000000" pitchFamily="2" charset="2"/>
              <a:cs typeface="Times New Roman" panose="02020603050405020304" pitchFamily="18" charset="0"/>
            </a:endParaRPr>
          </a:p>
          <a:p>
            <a:pPr marL="44450" indent="0">
              <a:buNone/>
            </a:pPr>
            <a:r>
              <a:rPr lang="en-US" dirty="0" smtClean="0">
                <a:solidFill>
                  <a:schemeClr val="tx1"/>
                </a:solidFill>
                <a:latin typeface="SansSerif" panose="00000400000000000000" pitchFamily="2" charset="2"/>
                <a:cs typeface="Times New Roman" panose="02020603050405020304" pitchFamily="18" charset="0"/>
              </a:rPr>
              <a:t>reinforcement </a:t>
            </a:r>
            <a:r>
              <a:rPr lang="en-US" dirty="0">
                <a:solidFill>
                  <a:schemeClr val="tx1"/>
                </a:solidFill>
                <a:latin typeface="SansSerif" panose="00000400000000000000" pitchFamily="2" charset="2"/>
                <a:cs typeface="Times New Roman" panose="02020603050405020304" pitchFamily="18" charset="0"/>
              </a:rPr>
              <a:t>will be used.</a:t>
            </a:r>
          </a:p>
          <a:p>
            <a:endParaRPr lang="en-US" dirty="0"/>
          </a:p>
        </p:txBody>
      </p:sp>
      <p:sp>
        <p:nvSpPr>
          <p:cNvPr id="4" name="Title 1">
            <a:extLst>
              <a:ext uri="{FF2B5EF4-FFF2-40B4-BE49-F238E27FC236}">
                <a16:creationId xmlns="" xmlns:a16="http://schemas.microsoft.com/office/drawing/2014/main" id="{9E7E8F79-A277-4BEA-B1D7-DE21781B0A12}"/>
              </a:ext>
            </a:extLst>
          </p:cNvPr>
          <p:cNvSpPr txBox="1">
            <a:spLocks/>
          </p:cNvSpPr>
          <p:nvPr/>
        </p:nvSpPr>
        <p:spPr bwMode="auto">
          <a:xfrm>
            <a:off x="912812" y="5366"/>
            <a:ext cx="8686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l" rtl="0" eaLnBrk="0" fontAlgn="base" hangingPunct="0">
              <a:lnSpc>
                <a:spcPct val="80000"/>
              </a:lnSpc>
              <a:spcBef>
                <a:spcPct val="0"/>
              </a:spcBef>
              <a:spcAft>
                <a:spcPct val="0"/>
              </a:spcAft>
              <a:defRPr sz="3600" b="1" kern="1200">
                <a:solidFill>
                  <a:schemeClr val="accent1"/>
                </a:solidFill>
                <a:latin typeface="+mj-lt"/>
                <a:ea typeface="+mj-ea"/>
                <a:cs typeface="+mj-cs"/>
              </a:defRPr>
            </a:lvl1pPr>
            <a:lvl2pPr algn="l" rtl="0" eaLnBrk="0" fontAlgn="base" hangingPunct="0">
              <a:lnSpc>
                <a:spcPct val="80000"/>
              </a:lnSpc>
              <a:spcBef>
                <a:spcPct val="0"/>
              </a:spcBef>
              <a:spcAft>
                <a:spcPct val="0"/>
              </a:spcAft>
              <a:defRPr sz="3600" b="1">
                <a:solidFill>
                  <a:schemeClr val="accent1"/>
                </a:solidFill>
                <a:latin typeface="Franklin Gothic Medium" pitchFamily="34" charset="0"/>
              </a:defRPr>
            </a:lvl2pPr>
            <a:lvl3pPr algn="l" rtl="0" eaLnBrk="0" fontAlgn="base" hangingPunct="0">
              <a:lnSpc>
                <a:spcPct val="80000"/>
              </a:lnSpc>
              <a:spcBef>
                <a:spcPct val="0"/>
              </a:spcBef>
              <a:spcAft>
                <a:spcPct val="0"/>
              </a:spcAft>
              <a:defRPr sz="3600" b="1">
                <a:solidFill>
                  <a:schemeClr val="accent1"/>
                </a:solidFill>
                <a:latin typeface="Franklin Gothic Medium" pitchFamily="34" charset="0"/>
              </a:defRPr>
            </a:lvl3pPr>
            <a:lvl4pPr algn="l" rtl="0" eaLnBrk="0" fontAlgn="base" hangingPunct="0">
              <a:lnSpc>
                <a:spcPct val="80000"/>
              </a:lnSpc>
              <a:spcBef>
                <a:spcPct val="0"/>
              </a:spcBef>
              <a:spcAft>
                <a:spcPct val="0"/>
              </a:spcAft>
              <a:defRPr sz="3600" b="1">
                <a:solidFill>
                  <a:schemeClr val="accent1"/>
                </a:solidFill>
                <a:latin typeface="Franklin Gothic Medium" pitchFamily="34" charset="0"/>
              </a:defRPr>
            </a:lvl4pPr>
            <a:lvl5pPr algn="l" rtl="0" eaLnBrk="0" fontAlgn="base" hangingPunct="0">
              <a:lnSpc>
                <a:spcPct val="80000"/>
              </a:lnSpc>
              <a:spcBef>
                <a:spcPct val="0"/>
              </a:spcBef>
              <a:spcAft>
                <a:spcPct val="0"/>
              </a:spcAft>
              <a:defRPr sz="3600" b="1">
                <a:solidFill>
                  <a:schemeClr val="accent1"/>
                </a:solidFill>
                <a:latin typeface="Franklin Gothic Medium" pitchFamily="34" charset="0"/>
              </a:defRPr>
            </a:lvl5pPr>
            <a:lvl6pPr marL="457200" algn="l" rtl="0" fontAlgn="base">
              <a:lnSpc>
                <a:spcPct val="80000"/>
              </a:lnSpc>
              <a:spcBef>
                <a:spcPct val="0"/>
              </a:spcBef>
              <a:spcAft>
                <a:spcPct val="0"/>
              </a:spcAft>
              <a:defRPr sz="3600" b="1">
                <a:solidFill>
                  <a:schemeClr val="accent1"/>
                </a:solidFill>
                <a:latin typeface="Franklin Gothic Medium" pitchFamily="34" charset="0"/>
              </a:defRPr>
            </a:lvl6pPr>
            <a:lvl7pPr marL="914400" algn="l" rtl="0" fontAlgn="base">
              <a:lnSpc>
                <a:spcPct val="80000"/>
              </a:lnSpc>
              <a:spcBef>
                <a:spcPct val="0"/>
              </a:spcBef>
              <a:spcAft>
                <a:spcPct val="0"/>
              </a:spcAft>
              <a:defRPr sz="3600" b="1">
                <a:solidFill>
                  <a:schemeClr val="accent1"/>
                </a:solidFill>
                <a:latin typeface="Franklin Gothic Medium" pitchFamily="34" charset="0"/>
              </a:defRPr>
            </a:lvl7pPr>
            <a:lvl8pPr marL="1371600" algn="l" rtl="0" fontAlgn="base">
              <a:lnSpc>
                <a:spcPct val="80000"/>
              </a:lnSpc>
              <a:spcBef>
                <a:spcPct val="0"/>
              </a:spcBef>
              <a:spcAft>
                <a:spcPct val="0"/>
              </a:spcAft>
              <a:defRPr sz="3600" b="1">
                <a:solidFill>
                  <a:schemeClr val="accent1"/>
                </a:solidFill>
                <a:latin typeface="Franklin Gothic Medium" pitchFamily="34" charset="0"/>
              </a:defRPr>
            </a:lvl8pPr>
            <a:lvl9pPr marL="1828800" algn="l" rtl="0" fontAlgn="base">
              <a:lnSpc>
                <a:spcPct val="80000"/>
              </a:lnSpc>
              <a:spcBef>
                <a:spcPct val="0"/>
              </a:spcBef>
              <a:spcAft>
                <a:spcPct val="0"/>
              </a:spcAft>
              <a:defRPr sz="3600" b="1">
                <a:solidFill>
                  <a:schemeClr val="accent1"/>
                </a:solidFill>
                <a:latin typeface="Franklin Gothic Medium" pitchFamily="34" charset="0"/>
              </a:defRPr>
            </a:lvl9pPr>
          </a:lstStyle>
          <a:p>
            <a:r>
              <a:rPr lang="en-US" sz="2600" dirty="0" smtClean="0">
                <a:latin typeface="SansSerif" panose="00000400000000000000" pitchFamily="2" charset="2"/>
                <a:cs typeface="Times New Roman" panose="02020603050405020304" pitchFamily="18" charset="0"/>
              </a:rPr>
              <a:t>Design(continued)</a:t>
            </a:r>
            <a:endParaRPr lang="en-US" sz="2600" dirty="0">
              <a:latin typeface="SansSerif" panose="00000400000000000000" pitchFamily="2" charset="2"/>
              <a:cs typeface="Times New Roman" panose="02020603050405020304" pitchFamily="18" charset="0"/>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46812" y="1371600"/>
            <a:ext cx="4124325" cy="4029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42766201"/>
      </p:ext>
    </p:extLst>
  </p:cSld>
  <p:clrMapOvr>
    <a:masterClrMapping/>
  </p:clrMapOvr>
  <p:transition spd="med">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912812" y="1219200"/>
                <a:ext cx="8686800" cy="4419600"/>
              </a:xfrm>
            </p:spPr>
            <p:txBody>
              <a:bodyPr/>
              <a:lstStyle/>
              <a:p>
                <a:pPr marL="44450" indent="0">
                  <a:lnSpc>
                    <a:spcPct val="150000"/>
                  </a:lnSpc>
                  <a:buNone/>
                </a:pPr>
                <a:r>
                  <a:rPr lang="en-US" dirty="0" smtClean="0">
                    <a:solidFill>
                      <a:schemeClr val="tx1"/>
                    </a:solidFill>
                    <a:latin typeface="SansSerif" panose="00000400000000000000" pitchFamily="2" charset="2"/>
                    <a:cs typeface="Times New Roman" panose="02020603050405020304" pitchFamily="18" charset="0"/>
                  </a:rPr>
                  <a:t>3- Columns ( Check Slenderness)</a:t>
                </a:r>
              </a:p>
              <a:p>
                <a:pPr marL="44450" indent="0">
                  <a:lnSpc>
                    <a:spcPct val="150000"/>
                  </a:lnSpc>
                  <a:buNone/>
                </a:pPr>
                <a:r>
                  <a:rPr lang="en-US" sz="1800" dirty="0">
                    <a:solidFill>
                      <a:schemeClr val="tx1"/>
                    </a:solidFill>
                    <a:latin typeface="SansSerif" panose="00000400000000000000" pitchFamily="2" charset="2"/>
                    <a:cs typeface="Times New Roman" panose="02020603050405020304" pitchFamily="18" charset="0"/>
                  </a:rPr>
                  <a:t>Slenderness Ratio=</a:t>
                </a:r>
                <a:r>
                  <a:rPr lang="en-US" sz="1800" dirty="0" err="1">
                    <a:solidFill>
                      <a:schemeClr val="tx1"/>
                    </a:solidFill>
                    <a:latin typeface="SansSerif" panose="00000400000000000000" pitchFamily="2" charset="2"/>
                    <a:cs typeface="Times New Roman" panose="02020603050405020304" pitchFamily="18" charset="0"/>
                  </a:rPr>
                  <a:t>KLu</a:t>
                </a:r>
                <a:r>
                  <a:rPr lang="en-US" sz="1800" dirty="0">
                    <a:solidFill>
                      <a:schemeClr val="tx1"/>
                    </a:solidFill>
                    <a:latin typeface="SansSerif" panose="00000400000000000000" pitchFamily="2" charset="2"/>
                    <a:cs typeface="Times New Roman" panose="02020603050405020304" pitchFamily="18" charset="0"/>
                  </a:rPr>
                  <a:t>/r</a:t>
                </a:r>
              </a:p>
              <a:p>
                <a:pPr marL="44450" indent="0">
                  <a:lnSpc>
                    <a:spcPct val="150000"/>
                  </a:lnSpc>
                  <a:buNone/>
                </a:pPr>
                <a:r>
                  <a:rPr lang="en-US" sz="1800" dirty="0">
                    <a:solidFill>
                      <a:schemeClr val="tx1"/>
                    </a:solidFill>
                    <a:latin typeface="SansSerif" panose="00000400000000000000" pitchFamily="2" charset="2"/>
                    <a:cs typeface="Times New Roman" panose="02020603050405020304" pitchFamily="18" charset="0"/>
                  </a:rPr>
                  <a:t>r= 0.3×0.35=0.105 </a:t>
                </a:r>
                <a:r>
                  <a:rPr lang="en-US" sz="1800" dirty="0" smtClean="0">
                    <a:solidFill>
                      <a:schemeClr val="tx1"/>
                    </a:solidFill>
                    <a:latin typeface="SansSerif" panose="00000400000000000000" pitchFamily="2" charset="2"/>
                    <a:cs typeface="Times New Roman" panose="02020603050405020304" pitchFamily="18" charset="0"/>
                  </a:rPr>
                  <a:t>m, Lu=3.5-0.4=3.1m, Assume </a:t>
                </a:r>
                <a:r>
                  <a:rPr lang="en-US" sz="1800" dirty="0">
                    <a:solidFill>
                      <a:schemeClr val="tx1"/>
                    </a:solidFill>
                    <a:latin typeface="SansSerif" panose="00000400000000000000" pitchFamily="2" charset="2"/>
                    <a:cs typeface="Times New Roman" panose="02020603050405020304" pitchFamily="18" charset="0"/>
                  </a:rPr>
                  <a:t>K=1</a:t>
                </a:r>
              </a:p>
              <a:p>
                <a:pPr marL="44450" indent="0">
                  <a:lnSpc>
                    <a:spcPct val="150000"/>
                  </a:lnSpc>
                  <a:buNone/>
                </a:pPr>
                <a:r>
                  <a:rPr lang="en-US" sz="1800" dirty="0" smtClean="0">
                    <a:solidFill>
                      <a:schemeClr val="tx1"/>
                    </a:solidFill>
                    <a:latin typeface="SansSerif" panose="00000400000000000000" pitchFamily="2" charset="2"/>
                    <a:cs typeface="Times New Roman" panose="02020603050405020304" pitchFamily="18" charset="0"/>
                  </a:rPr>
                  <a:t>Slenderness Ratio=K*Lu/r=(1</a:t>
                </a:r>
                <a:r>
                  <a:rPr lang="az-Cyrl-AZ" sz="1800" dirty="0">
                    <a:solidFill>
                      <a:schemeClr val="tx1"/>
                    </a:solidFill>
                    <a:latin typeface="Times New Roman" panose="02020603050405020304" pitchFamily="18" charset="0"/>
                    <a:cs typeface="Times New Roman" panose="02020603050405020304" pitchFamily="18" charset="0"/>
                  </a:rPr>
                  <a:t> </a:t>
                </a:r>
                <a:r>
                  <a:rPr lang="en-US" sz="1800" dirty="0" smtClean="0">
                    <a:solidFill>
                      <a:schemeClr val="tx1"/>
                    </a:solidFill>
                    <a:latin typeface="Times New Roman" panose="02020603050405020304" pitchFamily="18" charset="0"/>
                    <a:cs typeface="Times New Roman" panose="02020603050405020304" pitchFamily="18" charset="0"/>
                  </a:rPr>
                  <a:t>*</a:t>
                </a:r>
                <a:r>
                  <a:rPr lang="az-Cyrl-AZ" sz="1800" dirty="0" smtClean="0">
                    <a:solidFill>
                      <a:schemeClr val="tx1"/>
                    </a:solidFill>
                    <a:latin typeface="Times New Roman" panose="02020603050405020304" pitchFamily="18" charset="0"/>
                    <a:cs typeface="Times New Roman" panose="02020603050405020304" pitchFamily="18" charset="0"/>
                  </a:rPr>
                  <a:t> </a:t>
                </a:r>
                <a:r>
                  <a:rPr lang="en-US" sz="1800" dirty="0" smtClean="0">
                    <a:solidFill>
                      <a:schemeClr val="tx1"/>
                    </a:solidFill>
                    <a:latin typeface="SansSerif" panose="00000400000000000000" pitchFamily="2" charset="2"/>
                    <a:cs typeface="Times New Roman" panose="02020603050405020304" pitchFamily="18" charset="0"/>
                  </a:rPr>
                  <a:t>3.1 )/0.105=29.5</a:t>
                </a:r>
              </a:p>
              <a:p>
                <a:pPr marL="44450" indent="0">
                  <a:lnSpc>
                    <a:spcPct val="150000"/>
                  </a:lnSpc>
                  <a:buNone/>
                </a:pPr>
                <a:r>
                  <a:rPr lang="en-US" sz="1800" dirty="0" smtClean="0">
                    <a:solidFill>
                      <a:schemeClr val="tx1"/>
                    </a:solidFill>
                    <a:latin typeface="SansSerif" panose="00000400000000000000" pitchFamily="2" charset="2"/>
                    <a:cs typeface="Times New Roman" panose="02020603050405020304" pitchFamily="18" charset="0"/>
                  </a:rPr>
                  <a:t>Due </a:t>
                </a:r>
                <a:r>
                  <a:rPr lang="en-US" sz="1800" dirty="0">
                    <a:solidFill>
                      <a:schemeClr val="tx1"/>
                    </a:solidFill>
                    <a:latin typeface="SansSerif" panose="00000400000000000000" pitchFamily="2" charset="2"/>
                    <a:cs typeface="Times New Roman" panose="02020603050405020304" pitchFamily="18" charset="0"/>
                  </a:rPr>
                  <a:t>to ACI 318-14 the slenderness can be neglected if</a:t>
                </a:r>
                <a:r>
                  <a:rPr lang="en-US" sz="1800" dirty="0" smtClean="0">
                    <a:solidFill>
                      <a:schemeClr val="tx1"/>
                    </a:solidFill>
                    <a:latin typeface="SansSerif" panose="00000400000000000000" pitchFamily="2" charset="2"/>
                    <a:cs typeface="Times New Roman" panose="02020603050405020304" pitchFamily="18" charset="0"/>
                  </a:rPr>
                  <a:t>:</a:t>
                </a:r>
              </a:p>
              <a:p>
                <a:pPr marL="44450" indent="0">
                  <a:buNone/>
                </a:pPr>
                <a14:m>
                  <m:oMathPara xmlns:m="http://schemas.openxmlformats.org/officeDocument/2006/math">
                    <m:oMathParaPr>
                      <m:jc m:val="centerGroup"/>
                    </m:oMathParaPr>
                    <m:oMath xmlns:m="http://schemas.openxmlformats.org/officeDocument/2006/math">
                      <m:f>
                        <m:fPr>
                          <m:ctrlPr>
                            <a:rPr lang="en-US" sz="1800" i="1"/>
                          </m:ctrlPr>
                        </m:fPr>
                        <m:num>
                          <m:r>
                            <m:rPr>
                              <m:sty m:val="p"/>
                            </m:rPr>
                            <a:rPr lang="en-US" sz="1800"/>
                            <m:t>KLu</m:t>
                          </m:r>
                        </m:num>
                        <m:den>
                          <m:r>
                            <m:rPr>
                              <m:sty m:val="p"/>
                            </m:rPr>
                            <a:rPr lang="en-US" sz="1800"/>
                            <m:t>r</m:t>
                          </m:r>
                        </m:den>
                      </m:f>
                      <m:r>
                        <a:rPr lang="en-US" sz="1800"/>
                        <m:t> ≤(</m:t>
                      </m:r>
                      <m:r>
                        <a:rPr lang="en-US" sz="1800"/>
                        <m:t>34</m:t>
                      </m:r>
                      <m:r>
                        <a:rPr lang="en-US" sz="1800" i="1"/>
                        <m:t>−</m:t>
                      </m:r>
                      <m:r>
                        <a:rPr lang="en-US" sz="1800"/>
                        <m:t>12</m:t>
                      </m:r>
                      <m:f>
                        <m:fPr>
                          <m:ctrlPr>
                            <a:rPr lang="en-US" sz="1800" i="1"/>
                          </m:ctrlPr>
                        </m:fPr>
                        <m:num>
                          <m:r>
                            <m:rPr>
                              <m:sty m:val="p"/>
                            </m:rPr>
                            <a:rPr lang="en-US" sz="1800"/>
                            <m:t>m</m:t>
                          </m:r>
                          <m:r>
                            <a:rPr lang="en-US" sz="1800"/>
                            <m:t>1</m:t>
                          </m:r>
                        </m:num>
                        <m:den>
                          <m:r>
                            <m:rPr>
                              <m:sty m:val="p"/>
                            </m:rPr>
                            <a:rPr lang="en-US" sz="1800"/>
                            <m:t>m</m:t>
                          </m:r>
                          <m:r>
                            <a:rPr lang="en-US" sz="1800"/>
                            <m:t>2</m:t>
                          </m:r>
                        </m:den>
                      </m:f>
                      <m:r>
                        <a:rPr lang="en-US" sz="1800"/>
                        <m:t> ) </m:t>
                      </m:r>
                    </m:oMath>
                  </m:oMathPara>
                </a14:m>
                <a:endParaRPr lang="en-US" sz="1800" dirty="0"/>
              </a:p>
              <a:p>
                <a:pPr marL="44450" indent="0">
                  <a:buNone/>
                </a:pPr>
                <a:r>
                  <a:rPr lang="en-US" sz="1800" dirty="0" smtClean="0"/>
                  <a:t>34&gt;29.5 </a:t>
                </a:r>
                <a:r>
                  <a:rPr lang="en-US" sz="1800" dirty="0" smtClean="0">
                    <a:sym typeface="Wingdings"/>
                  </a:rPr>
                  <a:t></a:t>
                </a:r>
                <a:r>
                  <a:rPr lang="en-US" sz="1800" dirty="0" smtClean="0"/>
                  <a:t>  </a:t>
                </a:r>
                <a:r>
                  <a:rPr lang="en-US" sz="1800" dirty="0"/>
                  <a:t>Neglect </a:t>
                </a:r>
                <a:r>
                  <a:rPr lang="en-US" sz="1800" dirty="0" smtClean="0"/>
                  <a:t>Slenderness</a:t>
                </a:r>
                <a:endParaRPr lang="en-US" sz="18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912812" y="1219200"/>
                <a:ext cx="8686800" cy="4419600"/>
              </a:xfrm>
              <a:blipFill rotWithShape="1">
                <a:blip r:embed="rId2"/>
                <a:stretch>
                  <a:fillRect l="-281"/>
                </a:stretch>
              </a:blipFill>
            </p:spPr>
            <p:txBody>
              <a:bodyPr/>
              <a:lstStyle/>
              <a:p>
                <a:r>
                  <a:rPr lang="en-US">
                    <a:noFill/>
                  </a:rPr>
                  <a:t> </a:t>
                </a:r>
              </a:p>
            </p:txBody>
          </p:sp>
        </mc:Fallback>
      </mc:AlternateContent>
      <p:sp>
        <p:nvSpPr>
          <p:cNvPr id="4" name="Title 1">
            <a:extLst>
              <a:ext uri="{FF2B5EF4-FFF2-40B4-BE49-F238E27FC236}">
                <a16:creationId xmlns="" xmlns:a16="http://schemas.microsoft.com/office/drawing/2014/main" id="{9E7E8F79-A277-4BEA-B1D7-DE21781B0A12}"/>
              </a:ext>
            </a:extLst>
          </p:cNvPr>
          <p:cNvSpPr txBox="1">
            <a:spLocks/>
          </p:cNvSpPr>
          <p:nvPr/>
        </p:nvSpPr>
        <p:spPr bwMode="auto">
          <a:xfrm>
            <a:off x="912812" y="5366"/>
            <a:ext cx="8686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l" rtl="0" eaLnBrk="0" fontAlgn="base" hangingPunct="0">
              <a:lnSpc>
                <a:spcPct val="80000"/>
              </a:lnSpc>
              <a:spcBef>
                <a:spcPct val="0"/>
              </a:spcBef>
              <a:spcAft>
                <a:spcPct val="0"/>
              </a:spcAft>
              <a:defRPr sz="3600" b="1" kern="1200">
                <a:solidFill>
                  <a:schemeClr val="accent1"/>
                </a:solidFill>
                <a:latin typeface="+mj-lt"/>
                <a:ea typeface="+mj-ea"/>
                <a:cs typeface="+mj-cs"/>
              </a:defRPr>
            </a:lvl1pPr>
            <a:lvl2pPr algn="l" rtl="0" eaLnBrk="0" fontAlgn="base" hangingPunct="0">
              <a:lnSpc>
                <a:spcPct val="80000"/>
              </a:lnSpc>
              <a:spcBef>
                <a:spcPct val="0"/>
              </a:spcBef>
              <a:spcAft>
                <a:spcPct val="0"/>
              </a:spcAft>
              <a:defRPr sz="3600" b="1">
                <a:solidFill>
                  <a:schemeClr val="accent1"/>
                </a:solidFill>
                <a:latin typeface="Franklin Gothic Medium" pitchFamily="34" charset="0"/>
              </a:defRPr>
            </a:lvl2pPr>
            <a:lvl3pPr algn="l" rtl="0" eaLnBrk="0" fontAlgn="base" hangingPunct="0">
              <a:lnSpc>
                <a:spcPct val="80000"/>
              </a:lnSpc>
              <a:spcBef>
                <a:spcPct val="0"/>
              </a:spcBef>
              <a:spcAft>
                <a:spcPct val="0"/>
              </a:spcAft>
              <a:defRPr sz="3600" b="1">
                <a:solidFill>
                  <a:schemeClr val="accent1"/>
                </a:solidFill>
                <a:latin typeface="Franklin Gothic Medium" pitchFamily="34" charset="0"/>
              </a:defRPr>
            </a:lvl3pPr>
            <a:lvl4pPr algn="l" rtl="0" eaLnBrk="0" fontAlgn="base" hangingPunct="0">
              <a:lnSpc>
                <a:spcPct val="80000"/>
              </a:lnSpc>
              <a:spcBef>
                <a:spcPct val="0"/>
              </a:spcBef>
              <a:spcAft>
                <a:spcPct val="0"/>
              </a:spcAft>
              <a:defRPr sz="3600" b="1">
                <a:solidFill>
                  <a:schemeClr val="accent1"/>
                </a:solidFill>
                <a:latin typeface="Franklin Gothic Medium" pitchFamily="34" charset="0"/>
              </a:defRPr>
            </a:lvl4pPr>
            <a:lvl5pPr algn="l" rtl="0" eaLnBrk="0" fontAlgn="base" hangingPunct="0">
              <a:lnSpc>
                <a:spcPct val="80000"/>
              </a:lnSpc>
              <a:spcBef>
                <a:spcPct val="0"/>
              </a:spcBef>
              <a:spcAft>
                <a:spcPct val="0"/>
              </a:spcAft>
              <a:defRPr sz="3600" b="1">
                <a:solidFill>
                  <a:schemeClr val="accent1"/>
                </a:solidFill>
                <a:latin typeface="Franklin Gothic Medium" pitchFamily="34" charset="0"/>
              </a:defRPr>
            </a:lvl5pPr>
            <a:lvl6pPr marL="457200" algn="l" rtl="0" fontAlgn="base">
              <a:lnSpc>
                <a:spcPct val="80000"/>
              </a:lnSpc>
              <a:spcBef>
                <a:spcPct val="0"/>
              </a:spcBef>
              <a:spcAft>
                <a:spcPct val="0"/>
              </a:spcAft>
              <a:defRPr sz="3600" b="1">
                <a:solidFill>
                  <a:schemeClr val="accent1"/>
                </a:solidFill>
                <a:latin typeface="Franklin Gothic Medium" pitchFamily="34" charset="0"/>
              </a:defRPr>
            </a:lvl6pPr>
            <a:lvl7pPr marL="914400" algn="l" rtl="0" fontAlgn="base">
              <a:lnSpc>
                <a:spcPct val="80000"/>
              </a:lnSpc>
              <a:spcBef>
                <a:spcPct val="0"/>
              </a:spcBef>
              <a:spcAft>
                <a:spcPct val="0"/>
              </a:spcAft>
              <a:defRPr sz="3600" b="1">
                <a:solidFill>
                  <a:schemeClr val="accent1"/>
                </a:solidFill>
                <a:latin typeface="Franklin Gothic Medium" pitchFamily="34" charset="0"/>
              </a:defRPr>
            </a:lvl7pPr>
            <a:lvl8pPr marL="1371600" algn="l" rtl="0" fontAlgn="base">
              <a:lnSpc>
                <a:spcPct val="80000"/>
              </a:lnSpc>
              <a:spcBef>
                <a:spcPct val="0"/>
              </a:spcBef>
              <a:spcAft>
                <a:spcPct val="0"/>
              </a:spcAft>
              <a:defRPr sz="3600" b="1">
                <a:solidFill>
                  <a:schemeClr val="accent1"/>
                </a:solidFill>
                <a:latin typeface="Franklin Gothic Medium" pitchFamily="34" charset="0"/>
              </a:defRPr>
            </a:lvl8pPr>
            <a:lvl9pPr marL="1828800" algn="l" rtl="0" fontAlgn="base">
              <a:lnSpc>
                <a:spcPct val="80000"/>
              </a:lnSpc>
              <a:spcBef>
                <a:spcPct val="0"/>
              </a:spcBef>
              <a:spcAft>
                <a:spcPct val="0"/>
              </a:spcAft>
              <a:defRPr sz="3600" b="1">
                <a:solidFill>
                  <a:schemeClr val="accent1"/>
                </a:solidFill>
                <a:latin typeface="Franklin Gothic Medium" pitchFamily="34" charset="0"/>
              </a:defRPr>
            </a:lvl9pPr>
          </a:lstStyle>
          <a:p>
            <a:r>
              <a:rPr lang="en-US" sz="2600" dirty="0" smtClean="0">
                <a:latin typeface="SansSerif" panose="00000400000000000000" pitchFamily="2" charset="2"/>
                <a:cs typeface="Times New Roman" panose="02020603050405020304" pitchFamily="18" charset="0"/>
              </a:rPr>
              <a:t>Design(continued)</a:t>
            </a:r>
            <a:endParaRPr lang="en-US" sz="2600" dirty="0">
              <a:latin typeface="SansSerif" panose="00000400000000000000" pitchFamily="2" charset="2"/>
              <a:cs typeface="Times New Roman" panose="02020603050405020304" pitchFamily="18" charset="0"/>
            </a:endParaRPr>
          </a:p>
        </p:txBody>
      </p:sp>
    </p:spTree>
    <p:extLst>
      <p:ext uri="{BB962C8B-B14F-4D97-AF65-F5344CB8AC3E}">
        <p14:creationId xmlns:p14="http://schemas.microsoft.com/office/powerpoint/2010/main" val="4072535279"/>
      </p:ext>
    </p:extLst>
  </p:cSld>
  <p:clrMapOvr>
    <a:masterClrMapping/>
  </p:clrMapOvr>
  <p:transition spd="med">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2C56ACC-E640-4F99-A500-A901F4929C71}"/>
              </a:ext>
            </a:extLst>
          </p:cNvPr>
          <p:cNvSpPr>
            <a:spLocks noGrp="1"/>
          </p:cNvSpPr>
          <p:nvPr>
            <p:ph type="title"/>
          </p:nvPr>
        </p:nvSpPr>
        <p:spPr>
          <a:xfrm>
            <a:off x="1065212" y="304800"/>
            <a:ext cx="8686800" cy="533400"/>
          </a:xfrm>
        </p:spPr>
        <p:txBody>
          <a:bodyPr/>
          <a:lstStyle/>
          <a:p>
            <a:r>
              <a:rPr lang="en-US" sz="2600" dirty="0">
                <a:latin typeface="SansSerif" panose="00000400000000000000" pitchFamily="2" charset="2"/>
                <a:cs typeface="Times New Roman" panose="02020603050405020304" pitchFamily="18" charset="0"/>
              </a:rPr>
              <a:t>Design(continued)</a:t>
            </a:r>
          </a:p>
        </p:txBody>
      </p:sp>
      <p:sp>
        <p:nvSpPr>
          <p:cNvPr id="3" name="Content Placeholder 2">
            <a:extLst>
              <a:ext uri="{FF2B5EF4-FFF2-40B4-BE49-F238E27FC236}">
                <a16:creationId xmlns="" xmlns:a16="http://schemas.microsoft.com/office/drawing/2014/main" id="{9DC07242-CC43-452B-83BC-AB34D23C4983}"/>
              </a:ext>
            </a:extLst>
          </p:cNvPr>
          <p:cNvSpPr>
            <a:spLocks noGrp="1"/>
          </p:cNvSpPr>
          <p:nvPr>
            <p:ph idx="1"/>
          </p:nvPr>
        </p:nvSpPr>
        <p:spPr>
          <a:xfrm>
            <a:off x="1065212" y="914400"/>
            <a:ext cx="10820400" cy="5715000"/>
          </a:xfrm>
        </p:spPr>
        <p:txBody>
          <a:bodyPr>
            <a:noAutofit/>
          </a:bodyPr>
          <a:lstStyle/>
          <a:p>
            <a:pPr marL="0" indent="0">
              <a:lnSpc>
                <a:spcPct val="150000"/>
              </a:lnSpc>
              <a:buNone/>
            </a:pPr>
            <a:r>
              <a:rPr lang="en-US" sz="1800" dirty="0">
                <a:solidFill>
                  <a:schemeClr val="tx1"/>
                </a:solidFill>
                <a:latin typeface="SansSerif" panose="00000400000000000000" pitchFamily="2" charset="2"/>
                <a:cs typeface="Times New Roman" panose="02020603050405020304" pitchFamily="18" charset="0"/>
              </a:rPr>
              <a:t>3- Column</a:t>
            </a:r>
          </a:p>
          <a:p>
            <a:pPr marL="0" indent="0">
              <a:lnSpc>
                <a:spcPct val="150000"/>
              </a:lnSpc>
              <a:buNone/>
            </a:pPr>
            <a:r>
              <a:rPr lang="en-US" sz="1800" dirty="0" err="1">
                <a:solidFill>
                  <a:schemeClr val="tx1"/>
                </a:solidFill>
                <a:latin typeface="SansSerif" panose="00000400000000000000" pitchFamily="2" charset="2"/>
                <a:cs typeface="Times New Roman" panose="02020603050405020304" pitchFamily="18" charset="0"/>
              </a:rPr>
              <a:t>P</a:t>
            </a:r>
            <a:r>
              <a:rPr lang="en-US" sz="1800" baseline="-25000" dirty="0" err="1">
                <a:solidFill>
                  <a:schemeClr val="tx1"/>
                </a:solidFill>
                <a:latin typeface="SansSerif" panose="00000400000000000000" pitchFamily="2" charset="2"/>
                <a:cs typeface="Times New Roman" panose="02020603050405020304" pitchFamily="18" charset="0"/>
              </a:rPr>
              <a:t>n,max</a:t>
            </a:r>
            <a:r>
              <a:rPr lang="en-US" sz="1800" dirty="0">
                <a:solidFill>
                  <a:schemeClr val="tx1"/>
                </a:solidFill>
                <a:latin typeface="SansSerif" panose="00000400000000000000" pitchFamily="2" charset="2"/>
                <a:cs typeface="Times New Roman" panose="02020603050405020304" pitchFamily="18" charset="0"/>
              </a:rPr>
              <a:t>=0.8*(0.85*fc(Ag-As)+As*</a:t>
            </a:r>
            <a:r>
              <a:rPr lang="en-US" sz="1800" dirty="0" err="1">
                <a:solidFill>
                  <a:schemeClr val="tx1"/>
                </a:solidFill>
                <a:latin typeface="SansSerif" panose="00000400000000000000" pitchFamily="2" charset="2"/>
                <a:cs typeface="Times New Roman" panose="02020603050405020304" pitchFamily="18" charset="0"/>
              </a:rPr>
              <a:t>Fy</a:t>
            </a:r>
            <a:r>
              <a:rPr lang="en-US" sz="1800" dirty="0">
                <a:solidFill>
                  <a:schemeClr val="tx1"/>
                </a:solidFill>
                <a:latin typeface="SansSerif" panose="00000400000000000000" pitchFamily="2" charset="2"/>
                <a:cs typeface="Times New Roman" panose="02020603050405020304" pitchFamily="18" charset="0"/>
              </a:rPr>
              <a:t>) </a:t>
            </a:r>
          </a:p>
          <a:p>
            <a:pPr marL="0" indent="0">
              <a:lnSpc>
                <a:spcPct val="150000"/>
              </a:lnSpc>
              <a:buNone/>
            </a:pPr>
            <a:r>
              <a:rPr lang="en-US" sz="1800" dirty="0">
                <a:solidFill>
                  <a:schemeClr val="tx1"/>
                </a:solidFill>
                <a:latin typeface="SansSerif" panose="00000400000000000000" pitchFamily="2" charset="2"/>
                <a:cs typeface="Times New Roman" panose="02020603050405020304" pitchFamily="18" charset="0"/>
              </a:rPr>
              <a:t>            =10105.5KN &gt;&gt;223KN OK.</a:t>
            </a:r>
          </a:p>
          <a:p>
            <a:pPr marL="0" indent="0">
              <a:lnSpc>
                <a:spcPct val="150000"/>
              </a:lnSpc>
              <a:buNone/>
            </a:pPr>
            <a:r>
              <a:rPr lang="en-US" sz="1800" dirty="0">
                <a:solidFill>
                  <a:schemeClr val="tx1"/>
                </a:solidFill>
                <a:latin typeface="SansSerif" panose="00000400000000000000" pitchFamily="2" charset="2"/>
                <a:cs typeface="Times New Roman" panose="02020603050405020304" pitchFamily="18" charset="0"/>
              </a:rPr>
              <a:t>Use </a:t>
            </a:r>
            <a:r>
              <a:rPr lang="en-US" sz="1800" dirty="0" err="1">
                <a:solidFill>
                  <a:schemeClr val="tx1"/>
                </a:solidFill>
                <a:latin typeface="SansSerif" panose="00000400000000000000" pitchFamily="2" charset="2"/>
                <a:cs typeface="Times New Roman" panose="02020603050405020304" pitchFamily="18" charset="0"/>
              </a:rPr>
              <a:t>A</a:t>
            </a:r>
            <a:r>
              <a:rPr lang="en-US" sz="1800" baseline="-25000" dirty="0" err="1">
                <a:solidFill>
                  <a:schemeClr val="tx1"/>
                </a:solidFill>
                <a:latin typeface="SansSerif" panose="00000400000000000000" pitchFamily="2" charset="2"/>
                <a:cs typeface="Times New Roman" panose="02020603050405020304" pitchFamily="18" charset="0"/>
              </a:rPr>
              <a:t>s,min</a:t>
            </a:r>
            <a:r>
              <a:rPr lang="en-US" sz="1800" dirty="0">
                <a:solidFill>
                  <a:schemeClr val="tx1"/>
                </a:solidFill>
                <a:latin typeface="SansSerif" panose="00000400000000000000" pitchFamily="2" charset="2"/>
                <a:cs typeface="Times New Roman" panose="02020603050405020304" pitchFamily="18" charset="0"/>
              </a:rPr>
              <a:t> :</a:t>
            </a:r>
          </a:p>
          <a:p>
            <a:pPr marL="0" indent="0">
              <a:lnSpc>
                <a:spcPct val="150000"/>
              </a:lnSpc>
              <a:buNone/>
            </a:pPr>
            <a:r>
              <a:rPr lang="en-US" sz="1800" dirty="0" err="1">
                <a:solidFill>
                  <a:schemeClr val="tx1"/>
                </a:solidFill>
                <a:latin typeface="SansSerif" panose="00000400000000000000" pitchFamily="2" charset="2"/>
                <a:cs typeface="Times New Roman" panose="02020603050405020304" pitchFamily="18" charset="0"/>
              </a:rPr>
              <a:t>A</a:t>
            </a:r>
            <a:r>
              <a:rPr lang="en-US" sz="1800" baseline="-25000" dirty="0" err="1">
                <a:solidFill>
                  <a:schemeClr val="tx1"/>
                </a:solidFill>
                <a:latin typeface="SansSerif" panose="00000400000000000000" pitchFamily="2" charset="2"/>
                <a:cs typeface="Times New Roman" panose="02020603050405020304" pitchFamily="18" charset="0"/>
              </a:rPr>
              <a:t>s,min</a:t>
            </a:r>
            <a:r>
              <a:rPr lang="en-US" sz="1800" dirty="0">
                <a:solidFill>
                  <a:schemeClr val="tx1"/>
                </a:solidFill>
                <a:latin typeface="SansSerif" panose="00000400000000000000" pitchFamily="2" charset="2"/>
                <a:cs typeface="Times New Roman" panose="02020603050405020304" pitchFamily="18" charset="0"/>
              </a:rPr>
              <a:t> = 0.01*1300*350 =4550mm</a:t>
            </a:r>
            <a:r>
              <a:rPr lang="en-US" sz="1800" baseline="30000" dirty="0">
                <a:solidFill>
                  <a:schemeClr val="tx1"/>
                </a:solidFill>
                <a:latin typeface="SansSerif" panose="00000400000000000000" pitchFamily="2" charset="2"/>
                <a:cs typeface="Times New Roman" panose="02020603050405020304" pitchFamily="18" charset="0"/>
              </a:rPr>
              <a:t>2</a:t>
            </a:r>
            <a:endParaRPr lang="en-US" sz="1800" dirty="0">
              <a:solidFill>
                <a:schemeClr val="tx1"/>
              </a:solidFill>
              <a:latin typeface="SansSerif" panose="00000400000000000000" pitchFamily="2" charset="2"/>
              <a:cs typeface="Times New Roman" panose="02020603050405020304" pitchFamily="18" charset="0"/>
            </a:endParaRPr>
          </a:p>
          <a:p>
            <a:pPr marL="0" indent="0">
              <a:lnSpc>
                <a:spcPct val="150000"/>
              </a:lnSpc>
              <a:buNone/>
            </a:pPr>
            <a:r>
              <a:rPr lang="en-US" sz="1800" dirty="0">
                <a:solidFill>
                  <a:schemeClr val="tx1"/>
                </a:solidFill>
                <a:latin typeface="SansSerif" panose="00000400000000000000" pitchFamily="2" charset="2"/>
                <a:cs typeface="Times New Roman" panose="02020603050405020304" pitchFamily="18" charset="0"/>
              </a:rPr>
              <a:t>Use 20</a:t>
            </a:r>
            <a:r>
              <a:rPr lang="en-US" sz="1800" dirty="0">
                <a:solidFill>
                  <a:schemeClr val="tx1"/>
                </a:solidFill>
                <a:latin typeface="Times New Roman" panose="02020603050405020304" pitchFamily="18" charset="0"/>
                <a:cs typeface="Times New Roman" panose="02020603050405020304" pitchFamily="18" charset="0"/>
              </a:rPr>
              <a:t>Ф</a:t>
            </a:r>
            <a:r>
              <a:rPr lang="en-US" sz="1800" dirty="0">
                <a:solidFill>
                  <a:schemeClr val="tx1"/>
                </a:solidFill>
                <a:latin typeface="SansSerif" panose="00000400000000000000" pitchFamily="2" charset="2"/>
                <a:cs typeface="Times New Roman" panose="02020603050405020304" pitchFamily="18" charset="0"/>
              </a:rPr>
              <a:t>18.</a:t>
            </a:r>
          </a:p>
          <a:p>
            <a:pPr marL="0" indent="0">
              <a:lnSpc>
                <a:spcPct val="150000"/>
              </a:lnSpc>
              <a:buNone/>
            </a:pPr>
            <a:r>
              <a:rPr lang="en-US" sz="1800" dirty="0">
                <a:solidFill>
                  <a:schemeClr val="tx1"/>
                </a:solidFill>
                <a:latin typeface="SansSerif" panose="00000400000000000000" pitchFamily="2" charset="2"/>
                <a:cs typeface="Times New Roman" panose="02020603050405020304" pitchFamily="18" charset="0"/>
              </a:rPr>
              <a:t>Ties:</a:t>
            </a:r>
          </a:p>
          <a:p>
            <a:pPr marL="0" indent="0">
              <a:lnSpc>
                <a:spcPct val="150000"/>
              </a:lnSpc>
              <a:buNone/>
            </a:pPr>
            <a:r>
              <a:rPr lang="en-US" sz="1800" dirty="0">
                <a:solidFill>
                  <a:schemeClr val="tx1"/>
                </a:solidFill>
                <a:latin typeface="SansSerif" panose="00000400000000000000" pitchFamily="2" charset="2"/>
                <a:cs typeface="Times New Roman" panose="02020603050405020304" pitchFamily="18" charset="0"/>
              </a:rPr>
              <a:t>3</a:t>
            </a:r>
            <a:r>
              <a:rPr lang="en-US" sz="1800" dirty="0">
                <a:solidFill>
                  <a:schemeClr val="tx1"/>
                </a:solidFill>
                <a:latin typeface="Times New Roman" panose="02020603050405020304" pitchFamily="18" charset="0"/>
                <a:cs typeface="Times New Roman" panose="02020603050405020304" pitchFamily="18" charset="0"/>
              </a:rPr>
              <a:t>Ф</a:t>
            </a:r>
            <a:r>
              <a:rPr lang="en-US" sz="1800" dirty="0">
                <a:solidFill>
                  <a:schemeClr val="tx1"/>
                </a:solidFill>
                <a:latin typeface="SansSerif" panose="00000400000000000000" pitchFamily="2" charset="2"/>
                <a:cs typeface="Times New Roman" panose="02020603050405020304" pitchFamily="18" charset="0"/>
              </a:rPr>
              <a:t>10/10cm at column ends.</a:t>
            </a:r>
          </a:p>
          <a:p>
            <a:pPr marL="0" indent="0">
              <a:lnSpc>
                <a:spcPct val="150000"/>
              </a:lnSpc>
              <a:buNone/>
            </a:pPr>
            <a:r>
              <a:rPr lang="en-US" sz="1800" dirty="0">
                <a:solidFill>
                  <a:schemeClr val="tx1"/>
                </a:solidFill>
                <a:latin typeface="SansSerif" panose="00000400000000000000" pitchFamily="2" charset="2"/>
                <a:cs typeface="Times New Roman" panose="02020603050405020304" pitchFamily="18" charset="0"/>
              </a:rPr>
              <a:t>3</a:t>
            </a:r>
            <a:r>
              <a:rPr lang="en-US" sz="1800" dirty="0">
                <a:solidFill>
                  <a:schemeClr val="tx1"/>
                </a:solidFill>
                <a:latin typeface="Times New Roman" panose="02020603050405020304" pitchFamily="18" charset="0"/>
                <a:cs typeface="Times New Roman" panose="02020603050405020304" pitchFamily="18" charset="0"/>
              </a:rPr>
              <a:t>Ф</a:t>
            </a:r>
            <a:r>
              <a:rPr lang="en-US" sz="1800" dirty="0">
                <a:solidFill>
                  <a:schemeClr val="tx1"/>
                </a:solidFill>
                <a:latin typeface="SansSerif" panose="00000400000000000000" pitchFamily="2" charset="2"/>
                <a:cs typeface="Times New Roman" panose="02020603050405020304" pitchFamily="18" charset="0"/>
              </a:rPr>
              <a:t>10/20cm at the middle of the column .</a:t>
            </a:r>
          </a:p>
          <a:p>
            <a:pPr marL="0" indent="0">
              <a:buNone/>
            </a:pPr>
            <a:endParaRPr lang="en-US" sz="1800" dirty="0">
              <a:solidFill>
                <a:schemeClr val="tx1"/>
              </a:solidFill>
              <a:latin typeface="SansSerif" panose="00000400000000000000" pitchFamily="2" charset="2"/>
              <a:cs typeface="Times New Roman" panose="02020603050405020304" pitchFamily="18" charset="0"/>
            </a:endParaRPr>
          </a:p>
          <a:p>
            <a:pPr marL="0" indent="0">
              <a:buNone/>
            </a:pPr>
            <a:endParaRPr lang="en-US" sz="1800" dirty="0">
              <a:solidFill>
                <a:schemeClr val="tx1"/>
              </a:solidFill>
              <a:latin typeface="SansSerif" panose="00000400000000000000" pitchFamily="2" charset="2"/>
              <a:cs typeface="Times New Roman" panose="02020603050405020304" pitchFamily="18"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2012" y="1600200"/>
            <a:ext cx="4619625" cy="4248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62353621"/>
      </p:ext>
    </p:extLst>
  </p:cSld>
  <p:clrMapOvr>
    <a:masterClrMapping/>
  </p:clrMapOvr>
  <p:transition spd="med">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93009CD-7337-4529-B3FE-3C0BF7CC4938}"/>
              </a:ext>
            </a:extLst>
          </p:cNvPr>
          <p:cNvSpPr>
            <a:spLocks noGrp="1"/>
          </p:cNvSpPr>
          <p:nvPr>
            <p:ph type="title"/>
          </p:nvPr>
        </p:nvSpPr>
        <p:spPr>
          <a:xfrm>
            <a:off x="989012" y="-152400"/>
            <a:ext cx="8686800" cy="1066800"/>
          </a:xfrm>
        </p:spPr>
        <p:txBody>
          <a:bodyPr/>
          <a:lstStyle/>
          <a:p>
            <a:r>
              <a:rPr lang="en-US" sz="2600" dirty="0">
                <a:latin typeface="SansSerif" panose="00000400000000000000" pitchFamily="2" charset="2"/>
                <a:cs typeface="Times New Roman" panose="02020603050405020304" pitchFamily="18" charset="0"/>
              </a:rPr>
              <a:t>Design(continued)</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 xmlns:a16="http://schemas.microsoft.com/office/drawing/2014/main" id="{897FEABD-B86A-42A0-BD63-58E397849A27}"/>
                  </a:ext>
                </a:extLst>
              </p:cNvPr>
              <p:cNvSpPr>
                <a:spLocks noGrp="1"/>
              </p:cNvSpPr>
              <p:nvPr>
                <p:ph idx="1"/>
              </p:nvPr>
            </p:nvSpPr>
            <p:spPr>
              <a:xfrm>
                <a:off x="836612" y="1066800"/>
                <a:ext cx="10512862" cy="4919732"/>
              </a:xfrm>
            </p:spPr>
            <p:txBody>
              <a:bodyPr>
                <a:normAutofit fontScale="92500" lnSpcReduction="10000"/>
              </a:bodyPr>
              <a:lstStyle/>
              <a:p>
                <a:pPr marL="0" indent="0">
                  <a:lnSpc>
                    <a:spcPct val="150000"/>
                  </a:lnSpc>
                  <a:buNone/>
                </a:pPr>
                <a:r>
                  <a:rPr lang="en-US" sz="2400" dirty="0">
                    <a:solidFill>
                      <a:schemeClr val="tx1"/>
                    </a:solidFill>
                    <a:latin typeface="SansSerif" panose="00000400000000000000" pitchFamily="2" charset="2"/>
                    <a:cs typeface="Times New Roman" panose="02020603050405020304" pitchFamily="18" charset="0"/>
                  </a:rPr>
                  <a:t>4- Shear wall</a:t>
                </a:r>
              </a:p>
              <a:p>
                <a:pPr marL="0" marR="0">
                  <a:lnSpc>
                    <a:spcPct val="150000"/>
                  </a:lnSpc>
                  <a:spcBef>
                    <a:spcPts val="0"/>
                  </a:spcBef>
                  <a:spcAft>
                    <a:spcPts val="600"/>
                  </a:spcAft>
                </a:pPr>
                <a:r>
                  <a:rPr lang="en-US" sz="2200" dirty="0">
                    <a:solidFill>
                      <a:schemeClr val="tx1"/>
                    </a:solidFill>
                    <a:latin typeface="SansSerif" panose="00000400000000000000" pitchFamily="2" charset="2"/>
                    <a:ea typeface="Times New Roman" panose="02020603050405020304" pitchFamily="18" charset="0"/>
                    <a:cs typeface="Times New Roman" panose="02020603050405020304" pitchFamily="18" charset="0"/>
                  </a:rPr>
                  <a:t>The shear walls are the lateral force resisting elements and they were placed at the corners of the building.</a:t>
                </a:r>
                <a:endParaRPr lang="en-US" sz="2200" dirty="0">
                  <a:solidFill>
                    <a:schemeClr val="tx1"/>
                  </a:solidFill>
                  <a:effectLst/>
                  <a:latin typeface="SansSerif" panose="00000400000000000000" pitchFamily="2" charset="2"/>
                  <a:ea typeface="Calibri" panose="020F0502020204030204" pitchFamily="34" charset="0"/>
                  <a:cs typeface="Times New Roman" panose="02020603050405020304" pitchFamily="18" charset="0"/>
                </a:endParaRPr>
              </a:p>
              <a:p>
                <a:pPr marL="0" marR="0">
                  <a:lnSpc>
                    <a:spcPct val="150000"/>
                  </a:lnSpc>
                  <a:spcBef>
                    <a:spcPts val="0"/>
                  </a:spcBef>
                  <a:spcAft>
                    <a:spcPts val="600"/>
                  </a:spcAft>
                </a:pPr>
                <a:r>
                  <a:rPr lang="en-US" sz="2200" dirty="0">
                    <a:solidFill>
                      <a:schemeClr val="tx1"/>
                    </a:solidFill>
                    <a:effectLst/>
                    <a:latin typeface="SansSerif" panose="00000400000000000000" pitchFamily="2" charset="2"/>
                    <a:ea typeface="Times New Roman" panose="02020603050405020304" pitchFamily="18" charset="0"/>
                    <a:cs typeface="Times New Roman" panose="02020603050405020304" pitchFamily="18" charset="0"/>
                  </a:rPr>
                  <a:t>Shear capacity:</a:t>
                </a:r>
                <a:endParaRPr lang="en-US" sz="2200" dirty="0">
                  <a:solidFill>
                    <a:schemeClr val="tx1"/>
                  </a:solidFill>
                  <a:effectLst/>
                  <a:latin typeface="SansSerif" panose="00000400000000000000" pitchFamily="2" charset="2"/>
                  <a:ea typeface="Calibri" panose="020F0502020204030204" pitchFamily="34" charset="0"/>
                  <a:cs typeface="Times New Roman" panose="02020603050405020304" pitchFamily="18" charset="0"/>
                </a:endParaRPr>
              </a:p>
              <a:p>
                <a:pPr marL="0" marR="0" indent="0">
                  <a:lnSpc>
                    <a:spcPct val="150000"/>
                  </a:lnSpc>
                  <a:spcBef>
                    <a:spcPts val="0"/>
                  </a:spcBef>
                  <a:spcAft>
                    <a:spcPts val="600"/>
                  </a:spcAft>
                  <a:buNone/>
                </a:pPr>
                <a:r>
                  <a:rPr lang="en-US" sz="2200" dirty="0">
                    <a:solidFill>
                      <a:schemeClr val="tx1"/>
                    </a:solidFill>
                    <a:effectLst/>
                    <a:latin typeface="SansSerif" panose="00000400000000000000" pitchFamily="2" charset="2"/>
                    <a:ea typeface="Calibri" panose="020F0502020204030204" pitchFamily="34" charset="0"/>
                    <a:cs typeface="+mj-cs"/>
                  </a:rPr>
                  <a:t>The shear capacity of the shear wall was calculated and compared with SAP maximum shear value:</a:t>
                </a:r>
              </a:p>
              <a:p>
                <a:pPr marL="0" marR="0" indent="0">
                  <a:lnSpc>
                    <a:spcPct val="150000"/>
                  </a:lnSpc>
                  <a:spcBef>
                    <a:spcPts val="0"/>
                  </a:spcBef>
                  <a:spcAft>
                    <a:spcPts val="600"/>
                  </a:spcAft>
                  <a:buNone/>
                </a:pPr>
                <a:r>
                  <a:rPr lang="en-US" sz="2200" dirty="0" err="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Ф</a:t>
                </a:r>
                <a:r>
                  <a:rPr lang="en-US" sz="2200" dirty="0" err="1">
                    <a:solidFill>
                      <a:schemeClr val="tx1"/>
                    </a:solidFill>
                    <a:effectLst/>
                    <a:latin typeface="SansSerif" panose="00000400000000000000" pitchFamily="2" charset="2"/>
                    <a:ea typeface="Calibri" panose="020F0502020204030204" pitchFamily="34" charset="0"/>
                    <a:cs typeface="+mj-cs"/>
                  </a:rPr>
                  <a:t>Vc</a:t>
                </a:r>
                <a:r>
                  <a:rPr lang="en-US" sz="2200" dirty="0">
                    <a:solidFill>
                      <a:schemeClr val="tx1"/>
                    </a:solidFill>
                    <a:effectLst/>
                    <a:latin typeface="SansSerif" panose="00000400000000000000" pitchFamily="2" charset="2"/>
                    <a:ea typeface="Calibri" panose="020F0502020204030204" pitchFamily="34" charset="0"/>
                    <a:cs typeface="+mj-cs"/>
                  </a:rPr>
                  <a:t> = </a:t>
                </a:r>
                <a14:m>
                  <m:oMath xmlns:m="http://schemas.openxmlformats.org/officeDocument/2006/math">
                    <m:f>
                      <m:fPr>
                        <m:ctrlPr>
                          <a:rPr lang="en-US" sz="2200" i="1">
                            <a:solidFill>
                              <a:schemeClr val="tx1"/>
                            </a:solidFill>
                            <a:effectLst/>
                            <a:latin typeface="Cambria Math"/>
                            <a:ea typeface="Calibri" panose="020F0502020204030204" pitchFamily="34" charset="0"/>
                            <a:cs typeface="+mj-cs"/>
                          </a:rPr>
                        </m:ctrlPr>
                      </m:fPr>
                      <m:num>
                        <m:r>
                          <a:rPr lang="en-US" sz="2200" i="1">
                            <a:solidFill>
                              <a:schemeClr val="tx1"/>
                            </a:solidFill>
                            <a:effectLst/>
                            <a:latin typeface="Cambria Math" panose="02040503050406030204" pitchFamily="18" charset="0"/>
                            <a:ea typeface="Calibri" panose="020F0502020204030204" pitchFamily="34" charset="0"/>
                            <a:cs typeface="+mj-cs"/>
                          </a:rPr>
                          <m:t>1</m:t>
                        </m:r>
                      </m:num>
                      <m:den>
                        <m:r>
                          <a:rPr lang="en-US" sz="2200" i="1">
                            <a:solidFill>
                              <a:schemeClr val="tx1"/>
                            </a:solidFill>
                            <a:effectLst/>
                            <a:latin typeface="Cambria Math" panose="02040503050406030204" pitchFamily="18" charset="0"/>
                            <a:ea typeface="Calibri" panose="020F0502020204030204" pitchFamily="34" charset="0"/>
                            <a:cs typeface="+mj-cs"/>
                          </a:rPr>
                          <m:t>6</m:t>
                        </m:r>
                      </m:den>
                    </m:f>
                  </m:oMath>
                </a14:m>
                <a:r>
                  <a:rPr lang="en-US" sz="2200" dirty="0">
                    <a:solidFill>
                      <a:schemeClr val="tx1"/>
                    </a:solidFill>
                    <a:effectLst/>
                    <a:latin typeface="SansSerif" panose="00000400000000000000" pitchFamily="2" charset="2"/>
                    <a:ea typeface="Calibri" panose="020F0502020204030204" pitchFamily="34" charset="0"/>
                    <a:cs typeface="+mj-cs"/>
                  </a:rPr>
                  <a:t>× </a:t>
                </a:r>
                <a:r>
                  <a:rPr lang="en-US" sz="2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ʎ</a:t>
                </a:r>
                <a:r>
                  <a:rPr lang="en-US" sz="2200" dirty="0">
                    <a:solidFill>
                      <a:schemeClr val="tx1"/>
                    </a:solidFill>
                    <a:effectLst/>
                    <a:latin typeface="SansSerif" panose="00000400000000000000" pitchFamily="2" charset="2"/>
                    <a:ea typeface="Calibri" panose="020F0502020204030204" pitchFamily="34" charset="0"/>
                    <a:cs typeface="+mj-cs"/>
                  </a:rPr>
                  <a:t>×</a:t>
                </a:r>
                <a14:m>
                  <m:oMath xmlns:m="http://schemas.openxmlformats.org/officeDocument/2006/math">
                    <m:rad>
                      <m:radPr>
                        <m:degHide m:val="on"/>
                        <m:ctrlPr>
                          <a:rPr lang="en-US" sz="2200" i="1">
                            <a:solidFill>
                              <a:schemeClr val="tx1"/>
                            </a:solidFill>
                            <a:effectLst/>
                            <a:latin typeface="Cambria Math"/>
                            <a:ea typeface="Calibri" panose="020F0502020204030204" pitchFamily="34" charset="0"/>
                            <a:cs typeface="+mj-cs"/>
                          </a:rPr>
                        </m:ctrlPr>
                      </m:radPr>
                      <m:deg/>
                      <m:e>
                        <m:r>
                          <m:rPr>
                            <m:sty m:val="p"/>
                          </m:rPr>
                          <a:rPr lang="en-US" sz="2200">
                            <a:solidFill>
                              <a:schemeClr val="tx1"/>
                            </a:solidFill>
                            <a:effectLst/>
                            <a:latin typeface="Cambria Math" panose="02040503050406030204" pitchFamily="18" charset="0"/>
                            <a:ea typeface="Calibri" panose="020F0502020204030204" pitchFamily="34" charset="0"/>
                            <a:cs typeface="+mj-cs"/>
                          </a:rPr>
                          <m:t>fc</m:t>
                        </m:r>
                      </m:e>
                    </m:rad>
                  </m:oMath>
                </a14:m>
                <a:r>
                  <a:rPr lang="en-US" sz="2200" dirty="0">
                    <a:solidFill>
                      <a:schemeClr val="tx1"/>
                    </a:solidFill>
                    <a:effectLst/>
                    <a:latin typeface="SansSerif" panose="00000400000000000000" pitchFamily="2" charset="2"/>
                    <a:ea typeface="Calibri" panose="020F0502020204030204" pitchFamily="34" charset="0"/>
                    <a:cs typeface="+mj-cs"/>
                  </a:rPr>
                  <a:t> ×𝑏</a:t>
                </a:r>
                <a:r>
                  <a:rPr lang="en-US" sz="2200" baseline="-25000" dirty="0">
                    <a:solidFill>
                      <a:schemeClr val="tx1"/>
                    </a:solidFill>
                    <a:effectLst/>
                    <a:latin typeface="SansSerif" panose="00000400000000000000" pitchFamily="2" charset="2"/>
                    <a:ea typeface="Calibri" panose="020F0502020204030204" pitchFamily="34" charset="0"/>
                    <a:cs typeface="+mj-cs"/>
                  </a:rPr>
                  <a:t>𝑤</a:t>
                </a:r>
                <a:r>
                  <a:rPr lang="en-US" sz="2200" dirty="0">
                    <a:solidFill>
                      <a:schemeClr val="tx1"/>
                    </a:solidFill>
                    <a:effectLst/>
                    <a:latin typeface="SansSerif" panose="00000400000000000000" pitchFamily="2" charset="2"/>
                    <a:ea typeface="Calibri" panose="020F0502020204030204" pitchFamily="34" charset="0"/>
                    <a:cs typeface="+mj-cs"/>
                  </a:rPr>
                  <a:t>×𝑑</a:t>
                </a:r>
              </a:p>
              <a:p>
                <a:pPr marL="0" marR="0" indent="0">
                  <a:lnSpc>
                    <a:spcPct val="150000"/>
                  </a:lnSpc>
                  <a:spcBef>
                    <a:spcPts val="0"/>
                  </a:spcBef>
                  <a:spcAft>
                    <a:spcPts val="600"/>
                  </a:spcAft>
                  <a:buNone/>
                </a:pPr>
                <a:r>
                  <a:rPr lang="en-US" sz="2200" dirty="0">
                    <a:solidFill>
                      <a:schemeClr val="tx1"/>
                    </a:solidFill>
                    <a:effectLst/>
                    <a:latin typeface="SansSerif" panose="00000400000000000000" pitchFamily="2" charset="2"/>
                    <a:ea typeface="Calibri" panose="020F0502020204030204" pitchFamily="34" charset="0"/>
                    <a:cs typeface="+mj-cs"/>
                  </a:rPr>
                  <a:t>             = </a:t>
                </a:r>
                <a14:m>
                  <m:oMath xmlns:m="http://schemas.openxmlformats.org/officeDocument/2006/math">
                    <m:f>
                      <m:fPr>
                        <m:ctrlPr>
                          <a:rPr lang="en-US" sz="2200" i="1">
                            <a:solidFill>
                              <a:schemeClr val="tx1"/>
                            </a:solidFill>
                            <a:effectLst/>
                            <a:latin typeface="Cambria Math"/>
                            <a:ea typeface="Calibri" panose="020F0502020204030204" pitchFamily="34" charset="0"/>
                            <a:cs typeface="+mj-cs"/>
                          </a:rPr>
                        </m:ctrlPr>
                      </m:fPr>
                      <m:num>
                        <m:r>
                          <a:rPr lang="en-US" sz="2200" i="1">
                            <a:solidFill>
                              <a:schemeClr val="tx1"/>
                            </a:solidFill>
                            <a:effectLst/>
                            <a:latin typeface="Cambria Math" panose="02040503050406030204" pitchFamily="18" charset="0"/>
                            <a:ea typeface="Calibri" panose="020F0502020204030204" pitchFamily="34" charset="0"/>
                            <a:cs typeface="+mj-cs"/>
                          </a:rPr>
                          <m:t>1</m:t>
                        </m:r>
                      </m:num>
                      <m:den>
                        <m:r>
                          <a:rPr lang="en-US" sz="2200" i="1">
                            <a:solidFill>
                              <a:schemeClr val="tx1"/>
                            </a:solidFill>
                            <a:effectLst/>
                            <a:latin typeface="Cambria Math" panose="02040503050406030204" pitchFamily="18" charset="0"/>
                            <a:ea typeface="Calibri" panose="020F0502020204030204" pitchFamily="34" charset="0"/>
                            <a:cs typeface="+mj-cs"/>
                          </a:rPr>
                          <m:t>6</m:t>
                        </m:r>
                      </m:den>
                    </m:f>
                  </m:oMath>
                </a14:m>
                <a:r>
                  <a:rPr lang="ar-SA" sz="2200" dirty="0">
                    <a:solidFill>
                      <a:schemeClr val="tx1"/>
                    </a:solidFill>
                    <a:latin typeface="SansSerif" panose="00000400000000000000" pitchFamily="2" charset="2"/>
                    <a:ea typeface="Times New Roman" panose="02020603050405020304" pitchFamily="18" charset="0"/>
                    <a:cs typeface="+mj-cs"/>
                  </a:rPr>
                  <a:t>×</a:t>
                </a:r>
                <a:r>
                  <a:rPr lang="en-US" sz="2200" dirty="0">
                    <a:solidFill>
                      <a:schemeClr val="tx1"/>
                    </a:solidFill>
                    <a:effectLst/>
                    <a:latin typeface="SansSerif" panose="00000400000000000000" pitchFamily="2" charset="2"/>
                    <a:ea typeface="Times New Roman" panose="02020603050405020304" pitchFamily="18" charset="0"/>
                    <a:cs typeface="+mj-cs"/>
                  </a:rPr>
                  <a:t>1</a:t>
                </a:r>
                <a:r>
                  <a:rPr lang="en-US" sz="2200" dirty="0">
                    <a:solidFill>
                      <a:schemeClr val="tx1"/>
                    </a:solidFill>
                    <a:effectLst/>
                    <a:latin typeface="SansSerif" panose="00000400000000000000" pitchFamily="2" charset="2"/>
                    <a:ea typeface="Calibri" panose="020F0502020204030204" pitchFamily="34" charset="0"/>
                    <a:cs typeface="+mj-cs"/>
                  </a:rPr>
                  <a:t>×</a:t>
                </a:r>
                <a14:m>
                  <m:oMath xmlns:m="http://schemas.openxmlformats.org/officeDocument/2006/math">
                    <m:rad>
                      <m:radPr>
                        <m:degHide m:val="on"/>
                        <m:ctrlPr>
                          <a:rPr lang="en-US" sz="2200" i="1">
                            <a:solidFill>
                              <a:schemeClr val="tx1"/>
                            </a:solidFill>
                            <a:effectLst/>
                            <a:latin typeface="Cambria Math"/>
                            <a:ea typeface="Calibri" panose="020F0502020204030204" pitchFamily="34" charset="0"/>
                            <a:cs typeface="+mj-cs"/>
                          </a:rPr>
                        </m:ctrlPr>
                      </m:radPr>
                      <m:deg/>
                      <m:e>
                        <m:r>
                          <a:rPr lang="en-US" sz="2200">
                            <a:solidFill>
                              <a:schemeClr val="tx1"/>
                            </a:solidFill>
                            <a:effectLst/>
                            <a:latin typeface="Cambria Math" panose="02040503050406030204" pitchFamily="18" charset="0"/>
                            <a:ea typeface="Calibri" panose="020F0502020204030204" pitchFamily="34" charset="0"/>
                            <a:cs typeface="+mj-cs"/>
                          </a:rPr>
                          <m:t>28</m:t>
                        </m:r>
                      </m:e>
                    </m:rad>
                  </m:oMath>
                </a14:m>
                <a:r>
                  <a:rPr lang="en-US" sz="2200" dirty="0">
                    <a:solidFill>
                      <a:schemeClr val="tx1"/>
                    </a:solidFill>
                    <a:effectLst/>
                    <a:latin typeface="SansSerif" panose="00000400000000000000" pitchFamily="2" charset="2"/>
                    <a:ea typeface="Calibri" panose="020F0502020204030204" pitchFamily="34" charset="0"/>
                    <a:cs typeface="+mj-cs"/>
                  </a:rPr>
                  <a:t> ×1000×280/1000</a:t>
                </a:r>
              </a:p>
              <a:p>
                <a:pPr marL="0" marR="0" indent="0">
                  <a:lnSpc>
                    <a:spcPct val="150000"/>
                  </a:lnSpc>
                  <a:spcBef>
                    <a:spcPts val="0"/>
                  </a:spcBef>
                  <a:spcAft>
                    <a:spcPts val="600"/>
                  </a:spcAft>
                  <a:buNone/>
                </a:pPr>
                <a:r>
                  <a:rPr lang="en-US" sz="2200" dirty="0">
                    <a:solidFill>
                      <a:schemeClr val="tx1"/>
                    </a:solidFill>
                    <a:effectLst/>
                    <a:latin typeface="SansSerif" panose="00000400000000000000" pitchFamily="2" charset="2"/>
                    <a:ea typeface="Calibri" panose="020F0502020204030204" pitchFamily="34" charset="0"/>
                    <a:cs typeface="+mj-cs"/>
                  </a:rPr>
                  <a:t>           = 247 KN.</a:t>
                </a:r>
              </a:p>
              <a:p>
                <a:pPr marL="0" indent="0">
                  <a:buNone/>
                </a:pPr>
                <a:endParaRPr lang="en-US" sz="2200" dirty="0">
                  <a:solidFill>
                    <a:schemeClr val="tx1"/>
                  </a:solidFill>
                  <a:latin typeface="SansSerif" panose="00000400000000000000" pitchFamily="2" charset="2"/>
                  <a:cs typeface="Times New Roman" panose="02020603050405020304" pitchFamily="18" charset="0"/>
                </a:endParaRPr>
              </a:p>
            </p:txBody>
          </p:sp>
        </mc:Choice>
        <mc:Fallback>
          <p:sp>
            <p:nvSpPr>
              <p:cNvPr id="3" name="Content Placeholder 2">
                <a:extLst>
                  <a:ext uri="{FF2B5EF4-FFF2-40B4-BE49-F238E27FC236}">
                    <a16:creationId xmlns="" xmlns:a16="http://schemas.microsoft.com/office/drawing/2014/main" xmlns:a14="http://schemas.microsoft.com/office/drawing/2010/main" id="{897FEABD-B86A-42A0-BD63-58E397849A27}"/>
                  </a:ext>
                </a:extLst>
              </p:cNvPr>
              <p:cNvSpPr>
                <a:spLocks noGrp="1" noRot="1" noChangeAspect="1" noMove="1" noResize="1" noEditPoints="1" noAdjustHandles="1" noChangeArrowheads="1" noChangeShapeType="1" noTextEdit="1"/>
              </p:cNvSpPr>
              <p:nvPr>
                <p:ph idx="1"/>
              </p:nvPr>
            </p:nvSpPr>
            <p:spPr>
              <a:xfrm>
                <a:off x="836612" y="1066800"/>
                <a:ext cx="10512862" cy="4919732"/>
              </a:xfrm>
              <a:blipFill rotWithShape="1">
                <a:blip r:embed="rId2"/>
                <a:stretch>
                  <a:fillRect l="-696"/>
                </a:stretch>
              </a:blipFill>
            </p:spPr>
            <p:txBody>
              <a:bodyPr/>
              <a:lstStyle/>
              <a:p>
                <a:r>
                  <a:rPr lang="en-US">
                    <a:noFill/>
                  </a:rPr>
                  <a:t> </a:t>
                </a:r>
              </a:p>
            </p:txBody>
          </p:sp>
        </mc:Fallback>
      </mc:AlternateContent>
    </p:spTree>
    <p:extLst>
      <p:ext uri="{BB962C8B-B14F-4D97-AF65-F5344CB8AC3E}">
        <p14:creationId xmlns:p14="http://schemas.microsoft.com/office/powerpoint/2010/main" val="3310872184"/>
      </p:ext>
    </p:extLst>
  </p:cSld>
  <p:clrMapOvr>
    <a:masterClrMapping/>
  </p:clrMapOvr>
  <p:transition spd="med">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93009CD-7337-4529-B3FE-3C0BF7CC4938}"/>
              </a:ext>
            </a:extLst>
          </p:cNvPr>
          <p:cNvSpPr>
            <a:spLocks noGrp="1"/>
          </p:cNvSpPr>
          <p:nvPr>
            <p:ph type="title"/>
          </p:nvPr>
        </p:nvSpPr>
        <p:spPr>
          <a:xfrm>
            <a:off x="989012" y="-152400"/>
            <a:ext cx="8686800" cy="1066800"/>
          </a:xfrm>
        </p:spPr>
        <p:txBody>
          <a:bodyPr/>
          <a:lstStyle/>
          <a:p>
            <a:r>
              <a:rPr lang="en-US" sz="2600" dirty="0">
                <a:latin typeface="SansSerif" panose="00000400000000000000" pitchFamily="2" charset="2"/>
                <a:cs typeface="Times New Roman" panose="02020603050405020304" pitchFamily="18" charset="0"/>
              </a:rPr>
              <a:t>Design(continued)</a:t>
            </a:r>
          </a:p>
        </p:txBody>
      </p:sp>
      <p:sp>
        <p:nvSpPr>
          <p:cNvPr id="3" name="Content Placeholder 2">
            <a:extLst>
              <a:ext uri="{FF2B5EF4-FFF2-40B4-BE49-F238E27FC236}">
                <a16:creationId xmlns="" xmlns:a16="http://schemas.microsoft.com/office/drawing/2014/main" xmlns:a14="http://schemas.microsoft.com/office/drawing/2010/main" xmlns:mc="http://schemas.openxmlformats.org/markup-compatibility/2006" id="{897FEABD-B86A-42A0-BD63-58E397849A27}"/>
              </a:ext>
            </a:extLst>
          </p:cNvPr>
          <p:cNvSpPr>
            <a:spLocks noGrp="1"/>
          </p:cNvSpPr>
          <p:nvPr>
            <p:ph idx="1"/>
          </p:nvPr>
        </p:nvSpPr>
        <p:spPr>
          <a:xfrm>
            <a:off x="760412" y="5561526"/>
            <a:ext cx="10512862" cy="728732"/>
          </a:xfrm>
        </p:spPr>
        <p:txBody>
          <a:bodyPr>
            <a:normAutofit/>
          </a:bodyPr>
          <a:lstStyle/>
          <a:p>
            <a:pPr marL="0" indent="0">
              <a:lnSpc>
                <a:spcPct val="150000"/>
              </a:lnSpc>
              <a:buNone/>
            </a:pPr>
            <a:r>
              <a:rPr lang="en-US" sz="2200" dirty="0" smtClean="0">
                <a:solidFill>
                  <a:schemeClr val="tx1"/>
                </a:solidFill>
                <a:latin typeface="SansSerif" panose="00000400000000000000" pitchFamily="2" charset="2"/>
                <a:ea typeface="Calibri" panose="020F0502020204030204" pitchFamily="34" charset="0"/>
                <a:cs typeface="+mj-cs"/>
              </a:rPr>
              <a:t>Vu &lt; </a:t>
            </a:r>
            <a:r>
              <a:rPr lang="en-US" sz="2200" dirty="0" err="1"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Ф</a:t>
            </a:r>
            <a:r>
              <a:rPr lang="en-US" sz="2200" dirty="0" err="1" smtClean="0">
                <a:solidFill>
                  <a:schemeClr val="tx1"/>
                </a:solidFill>
                <a:latin typeface="SansSerif" panose="00000400000000000000" pitchFamily="2" charset="2"/>
                <a:ea typeface="Calibri" panose="020F0502020204030204" pitchFamily="34" charset="0"/>
              </a:rPr>
              <a:t>Vc</a:t>
            </a:r>
            <a:r>
              <a:rPr lang="en-US" sz="2200" dirty="0" smtClean="0">
                <a:solidFill>
                  <a:schemeClr val="tx1"/>
                </a:solidFill>
                <a:latin typeface="SansSerif" panose="00000400000000000000" pitchFamily="2" charset="2"/>
                <a:ea typeface="Calibri" panose="020F0502020204030204" pitchFamily="34" charset="0"/>
              </a:rPr>
              <a:t> ... No need for sheer reinforcement</a:t>
            </a:r>
            <a:endParaRPr lang="en-US" sz="2200" dirty="0">
              <a:solidFill>
                <a:schemeClr val="tx1"/>
              </a:solidFill>
              <a:effectLst/>
              <a:latin typeface="SansSerif" panose="00000400000000000000" pitchFamily="2" charset="2"/>
              <a:ea typeface="Calibri" panose="020F0502020204030204" pitchFamily="34" charset="0"/>
              <a:cs typeface="+mj-cs"/>
            </a:endParaRPr>
          </a:p>
        </p:txBody>
      </p:sp>
      <p:pic>
        <p:nvPicPr>
          <p:cNvPr id="5" name="Picture 4"/>
          <p:cNvPicPr/>
          <p:nvPr/>
        </p:nvPicPr>
        <p:blipFill>
          <a:blip r:embed="rId2"/>
          <a:stretch>
            <a:fillRect/>
          </a:stretch>
        </p:blipFill>
        <p:spPr>
          <a:xfrm>
            <a:off x="4189412" y="874689"/>
            <a:ext cx="6537392" cy="4686837"/>
          </a:xfrm>
          <a:prstGeom prst="rect">
            <a:avLst/>
          </a:prstGeom>
        </p:spPr>
      </p:pic>
      <p:sp>
        <p:nvSpPr>
          <p:cNvPr id="6" name="Content Placeholder 2">
            <a:extLst>
              <a:ext uri="{FF2B5EF4-FFF2-40B4-BE49-F238E27FC236}">
                <a16:creationId xmlns="" xmlns:a16="http://schemas.microsoft.com/office/drawing/2014/main" xmlns:a14="http://schemas.microsoft.com/office/drawing/2010/main" xmlns:mc="http://schemas.openxmlformats.org/markup-compatibility/2006" id="{897FEABD-B86A-42A0-BD63-58E397849A27}"/>
              </a:ext>
            </a:extLst>
          </p:cNvPr>
          <p:cNvSpPr txBox="1">
            <a:spLocks/>
          </p:cNvSpPr>
          <p:nvPr/>
        </p:nvSpPr>
        <p:spPr bwMode="auto">
          <a:xfrm>
            <a:off x="912812" y="1219200"/>
            <a:ext cx="10512862" cy="728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273050" indent="-228600" algn="l" rtl="0" eaLnBrk="0" fontAlgn="base" hangingPunct="0">
              <a:lnSpc>
                <a:spcPct val="90000"/>
              </a:lnSpc>
              <a:spcBef>
                <a:spcPts val="1800"/>
              </a:spcBef>
              <a:spcAft>
                <a:spcPct val="0"/>
              </a:spcAft>
              <a:buClr>
                <a:srgbClr val="595959"/>
              </a:buClr>
              <a:buSzPct val="80000"/>
              <a:buFont typeface="Arial" panose="020B0604020202020204" pitchFamily="34" charset="0"/>
              <a:buChar char="•"/>
              <a:defRPr sz="2000" kern="1200">
                <a:solidFill>
                  <a:srgbClr val="595959"/>
                </a:solidFill>
                <a:latin typeface="+mn-lt"/>
                <a:ea typeface="+mn-ea"/>
                <a:cs typeface="+mn-cs"/>
              </a:defRPr>
            </a:lvl1pPr>
            <a:lvl2pPr marL="593725" indent="-228600" algn="l" rtl="0" eaLnBrk="0" fontAlgn="base" hangingPunct="0">
              <a:lnSpc>
                <a:spcPct val="90000"/>
              </a:lnSpc>
              <a:spcBef>
                <a:spcPts val="1000"/>
              </a:spcBef>
              <a:spcAft>
                <a:spcPct val="0"/>
              </a:spcAft>
              <a:buClr>
                <a:srgbClr val="595959"/>
              </a:buClr>
              <a:buSzPct val="80000"/>
              <a:buFont typeface="Arial" panose="020B0604020202020204" pitchFamily="34" charset="0"/>
              <a:buChar char="•"/>
              <a:defRPr sz="2800" kern="1200">
                <a:solidFill>
                  <a:srgbClr val="595959"/>
                </a:solidFill>
                <a:latin typeface="+mn-lt"/>
                <a:ea typeface="+mn-ea"/>
                <a:cs typeface="+mn-cs"/>
              </a:defRPr>
            </a:lvl2pPr>
            <a:lvl3pPr marL="776288" indent="-182563" algn="l" rtl="0" eaLnBrk="0" fontAlgn="base" hangingPunct="0">
              <a:lnSpc>
                <a:spcPct val="90000"/>
              </a:lnSpc>
              <a:spcBef>
                <a:spcPts val="600"/>
              </a:spcBef>
              <a:spcAft>
                <a:spcPct val="0"/>
              </a:spcAft>
              <a:buClr>
                <a:srgbClr val="595959"/>
              </a:buClr>
              <a:buSzPct val="80000"/>
              <a:buFont typeface="Arial" panose="020B0604020202020204" pitchFamily="34" charset="0"/>
              <a:buChar char="•"/>
              <a:defRPr sz="1600" kern="1200">
                <a:solidFill>
                  <a:srgbClr val="595959"/>
                </a:solidFill>
                <a:latin typeface="+mn-lt"/>
                <a:ea typeface="+mn-ea"/>
                <a:cs typeface="+mn-cs"/>
              </a:defRPr>
            </a:lvl3pPr>
            <a:lvl4pPr marL="958850" indent="-182563" algn="l" rtl="0" eaLnBrk="0" fontAlgn="base" hangingPunct="0">
              <a:lnSpc>
                <a:spcPct val="90000"/>
              </a:lnSpc>
              <a:spcBef>
                <a:spcPts val="600"/>
              </a:spcBef>
              <a:spcAft>
                <a:spcPct val="0"/>
              </a:spcAft>
              <a:buClr>
                <a:srgbClr val="595959"/>
              </a:buClr>
              <a:buSzPct val="80000"/>
              <a:buFont typeface="Arial" panose="020B0604020202020204" pitchFamily="34" charset="0"/>
              <a:buChar char="•"/>
              <a:defRPr sz="1400" kern="1200">
                <a:solidFill>
                  <a:srgbClr val="595959"/>
                </a:solidFill>
                <a:latin typeface="+mn-lt"/>
                <a:ea typeface="+mn-ea"/>
                <a:cs typeface="+mn-cs"/>
              </a:defRPr>
            </a:lvl4pPr>
            <a:lvl5pPr marL="1096963" indent="-136525" algn="l" rtl="0" eaLnBrk="0" fontAlgn="base" hangingPunct="0">
              <a:lnSpc>
                <a:spcPct val="90000"/>
              </a:lnSpc>
              <a:spcBef>
                <a:spcPts val="600"/>
              </a:spcBef>
              <a:spcAft>
                <a:spcPct val="0"/>
              </a:spcAft>
              <a:buClr>
                <a:srgbClr val="595959"/>
              </a:buClr>
              <a:buSzPct val="80000"/>
              <a:buFont typeface="Arial" panose="020B0604020202020204" pitchFamily="34" charset="0"/>
              <a:buChar char="•"/>
              <a:defRPr sz="1400" kern="1200">
                <a:solidFill>
                  <a:srgbClr val="595959"/>
                </a:solidFill>
                <a:latin typeface="+mn-lt"/>
                <a:ea typeface="+mn-ea"/>
                <a:cs typeface="+mn-cs"/>
              </a:defRPr>
            </a:lvl5pPr>
            <a:lvl6pPr marL="1234440" indent="-137160" algn="l" defTabSz="914400" rtl="0" eaLnBrk="1" latinLnBrk="0" hangingPunct="1">
              <a:spcBef>
                <a:spcPts val="600"/>
              </a:spcBef>
              <a:buSzPct val="80000"/>
              <a:buFont typeface="Arial" pitchFamily="34" charset="0"/>
              <a:buChar char="•"/>
              <a:defRPr sz="1400" kern="1200">
                <a:solidFill>
                  <a:schemeClr val="tx1">
                    <a:lumMod val="65000"/>
                    <a:lumOff val="35000"/>
                  </a:schemeClr>
                </a:solidFill>
                <a:latin typeface="+mn-lt"/>
                <a:ea typeface="+mn-ea"/>
                <a:cs typeface="+mn-cs"/>
              </a:defRPr>
            </a:lvl6pPr>
            <a:lvl7pPr marL="1371600" indent="-137160" algn="l" defTabSz="914400" rtl="0" eaLnBrk="1" latinLnBrk="0" hangingPunct="1">
              <a:spcBef>
                <a:spcPts val="600"/>
              </a:spcBef>
              <a:buSzPct val="80000"/>
              <a:buFont typeface="Arial" pitchFamily="34" charset="0"/>
              <a:buChar char="•"/>
              <a:defRPr sz="1400" kern="1200">
                <a:solidFill>
                  <a:schemeClr val="tx1">
                    <a:lumMod val="65000"/>
                    <a:lumOff val="35000"/>
                  </a:schemeClr>
                </a:solidFill>
                <a:latin typeface="+mn-lt"/>
                <a:ea typeface="+mn-ea"/>
                <a:cs typeface="+mn-cs"/>
              </a:defRPr>
            </a:lvl7pPr>
            <a:lvl8pPr marL="1508760" indent="-137160" algn="l" defTabSz="914400" rtl="0" eaLnBrk="1" latinLnBrk="0" hangingPunct="1">
              <a:spcBef>
                <a:spcPts val="600"/>
              </a:spcBef>
              <a:buSzPct val="80000"/>
              <a:buFont typeface="Arial" pitchFamily="34" charset="0"/>
              <a:buChar char="•"/>
              <a:defRPr sz="1400" kern="1200">
                <a:solidFill>
                  <a:schemeClr val="tx1">
                    <a:lumMod val="65000"/>
                    <a:lumOff val="35000"/>
                  </a:schemeClr>
                </a:solidFill>
                <a:latin typeface="+mn-lt"/>
                <a:ea typeface="+mn-ea"/>
                <a:cs typeface="+mn-cs"/>
              </a:defRPr>
            </a:lvl8pPr>
            <a:lvl9pPr marL="1645920" indent="-137160" algn="l" defTabSz="914400" rtl="0" eaLnBrk="1" latinLnBrk="0" hangingPunct="1">
              <a:spcBef>
                <a:spcPts val="600"/>
              </a:spcBef>
              <a:buSzPct val="80000"/>
              <a:buFont typeface="Arial" pitchFamily="34" charset="0"/>
              <a:buChar char="•"/>
              <a:defRPr sz="1400" kern="1200">
                <a:solidFill>
                  <a:schemeClr val="tx1">
                    <a:lumMod val="65000"/>
                    <a:lumOff val="35000"/>
                  </a:schemeClr>
                </a:solidFill>
                <a:latin typeface="+mn-lt"/>
                <a:ea typeface="+mn-ea"/>
                <a:cs typeface="+mn-cs"/>
              </a:defRPr>
            </a:lvl9pPr>
          </a:lstStyle>
          <a:p>
            <a:pPr marL="0" indent="0">
              <a:lnSpc>
                <a:spcPct val="150000"/>
              </a:lnSpc>
              <a:buFont typeface="Arial" panose="020B0604020202020204" pitchFamily="34" charset="0"/>
              <a:buNone/>
            </a:pPr>
            <a:r>
              <a:rPr lang="en-US" sz="2200" dirty="0" smtClean="0">
                <a:solidFill>
                  <a:schemeClr val="tx1"/>
                </a:solidFill>
                <a:latin typeface="SansSerif" panose="00000400000000000000" pitchFamily="2" charset="2"/>
                <a:ea typeface="Calibri" panose="020F0502020204030204" pitchFamily="34" charset="0"/>
                <a:cs typeface="+mj-cs"/>
              </a:rPr>
              <a:t>4- Shear Wall</a:t>
            </a:r>
            <a:endParaRPr lang="en-US" sz="2200" dirty="0">
              <a:solidFill>
                <a:schemeClr val="tx1"/>
              </a:solidFill>
              <a:latin typeface="SansSerif" panose="00000400000000000000" pitchFamily="2" charset="2"/>
              <a:ea typeface="Calibri" panose="020F0502020204030204" pitchFamily="34" charset="0"/>
              <a:cs typeface="+mj-cs"/>
            </a:endParaRPr>
          </a:p>
        </p:txBody>
      </p:sp>
    </p:spTree>
    <p:extLst>
      <p:ext uri="{BB962C8B-B14F-4D97-AF65-F5344CB8AC3E}">
        <p14:creationId xmlns:p14="http://schemas.microsoft.com/office/powerpoint/2010/main" val="742588343"/>
      </p:ext>
    </p:extLst>
  </p:cSld>
  <p:clrMapOvr>
    <a:masterClrMapping/>
  </p:clrMapOvr>
  <p:transition spd="med">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1BD5B5-5CBC-4E7C-A7EA-71CAC2453088}"/>
              </a:ext>
            </a:extLst>
          </p:cNvPr>
          <p:cNvSpPr>
            <a:spLocks noGrp="1"/>
          </p:cNvSpPr>
          <p:nvPr>
            <p:ph type="title"/>
          </p:nvPr>
        </p:nvSpPr>
        <p:spPr>
          <a:xfrm>
            <a:off x="1065212" y="-20392"/>
            <a:ext cx="8686800" cy="1066800"/>
          </a:xfrm>
        </p:spPr>
        <p:txBody>
          <a:bodyPr/>
          <a:lstStyle/>
          <a:p>
            <a:r>
              <a:rPr lang="en-US" sz="2600" dirty="0">
                <a:latin typeface="SansSerif" panose="00000400000000000000" pitchFamily="2" charset="2"/>
                <a:cs typeface="Times New Roman" panose="02020603050405020304" pitchFamily="18" charset="0"/>
              </a:rPr>
              <a:t>Design(continued)</a:t>
            </a:r>
          </a:p>
        </p:txBody>
      </p:sp>
      <p:sp>
        <p:nvSpPr>
          <p:cNvPr id="3" name="Content Placeholder 2">
            <a:extLst>
              <a:ext uri="{FF2B5EF4-FFF2-40B4-BE49-F238E27FC236}">
                <a16:creationId xmlns="" xmlns:a16="http://schemas.microsoft.com/office/drawing/2014/main" id="{A70EC1B0-3851-4728-B284-48656D156976}"/>
              </a:ext>
            </a:extLst>
          </p:cNvPr>
          <p:cNvSpPr>
            <a:spLocks noGrp="1"/>
          </p:cNvSpPr>
          <p:nvPr>
            <p:ph idx="1"/>
          </p:nvPr>
        </p:nvSpPr>
        <p:spPr>
          <a:xfrm>
            <a:off x="836612" y="1437697"/>
            <a:ext cx="10512862" cy="4810539"/>
          </a:xfrm>
        </p:spPr>
        <p:txBody>
          <a:bodyPr>
            <a:normAutofit fontScale="85000" lnSpcReduction="10000"/>
          </a:bodyPr>
          <a:lstStyle/>
          <a:p>
            <a:pPr marL="44450" indent="0">
              <a:lnSpc>
                <a:spcPct val="150000"/>
              </a:lnSpc>
              <a:buNone/>
            </a:pPr>
            <a:r>
              <a:rPr lang="en-US" sz="2200" dirty="0" smtClean="0">
                <a:solidFill>
                  <a:schemeClr val="tx1"/>
                </a:solidFill>
                <a:latin typeface="SansSerif" panose="00000400000000000000" pitchFamily="2" charset="2"/>
                <a:cs typeface="Times New Roman" panose="02020603050405020304" pitchFamily="18" charset="0"/>
              </a:rPr>
              <a:t>4- Shear Wall</a:t>
            </a:r>
          </a:p>
          <a:p>
            <a:pPr marL="44450" indent="0">
              <a:lnSpc>
                <a:spcPct val="150000"/>
              </a:lnSpc>
              <a:buNone/>
            </a:pPr>
            <a:r>
              <a:rPr lang="en-US" sz="2200" dirty="0" smtClean="0">
                <a:solidFill>
                  <a:schemeClr val="tx1"/>
                </a:solidFill>
                <a:latin typeface="SansSerif" panose="00000400000000000000" pitchFamily="2" charset="2"/>
                <a:cs typeface="Times New Roman" panose="02020603050405020304" pitchFamily="18" charset="0"/>
              </a:rPr>
              <a:t>Flexural </a:t>
            </a:r>
            <a:r>
              <a:rPr lang="en-US" sz="2200" dirty="0">
                <a:solidFill>
                  <a:schemeClr val="tx1"/>
                </a:solidFill>
                <a:latin typeface="SansSerif" panose="00000400000000000000" pitchFamily="2" charset="2"/>
                <a:cs typeface="Times New Roman" panose="02020603050405020304" pitchFamily="18" charset="0"/>
              </a:rPr>
              <a:t>reinforcement for shear wall</a:t>
            </a:r>
          </a:p>
          <a:p>
            <a:pPr marL="0" indent="0">
              <a:lnSpc>
                <a:spcPct val="150000"/>
              </a:lnSpc>
              <a:buNone/>
            </a:pPr>
            <a:r>
              <a:rPr lang="en-US" sz="2000" dirty="0">
                <a:solidFill>
                  <a:schemeClr val="tx1"/>
                </a:solidFill>
                <a:latin typeface="SansSerif" panose="00000400000000000000" pitchFamily="2" charset="2"/>
                <a:cs typeface="Times New Roman" panose="02020603050405020304" pitchFamily="18" charset="0"/>
              </a:rPr>
              <a:t>For a 1-meter strip:</a:t>
            </a:r>
          </a:p>
          <a:p>
            <a:pPr marL="0" indent="0">
              <a:lnSpc>
                <a:spcPct val="150000"/>
              </a:lnSpc>
              <a:buNone/>
            </a:pPr>
            <a:r>
              <a:rPr lang="en-US" sz="2000" dirty="0" err="1">
                <a:solidFill>
                  <a:schemeClr val="tx1"/>
                </a:solidFill>
                <a:latin typeface="SansSerif" panose="00000400000000000000" pitchFamily="2" charset="2"/>
                <a:cs typeface="Times New Roman" panose="02020603050405020304" pitchFamily="18" charset="0"/>
              </a:rPr>
              <a:t>As</a:t>
            </a:r>
            <a:r>
              <a:rPr lang="en-US" sz="2000" baseline="-25000" dirty="0" err="1">
                <a:solidFill>
                  <a:schemeClr val="tx1"/>
                </a:solidFill>
                <a:latin typeface="SansSerif" panose="00000400000000000000" pitchFamily="2" charset="2"/>
                <a:cs typeface="Times New Roman" panose="02020603050405020304" pitchFamily="18" charset="0"/>
              </a:rPr>
              <a:t>min</a:t>
            </a:r>
            <a:r>
              <a:rPr lang="en-US" sz="2000" dirty="0">
                <a:solidFill>
                  <a:schemeClr val="tx1"/>
                </a:solidFill>
                <a:latin typeface="SansSerif" panose="00000400000000000000" pitchFamily="2" charset="2"/>
                <a:cs typeface="Times New Roman" panose="02020603050405020304" pitchFamily="18" charset="0"/>
              </a:rPr>
              <a:t> = </a:t>
            </a:r>
            <a:r>
              <a:rPr lang="en-US" sz="2000" dirty="0" smtClean="0">
                <a:solidFill>
                  <a:schemeClr val="tx1"/>
                </a:solidFill>
                <a:latin typeface="SansSerif" panose="00000400000000000000" pitchFamily="2" charset="2"/>
                <a:cs typeface="Times New Roman" panose="02020603050405020304" pitchFamily="18" charset="0"/>
              </a:rPr>
              <a:t>0.0033*b*h</a:t>
            </a:r>
            <a:endParaRPr lang="en-US" sz="2000" dirty="0">
              <a:solidFill>
                <a:schemeClr val="tx1"/>
              </a:solidFill>
              <a:latin typeface="SansSerif" panose="00000400000000000000" pitchFamily="2" charset="2"/>
              <a:cs typeface="Times New Roman" panose="02020603050405020304" pitchFamily="18" charset="0"/>
            </a:endParaRPr>
          </a:p>
          <a:p>
            <a:pPr marL="0" indent="0">
              <a:lnSpc>
                <a:spcPct val="150000"/>
              </a:lnSpc>
              <a:buNone/>
            </a:pPr>
            <a:r>
              <a:rPr lang="en-US" sz="2000" dirty="0">
                <a:solidFill>
                  <a:schemeClr val="tx1"/>
                </a:solidFill>
                <a:latin typeface="SansSerif" panose="00000400000000000000" pitchFamily="2" charset="2"/>
                <a:cs typeface="Times New Roman" panose="02020603050405020304" pitchFamily="18" charset="0"/>
              </a:rPr>
              <a:t>          = </a:t>
            </a:r>
            <a:r>
              <a:rPr lang="en-US" sz="2000" dirty="0" smtClean="0">
                <a:solidFill>
                  <a:schemeClr val="tx1"/>
                </a:solidFill>
                <a:latin typeface="SansSerif" panose="00000400000000000000" pitchFamily="2" charset="2"/>
                <a:cs typeface="Times New Roman" panose="02020603050405020304" pitchFamily="18" charset="0"/>
              </a:rPr>
              <a:t>0.0033*1000*300 </a:t>
            </a:r>
            <a:r>
              <a:rPr lang="en-US" sz="2000" dirty="0">
                <a:solidFill>
                  <a:schemeClr val="tx1"/>
                </a:solidFill>
                <a:latin typeface="SansSerif" panose="00000400000000000000" pitchFamily="2" charset="2"/>
                <a:cs typeface="Times New Roman" panose="02020603050405020304" pitchFamily="18" charset="0"/>
              </a:rPr>
              <a:t>= 90mm</a:t>
            </a:r>
            <a:r>
              <a:rPr lang="en-US" sz="2000" baseline="30000" dirty="0">
                <a:solidFill>
                  <a:schemeClr val="tx1"/>
                </a:solidFill>
                <a:latin typeface="SansSerif" panose="00000400000000000000" pitchFamily="2" charset="2"/>
                <a:cs typeface="Times New Roman" panose="02020603050405020304" pitchFamily="18" charset="0"/>
              </a:rPr>
              <a:t>2</a:t>
            </a:r>
            <a:r>
              <a:rPr lang="en-US" sz="2000" dirty="0">
                <a:solidFill>
                  <a:schemeClr val="tx1"/>
                </a:solidFill>
                <a:latin typeface="SansSerif" panose="00000400000000000000" pitchFamily="2" charset="2"/>
                <a:cs typeface="Times New Roman" panose="02020603050405020304" pitchFamily="18" charset="0"/>
              </a:rPr>
              <a:t>.</a:t>
            </a:r>
          </a:p>
          <a:p>
            <a:pPr marL="0" indent="0">
              <a:lnSpc>
                <a:spcPct val="150000"/>
              </a:lnSpc>
              <a:buNone/>
            </a:pPr>
            <a:r>
              <a:rPr lang="en-US" sz="2000" dirty="0">
                <a:solidFill>
                  <a:schemeClr val="tx1"/>
                </a:solidFill>
                <a:latin typeface="SansSerif" panose="00000400000000000000" pitchFamily="2" charset="2"/>
                <a:cs typeface="Times New Roman" panose="02020603050405020304" pitchFamily="18" charset="0"/>
              </a:rPr>
              <a:t>Using interpolation: </a:t>
            </a:r>
            <a:r>
              <a:rPr lang="en-US" sz="2000" dirty="0" err="1">
                <a:solidFill>
                  <a:schemeClr val="tx1"/>
                </a:solidFill>
                <a:latin typeface="Times New Roman" panose="02020603050405020304" pitchFamily="18" charset="0"/>
                <a:cs typeface="Times New Roman" panose="02020603050405020304" pitchFamily="18" charset="0"/>
              </a:rPr>
              <a:t>Ф</a:t>
            </a:r>
            <a:r>
              <a:rPr lang="en-US" sz="2000" dirty="0" err="1">
                <a:solidFill>
                  <a:schemeClr val="tx1"/>
                </a:solidFill>
                <a:latin typeface="SansSerif" panose="00000400000000000000" pitchFamily="2" charset="2"/>
                <a:cs typeface="Times New Roman" panose="02020603050405020304" pitchFamily="18" charset="0"/>
              </a:rPr>
              <a:t>Mn</a:t>
            </a:r>
            <a:r>
              <a:rPr lang="en-US" sz="2000" dirty="0">
                <a:solidFill>
                  <a:schemeClr val="tx1"/>
                </a:solidFill>
                <a:latin typeface="SansSerif" panose="00000400000000000000" pitchFamily="2" charset="2"/>
                <a:cs typeface="Times New Roman" panose="02020603050405020304" pitchFamily="18" charset="0"/>
              </a:rPr>
              <a:t> = 90*40/308 = 12KN.m.</a:t>
            </a:r>
          </a:p>
          <a:p>
            <a:pPr marL="0" indent="0">
              <a:lnSpc>
                <a:spcPct val="150000"/>
              </a:lnSpc>
              <a:buNone/>
            </a:pPr>
            <a:r>
              <a:rPr lang="en-US" sz="2000" dirty="0">
                <a:solidFill>
                  <a:schemeClr val="tx1"/>
                </a:solidFill>
                <a:latin typeface="SansSerif" panose="00000400000000000000" pitchFamily="2" charset="2"/>
                <a:cs typeface="Times New Roman" panose="02020603050405020304" pitchFamily="18" charset="0"/>
              </a:rPr>
              <a:t>2</a:t>
            </a:r>
            <a:r>
              <a:rPr lang="en-US" sz="2000" dirty="0">
                <a:solidFill>
                  <a:schemeClr val="tx1"/>
                </a:solidFill>
                <a:latin typeface="Times New Roman" panose="02020603050405020304" pitchFamily="18" charset="0"/>
                <a:cs typeface="Times New Roman" panose="02020603050405020304" pitchFamily="18" charset="0"/>
              </a:rPr>
              <a:t>Ф</a:t>
            </a:r>
            <a:r>
              <a:rPr lang="en-US" sz="2000" dirty="0">
                <a:solidFill>
                  <a:schemeClr val="tx1"/>
                </a:solidFill>
                <a:latin typeface="SansSerif" panose="00000400000000000000" pitchFamily="2" charset="2"/>
                <a:cs typeface="Times New Roman" panose="02020603050405020304" pitchFamily="18" charset="0"/>
              </a:rPr>
              <a:t>12mm is adequate to resist flexural stresses in both the horizontal and vertical directions with a spacing of 150mm in the horizontal direction between bars and 250mm in the vertical direction.</a:t>
            </a:r>
          </a:p>
          <a:p>
            <a:pPr marL="0" indent="0">
              <a:buNone/>
            </a:pPr>
            <a:endParaRPr lang="en-US" sz="2200" dirty="0">
              <a:solidFill>
                <a:schemeClr val="tx1"/>
              </a:solidFill>
              <a:latin typeface="SansSerif" panose="00000400000000000000" pitchFamily="2" charset="2"/>
              <a:cs typeface="Times New Roman" panose="02020603050405020304" pitchFamily="18" charset="0"/>
            </a:endParaRPr>
          </a:p>
        </p:txBody>
      </p:sp>
      <p:pic>
        <p:nvPicPr>
          <p:cNvPr id="5" name="Picture 4">
            <a:extLst>
              <a:ext uri="{FF2B5EF4-FFF2-40B4-BE49-F238E27FC236}">
                <a16:creationId xmlns="" xmlns:a16="http://schemas.microsoft.com/office/drawing/2014/main" id="{F3A3E1EF-512A-4A00-9A51-F0E72B93C06E}"/>
              </a:ext>
            </a:extLst>
          </p:cNvPr>
          <p:cNvPicPr>
            <a:picLocks noChangeAspect="1"/>
          </p:cNvPicPr>
          <p:nvPr/>
        </p:nvPicPr>
        <p:blipFill>
          <a:blip r:embed="rId2"/>
          <a:stretch>
            <a:fillRect/>
          </a:stretch>
        </p:blipFill>
        <p:spPr>
          <a:xfrm>
            <a:off x="7451992" y="1467748"/>
            <a:ext cx="3485242" cy="3314700"/>
          </a:xfrm>
          <a:prstGeom prst="rect">
            <a:avLst/>
          </a:prstGeom>
        </p:spPr>
      </p:pic>
    </p:spTree>
    <p:extLst>
      <p:ext uri="{BB962C8B-B14F-4D97-AF65-F5344CB8AC3E}">
        <p14:creationId xmlns:p14="http://schemas.microsoft.com/office/powerpoint/2010/main" val="1646867156"/>
      </p:ext>
    </p:extLst>
  </p:cSld>
  <p:clrMapOvr>
    <a:masterClrMapping/>
  </p:clrMapOvr>
  <p:transition spd="med">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ABF33A9-33F0-4F01-A84C-D443BD70C844}"/>
              </a:ext>
            </a:extLst>
          </p:cNvPr>
          <p:cNvSpPr>
            <a:spLocks noGrp="1"/>
          </p:cNvSpPr>
          <p:nvPr>
            <p:ph type="title"/>
          </p:nvPr>
        </p:nvSpPr>
        <p:spPr>
          <a:xfrm>
            <a:off x="1065212" y="-6439"/>
            <a:ext cx="8686800" cy="1066800"/>
          </a:xfrm>
        </p:spPr>
        <p:txBody>
          <a:bodyPr/>
          <a:lstStyle/>
          <a:p>
            <a:r>
              <a:rPr lang="en-US" sz="2600" dirty="0">
                <a:latin typeface="SansSerif" panose="00000400000000000000" pitchFamily="2" charset="2"/>
                <a:cs typeface="Times New Roman" panose="02020603050405020304" pitchFamily="18" charset="0"/>
              </a:rPr>
              <a:t>Analysis for footing</a:t>
            </a:r>
          </a:p>
        </p:txBody>
      </p:sp>
      <p:sp>
        <p:nvSpPr>
          <p:cNvPr id="3" name="Content Placeholder 2">
            <a:extLst>
              <a:ext uri="{FF2B5EF4-FFF2-40B4-BE49-F238E27FC236}">
                <a16:creationId xmlns="" xmlns:a16="http://schemas.microsoft.com/office/drawing/2014/main" id="{D3FAAE1B-7469-42EE-B974-854AD2037BDA}"/>
              </a:ext>
            </a:extLst>
          </p:cNvPr>
          <p:cNvSpPr>
            <a:spLocks noGrp="1"/>
          </p:cNvSpPr>
          <p:nvPr>
            <p:ph idx="1"/>
          </p:nvPr>
        </p:nvSpPr>
        <p:spPr>
          <a:xfrm>
            <a:off x="1065212" y="1219200"/>
            <a:ext cx="8686800" cy="4191000"/>
          </a:xfrm>
        </p:spPr>
        <p:txBody>
          <a:bodyPr>
            <a:normAutofit lnSpcReduction="10000"/>
          </a:bodyPr>
          <a:lstStyle/>
          <a:p>
            <a:pPr>
              <a:lnSpc>
                <a:spcPct val="150000"/>
              </a:lnSpc>
            </a:pPr>
            <a:r>
              <a:rPr lang="en-US" sz="2200" dirty="0">
                <a:solidFill>
                  <a:schemeClr val="tx1"/>
                </a:solidFill>
                <a:latin typeface="SansSerif" panose="00000400000000000000" pitchFamily="2" charset="2"/>
                <a:cs typeface="Times New Roman" panose="02020603050405020304" pitchFamily="18" charset="0"/>
              </a:rPr>
              <a:t>Mat foundation</a:t>
            </a:r>
          </a:p>
          <a:p>
            <a:pPr marL="0" indent="0">
              <a:lnSpc>
                <a:spcPct val="150000"/>
              </a:lnSpc>
              <a:buNone/>
            </a:pPr>
            <a:r>
              <a:rPr lang="en-US" sz="2000" dirty="0">
                <a:solidFill>
                  <a:schemeClr val="tx1"/>
                </a:solidFill>
                <a:latin typeface="SansSerif" panose="00000400000000000000" pitchFamily="2" charset="2"/>
                <a:cs typeface="Times New Roman" panose="02020603050405020304" pitchFamily="18" charset="0"/>
              </a:rPr>
              <a:t>The bearing capacity of the soil was 200KN/m</a:t>
            </a:r>
            <a:r>
              <a:rPr lang="en-US" sz="2000" baseline="30000" dirty="0">
                <a:solidFill>
                  <a:schemeClr val="tx1"/>
                </a:solidFill>
                <a:latin typeface="SansSerif" panose="00000400000000000000" pitchFamily="2" charset="2"/>
                <a:cs typeface="Times New Roman" panose="02020603050405020304" pitchFamily="18" charset="0"/>
              </a:rPr>
              <a:t>2</a:t>
            </a:r>
            <a:r>
              <a:rPr lang="en-US" sz="2000" dirty="0">
                <a:solidFill>
                  <a:schemeClr val="tx1"/>
                </a:solidFill>
                <a:latin typeface="SansSerif" panose="00000400000000000000" pitchFamily="2" charset="2"/>
                <a:cs typeface="Times New Roman" panose="02020603050405020304" pitchFamily="18" charset="0"/>
              </a:rPr>
              <a:t>, but it was increased to 250 KN/m</a:t>
            </a:r>
            <a:r>
              <a:rPr lang="en-US" sz="2000" baseline="30000" dirty="0">
                <a:solidFill>
                  <a:schemeClr val="tx1"/>
                </a:solidFill>
                <a:latin typeface="SansSerif" panose="00000400000000000000" pitchFamily="2" charset="2"/>
                <a:cs typeface="Times New Roman" panose="02020603050405020304" pitchFamily="18" charset="0"/>
              </a:rPr>
              <a:t>2</a:t>
            </a:r>
            <a:r>
              <a:rPr lang="en-US" sz="2000" dirty="0">
                <a:solidFill>
                  <a:schemeClr val="tx1"/>
                </a:solidFill>
                <a:latin typeface="SansSerif" panose="00000400000000000000" pitchFamily="2" charset="2"/>
                <a:cs typeface="Times New Roman" panose="02020603050405020304" pitchFamily="18" charset="0"/>
              </a:rPr>
              <a:t> by adding a 60cm layer of base coarse, so a thickness of 80cm was adequate based on the shear capacity of the footing.</a:t>
            </a:r>
          </a:p>
          <a:p>
            <a:pPr marL="0" indent="0">
              <a:lnSpc>
                <a:spcPct val="150000"/>
              </a:lnSpc>
              <a:buNone/>
            </a:pPr>
            <a:r>
              <a:rPr lang="en-US" sz="2200" dirty="0">
                <a:solidFill>
                  <a:schemeClr val="tx1"/>
                </a:solidFill>
                <a:latin typeface="SansSerif" panose="00000400000000000000" pitchFamily="2" charset="2"/>
                <a:cs typeface="Times New Roman" panose="02020603050405020304" pitchFamily="18" charset="0"/>
              </a:rPr>
              <a:t>One way shear:</a:t>
            </a:r>
          </a:p>
          <a:p>
            <a:pPr marL="0" indent="0">
              <a:lnSpc>
                <a:spcPct val="150000"/>
              </a:lnSpc>
              <a:buNone/>
            </a:pPr>
            <a:r>
              <a:rPr lang="en-US" sz="2000" dirty="0">
                <a:solidFill>
                  <a:schemeClr val="tx1"/>
                </a:solidFill>
                <a:latin typeface="SansSerif" panose="00000400000000000000" pitchFamily="2" charset="2"/>
                <a:cs typeface="Times New Roman" panose="02020603050405020304" pitchFamily="18" charset="0"/>
              </a:rPr>
              <a:t> </a:t>
            </a:r>
            <a:r>
              <a:rPr lang="en-US" sz="2000" dirty="0" err="1">
                <a:solidFill>
                  <a:schemeClr val="tx1"/>
                </a:solidFill>
                <a:latin typeface="Times New Roman" panose="02020603050405020304" pitchFamily="18" charset="0"/>
                <a:cs typeface="Times New Roman" panose="02020603050405020304" pitchFamily="18" charset="0"/>
              </a:rPr>
              <a:t>Ф</a:t>
            </a:r>
            <a:r>
              <a:rPr lang="en-US" sz="2000" dirty="0" err="1">
                <a:solidFill>
                  <a:schemeClr val="tx1"/>
                </a:solidFill>
                <a:latin typeface="SansSerif" panose="00000400000000000000" pitchFamily="2" charset="2"/>
                <a:cs typeface="Times New Roman" panose="02020603050405020304" pitchFamily="18" charset="0"/>
              </a:rPr>
              <a:t>Vc</a:t>
            </a:r>
            <a:r>
              <a:rPr lang="en-US" sz="2000" dirty="0">
                <a:solidFill>
                  <a:schemeClr val="tx1"/>
                </a:solidFill>
                <a:latin typeface="SansSerif" panose="00000400000000000000" pitchFamily="2" charset="2"/>
                <a:cs typeface="Times New Roman" panose="02020603050405020304" pitchFamily="18" charset="0"/>
              </a:rPr>
              <a:t>= 1/6*(28) ^0.5*0.75*1000*720/1000 = 476KN.</a:t>
            </a:r>
          </a:p>
          <a:p>
            <a:pPr marL="0" indent="0">
              <a:lnSpc>
                <a:spcPct val="150000"/>
              </a:lnSpc>
              <a:buNone/>
            </a:pPr>
            <a:r>
              <a:rPr lang="en-US" sz="2000" dirty="0">
                <a:solidFill>
                  <a:schemeClr val="tx1"/>
                </a:solidFill>
                <a:latin typeface="SansSerif" panose="00000400000000000000" pitchFamily="2" charset="2"/>
                <a:cs typeface="Times New Roman" panose="02020603050405020304" pitchFamily="18" charset="0"/>
              </a:rPr>
              <a:t>This value is higher than the shear from the loads in mat.</a:t>
            </a:r>
          </a:p>
          <a:p>
            <a:pPr marL="0" indent="0">
              <a:buNone/>
            </a:pPr>
            <a:endParaRPr lang="en-US" sz="2200" dirty="0">
              <a:solidFill>
                <a:schemeClr val="tx1"/>
              </a:solidFill>
              <a:latin typeface="SansSerif" panose="00000400000000000000" pitchFamily="2" charset="2"/>
              <a:cs typeface="Times New Roman" panose="02020603050405020304" pitchFamily="18" charset="0"/>
            </a:endParaRPr>
          </a:p>
        </p:txBody>
      </p:sp>
    </p:spTree>
    <p:extLst>
      <p:ext uri="{BB962C8B-B14F-4D97-AF65-F5344CB8AC3E}">
        <p14:creationId xmlns:p14="http://schemas.microsoft.com/office/powerpoint/2010/main" val="1193224028"/>
      </p:ext>
    </p:extLst>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46A48D8-550D-420B-869A-4EACC58CF5D8}"/>
              </a:ext>
            </a:extLst>
          </p:cNvPr>
          <p:cNvSpPr>
            <a:spLocks noGrp="1"/>
          </p:cNvSpPr>
          <p:nvPr>
            <p:ph type="title"/>
          </p:nvPr>
        </p:nvSpPr>
        <p:spPr>
          <a:xfrm>
            <a:off x="837982" y="365126"/>
            <a:ext cx="10512862" cy="1013101"/>
          </a:xfrm>
        </p:spPr>
        <p:txBody>
          <a:bodyPr>
            <a:normAutofit/>
          </a:bodyPr>
          <a:lstStyle/>
          <a:p>
            <a:r>
              <a:rPr lang="en-US" sz="2600" b="1" dirty="0">
                <a:latin typeface="SansSerif" panose="00000400000000000000" pitchFamily="2" charset="2"/>
                <a:cs typeface="Times New Roman" panose="02020603050405020304" pitchFamily="18" charset="0"/>
              </a:rPr>
              <a:t>Project description</a:t>
            </a:r>
            <a:br>
              <a:rPr lang="en-US" sz="2600" b="1" dirty="0">
                <a:latin typeface="SansSerif" panose="00000400000000000000" pitchFamily="2" charset="2"/>
                <a:cs typeface="Times New Roman" panose="02020603050405020304" pitchFamily="18" charset="0"/>
              </a:rPr>
            </a:br>
            <a:endParaRPr lang="en-US" sz="2600" b="1" dirty="0">
              <a:latin typeface="SansSerif" panose="00000400000000000000" pitchFamily="2" charset="2"/>
              <a:cs typeface="Times New Roman" panose="02020603050405020304" pitchFamily="18" charset="0"/>
            </a:endParaRPr>
          </a:p>
        </p:txBody>
      </p:sp>
      <p:sp>
        <p:nvSpPr>
          <p:cNvPr id="3" name="Content Placeholder 2">
            <a:extLst>
              <a:ext uri="{FF2B5EF4-FFF2-40B4-BE49-F238E27FC236}">
                <a16:creationId xmlns="" xmlns:a16="http://schemas.microsoft.com/office/drawing/2014/main" id="{FEA83E81-915C-4618-992D-732589C8BFC6}"/>
              </a:ext>
            </a:extLst>
          </p:cNvPr>
          <p:cNvSpPr>
            <a:spLocks noGrp="1"/>
          </p:cNvSpPr>
          <p:nvPr>
            <p:ph idx="1"/>
          </p:nvPr>
        </p:nvSpPr>
        <p:spPr>
          <a:xfrm>
            <a:off x="837982" y="1272209"/>
            <a:ext cx="10512862" cy="4904754"/>
          </a:xfrm>
        </p:spPr>
        <p:txBody>
          <a:bodyPr/>
          <a:lstStyle/>
          <a:p>
            <a:pPr>
              <a:lnSpc>
                <a:spcPct val="150000"/>
              </a:lnSpc>
            </a:pPr>
            <a:r>
              <a:rPr lang="en-US" sz="2200" dirty="0">
                <a:solidFill>
                  <a:schemeClr val="tx1"/>
                </a:solidFill>
                <a:latin typeface="SansSerif" panose="00000400000000000000" pitchFamily="2" charset="2"/>
                <a:cs typeface="Times New Roman" panose="02020603050405020304" pitchFamily="18" charset="0"/>
              </a:rPr>
              <a:t>Al-Mashhad building is one of many building that service various needs and activities of students. This building has stores, dorms and a fitness club which are distributed in 6 different stories.</a:t>
            </a:r>
          </a:p>
          <a:p>
            <a:pPr marL="0" indent="0" algn="ctr">
              <a:buNone/>
            </a:pPr>
            <a:r>
              <a:rPr lang="en-US" sz="1800" dirty="0">
                <a:solidFill>
                  <a:schemeClr val="tx1"/>
                </a:solidFill>
                <a:latin typeface="SansSerif" panose="00000400000000000000" pitchFamily="2" charset="2"/>
                <a:cs typeface="Times New Roman" panose="02020603050405020304" pitchFamily="18" charset="0"/>
              </a:rPr>
              <a:t>The following table shows the area of each story and its function</a:t>
            </a:r>
            <a:endParaRPr lang="en-US" dirty="0">
              <a:solidFill>
                <a:schemeClr val="tx1"/>
              </a:solidFill>
              <a:latin typeface="SansSerif" panose="00000400000000000000" pitchFamily="2" charset="2"/>
            </a:endParaRPr>
          </a:p>
          <a:p>
            <a:endParaRPr lang="en-US" dirty="0">
              <a:solidFill>
                <a:schemeClr val="tx1"/>
              </a:solidFill>
              <a:latin typeface="SansSerif" panose="00000400000000000000" pitchFamily="2" charset="2"/>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5812" y="3362325"/>
            <a:ext cx="8191500" cy="2809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68223232"/>
      </p:ext>
    </p:extLst>
  </p:cSld>
  <p:clrMapOvr>
    <a:masterClrMapping/>
  </p:clrMapOvr>
  <p:transition spd="med">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0A0B222-3936-4DC8-9331-C33EF56B8B14}"/>
              </a:ext>
            </a:extLst>
          </p:cNvPr>
          <p:cNvSpPr>
            <a:spLocks noGrp="1"/>
          </p:cNvSpPr>
          <p:nvPr>
            <p:ph type="title"/>
          </p:nvPr>
        </p:nvSpPr>
        <p:spPr>
          <a:xfrm>
            <a:off x="837982" y="76200"/>
            <a:ext cx="10512862" cy="524498"/>
          </a:xfrm>
        </p:spPr>
        <p:txBody>
          <a:bodyPr/>
          <a:lstStyle/>
          <a:p>
            <a:r>
              <a:rPr lang="en-US" sz="2600" dirty="0">
                <a:latin typeface="SansSerif" panose="00000400000000000000" pitchFamily="2" charset="2"/>
                <a:cs typeface="Times New Roman" panose="02020603050405020304" pitchFamily="18" charset="0"/>
              </a:rPr>
              <a:t>Analysis for footing</a:t>
            </a:r>
          </a:p>
        </p:txBody>
      </p:sp>
      <p:sp>
        <p:nvSpPr>
          <p:cNvPr id="3" name="Content Placeholder 2">
            <a:extLst>
              <a:ext uri="{FF2B5EF4-FFF2-40B4-BE49-F238E27FC236}">
                <a16:creationId xmlns="" xmlns:a16="http://schemas.microsoft.com/office/drawing/2014/main" id="{EC42A34E-CA6E-45C7-A1FF-28EFBD110D16}"/>
              </a:ext>
            </a:extLst>
          </p:cNvPr>
          <p:cNvSpPr>
            <a:spLocks noGrp="1"/>
          </p:cNvSpPr>
          <p:nvPr>
            <p:ph idx="1"/>
          </p:nvPr>
        </p:nvSpPr>
        <p:spPr>
          <a:xfrm>
            <a:off x="837982" y="609600"/>
            <a:ext cx="5256430" cy="5625547"/>
          </a:xfrm>
        </p:spPr>
        <p:txBody>
          <a:bodyPr>
            <a:noAutofit/>
          </a:bodyPr>
          <a:lstStyle/>
          <a:p>
            <a:pPr marL="44450" indent="0">
              <a:lnSpc>
                <a:spcPct val="150000"/>
              </a:lnSpc>
              <a:buNone/>
            </a:pPr>
            <a:r>
              <a:rPr lang="en-US" sz="1800" dirty="0">
                <a:solidFill>
                  <a:schemeClr val="tx1"/>
                </a:solidFill>
                <a:latin typeface="SansSerif" panose="00000400000000000000" pitchFamily="2" charset="2"/>
                <a:cs typeface="Times New Roman" panose="02020603050405020304" pitchFamily="18" charset="0"/>
              </a:rPr>
              <a:t>Taking the critical column:</a:t>
            </a:r>
          </a:p>
          <a:p>
            <a:pPr marL="44450" indent="0">
              <a:lnSpc>
                <a:spcPct val="150000"/>
              </a:lnSpc>
              <a:buNone/>
            </a:pPr>
            <a:r>
              <a:rPr lang="en-US" sz="1800" dirty="0" smtClean="0">
                <a:solidFill>
                  <a:schemeClr val="tx1"/>
                </a:solidFill>
                <a:latin typeface="SansSerif" panose="00000400000000000000" pitchFamily="2" charset="2"/>
                <a:cs typeface="Times New Roman" panose="02020603050405020304" pitchFamily="18" charset="0"/>
              </a:rPr>
              <a:t>Dimension </a:t>
            </a:r>
            <a:r>
              <a:rPr lang="en-US" sz="1800" dirty="0">
                <a:solidFill>
                  <a:schemeClr val="tx1"/>
                </a:solidFill>
                <a:latin typeface="SansSerif" panose="00000400000000000000" pitchFamily="2" charset="2"/>
                <a:cs typeface="Times New Roman" panose="02020603050405020304" pitchFamily="18" charset="0"/>
              </a:rPr>
              <a:t>50*50 cm</a:t>
            </a:r>
          </a:p>
          <a:p>
            <a:pPr marL="44450" indent="0">
              <a:lnSpc>
                <a:spcPct val="150000"/>
              </a:lnSpc>
              <a:buNone/>
            </a:pPr>
            <a:r>
              <a:rPr lang="en-US" sz="1800" dirty="0" smtClean="0">
                <a:solidFill>
                  <a:schemeClr val="tx1"/>
                </a:solidFill>
                <a:latin typeface="SansSerif" panose="00000400000000000000" pitchFamily="2" charset="2"/>
                <a:cs typeface="Times New Roman" panose="02020603050405020304" pitchFamily="18" charset="0"/>
              </a:rPr>
              <a:t>Interior </a:t>
            </a:r>
            <a:r>
              <a:rPr lang="en-US" sz="1800" dirty="0">
                <a:solidFill>
                  <a:schemeClr val="tx1"/>
                </a:solidFill>
                <a:latin typeface="SansSerif" panose="00000400000000000000" pitchFamily="2" charset="2"/>
                <a:cs typeface="Times New Roman" panose="02020603050405020304" pitchFamily="18" charset="0"/>
              </a:rPr>
              <a:t>column.</a:t>
            </a:r>
          </a:p>
          <a:p>
            <a:pPr marL="44450" indent="0">
              <a:lnSpc>
                <a:spcPct val="150000"/>
              </a:lnSpc>
              <a:buNone/>
            </a:pPr>
            <a:r>
              <a:rPr lang="en-US" sz="1800" dirty="0" smtClean="0">
                <a:solidFill>
                  <a:schemeClr val="tx1"/>
                </a:solidFill>
                <a:latin typeface="SansSerif" panose="00000400000000000000" pitchFamily="2" charset="2"/>
                <a:cs typeface="Times New Roman" panose="02020603050405020304" pitchFamily="18" charset="0"/>
              </a:rPr>
              <a:t>Pu=4405KN.</a:t>
            </a:r>
            <a:endParaRPr lang="en-US" sz="1800" dirty="0" smtClean="0">
              <a:solidFill>
                <a:schemeClr val="tx1"/>
              </a:solidFill>
              <a:latin typeface="SansSerif" panose="00000400000000000000" pitchFamily="2" charset="2"/>
              <a:cs typeface="Times New Roman" panose="02020603050405020304" pitchFamily="18" charset="0"/>
            </a:endParaRPr>
          </a:p>
          <a:p>
            <a:pPr marL="44450" indent="0">
              <a:lnSpc>
                <a:spcPct val="150000"/>
              </a:lnSpc>
              <a:buNone/>
            </a:pPr>
            <a:r>
              <a:rPr lang="en-US" sz="1800" dirty="0" smtClean="0">
                <a:solidFill>
                  <a:schemeClr val="tx1"/>
                </a:solidFill>
                <a:latin typeface="SansSerif" panose="00000400000000000000" pitchFamily="2" charset="2"/>
                <a:cs typeface="Times New Roman" panose="02020603050405020304" pitchFamily="18" charset="0"/>
              </a:rPr>
              <a:t>Punching </a:t>
            </a:r>
            <a:r>
              <a:rPr lang="en-US" sz="1800" dirty="0">
                <a:solidFill>
                  <a:schemeClr val="tx1"/>
                </a:solidFill>
                <a:latin typeface="SansSerif" panose="00000400000000000000" pitchFamily="2" charset="2"/>
                <a:cs typeface="Times New Roman" panose="02020603050405020304" pitchFamily="18" charset="0"/>
              </a:rPr>
              <a:t>shear</a:t>
            </a:r>
          </a:p>
          <a:p>
            <a:pPr marL="0" indent="0">
              <a:lnSpc>
                <a:spcPct val="150000"/>
              </a:lnSpc>
              <a:buNone/>
            </a:pPr>
            <a:r>
              <a:rPr lang="en-US" sz="1800" dirty="0">
                <a:solidFill>
                  <a:schemeClr val="tx1"/>
                </a:solidFill>
                <a:latin typeface="SansSerif" panose="00000400000000000000" pitchFamily="2" charset="2"/>
                <a:cs typeface="Times New Roman" panose="02020603050405020304" pitchFamily="18" charset="0"/>
              </a:rPr>
              <a:t>The allowable shear </a:t>
            </a:r>
            <a:r>
              <a:rPr lang="en-US" sz="1800" dirty="0" err="1">
                <a:solidFill>
                  <a:schemeClr val="tx1"/>
                </a:solidFill>
                <a:latin typeface="Times New Roman" panose="02020603050405020304" pitchFamily="18" charset="0"/>
                <a:ea typeface="Tahoma" panose="020B0604030504040204" pitchFamily="34" charset="0"/>
                <a:cs typeface="Times New Roman" panose="02020603050405020304" pitchFamily="18" charset="0"/>
              </a:rPr>
              <a:t>Ф</a:t>
            </a:r>
            <a:r>
              <a:rPr lang="en-US" sz="1800" dirty="0" err="1">
                <a:solidFill>
                  <a:schemeClr val="tx1"/>
                </a:solidFill>
                <a:latin typeface="SansSerif" panose="00000400000000000000" pitchFamily="2" charset="2"/>
                <a:cs typeface="Times New Roman" panose="02020603050405020304" pitchFamily="18" charset="0"/>
              </a:rPr>
              <a:t>Vc,p</a:t>
            </a:r>
            <a:r>
              <a:rPr lang="en-US" sz="1800" dirty="0">
                <a:solidFill>
                  <a:schemeClr val="tx1"/>
                </a:solidFill>
                <a:latin typeface="SansSerif" panose="00000400000000000000" pitchFamily="2" charset="2"/>
                <a:cs typeface="Times New Roman" panose="02020603050405020304" pitchFamily="18" charset="0"/>
              </a:rPr>
              <a:t> is the least of:</a:t>
            </a:r>
          </a:p>
          <a:p>
            <a:pPr marL="44450" indent="0">
              <a:lnSpc>
                <a:spcPct val="150000"/>
              </a:lnSpc>
              <a:buNone/>
            </a:pPr>
            <a:r>
              <a:rPr lang="en-US" sz="1800" dirty="0">
                <a:solidFill>
                  <a:schemeClr val="tx1"/>
                </a:solidFill>
                <a:latin typeface="Times New Roman" panose="02020603050405020304" pitchFamily="18" charset="0"/>
                <a:cs typeface="Times New Roman" panose="02020603050405020304" pitchFamily="18" charset="0"/>
              </a:rPr>
              <a:t>Case 1: Ф*0.17*(1+2/B) *</a:t>
            </a:r>
            <a:r>
              <a:rPr lang="en-US" sz="1800" dirty="0" err="1">
                <a:solidFill>
                  <a:schemeClr val="tx1"/>
                </a:solidFill>
                <a:latin typeface="Times New Roman" panose="02020603050405020304" pitchFamily="18" charset="0"/>
                <a:cs typeface="Times New Roman" panose="02020603050405020304" pitchFamily="18" charset="0"/>
              </a:rPr>
              <a:t>b</a:t>
            </a:r>
            <a:r>
              <a:rPr lang="en-US" sz="1800" baseline="-25000" dirty="0" err="1">
                <a:solidFill>
                  <a:schemeClr val="tx1"/>
                </a:solidFill>
                <a:latin typeface="Times New Roman" panose="02020603050405020304" pitchFamily="18" charset="0"/>
                <a:cs typeface="Times New Roman" panose="02020603050405020304" pitchFamily="18" charset="0"/>
              </a:rPr>
              <a:t>o</a:t>
            </a:r>
            <a:r>
              <a:rPr lang="en-US" sz="1800" dirty="0">
                <a:solidFill>
                  <a:schemeClr val="tx1"/>
                </a:solidFill>
                <a:latin typeface="Times New Roman" panose="02020603050405020304" pitchFamily="18" charset="0"/>
                <a:cs typeface="Times New Roman" panose="02020603050405020304" pitchFamily="18" charset="0"/>
              </a:rPr>
              <a:t>*d*(f</a:t>
            </a:r>
            <a:r>
              <a:rPr lang="en-US" sz="1800" baseline="-25000" dirty="0">
                <a:solidFill>
                  <a:schemeClr val="tx1"/>
                </a:solidFill>
                <a:latin typeface="Times New Roman" panose="02020603050405020304" pitchFamily="18" charset="0"/>
                <a:cs typeface="Times New Roman" panose="02020603050405020304" pitchFamily="18" charset="0"/>
              </a:rPr>
              <a:t>c</a:t>
            </a:r>
            <a:r>
              <a:rPr lang="en-US" sz="1800" baseline="30000" dirty="0">
                <a:solidFill>
                  <a:schemeClr val="tx1"/>
                </a:solidFill>
                <a:latin typeface="Times New Roman" panose="02020603050405020304" pitchFamily="18" charset="0"/>
                <a:cs typeface="Times New Roman" panose="02020603050405020304" pitchFamily="18" charset="0"/>
              </a:rPr>
              <a:t>/</a:t>
            </a:r>
            <a:r>
              <a:rPr lang="en-US" sz="1800" dirty="0">
                <a:solidFill>
                  <a:schemeClr val="tx1"/>
                </a:solidFill>
                <a:latin typeface="Times New Roman" panose="02020603050405020304" pitchFamily="18" charset="0"/>
                <a:cs typeface="Times New Roman" panose="02020603050405020304" pitchFamily="18" charset="0"/>
              </a:rPr>
              <a:t>)</a:t>
            </a:r>
            <a:r>
              <a:rPr lang="en-US" sz="1800" baseline="30000" dirty="0">
                <a:solidFill>
                  <a:schemeClr val="tx1"/>
                </a:solidFill>
                <a:latin typeface="Times New Roman" panose="02020603050405020304" pitchFamily="18" charset="0"/>
                <a:cs typeface="Times New Roman" panose="02020603050405020304" pitchFamily="18" charset="0"/>
              </a:rPr>
              <a:t>0.5</a:t>
            </a:r>
            <a:endParaRPr lang="en-US" sz="1800" dirty="0">
              <a:solidFill>
                <a:schemeClr val="tx1"/>
              </a:solidFill>
              <a:latin typeface="Times New Roman" panose="02020603050405020304" pitchFamily="18" charset="0"/>
              <a:cs typeface="Times New Roman" panose="02020603050405020304" pitchFamily="18" charset="0"/>
            </a:endParaRPr>
          </a:p>
          <a:p>
            <a:pPr marL="44450" indent="0">
              <a:lnSpc>
                <a:spcPct val="150000"/>
              </a:lnSpc>
              <a:buNone/>
            </a:pPr>
            <a:r>
              <a:rPr lang="en-US" sz="1800" dirty="0">
                <a:solidFill>
                  <a:schemeClr val="tx1"/>
                </a:solidFill>
                <a:latin typeface="Times New Roman" panose="02020603050405020304" pitchFamily="18" charset="0"/>
                <a:cs typeface="Times New Roman" panose="02020603050405020304" pitchFamily="18" charset="0"/>
              </a:rPr>
              <a:t> Case 2: Ф*0.083*(2+α</a:t>
            </a:r>
            <a:r>
              <a:rPr lang="en-US" sz="1800" baseline="-25000" dirty="0">
                <a:solidFill>
                  <a:schemeClr val="tx1"/>
                </a:solidFill>
                <a:latin typeface="Times New Roman" panose="02020603050405020304" pitchFamily="18" charset="0"/>
                <a:cs typeface="Times New Roman" panose="02020603050405020304" pitchFamily="18" charset="0"/>
              </a:rPr>
              <a:t>s</a:t>
            </a:r>
            <a:r>
              <a:rPr lang="en-US" sz="1800" dirty="0">
                <a:solidFill>
                  <a:schemeClr val="tx1"/>
                </a:solidFill>
                <a:latin typeface="Times New Roman" panose="02020603050405020304" pitchFamily="18" charset="0"/>
                <a:cs typeface="Times New Roman" panose="02020603050405020304" pitchFamily="18" charset="0"/>
              </a:rPr>
              <a:t>*d/</a:t>
            </a:r>
            <a:r>
              <a:rPr lang="en-US" sz="1800" dirty="0" err="1">
                <a:solidFill>
                  <a:schemeClr val="tx1"/>
                </a:solidFill>
                <a:latin typeface="Times New Roman" panose="02020603050405020304" pitchFamily="18" charset="0"/>
                <a:cs typeface="Times New Roman" panose="02020603050405020304" pitchFamily="18" charset="0"/>
              </a:rPr>
              <a:t>b</a:t>
            </a:r>
            <a:r>
              <a:rPr lang="en-US" sz="1800" baseline="-25000" dirty="0" err="1">
                <a:solidFill>
                  <a:schemeClr val="tx1"/>
                </a:solidFill>
                <a:latin typeface="Times New Roman" panose="02020603050405020304" pitchFamily="18" charset="0"/>
                <a:cs typeface="Times New Roman" panose="02020603050405020304" pitchFamily="18" charset="0"/>
              </a:rPr>
              <a:t>o</a:t>
            </a:r>
            <a:r>
              <a:rPr lang="en-US" sz="1800" dirty="0">
                <a:solidFill>
                  <a:schemeClr val="tx1"/>
                </a:solidFill>
                <a:latin typeface="Times New Roman" panose="02020603050405020304" pitchFamily="18" charset="0"/>
                <a:cs typeface="Times New Roman" panose="02020603050405020304" pitchFamily="18" charset="0"/>
              </a:rPr>
              <a:t>) *</a:t>
            </a:r>
            <a:r>
              <a:rPr lang="en-US" sz="1800" dirty="0" err="1">
                <a:solidFill>
                  <a:schemeClr val="tx1"/>
                </a:solidFill>
                <a:latin typeface="Times New Roman" panose="02020603050405020304" pitchFamily="18" charset="0"/>
                <a:cs typeface="Times New Roman" panose="02020603050405020304" pitchFamily="18" charset="0"/>
              </a:rPr>
              <a:t>b</a:t>
            </a:r>
            <a:r>
              <a:rPr lang="en-US" sz="1800" baseline="-25000" dirty="0" err="1">
                <a:solidFill>
                  <a:schemeClr val="tx1"/>
                </a:solidFill>
                <a:latin typeface="Times New Roman" panose="02020603050405020304" pitchFamily="18" charset="0"/>
                <a:cs typeface="Times New Roman" panose="02020603050405020304" pitchFamily="18" charset="0"/>
              </a:rPr>
              <a:t>o</a:t>
            </a:r>
            <a:r>
              <a:rPr lang="en-US" sz="1800" dirty="0">
                <a:solidFill>
                  <a:schemeClr val="tx1"/>
                </a:solidFill>
                <a:latin typeface="Times New Roman" panose="02020603050405020304" pitchFamily="18" charset="0"/>
                <a:cs typeface="Times New Roman" panose="02020603050405020304" pitchFamily="18" charset="0"/>
              </a:rPr>
              <a:t>*d*(f</a:t>
            </a:r>
            <a:r>
              <a:rPr lang="en-US" sz="1800" baseline="-25000" dirty="0">
                <a:solidFill>
                  <a:schemeClr val="tx1"/>
                </a:solidFill>
                <a:latin typeface="Times New Roman" panose="02020603050405020304" pitchFamily="18" charset="0"/>
                <a:cs typeface="Times New Roman" panose="02020603050405020304" pitchFamily="18" charset="0"/>
              </a:rPr>
              <a:t>c</a:t>
            </a:r>
            <a:r>
              <a:rPr lang="en-US" sz="1800" baseline="30000" dirty="0">
                <a:solidFill>
                  <a:schemeClr val="tx1"/>
                </a:solidFill>
                <a:latin typeface="Times New Roman" panose="02020603050405020304" pitchFamily="18" charset="0"/>
                <a:cs typeface="Times New Roman" panose="02020603050405020304" pitchFamily="18" charset="0"/>
              </a:rPr>
              <a:t>/</a:t>
            </a:r>
            <a:r>
              <a:rPr lang="en-US" sz="1800" dirty="0">
                <a:solidFill>
                  <a:schemeClr val="tx1"/>
                </a:solidFill>
                <a:latin typeface="Times New Roman" panose="02020603050405020304" pitchFamily="18" charset="0"/>
                <a:cs typeface="Times New Roman" panose="02020603050405020304" pitchFamily="18" charset="0"/>
              </a:rPr>
              <a:t>)</a:t>
            </a:r>
            <a:r>
              <a:rPr lang="en-US" sz="1800" baseline="30000" dirty="0">
                <a:solidFill>
                  <a:schemeClr val="tx1"/>
                </a:solidFill>
                <a:latin typeface="Times New Roman" panose="02020603050405020304" pitchFamily="18" charset="0"/>
                <a:cs typeface="Times New Roman" panose="02020603050405020304" pitchFamily="18" charset="0"/>
              </a:rPr>
              <a:t>0.5</a:t>
            </a:r>
            <a:endParaRPr lang="en-US" sz="1800" dirty="0">
              <a:solidFill>
                <a:schemeClr val="tx1"/>
              </a:solidFill>
              <a:latin typeface="Times New Roman" panose="02020603050405020304" pitchFamily="18" charset="0"/>
              <a:cs typeface="Times New Roman" panose="02020603050405020304" pitchFamily="18" charset="0"/>
            </a:endParaRPr>
          </a:p>
          <a:p>
            <a:pPr marL="44450" indent="0">
              <a:lnSpc>
                <a:spcPct val="150000"/>
              </a:lnSpc>
              <a:buNone/>
            </a:pPr>
            <a:r>
              <a:rPr lang="en-US" sz="1800" dirty="0">
                <a:solidFill>
                  <a:schemeClr val="tx1"/>
                </a:solidFill>
                <a:latin typeface="Times New Roman" panose="02020603050405020304" pitchFamily="18" charset="0"/>
                <a:cs typeface="Times New Roman" panose="02020603050405020304" pitchFamily="18" charset="0"/>
              </a:rPr>
              <a:t> Case 3: Ф*0.333*</a:t>
            </a:r>
            <a:r>
              <a:rPr lang="en-US" sz="1800" dirty="0" err="1">
                <a:solidFill>
                  <a:schemeClr val="tx1"/>
                </a:solidFill>
                <a:latin typeface="Times New Roman" panose="02020603050405020304" pitchFamily="18" charset="0"/>
                <a:cs typeface="Times New Roman" panose="02020603050405020304" pitchFamily="18" charset="0"/>
              </a:rPr>
              <a:t>b</a:t>
            </a:r>
            <a:r>
              <a:rPr lang="en-US" sz="1800" baseline="-25000" dirty="0" err="1">
                <a:solidFill>
                  <a:schemeClr val="tx1"/>
                </a:solidFill>
                <a:latin typeface="Times New Roman" panose="02020603050405020304" pitchFamily="18" charset="0"/>
                <a:cs typeface="Times New Roman" panose="02020603050405020304" pitchFamily="18" charset="0"/>
              </a:rPr>
              <a:t>o</a:t>
            </a:r>
            <a:r>
              <a:rPr lang="en-US" sz="1800" dirty="0">
                <a:solidFill>
                  <a:schemeClr val="tx1"/>
                </a:solidFill>
                <a:latin typeface="Times New Roman" panose="02020603050405020304" pitchFamily="18" charset="0"/>
                <a:cs typeface="Times New Roman" panose="02020603050405020304" pitchFamily="18" charset="0"/>
              </a:rPr>
              <a:t>*d*(f</a:t>
            </a:r>
            <a:r>
              <a:rPr lang="en-US" sz="1800" baseline="-25000" dirty="0">
                <a:solidFill>
                  <a:schemeClr val="tx1"/>
                </a:solidFill>
                <a:latin typeface="Times New Roman" panose="02020603050405020304" pitchFamily="18" charset="0"/>
                <a:cs typeface="Times New Roman" panose="02020603050405020304" pitchFamily="18" charset="0"/>
              </a:rPr>
              <a:t>c</a:t>
            </a:r>
            <a:r>
              <a:rPr lang="en-US" sz="1800" baseline="30000" dirty="0">
                <a:solidFill>
                  <a:schemeClr val="tx1"/>
                </a:solidFill>
                <a:latin typeface="Times New Roman" panose="02020603050405020304" pitchFamily="18" charset="0"/>
                <a:cs typeface="Times New Roman" panose="02020603050405020304" pitchFamily="18" charset="0"/>
              </a:rPr>
              <a:t>/</a:t>
            </a:r>
            <a:r>
              <a:rPr lang="en-US" sz="1800" dirty="0">
                <a:solidFill>
                  <a:schemeClr val="tx1"/>
                </a:solidFill>
                <a:latin typeface="Times New Roman" panose="02020603050405020304" pitchFamily="18" charset="0"/>
                <a:cs typeface="Times New Roman" panose="02020603050405020304" pitchFamily="18" charset="0"/>
              </a:rPr>
              <a:t>)</a:t>
            </a:r>
            <a:r>
              <a:rPr lang="en-US" sz="1800" baseline="30000" dirty="0">
                <a:solidFill>
                  <a:schemeClr val="tx1"/>
                </a:solidFill>
                <a:latin typeface="Times New Roman" panose="02020603050405020304" pitchFamily="18" charset="0"/>
                <a:cs typeface="Times New Roman" panose="02020603050405020304" pitchFamily="18" charset="0"/>
              </a:rPr>
              <a:t>0.5</a:t>
            </a:r>
            <a:endParaRPr lang="en-US" sz="1800" dirty="0">
              <a:solidFill>
                <a:schemeClr val="tx1"/>
              </a:solidFill>
              <a:latin typeface="Times New Roman" panose="02020603050405020304" pitchFamily="18" charset="0"/>
              <a:cs typeface="Times New Roman" panose="02020603050405020304" pitchFamily="18" charset="0"/>
            </a:endParaRPr>
          </a:p>
          <a:p>
            <a:pPr marL="44450" indent="0">
              <a:buNone/>
            </a:pPr>
            <a:endParaRPr lang="en-US" sz="1600" dirty="0">
              <a:solidFill>
                <a:schemeClr val="tx1"/>
              </a:solidFill>
            </a:endParaRPr>
          </a:p>
        </p:txBody>
      </p:sp>
      <p:sp>
        <p:nvSpPr>
          <p:cNvPr id="4" name="Content Placeholder 2">
            <a:extLst>
              <a:ext uri="{FF2B5EF4-FFF2-40B4-BE49-F238E27FC236}">
                <a16:creationId xmlns="" xmlns:a16="http://schemas.microsoft.com/office/drawing/2014/main" id="{EC42A34E-CA6E-45C7-A1FF-28EFBD110D16}"/>
              </a:ext>
            </a:extLst>
          </p:cNvPr>
          <p:cNvSpPr txBox="1">
            <a:spLocks/>
          </p:cNvSpPr>
          <p:nvPr/>
        </p:nvSpPr>
        <p:spPr bwMode="auto">
          <a:xfrm>
            <a:off x="7008812" y="685800"/>
            <a:ext cx="2960256" cy="5625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273050" indent="-228600" algn="l" rtl="0" eaLnBrk="0" fontAlgn="base" hangingPunct="0">
              <a:lnSpc>
                <a:spcPct val="90000"/>
              </a:lnSpc>
              <a:spcBef>
                <a:spcPts val="1800"/>
              </a:spcBef>
              <a:spcAft>
                <a:spcPct val="0"/>
              </a:spcAft>
              <a:buClr>
                <a:srgbClr val="595959"/>
              </a:buClr>
              <a:buSzPct val="80000"/>
              <a:buFont typeface="Arial" panose="020B0604020202020204" pitchFamily="34" charset="0"/>
              <a:buChar char="•"/>
              <a:defRPr sz="2000" kern="1200">
                <a:solidFill>
                  <a:srgbClr val="595959"/>
                </a:solidFill>
                <a:latin typeface="+mn-lt"/>
                <a:ea typeface="+mn-ea"/>
                <a:cs typeface="+mn-cs"/>
              </a:defRPr>
            </a:lvl1pPr>
            <a:lvl2pPr marL="593725" indent="-228600" algn="l" rtl="0" eaLnBrk="0" fontAlgn="base" hangingPunct="0">
              <a:lnSpc>
                <a:spcPct val="90000"/>
              </a:lnSpc>
              <a:spcBef>
                <a:spcPts val="1000"/>
              </a:spcBef>
              <a:spcAft>
                <a:spcPct val="0"/>
              </a:spcAft>
              <a:buClr>
                <a:srgbClr val="595959"/>
              </a:buClr>
              <a:buSzPct val="80000"/>
              <a:buFont typeface="Arial" panose="020B0604020202020204" pitchFamily="34" charset="0"/>
              <a:buChar char="•"/>
              <a:defRPr sz="2800" kern="1200">
                <a:solidFill>
                  <a:srgbClr val="595959"/>
                </a:solidFill>
                <a:latin typeface="+mn-lt"/>
                <a:ea typeface="+mn-ea"/>
                <a:cs typeface="+mn-cs"/>
              </a:defRPr>
            </a:lvl2pPr>
            <a:lvl3pPr marL="776288" indent="-182563" algn="l" rtl="0" eaLnBrk="0" fontAlgn="base" hangingPunct="0">
              <a:lnSpc>
                <a:spcPct val="90000"/>
              </a:lnSpc>
              <a:spcBef>
                <a:spcPts val="600"/>
              </a:spcBef>
              <a:spcAft>
                <a:spcPct val="0"/>
              </a:spcAft>
              <a:buClr>
                <a:srgbClr val="595959"/>
              </a:buClr>
              <a:buSzPct val="80000"/>
              <a:buFont typeface="Arial" panose="020B0604020202020204" pitchFamily="34" charset="0"/>
              <a:buChar char="•"/>
              <a:defRPr sz="1600" kern="1200">
                <a:solidFill>
                  <a:srgbClr val="595959"/>
                </a:solidFill>
                <a:latin typeface="+mn-lt"/>
                <a:ea typeface="+mn-ea"/>
                <a:cs typeface="+mn-cs"/>
              </a:defRPr>
            </a:lvl3pPr>
            <a:lvl4pPr marL="958850" indent="-182563" algn="l" rtl="0" eaLnBrk="0" fontAlgn="base" hangingPunct="0">
              <a:lnSpc>
                <a:spcPct val="90000"/>
              </a:lnSpc>
              <a:spcBef>
                <a:spcPts val="600"/>
              </a:spcBef>
              <a:spcAft>
                <a:spcPct val="0"/>
              </a:spcAft>
              <a:buClr>
                <a:srgbClr val="595959"/>
              </a:buClr>
              <a:buSzPct val="80000"/>
              <a:buFont typeface="Arial" panose="020B0604020202020204" pitchFamily="34" charset="0"/>
              <a:buChar char="•"/>
              <a:defRPr sz="1400" kern="1200">
                <a:solidFill>
                  <a:srgbClr val="595959"/>
                </a:solidFill>
                <a:latin typeface="+mn-lt"/>
                <a:ea typeface="+mn-ea"/>
                <a:cs typeface="+mn-cs"/>
              </a:defRPr>
            </a:lvl4pPr>
            <a:lvl5pPr marL="1096963" indent="-136525" algn="l" rtl="0" eaLnBrk="0" fontAlgn="base" hangingPunct="0">
              <a:lnSpc>
                <a:spcPct val="90000"/>
              </a:lnSpc>
              <a:spcBef>
                <a:spcPts val="600"/>
              </a:spcBef>
              <a:spcAft>
                <a:spcPct val="0"/>
              </a:spcAft>
              <a:buClr>
                <a:srgbClr val="595959"/>
              </a:buClr>
              <a:buSzPct val="80000"/>
              <a:buFont typeface="Arial" panose="020B0604020202020204" pitchFamily="34" charset="0"/>
              <a:buChar char="•"/>
              <a:defRPr sz="1400" kern="1200">
                <a:solidFill>
                  <a:srgbClr val="595959"/>
                </a:solidFill>
                <a:latin typeface="+mn-lt"/>
                <a:ea typeface="+mn-ea"/>
                <a:cs typeface="+mn-cs"/>
              </a:defRPr>
            </a:lvl5pPr>
            <a:lvl6pPr marL="1234440" indent="-137160" algn="l" defTabSz="914400" rtl="0" eaLnBrk="1" latinLnBrk="0" hangingPunct="1">
              <a:spcBef>
                <a:spcPts val="600"/>
              </a:spcBef>
              <a:buSzPct val="80000"/>
              <a:buFont typeface="Arial" pitchFamily="34" charset="0"/>
              <a:buChar char="•"/>
              <a:defRPr sz="1400" kern="1200">
                <a:solidFill>
                  <a:schemeClr val="tx1">
                    <a:lumMod val="65000"/>
                    <a:lumOff val="35000"/>
                  </a:schemeClr>
                </a:solidFill>
                <a:latin typeface="+mn-lt"/>
                <a:ea typeface="+mn-ea"/>
                <a:cs typeface="+mn-cs"/>
              </a:defRPr>
            </a:lvl6pPr>
            <a:lvl7pPr marL="1371600" indent="-137160" algn="l" defTabSz="914400" rtl="0" eaLnBrk="1" latinLnBrk="0" hangingPunct="1">
              <a:spcBef>
                <a:spcPts val="600"/>
              </a:spcBef>
              <a:buSzPct val="80000"/>
              <a:buFont typeface="Arial" pitchFamily="34" charset="0"/>
              <a:buChar char="•"/>
              <a:defRPr sz="1400" kern="1200">
                <a:solidFill>
                  <a:schemeClr val="tx1">
                    <a:lumMod val="65000"/>
                    <a:lumOff val="35000"/>
                  </a:schemeClr>
                </a:solidFill>
                <a:latin typeface="+mn-lt"/>
                <a:ea typeface="+mn-ea"/>
                <a:cs typeface="+mn-cs"/>
              </a:defRPr>
            </a:lvl7pPr>
            <a:lvl8pPr marL="1508760" indent="-137160" algn="l" defTabSz="914400" rtl="0" eaLnBrk="1" latinLnBrk="0" hangingPunct="1">
              <a:spcBef>
                <a:spcPts val="600"/>
              </a:spcBef>
              <a:buSzPct val="80000"/>
              <a:buFont typeface="Arial" pitchFamily="34" charset="0"/>
              <a:buChar char="•"/>
              <a:defRPr sz="1400" kern="1200">
                <a:solidFill>
                  <a:schemeClr val="tx1">
                    <a:lumMod val="65000"/>
                    <a:lumOff val="35000"/>
                  </a:schemeClr>
                </a:solidFill>
                <a:latin typeface="+mn-lt"/>
                <a:ea typeface="+mn-ea"/>
                <a:cs typeface="+mn-cs"/>
              </a:defRPr>
            </a:lvl8pPr>
            <a:lvl9pPr marL="1645920" indent="-137160" algn="l" defTabSz="914400" rtl="0" eaLnBrk="1" latinLnBrk="0" hangingPunct="1">
              <a:spcBef>
                <a:spcPts val="600"/>
              </a:spcBef>
              <a:buSzPct val="80000"/>
              <a:buFont typeface="Arial" pitchFamily="34" charset="0"/>
              <a:buChar char="•"/>
              <a:defRPr sz="1400" kern="1200">
                <a:solidFill>
                  <a:schemeClr val="tx1">
                    <a:lumMod val="65000"/>
                    <a:lumOff val="35000"/>
                  </a:schemeClr>
                </a:solidFill>
                <a:latin typeface="+mn-lt"/>
                <a:ea typeface="+mn-ea"/>
                <a:cs typeface="+mn-cs"/>
              </a:defRPr>
            </a:lvl9pPr>
          </a:lstStyle>
          <a:p>
            <a:pPr marL="0" indent="0">
              <a:lnSpc>
                <a:spcPct val="150000"/>
              </a:lnSpc>
              <a:buFont typeface="Arial" panose="020B0604020202020204" pitchFamily="34" charset="0"/>
              <a:buNone/>
            </a:pPr>
            <a:r>
              <a:rPr lang="en-US" sz="1600" dirty="0" smtClean="0">
                <a:solidFill>
                  <a:schemeClr val="tx1"/>
                </a:solidFill>
                <a:latin typeface="Times New Roman" panose="02020603050405020304" pitchFamily="18" charset="0"/>
                <a:cs typeface="Times New Roman" panose="02020603050405020304" pitchFamily="18" charset="0"/>
              </a:rPr>
              <a:t>fc’=</a:t>
            </a:r>
            <a:r>
              <a:rPr lang="en-US" sz="1600" dirty="0" smtClean="0">
                <a:solidFill>
                  <a:schemeClr val="tx1"/>
                </a:solidFill>
                <a:latin typeface="SansSerif" panose="00000400000000000000" pitchFamily="2" charset="2"/>
                <a:cs typeface="Times New Roman" panose="02020603050405020304" pitchFamily="18" charset="0"/>
              </a:rPr>
              <a:t>28Mpa.</a:t>
            </a:r>
          </a:p>
          <a:p>
            <a:pPr marL="0" indent="0">
              <a:lnSpc>
                <a:spcPct val="150000"/>
              </a:lnSpc>
              <a:buFont typeface="Arial" panose="020B0604020202020204" pitchFamily="34" charset="0"/>
              <a:buNone/>
            </a:pPr>
            <a:r>
              <a:rPr lang="en-US" sz="1600" dirty="0" smtClean="0">
                <a:solidFill>
                  <a:schemeClr val="tx1"/>
                </a:solidFill>
                <a:latin typeface="SansSerif" panose="00000400000000000000" pitchFamily="2" charset="2"/>
                <a:cs typeface="Times New Roman" panose="02020603050405020304" pitchFamily="18" charset="0"/>
              </a:rPr>
              <a:t>d=800-80=720mm.</a:t>
            </a:r>
          </a:p>
          <a:p>
            <a:pPr marL="0" indent="0">
              <a:lnSpc>
                <a:spcPct val="150000"/>
              </a:lnSpc>
              <a:buFont typeface="Arial" panose="020B0604020202020204" pitchFamily="34" charset="0"/>
              <a:buNone/>
            </a:pPr>
            <a:r>
              <a:rPr lang="en-US" sz="1600" dirty="0" smtClean="0">
                <a:solidFill>
                  <a:schemeClr val="tx1"/>
                </a:solidFill>
                <a:latin typeface="Times New Roman" panose="02020603050405020304" pitchFamily="18" charset="0"/>
                <a:cs typeface="Times New Roman" panose="02020603050405020304" pitchFamily="18" charset="0"/>
              </a:rPr>
              <a:t>Ф</a:t>
            </a:r>
            <a:r>
              <a:rPr lang="en-US" sz="1600" dirty="0" smtClean="0">
                <a:solidFill>
                  <a:schemeClr val="tx1"/>
                </a:solidFill>
                <a:latin typeface="SansSerif" panose="00000400000000000000" pitchFamily="2" charset="2"/>
                <a:cs typeface="Times New Roman" panose="02020603050405020304" pitchFamily="18" charset="0"/>
              </a:rPr>
              <a:t>=0.75.</a:t>
            </a:r>
          </a:p>
          <a:p>
            <a:pPr marL="0" indent="0">
              <a:lnSpc>
                <a:spcPct val="150000"/>
              </a:lnSpc>
              <a:buFont typeface="Arial" panose="020B0604020202020204" pitchFamily="34" charset="0"/>
              <a:buNone/>
            </a:pPr>
            <a:r>
              <a:rPr lang="en-US" sz="1600" dirty="0" err="1" smtClean="0">
                <a:solidFill>
                  <a:schemeClr val="tx1"/>
                </a:solidFill>
                <a:latin typeface="SansSerif" panose="00000400000000000000" pitchFamily="2" charset="2"/>
                <a:cs typeface="Times New Roman" panose="02020603050405020304" pitchFamily="18" charset="0"/>
              </a:rPr>
              <a:t>bo</a:t>
            </a:r>
            <a:r>
              <a:rPr lang="en-US" sz="1600" dirty="0" smtClean="0">
                <a:solidFill>
                  <a:schemeClr val="tx1"/>
                </a:solidFill>
                <a:latin typeface="SansSerif" panose="00000400000000000000" pitchFamily="2" charset="2"/>
                <a:cs typeface="Times New Roman" panose="02020603050405020304" pitchFamily="18" charset="0"/>
              </a:rPr>
              <a:t>=4*(500+720) =4880mm.</a:t>
            </a:r>
          </a:p>
          <a:p>
            <a:pPr marL="0" indent="0">
              <a:lnSpc>
                <a:spcPct val="150000"/>
              </a:lnSpc>
              <a:buFont typeface="Arial" panose="020B0604020202020204" pitchFamily="34" charset="0"/>
              <a:buNone/>
            </a:pPr>
            <a:r>
              <a:rPr lang="en-US" sz="1600" dirty="0" smtClean="0">
                <a:solidFill>
                  <a:schemeClr val="tx1"/>
                </a:solidFill>
                <a:latin typeface="SansSerif" panose="00000400000000000000" pitchFamily="2" charset="2"/>
                <a:cs typeface="Times New Roman" panose="02020603050405020304" pitchFamily="18" charset="0"/>
              </a:rPr>
              <a:t>B=500/500=1.</a:t>
            </a:r>
          </a:p>
          <a:p>
            <a:pPr marL="0" indent="0">
              <a:lnSpc>
                <a:spcPct val="150000"/>
              </a:lnSpc>
              <a:buFont typeface="Arial" panose="020B0604020202020204" pitchFamily="34" charset="0"/>
              <a:buNone/>
            </a:pPr>
            <a:r>
              <a:rPr lang="en-US" sz="1600" dirty="0" smtClean="0">
                <a:solidFill>
                  <a:schemeClr val="tx1"/>
                </a:solidFill>
                <a:latin typeface="Times New Roman" panose="02020603050405020304" pitchFamily="18" charset="0"/>
                <a:cs typeface="Times New Roman" panose="02020603050405020304" pitchFamily="18" charset="0"/>
              </a:rPr>
              <a:t>α</a:t>
            </a:r>
            <a:r>
              <a:rPr lang="en-US" sz="1600" baseline="-25000" dirty="0" smtClean="0">
                <a:solidFill>
                  <a:schemeClr val="tx1"/>
                </a:solidFill>
                <a:latin typeface="SansSerif" panose="00000400000000000000" pitchFamily="2" charset="2"/>
                <a:cs typeface="Times New Roman" panose="02020603050405020304" pitchFamily="18" charset="0"/>
              </a:rPr>
              <a:t>s</a:t>
            </a:r>
            <a:r>
              <a:rPr lang="en-US" sz="1600" dirty="0" smtClean="0">
                <a:solidFill>
                  <a:schemeClr val="tx1"/>
                </a:solidFill>
                <a:latin typeface="SansSerif" panose="00000400000000000000" pitchFamily="2" charset="2"/>
                <a:cs typeface="Times New Roman" panose="02020603050405020304" pitchFamily="18" charset="0"/>
              </a:rPr>
              <a:t>=40 (interior column).</a:t>
            </a:r>
          </a:p>
          <a:p>
            <a:endParaRPr lang="en-US" sz="1600" dirty="0">
              <a:solidFill>
                <a:schemeClr val="tx1"/>
              </a:solidFill>
            </a:endParaRPr>
          </a:p>
        </p:txBody>
      </p:sp>
    </p:spTree>
    <p:extLst>
      <p:ext uri="{BB962C8B-B14F-4D97-AF65-F5344CB8AC3E}">
        <p14:creationId xmlns:p14="http://schemas.microsoft.com/office/powerpoint/2010/main" val="1826753734"/>
      </p:ext>
    </p:extLst>
  </p:cSld>
  <p:clrMapOvr>
    <a:masterClrMapping/>
  </p:clrMapOvr>
  <p:transition spd="med">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6A2E8B1-A1EA-43CA-BEA8-88997F8193F1}"/>
              </a:ext>
            </a:extLst>
          </p:cNvPr>
          <p:cNvSpPr>
            <a:spLocks noGrp="1"/>
          </p:cNvSpPr>
          <p:nvPr>
            <p:ph type="title"/>
          </p:nvPr>
        </p:nvSpPr>
        <p:spPr/>
        <p:txBody>
          <a:bodyPr/>
          <a:lstStyle/>
          <a:p>
            <a:r>
              <a:rPr lang="en-US" sz="2600" dirty="0">
                <a:latin typeface="SansSerif" panose="00000400000000000000" pitchFamily="2" charset="2"/>
                <a:cs typeface="Times New Roman" panose="02020603050405020304" pitchFamily="18" charset="0"/>
              </a:rPr>
              <a:t>Analysis for footing</a:t>
            </a:r>
          </a:p>
        </p:txBody>
      </p:sp>
      <p:sp>
        <p:nvSpPr>
          <p:cNvPr id="3" name="Content Placeholder 2">
            <a:extLst>
              <a:ext uri="{FF2B5EF4-FFF2-40B4-BE49-F238E27FC236}">
                <a16:creationId xmlns="" xmlns:a16="http://schemas.microsoft.com/office/drawing/2014/main" id="{55D7B24A-3696-49BB-B8A0-C3D829D9CACE}"/>
              </a:ext>
            </a:extLst>
          </p:cNvPr>
          <p:cNvSpPr>
            <a:spLocks noGrp="1"/>
          </p:cNvSpPr>
          <p:nvPr>
            <p:ph idx="1"/>
          </p:nvPr>
        </p:nvSpPr>
        <p:spPr>
          <a:xfrm>
            <a:off x="1065213" y="1828800"/>
            <a:ext cx="8686800" cy="4572000"/>
          </a:xfrm>
        </p:spPr>
        <p:txBody>
          <a:bodyPr/>
          <a:lstStyle/>
          <a:p>
            <a:pPr>
              <a:lnSpc>
                <a:spcPct val="150000"/>
              </a:lnSpc>
            </a:pPr>
            <a:endParaRPr lang="en-US" sz="2000" dirty="0">
              <a:solidFill>
                <a:schemeClr val="tx1"/>
              </a:solidFill>
              <a:latin typeface="SansSerif" panose="00000400000000000000" pitchFamily="2" charset="2"/>
              <a:cs typeface="Times New Roman" panose="02020603050405020304" pitchFamily="18" charset="0"/>
            </a:endParaRPr>
          </a:p>
          <a:p>
            <a:pPr>
              <a:lnSpc>
                <a:spcPct val="150000"/>
              </a:lnSpc>
            </a:pPr>
            <a:r>
              <a:rPr lang="en-US" sz="2000" dirty="0">
                <a:solidFill>
                  <a:schemeClr val="tx1"/>
                </a:solidFill>
                <a:latin typeface="SansSerif" panose="00000400000000000000" pitchFamily="2" charset="2"/>
                <a:cs typeface="Times New Roman" panose="02020603050405020304" pitchFamily="18" charset="0"/>
              </a:rPr>
              <a:t>Case 1: </a:t>
            </a:r>
            <a:r>
              <a:rPr lang="en-US" sz="2000" dirty="0" err="1">
                <a:solidFill>
                  <a:schemeClr val="tx1"/>
                </a:solidFill>
                <a:latin typeface="Times New Roman" panose="02020603050405020304" pitchFamily="18" charset="0"/>
                <a:cs typeface="Times New Roman" panose="02020603050405020304" pitchFamily="18" charset="0"/>
              </a:rPr>
              <a:t>Ф</a:t>
            </a:r>
            <a:r>
              <a:rPr lang="en-US" sz="2000" dirty="0" err="1">
                <a:solidFill>
                  <a:schemeClr val="tx1"/>
                </a:solidFill>
                <a:latin typeface="SansSerif" panose="00000400000000000000" pitchFamily="2" charset="2"/>
                <a:cs typeface="Times New Roman" panose="02020603050405020304" pitchFamily="18" charset="0"/>
              </a:rPr>
              <a:t>Vc,p</a:t>
            </a:r>
            <a:r>
              <a:rPr lang="en-US" sz="2000" dirty="0">
                <a:solidFill>
                  <a:schemeClr val="tx1"/>
                </a:solidFill>
                <a:latin typeface="SansSerif" panose="00000400000000000000" pitchFamily="2" charset="2"/>
                <a:cs typeface="Times New Roman" panose="02020603050405020304" pitchFamily="18" charset="0"/>
              </a:rPr>
              <a:t>=7112KN.</a:t>
            </a:r>
          </a:p>
          <a:p>
            <a:pPr>
              <a:lnSpc>
                <a:spcPct val="150000"/>
              </a:lnSpc>
            </a:pPr>
            <a:r>
              <a:rPr lang="en-US" sz="2000" dirty="0">
                <a:solidFill>
                  <a:schemeClr val="tx1"/>
                </a:solidFill>
                <a:latin typeface="SansSerif" panose="00000400000000000000" pitchFamily="2" charset="2"/>
                <a:cs typeface="Times New Roman" panose="02020603050405020304" pitchFamily="18" charset="0"/>
              </a:rPr>
              <a:t>Case 2: </a:t>
            </a:r>
            <a:r>
              <a:rPr lang="en-US" sz="2000" dirty="0" err="1">
                <a:solidFill>
                  <a:schemeClr val="tx1"/>
                </a:solidFill>
                <a:latin typeface="Times New Roman" panose="02020603050405020304" pitchFamily="18" charset="0"/>
                <a:cs typeface="Times New Roman" panose="02020603050405020304" pitchFamily="18" charset="0"/>
              </a:rPr>
              <a:t>Ф</a:t>
            </a:r>
            <a:r>
              <a:rPr lang="en-US" sz="2000" dirty="0" err="1">
                <a:solidFill>
                  <a:schemeClr val="tx1"/>
                </a:solidFill>
                <a:latin typeface="SansSerif" panose="00000400000000000000" pitchFamily="2" charset="2"/>
                <a:cs typeface="Times New Roman" panose="02020603050405020304" pitchFamily="18" charset="0"/>
              </a:rPr>
              <a:t>Vc,p</a:t>
            </a:r>
            <a:r>
              <a:rPr lang="en-US" sz="2000" dirty="0">
                <a:solidFill>
                  <a:schemeClr val="tx1"/>
                </a:solidFill>
                <a:latin typeface="SansSerif" panose="00000400000000000000" pitchFamily="2" charset="2"/>
                <a:cs typeface="Times New Roman" panose="02020603050405020304" pitchFamily="18" charset="0"/>
              </a:rPr>
              <a:t>=9145KN.</a:t>
            </a:r>
          </a:p>
          <a:p>
            <a:pPr>
              <a:lnSpc>
                <a:spcPct val="150000"/>
              </a:lnSpc>
            </a:pPr>
            <a:r>
              <a:rPr lang="en-US" sz="2000" dirty="0">
                <a:solidFill>
                  <a:schemeClr val="tx1"/>
                </a:solidFill>
                <a:latin typeface="SansSerif" panose="00000400000000000000" pitchFamily="2" charset="2"/>
                <a:cs typeface="Times New Roman" panose="02020603050405020304" pitchFamily="18" charset="0"/>
              </a:rPr>
              <a:t>Case 3: </a:t>
            </a:r>
            <a:r>
              <a:rPr lang="en-US" sz="2000" dirty="0" err="1">
                <a:solidFill>
                  <a:schemeClr val="tx1"/>
                </a:solidFill>
                <a:latin typeface="Times New Roman" panose="02020603050405020304" pitchFamily="18" charset="0"/>
                <a:cs typeface="Times New Roman" panose="02020603050405020304" pitchFamily="18" charset="0"/>
              </a:rPr>
              <a:t>Ф</a:t>
            </a:r>
            <a:r>
              <a:rPr lang="en-US" sz="2000" dirty="0" err="1">
                <a:solidFill>
                  <a:schemeClr val="tx1"/>
                </a:solidFill>
                <a:latin typeface="SansSerif" panose="00000400000000000000" pitchFamily="2" charset="2"/>
                <a:cs typeface="Times New Roman" panose="02020603050405020304" pitchFamily="18" charset="0"/>
              </a:rPr>
              <a:t>Vc,p</a:t>
            </a:r>
            <a:r>
              <a:rPr lang="en-US" sz="2000" dirty="0">
                <a:solidFill>
                  <a:schemeClr val="tx1"/>
                </a:solidFill>
                <a:latin typeface="SansSerif" panose="00000400000000000000" pitchFamily="2" charset="2"/>
                <a:cs typeface="Times New Roman" panose="02020603050405020304" pitchFamily="18" charset="0"/>
              </a:rPr>
              <a:t>=4644KN. </a:t>
            </a:r>
            <a:r>
              <a:rPr lang="en-US" sz="2000" dirty="0">
                <a:solidFill>
                  <a:schemeClr val="tx1"/>
                </a:solidFill>
                <a:latin typeface="SansSerif" panose="00000400000000000000" pitchFamily="2" charset="2"/>
                <a:cs typeface="Times New Roman" panose="02020603050405020304" pitchFamily="18" charset="0"/>
                <a:sym typeface="Wingdings" panose="05000000000000000000" pitchFamily="2" charset="2"/>
              </a:rPr>
              <a:t></a:t>
            </a:r>
            <a:r>
              <a:rPr lang="en-US" sz="2000" dirty="0">
                <a:solidFill>
                  <a:schemeClr val="tx1"/>
                </a:solidFill>
                <a:latin typeface="SansSerif" panose="00000400000000000000" pitchFamily="2" charset="2"/>
                <a:cs typeface="Times New Roman" panose="02020603050405020304" pitchFamily="18" charset="0"/>
              </a:rPr>
              <a:t> Vu&lt; </a:t>
            </a:r>
            <a:r>
              <a:rPr lang="en-US" sz="2000" dirty="0" err="1">
                <a:solidFill>
                  <a:schemeClr val="tx1"/>
                </a:solidFill>
                <a:latin typeface="Times New Roman" panose="02020603050405020304" pitchFamily="18" charset="0"/>
                <a:cs typeface="Times New Roman" panose="02020603050405020304" pitchFamily="18" charset="0"/>
              </a:rPr>
              <a:t>Ф</a:t>
            </a:r>
            <a:r>
              <a:rPr lang="en-US" sz="2000" dirty="0" err="1">
                <a:solidFill>
                  <a:schemeClr val="tx1"/>
                </a:solidFill>
                <a:latin typeface="SansSerif" panose="00000400000000000000" pitchFamily="2" charset="2"/>
                <a:cs typeface="Times New Roman" panose="02020603050405020304" pitchFamily="18" charset="0"/>
              </a:rPr>
              <a:t>Vc</a:t>
            </a:r>
            <a:r>
              <a:rPr lang="en-US" sz="2000" dirty="0">
                <a:solidFill>
                  <a:schemeClr val="tx1"/>
                </a:solidFill>
                <a:latin typeface="SansSerif" panose="00000400000000000000" pitchFamily="2" charset="2"/>
                <a:cs typeface="Times New Roman" panose="02020603050405020304" pitchFamily="18" charset="0"/>
              </a:rPr>
              <a:t>   OK.</a:t>
            </a:r>
          </a:p>
          <a:p>
            <a:pPr>
              <a:lnSpc>
                <a:spcPct val="150000"/>
              </a:lnSpc>
            </a:pPr>
            <a:endParaRPr lang="en-US" sz="2000" dirty="0">
              <a:solidFill>
                <a:schemeClr val="tx1"/>
              </a:solidFill>
              <a:latin typeface="SansSerif" panose="00000400000000000000" pitchFamily="2" charset="2"/>
              <a:cs typeface="Times New Roman" panose="02020603050405020304" pitchFamily="18" charset="0"/>
            </a:endParaRPr>
          </a:p>
          <a:p>
            <a:pPr marL="0" indent="0">
              <a:lnSpc>
                <a:spcPct val="150000"/>
              </a:lnSpc>
              <a:buNone/>
            </a:pPr>
            <a:r>
              <a:rPr lang="en-US" sz="2000" dirty="0">
                <a:solidFill>
                  <a:schemeClr val="tx1"/>
                </a:solidFill>
                <a:latin typeface="SansSerif" panose="00000400000000000000" pitchFamily="2" charset="2"/>
                <a:cs typeface="Times New Roman" panose="02020603050405020304" pitchFamily="18" charset="0"/>
              </a:rPr>
              <a:t>So, the 80cm thickness is adequate and will be used for the footing.</a:t>
            </a:r>
          </a:p>
          <a:p>
            <a:pPr marL="0" indent="0">
              <a:lnSpc>
                <a:spcPct val="150000"/>
              </a:lnSpc>
              <a:buNone/>
            </a:pPr>
            <a:r>
              <a:rPr lang="en-US" sz="2000" dirty="0">
                <a:solidFill>
                  <a:schemeClr val="tx1"/>
                </a:solidFill>
                <a:latin typeface="SansSerif" panose="00000400000000000000" pitchFamily="2" charset="2"/>
                <a:cs typeface="Times New Roman" panose="02020603050405020304" pitchFamily="18" charset="0"/>
              </a:rPr>
              <a:t>Structural details are provided using auto cad.</a:t>
            </a:r>
            <a:endParaRPr lang="en-US" dirty="0">
              <a:solidFill>
                <a:schemeClr val="tx1"/>
              </a:solidFill>
              <a:latin typeface="SansSerif" panose="00000400000000000000" pitchFamily="2" charset="2"/>
            </a:endParaRPr>
          </a:p>
        </p:txBody>
      </p:sp>
    </p:spTree>
    <p:extLst>
      <p:ext uri="{BB962C8B-B14F-4D97-AF65-F5344CB8AC3E}">
        <p14:creationId xmlns:p14="http://schemas.microsoft.com/office/powerpoint/2010/main" val="2591432291"/>
      </p:ext>
    </p:extLst>
  </p:cSld>
  <p:clrMapOvr>
    <a:masterClrMapping/>
  </p:clrMapOvr>
  <p:transition spd="med">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C342D7C-462F-4F53-A98D-832D800D5410}"/>
              </a:ext>
            </a:extLst>
          </p:cNvPr>
          <p:cNvSpPr>
            <a:spLocks noGrp="1"/>
          </p:cNvSpPr>
          <p:nvPr>
            <p:ph type="title"/>
          </p:nvPr>
        </p:nvSpPr>
        <p:spPr/>
        <p:txBody>
          <a:bodyPr/>
          <a:lstStyle/>
          <a:p>
            <a:r>
              <a:rPr lang="en-US" sz="2600" dirty="0">
                <a:latin typeface="SansSerif" panose="00000400000000000000" pitchFamily="2" charset="2"/>
                <a:cs typeface="Times New Roman" panose="02020603050405020304" pitchFamily="18" charset="0"/>
              </a:rPr>
              <a:t>Analysis for footing</a:t>
            </a:r>
          </a:p>
        </p:txBody>
      </p:sp>
      <p:sp>
        <p:nvSpPr>
          <p:cNvPr id="3" name="Content Placeholder 2">
            <a:extLst>
              <a:ext uri="{FF2B5EF4-FFF2-40B4-BE49-F238E27FC236}">
                <a16:creationId xmlns="" xmlns:a16="http://schemas.microsoft.com/office/drawing/2014/main" id="{0DE43AAB-6232-4B73-8184-16A9CB7476B7}"/>
              </a:ext>
            </a:extLst>
          </p:cNvPr>
          <p:cNvSpPr>
            <a:spLocks noGrp="1"/>
          </p:cNvSpPr>
          <p:nvPr>
            <p:ph idx="1"/>
          </p:nvPr>
        </p:nvSpPr>
        <p:spPr/>
        <p:txBody>
          <a:bodyPr>
            <a:normAutofit fontScale="92500"/>
          </a:bodyPr>
          <a:lstStyle/>
          <a:p>
            <a:pPr>
              <a:lnSpc>
                <a:spcPct val="150000"/>
              </a:lnSpc>
            </a:pPr>
            <a:r>
              <a:rPr lang="en-US" sz="2200" dirty="0">
                <a:solidFill>
                  <a:schemeClr val="tx1"/>
                </a:solidFill>
                <a:latin typeface="SansSerif" panose="00000400000000000000" pitchFamily="2" charset="2"/>
                <a:cs typeface="Times New Roman" panose="02020603050405020304" pitchFamily="18" charset="0"/>
              </a:rPr>
              <a:t>Deflection                                                                         From SAP2000</a:t>
            </a:r>
          </a:p>
          <a:p>
            <a:pPr marL="0" indent="0">
              <a:lnSpc>
                <a:spcPct val="150000"/>
              </a:lnSpc>
              <a:buNone/>
            </a:pPr>
            <a:r>
              <a:rPr lang="en-US" sz="2000" dirty="0">
                <a:solidFill>
                  <a:schemeClr val="tx1"/>
                </a:solidFill>
                <a:latin typeface="SansSerif" panose="00000400000000000000" pitchFamily="2" charset="2"/>
                <a:cs typeface="Times New Roman" panose="02020603050405020304" pitchFamily="18" charset="0"/>
              </a:rPr>
              <a:t>Allowable deflection: </a:t>
            </a:r>
          </a:p>
          <a:p>
            <a:pPr marL="0" indent="0">
              <a:lnSpc>
                <a:spcPct val="150000"/>
              </a:lnSpc>
              <a:buNone/>
            </a:pPr>
            <a:r>
              <a:rPr lang="en-US" sz="2000" dirty="0">
                <a:solidFill>
                  <a:schemeClr val="tx1"/>
                </a:solidFill>
                <a:latin typeface="SansSerif" panose="00000400000000000000" pitchFamily="2" charset="2"/>
                <a:cs typeface="Times New Roman" panose="02020603050405020304" pitchFamily="18" charset="0"/>
              </a:rPr>
              <a:t>F=K*d</a:t>
            </a:r>
          </a:p>
          <a:p>
            <a:pPr marL="0" indent="0">
              <a:lnSpc>
                <a:spcPct val="150000"/>
              </a:lnSpc>
              <a:buNone/>
            </a:pPr>
            <a:r>
              <a:rPr lang="en-US" sz="2000" dirty="0">
                <a:solidFill>
                  <a:schemeClr val="tx1"/>
                </a:solidFill>
                <a:latin typeface="SansSerif" panose="00000400000000000000" pitchFamily="2" charset="2"/>
                <a:cs typeface="Times New Roman" panose="02020603050405020304" pitchFamily="18" charset="0"/>
              </a:rPr>
              <a:t>250=3000*d</a:t>
            </a:r>
          </a:p>
          <a:p>
            <a:pPr marL="0" indent="0">
              <a:lnSpc>
                <a:spcPct val="150000"/>
              </a:lnSpc>
              <a:buNone/>
            </a:pPr>
            <a:r>
              <a:rPr lang="en-US" sz="2000" dirty="0">
                <a:solidFill>
                  <a:schemeClr val="tx1"/>
                </a:solidFill>
                <a:latin typeface="SansSerif" panose="00000400000000000000" pitchFamily="2" charset="2"/>
                <a:cs typeface="Times New Roman" panose="02020603050405020304" pitchFamily="18" charset="0"/>
              </a:rPr>
              <a:t>d=8.3cm.</a:t>
            </a:r>
          </a:p>
          <a:p>
            <a:pPr marL="0" indent="0">
              <a:lnSpc>
                <a:spcPct val="150000"/>
              </a:lnSpc>
              <a:buNone/>
            </a:pPr>
            <a:r>
              <a:rPr lang="en-US" sz="2000" dirty="0">
                <a:solidFill>
                  <a:schemeClr val="tx1"/>
                </a:solidFill>
                <a:latin typeface="SansSerif" panose="00000400000000000000" pitchFamily="2" charset="2"/>
                <a:cs typeface="Times New Roman" panose="02020603050405020304" pitchFamily="18" charset="0"/>
              </a:rPr>
              <a:t>Maximum deflection =7.3cm &lt;8.3cm OK.</a:t>
            </a:r>
          </a:p>
          <a:p>
            <a:pPr marL="0" indent="0">
              <a:buNone/>
            </a:pPr>
            <a:endParaRPr lang="en-US" sz="2000" dirty="0">
              <a:solidFill>
                <a:schemeClr val="tx1"/>
              </a:solidFill>
              <a:latin typeface="SansSerif" panose="00000400000000000000" pitchFamily="2" charset="2"/>
              <a:cs typeface="Times New Roman" panose="02020603050405020304" pitchFamily="18" charset="0"/>
            </a:endParaRPr>
          </a:p>
          <a:p>
            <a:pPr marL="0" indent="0">
              <a:buNone/>
            </a:pPr>
            <a:endParaRPr lang="en-US" sz="2200" dirty="0">
              <a:solidFill>
                <a:schemeClr val="tx1"/>
              </a:solidFill>
              <a:latin typeface="SansSerif" panose="00000400000000000000" pitchFamily="2" charset="2"/>
              <a:cs typeface="Times New Roman" panose="02020603050405020304" pitchFamily="18" charset="0"/>
            </a:endParaRPr>
          </a:p>
        </p:txBody>
      </p:sp>
      <p:pic>
        <p:nvPicPr>
          <p:cNvPr id="4" name="Picture 3">
            <a:extLst>
              <a:ext uri="{FF2B5EF4-FFF2-40B4-BE49-F238E27FC236}">
                <a16:creationId xmlns="" xmlns:a16="http://schemas.microsoft.com/office/drawing/2014/main" id="{93897E4D-3895-4A6B-918D-3C41ACC33C09}"/>
              </a:ext>
            </a:extLst>
          </p:cNvPr>
          <p:cNvPicPr/>
          <p:nvPr/>
        </p:nvPicPr>
        <p:blipFill>
          <a:blip r:embed="rId2"/>
          <a:srcRect/>
          <a:stretch>
            <a:fillRect/>
          </a:stretch>
        </p:blipFill>
        <p:spPr bwMode="auto">
          <a:xfrm>
            <a:off x="5961926" y="2525147"/>
            <a:ext cx="5388918" cy="3786753"/>
          </a:xfrm>
          <a:prstGeom prst="rect">
            <a:avLst/>
          </a:prstGeom>
          <a:noFill/>
          <a:ln w="9525">
            <a:noFill/>
            <a:miter lim="800000"/>
            <a:headEnd/>
            <a:tailEnd/>
          </a:ln>
        </p:spPr>
      </p:pic>
    </p:spTree>
    <p:extLst>
      <p:ext uri="{BB962C8B-B14F-4D97-AF65-F5344CB8AC3E}">
        <p14:creationId xmlns:p14="http://schemas.microsoft.com/office/powerpoint/2010/main" val="2211592925"/>
      </p:ext>
    </p:extLst>
  </p:cSld>
  <p:clrMapOvr>
    <a:masterClrMapping/>
  </p:clrMapOvr>
  <p:transition spd="med">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60BA159-A832-4185-97CB-95805D9B625D}"/>
              </a:ext>
            </a:extLst>
          </p:cNvPr>
          <p:cNvSpPr>
            <a:spLocks noGrp="1"/>
          </p:cNvSpPr>
          <p:nvPr>
            <p:ph type="title"/>
          </p:nvPr>
        </p:nvSpPr>
        <p:spPr/>
        <p:txBody>
          <a:bodyPr/>
          <a:lstStyle/>
          <a:p>
            <a:r>
              <a:rPr lang="en-US" sz="2600" dirty="0">
                <a:latin typeface="SansSerif" panose="00000400000000000000" pitchFamily="2" charset="2"/>
                <a:cs typeface="Times New Roman" panose="02020603050405020304" pitchFamily="18" charset="0"/>
              </a:rPr>
              <a:t>Analysis for footing</a:t>
            </a:r>
          </a:p>
        </p:txBody>
      </p:sp>
      <p:sp>
        <p:nvSpPr>
          <p:cNvPr id="3" name="Content Placeholder 2">
            <a:extLst>
              <a:ext uri="{FF2B5EF4-FFF2-40B4-BE49-F238E27FC236}">
                <a16:creationId xmlns="" xmlns:a16="http://schemas.microsoft.com/office/drawing/2014/main" id="{13DF6484-F520-4FFD-B857-FCF7762E7EDA}"/>
              </a:ext>
            </a:extLst>
          </p:cNvPr>
          <p:cNvSpPr>
            <a:spLocks noGrp="1"/>
          </p:cNvSpPr>
          <p:nvPr>
            <p:ph idx="1"/>
          </p:nvPr>
        </p:nvSpPr>
        <p:spPr>
          <a:xfrm>
            <a:off x="837982" y="1825625"/>
            <a:ext cx="5637429" cy="4351338"/>
          </a:xfrm>
        </p:spPr>
        <p:txBody>
          <a:bodyPr/>
          <a:lstStyle/>
          <a:p>
            <a:pPr>
              <a:lnSpc>
                <a:spcPct val="150000"/>
              </a:lnSpc>
            </a:pPr>
            <a:r>
              <a:rPr lang="en-US" sz="2200" dirty="0">
                <a:solidFill>
                  <a:schemeClr val="tx1"/>
                </a:solidFill>
                <a:latin typeface="SansSerif" panose="00000400000000000000" pitchFamily="2" charset="2"/>
                <a:cs typeface="Times New Roman" panose="02020603050405020304" pitchFamily="18" charset="0"/>
              </a:rPr>
              <a:t>Stresses</a:t>
            </a:r>
          </a:p>
          <a:p>
            <a:pPr marL="0" indent="0">
              <a:lnSpc>
                <a:spcPct val="150000"/>
              </a:lnSpc>
              <a:buNone/>
            </a:pPr>
            <a:r>
              <a:rPr lang="en-US" sz="2000" dirty="0">
                <a:solidFill>
                  <a:schemeClr val="tx1"/>
                </a:solidFill>
                <a:latin typeface="SansSerif" panose="00000400000000000000" pitchFamily="2" charset="2"/>
                <a:cs typeface="Times New Roman" panose="02020603050405020304" pitchFamily="18" charset="0"/>
              </a:rPr>
              <a:t>Allowable bearing capacity=250KN/m</a:t>
            </a:r>
            <a:r>
              <a:rPr lang="en-US" sz="2000" baseline="30000" dirty="0">
                <a:solidFill>
                  <a:schemeClr val="tx1"/>
                </a:solidFill>
                <a:latin typeface="SansSerif" panose="00000400000000000000" pitchFamily="2" charset="2"/>
                <a:cs typeface="Times New Roman" panose="02020603050405020304" pitchFamily="18" charset="0"/>
              </a:rPr>
              <a:t>2</a:t>
            </a:r>
            <a:r>
              <a:rPr lang="en-US" sz="2000" dirty="0">
                <a:solidFill>
                  <a:schemeClr val="tx1"/>
                </a:solidFill>
                <a:latin typeface="SansSerif" panose="00000400000000000000" pitchFamily="2" charset="2"/>
                <a:cs typeface="Times New Roman" panose="02020603050405020304" pitchFamily="18" charset="0"/>
              </a:rPr>
              <a:t>. </a:t>
            </a:r>
          </a:p>
          <a:p>
            <a:pPr marL="0" indent="0">
              <a:lnSpc>
                <a:spcPct val="150000"/>
              </a:lnSpc>
              <a:buNone/>
            </a:pPr>
            <a:endParaRPr lang="en-US" sz="2000" dirty="0">
              <a:solidFill>
                <a:schemeClr val="tx1"/>
              </a:solidFill>
              <a:latin typeface="SansSerif" panose="00000400000000000000" pitchFamily="2" charset="2"/>
              <a:cs typeface="Times New Roman" panose="02020603050405020304" pitchFamily="18" charset="0"/>
            </a:endParaRPr>
          </a:p>
          <a:p>
            <a:pPr marL="0" indent="0">
              <a:lnSpc>
                <a:spcPct val="150000"/>
              </a:lnSpc>
              <a:buNone/>
            </a:pPr>
            <a:r>
              <a:rPr lang="en-US" sz="2000" dirty="0">
                <a:solidFill>
                  <a:schemeClr val="tx1"/>
                </a:solidFill>
                <a:latin typeface="SansSerif" panose="00000400000000000000" pitchFamily="2" charset="2"/>
                <a:cs typeface="Times New Roman" panose="02020603050405020304" pitchFamily="18" charset="0"/>
              </a:rPr>
              <a:t>As can be seen from the picture, the stresses of the footing are less than the allowable bearing capacity.</a:t>
            </a:r>
          </a:p>
          <a:p>
            <a:pPr marL="0" indent="0">
              <a:buNone/>
            </a:pPr>
            <a:endParaRPr lang="en-US" sz="2000" dirty="0">
              <a:solidFill>
                <a:schemeClr val="tx1"/>
              </a:solidFill>
              <a:latin typeface="SansSerif" panose="00000400000000000000" pitchFamily="2" charset="2"/>
              <a:cs typeface="Times New Roman" panose="02020603050405020304" pitchFamily="18" charset="0"/>
            </a:endParaRPr>
          </a:p>
          <a:p>
            <a:pPr marL="0" indent="0">
              <a:buNone/>
            </a:pPr>
            <a:endParaRPr lang="en-US" sz="2200" dirty="0">
              <a:solidFill>
                <a:schemeClr val="tx1"/>
              </a:solidFill>
              <a:latin typeface="SansSerif" panose="00000400000000000000" pitchFamily="2" charset="2"/>
              <a:cs typeface="Times New Roman" panose="02020603050405020304" pitchFamily="18" charset="0"/>
            </a:endParaRPr>
          </a:p>
          <a:p>
            <a:endParaRPr lang="en-US" dirty="0">
              <a:solidFill>
                <a:schemeClr val="tx1"/>
              </a:solidFill>
              <a:latin typeface="SansSerif" panose="00000400000000000000" pitchFamily="2" charset="2"/>
            </a:endParaRPr>
          </a:p>
        </p:txBody>
      </p:sp>
      <p:pic>
        <p:nvPicPr>
          <p:cNvPr id="4" name="Picture 3">
            <a:extLst>
              <a:ext uri="{FF2B5EF4-FFF2-40B4-BE49-F238E27FC236}">
                <a16:creationId xmlns="" xmlns:a16="http://schemas.microsoft.com/office/drawing/2014/main" id="{AB9A32D8-2752-4AB0-907C-6C276E892AFF}"/>
              </a:ext>
            </a:extLst>
          </p:cNvPr>
          <p:cNvPicPr/>
          <p:nvPr/>
        </p:nvPicPr>
        <p:blipFill>
          <a:blip r:embed="rId2"/>
          <a:srcRect/>
          <a:stretch>
            <a:fillRect/>
          </a:stretch>
        </p:blipFill>
        <p:spPr bwMode="auto">
          <a:xfrm>
            <a:off x="6475412" y="2971800"/>
            <a:ext cx="5581315" cy="3635969"/>
          </a:xfrm>
          <a:prstGeom prst="rect">
            <a:avLst/>
          </a:prstGeom>
          <a:noFill/>
          <a:ln w="9525">
            <a:noFill/>
            <a:miter lim="800000"/>
            <a:headEnd/>
            <a:tailEnd/>
          </a:ln>
        </p:spPr>
      </p:pic>
    </p:spTree>
    <p:extLst>
      <p:ext uri="{BB962C8B-B14F-4D97-AF65-F5344CB8AC3E}">
        <p14:creationId xmlns:p14="http://schemas.microsoft.com/office/powerpoint/2010/main" val="360926382"/>
      </p:ext>
    </p:extLst>
  </p:cSld>
  <p:clrMapOvr>
    <a:masterClrMapping/>
  </p:clrMapOvr>
  <p:transition spd="med">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thank u.jpg"/>
          <p:cNvPicPr>
            <a:picLocks noChangeAspect="1"/>
          </p:cNvPicPr>
          <p:nvPr/>
        </p:nvPicPr>
        <p:blipFill>
          <a:blip r:embed="rId2"/>
          <a:srcRect/>
          <a:stretch>
            <a:fillRect/>
          </a:stretch>
        </p:blipFill>
        <p:spPr bwMode="auto">
          <a:xfrm>
            <a:off x="2589212" y="1123682"/>
            <a:ext cx="5616575" cy="4392613"/>
          </a:xfrm>
          <a:prstGeom prst="rect">
            <a:avLst/>
          </a:prstGeom>
          <a:noFill/>
          <a:ln w="9525">
            <a:noFill/>
            <a:miter lim="800000"/>
            <a:headEnd/>
            <a:tailEnd/>
          </a:ln>
        </p:spPr>
      </p:pic>
    </p:spTree>
    <p:extLst>
      <p:ext uri="{BB962C8B-B14F-4D97-AF65-F5344CB8AC3E}">
        <p14:creationId xmlns:p14="http://schemas.microsoft.com/office/powerpoint/2010/main" val="2976314514"/>
      </p:ext>
    </p:extLst>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DDCB5CB-AA14-4724-8CD2-00C5F7FE6B19}"/>
              </a:ext>
            </a:extLst>
          </p:cNvPr>
          <p:cNvSpPr>
            <a:spLocks noGrp="1"/>
          </p:cNvSpPr>
          <p:nvPr>
            <p:ph type="title"/>
          </p:nvPr>
        </p:nvSpPr>
        <p:spPr/>
        <p:txBody>
          <a:bodyPr>
            <a:normAutofit/>
          </a:bodyPr>
          <a:lstStyle/>
          <a:p>
            <a:r>
              <a:rPr lang="en-US" sz="2600" b="1" dirty="0">
                <a:latin typeface="SansSerif" panose="00000400000000000000" pitchFamily="2" charset="2"/>
                <a:cs typeface="Times New Roman" panose="02020603050405020304" pitchFamily="18" charset="0"/>
              </a:rPr>
              <a:t>Architectural views part(1):</a:t>
            </a:r>
          </a:p>
        </p:txBody>
      </p:sp>
      <p:sp>
        <p:nvSpPr>
          <p:cNvPr id="6" name="Content Placeholder 5">
            <a:extLst>
              <a:ext uri="{FF2B5EF4-FFF2-40B4-BE49-F238E27FC236}">
                <a16:creationId xmlns="" xmlns:a16="http://schemas.microsoft.com/office/drawing/2014/main" id="{B627914F-2EEE-4F1A-A33C-F4822C2F7D60}"/>
              </a:ext>
            </a:extLst>
          </p:cNvPr>
          <p:cNvSpPr>
            <a:spLocks noGrp="1"/>
          </p:cNvSpPr>
          <p:nvPr>
            <p:ph idx="1"/>
          </p:nvPr>
        </p:nvSpPr>
        <p:spPr>
          <a:xfrm>
            <a:off x="837981" y="1724855"/>
            <a:ext cx="10512862" cy="4652963"/>
          </a:xfrm>
        </p:spPr>
        <p:txBody>
          <a:bodyPr>
            <a:normAutofit/>
          </a:bodyPr>
          <a:lstStyle/>
          <a:p>
            <a:pPr marL="0" indent="0" algn="ctr">
              <a:buNone/>
            </a:pPr>
            <a:r>
              <a:rPr lang="en-US" sz="1800" dirty="0">
                <a:solidFill>
                  <a:schemeClr val="tx1"/>
                </a:solidFill>
                <a:latin typeface="SansSerif" panose="00000400000000000000" pitchFamily="2" charset="2"/>
                <a:cs typeface="Times New Roman" panose="02020603050405020304" pitchFamily="18" charset="0"/>
              </a:rPr>
              <a:t>The following plan shows the ground floor</a:t>
            </a:r>
          </a:p>
          <a:p>
            <a:pPr marL="0" indent="0" algn="ctr">
              <a:buNone/>
            </a:pPr>
            <a:endParaRPr lang="en-US" sz="2600" dirty="0">
              <a:solidFill>
                <a:schemeClr val="tx1"/>
              </a:solidFill>
              <a:latin typeface="SansSerif" panose="00000400000000000000" pitchFamily="2" charset="2"/>
              <a:cs typeface="Times New Roman" panose="02020603050405020304" pitchFamily="18" charset="0"/>
            </a:endParaRPr>
          </a:p>
        </p:txBody>
      </p:sp>
      <p:pic>
        <p:nvPicPr>
          <p:cNvPr id="7" name="Picture 6">
            <a:extLst>
              <a:ext uri="{FF2B5EF4-FFF2-40B4-BE49-F238E27FC236}">
                <a16:creationId xmlns="" xmlns:a16="http://schemas.microsoft.com/office/drawing/2014/main" id="{356E7A24-F8B4-4ECF-8736-E033C221479A}"/>
              </a:ext>
            </a:extLst>
          </p:cNvPr>
          <p:cNvPicPr/>
          <p:nvPr/>
        </p:nvPicPr>
        <p:blipFill>
          <a:blip r:embed="rId2"/>
          <a:stretch>
            <a:fillRect/>
          </a:stretch>
        </p:blipFill>
        <p:spPr>
          <a:xfrm>
            <a:off x="2363096" y="2040835"/>
            <a:ext cx="7462633" cy="3949148"/>
          </a:xfrm>
          <a:prstGeom prst="rect">
            <a:avLst/>
          </a:prstGeom>
        </p:spPr>
      </p:pic>
    </p:spTree>
    <p:extLst>
      <p:ext uri="{BB962C8B-B14F-4D97-AF65-F5344CB8AC3E}">
        <p14:creationId xmlns:p14="http://schemas.microsoft.com/office/powerpoint/2010/main" val="2819669817"/>
      </p:ext>
    </p:extLst>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FEFE968-8D0B-41BA-B6AC-744B4D1D1D2F}"/>
              </a:ext>
            </a:extLst>
          </p:cNvPr>
          <p:cNvSpPr>
            <a:spLocks noGrp="1"/>
          </p:cNvSpPr>
          <p:nvPr>
            <p:ph type="title"/>
          </p:nvPr>
        </p:nvSpPr>
        <p:spPr/>
        <p:txBody>
          <a:bodyPr>
            <a:normAutofit/>
          </a:bodyPr>
          <a:lstStyle/>
          <a:p>
            <a:r>
              <a:rPr lang="en-US" sz="2600" b="1" dirty="0">
                <a:latin typeface="SansSerif" panose="00000400000000000000" pitchFamily="2" charset="2"/>
                <a:cs typeface="Times New Roman" panose="02020603050405020304" pitchFamily="18" charset="0"/>
              </a:rPr>
              <a:t>Architectural views part(2):</a:t>
            </a:r>
            <a:endParaRPr lang="en-US" sz="2600" dirty="0">
              <a:latin typeface="SansSerif" panose="00000400000000000000" pitchFamily="2" charset="2"/>
            </a:endParaRPr>
          </a:p>
        </p:txBody>
      </p:sp>
      <p:sp>
        <p:nvSpPr>
          <p:cNvPr id="3" name="Content Placeholder 2">
            <a:extLst>
              <a:ext uri="{FF2B5EF4-FFF2-40B4-BE49-F238E27FC236}">
                <a16:creationId xmlns="" xmlns:a16="http://schemas.microsoft.com/office/drawing/2014/main" id="{B11A175E-6B18-4840-BFEF-D80313B885F7}"/>
              </a:ext>
            </a:extLst>
          </p:cNvPr>
          <p:cNvSpPr>
            <a:spLocks noGrp="1"/>
          </p:cNvSpPr>
          <p:nvPr>
            <p:ph idx="1"/>
          </p:nvPr>
        </p:nvSpPr>
        <p:spPr/>
        <p:txBody>
          <a:bodyPr/>
          <a:lstStyle/>
          <a:p>
            <a:pPr marL="0" indent="0" algn="ctr">
              <a:buNone/>
            </a:pPr>
            <a:r>
              <a:rPr lang="en-US" sz="1800" dirty="0">
                <a:solidFill>
                  <a:schemeClr val="tx1"/>
                </a:solidFill>
                <a:latin typeface="SansSerif" panose="00000400000000000000" pitchFamily="2" charset="2"/>
                <a:cs typeface="Times New Roman" panose="02020603050405020304" pitchFamily="18" charset="0"/>
              </a:rPr>
              <a:t>The following plan shows the first floor</a:t>
            </a:r>
          </a:p>
          <a:p>
            <a:pPr marL="0" indent="0" algn="ctr">
              <a:buNone/>
            </a:pPr>
            <a:endParaRPr lang="en-US" dirty="0">
              <a:solidFill>
                <a:schemeClr val="tx1"/>
              </a:solidFill>
              <a:latin typeface="SansSerif" panose="00000400000000000000" pitchFamily="2" charset="2"/>
            </a:endParaRPr>
          </a:p>
        </p:txBody>
      </p:sp>
      <p:pic>
        <p:nvPicPr>
          <p:cNvPr id="4" name="Picture 3">
            <a:extLst>
              <a:ext uri="{FF2B5EF4-FFF2-40B4-BE49-F238E27FC236}">
                <a16:creationId xmlns="" xmlns:a16="http://schemas.microsoft.com/office/drawing/2014/main" id="{D793D99E-4FAF-42E6-9BE7-B66FBD5214BD}"/>
              </a:ext>
            </a:extLst>
          </p:cNvPr>
          <p:cNvPicPr/>
          <p:nvPr/>
        </p:nvPicPr>
        <p:blipFill>
          <a:blip r:embed="rId2"/>
          <a:stretch>
            <a:fillRect/>
          </a:stretch>
        </p:blipFill>
        <p:spPr>
          <a:xfrm>
            <a:off x="2296852" y="2617899"/>
            <a:ext cx="7595121" cy="3861725"/>
          </a:xfrm>
          <a:prstGeom prst="rect">
            <a:avLst/>
          </a:prstGeom>
        </p:spPr>
      </p:pic>
    </p:spTree>
    <p:extLst>
      <p:ext uri="{BB962C8B-B14F-4D97-AF65-F5344CB8AC3E}">
        <p14:creationId xmlns:p14="http://schemas.microsoft.com/office/powerpoint/2010/main" val="3897952487"/>
      </p:ext>
    </p:extLst>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4836693-6574-438A-A66C-1F79A99A039C}"/>
              </a:ext>
            </a:extLst>
          </p:cNvPr>
          <p:cNvSpPr>
            <a:spLocks noGrp="1"/>
          </p:cNvSpPr>
          <p:nvPr>
            <p:ph type="title"/>
          </p:nvPr>
        </p:nvSpPr>
        <p:spPr/>
        <p:txBody>
          <a:bodyPr>
            <a:normAutofit/>
          </a:bodyPr>
          <a:lstStyle/>
          <a:p>
            <a:r>
              <a:rPr lang="en-US" sz="2600" b="1" dirty="0">
                <a:latin typeface="SansSerif" panose="00000400000000000000" pitchFamily="2" charset="2"/>
                <a:cs typeface="Times New Roman" panose="02020603050405020304" pitchFamily="18" charset="0"/>
              </a:rPr>
              <a:t>Architectural views part(3):</a:t>
            </a:r>
            <a:endParaRPr lang="en-US" sz="2600" dirty="0">
              <a:latin typeface="SansSerif" panose="00000400000000000000" pitchFamily="2" charset="2"/>
              <a:cs typeface="Times New Roman" panose="02020603050405020304" pitchFamily="18" charset="0"/>
            </a:endParaRPr>
          </a:p>
        </p:txBody>
      </p:sp>
      <p:sp>
        <p:nvSpPr>
          <p:cNvPr id="3" name="Content Placeholder 2">
            <a:extLst>
              <a:ext uri="{FF2B5EF4-FFF2-40B4-BE49-F238E27FC236}">
                <a16:creationId xmlns="" xmlns:a16="http://schemas.microsoft.com/office/drawing/2014/main" id="{95EA7BBE-53B7-4466-A3B8-8C49F983AFD5}"/>
              </a:ext>
            </a:extLst>
          </p:cNvPr>
          <p:cNvSpPr>
            <a:spLocks noGrp="1"/>
          </p:cNvSpPr>
          <p:nvPr>
            <p:ph idx="1"/>
          </p:nvPr>
        </p:nvSpPr>
        <p:spPr/>
        <p:txBody>
          <a:bodyPr>
            <a:normAutofit/>
          </a:bodyPr>
          <a:lstStyle/>
          <a:p>
            <a:pPr marL="0" indent="0" algn="ctr">
              <a:buNone/>
            </a:pPr>
            <a:r>
              <a:rPr lang="en-US" sz="1800" dirty="0">
                <a:solidFill>
                  <a:schemeClr val="tx1"/>
                </a:solidFill>
                <a:latin typeface="SansSerif" panose="00000400000000000000" pitchFamily="2" charset="2"/>
                <a:cs typeface="Times New Roman" panose="02020603050405020304" pitchFamily="18" charset="0"/>
              </a:rPr>
              <a:t>The following plan shows the rest floors</a:t>
            </a:r>
          </a:p>
          <a:p>
            <a:pPr marL="0" indent="0" algn="ctr">
              <a:buNone/>
            </a:pPr>
            <a:endParaRPr lang="en-US" sz="1800" dirty="0">
              <a:solidFill>
                <a:schemeClr val="tx1"/>
              </a:solidFill>
              <a:latin typeface="SansSerif" panose="00000400000000000000" pitchFamily="2" charset="2"/>
              <a:cs typeface="Times New Roman" panose="02020603050405020304" pitchFamily="18" charset="0"/>
            </a:endParaRPr>
          </a:p>
        </p:txBody>
      </p:sp>
      <p:pic>
        <p:nvPicPr>
          <p:cNvPr id="4" name="Picture 3">
            <a:extLst>
              <a:ext uri="{FF2B5EF4-FFF2-40B4-BE49-F238E27FC236}">
                <a16:creationId xmlns="" xmlns:a16="http://schemas.microsoft.com/office/drawing/2014/main" id="{AE4DEA44-C9DB-4B75-97DE-4A4F70594A86}"/>
              </a:ext>
            </a:extLst>
          </p:cNvPr>
          <p:cNvPicPr/>
          <p:nvPr/>
        </p:nvPicPr>
        <p:blipFill>
          <a:blip r:embed="rId2"/>
          <a:stretch>
            <a:fillRect/>
          </a:stretch>
        </p:blipFill>
        <p:spPr>
          <a:xfrm>
            <a:off x="2054381" y="2451653"/>
            <a:ext cx="8080064" cy="3860248"/>
          </a:xfrm>
          <a:prstGeom prst="rect">
            <a:avLst/>
          </a:prstGeom>
        </p:spPr>
      </p:pic>
    </p:spTree>
    <p:extLst>
      <p:ext uri="{BB962C8B-B14F-4D97-AF65-F5344CB8AC3E}">
        <p14:creationId xmlns:p14="http://schemas.microsoft.com/office/powerpoint/2010/main" val="2912584620"/>
      </p:ext>
    </p:extLst>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324E548-A36D-4882-AAC6-2235B7F3020D}"/>
              </a:ext>
            </a:extLst>
          </p:cNvPr>
          <p:cNvSpPr>
            <a:spLocks noGrp="1"/>
          </p:cNvSpPr>
          <p:nvPr>
            <p:ph type="title"/>
          </p:nvPr>
        </p:nvSpPr>
        <p:spPr>
          <a:xfrm>
            <a:off x="1065213" y="685800"/>
            <a:ext cx="8686800" cy="762000"/>
          </a:xfrm>
        </p:spPr>
        <p:txBody>
          <a:bodyPr>
            <a:normAutofit/>
          </a:bodyPr>
          <a:lstStyle/>
          <a:p>
            <a:r>
              <a:rPr lang="en-US" sz="2600" b="1" dirty="0">
                <a:latin typeface="SansSerif" panose="00000400000000000000" pitchFamily="2" charset="2"/>
                <a:cs typeface="Times New Roman" panose="02020603050405020304" pitchFamily="18" charset="0"/>
              </a:rPr>
              <a:t>Structural description</a:t>
            </a:r>
          </a:p>
        </p:txBody>
      </p:sp>
      <p:sp>
        <p:nvSpPr>
          <p:cNvPr id="3" name="Content Placeholder 2">
            <a:extLst>
              <a:ext uri="{FF2B5EF4-FFF2-40B4-BE49-F238E27FC236}">
                <a16:creationId xmlns="" xmlns:a16="http://schemas.microsoft.com/office/drawing/2014/main" id="{62C9573D-E37B-42C7-9AA2-14FF04B61F31}"/>
              </a:ext>
            </a:extLst>
          </p:cNvPr>
          <p:cNvSpPr>
            <a:spLocks noGrp="1"/>
          </p:cNvSpPr>
          <p:nvPr>
            <p:ph idx="1"/>
          </p:nvPr>
        </p:nvSpPr>
        <p:spPr>
          <a:xfrm>
            <a:off x="837982" y="1447800"/>
            <a:ext cx="10512862" cy="4351338"/>
          </a:xfrm>
        </p:spPr>
        <p:txBody>
          <a:bodyPr/>
          <a:lstStyle/>
          <a:p>
            <a:r>
              <a:rPr lang="en-US" sz="2200" dirty="0">
                <a:solidFill>
                  <a:schemeClr val="tx1"/>
                </a:solidFill>
                <a:latin typeface="SansSerif" panose="00000400000000000000" pitchFamily="2" charset="2"/>
                <a:cs typeface="Times New Roman" panose="02020603050405020304" pitchFamily="18" charset="0"/>
              </a:rPr>
              <a:t>1- Slab system:</a:t>
            </a:r>
          </a:p>
          <a:p>
            <a:pPr marL="0" indent="0">
              <a:lnSpc>
                <a:spcPct val="150000"/>
              </a:lnSpc>
              <a:buNone/>
            </a:pPr>
            <a:r>
              <a:rPr lang="en-US" sz="2000" dirty="0">
                <a:solidFill>
                  <a:schemeClr val="tx1"/>
                </a:solidFill>
                <a:latin typeface="SansSerif" panose="00000400000000000000" pitchFamily="2" charset="2"/>
                <a:cs typeface="Times New Roman" panose="02020603050405020304" pitchFamily="18" charset="0"/>
              </a:rPr>
              <a:t>In Al-Mashhad building, Two-way U-Boot slab system is used and the following figures show the thickness and modifiers of the equivalent section.</a:t>
            </a:r>
          </a:p>
          <a:p>
            <a:pPr marL="0" indent="0">
              <a:buNone/>
            </a:pPr>
            <a:endParaRPr lang="en-US" dirty="0">
              <a:solidFill>
                <a:schemeClr val="tx1"/>
              </a:solidFill>
              <a:latin typeface="SansSerif" panose="00000400000000000000" pitchFamily="2" charset="2"/>
            </a:endParaRPr>
          </a:p>
        </p:txBody>
      </p:sp>
      <p:pic>
        <p:nvPicPr>
          <p:cNvPr id="4" name="Picture 3">
            <a:extLst>
              <a:ext uri="{FF2B5EF4-FFF2-40B4-BE49-F238E27FC236}">
                <a16:creationId xmlns="" xmlns:a16="http://schemas.microsoft.com/office/drawing/2014/main" id="{FC15E229-068C-4204-8B37-301D6315577D}"/>
              </a:ext>
            </a:extLst>
          </p:cNvPr>
          <p:cNvPicPr/>
          <p:nvPr/>
        </p:nvPicPr>
        <p:blipFill>
          <a:blip r:embed="rId2"/>
          <a:srcRect/>
          <a:stretch>
            <a:fillRect/>
          </a:stretch>
        </p:blipFill>
        <p:spPr bwMode="auto">
          <a:xfrm>
            <a:off x="357716" y="2941568"/>
            <a:ext cx="5511468" cy="3916432"/>
          </a:xfrm>
          <a:prstGeom prst="rect">
            <a:avLst/>
          </a:prstGeom>
          <a:noFill/>
          <a:ln w="9525">
            <a:noFill/>
            <a:miter lim="800000"/>
            <a:headEnd/>
            <a:tailEnd/>
          </a:ln>
        </p:spPr>
      </p:pic>
      <p:pic>
        <p:nvPicPr>
          <p:cNvPr id="5" name="Picture 4">
            <a:extLst>
              <a:ext uri="{FF2B5EF4-FFF2-40B4-BE49-F238E27FC236}">
                <a16:creationId xmlns="" xmlns:a16="http://schemas.microsoft.com/office/drawing/2014/main" id="{045DC26E-336A-4F48-A457-2E4A564F3926}"/>
              </a:ext>
            </a:extLst>
          </p:cNvPr>
          <p:cNvPicPr/>
          <p:nvPr/>
        </p:nvPicPr>
        <p:blipFill>
          <a:blip r:embed="rId3"/>
          <a:srcRect/>
          <a:stretch>
            <a:fillRect/>
          </a:stretch>
        </p:blipFill>
        <p:spPr bwMode="auto">
          <a:xfrm>
            <a:off x="6452128" y="2941568"/>
            <a:ext cx="5378981" cy="3916432"/>
          </a:xfrm>
          <a:prstGeom prst="rect">
            <a:avLst/>
          </a:prstGeom>
          <a:noFill/>
          <a:ln w="9525">
            <a:noFill/>
            <a:miter lim="800000"/>
            <a:headEnd/>
            <a:tailEnd/>
          </a:ln>
        </p:spPr>
      </p:pic>
    </p:spTree>
    <p:extLst>
      <p:ext uri="{BB962C8B-B14F-4D97-AF65-F5344CB8AC3E}">
        <p14:creationId xmlns:p14="http://schemas.microsoft.com/office/powerpoint/2010/main" val="129178466"/>
      </p:ext>
    </p:extLst>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E6370CE-9794-4088-BDCE-056B902E8031}"/>
              </a:ext>
            </a:extLst>
          </p:cNvPr>
          <p:cNvSpPr>
            <a:spLocks noGrp="1"/>
          </p:cNvSpPr>
          <p:nvPr>
            <p:ph type="title"/>
          </p:nvPr>
        </p:nvSpPr>
        <p:spPr/>
        <p:txBody>
          <a:bodyPr>
            <a:normAutofit/>
          </a:bodyPr>
          <a:lstStyle/>
          <a:p>
            <a:r>
              <a:rPr lang="en-US" sz="2600" b="1" dirty="0">
                <a:latin typeface="SansSerif" panose="00000400000000000000" pitchFamily="2" charset="2"/>
                <a:cs typeface="Times New Roman" panose="02020603050405020304" pitchFamily="18" charset="0"/>
              </a:rPr>
              <a:t>Structural description(continued)</a:t>
            </a:r>
            <a:endParaRPr lang="en-US" sz="2600" dirty="0">
              <a:latin typeface="SansSerif" panose="00000400000000000000" pitchFamily="2" charset="2"/>
              <a:cs typeface="Times New Roman" panose="02020603050405020304" pitchFamily="18" charset="0"/>
            </a:endParaRPr>
          </a:p>
        </p:txBody>
      </p:sp>
      <p:sp>
        <p:nvSpPr>
          <p:cNvPr id="3" name="Content Placeholder 2">
            <a:extLst>
              <a:ext uri="{FF2B5EF4-FFF2-40B4-BE49-F238E27FC236}">
                <a16:creationId xmlns="" xmlns:a16="http://schemas.microsoft.com/office/drawing/2014/main" id="{6360E811-11F0-45D1-9F52-22B15E74523F}"/>
              </a:ext>
            </a:extLst>
          </p:cNvPr>
          <p:cNvSpPr>
            <a:spLocks noGrp="1"/>
          </p:cNvSpPr>
          <p:nvPr>
            <p:ph idx="1"/>
          </p:nvPr>
        </p:nvSpPr>
        <p:spPr>
          <a:xfrm>
            <a:off x="1065212" y="1676400"/>
            <a:ext cx="8686800" cy="4191000"/>
          </a:xfrm>
        </p:spPr>
        <p:txBody>
          <a:bodyPr/>
          <a:lstStyle/>
          <a:p>
            <a:r>
              <a:rPr lang="en-US" sz="2200" dirty="0">
                <a:solidFill>
                  <a:schemeClr val="tx1"/>
                </a:solidFill>
                <a:latin typeface="SansSerif" panose="00000400000000000000" pitchFamily="2" charset="2"/>
                <a:cs typeface="Times New Roman" panose="02020603050405020304" pitchFamily="18" charset="0"/>
              </a:rPr>
              <a:t>2- Beams:</a:t>
            </a:r>
          </a:p>
          <a:p>
            <a:pPr marL="0" indent="0">
              <a:lnSpc>
                <a:spcPct val="150000"/>
              </a:lnSpc>
              <a:buNone/>
            </a:pPr>
            <a:r>
              <a:rPr lang="en-US" sz="2000" dirty="0">
                <a:solidFill>
                  <a:schemeClr val="tx1"/>
                </a:solidFill>
                <a:latin typeface="SansSerif" panose="00000400000000000000" pitchFamily="2" charset="2"/>
                <a:cs typeface="Times New Roman" panose="02020603050405020304" pitchFamily="18" charset="0"/>
              </a:rPr>
              <a:t>A hidden beam was used with a width of 600mm and a depth of 400m. The thickness of the beam was found as ACI-318-11 table 9.5(a) shows: </a:t>
            </a:r>
          </a:p>
        </p:txBody>
      </p:sp>
      <p:pic>
        <p:nvPicPr>
          <p:cNvPr id="5" name="Picture 4">
            <a:extLst>
              <a:ext uri="{FF2B5EF4-FFF2-40B4-BE49-F238E27FC236}">
                <a16:creationId xmlns="" xmlns:a16="http://schemas.microsoft.com/office/drawing/2014/main" id="{990C3E9A-C6C7-4EBE-9A88-D61AF8EF3442}"/>
              </a:ext>
            </a:extLst>
          </p:cNvPr>
          <p:cNvPicPr/>
          <p:nvPr/>
        </p:nvPicPr>
        <p:blipFill>
          <a:blip r:embed="rId2"/>
          <a:stretch>
            <a:fillRect/>
          </a:stretch>
        </p:blipFill>
        <p:spPr>
          <a:xfrm>
            <a:off x="2801401" y="3193774"/>
            <a:ext cx="7137179" cy="3664227"/>
          </a:xfrm>
          <a:prstGeom prst="rect">
            <a:avLst/>
          </a:prstGeom>
        </p:spPr>
      </p:pic>
    </p:spTree>
    <p:extLst>
      <p:ext uri="{BB962C8B-B14F-4D97-AF65-F5344CB8AC3E}">
        <p14:creationId xmlns:p14="http://schemas.microsoft.com/office/powerpoint/2010/main" val="1404784210"/>
      </p:ext>
    </p:extLst>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Business Contrast 16x9">
  <a:themeElements>
    <a:clrScheme name="BusinessContrast">
      <a:dk1>
        <a:srgbClr val="000000"/>
      </a:dk1>
      <a:lt1>
        <a:sysClr val="window" lastClr="FFFFFF"/>
      </a:lt1>
      <a:dk2>
        <a:srgbClr val="000000"/>
      </a:dk2>
      <a:lt2>
        <a:srgbClr val="E5E8E8"/>
      </a:lt2>
      <a:accent1>
        <a:srgbClr val="00AEEF"/>
      </a:accent1>
      <a:accent2>
        <a:srgbClr val="EA428A"/>
      </a:accent2>
      <a:accent3>
        <a:srgbClr val="EED500"/>
      </a:accent3>
      <a:accent4>
        <a:srgbClr val="F5A70D"/>
      </a:accent4>
      <a:accent5>
        <a:srgbClr val="8BCB30"/>
      </a:accent5>
      <a:accent6>
        <a:srgbClr val="9962C1"/>
      </a:accent6>
      <a:hlink>
        <a:srgbClr val="00AEEF"/>
      </a:hlink>
      <a:folHlink>
        <a:srgbClr val="9962C1"/>
      </a:folHlink>
    </a:clrScheme>
    <a:fontScheme name="Franklin Gothic Medium">
      <a:majorFont>
        <a:latin typeface="Franklin Gothic Medium"/>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Medium"/>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BusinessContrast">
      <a:dk1>
        <a:srgbClr val="000000"/>
      </a:dk1>
      <a:lt1>
        <a:sysClr val="window" lastClr="FFFFFF"/>
      </a:lt1>
      <a:dk2>
        <a:srgbClr val="000000"/>
      </a:dk2>
      <a:lt2>
        <a:srgbClr val="E5E8E8"/>
      </a:lt2>
      <a:accent1>
        <a:srgbClr val="00AEEF"/>
      </a:accent1>
      <a:accent2>
        <a:srgbClr val="EA428A"/>
      </a:accent2>
      <a:accent3>
        <a:srgbClr val="EED500"/>
      </a:accent3>
      <a:accent4>
        <a:srgbClr val="F5A70D"/>
      </a:accent4>
      <a:accent5>
        <a:srgbClr val="8BCB30"/>
      </a:accent5>
      <a:accent6>
        <a:srgbClr val="9962C1"/>
      </a:accent6>
      <a:hlink>
        <a:srgbClr val="00AEEF"/>
      </a:hlink>
      <a:folHlink>
        <a:srgbClr val="9962C1"/>
      </a:folHlink>
    </a:clrScheme>
    <a:fontScheme name="Franklin Gothic Medium">
      <a:majorFont>
        <a:latin typeface="Franklin Gothic Medium"/>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Medium"/>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BusinessContrast">
      <a:dk1>
        <a:srgbClr val="000000"/>
      </a:dk1>
      <a:lt1>
        <a:sysClr val="window" lastClr="FFFFFF"/>
      </a:lt1>
      <a:dk2>
        <a:srgbClr val="000000"/>
      </a:dk2>
      <a:lt2>
        <a:srgbClr val="E5E8E8"/>
      </a:lt2>
      <a:accent1>
        <a:srgbClr val="00AEEF"/>
      </a:accent1>
      <a:accent2>
        <a:srgbClr val="EA428A"/>
      </a:accent2>
      <a:accent3>
        <a:srgbClr val="EED500"/>
      </a:accent3>
      <a:accent4>
        <a:srgbClr val="F5A70D"/>
      </a:accent4>
      <a:accent5>
        <a:srgbClr val="8BCB30"/>
      </a:accent5>
      <a:accent6>
        <a:srgbClr val="9962C1"/>
      </a:accent6>
      <a:hlink>
        <a:srgbClr val="00AEEF"/>
      </a:hlink>
      <a:folHlink>
        <a:srgbClr val="9962C1"/>
      </a:folHlink>
    </a:clrScheme>
    <a:fontScheme name="Franklin Gothic Medium">
      <a:majorFont>
        <a:latin typeface="Franklin Gothic Medium"/>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Medium"/>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Business contrast presentation (widescreen)</Template>
  <TotalTime>0</TotalTime>
  <Words>1604</Words>
  <Application>Microsoft Office PowerPoint</Application>
  <PresentationFormat>Custom</PresentationFormat>
  <Paragraphs>271</Paragraphs>
  <Slides>44</Slides>
  <Notes>0</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Business Contrast 16x9</vt:lpstr>
      <vt:lpstr>PowerPoint Presentation</vt:lpstr>
      <vt:lpstr>Table of contents</vt:lpstr>
      <vt:lpstr>Introduction </vt:lpstr>
      <vt:lpstr>Project description </vt:lpstr>
      <vt:lpstr>Architectural views part(1):</vt:lpstr>
      <vt:lpstr>Architectural views part(2):</vt:lpstr>
      <vt:lpstr>Architectural views part(3):</vt:lpstr>
      <vt:lpstr>Structural description</vt:lpstr>
      <vt:lpstr>Structural description(continued)</vt:lpstr>
      <vt:lpstr>Structural description(continued)</vt:lpstr>
      <vt:lpstr>Structural description(continued)</vt:lpstr>
      <vt:lpstr>Structural description(continued)</vt:lpstr>
      <vt:lpstr>Structural description(continued)</vt:lpstr>
      <vt:lpstr>Loads</vt:lpstr>
      <vt:lpstr> Analysis </vt:lpstr>
      <vt:lpstr>Analysis(continued)</vt:lpstr>
      <vt:lpstr>Analysis(continued)</vt:lpstr>
      <vt:lpstr>Analysis(continued)</vt:lpstr>
      <vt:lpstr>Design</vt:lpstr>
      <vt:lpstr>Design(continued)</vt:lpstr>
      <vt:lpstr>Design(continued)</vt:lpstr>
      <vt:lpstr>Design(continued)</vt:lpstr>
      <vt:lpstr>Design(continued)</vt:lpstr>
      <vt:lpstr>Design(continued)</vt:lpstr>
      <vt:lpstr>Design(continued)</vt:lpstr>
      <vt:lpstr>Design(continued)</vt:lpstr>
      <vt:lpstr>Design(continued)</vt:lpstr>
      <vt:lpstr>Design(continued)</vt:lpstr>
      <vt:lpstr>Design(continued)</vt:lpstr>
      <vt:lpstr>Design(continued)</vt:lpstr>
      <vt:lpstr>Design(continued)</vt:lpstr>
      <vt:lpstr>Design(continued)</vt:lpstr>
      <vt:lpstr>PowerPoint Presentation</vt:lpstr>
      <vt:lpstr>PowerPoint Presentation</vt:lpstr>
      <vt:lpstr>Design(continued)</vt:lpstr>
      <vt:lpstr>Design(continued)</vt:lpstr>
      <vt:lpstr>Design(continued)</vt:lpstr>
      <vt:lpstr>Design(continued)</vt:lpstr>
      <vt:lpstr>Analysis for footing</vt:lpstr>
      <vt:lpstr>Analysis for footing</vt:lpstr>
      <vt:lpstr>Analysis for footing</vt:lpstr>
      <vt:lpstr>Analysis for footing</vt:lpstr>
      <vt:lpstr>Analysis for footing</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2016-12-21T10:16:40Z</dcterms:created>
  <dcterms:modified xsi:type="dcterms:W3CDTF">2017-12-20T19:48:43Z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TC028952669991</vt:lpwstr>
  </property>
</Properties>
</file>