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0" r:id="rId4"/>
    <p:sldId id="258" r:id="rId5"/>
    <p:sldId id="259" r:id="rId6"/>
    <p:sldId id="266" r:id="rId7"/>
    <p:sldId id="276" r:id="rId8"/>
    <p:sldId id="278" r:id="rId9"/>
    <p:sldId id="277" r:id="rId10"/>
    <p:sldId id="274" r:id="rId11"/>
    <p:sldId id="279" r:id="rId12"/>
    <p:sldId id="280" r:id="rId13"/>
    <p:sldId id="301" r:id="rId14"/>
    <p:sldId id="283" r:id="rId15"/>
    <p:sldId id="284" r:id="rId16"/>
    <p:sldId id="285" r:id="rId17"/>
    <p:sldId id="287" r:id="rId18"/>
    <p:sldId id="289" r:id="rId19"/>
    <p:sldId id="290" r:id="rId20"/>
    <p:sldId id="292" r:id="rId21"/>
    <p:sldId id="293" r:id="rId22"/>
    <p:sldId id="294" r:id="rId23"/>
    <p:sldId id="295" r:id="rId24"/>
    <p:sldId id="297" r:id="rId25"/>
    <p:sldId id="268" r:id="rId26"/>
    <p:sldId id="299"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41" autoAdjust="0"/>
    <p:restoredTop sz="94660"/>
  </p:normalViewPr>
  <p:slideViewPr>
    <p:cSldViewPr snapToGrid="0">
      <p:cViewPr varScale="1">
        <p:scale>
          <a:sx n="79" d="100"/>
          <a:sy n="79" d="100"/>
        </p:scale>
        <p:origin x="22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6/10/2018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BE8E9-DEE7-4791-BA29-D56AEEED787D}"/>
              </a:ext>
            </a:extLst>
          </p:cNvPr>
          <p:cNvSpPr>
            <a:spLocks noGrp="1"/>
          </p:cNvSpPr>
          <p:nvPr>
            <p:ph type="ctrTitle"/>
          </p:nvPr>
        </p:nvSpPr>
        <p:spPr>
          <a:xfrm>
            <a:off x="1638300" y="1197735"/>
            <a:ext cx="8915399" cy="2014276"/>
          </a:xfrm>
        </p:spPr>
        <p:txBody>
          <a:bodyPr>
            <a:noAutofit/>
          </a:bodyPr>
          <a:lstStyle/>
          <a:p>
            <a:r>
              <a:rPr lang="en-US" sz="4400" b="1" dirty="0">
                <a:solidFill>
                  <a:schemeClr val="tx2"/>
                </a:solidFill>
                <a:latin typeface="Times New Roman" panose="02020603050405020304" pitchFamily="18" charset="0"/>
                <a:cs typeface="Times New Roman" panose="02020603050405020304" pitchFamily="18" charset="0"/>
              </a:rPr>
              <a:t>Whey Recovery in Dairy Plants</a:t>
            </a:r>
            <a:endParaRPr lang="en-US" sz="4400" dirty="0">
              <a:solidFill>
                <a:schemeClr val="tx2"/>
              </a:solidFill>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B9942586-4ADE-4259-B1E6-C5A32F711831}"/>
              </a:ext>
            </a:extLst>
          </p:cNvPr>
          <p:cNvSpPr>
            <a:spLocks noGrp="1"/>
          </p:cNvSpPr>
          <p:nvPr>
            <p:ph type="subTitle" idx="1"/>
          </p:nvPr>
        </p:nvSpPr>
        <p:spPr>
          <a:xfrm>
            <a:off x="1863587" y="4512335"/>
            <a:ext cx="8915399" cy="2262781"/>
          </a:xfrm>
        </p:spPr>
        <p:txBody>
          <a:bodyPr>
            <a:noAutofit/>
          </a:bodyPr>
          <a:lstStyle/>
          <a:p>
            <a:r>
              <a:rPr lang="en-US" sz="2000" dirty="0">
                <a:latin typeface="Times New Roman" panose="02020603050405020304" pitchFamily="18" charset="0"/>
                <a:cs typeface="Times New Roman" panose="02020603050405020304" pitchFamily="18" charset="0"/>
              </a:rPr>
              <a:t>Prepared by:                                 </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Supervisor: </a:t>
            </a:r>
            <a:r>
              <a:rPr lang="en-GB" sz="2000" dirty="0" err="1">
                <a:latin typeface="Times New Roman" panose="02020603050405020304" pitchFamily="18" charset="0"/>
                <a:cs typeface="Times New Roman" panose="02020603050405020304" pitchFamily="18" charset="0"/>
              </a:rPr>
              <a:t>Dr.</a:t>
            </a:r>
            <a:r>
              <a:rPr lang="en-GB"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Abdelrahim</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Abusafa</a:t>
            </a:r>
            <a:endParaRPr lang="en-US" sz="2000" dirty="0">
              <a:latin typeface="Times New Roman" panose="02020603050405020304" pitchFamily="18" charset="0"/>
              <a:cs typeface="Times New Roman" panose="02020603050405020304" pitchFamily="18" charset="0"/>
            </a:endParaRPr>
          </a:p>
          <a:p>
            <a:pPr rtl="1"/>
            <a:r>
              <a:rPr lang="en-US" sz="2000" dirty="0">
                <a:latin typeface="Times New Roman" panose="02020603050405020304" pitchFamily="18" charset="0"/>
                <a:cs typeface="Times New Roman" panose="02020603050405020304" pitchFamily="18" charset="0"/>
              </a:rPr>
              <a:t>Nada </a:t>
            </a:r>
            <a:r>
              <a:rPr lang="en-US" sz="2000" dirty="0" err="1">
                <a:latin typeface="Times New Roman" panose="02020603050405020304" pitchFamily="18" charset="0"/>
                <a:cs typeface="Times New Roman" panose="02020603050405020304" pitchFamily="18" charset="0"/>
              </a:rPr>
              <a:t>Abdulhadi</a:t>
            </a:r>
            <a:endParaRPr lang="en-US" sz="2000" dirty="0">
              <a:latin typeface="Times New Roman" panose="02020603050405020304" pitchFamily="18" charset="0"/>
              <a:cs typeface="Times New Roman" panose="02020603050405020304" pitchFamily="18" charset="0"/>
            </a:endParaRPr>
          </a:p>
          <a:p>
            <a:pPr rtl="1"/>
            <a:r>
              <a:rPr lang="en-US" sz="2000" dirty="0">
                <a:latin typeface="Times New Roman" panose="02020603050405020304" pitchFamily="18" charset="0"/>
                <a:cs typeface="Times New Roman" panose="02020603050405020304" pitchFamily="18" charset="0"/>
              </a:rPr>
              <a:t>Noor </a:t>
            </a:r>
            <a:r>
              <a:rPr lang="en-US" sz="2000" dirty="0" err="1">
                <a:latin typeface="Times New Roman" panose="02020603050405020304" pitchFamily="18" charset="0"/>
                <a:cs typeface="Times New Roman" panose="02020603050405020304" pitchFamily="18" charset="0"/>
              </a:rPr>
              <a:t>Samaneh</a:t>
            </a:r>
            <a:r>
              <a:rPr lang="en-US" sz="2000" dirty="0">
                <a:latin typeface="Times New Roman" panose="02020603050405020304" pitchFamily="18" charset="0"/>
                <a:cs typeface="Times New Roman" panose="02020603050405020304" pitchFamily="18" charset="0"/>
              </a:rPr>
              <a:t> </a:t>
            </a:r>
          </a:p>
          <a:p>
            <a:r>
              <a:rPr lang="en-US" sz="2000" dirty="0" err="1">
                <a:latin typeface="Times New Roman" panose="02020603050405020304" pitchFamily="18" charset="0"/>
                <a:cs typeface="Times New Roman" panose="02020603050405020304" pitchFamily="18" charset="0"/>
              </a:rPr>
              <a:t>Wassan</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Sawalha</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26225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68D9A-CBB9-4F58-A357-266D465687EF}"/>
              </a:ext>
            </a:extLst>
          </p:cNvPr>
          <p:cNvSpPr>
            <a:spLocks noGrp="1"/>
          </p:cNvSpPr>
          <p:nvPr>
            <p:ph type="title"/>
          </p:nvPr>
        </p:nvSpPr>
        <p:spPr>
          <a:xfrm>
            <a:off x="1640156" y="-283361"/>
            <a:ext cx="8911687" cy="1280890"/>
          </a:xfrm>
        </p:spPr>
        <p:txBody>
          <a:bodyPr>
            <a:noAutofit/>
          </a:bodyPr>
          <a:lstStyle/>
          <a:p>
            <a:r>
              <a:rPr lang="en-US" sz="3200" b="1" dirty="0">
                <a:solidFill>
                  <a:schemeClr val="tx2"/>
                </a:solidFill>
                <a:latin typeface="Times New Roman" panose="02020603050405020304" pitchFamily="18" charset="0"/>
                <a:cs typeface="Times New Roman" panose="02020603050405020304" pitchFamily="18" charset="0"/>
              </a:rPr>
              <a:t/>
            </a:r>
            <a:br>
              <a:rPr lang="en-US" sz="3200" b="1" dirty="0">
                <a:solidFill>
                  <a:schemeClr val="tx2"/>
                </a:solidFill>
                <a:latin typeface="Times New Roman" panose="02020603050405020304" pitchFamily="18" charset="0"/>
                <a:cs typeface="Times New Roman" panose="02020603050405020304" pitchFamily="18" charset="0"/>
              </a:rPr>
            </a:br>
            <a:r>
              <a:rPr lang="en-US" sz="3200" b="1" dirty="0">
                <a:solidFill>
                  <a:schemeClr val="tx2"/>
                </a:solidFill>
                <a:latin typeface="Times New Roman" panose="02020603050405020304" pitchFamily="18" charset="0"/>
                <a:cs typeface="Times New Roman" panose="02020603050405020304" pitchFamily="18" charset="0"/>
              </a:rPr>
              <a:t/>
            </a:r>
            <a:br>
              <a:rPr lang="en-US" sz="3200" b="1" dirty="0">
                <a:solidFill>
                  <a:schemeClr val="tx2"/>
                </a:solidFill>
                <a:latin typeface="Times New Roman" panose="02020603050405020304" pitchFamily="18" charset="0"/>
                <a:cs typeface="Times New Roman" panose="02020603050405020304" pitchFamily="18" charset="0"/>
              </a:rPr>
            </a:br>
            <a:r>
              <a:rPr lang="en-US" sz="3200" b="1" dirty="0">
                <a:solidFill>
                  <a:schemeClr val="tx2"/>
                </a:solidFill>
                <a:latin typeface="Times New Roman" panose="02020603050405020304" pitchFamily="18" charset="0"/>
                <a:cs typeface="Times New Roman" panose="02020603050405020304" pitchFamily="18" charset="0"/>
              </a:rPr>
              <a:t>Methodology</a:t>
            </a:r>
            <a:br>
              <a:rPr lang="en-US" sz="3200" b="1" dirty="0">
                <a:solidFill>
                  <a:schemeClr val="tx2"/>
                </a:solidFill>
                <a:latin typeface="Times New Roman" panose="02020603050405020304" pitchFamily="18" charset="0"/>
                <a:cs typeface="Times New Roman" panose="02020603050405020304" pitchFamily="18" charset="0"/>
              </a:rPr>
            </a:br>
            <a:endParaRPr lang="en-US" sz="3200" dirty="0">
              <a:solidFill>
                <a:schemeClr val="tx2"/>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C025921-983D-40E1-8425-0AB56576F3DA}"/>
              </a:ext>
            </a:extLst>
          </p:cNvPr>
          <p:cNvSpPr>
            <a:spLocks noGrp="1"/>
          </p:cNvSpPr>
          <p:nvPr>
            <p:ph idx="1"/>
          </p:nvPr>
        </p:nvSpPr>
        <p:spPr>
          <a:xfrm>
            <a:off x="1636443" y="1397726"/>
            <a:ext cx="8915400" cy="4715691"/>
          </a:xfrm>
        </p:spPr>
        <p:txBody>
          <a:bodyPr>
            <a:noAutofit/>
          </a:bodyPr>
          <a:lstStyle/>
          <a:p>
            <a:pPr>
              <a:buNone/>
            </a:pPr>
            <a:endParaRPr lang="en-US" sz="2400" dirty="0">
              <a:latin typeface="Times New Roman" panose="02020603050405020304" pitchFamily="18" charset="0"/>
              <a:cs typeface="Times New Roman" panose="02020603050405020304" pitchFamily="18" charset="0"/>
            </a:endParaRPr>
          </a:p>
          <a:p>
            <a:pPr>
              <a:buFont typeface="Wingdings" pitchFamily="2" charset="2"/>
              <a:buChar char="q"/>
            </a:pPr>
            <a:r>
              <a:rPr lang="en-US"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The liquid whey byproduct has market value only if it is concentrated or powdered.  For the purpose of concentrating whey, the cheese industry uses falling-film type evaporation systems due to the temperature sensitivity of the product.  To fully dry the whey to a powder, condensed whey then is fed to a spray dryer.  Both of these processes are highly energy intensive due to the heating required</a:t>
            </a:r>
          </a:p>
          <a:p>
            <a:pPr>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15900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491" y="624110"/>
            <a:ext cx="9532121" cy="1280890"/>
          </a:xfrm>
        </p:spPr>
        <p:txBody>
          <a:bodyPr/>
          <a:lstStyle/>
          <a:p>
            <a:r>
              <a:rPr lang="en-US" dirty="0" smtClean="0">
                <a:solidFill>
                  <a:schemeClr val="tx2"/>
                </a:solidFill>
                <a:latin typeface="Times New Roman" pitchFamily="18" charset="0"/>
                <a:cs typeface="Times New Roman" pitchFamily="18" charset="0"/>
              </a:rPr>
              <a:t>Operating data for falling film Evaporator process</a:t>
            </a:r>
            <a:endParaRPr lang="ar-JO" dirty="0">
              <a:solidFill>
                <a:schemeClr val="tx2"/>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1816099" y="1658982"/>
          <a:ext cx="9688514" cy="3984172"/>
        </p:xfrm>
        <a:graphic>
          <a:graphicData uri="http://schemas.openxmlformats.org/drawingml/2006/table">
            <a:tbl>
              <a:tblPr rtl="1" firstRow="1" bandRow="1">
                <a:tableStyleId>{3B4B98B0-60AC-42C2-AFA5-B58CD77FA1E5}</a:tableStyleId>
              </a:tblPr>
              <a:tblGrid>
                <a:gridCol w="4844257">
                  <a:extLst>
                    <a:ext uri="{9D8B030D-6E8A-4147-A177-3AD203B41FA5}">
                      <a16:colId xmlns:a16="http://schemas.microsoft.com/office/drawing/2014/main" val="20000"/>
                    </a:ext>
                  </a:extLst>
                </a:gridCol>
                <a:gridCol w="4844257">
                  <a:extLst>
                    <a:ext uri="{9D8B030D-6E8A-4147-A177-3AD203B41FA5}">
                      <a16:colId xmlns:a16="http://schemas.microsoft.com/office/drawing/2014/main" val="20001"/>
                    </a:ext>
                  </a:extLst>
                </a:gridCol>
              </a:tblGrid>
              <a:tr h="533833">
                <a:tc>
                  <a:txBody>
                    <a:bodyPr/>
                    <a:lstStyle/>
                    <a:p>
                      <a:pPr algn="ctr" rtl="1"/>
                      <a:r>
                        <a:rPr lang="en-US" sz="2000" b="1" dirty="0" smtClean="0"/>
                        <a:t>  </a:t>
                      </a:r>
                      <a:r>
                        <a:rPr lang="en-US" sz="2000" b="1" dirty="0" smtClean="0">
                          <a:latin typeface="Times New Roman" pitchFamily="18" charset="0"/>
                          <a:cs typeface="Times New Roman" pitchFamily="18" charset="0"/>
                        </a:rPr>
                        <a:t> Operating Points</a:t>
                      </a:r>
                      <a:endParaRPr lang="ar-JO" sz="2000" b="1" dirty="0">
                        <a:latin typeface="Times New Roman" pitchFamily="18" charset="0"/>
                        <a:cs typeface="Times New Roman" pitchFamily="18" charset="0"/>
                      </a:endParaRPr>
                    </a:p>
                  </a:txBody>
                  <a:tcPr/>
                </a:tc>
                <a:tc>
                  <a:txBody>
                    <a:bodyPr/>
                    <a:lstStyle/>
                    <a:p>
                      <a:pPr rtl="1"/>
                      <a:endParaRPr lang="ar-JO" dirty="0"/>
                    </a:p>
                  </a:txBody>
                  <a:tcPr/>
                </a:tc>
                <a:extLst>
                  <a:ext uri="{0D108BD9-81ED-4DB2-BD59-A6C34878D82A}">
                    <a16:rowId xmlns:a16="http://schemas.microsoft.com/office/drawing/2014/main" val="10000"/>
                  </a:ext>
                </a:extLst>
              </a:tr>
              <a:tr h="3450339">
                <a:tc>
                  <a:txBody>
                    <a:bodyPr/>
                    <a:lstStyle/>
                    <a:p>
                      <a:pPr algn="ctr" rtl="0"/>
                      <a:r>
                        <a:rPr lang="en-US" sz="2000" dirty="0" smtClean="0">
                          <a:latin typeface="Times New Roman" pitchFamily="18" charset="0"/>
                          <a:cs typeface="Times New Roman" pitchFamily="18" charset="0"/>
                        </a:rPr>
                        <a:t>7.5</a:t>
                      </a:r>
                    </a:p>
                    <a:p>
                      <a:pPr algn="ctr" rtl="0"/>
                      <a:endParaRPr lang="en-US" sz="2000" dirty="0" smtClean="0">
                        <a:latin typeface="Times New Roman" pitchFamily="18" charset="0"/>
                        <a:cs typeface="Times New Roman" pitchFamily="18" charset="0"/>
                      </a:endParaRPr>
                    </a:p>
                    <a:p>
                      <a:pPr algn="ctr" rtl="0"/>
                      <a:r>
                        <a:rPr lang="en-US" sz="2000" dirty="0" smtClean="0">
                          <a:latin typeface="Times New Roman" pitchFamily="18" charset="0"/>
                          <a:cs typeface="Times New Roman" pitchFamily="18" charset="0"/>
                        </a:rPr>
                        <a:t>4.5</a:t>
                      </a:r>
                    </a:p>
                    <a:p>
                      <a:pPr algn="ctr" rtl="0"/>
                      <a:endParaRPr lang="en-US" sz="2000" dirty="0" smtClean="0">
                        <a:latin typeface="Times New Roman" pitchFamily="18" charset="0"/>
                        <a:cs typeface="Times New Roman" pitchFamily="18" charset="0"/>
                      </a:endParaRPr>
                    </a:p>
                    <a:p>
                      <a:pPr algn="ctr" rtl="0"/>
                      <a:r>
                        <a:rPr lang="en-US" sz="2000" dirty="0" smtClean="0">
                          <a:latin typeface="Times New Roman" pitchFamily="18" charset="0"/>
                          <a:cs typeface="Times New Roman" pitchFamily="18" charset="0"/>
                        </a:rPr>
                        <a:t>6.35</a:t>
                      </a:r>
                    </a:p>
                    <a:p>
                      <a:pPr algn="ctr" rtl="0"/>
                      <a:endParaRPr lang="en-US" sz="2000" dirty="0" smtClean="0">
                        <a:latin typeface="Times New Roman" pitchFamily="18" charset="0"/>
                        <a:cs typeface="Times New Roman" pitchFamily="18" charset="0"/>
                      </a:endParaRPr>
                    </a:p>
                    <a:p>
                      <a:pPr algn="ctr" rtl="0"/>
                      <a:r>
                        <a:rPr lang="en-US" sz="2000" dirty="0" smtClean="0">
                          <a:latin typeface="Times New Roman" pitchFamily="18" charset="0"/>
                          <a:cs typeface="Times New Roman" pitchFamily="18" charset="0"/>
                        </a:rPr>
                        <a:t>3.5</a:t>
                      </a:r>
                    </a:p>
                    <a:p>
                      <a:pPr algn="ctr" rtl="0"/>
                      <a:endParaRPr lang="en-US" sz="2000" dirty="0" smtClean="0">
                        <a:latin typeface="Times New Roman" pitchFamily="18" charset="0"/>
                        <a:cs typeface="Times New Roman" pitchFamily="18" charset="0"/>
                      </a:endParaRPr>
                    </a:p>
                    <a:p>
                      <a:pPr algn="ctr" rtl="0"/>
                      <a:r>
                        <a:rPr lang="en-US" sz="2000" dirty="0" smtClean="0">
                          <a:latin typeface="Times New Roman" pitchFamily="18" charset="0"/>
                          <a:cs typeface="Times New Roman" pitchFamily="18" charset="0"/>
                        </a:rPr>
                        <a:t>8.0</a:t>
                      </a:r>
                    </a:p>
                    <a:p>
                      <a:pPr algn="ctr" rtl="0"/>
                      <a:endParaRPr lang="en-US" sz="2000" dirty="0" smtClean="0">
                        <a:latin typeface="Times New Roman" pitchFamily="18" charset="0"/>
                        <a:cs typeface="Times New Roman" pitchFamily="18" charset="0"/>
                      </a:endParaRPr>
                    </a:p>
                    <a:p>
                      <a:pPr algn="ctr" rtl="0"/>
                      <a:r>
                        <a:rPr lang="en-US" sz="2000" dirty="0" smtClean="0">
                          <a:latin typeface="Times New Roman" pitchFamily="18" charset="0"/>
                          <a:cs typeface="Times New Roman" pitchFamily="18" charset="0"/>
                        </a:rPr>
                        <a:t>61.5</a:t>
                      </a:r>
                    </a:p>
                  </a:txBody>
                  <a:tcPr/>
                </a:tc>
                <a:tc>
                  <a:txBody>
                    <a:bodyPr/>
                    <a:lstStyle/>
                    <a:p>
                      <a:pPr algn="l" rtl="0"/>
                      <a:r>
                        <a:rPr lang="en-US" sz="2000" dirty="0" smtClean="0">
                          <a:latin typeface="Times New Roman" pitchFamily="18" charset="0"/>
                          <a:cs typeface="Times New Roman" pitchFamily="18" charset="0"/>
                        </a:rPr>
                        <a:t>Whey Feed Rate to Evap. (Liter)</a:t>
                      </a:r>
                    </a:p>
                    <a:p>
                      <a:pPr algn="l" rtl="0"/>
                      <a:endParaRPr lang="en-US" sz="2000" dirty="0" smtClean="0">
                        <a:latin typeface="Times New Roman" pitchFamily="18" charset="0"/>
                        <a:cs typeface="Times New Roman" pitchFamily="18" charset="0"/>
                      </a:endParaRPr>
                    </a:p>
                    <a:p>
                      <a:pPr algn="l" rtl="0"/>
                      <a:r>
                        <a:rPr lang="en-US" sz="2000" kern="1200" dirty="0" smtClean="0">
                          <a:solidFill>
                            <a:schemeClr val="tx1"/>
                          </a:solidFill>
                          <a:latin typeface="Times New Roman" pitchFamily="18" charset="0"/>
                          <a:ea typeface="+mn-ea"/>
                          <a:cs typeface="Times New Roman" pitchFamily="18" charset="0"/>
                        </a:rPr>
                        <a:t>Prod. of Whey Concentrate (Liter)</a:t>
                      </a:r>
                    </a:p>
                    <a:p>
                      <a:pPr algn="l" rtl="0"/>
                      <a:endParaRPr lang="en-US" sz="2000" kern="1200" dirty="0" smtClean="0">
                        <a:solidFill>
                          <a:schemeClr val="tx1"/>
                        </a:solidFill>
                        <a:latin typeface="Times New Roman" pitchFamily="18" charset="0"/>
                        <a:ea typeface="+mn-ea"/>
                        <a:cs typeface="Times New Roman" pitchFamily="18" charset="0"/>
                      </a:endParaRPr>
                    </a:p>
                    <a:p>
                      <a:pPr algn="l" rtl="0"/>
                      <a:r>
                        <a:rPr lang="en-US" sz="2000" kern="1200" dirty="0" smtClean="0">
                          <a:solidFill>
                            <a:schemeClr val="tx1"/>
                          </a:solidFill>
                          <a:latin typeface="Times New Roman" pitchFamily="18" charset="0"/>
                          <a:ea typeface="+mn-ea"/>
                          <a:cs typeface="Times New Roman" pitchFamily="18" charset="0"/>
                        </a:rPr>
                        <a:t>Feed Concentration (Total Solids) %</a:t>
                      </a:r>
                    </a:p>
                    <a:p>
                      <a:pPr algn="l" rtl="0"/>
                      <a:endParaRPr lang="en-US" sz="2000" kern="1200" dirty="0" smtClean="0">
                        <a:solidFill>
                          <a:schemeClr val="tx1"/>
                        </a:solidFill>
                        <a:latin typeface="Times New Roman" pitchFamily="18" charset="0"/>
                        <a:ea typeface="+mn-ea"/>
                        <a:cs typeface="Times New Roman" pitchFamily="18" charset="0"/>
                      </a:endParaRPr>
                    </a:p>
                    <a:p>
                      <a:pPr algn="l" rtl="0"/>
                      <a:r>
                        <a:rPr lang="en-US" sz="2000" kern="1200" dirty="0" smtClean="0">
                          <a:solidFill>
                            <a:schemeClr val="tx1"/>
                          </a:solidFill>
                          <a:latin typeface="Times New Roman" pitchFamily="18" charset="0"/>
                          <a:ea typeface="+mn-ea"/>
                          <a:cs typeface="Times New Roman" pitchFamily="18" charset="0"/>
                        </a:rPr>
                        <a:t>Total Condensate Production (Liter)</a:t>
                      </a:r>
                    </a:p>
                    <a:p>
                      <a:pPr algn="l" rtl="0"/>
                      <a:endParaRPr lang="en-US" sz="2000" kern="1200" dirty="0" smtClean="0">
                        <a:solidFill>
                          <a:schemeClr val="tx1"/>
                        </a:solidFill>
                        <a:latin typeface="Times New Roman" pitchFamily="18" charset="0"/>
                        <a:ea typeface="+mn-ea"/>
                        <a:cs typeface="Times New Roman" pitchFamily="18" charset="0"/>
                      </a:endParaRPr>
                    </a:p>
                    <a:p>
                      <a:pPr algn="l" rtl="0"/>
                      <a:r>
                        <a:rPr lang="en-US" sz="2000" kern="1200" dirty="0" smtClean="0">
                          <a:solidFill>
                            <a:schemeClr val="tx1"/>
                          </a:solidFill>
                          <a:latin typeface="Times New Roman" pitchFamily="18" charset="0"/>
                          <a:ea typeface="+mn-ea"/>
                          <a:cs typeface="Times New Roman" pitchFamily="18" charset="0"/>
                        </a:rPr>
                        <a:t>Product Concentration (Total Solids)%</a:t>
                      </a:r>
                    </a:p>
                    <a:p>
                      <a:pPr algn="l" rtl="0"/>
                      <a:endParaRPr lang="en-US" sz="2000" kern="1200" dirty="0" smtClean="0">
                        <a:solidFill>
                          <a:schemeClr val="tx1"/>
                        </a:solidFill>
                        <a:latin typeface="Times New Roman" pitchFamily="18" charset="0"/>
                        <a:ea typeface="+mn-ea"/>
                        <a:cs typeface="Times New Roman" pitchFamily="18" charset="0"/>
                      </a:endParaRPr>
                    </a:p>
                    <a:p>
                      <a:pPr algn="l" rtl="0"/>
                      <a:r>
                        <a:rPr lang="en-US" sz="2000" kern="1200" dirty="0" smtClean="0">
                          <a:solidFill>
                            <a:schemeClr val="tx1"/>
                          </a:solidFill>
                          <a:latin typeface="Times New Roman" pitchFamily="18" charset="0"/>
                          <a:ea typeface="+mn-ea"/>
                          <a:cs typeface="Times New Roman" pitchFamily="18" charset="0"/>
                        </a:rPr>
                        <a:t>Boiling Temperature (°C)</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8881" y="624110"/>
            <a:ext cx="9035732" cy="917307"/>
          </a:xfrm>
        </p:spPr>
        <p:txBody>
          <a:bodyPr>
            <a:normAutofit/>
          </a:bodyPr>
          <a:lstStyle/>
          <a:p>
            <a:r>
              <a:rPr lang="en-US" dirty="0" smtClean="0">
                <a:solidFill>
                  <a:schemeClr val="tx2"/>
                </a:solidFill>
                <a:latin typeface="Times New Roman" pitchFamily="18" charset="0"/>
                <a:cs typeface="Times New Roman" pitchFamily="18" charset="0"/>
              </a:rPr>
              <a:t>Experimental Work</a:t>
            </a:r>
            <a:endParaRPr lang="ar-JO"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2037806" y="1319349"/>
            <a:ext cx="9466806" cy="4937760"/>
          </a:xfrm>
        </p:spPr>
        <p:txBody>
          <a:bodyPr>
            <a:normAutofit/>
          </a:bodyPr>
          <a:lstStyle/>
          <a:p>
            <a:r>
              <a:rPr lang="en-US" sz="2000" dirty="0" smtClean="0">
                <a:latin typeface="Times New Roman" pitchFamily="18" charset="0"/>
                <a:cs typeface="Times New Roman" pitchFamily="18" charset="0"/>
              </a:rPr>
              <a:t>Samples of whey are collected from Al-</a:t>
            </a:r>
            <a:r>
              <a:rPr lang="en-US" sz="2000" dirty="0" err="1" smtClean="0">
                <a:latin typeface="Times New Roman" pitchFamily="18" charset="0"/>
                <a:cs typeface="Times New Roman" pitchFamily="18" charset="0"/>
              </a:rPr>
              <a:t>Safa</a:t>
            </a:r>
            <a:r>
              <a:rPr lang="en-US" sz="2000" dirty="0" smtClean="0">
                <a:latin typeface="Times New Roman" pitchFamily="18" charset="0"/>
                <a:cs typeface="Times New Roman" pitchFamily="18" charset="0"/>
              </a:rPr>
              <a:t> factory, which produces about 67200 L/year whey.</a:t>
            </a:r>
          </a:p>
          <a:p>
            <a:r>
              <a:rPr lang="en-US" sz="2000" dirty="0" smtClean="0">
                <a:latin typeface="Times New Roman" pitchFamily="18" charset="0"/>
                <a:cs typeface="Times New Roman" pitchFamily="18" charset="0"/>
              </a:rPr>
              <a:t>Finally , The concentrated samples from pass one, two and three were taken and entered into the spray dryer which converts the concentrated whey to powder; the process was achieved under specific parameters (sample feed rate, fan speed, air temperature) within three trials, in each trial one of the parameters was changed several times to obtain the optimum performance of the spray dryer.</a:t>
            </a: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pPr>
              <a:buNone/>
            </a:pPr>
            <a:endParaRPr lang="ar-JO" sz="2000" dirty="0">
              <a:latin typeface="Times New Roman" pitchFamily="18" charset="0"/>
              <a:cs typeface="Times New Roman" pitchFamily="18" charset="0"/>
            </a:endParaRPr>
          </a:p>
        </p:txBody>
      </p:sp>
      <p:pic>
        <p:nvPicPr>
          <p:cNvPr id="4" name="Picture 3" descr="31543056_10210036628507275_6184562832462315520_n.png"/>
          <p:cNvPicPr/>
          <p:nvPr/>
        </p:nvPicPr>
        <p:blipFill>
          <a:blip r:embed="rId2"/>
          <a:srcRect l="5603" t="6176" r="4034" b="13529"/>
          <a:stretch>
            <a:fillRect/>
          </a:stretch>
        </p:blipFill>
        <p:spPr>
          <a:xfrm>
            <a:off x="3033485" y="3701143"/>
            <a:ext cx="7445829" cy="3156857"/>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31603025_10210036591386347_7909776218021429248_n.png"/>
          <p:cNvPicPr>
            <a:picLocks noGrp="1"/>
          </p:cNvPicPr>
          <p:nvPr>
            <p:ph idx="1"/>
          </p:nvPr>
        </p:nvPicPr>
        <p:blipFill>
          <a:blip r:embed="rId2"/>
          <a:srcRect r="2536" b="1640"/>
          <a:stretch>
            <a:fillRect/>
          </a:stretch>
        </p:blipFill>
        <p:spPr>
          <a:xfrm>
            <a:off x="1" y="1"/>
            <a:ext cx="12191999" cy="6858000"/>
          </a:xfrm>
          <a:prstGeom prst="rect">
            <a:avLst/>
          </a:prstGeom>
        </p:spPr>
      </p:pic>
      <p:sp>
        <p:nvSpPr>
          <p:cNvPr id="2" name="Title 1">
            <a:extLst>
              <a:ext uri="{FF2B5EF4-FFF2-40B4-BE49-F238E27FC236}">
                <a16:creationId xmlns:a16="http://schemas.microsoft.com/office/drawing/2014/main" id="{76EBC544-EBAE-4DAF-99C1-1CC3F5F71293}"/>
              </a:ext>
            </a:extLst>
          </p:cNvPr>
          <p:cNvSpPr>
            <a:spLocks noGrp="1"/>
          </p:cNvSpPr>
          <p:nvPr>
            <p:ph type="title"/>
          </p:nvPr>
        </p:nvSpPr>
        <p:spPr>
          <a:xfrm>
            <a:off x="1640156" y="-156754"/>
            <a:ext cx="8911687" cy="522515"/>
          </a:xfrm>
        </p:spPr>
        <p:txBody>
          <a:bodyPr>
            <a:noAutofit/>
          </a:bodyPr>
          <a:lstStyle/>
          <a:p>
            <a:r>
              <a:rPr lang="en-US" b="1" dirty="0" smtClean="0">
                <a:solidFill>
                  <a:schemeClr val="tx2"/>
                </a:solidFill>
                <a:latin typeface="Times New Roman" panose="02020603050405020304" pitchFamily="18" charset="0"/>
                <a:cs typeface="Times New Roman" panose="02020603050405020304" pitchFamily="18" charset="0"/>
              </a:rPr>
              <a:t>     Description of single Effect Evaporator</a:t>
            </a:r>
            <a:endParaRPr lang="en-US"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8176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8171" y="624110"/>
            <a:ext cx="9806441" cy="5685250"/>
          </a:xfrm>
        </p:spPr>
        <p:txBody>
          <a:bodyPr>
            <a:noAutofit/>
          </a:bodyPr>
          <a:lstStyle/>
          <a:p>
            <a:pPr>
              <a:buFont typeface="Arial" pitchFamily="34" charset="0"/>
              <a:buChar char="•"/>
            </a:pPr>
            <a:r>
              <a:rPr lang="en-US" sz="2400" dirty="0" smtClean="0">
                <a:solidFill>
                  <a:schemeClr val="tx1"/>
                </a:solidFill>
                <a:latin typeface="Times New Roman" pitchFamily="18" charset="0"/>
                <a:cs typeface="Times New Roman" pitchFamily="18" charset="0"/>
              </a:rPr>
              <a:t> Evaporation process was delivered to the raw-whey sample obtaining a concentrated whey, by repeating the process a couple of times, it is clearly noticed that the concentrated percent goes up while the water content decline from feed whey</a:t>
            </a:r>
            <a:br>
              <a:rPr lang="en-US" sz="2400" dirty="0" smtClean="0">
                <a:solidFill>
                  <a:schemeClr val="tx1"/>
                </a:solidFill>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
            </a:r>
            <a:br>
              <a:rPr lang="en-US" sz="2400" dirty="0" smtClean="0">
                <a:solidFill>
                  <a:schemeClr val="tx1"/>
                </a:solidFill>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
            </a:r>
            <a:br>
              <a:rPr lang="en-US" sz="2400" dirty="0" smtClean="0">
                <a:solidFill>
                  <a:schemeClr val="tx1"/>
                </a:solidFill>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
            </a:r>
            <a:br>
              <a:rPr lang="en-US" sz="2400" dirty="0" smtClean="0">
                <a:solidFill>
                  <a:schemeClr val="tx1"/>
                </a:solidFill>
                <a:latin typeface="Times New Roman" pitchFamily="18" charset="0"/>
                <a:cs typeface="Times New Roman" pitchFamily="18" charset="0"/>
              </a:rPr>
            </a:br>
            <a:endParaRPr lang="ar-JO" sz="24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US" dirty="0" smtClean="0"/>
          </a:p>
          <a:p>
            <a:pPr>
              <a:buNone/>
            </a:pPr>
            <a:endParaRPr lang="ar-JO" dirty="0"/>
          </a:p>
        </p:txBody>
      </p:sp>
      <p:graphicFrame>
        <p:nvGraphicFramePr>
          <p:cNvPr id="4" name="Table 3"/>
          <p:cNvGraphicFramePr>
            <a:graphicFrameLocks noGrp="1"/>
          </p:cNvGraphicFramePr>
          <p:nvPr/>
        </p:nvGraphicFramePr>
        <p:xfrm>
          <a:off x="2037805" y="2299062"/>
          <a:ext cx="9026436" cy="3030584"/>
        </p:xfrm>
        <a:graphic>
          <a:graphicData uri="http://schemas.openxmlformats.org/drawingml/2006/table">
            <a:tbl>
              <a:tblPr rtl="1" firstRow="1" bandRow="1">
                <a:tableStyleId>{3B4B98B0-60AC-42C2-AFA5-B58CD77FA1E5}</a:tableStyleId>
              </a:tblPr>
              <a:tblGrid>
                <a:gridCol w="2256609">
                  <a:extLst>
                    <a:ext uri="{9D8B030D-6E8A-4147-A177-3AD203B41FA5}">
                      <a16:colId xmlns:a16="http://schemas.microsoft.com/office/drawing/2014/main" val="20000"/>
                    </a:ext>
                  </a:extLst>
                </a:gridCol>
                <a:gridCol w="1890113">
                  <a:extLst>
                    <a:ext uri="{9D8B030D-6E8A-4147-A177-3AD203B41FA5}">
                      <a16:colId xmlns:a16="http://schemas.microsoft.com/office/drawing/2014/main" val="20001"/>
                    </a:ext>
                  </a:extLst>
                </a:gridCol>
                <a:gridCol w="2003401">
                  <a:extLst>
                    <a:ext uri="{9D8B030D-6E8A-4147-A177-3AD203B41FA5}">
                      <a16:colId xmlns:a16="http://schemas.microsoft.com/office/drawing/2014/main" val="20002"/>
                    </a:ext>
                  </a:extLst>
                </a:gridCol>
                <a:gridCol w="2876313">
                  <a:extLst>
                    <a:ext uri="{9D8B030D-6E8A-4147-A177-3AD203B41FA5}">
                      <a16:colId xmlns:a16="http://schemas.microsoft.com/office/drawing/2014/main" val="20003"/>
                    </a:ext>
                  </a:extLst>
                </a:gridCol>
              </a:tblGrid>
              <a:tr h="757646">
                <a:tc>
                  <a:txBody>
                    <a:bodyPr/>
                    <a:lstStyle/>
                    <a:p>
                      <a:pPr algn="ctr" rtl="0"/>
                      <a:r>
                        <a:rPr lang="en-US" sz="2000" b="0" dirty="0" smtClean="0">
                          <a:latin typeface="Times New Roman" pitchFamily="18" charset="0"/>
                          <a:cs typeface="Times New Roman" pitchFamily="18" charset="0"/>
                        </a:rPr>
                        <a:t>Concentration Ratio</a:t>
                      </a:r>
                      <a:endParaRPr lang="ar-JO" sz="2000" b="0" dirty="0">
                        <a:latin typeface="Times New Roman" pitchFamily="18" charset="0"/>
                        <a:cs typeface="Times New Roman" pitchFamily="18" charset="0"/>
                      </a:endParaRPr>
                    </a:p>
                  </a:txBody>
                  <a:tcPr/>
                </a:tc>
                <a:tc>
                  <a:txBody>
                    <a:bodyPr/>
                    <a:lstStyle/>
                    <a:p>
                      <a:pPr algn="ctr" rtl="0"/>
                      <a:r>
                        <a:rPr lang="en-US" sz="2000" b="0" dirty="0" smtClean="0">
                          <a:latin typeface="Times New Roman" pitchFamily="18" charset="0"/>
                          <a:cs typeface="Times New Roman" pitchFamily="18" charset="0"/>
                        </a:rPr>
                        <a:t>Concentrated whey volume</a:t>
                      </a:r>
                      <a:endParaRPr lang="ar-JO" sz="2000" b="0" dirty="0">
                        <a:latin typeface="Times New Roman" pitchFamily="18" charset="0"/>
                        <a:cs typeface="Times New Roman" pitchFamily="18" charset="0"/>
                      </a:endParaRPr>
                    </a:p>
                  </a:txBody>
                  <a:tcPr/>
                </a:tc>
                <a:tc>
                  <a:txBody>
                    <a:bodyPr/>
                    <a:lstStyle/>
                    <a:p>
                      <a:pPr algn="ctr" rtl="0"/>
                      <a:r>
                        <a:rPr lang="en-US" sz="2000" b="0" dirty="0" smtClean="0">
                          <a:latin typeface="Times New Roman" pitchFamily="18" charset="0"/>
                          <a:cs typeface="Times New Roman" pitchFamily="18" charset="0"/>
                        </a:rPr>
                        <a:t>Feed whey</a:t>
                      </a:r>
                      <a:r>
                        <a:rPr lang="en-US" sz="2000" b="0" baseline="0" dirty="0" smtClean="0">
                          <a:latin typeface="Times New Roman" pitchFamily="18" charset="0"/>
                          <a:cs typeface="Times New Roman" pitchFamily="18" charset="0"/>
                        </a:rPr>
                        <a:t> Volume</a:t>
                      </a:r>
                      <a:endParaRPr lang="ar-JO" sz="2000" b="0" dirty="0">
                        <a:latin typeface="Times New Roman" pitchFamily="18" charset="0"/>
                        <a:cs typeface="Times New Roman" pitchFamily="18" charset="0"/>
                      </a:endParaRPr>
                    </a:p>
                  </a:txBody>
                  <a:tcPr/>
                </a:tc>
                <a:tc>
                  <a:txBody>
                    <a:bodyPr/>
                    <a:lstStyle/>
                    <a:p>
                      <a:pPr algn="l" rtl="0"/>
                      <a:r>
                        <a:rPr lang="en-US" sz="2000" b="0" dirty="0" smtClean="0">
                          <a:latin typeface="Times New Roman" pitchFamily="18" charset="0"/>
                          <a:cs typeface="Times New Roman" pitchFamily="18" charset="0"/>
                        </a:rPr>
                        <a:t># of Sample Passes</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757646">
                <a:tc>
                  <a:txBody>
                    <a:bodyPr/>
                    <a:lstStyle/>
                    <a:p>
                      <a:pPr algn="ctr" rtl="0"/>
                      <a:r>
                        <a:rPr lang="en-US" sz="2000" b="0" dirty="0" smtClean="0">
                          <a:latin typeface="Times New Roman" pitchFamily="18" charset="0"/>
                          <a:cs typeface="Times New Roman" pitchFamily="18" charset="0"/>
                        </a:rPr>
                        <a:t>1.67</a:t>
                      </a:r>
                      <a:endParaRPr lang="ar-JO" sz="2000" b="0" dirty="0">
                        <a:latin typeface="Times New Roman" pitchFamily="18" charset="0"/>
                        <a:cs typeface="Times New Roman" pitchFamily="18" charset="0"/>
                      </a:endParaRPr>
                    </a:p>
                  </a:txBody>
                  <a:tcPr/>
                </a:tc>
                <a:tc>
                  <a:txBody>
                    <a:bodyPr/>
                    <a:lstStyle/>
                    <a:p>
                      <a:pPr algn="ctr" rtl="0"/>
                      <a:r>
                        <a:rPr lang="en-US" sz="2000" b="0" dirty="0" smtClean="0">
                          <a:latin typeface="Times New Roman" pitchFamily="18" charset="0"/>
                          <a:cs typeface="Times New Roman" pitchFamily="18" charset="0"/>
                        </a:rPr>
                        <a:t>4.5 L </a:t>
                      </a:r>
                      <a:endParaRPr lang="ar-JO" sz="2000" b="0" dirty="0">
                        <a:latin typeface="Times New Roman" pitchFamily="18" charset="0"/>
                        <a:cs typeface="Times New Roman" pitchFamily="18" charset="0"/>
                      </a:endParaRPr>
                    </a:p>
                  </a:txBody>
                  <a:tcPr/>
                </a:tc>
                <a:tc>
                  <a:txBody>
                    <a:bodyPr/>
                    <a:lstStyle/>
                    <a:p>
                      <a:pPr algn="ctr" rtl="0"/>
                      <a:r>
                        <a:rPr lang="en-US" sz="2000" b="0" dirty="0" smtClean="0">
                          <a:latin typeface="Times New Roman" pitchFamily="18" charset="0"/>
                          <a:cs typeface="Times New Roman" pitchFamily="18" charset="0"/>
                        </a:rPr>
                        <a:t>7.5 L</a:t>
                      </a:r>
                      <a:endParaRPr lang="ar-JO" sz="2000" b="0" dirty="0">
                        <a:latin typeface="Times New Roman" pitchFamily="18" charset="0"/>
                        <a:cs typeface="Times New Roman" pitchFamily="18" charset="0"/>
                      </a:endParaRPr>
                    </a:p>
                  </a:txBody>
                  <a:tcPr/>
                </a:tc>
                <a:tc>
                  <a:txBody>
                    <a:bodyPr/>
                    <a:lstStyle/>
                    <a:p>
                      <a:pPr algn="l" rtl="0"/>
                      <a:r>
                        <a:rPr lang="en-US" sz="2000" b="0" dirty="0" smtClean="0">
                          <a:latin typeface="Times New Roman" pitchFamily="18" charset="0"/>
                          <a:cs typeface="Times New Roman" pitchFamily="18" charset="0"/>
                        </a:rPr>
                        <a:t>Pass</a:t>
                      </a:r>
                      <a:r>
                        <a:rPr lang="en-US" sz="2000" b="0" baseline="0" dirty="0" smtClean="0">
                          <a:latin typeface="Times New Roman" pitchFamily="18" charset="0"/>
                          <a:cs typeface="Times New Roman" pitchFamily="18" charset="0"/>
                        </a:rPr>
                        <a:t> 1</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757646">
                <a:tc>
                  <a:txBody>
                    <a:bodyPr/>
                    <a:lstStyle/>
                    <a:p>
                      <a:pPr algn="ctr" rtl="0"/>
                      <a:r>
                        <a:rPr lang="en-US" sz="2000" b="0" dirty="0" smtClean="0">
                          <a:latin typeface="Times New Roman" pitchFamily="18" charset="0"/>
                          <a:cs typeface="Times New Roman" pitchFamily="18" charset="0"/>
                        </a:rPr>
                        <a:t>1.67</a:t>
                      </a:r>
                      <a:endParaRPr lang="ar-JO" sz="2000" b="0" dirty="0">
                        <a:latin typeface="Times New Roman" pitchFamily="18" charset="0"/>
                        <a:cs typeface="Times New Roman" pitchFamily="18" charset="0"/>
                      </a:endParaRPr>
                    </a:p>
                  </a:txBody>
                  <a:tcPr/>
                </a:tc>
                <a:tc>
                  <a:txBody>
                    <a:bodyPr/>
                    <a:lstStyle/>
                    <a:p>
                      <a:pPr algn="ctr" rtl="0"/>
                      <a:r>
                        <a:rPr lang="en-US" sz="2000" b="0" dirty="0" smtClean="0">
                          <a:latin typeface="Times New Roman" pitchFamily="18" charset="0"/>
                          <a:cs typeface="Times New Roman" pitchFamily="18" charset="0"/>
                        </a:rPr>
                        <a:t>2.7 L</a:t>
                      </a:r>
                      <a:endParaRPr lang="ar-JO" sz="2000" b="0" dirty="0">
                        <a:latin typeface="Times New Roman" pitchFamily="18" charset="0"/>
                        <a:cs typeface="Times New Roman" pitchFamily="18" charset="0"/>
                      </a:endParaRPr>
                    </a:p>
                  </a:txBody>
                  <a:tcPr/>
                </a:tc>
                <a:tc>
                  <a:txBody>
                    <a:bodyPr/>
                    <a:lstStyle/>
                    <a:p>
                      <a:pPr algn="ctr" rtl="0"/>
                      <a:r>
                        <a:rPr lang="en-US" sz="2000" b="0" dirty="0" smtClean="0">
                          <a:latin typeface="Times New Roman" pitchFamily="18" charset="0"/>
                          <a:cs typeface="Times New Roman" pitchFamily="18" charset="0"/>
                        </a:rPr>
                        <a:t>4.5 L </a:t>
                      </a:r>
                      <a:endParaRPr lang="ar-JO" sz="2000" b="0" dirty="0">
                        <a:latin typeface="Times New Roman" pitchFamily="18" charset="0"/>
                        <a:cs typeface="Times New Roman" pitchFamily="18" charset="0"/>
                      </a:endParaRPr>
                    </a:p>
                  </a:txBody>
                  <a:tcPr/>
                </a:tc>
                <a:tc>
                  <a:txBody>
                    <a:bodyPr/>
                    <a:lstStyle/>
                    <a:p>
                      <a:pPr algn="l" rtl="0"/>
                      <a:r>
                        <a:rPr lang="en-US" sz="2000" b="0" dirty="0" smtClean="0">
                          <a:latin typeface="Times New Roman" pitchFamily="18" charset="0"/>
                          <a:cs typeface="Times New Roman" pitchFamily="18" charset="0"/>
                        </a:rPr>
                        <a:t>Pass 2  </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757646">
                <a:tc>
                  <a:txBody>
                    <a:bodyPr/>
                    <a:lstStyle/>
                    <a:p>
                      <a:pPr algn="ctr" rtl="0"/>
                      <a:r>
                        <a:rPr lang="en-US" sz="2000" b="0" dirty="0" smtClean="0">
                          <a:latin typeface="Times New Roman" pitchFamily="18" charset="0"/>
                          <a:cs typeface="Times New Roman" pitchFamily="18" charset="0"/>
                        </a:rPr>
                        <a:t>1.43</a:t>
                      </a:r>
                      <a:endParaRPr lang="ar-JO" sz="2000" b="0" dirty="0">
                        <a:latin typeface="Times New Roman" pitchFamily="18" charset="0"/>
                        <a:cs typeface="Times New Roman" pitchFamily="18" charset="0"/>
                      </a:endParaRPr>
                    </a:p>
                  </a:txBody>
                  <a:tcPr/>
                </a:tc>
                <a:tc>
                  <a:txBody>
                    <a:bodyPr/>
                    <a:lstStyle/>
                    <a:p>
                      <a:pPr algn="ctr" rtl="0"/>
                      <a:r>
                        <a:rPr lang="en-US" sz="2000" b="0" dirty="0" smtClean="0">
                          <a:latin typeface="Times New Roman" pitchFamily="18" charset="0"/>
                          <a:cs typeface="Times New Roman" pitchFamily="18" charset="0"/>
                        </a:rPr>
                        <a:t>1.4 L</a:t>
                      </a:r>
                      <a:endParaRPr lang="ar-JO" sz="2000" b="0" dirty="0">
                        <a:latin typeface="Times New Roman" pitchFamily="18" charset="0"/>
                        <a:cs typeface="Times New Roman" pitchFamily="18" charset="0"/>
                      </a:endParaRPr>
                    </a:p>
                  </a:txBody>
                  <a:tcPr/>
                </a:tc>
                <a:tc>
                  <a:txBody>
                    <a:bodyPr/>
                    <a:lstStyle/>
                    <a:p>
                      <a:pPr algn="ctr" rtl="0"/>
                      <a:r>
                        <a:rPr lang="en-US" sz="2000" b="0" dirty="0" smtClean="0">
                          <a:latin typeface="Times New Roman" pitchFamily="18" charset="0"/>
                          <a:cs typeface="Times New Roman" pitchFamily="18" charset="0"/>
                        </a:rPr>
                        <a:t>2 L</a:t>
                      </a:r>
                      <a:endParaRPr lang="ar-JO" sz="2000" b="0" dirty="0">
                        <a:latin typeface="Times New Roman" pitchFamily="18" charset="0"/>
                        <a:cs typeface="Times New Roman" pitchFamily="18" charset="0"/>
                      </a:endParaRPr>
                    </a:p>
                  </a:txBody>
                  <a:tcPr/>
                </a:tc>
                <a:tc>
                  <a:txBody>
                    <a:bodyPr/>
                    <a:lstStyle/>
                    <a:p>
                      <a:pPr algn="l" rtl="0"/>
                      <a:r>
                        <a:rPr lang="en-US" sz="2000" b="0" dirty="0" smtClean="0">
                          <a:latin typeface="Times New Roman" pitchFamily="18" charset="0"/>
                          <a:cs typeface="Times New Roman" pitchFamily="18" charset="0"/>
                        </a:rPr>
                        <a:t>Pass 3</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ownload.jpg"/>
          <p:cNvPicPr>
            <a:picLocks noChangeAspect="1"/>
          </p:cNvPicPr>
          <p:nvPr/>
        </p:nvPicPr>
        <p:blipFill>
          <a:blip r:embed="rId2"/>
          <a:stretch>
            <a:fillRect/>
          </a:stretch>
        </p:blipFill>
        <p:spPr>
          <a:xfrm>
            <a:off x="9705703" y="1612854"/>
            <a:ext cx="2486297" cy="2201500"/>
          </a:xfrm>
          <a:prstGeom prst="rect">
            <a:avLst/>
          </a:prstGeom>
        </p:spPr>
      </p:pic>
      <p:sp>
        <p:nvSpPr>
          <p:cNvPr id="2" name="Title 1"/>
          <p:cNvSpPr>
            <a:spLocks noGrp="1"/>
          </p:cNvSpPr>
          <p:nvPr>
            <p:ph type="title"/>
          </p:nvPr>
        </p:nvSpPr>
        <p:spPr>
          <a:xfrm>
            <a:off x="1867989" y="624110"/>
            <a:ext cx="9636623" cy="1280890"/>
          </a:xfrm>
        </p:spPr>
        <p:txBody>
          <a:bodyPr>
            <a:normAutofit fontScale="90000"/>
          </a:bodyPr>
          <a:lstStyle/>
          <a:p>
            <a:pPr lvl="1" algn="l" defTabSz="457200" rtl="0">
              <a:spcBef>
                <a:spcPct val="0"/>
              </a:spcBef>
            </a:pPr>
            <a:r>
              <a:rPr lang="en-US" sz="3600" dirty="0" smtClean="0">
                <a:latin typeface="Times New Roman" pitchFamily="18" charset="0"/>
                <a:cs typeface="Times New Roman" pitchFamily="18" charset="0"/>
              </a:rPr>
              <a:t>Whey Physical Analysis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t>
            </a:r>
            <a:r>
              <a:rPr lang="en-US" sz="2700" dirty="0" smtClean="0">
                <a:solidFill>
                  <a:schemeClr val="tx1"/>
                </a:solidFill>
                <a:latin typeface="Times New Roman" pitchFamily="18" charset="0"/>
                <a:cs typeface="Times New Roman" pitchFamily="18" charset="0"/>
              </a:rPr>
              <a:t>The evaporation process has been taken into account in whey treatment to increase its solid content from 6.35 % - 14.1 %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t>
            </a:r>
            <a:br>
              <a:rPr lang="en-US" sz="2700" dirty="0" smtClean="0">
                <a:solidFill>
                  <a:schemeClr val="tx1"/>
                </a:solidFill>
                <a:latin typeface="Times New Roman" pitchFamily="18" charset="0"/>
                <a:cs typeface="Times New Roman" pitchFamily="18" charset="0"/>
              </a:rPr>
            </a:br>
            <a:r>
              <a:rPr lang="en-US" sz="3600" dirty="0" smtClean="0">
                <a:latin typeface="Times New Roman" pitchFamily="18" charset="0"/>
                <a:cs typeface="Times New Roman" pitchFamily="18" charset="0"/>
              </a:rPr>
              <a:t> </a:t>
            </a:r>
            <a:br>
              <a:rPr lang="en-US" sz="3600" dirty="0" smtClean="0">
                <a:latin typeface="Times New Roman" pitchFamily="18" charset="0"/>
                <a:cs typeface="Times New Roman" pitchFamily="18" charset="0"/>
              </a:rPr>
            </a:br>
            <a:endParaRPr lang="ar-JO" sz="36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644208" y="3840163"/>
          <a:ext cx="11547792" cy="2062480"/>
        </p:xfrm>
        <a:graphic>
          <a:graphicData uri="http://schemas.openxmlformats.org/drawingml/2006/table">
            <a:tbl>
              <a:tblPr rtl="1" firstRow="1" bandRow="1">
                <a:tableStyleId>{9D7B26C5-4107-4FEC-AEDC-1716B250A1EF}</a:tableStyleId>
              </a:tblPr>
              <a:tblGrid>
                <a:gridCol w="1283088">
                  <a:extLst>
                    <a:ext uri="{9D8B030D-6E8A-4147-A177-3AD203B41FA5}">
                      <a16:colId xmlns:a16="http://schemas.microsoft.com/office/drawing/2014/main" val="20000"/>
                    </a:ext>
                  </a:extLst>
                </a:gridCol>
                <a:gridCol w="1283088">
                  <a:extLst>
                    <a:ext uri="{9D8B030D-6E8A-4147-A177-3AD203B41FA5}">
                      <a16:colId xmlns:a16="http://schemas.microsoft.com/office/drawing/2014/main" val="20001"/>
                    </a:ext>
                  </a:extLst>
                </a:gridCol>
                <a:gridCol w="1283088">
                  <a:extLst>
                    <a:ext uri="{9D8B030D-6E8A-4147-A177-3AD203B41FA5}">
                      <a16:colId xmlns:a16="http://schemas.microsoft.com/office/drawing/2014/main" val="20002"/>
                    </a:ext>
                  </a:extLst>
                </a:gridCol>
                <a:gridCol w="1283088">
                  <a:extLst>
                    <a:ext uri="{9D8B030D-6E8A-4147-A177-3AD203B41FA5}">
                      <a16:colId xmlns:a16="http://schemas.microsoft.com/office/drawing/2014/main" val="20003"/>
                    </a:ext>
                  </a:extLst>
                </a:gridCol>
                <a:gridCol w="1283088">
                  <a:extLst>
                    <a:ext uri="{9D8B030D-6E8A-4147-A177-3AD203B41FA5}">
                      <a16:colId xmlns:a16="http://schemas.microsoft.com/office/drawing/2014/main" val="20004"/>
                    </a:ext>
                  </a:extLst>
                </a:gridCol>
                <a:gridCol w="1283088">
                  <a:extLst>
                    <a:ext uri="{9D8B030D-6E8A-4147-A177-3AD203B41FA5}">
                      <a16:colId xmlns:a16="http://schemas.microsoft.com/office/drawing/2014/main" val="20005"/>
                    </a:ext>
                  </a:extLst>
                </a:gridCol>
                <a:gridCol w="1283088">
                  <a:extLst>
                    <a:ext uri="{9D8B030D-6E8A-4147-A177-3AD203B41FA5}">
                      <a16:colId xmlns:a16="http://schemas.microsoft.com/office/drawing/2014/main" val="20006"/>
                    </a:ext>
                  </a:extLst>
                </a:gridCol>
                <a:gridCol w="1028651">
                  <a:extLst>
                    <a:ext uri="{9D8B030D-6E8A-4147-A177-3AD203B41FA5}">
                      <a16:colId xmlns:a16="http://schemas.microsoft.com/office/drawing/2014/main" val="20007"/>
                    </a:ext>
                  </a:extLst>
                </a:gridCol>
                <a:gridCol w="1537525">
                  <a:extLst>
                    <a:ext uri="{9D8B030D-6E8A-4147-A177-3AD203B41FA5}">
                      <a16:colId xmlns:a16="http://schemas.microsoft.com/office/drawing/2014/main" val="20008"/>
                    </a:ext>
                  </a:extLst>
                </a:gridCol>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smtClean="0">
                          <a:latin typeface="Times New Roman" pitchFamily="18" charset="0"/>
                          <a:cs typeface="Times New Roman" pitchFamily="18" charset="0"/>
                        </a:rPr>
                        <a:t>Measured Solids%</a:t>
                      </a:r>
                      <a:endParaRPr lang="ar-JO" sz="1600" b="0" dirty="0">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b="0" dirty="0" smtClean="0">
                          <a:latin typeface="Times New Roman"/>
                          <a:ea typeface="Times New Roman"/>
                          <a:cs typeface="Arial"/>
                        </a:rPr>
                        <a:t>Lactose </a:t>
                      </a:r>
                      <a:r>
                        <a:rPr lang="en-US" sz="1600" b="0" dirty="0">
                          <a:latin typeface="Times New Roman"/>
                          <a:ea typeface="Times New Roman"/>
                          <a:cs typeface="Arial"/>
                        </a:rPr>
                        <a:t>%</a:t>
                      </a:r>
                      <a:endParaRPr lang="en-US" sz="1600" b="0" dirty="0">
                        <a:latin typeface="Calibri"/>
                        <a:ea typeface="Calibri"/>
                        <a:cs typeface="Arial"/>
                      </a:endParaRPr>
                    </a:p>
                  </a:txBody>
                  <a:tcPr marL="68580" marR="68580" marT="0" marB="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smtClean="0">
                          <a:latin typeface="Times New Roman" pitchFamily="18" charset="0"/>
                          <a:cs typeface="Times New Roman" pitchFamily="18" charset="0"/>
                        </a:rPr>
                        <a:t>Freezing Point ºC</a:t>
                      </a:r>
                      <a:endParaRPr lang="ar-JO" sz="1600" b="0" dirty="0">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b="0" dirty="0">
                          <a:latin typeface="Times New Roman"/>
                          <a:ea typeface="Times New Roman"/>
                          <a:cs typeface="Arial"/>
                        </a:rPr>
                        <a:t>Water %</a:t>
                      </a:r>
                      <a:endParaRPr lang="en-US" sz="1600" b="0" dirty="0">
                        <a:latin typeface="Calibri"/>
                        <a:ea typeface="Calibri"/>
                        <a:cs typeface="Arial"/>
                      </a:endParaRPr>
                    </a:p>
                  </a:txBody>
                  <a:tcPr marL="68580" marR="68580" marT="0" marB="0"/>
                </a:tc>
                <a:tc>
                  <a:txBody>
                    <a:bodyPr/>
                    <a:lstStyle/>
                    <a:p>
                      <a:pPr algn="ctr" rtl="0">
                        <a:lnSpc>
                          <a:spcPct val="115000"/>
                        </a:lnSpc>
                        <a:spcAft>
                          <a:spcPts val="0"/>
                        </a:spcAft>
                      </a:pPr>
                      <a:r>
                        <a:rPr lang="en-US" sz="1600" b="0" dirty="0">
                          <a:latin typeface="Times New Roman"/>
                          <a:ea typeface="Times New Roman"/>
                          <a:cs typeface="Arial"/>
                        </a:rPr>
                        <a:t>Protein%</a:t>
                      </a:r>
                      <a:endParaRPr lang="en-US" sz="1600" b="0" dirty="0">
                        <a:latin typeface="Calibri"/>
                        <a:ea typeface="Calibri"/>
                        <a:cs typeface="Arial"/>
                      </a:endParaRPr>
                    </a:p>
                  </a:txBody>
                  <a:tcPr marL="68580" marR="68580" marT="0" marB="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smtClean="0">
                          <a:latin typeface="Times New Roman" pitchFamily="18" charset="0"/>
                          <a:cs typeface="Times New Roman" pitchFamily="18" charset="0"/>
                        </a:rPr>
                        <a:t>Density</a:t>
                      </a:r>
                    </a:p>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smtClean="0">
                          <a:latin typeface="Times New Roman" pitchFamily="18" charset="0"/>
                          <a:cs typeface="Times New Roman" pitchFamily="18" charset="0"/>
                        </a:rPr>
                        <a:t>kg/L</a:t>
                      </a:r>
                      <a:endParaRPr lang="ar-JO" sz="1600" b="0" dirty="0">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b="0" dirty="0">
                          <a:latin typeface="Times New Roman" pitchFamily="18" charset="0"/>
                          <a:ea typeface="Times New Roman"/>
                          <a:cs typeface="Times New Roman" pitchFamily="18" charset="0"/>
                        </a:rPr>
                        <a:t>Solid%</a:t>
                      </a:r>
                      <a:endParaRPr lang="en-US" sz="1600" b="0" dirty="0">
                        <a:latin typeface="Times New Roman" pitchFamily="18" charset="0"/>
                        <a:ea typeface="Calibri"/>
                        <a:cs typeface="Times New Roman" pitchFamily="18" charset="0"/>
                      </a:endParaRPr>
                    </a:p>
                    <a:p>
                      <a:pPr algn="ctr" rtl="0">
                        <a:lnSpc>
                          <a:spcPct val="115000"/>
                        </a:lnSpc>
                        <a:spcAft>
                          <a:spcPts val="0"/>
                        </a:spcAft>
                      </a:pPr>
                      <a:r>
                        <a:rPr lang="en-US" sz="1600" b="0" dirty="0">
                          <a:latin typeface="Times New Roman" pitchFamily="18" charset="0"/>
                          <a:ea typeface="Times New Roman"/>
                          <a:cs typeface="Times New Roman" pitchFamily="18" charset="0"/>
                        </a:rPr>
                        <a:t>(not Fat)</a:t>
                      </a:r>
                      <a:endParaRPr lang="en-US" sz="1600" b="0" dirty="0">
                        <a:latin typeface="Times New Roman" pitchFamily="18" charset="0"/>
                        <a:ea typeface="Calibri"/>
                        <a:cs typeface="Times New Roman" pitchFamily="18" charset="0"/>
                      </a:endParaRPr>
                    </a:p>
                  </a:txBody>
                  <a:tcPr marL="68580" marR="68580" marT="0" marB="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smtClean="0">
                          <a:latin typeface="Times New Roman" pitchFamily="18" charset="0"/>
                          <a:cs typeface="Times New Roman" pitchFamily="18" charset="0"/>
                        </a:rPr>
                        <a:t>Fat %</a:t>
                      </a:r>
                      <a:endParaRPr lang="ar-JO" sz="1600" b="0" dirty="0">
                        <a:latin typeface="Times New Roman" pitchFamily="18" charset="0"/>
                        <a:cs typeface="Times New Roman" pitchFamily="18" charset="0"/>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smtClean="0">
                          <a:latin typeface="Times New Roman" pitchFamily="18" charset="0"/>
                          <a:ea typeface="Calibri"/>
                          <a:cs typeface="Times New Roman" pitchFamily="18" charset="0"/>
                        </a:rPr>
                        <a:t>Concentrated Sample</a:t>
                      </a:r>
                      <a:endParaRPr lang="ar-JO" sz="1600" b="0"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70840">
                <a:tc>
                  <a:txBody>
                    <a:bodyPr/>
                    <a:lstStyle/>
                    <a:p>
                      <a:pPr algn="ctr" rtl="0"/>
                      <a:r>
                        <a:rPr lang="en-US" sz="1600" b="0" dirty="0" smtClean="0">
                          <a:latin typeface="Times New Roman" pitchFamily="18" charset="0"/>
                          <a:cs typeface="Times New Roman" pitchFamily="18" charset="0"/>
                        </a:rPr>
                        <a:t>0.51</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3.47</a:t>
                      </a:r>
                      <a:endParaRPr lang="ar-JO" sz="1600" b="0" dirty="0">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dirty="0" smtClean="0">
                          <a:latin typeface="Times New Roman"/>
                          <a:ea typeface="Times New Roman"/>
                          <a:cs typeface="Arial"/>
                        </a:rPr>
                        <a:t>-0.384</a:t>
                      </a:r>
                      <a:endParaRPr lang="en-US" sz="1600" dirty="0">
                        <a:latin typeface="Calibri"/>
                        <a:ea typeface="Calibri"/>
                        <a:cs typeface="Arial"/>
                      </a:endParaRPr>
                    </a:p>
                  </a:txBody>
                  <a:tcPr marL="68580" marR="68580" marT="0" marB="0"/>
                </a:tc>
                <a:tc>
                  <a:txBody>
                    <a:bodyPr/>
                    <a:lstStyle/>
                    <a:p>
                      <a:pPr algn="ctr" rtl="0"/>
                      <a:r>
                        <a:rPr lang="en-US" sz="1600" b="0" dirty="0" smtClean="0">
                          <a:latin typeface="Times New Roman" pitchFamily="18" charset="0"/>
                          <a:cs typeface="Times New Roman" pitchFamily="18" charset="0"/>
                        </a:rPr>
                        <a:t>26.1</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2.36</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1016</a:t>
                      </a:r>
                      <a:endParaRPr lang="ar-JO" sz="1600" b="0" dirty="0">
                        <a:latin typeface="Times New Roman" pitchFamily="18" charset="0"/>
                        <a:cs typeface="Times New Roman" pitchFamily="18" charset="0"/>
                      </a:endParaRPr>
                    </a:p>
                  </a:txBody>
                  <a:tcPr/>
                </a:tc>
                <a:tc>
                  <a:txBody>
                    <a:bodyPr/>
                    <a:lstStyle/>
                    <a:p>
                      <a:pPr algn="ctr" rtl="0"/>
                      <a:r>
                        <a:rPr lang="en-US" sz="1600" b="1" dirty="0" smtClean="0">
                          <a:latin typeface="Times New Roman" pitchFamily="18" charset="0"/>
                          <a:cs typeface="Times New Roman" pitchFamily="18" charset="0"/>
                        </a:rPr>
                        <a:t>6.35</a:t>
                      </a:r>
                      <a:endParaRPr lang="ar-JO" sz="1600" b="1"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1.52</a:t>
                      </a:r>
                      <a:endParaRPr lang="ar-JO" sz="1600" b="0" dirty="0">
                        <a:latin typeface="Times New Roman" pitchFamily="18" charset="0"/>
                        <a:cs typeface="Times New Roman" pitchFamily="18" charset="0"/>
                      </a:endParaRPr>
                    </a:p>
                  </a:txBody>
                  <a:tcPr/>
                </a:tc>
                <a:tc>
                  <a:txBody>
                    <a:bodyPr/>
                    <a:lstStyle/>
                    <a:p>
                      <a:pPr algn="l" rtl="0"/>
                      <a:r>
                        <a:rPr lang="en-US" sz="1600" b="0" dirty="0" smtClean="0">
                          <a:latin typeface="Times New Roman" pitchFamily="18" charset="0"/>
                          <a:cs typeface="Times New Roman" pitchFamily="18" charset="0"/>
                        </a:rPr>
                        <a:t>Origin</a:t>
                      </a:r>
                      <a:endParaRPr lang="ar-JO" sz="1600" b="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70840">
                <a:tc>
                  <a:txBody>
                    <a:bodyPr/>
                    <a:lstStyle/>
                    <a:p>
                      <a:pPr algn="ctr" rtl="0"/>
                      <a:r>
                        <a:rPr lang="en-US" sz="1600" b="0" dirty="0" smtClean="0">
                          <a:latin typeface="Times New Roman" pitchFamily="18" charset="0"/>
                          <a:cs typeface="Times New Roman" pitchFamily="18" charset="0"/>
                        </a:rPr>
                        <a:t>0.65</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4.37</a:t>
                      </a:r>
                      <a:endParaRPr lang="ar-JO" sz="1600" b="0" dirty="0">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dirty="0">
                          <a:latin typeface="Times New Roman"/>
                          <a:ea typeface="Times New Roman"/>
                          <a:cs typeface="Arial"/>
                        </a:rPr>
                        <a:t>-0.487</a:t>
                      </a:r>
                      <a:endParaRPr lang="en-US" sz="1600" dirty="0">
                        <a:latin typeface="Calibri"/>
                        <a:ea typeface="Calibri"/>
                        <a:cs typeface="Arial"/>
                      </a:endParaRPr>
                    </a:p>
                  </a:txBody>
                  <a:tcPr marL="68580" marR="68580" marT="0" marB="0"/>
                </a:tc>
                <a:tc>
                  <a:txBody>
                    <a:bodyPr/>
                    <a:lstStyle/>
                    <a:p>
                      <a:pPr algn="ctr" rtl="0"/>
                      <a:r>
                        <a:rPr lang="en-US" sz="1600" b="0" dirty="0" smtClean="0">
                          <a:latin typeface="Times New Roman" pitchFamily="18" charset="0"/>
                          <a:cs typeface="Times New Roman" pitchFamily="18" charset="0"/>
                        </a:rPr>
                        <a:t>6.34</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2.97</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1027</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8.0</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0.61</a:t>
                      </a:r>
                      <a:endParaRPr lang="ar-JO" sz="1600" b="0" dirty="0">
                        <a:latin typeface="Times New Roman" pitchFamily="18" charset="0"/>
                        <a:cs typeface="Times New Roman" pitchFamily="18" charset="0"/>
                      </a:endParaRPr>
                    </a:p>
                  </a:txBody>
                  <a:tcPr/>
                </a:tc>
                <a:tc>
                  <a:txBody>
                    <a:bodyPr/>
                    <a:lstStyle/>
                    <a:p>
                      <a:pPr algn="l" rtl="0"/>
                      <a:r>
                        <a:rPr lang="en-US" sz="1600" b="0" dirty="0" smtClean="0">
                          <a:latin typeface="Times New Roman" pitchFamily="18" charset="0"/>
                          <a:cs typeface="Times New Roman" pitchFamily="18" charset="0"/>
                        </a:rPr>
                        <a:t>Pass One</a:t>
                      </a:r>
                      <a:endParaRPr lang="ar-JO" sz="1600" b="0"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pPr algn="ctr" rtl="0"/>
                      <a:r>
                        <a:rPr lang="en-US" sz="1600" b="0" dirty="0" smtClean="0">
                          <a:latin typeface="Times New Roman" pitchFamily="18" charset="0"/>
                          <a:cs typeface="Times New Roman" pitchFamily="18" charset="0"/>
                        </a:rPr>
                        <a:t>0.88</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5.95</a:t>
                      </a:r>
                      <a:endParaRPr lang="ar-JO" sz="1600" b="0" dirty="0">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dirty="0">
                          <a:latin typeface="Times New Roman"/>
                          <a:ea typeface="Times New Roman"/>
                          <a:cs typeface="Arial"/>
                        </a:rPr>
                        <a:t>-0.687</a:t>
                      </a:r>
                      <a:endParaRPr lang="en-US" sz="1600" dirty="0">
                        <a:latin typeface="Calibri"/>
                        <a:ea typeface="Calibri"/>
                        <a:cs typeface="Arial"/>
                      </a:endParaRPr>
                    </a:p>
                  </a:txBody>
                  <a:tcPr marL="68580" marR="68580" marT="0" marB="0"/>
                </a:tc>
                <a:tc>
                  <a:txBody>
                    <a:bodyPr/>
                    <a:lstStyle/>
                    <a:p>
                      <a:pPr algn="ctr" rtl="0"/>
                      <a:r>
                        <a:rPr lang="en-US" sz="1600" b="0" dirty="0" smtClean="0">
                          <a:latin typeface="Times New Roman" pitchFamily="18" charset="0"/>
                          <a:cs typeface="Times New Roman" pitchFamily="18" charset="0"/>
                        </a:rPr>
                        <a:t>-</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4.05</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1036</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10.89</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0.94</a:t>
                      </a:r>
                    </a:p>
                  </a:txBody>
                  <a:tcPr/>
                </a:tc>
                <a:tc>
                  <a:txBody>
                    <a:bodyPr/>
                    <a:lstStyle/>
                    <a:p>
                      <a:pPr algn="l" rtl="0"/>
                      <a:r>
                        <a:rPr lang="en-US" sz="1600" b="0" dirty="0" smtClean="0">
                          <a:latin typeface="Times New Roman" pitchFamily="18" charset="0"/>
                          <a:cs typeface="Times New Roman" pitchFamily="18" charset="0"/>
                        </a:rPr>
                        <a:t>Pass Two</a:t>
                      </a:r>
                      <a:endParaRPr lang="ar-JO" sz="1600" b="0"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pPr algn="ctr" rtl="0"/>
                      <a:r>
                        <a:rPr lang="en-US" sz="1600" b="0" dirty="0" smtClean="0">
                          <a:latin typeface="Times New Roman" pitchFamily="18" charset="0"/>
                          <a:cs typeface="Times New Roman" pitchFamily="18" charset="0"/>
                        </a:rPr>
                        <a:t>1.14</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7.70</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5.24</a:t>
                      </a:r>
                      <a:endParaRPr lang="ar-JO" sz="1600" b="0"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1047</a:t>
                      </a:r>
                      <a:endParaRPr lang="ar-JO" sz="1600" b="0" dirty="0">
                        <a:latin typeface="Times New Roman" pitchFamily="18" charset="0"/>
                        <a:cs typeface="Times New Roman" pitchFamily="18" charset="0"/>
                      </a:endParaRPr>
                    </a:p>
                  </a:txBody>
                  <a:tcPr/>
                </a:tc>
                <a:tc>
                  <a:txBody>
                    <a:bodyPr/>
                    <a:lstStyle/>
                    <a:p>
                      <a:pPr algn="ctr" rtl="0"/>
                      <a:r>
                        <a:rPr lang="en-US" sz="1600" b="1" dirty="0" smtClean="0">
                          <a:latin typeface="Times New Roman" pitchFamily="18" charset="0"/>
                          <a:cs typeface="Times New Roman" pitchFamily="18" charset="0"/>
                        </a:rPr>
                        <a:t>14.10</a:t>
                      </a:r>
                      <a:endParaRPr lang="ar-JO" sz="1600" b="1" dirty="0">
                        <a:latin typeface="Times New Roman" pitchFamily="18" charset="0"/>
                        <a:cs typeface="Times New Roman" pitchFamily="18" charset="0"/>
                      </a:endParaRPr>
                    </a:p>
                  </a:txBody>
                  <a:tcPr/>
                </a:tc>
                <a:tc>
                  <a:txBody>
                    <a:bodyPr/>
                    <a:lstStyle/>
                    <a:p>
                      <a:pPr algn="ctr" rtl="0"/>
                      <a:r>
                        <a:rPr lang="en-US" sz="1600" b="0" dirty="0" smtClean="0">
                          <a:latin typeface="Times New Roman" pitchFamily="18" charset="0"/>
                          <a:cs typeface="Times New Roman" pitchFamily="18" charset="0"/>
                        </a:rPr>
                        <a:t>1.31</a:t>
                      </a:r>
                      <a:endParaRPr lang="ar-JO" sz="1600" b="0" dirty="0">
                        <a:latin typeface="Times New Roman" pitchFamily="18" charset="0"/>
                        <a:cs typeface="Times New Roman" pitchFamily="18" charset="0"/>
                      </a:endParaRPr>
                    </a:p>
                  </a:txBody>
                  <a:tcPr/>
                </a:tc>
                <a:tc>
                  <a:txBody>
                    <a:bodyPr/>
                    <a:lstStyle/>
                    <a:p>
                      <a:pPr algn="l" rtl="0"/>
                      <a:r>
                        <a:rPr lang="en-US" sz="1600" b="0" dirty="0" smtClean="0">
                          <a:latin typeface="Times New Roman" pitchFamily="18" charset="0"/>
                          <a:cs typeface="Times New Roman" pitchFamily="18" charset="0"/>
                        </a:rPr>
                        <a:t>Pass Three</a:t>
                      </a:r>
                      <a:endParaRPr lang="ar-JO" sz="1600" b="0"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9611" y="624110"/>
            <a:ext cx="9715001" cy="1280890"/>
          </a:xfrm>
        </p:spPr>
        <p:txBody>
          <a:bodyPr>
            <a:noAutofit/>
          </a:bodyPr>
          <a:lstStyle/>
          <a:p>
            <a:pPr lvl="1" algn="l" defTabSz="457200" rtl="0">
              <a:spcBef>
                <a:spcPct val="0"/>
              </a:spcBef>
            </a:pPr>
            <a:r>
              <a:rPr lang="en-US" sz="3600" dirty="0" smtClean="0">
                <a:latin typeface="Times New Roman" pitchFamily="18" charset="0"/>
                <a:cs typeface="Times New Roman" pitchFamily="18" charset="0"/>
              </a:rPr>
              <a:t>Energy Analysis for Falling Film Evaporator</a:t>
            </a:r>
            <a:br>
              <a:rPr lang="en-US" sz="3600" dirty="0" smtClean="0">
                <a:latin typeface="Times New Roman" pitchFamily="18" charset="0"/>
                <a:cs typeface="Times New Roman" pitchFamily="18" charset="0"/>
              </a:rPr>
            </a:br>
            <a:endParaRPr lang="ar-JO" sz="3600" dirty="0">
              <a:latin typeface="Times New Roman" pitchFamily="18" charset="0"/>
              <a:cs typeface="Times New Roman" pitchFamily="18" charset="0"/>
            </a:endParaRPr>
          </a:p>
        </p:txBody>
      </p:sp>
      <p:sp>
        <p:nvSpPr>
          <p:cNvPr id="3" name="Content Placeholder 2"/>
          <p:cNvSpPr>
            <a:spLocks noGrp="1"/>
          </p:cNvSpPr>
          <p:nvPr>
            <p:ph idx="1"/>
          </p:nvPr>
        </p:nvSpPr>
        <p:spPr>
          <a:xfrm>
            <a:off x="1175657" y="1606731"/>
            <a:ext cx="10328955" cy="4304491"/>
          </a:xfrm>
        </p:spPr>
        <p:txBody>
          <a:bodyPr/>
          <a:lstStyle/>
          <a:p>
            <a:r>
              <a:rPr lang="en-US" sz="2400" dirty="0" smtClean="0">
                <a:latin typeface="Times New Roman" pitchFamily="18" charset="0"/>
                <a:cs typeface="Times New Roman" pitchFamily="18" charset="0"/>
              </a:rPr>
              <a:t>Energy analysis for Pass - One</a:t>
            </a:r>
          </a:p>
          <a:p>
            <a:r>
              <a:rPr lang="en-US" sz="2400" dirty="0" smtClean="0">
                <a:latin typeface="Times New Roman" pitchFamily="18" charset="0"/>
                <a:cs typeface="Times New Roman" pitchFamily="18" charset="0"/>
              </a:rPr>
              <a:t>Single stage evaporator (Solid Content from 𝟔.35% to 8.0%)</a:t>
            </a:r>
          </a:p>
          <a:p>
            <a:pPr algn="ctr">
              <a:buNone/>
            </a:pPr>
            <a:r>
              <a:rPr lang="en-US" sz="2400" dirty="0" err="1" smtClean="0">
                <a:latin typeface="Times New Roman" pitchFamily="18" charset="0"/>
                <a:ea typeface="Times New Roman"/>
                <a:cs typeface="Times New Roman" pitchFamily="18" charset="0"/>
              </a:rPr>
              <a:t>Qe</a:t>
            </a:r>
            <a:r>
              <a:rPr lang="en-US" sz="2400" dirty="0" smtClean="0">
                <a:latin typeface="Times New Roman" pitchFamily="18" charset="0"/>
                <a:ea typeface="Times New Roman"/>
                <a:cs typeface="Times New Roman" pitchFamily="18" charset="0"/>
              </a:rPr>
              <a:t> =  (</a:t>
            </a:r>
            <a:r>
              <a:rPr lang="en-US" sz="2400" dirty="0" err="1" smtClean="0">
                <a:latin typeface="Times New Roman" pitchFamily="18" charset="0"/>
                <a:ea typeface="Times New Roman"/>
                <a:cs typeface="Times New Roman" pitchFamily="18" charset="0"/>
              </a:rPr>
              <a:t>Vf</a:t>
            </a:r>
            <a:r>
              <a:rPr lang="en-US" sz="2400" dirty="0" smtClean="0">
                <a:latin typeface="Times New Roman" pitchFamily="18" charset="0"/>
                <a:ea typeface="Times New Roman"/>
                <a:cs typeface="Times New Roman" pitchFamily="18" charset="0"/>
              </a:rPr>
              <a:t> * d) × Cp × (Tb - </a:t>
            </a:r>
            <a:r>
              <a:rPr lang="en-US" sz="2400" dirty="0" err="1" smtClean="0">
                <a:latin typeface="Times New Roman" pitchFamily="18" charset="0"/>
                <a:ea typeface="Times New Roman"/>
                <a:cs typeface="Times New Roman" pitchFamily="18" charset="0"/>
              </a:rPr>
              <a:t>Tf</a:t>
            </a:r>
            <a:r>
              <a:rPr lang="en-US" sz="2400" dirty="0" smtClean="0">
                <a:latin typeface="Times New Roman" pitchFamily="18" charset="0"/>
                <a:ea typeface="Times New Roman"/>
                <a:cs typeface="Times New Roman" pitchFamily="18" charset="0"/>
              </a:rPr>
              <a:t>)  + </a:t>
            </a:r>
            <a:r>
              <a:rPr lang="en-US" sz="2400" dirty="0" err="1" smtClean="0">
                <a:latin typeface="Times New Roman" pitchFamily="18" charset="0"/>
                <a:ea typeface="Times New Roman"/>
                <a:cs typeface="Times New Roman" pitchFamily="18" charset="0"/>
              </a:rPr>
              <a:t>Vb</a:t>
            </a:r>
            <a:r>
              <a:rPr lang="en-US" sz="2400" dirty="0" smtClean="0">
                <a:latin typeface="Times New Roman" pitchFamily="18" charset="0"/>
                <a:ea typeface="Times New Roman"/>
                <a:cs typeface="Times New Roman" pitchFamily="18" charset="0"/>
              </a:rPr>
              <a:t> </a:t>
            </a:r>
            <a:r>
              <a:rPr lang="el-GR" sz="2400" dirty="0" smtClean="0">
                <a:latin typeface="Times New Roman" pitchFamily="18" charset="0"/>
                <a:ea typeface="Times New Roman"/>
                <a:cs typeface="Times New Roman" pitchFamily="18" charset="0"/>
              </a:rPr>
              <a:t>λ</a:t>
            </a:r>
            <a:r>
              <a:rPr lang="en-US" sz="2400" dirty="0" smtClean="0">
                <a:latin typeface="Times New Roman" pitchFamily="18" charset="0"/>
                <a:ea typeface="Times New Roman"/>
                <a:cs typeface="Times New Roman" pitchFamily="18" charset="0"/>
              </a:rPr>
              <a:t>v</a:t>
            </a:r>
            <a:endParaRPr lang="en-US" sz="2400" dirty="0" smtClean="0">
              <a:latin typeface="Times New Roman" pitchFamily="18" charset="0"/>
              <a:cs typeface="Times New Roman" pitchFamily="18" charset="0"/>
            </a:endParaRPr>
          </a:p>
          <a:p>
            <a:r>
              <a:rPr lang="en-US" sz="2400" b="1" i="1" dirty="0" smtClean="0">
                <a:latin typeface="Times New Roman" pitchFamily="18" charset="0"/>
                <a:cs typeface="Times New Roman" pitchFamily="18" charset="0"/>
              </a:rPr>
              <a:t>Main results obtained from pass 1 :</a:t>
            </a:r>
          </a:p>
          <a:p>
            <a:pPr>
              <a:buNone/>
            </a:pPr>
            <a:endParaRPr lang="en-US" sz="2400" b="1" i="1" dirty="0" smtClean="0">
              <a:latin typeface="Times New Roman" pitchFamily="18" charset="0"/>
              <a:cs typeface="Times New Roman" pitchFamily="18" charset="0"/>
            </a:endParaRPr>
          </a:p>
          <a:p>
            <a:pPr>
              <a:buNone/>
            </a:pPr>
            <a:endParaRPr lang="en-US" sz="2400" b="1" i="1" dirty="0" smtClean="0">
              <a:latin typeface="Times New Roman" pitchFamily="18" charset="0"/>
              <a:cs typeface="Times New Roman" pitchFamily="18" charset="0"/>
            </a:endParaRPr>
          </a:p>
          <a:p>
            <a:pPr>
              <a:buNone/>
            </a:pPr>
            <a:endParaRPr lang="en-US" sz="2400" i="1" dirty="0" smtClean="0">
              <a:latin typeface="Times New Roman" pitchFamily="18" charset="0"/>
              <a:cs typeface="Times New Roman" pitchFamily="18" charset="0"/>
            </a:endParaRPr>
          </a:p>
          <a:p>
            <a:pPr>
              <a:buNone/>
            </a:pPr>
            <a:endParaRPr lang="ar-JO" dirty="0"/>
          </a:p>
        </p:txBody>
      </p:sp>
      <p:graphicFrame>
        <p:nvGraphicFramePr>
          <p:cNvPr id="4" name="Table 3"/>
          <p:cNvGraphicFramePr>
            <a:graphicFrameLocks noGrp="1"/>
          </p:cNvGraphicFramePr>
          <p:nvPr/>
        </p:nvGraphicFramePr>
        <p:xfrm>
          <a:off x="2084251" y="3515118"/>
          <a:ext cx="8128000" cy="2377440"/>
        </p:xfrm>
        <a:graphic>
          <a:graphicData uri="http://schemas.openxmlformats.org/drawingml/2006/table">
            <a:tbl>
              <a:tblPr rtl="1" firstRow="1" bandRow="1">
                <a:tableStyleId>{5940675A-B579-460E-94D1-54222C63F5DA}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370840">
                <a:tc>
                  <a:txBody>
                    <a:bodyPr/>
                    <a:lstStyle/>
                    <a:p>
                      <a:pPr algn="ctr" rtl="0"/>
                      <a:r>
                        <a:rPr lang="en-US" sz="2000" dirty="0" smtClean="0">
                          <a:latin typeface="Times New Roman" pitchFamily="18" charset="0"/>
                          <a:cs typeface="Times New Roman" pitchFamily="18" charset="0"/>
                        </a:rPr>
                        <a:t>7.5 L</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Vf</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70840">
                <a:tc>
                  <a:txBody>
                    <a:bodyPr/>
                    <a:lstStyle/>
                    <a:p>
                      <a:pPr algn="ctr" rtl="0"/>
                      <a:r>
                        <a:rPr lang="en-US" sz="2000" dirty="0" smtClean="0">
                          <a:latin typeface="Times New Roman" pitchFamily="18" charset="0"/>
                          <a:cs typeface="Times New Roman" pitchFamily="18" charset="0"/>
                        </a:rPr>
                        <a:t>4.5 L</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Vb</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70840">
                <a:tc>
                  <a:txBody>
                    <a:bodyPr/>
                    <a:lstStyle/>
                    <a:p>
                      <a:pPr algn="ctr" rtl="0"/>
                      <a:r>
                        <a:rPr lang="en-US" sz="2000" dirty="0" smtClean="0">
                          <a:latin typeface="Times New Roman" pitchFamily="18" charset="0"/>
                          <a:cs typeface="Times New Roman" pitchFamily="18" charset="0"/>
                        </a:rPr>
                        <a:t>3.0 L</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Vd</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pPr algn="ctr" rtl="0"/>
                      <a:r>
                        <a:rPr lang="en-US" sz="2000" dirty="0" smtClean="0">
                          <a:latin typeface="Times New Roman" pitchFamily="18" charset="0"/>
                          <a:cs typeface="Times New Roman" pitchFamily="18" charset="0"/>
                        </a:rPr>
                        <a:t>1444.1 kJ</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Qe</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pPr algn="ctr" rtl="0"/>
                      <a:r>
                        <a:rPr lang="en-US" sz="2000" dirty="0" smtClean="0">
                          <a:latin typeface="Times New Roman" pitchFamily="18" charset="0"/>
                          <a:cs typeface="Times New Roman" pitchFamily="18" charset="0"/>
                        </a:rPr>
                        <a:t>2.32</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Ue</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r h="370840">
                <a:tc>
                  <a:txBody>
                    <a:bodyPr/>
                    <a:lstStyle/>
                    <a:p>
                      <a:pPr algn="ctr" rtl="0"/>
                      <a:r>
                        <a:rPr lang="en-US" sz="2000" dirty="0" smtClean="0">
                          <a:latin typeface="Times New Roman" pitchFamily="18" charset="0"/>
                          <a:cs typeface="Times New Roman" pitchFamily="18" charset="0"/>
                        </a:rPr>
                        <a:t>0.27 m2</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Ae</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9611" y="624110"/>
            <a:ext cx="9715001" cy="1280890"/>
          </a:xfrm>
        </p:spPr>
        <p:txBody>
          <a:bodyPr>
            <a:noAutofit/>
          </a:bodyPr>
          <a:lstStyle/>
          <a:p>
            <a:pPr lvl="1" algn="l" defTabSz="457200" rtl="0">
              <a:spcBef>
                <a:spcPct val="0"/>
              </a:spcBef>
            </a:pPr>
            <a:r>
              <a:rPr lang="en-US" sz="3600" dirty="0" smtClean="0">
                <a:latin typeface="Times New Roman" pitchFamily="18" charset="0"/>
                <a:cs typeface="Times New Roman" pitchFamily="18" charset="0"/>
              </a:rPr>
              <a:t>Energy Analysis for Falling Film Evaporator</a:t>
            </a:r>
            <a:br>
              <a:rPr lang="en-US" sz="3600" dirty="0" smtClean="0">
                <a:latin typeface="Times New Roman" pitchFamily="18" charset="0"/>
                <a:cs typeface="Times New Roman" pitchFamily="18" charset="0"/>
              </a:rPr>
            </a:br>
            <a:endParaRPr lang="ar-JO" sz="3600" dirty="0">
              <a:latin typeface="Times New Roman" pitchFamily="18" charset="0"/>
              <a:cs typeface="Times New Roman" pitchFamily="18" charset="0"/>
            </a:endParaRPr>
          </a:p>
        </p:txBody>
      </p:sp>
      <p:sp>
        <p:nvSpPr>
          <p:cNvPr id="3" name="Content Placeholder 2"/>
          <p:cNvSpPr>
            <a:spLocks noGrp="1"/>
          </p:cNvSpPr>
          <p:nvPr>
            <p:ph idx="1"/>
          </p:nvPr>
        </p:nvSpPr>
        <p:spPr>
          <a:xfrm>
            <a:off x="1175657" y="1606731"/>
            <a:ext cx="10328955" cy="4304491"/>
          </a:xfrm>
        </p:spPr>
        <p:txBody>
          <a:bodyPr/>
          <a:lstStyle/>
          <a:p>
            <a:r>
              <a:rPr lang="en-US" sz="2400" dirty="0" smtClean="0">
                <a:latin typeface="Times New Roman" pitchFamily="18" charset="0"/>
                <a:cs typeface="Times New Roman" pitchFamily="18" charset="0"/>
              </a:rPr>
              <a:t>Energy analysis for Pass - Two</a:t>
            </a:r>
          </a:p>
          <a:p>
            <a:r>
              <a:rPr lang="en-US" sz="2400" dirty="0" smtClean="0">
                <a:latin typeface="Times New Roman" pitchFamily="18" charset="0"/>
                <a:cs typeface="Times New Roman" pitchFamily="18" charset="0"/>
              </a:rPr>
              <a:t>Single stage evaporator (Solid Content from 8.0% to 10.89%)</a:t>
            </a:r>
          </a:p>
          <a:p>
            <a:r>
              <a:rPr lang="en-US" sz="2400" b="1" i="1" dirty="0" smtClean="0">
                <a:latin typeface="Times New Roman" pitchFamily="18" charset="0"/>
                <a:cs typeface="Times New Roman" pitchFamily="18" charset="0"/>
              </a:rPr>
              <a:t>Main results obtained from pass 2 :</a:t>
            </a:r>
          </a:p>
          <a:p>
            <a:pPr>
              <a:buNone/>
            </a:pPr>
            <a:endParaRPr lang="en-US" sz="2400" b="1" i="1" dirty="0" smtClean="0">
              <a:latin typeface="Times New Roman" pitchFamily="18" charset="0"/>
              <a:cs typeface="Times New Roman" pitchFamily="18" charset="0"/>
            </a:endParaRPr>
          </a:p>
          <a:p>
            <a:pPr>
              <a:buNone/>
            </a:pPr>
            <a:endParaRPr lang="en-US" sz="2400" i="1" dirty="0" smtClean="0">
              <a:latin typeface="Times New Roman" pitchFamily="18" charset="0"/>
              <a:cs typeface="Times New Roman" pitchFamily="18" charset="0"/>
            </a:endParaRPr>
          </a:p>
          <a:p>
            <a:pPr>
              <a:buNone/>
            </a:pPr>
            <a:endParaRPr lang="ar-JO" dirty="0"/>
          </a:p>
        </p:txBody>
      </p:sp>
      <p:graphicFrame>
        <p:nvGraphicFramePr>
          <p:cNvPr id="4" name="Table 3"/>
          <p:cNvGraphicFramePr>
            <a:graphicFrameLocks noGrp="1"/>
          </p:cNvGraphicFramePr>
          <p:nvPr/>
        </p:nvGraphicFramePr>
        <p:xfrm>
          <a:off x="2090057" y="3515118"/>
          <a:ext cx="8122194" cy="1981200"/>
        </p:xfrm>
        <a:graphic>
          <a:graphicData uri="http://schemas.openxmlformats.org/drawingml/2006/table">
            <a:tbl>
              <a:tblPr rtl="1" firstRow="1" bandRow="1">
                <a:tableStyleId>{5940675A-B579-460E-94D1-54222C63F5DA}</a:tableStyleId>
              </a:tblPr>
              <a:tblGrid>
                <a:gridCol w="4064000">
                  <a:extLst>
                    <a:ext uri="{9D8B030D-6E8A-4147-A177-3AD203B41FA5}">
                      <a16:colId xmlns:a16="http://schemas.microsoft.com/office/drawing/2014/main" val="20000"/>
                    </a:ext>
                  </a:extLst>
                </a:gridCol>
                <a:gridCol w="4058194">
                  <a:extLst>
                    <a:ext uri="{9D8B030D-6E8A-4147-A177-3AD203B41FA5}">
                      <a16:colId xmlns:a16="http://schemas.microsoft.com/office/drawing/2014/main" val="20001"/>
                    </a:ext>
                  </a:extLst>
                </a:gridCol>
              </a:tblGrid>
              <a:tr h="370840">
                <a:tc>
                  <a:txBody>
                    <a:bodyPr/>
                    <a:lstStyle/>
                    <a:p>
                      <a:pPr algn="ctr" rtl="0"/>
                      <a:r>
                        <a:rPr lang="en-US" sz="2000" dirty="0" smtClean="0">
                          <a:latin typeface="Times New Roman" pitchFamily="18" charset="0"/>
                          <a:cs typeface="Times New Roman" pitchFamily="18" charset="0"/>
                        </a:rPr>
                        <a:t>4.5 L</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Vf</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70840">
                <a:tc>
                  <a:txBody>
                    <a:bodyPr/>
                    <a:lstStyle/>
                    <a:p>
                      <a:pPr algn="ctr" rtl="0"/>
                      <a:r>
                        <a:rPr lang="en-US" sz="2000" dirty="0" smtClean="0">
                          <a:latin typeface="Times New Roman" pitchFamily="18" charset="0"/>
                          <a:cs typeface="Times New Roman" pitchFamily="18" charset="0"/>
                        </a:rPr>
                        <a:t>2.7 L</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Vb</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70840">
                <a:tc>
                  <a:txBody>
                    <a:bodyPr/>
                    <a:lstStyle/>
                    <a:p>
                      <a:pPr algn="ctr" rtl="0"/>
                      <a:r>
                        <a:rPr lang="en-US" sz="2000" dirty="0" smtClean="0">
                          <a:latin typeface="Times New Roman" pitchFamily="18" charset="0"/>
                          <a:cs typeface="Times New Roman" pitchFamily="18" charset="0"/>
                        </a:rPr>
                        <a:t>1.8 L</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Vd</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pPr algn="ctr" rtl="0"/>
                      <a:r>
                        <a:rPr lang="en-US" sz="2000" dirty="0" smtClean="0">
                          <a:latin typeface="Times New Roman" pitchFamily="18" charset="0"/>
                          <a:cs typeface="Times New Roman" pitchFamily="18" charset="0"/>
                        </a:rPr>
                        <a:t>867.9 kJ</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Qe</a:t>
                      </a:r>
                      <a:r>
                        <a:rPr lang="en-US" sz="2000" baseline="0" dirty="0" smtClean="0">
                          <a:latin typeface="Times New Roman" pitchFamily="18" charset="0"/>
                          <a:cs typeface="Times New Roman" pitchFamily="18" charset="0"/>
                        </a:rPr>
                        <a:t> pass</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pPr algn="ctr" rtl="0"/>
                      <a:r>
                        <a:rPr lang="en-US" sz="2000" dirty="0" smtClean="0">
                          <a:latin typeface="Times New Roman" pitchFamily="18" charset="0"/>
                          <a:cs typeface="Times New Roman" pitchFamily="18" charset="0"/>
                        </a:rPr>
                        <a:t>2312</a:t>
                      </a:r>
                      <a:r>
                        <a:rPr lang="en-US" sz="2000" baseline="0" dirty="0" smtClean="0">
                          <a:latin typeface="Times New Roman" pitchFamily="18" charset="0"/>
                          <a:cs typeface="Times New Roman" pitchFamily="18" charset="0"/>
                        </a:rPr>
                        <a:t> kJ</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Qe</a:t>
                      </a:r>
                      <a:r>
                        <a:rPr lang="en-US" sz="2000" baseline="0" dirty="0" smtClean="0">
                          <a:latin typeface="Times New Roman" pitchFamily="18" charset="0"/>
                          <a:cs typeface="Times New Roman" pitchFamily="18" charset="0"/>
                        </a:rPr>
                        <a:t> total</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9611" y="624110"/>
            <a:ext cx="9715001" cy="1280890"/>
          </a:xfrm>
        </p:spPr>
        <p:txBody>
          <a:bodyPr>
            <a:noAutofit/>
          </a:bodyPr>
          <a:lstStyle/>
          <a:p>
            <a:pPr lvl="1" algn="l" defTabSz="457200" rtl="0">
              <a:spcBef>
                <a:spcPct val="0"/>
              </a:spcBef>
            </a:pPr>
            <a:r>
              <a:rPr lang="en-US" sz="3600" dirty="0" smtClean="0">
                <a:latin typeface="Times New Roman" pitchFamily="18" charset="0"/>
                <a:cs typeface="Times New Roman" pitchFamily="18" charset="0"/>
              </a:rPr>
              <a:t>Energy Analysis for Falling Film Evaporator</a:t>
            </a:r>
            <a:br>
              <a:rPr lang="en-US" sz="3600" dirty="0" smtClean="0">
                <a:latin typeface="Times New Roman" pitchFamily="18" charset="0"/>
                <a:cs typeface="Times New Roman" pitchFamily="18" charset="0"/>
              </a:rPr>
            </a:br>
            <a:endParaRPr lang="ar-JO" sz="3600" dirty="0">
              <a:latin typeface="Times New Roman" pitchFamily="18" charset="0"/>
              <a:cs typeface="Times New Roman" pitchFamily="18" charset="0"/>
            </a:endParaRPr>
          </a:p>
        </p:txBody>
      </p:sp>
      <p:sp>
        <p:nvSpPr>
          <p:cNvPr id="3" name="Content Placeholder 2"/>
          <p:cNvSpPr>
            <a:spLocks noGrp="1"/>
          </p:cNvSpPr>
          <p:nvPr>
            <p:ph idx="1"/>
          </p:nvPr>
        </p:nvSpPr>
        <p:spPr>
          <a:xfrm>
            <a:off x="1175657" y="1606731"/>
            <a:ext cx="10328955" cy="4304491"/>
          </a:xfrm>
        </p:spPr>
        <p:txBody>
          <a:bodyPr/>
          <a:lstStyle/>
          <a:p>
            <a:r>
              <a:rPr lang="en-US" sz="2400" dirty="0" smtClean="0">
                <a:latin typeface="Times New Roman" pitchFamily="18" charset="0"/>
                <a:cs typeface="Times New Roman" pitchFamily="18" charset="0"/>
              </a:rPr>
              <a:t>Energy analysis for Pass - Three</a:t>
            </a:r>
          </a:p>
          <a:p>
            <a:r>
              <a:rPr lang="en-US" sz="2400" dirty="0" smtClean="0">
                <a:latin typeface="Times New Roman" pitchFamily="18" charset="0"/>
                <a:cs typeface="Times New Roman" pitchFamily="18" charset="0"/>
              </a:rPr>
              <a:t>Single stage evaporator (Solid Content from 10.89% to 14.1%)</a:t>
            </a:r>
          </a:p>
          <a:p>
            <a:r>
              <a:rPr lang="en-US" sz="2400" b="1" i="1" dirty="0" smtClean="0">
                <a:latin typeface="Times New Roman" pitchFamily="18" charset="0"/>
                <a:cs typeface="Times New Roman" pitchFamily="18" charset="0"/>
              </a:rPr>
              <a:t>Main results obtained from pass 3 :</a:t>
            </a:r>
          </a:p>
          <a:p>
            <a:pPr>
              <a:buNone/>
            </a:pPr>
            <a:endParaRPr lang="en-US" sz="2400" b="1" i="1" dirty="0" smtClean="0">
              <a:latin typeface="Times New Roman" pitchFamily="18" charset="0"/>
              <a:cs typeface="Times New Roman" pitchFamily="18" charset="0"/>
            </a:endParaRPr>
          </a:p>
          <a:p>
            <a:pPr>
              <a:buNone/>
            </a:pPr>
            <a:endParaRPr lang="en-US" sz="2400" i="1" dirty="0" smtClean="0">
              <a:latin typeface="Times New Roman" pitchFamily="18" charset="0"/>
              <a:cs typeface="Times New Roman" pitchFamily="18" charset="0"/>
            </a:endParaRPr>
          </a:p>
          <a:p>
            <a:pPr>
              <a:buNone/>
            </a:pPr>
            <a:endParaRPr lang="ar-JO" dirty="0"/>
          </a:p>
        </p:txBody>
      </p:sp>
      <p:graphicFrame>
        <p:nvGraphicFramePr>
          <p:cNvPr id="4" name="Table 3"/>
          <p:cNvGraphicFramePr>
            <a:graphicFrameLocks noGrp="1"/>
          </p:cNvGraphicFramePr>
          <p:nvPr/>
        </p:nvGraphicFramePr>
        <p:xfrm>
          <a:off x="2090057" y="3515118"/>
          <a:ext cx="8122194" cy="1981200"/>
        </p:xfrm>
        <a:graphic>
          <a:graphicData uri="http://schemas.openxmlformats.org/drawingml/2006/table">
            <a:tbl>
              <a:tblPr rtl="1" firstRow="1" bandRow="1">
                <a:tableStyleId>{5940675A-B579-460E-94D1-54222C63F5DA}</a:tableStyleId>
              </a:tblPr>
              <a:tblGrid>
                <a:gridCol w="4064000">
                  <a:extLst>
                    <a:ext uri="{9D8B030D-6E8A-4147-A177-3AD203B41FA5}">
                      <a16:colId xmlns:a16="http://schemas.microsoft.com/office/drawing/2014/main" val="20000"/>
                    </a:ext>
                  </a:extLst>
                </a:gridCol>
                <a:gridCol w="4058194">
                  <a:extLst>
                    <a:ext uri="{9D8B030D-6E8A-4147-A177-3AD203B41FA5}">
                      <a16:colId xmlns:a16="http://schemas.microsoft.com/office/drawing/2014/main" val="20001"/>
                    </a:ext>
                  </a:extLst>
                </a:gridCol>
              </a:tblGrid>
              <a:tr h="370840">
                <a:tc>
                  <a:txBody>
                    <a:bodyPr/>
                    <a:lstStyle/>
                    <a:p>
                      <a:pPr algn="ctr" rtl="0"/>
                      <a:r>
                        <a:rPr lang="en-US" sz="2000" dirty="0" smtClean="0">
                          <a:latin typeface="Times New Roman" pitchFamily="18" charset="0"/>
                          <a:cs typeface="Times New Roman" pitchFamily="18" charset="0"/>
                        </a:rPr>
                        <a:t>2.7 L</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Vf</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70840">
                <a:tc>
                  <a:txBody>
                    <a:bodyPr/>
                    <a:lstStyle/>
                    <a:p>
                      <a:pPr algn="ctr" rtl="0"/>
                      <a:r>
                        <a:rPr lang="en-US" sz="2000" dirty="0" smtClean="0">
                          <a:latin typeface="Times New Roman" pitchFamily="18" charset="0"/>
                          <a:cs typeface="Times New Roman" pitchFamily="18" charset="0"/>
                        </a:rPr>
                        <a:t>1.4 L</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Vb</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70840">
                <a:tc>
                  <a:txBody>
                    <a:bodyPr/>
                    <a:lstStyle/>
                    <a:p>
                      <a:pPr algn="ctr" rtl="0"/>
                      <a:r>
                        <a:rPr lang="en-US" sz="2000" dirty="0" smtClean="0">
                          <a:latin typeface="Times New Roman" pitchFamily="18" charset="0"/>
                          <a:cs typeface="Times New Roman" pitchFamily="18" charset="0"/>
                        </a:rPr>
                        <a:t>1.3 L</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Vd</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pPr algn="ctr" rtl="0"/>
                      <a:r>
                        <a:rPr lang="en-US" sz="2000" dirty="0" smtClean="0">
                          <a:latin typeface="Times New Roman" pitchFamily="18" charset="0"/>
                          <a:cs typeface="Times New Roman" pitchFamily="18" charset="0"/>
                        </a:rPr>
                        <a:t>464.6 kJ</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Qe</a:t>
                      </a:r>
                      <a:r>
                        <a:rPr lang="en-US" sz="2000" baseline="0" dirty="0" smtClean="0">
                          <a:latin typeface="Times New Roman" pitchFamily="18" charset="0"/>
                          <a:cs typeface="Times New Roman" pitchFamily="18" charset="0"/>
                        </a:rPr>
                        <a:t> pass</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pPr algn="ctr" rtl="0"/>
                      <a:r>
                        <a:rPr lang="en-US" sz="2000" dirty="0" smtClean="0">
                          <a:latin typeface="Times New Roman" pitchFamily="18" charset="0"/>
                          <a:cs typeface="Times New Roman" pitchFamily="18" charset="0"/>
                        </a:rPr>
                        <a:t>2776.6</a:t>
                      </a:r>
                      <a:r>
                        <a:rPr lang="en-US" sz="2000" baseline="0" dirty="0" smtClean="0">
                          <a:latin typeface="Times New Roman" pitchFamily="18" charset="0"/>
                          <a:cs typeface="Times New Roman" pitchFamily="18" charset="0"/>
                        </a:rPr>
                        <a:t> kJ</a:t>
                      </a:r>
                      <a:endParaRPr lang="ar-JO" sz="2000" dirty="0">
                        <a:latin typeface="Times New Roman" pitchFamily="18" charset="0"/>
                        <a:cs typeface="Times New Roman" pitchFamily="18" charset="0"/>
                      </a:endParaRPr>
                    </a:p>
                  </a:txBody>
                  <a:tcPr/>
                </a:tc>
                <a:tc>
                  <a:txBody>
                    <a:bodyPr/>
                    <a:lstStyle/>
                    <a:p>
                      <a:pPr algn="ctr" rtl="0"/>
                      <a:r>
                        <a:rPr lang="en-US" sz="2000" dirty="0" err="1" smtClean="0">
                          <a:latin typeface="Times New Roman" pitchFamily="18" charset="0"/>
                          <a:cs typeface="Times New Roman" pitchFamily="18" charset="0"/>
                        </a:rPr>
                        <a:t>Qe</a:t>
                      </a:r>
                      <a:r>
                        <a:rPr lang="en-US" sz="2000" baseline="0" dirty="0" smtClean="0">
                          <a:latin typeface="Times New Roman" pitchFamily="18" charset="0"/>
                          <a:cs typeface="Times New Roman" pitchFamily="18" charset="0"/>
                        </a:rPr>
                        <a:t> total</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5737" y="624110"/>
            <a:ext cx="9688875" cy="956496"/>
          </a:xfrm>
        </p:spPr>
        <p:txBody>
          <a:bodyPr>
            <a:noAutofit/>
          </a:bodyPr>
          <a:lstStyle/>
          <a:p>
            <a:r>
              <a:rPr lang="en-US" dirty="0" smtClean="0">
                <a:solidFill>
                  <a:schemeClr val="tx2"/>
                </a:solidFill>
                <a:latin typeface="Times New Roman" pitchFamily="18" charset="0"/>
                <a:cs typeface="Times New Roman" pitchFamily="18" charset="0"/>
              </a:rPr>
              <a:t>Energy Analysis for Spray Dryer</a:t>
            </a:r>
            <a:br>
              <a:rPr lang="en-US" dirty="0" smtClean="0">
                <a:solidFill>
                  <a:schemeClr val="tx2"/>
                </a:solidFill>
                <a:latin typeface="Times New Roman" pitchFamily="18" charset="0"/>
                <a:cs typeface="Times New Roman" pitchFamily="18" charset="0"/>
              </a:rPr>
            </a:br>
            <a:endParaRPr lang="ar-JO" dirty="0">
              <a:solidFill>
                <a:schemeClr val="tx2"/>
              </a:solidFill>
            </a:endParaRPr>
          </a:p>
        </p:txBody>
      </p:sp>
      <p:sp>
        <p:nvSpPr>
          <p:cNvPr id="3" name="Content Placeholder 2"/>
          <p:cNvSpPr>
            <a:spLocks noGrp="1"/>
          </p:cNvSpPr>
          <p:nvPr>
            <p:ph idx="1"/>
          </p:nvPr>
        </p:nvSpPr>
        <p:spPr>
          <a:xfrm>
            <a:off x="928914" y="1449977"/>
            <a:ext cx="10575698" cy="5408023"/>
          </a:xfrm>
        </p:spPr>
        <p:txBody>
          <a:bodyPr>
            <a:normAutofit lnSpcReduction="10000"/>
          </a:bodyPr>
          <a:lstStyle/>
          <a:p>
            <a:r>
              <a:rPr lang="en-US" sz="2400" dirty="0" smtClean="0">
                <a:latin typeface="Times New Roman" pitchFamily="18" charset="0"/>
                <a:cs typeface="Times New Roman" pitchFamily="18" charset="0"/>
              </a:rPr>
              <a:t>The concentrated sample from pass three was taken and entered to the spray dryer which converts the concentrated whey to powder; the process was taken under specific parameters within two trials.</a:t>
            </a:r>
          </a:p>
          <a:p>
            <a:endParaRPr lang="en-US" sz="2000"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First trial:</a:t>
            </a:r>
          </a:p>
          <a:p>
            <a:pPr>
              <a:buNone/>
            </a:pPr>
            <a:r>
              <a:rPr lang="en-US" sz="2400" dirty="0" smtClean="0">
                <a:latin typeface="Times New Roman" pitchFamily="18" charset="0"/>
                <a:cs typeface="Times New Roman" pitchFamily="18" charset="0"/>
              </a:rPr>
              <a:t>The variable parameter was the concentrated flow rate. Whereas, the first flow rate was at 321 </a:t>
            </a:r>
            <a:r>
              <a:rPr lang="en-US" sz="2400" dirty="0" err="1" smtClean="0">
                <a:latin typeface="Times New Roman" pitchFamily="18" charset="0"/>
                <a:cs typeface="Times New Roman" pitchFamily="18" charset="0"/>
              </a:rPr>
              <a:t>mL</a:t>
            </a:r>
            <a:r>
              <a:rPr lang="en-US" sz="2400" dirty="0" smtClean="0">
                <a:latin typeface="Times New Roman" pitchFamily="18" charset="0"/>
                <a:cs typeface="Times New Roman" pitchFamily="18" charset="0"/>
              </a:rPr>
              <a:t>/h, then, the next flow rate at 444 </a:t>
            </a:r>
            <a:r>
              <a:rPr lang="en-US" sz="2400" dirty="0" err="1" smtClean="0">
                <a:latin typeface="Times New Roman" pitchFamily="18" charset="0"/>
                <a:cs typeface="Times New Roman" pitchFamily="18" charset="0"/>
              </a:rPr>
              <a:t>mL</a:t>
            </a:r>
            <a:r>
              <a:rPr lang="en-US" sz="2400" dirty="0" smtClean="0">
                <a:latin typeface="Times New Roman" pitchFamily="18" charset="0"/>
                <a:cs typeface="Times New Roman" pitchFamily="18" charset="0"/>
              </a:rPr>
              <a:t>/h, and the final flow rate at 362 </a:t>
            </a:r>
            <a:r>
              <a:rPr lang="en-US" sz="2400" dirty="0" err="1" smtClean="0">
                <a:latin typeface="Times New Roman" pitchFamily="18" charset="0"/>
                <a:cs typeface="Times New Roman" pitchFamily="18" charset="0"/>
              </a:rPr>
              <a:t>mL</a:t>
            </a:r>
            <a:r>
              <a:rPr lang="en-US" sz="2400" dirty="0" smtClean="0">
                <a:latin typeface="Times New Roman" pitchFamily="18" charset="0"/>
                <a:cs typeface="Times New Roman" pitchFamily="18" charset="0"/>
              </a:rPr>
              <a:t>/h. According to these parameters, the optimum performance was achieved at flow rate 321mL/h.</a:t>
            </a:r>
          </a:p>
          <a:p>
            <a:r>
              <a:rPr lang="en-US" sz="2400" b="1" dirty="0" smtClean="0">
                <a:latin typeface="Times New Roman" pitchFamily="18" charset="0"/>
                <a:cs typeface="Times New Roman" pitchFamily="18" charset="0"/>
              </a:rPr>
              <a:t>Second trial:</a:t>
            </a:r>
          </a:p>
          <a:p>
            <a:pPr>
              <a:buNone/>
            </a:pPr>
            <a:r>
              <a:rPr lang="en-US" sz="2400" dirty="0" smtClean="0">
                <a:latin typeface="Times New Roman" pitchFamily="18" charset="0"/>
                <a:cs typeface="Times New Roman" pitchFamily="18" charset="0"/>
              </a:rPr>
              <a:t>, the variable parameter was the air temperature. Whereas the first  temperature at 160 C and the next air temperature at 220 C, and the final air temperature at 250 C. According to these parameters, the optimum performance was achieved at air temperature of 160 C.</a:t>
            </a:r>
          </a:p>
          <a:p>
            <a:pPr>
              <a:buNone/>
            </a:pPr>
            <a:endParaRPr lang="en-US" sz="2400" dirty="0" smtClean="0">
              <a:latin typeface="Times New Roman" pitchFamily="18" charset="0"/>
              <a:cs typeface="Times New Roman" pitchFamily="18" charset="0"/>
            </a:endParaRPr>
          </a:p>
          <a:p>
            <a:pPr>
              <a:buNone/>
            </a:pPr>
            <a:endParaRPr lang="en-US" sz="2000" dirty="0" smtClean="0"/>
          </a:p>
          <a:p>
            <a:endParaRPr lang="en-US" sz="2000" dirty="0" smtClean="0">
              <a:latin typeface="Times New Roman" pitchFamily="18" charset="0"/>
              <a:cs typeface="Times New Roman" pitchFamily="18" charset="0"/>
            </a:endParaRPr>
          </a:p>
          <a:p>
            <a:endParaRPr lang="ar-J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D76EB-988E-44A7-8DFC-69F5A452FD02}"/>
              </a:ext>
            </a:extLst>
          </p:cNvPr>
          <p:cNvSpPr>
            <a:spLocks noGrp="1"/>
          </p:cNvSpPr>
          <p:nvPr>
            <p:ph type="title"/>
          </p:nvPr>
        </p:nvSpPr>
        <p:spPr>
          <a:xfrm>
            <a:off x="1640156" y="521681"/>
            <a:ext cx="8911687" cy="1280890"/>
          </a:xfrm>
        </p:spPr>
        <p:txBody>
          <a:bodyPr>
            <a:normAutofit/>
          </a:bodyPr>
          <a:lstStyle/>
          <a:p>
            <a:r>
              <a:rPr lang="en-US" b="1" dirty="0">
                <a:solidFill>
                  <a:schemeClr val="tx2"/>
                </a:solidFill>
                <a:latin typeface="Times New Roman" panose="02020603050405020304" pitchFamily="18" charset="0"/>
                <a:cs typeface="Times New Roman" panose="02020603050405020304" pitchFamily="18" charset="0"/>
              </a:rPr>
              <a:t>Agenda</a:t>
            </a:r>
          </a:p>
        </p:txBody>
      </p:sp>
      <p:sp>
        <p:nvSpPr>
          <p:cNvPr id="3" name="Content Placeholder 2">
            <a:extLst>
              <a:ext uri="{FF2B5EF4-FFF2-40B4-BE49-F238E27FC236}">
                <a16:creationId xmlns:a16="http://schemas.microsoft.com/office/drawing/2014/main" id="{7DA32832-E939-4C78-97A9-02A8AC530BEE}"/>
              </a:ext>
            </a:extLst>
          </p:cNvPr>
          <p:cNvSpPr>
            <a:spLocks noGrp="1"/>
          </p:cNvSpPr>
          <p:nvPr>
            <p:ph idx="1"/>
          </p:nvPr>
        </p:nvSpPr>
        <p:spPr>
          <a:xfrm>
            <a:off x="1640156" y="1528354"/>
            <a:ext cx="8915400" cy="5026992"/>
          </a:xfrm>
        </p:spPr>
        <p:txBody>
          <a:bodyPr>
            <a:normAutofit fontScale="92500" lnSpcReduction="20000"/>
          </a:bodyPr>
          <a:lstStyle/>
          <a:p>
            <a:r>
              <a:rPr lang="en-US" sz="2800" dirty="0" smtClean="0">
                <a:latin typeface="Times New Roman" panose="02020603050405020304" pitchFamily="18" charset="0"/>
                <a:cs typeface="Times New Roman" panose="02020603050405020304" pitchFamily="18" charset="0"/>
              </a:rPr>
              <a:t>Introduction </a:t>
            </a:r>
          </a:p>
          <a:p>
            <a:r>
              <a:rPr lang="en-US" sz="2800" dirty="0" smtClean="0">
                <a:latin typeface="Times New Roman" panose="02020603050405020304" pitchFamily="18" charset="0"/>
                <a:cs typeface="Times New Roman" panose="02020603050405020304" pitchFamily="18" charset="0"/>
              </a:rPr>
              <a:t>Definition of Whey</a:t>
            </a:r>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Falling Film Evaporator - Single Stage Evaporator Mod. UMEC/EV </a:t>
            </a:r>
          </a:p>
          <a:p>
            <a:r>
              <a:rPr lang="en-US" sz="2800" dirty="0" smtClean="0">
                <a:latin typeface="Times New Roman" panose="02020603050405020304" pitchFamily="18" charset="0"/>
                <a:cs typeface="Times New Roman" panose="02020603050405020304" pitchFamily="18" charset="0"/>
              </a:rPr>
              <a:t>Mathematical Modeling of Single-Effect Evaporator</a:t>
            </a:r>
          </a:p>
          <a:p>
            <a:r>
              <a:rPr lang="en-US" sz="2800" dirty="0" smtClean="0">
                <a:latin typeface="Times New Roman" panose="02020603050405020304" pitchFamily="18" charset="0"/>
                <a:cs typeface="Times New Roman" panose="02020603050405020304" pitchFamily="18" charset="0"/>
              </a:rPr>
              <a:t>Spray Dryer - SD-06</a:t>
            </a:r>
          </a:p>
          <a:p>
            <a:r>
              <a:rPr lang="en-US" sz="2800" dirty="0" smtClean="0">
                <a:latin typeface="Times New Roman" panose="02020603050405020304" pitchFamily="18" charset="0"/>
                <a:cs typeface="Times New Roman" panose="02020603050405020304" pitchFamily="18" charset="0"/>
              </a:rPr>
              <a:t>Mathematical Modeling of Spray Dryer </a:t>
            </a:r>
          </a:p>
          <a:p>
            <a:r>
              <a:rPr lang="en-US" sz="2800" dirty="0" smtClean="0">
                <a:latin typeface="Times New Roman" panose="02020603050405020304" pitchFamily="18" charset="0"/>
                <a:cs typeface="Times New Roman" panose="02020603050405020304" pitchFamily="18" charset="0"/>
              </a:rPr>
              <a:t>Methodology</a:t>
            </a:r>
          </a:p>
          <a:p>
            <a:r>
              <a:rPr lang="en-US" sz="2800" dirty="0" smtClean="0">
                <a:latin typeface="Times New Roman" panose="02020603050405020304" pitchFamily="18" charset="0"/>
                <a:cs typeface="Times New Roman" panose="02020603050405020304" pitchFamily="18" charset="0"/>
              </a:rPr>
              <a:t>Experimental Work</a:t>
            </a:r>
          </a:p>
          <a:p>
            <a:r>
              <a:rPr lang="en-US" sz="2800" smtClean="0">
                <a:latin typeface="Times New Roman" panose="02020603050405020304" pitchFamily="18" charset="0"/>
                <a:cs typeface="Times New Roman" panose="02020603050405020304" pitchFamily="18" charset="0"/>
              </a:rPr>
              <a:t>Conclusion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References</a:t>
            </a:r>
            <a:endParaRPr lang="en-US" sz="28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47082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6549" y="624110"/>
            <a:ext cx="9728064" cy="1280890"/>
          </a:xfrm>
        </p:spPr>
        <p:txBody>
          <a:bodyPr/>
          <a:lstStyle/>
          <a:p>
            <a:r>
              <a:rPr lang="en-US" dirty="0" smtClean="0">
                <a:solidFill>
                  <a:schemeClr val="tx2"/>
                </a:solidFill>
                <a:latin typeface="Times New Roman" pitchFamily="18" charset="0"/>
                <a:cs typeface="Times New Roman" pitchFamily="18" charset="0"/>
              </a:rPr>
              <a:t>Energy Analysis for Spray Dryer</a:t>
            </a:r>
            <a:br>
              <a:rPr lang="en-US" dirty="0" smtClean="0">
                <a:solidFill>
                  <a:schemeClr val="tx2"/>
                </a:solidFill>
                <a:latin typeface="Times New Roman" pitchFamily="18" charset="0"/>
                <a:cs typeface="Times New Roman" pitchFamily="18" charset="0"/>
              </a:rPr>
            </a:br>
            <a:endParaRPr lang="ar-JO" dirty="0"/>
          </a:p>
        </p:txBody>
      </p:sp>
      <p:sp>
        <p:nvSpPr>
          <p:cNvPr id="3" name="Content Placeholder 2"/>
          <p:cNvSpPr>
            <a:spLocks noGrp="1"/>
          </p:cNvSpPr>
          <p:nvPr>
            <p:ph idx="1"/>
          </p:nvPr>
        </p:nvSpPr>
        <p:spPr>
          <a:xfrm>
            <a:off x="1528354" y="1371599"/>
            <a:ext cx="9976258" cy="4950823"/>
          </a:xfrm>
        </p:spPr>
        <p:txBody>
          <a:bodyPr/>
          <a:lstStyle/>
          <a:p>
            <a:r>
              <a:rPr lang="en-US" sz="2000" dirty="0" smtClean="0">
                <a:latin typeface="Times New Roman" pitchFamily="18" charset="0"/>
                <a:cs typeface="Times New Roman" pitchFamily="18" charset="0"/>
              </a:rPr>
              <a:t>The thermal load consumed by spray dryer under the optimal operation conditions at a volume of 50 </a:t>
            </a:r>
            <a:r>
              <a:rPr lang="en-US" sz="2000" dirty="0" err="1" smtClean="0">
                <a:latin typeface="Times New Roman" pitchFamily="18" charset="0"/>
                <a:cs typeface="Times New Roman" pitchFamily="18" charset="0"/>
              </a:rPr>
              <a:t>mL</a:t>
            </a:r>
            <a:r>
              <a:rPr lang="en-US" sz="2000" dirty="0" smtClean="0">
                <a:latin typeface="Times New Roman" pitchFamily="18" charset="0"/>
                <a:cs typeface="Times New Roman" pitchFamily="18" charset="0"/>
              </a:rPr>
              <a:t> whey within 4.25min</a:t>
            </a: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Note that, the energy consumed in spray dryer which equals to 4288.6 kJ/L whey is differed by the solid contents of whey obtained from each single – pass evaporator. </a:t>
            </a:r>
          </a:p>
          <a:p>
            <a:endParaRPr lang="ar-JO" dirty="0"/>
          </a:p>
        </p:txBody>
      </p:sp>
      <p:graphicFrame>
        <p:nvGraphicFramePr>
          <p:cNvPr id="4" name="Table 3"/>
          <p:cNvGraphicFramePr>
            <a:graphicFrameLocks noGrp="1"/>
          </p:cNvGraphicFramePr>
          <p:nvPr/>
        </p:nvGraphicFramePr>
        <p:xfrm>
          <a:off x="2071188" y="2496215"/>
          <a:ext cx="8128000" cy="1621155"/>
        </p:xfrm>
        <a:graphic>
          <a:graphicData uri="http://schemas.openxmlformats.org/drawingml/2006/table">
            <a:tbl>
              <a:tblPr rtl="1" firstRow="1" bandRow="1">
                <a:tableStyleId>{5940675A-B579-460E-94D1-54222C63F5DA}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370840">
                <a:tc>
                  <a:txBody>
                    <a:bodyPr/>
                    <a:lstStyle/>
                    <a:p>
                      <a:pPr algn="ctr" rtl="0">
                        <a:lnSpc>
                          <a:spcPct val="115000"/>
                        </a:lnSpc>
                        <a:spcAft>
                          <a:spcPts val="0"/>
                        </a:spcAft>
                      </a:pPr>
                      <a:r>
                        <a:rPr lang="en-US" sz="2000" dirty="0">
                          <a:latin typeface="Times New Roman"/>
                          <a:ea typeface="Times New Roman"/>
                          <a:cs typeface="Arial"/>
                        </a:rPr>
                        <a:t>1.96 × 10</a:t>
                      </a:r>
                      <a:r>
                        <a:rPr lang="en-US" sz="2000" baseline="30000" dirty="0">
                          <a:latin typeface="Times New Roman"/>
                          <a:ea typeface="Times New Roman"/>
                          <a:cs typeface="Arial"/>
                        </a:rPr>
                        <a:t>-3</a:t>
                      </a:r>
                      <a:r>
                        <a:rPr lang="en-US" sz="2000" dirty="0">
                          <a:latin typeface="Times New Roman"/>
                          <a:ea typeface="Times New Roman"/>
                          <a:cs typeface="Arial"/>
                        </a:rPr>
                        <a:t> m</a:t>
                      </a:r>
                      <a:r>
                        <a:rPr lang="en-US" sz="2000" baseline="30000" dirty="0">
                          <a:latin typeface="Times New Roman"/>
                          <a:ea typeface="Times New Roman"/>
                          <a:cs typeface="Arial"/>
                        </a:rPr>
                        <a:t>2</a:t>
                      </a:r>
                      <a:endParaRPr lang="en-US" sz="2000" dirty="0">
                        <a:latin typeface="Calibri"/>
                        <a:ea typeface="Calibri"/>
                        <a:cs typeface="Arial"/>
                      </a:endParaRPr>
                    </a:p>
                  </a:txBody>
                  <a:tcPr marL="68580" marR="68580" marT="0" marB="0"/>
                </a:tc>
                <a:tc>
                  <a:txBody>
                    <a:bodyPr/>
                    <a:lstStyle/>
                    <a:p>
                      <a:pPr algn="ctr" rtl="0"/>
                      <a:r>
                        <a:rPr lang="en-US" sz="2000" dirty="0" smtClean="0">
                          <a:latin typeface="Times New Roman" pitchFamily="18" charset="0"/>
                          <a:cs typeface="Times New Roman" pitchFamily="18" charset="0"/>
                        </a:rPr>
                        <a:t>A</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70840">
                <a:tc>
                  <a:txBody>
                    <a:bodyPr/>
                    <a:lstStyle/>
                    <a:p>
                      <a:pPr algn="ctr" rtl="0">
                        <a:lnSpc>
                          <a:spcPct val="150000"/>
                        </a:lnSpc>
                        <a:spcAft>
                          <a:spcPts val="0"/>
                        </a:spcAft>
                      </a:pPr>
                      <a:r>
                        <a:rPr lang="en-US" sz="2000" dirty="0">
                          <a:latin typeface="Times New Roman"/>
                          <a:ea typeface="Times New Roman"/>
                          <a:cs typeface="Arial"/>
                        </a:rPr>
                        <a:t>8.44×10</a:t>
                      </a:r>
                      <a:r>
                        <a:rPr lang="en-US" sz="2000" baseline="30000" dirty="0">
                          <a:latin typeface="Times New Roman"/>
                          <a:ea typeface="Times New Roman"/>
                          <a:cs typeface="Arial"/>
                        </a:rPr>
                        <a:t>-3</a:t>
                      </a:r>
                      <a:r>
                        <a:rPr lang="en-US" sz="2000" dirty="0">
                          <a:latin typeface="Times New Roman"/>
                          <a:ea typeface="Times New Roman"/>
                          <a:cs typeface="Arial"/>
                        </a:rPr>
                        <a:t> </a:t>
                      </a:r>
                      <a:r>
                        <a:rPr lang="en-US" sz="2000" dirty="0" smtClean="0">
                          <a:latin typeface="Times New Roman"/>
                          <a:ea typeface="Times New Roman"/>
                          <a:cs typeface="Arial"/>
                        </a:rPr>
                        <a:t> L/s</a:t>
                      </a:r>
                      <a:endParaRPr lang="en-US" sz="2000" dirty="0">
                        <a:latin typeface="Calibri"/>
                        <a:ea typeface="Calibri"/>
                        <a:cs typeface="Arial"/>
                      </a:endParaRPr>
                    </a:p>
                  </a:txBody>
                  <a:tcPr marL="68580" marR="68580" marT="0" marB="0"/>
                </a:tc>
                <a:tc>
                  <a:txBody>
                    <a:bodyPr/>
                    <a:lstStyle/>
                    <a:p>
                      <a:pPr algn="ctr" rtl="0"/>
                      <a:r>
                        <a:rPr lang="en-US" sz="2000" dirty="0" smtClean="0">
                          <a:latin typeface="Times New Roman" pitchFamily="18" charset="0"/>
                          <a:cs typeface="Times New Roman" pitchFamily="18" charset="0"/>
                        </a:rPr>
                        <a:t>V`</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70840">
                <a:tc>
                  <a:txBody>
                    <a:bodyPr/>
                    <a:lstStyle/>
                    <a:p>
                      <a:pPr algn="ctr" rtl="0">
                        <a:lnSpc>
                          <a:spcPct val="150000"/>
                        </a:lnSpc>
                        <a:spcAft>
                          <a:spcPts val="0"/>
                        </a:spcAft>
                      </a:pPr>
                      <a:r>
                        <a:rPr lang="en-US" sz="2000" dirty="0">
                          <a:latin typeface="Times New Roman"/>
                          <a:ea typeface="Times New Roman"/>
                          <a:cs typeface="Arial"/>
                        </a:rPr>
                        <a:t>43.04 L</a:t>
                      </a:r>
                      <a:r>
                        <a:rPr lang="en-US" sz="2000" baseline="-25000" dirty="0">
                          <a:latin typeface="Times New Roman"/>
                          <a:ea typeface="Times New Roman"/>
                          <a:cs typeface="Arial"/>
                        </a:rPr>
                        <a:t>air</a:t>
                      </a:r>
                      <a:endParaRPr lang="en-US" sz="2000" dirty="0">
                        <a:latin typeface="Calibri"/>
                        <a:ea typeface="Calibri"/>
                        <a:cs typeface="Arial"/>
                      </a:endParaRPr>
                    </a:p>
                  </a:txBody>
                  <a:tcPr marL="68580" marR="68580" marT="0" marB="0"/>
                </a:tc>
                <a:tc>
                  <a:txBody>
                    <a:bodyPr/>
                    <a:lstStyle/>
                    <a:p>
                      <a:pPr algn="ctr" rtl="0"/>
                      <a:r>
                        <a:rPr lang="en-US" sz="2000" dirty="0" smtClean="0">
                          <a:latin typeface="Times New Roman" pitchFamily="18" charset="0"/>
                          <a:cs typeface="Times New Roman" pitchFamily="18" charset="0"/>
                        </a:rPr>
                        <a:t>V</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pPr algn="ctr" rtl="0">
                        <a:lnSpc>
                          <a:spcPct val="150000"/>
                        </a:lnSpc>
                        <a:spcAft>
                          <a:spcPts val="0"/>
                        </a:spcAft>
                      </a:pPr>
                      <a:r>
                        <a:rPr lang="en-US" sz="2000" dirty="0">
                          <a:latin typeface="Times New Roman"/>
                          <a:ea typeface="Times New Roman"/>
                          <a:cs typeface="Arial"/>
                        </a:rPr>
                        <a:t>4288.6 kJ/</a:t>
                      </a:r>
                      <a:r>
                        <a:rPr lang="en-US" sz="2000" dirty="0" err="1">
                          <a:latin typeface="Times New Roman"/>
                          <a:ea typeface="Times New Roman"/>
                          <a:cs typeface="Arial"/>
                        </a:rPr>
                        <a:t>L</a:t>
                      </a:r>
                      <a:r>
                        <a:rPr lang="en-US" sz="2000" baseline="-25000" dirty="0" err="1">
                          <a:latin typeface="Times New Roman"/>
                          <a:ea typeface="Times New Roman"/>
                          <a:cs typeface="Arial"/>
                        </a:rPr>
                        <a:t>whey</a:t>
                      </a:r>
                      <a:endParaRPr lang="en-US" sz="2000" dirty="0">
                        <a:latin typeface="Calibri"/>
                        <a:ea typeface="Calibri"/>
                        <a:cs typeface="Arial"/>
                      </a:endParaRPr>
                    </a:p>
                  </a:txBody>
                  <a:tcPr marL="68580" marR="68580" marT="0" marB="0"/>
                </a:tc>
                <a:tc>
                  <a:txBody>
                    <a:bodyPr/>
                    <a:lstStyle/>
                    <a:p>
                      <a:pPr algn="ctr" rtl="0"/>
                      <a:r>
                        <a:rPr lang="en-US" sz="2000" dirty="0" smtClean="0">
                          <a:latin typeface="Times New Roman" pitchFamily="18" charset="0"/>
                          <a:cs typeface="Times New Roman" pitchFamily="18" charset="0"/>
                        </a:rPr>
                        <a:t>Qs</a:t>
                      </a:r>
                      <a:endParaRPr lang="ar-JO" sz="2000"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4297" y="624110"/>
            <a:ext cx="9780315" cy="1280890"/>
          </a:xfrm>
        </p:spPr>
        <p:txBody>
          <a:bodyPr/>
          <a:lstStyle/>
          <a:p>
            <a:r>
              <a:rPr lang="en-US" dirty="0" smtClean="0">
                <a:solidFill>
                  <a:schemeClr val="tx2"/>
                </a:solidFill>
                <a:latin typeface="Times New Roman" pitchFamily="18" charset="0"/>
                <a:cs typeface="Times New Roman" pitchFamily="18" charset="0"/>
              </a:rPr>
              <a:t>Energy Analysis for Spray Dryer</a:t>
            </a:r>
            <a:br>
              <a:rPr lang="en-US" dirty="0" smtClean="0">
                <a:solidFill>
                  <a:schemeClr val="tx2"/>
                </a:solidFill>
                <a:latin typeface="Times New Roman" pitchFamily="18" charset="0"/>
                <a:cs typeface="Times New Roman" pitchFamily="18" charset="0"/>
              </a:rPr>
            </a:br>
            <a:endParaRPr lang="ar-JO" dirty="0"/>
          </a:p>
        </p:txBody>
      </p:sp>
      <p:sp>
        <p:nvSpPr>
          <p:cNvPr id="3" name="Content Placeholder 2"/>
          <p:cNvSpPr>
            <a:spLocks noGrp="1"/>
          </p:cNvSpPr>
          <p:nvPr>
            <p:ph idx="1"/>
          </p:nvPr>
        </p:nvSpPr>
        <p:spPr>
          <a:xfrm>
            <a:off x="953589" y="1489166"/>
            <a:ext cx="10551023" cy="4422056"/>
          </a:xfrm>
        </p:spPr>
        <p:txBody>
          <a:bodyPr>
            <a:normAutofit/>
          </a:bodyPr>
          <a:lstStyle/>
          <a:p>
            <a:r>
              <a:rPr lang="en-US" sz="2000" dirty="0" smtClean="0">
                <a:latin typeface="Times New Roman" pitchFamily="18" charset="0"/>
                <a:cs typeface="Times New Roman" pitchFamily="18" charset="0"/>
              </a:rPr>
              <a:t>The differentiate thermal load of the spray dryer according to the changing in % solid for each pass.  Kilograms of solid in each sample are calculated by</a:t>
            </a:r>
          </a:p>
          <a:p>
            <a:pPr>
              <a:buNone/>
            </a:pPr>
            <a:endParaRPr lang="en-US" sz="2000" dirty="0" smtClean="0">
              <a:latin typeface="Times New Roman" pitchFamily="18" charset="0"/>
              <a:cs typeface="Times New Roman" pitchFamily="18" charset="0"/>
            </a:endParaRPr>
          </a:p>
          <a:p>
            <a:pPr algn="ctr">
              <a:buNone/>
            </a:pPr>
            <a:r>
              <a:rPr lang="en-US" sz="2000" dirty="0" smtClean="0">
                <a:latin typeface="Times New Roman" pitchFamily="18" charset="0"/>
                <a:cs typeface="Times New Roman" pitchFamily="18" charset="0"/>
              </a:rPr>
              <a:t>   Solid (kg) = %Solid × Volumetric Flow Rate of Whey (L/min) × Density of Concentrated Whey (kg/L) × time (min)</a:t>
            </a:r>
          </a:p>
          <a:p>
            <a:pPr algn="ctr">
              <a:buNone/>
            </a:pPr>
            <a:endParaRPr lang="en-US" sz="2000" dirty="0" smtClean="0">
              <a:latin typeface="Times New Roman" pitchFamily="18" charset="0"/>
              <a:cs typeface="Times New Roman" pitchFamily="18" charset="0"/>
            </a:endParaRPr>
          </a:p>
          <a:p>
            <a:pPr algn="ct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ar-JO" sz="2000" dirty="0">
              <a:latin typeface="Times New Roman" pitchFamily="18" charset="0"/>
              <a:cs typeface="Times New Roman" pitchFamily="18" charset="0"/>
            </a:endParaRPr>
          </a:p>
        </p:txBody>
      </p:sp>
      <p:sp>
        <p:nvSpPr>
          <p:cNvPr id="34818"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graphicFrame>
        <p:nvGraphicFramePr>
          <p:cNvPr id="7" name="Table 6"/>
          <p:cNvGraphicFramePr>
            <a:graphicFrameLocks noGrp="1"/>
          </p:cNvGraphicFramePr>
          <p:nvPr/>
        </p:nvGraphicFramePr>
        <p:xfrm>
          <a:off x="1966686" y="3580431"/>
          <a:ext cx="9188994" cy="1891665"/>
        </p:xfrm>
        <a:graphic>
          <a:graphicData uri="http://schemas.openxmlformats.org/drawingml/2006/table">
            <a:tbl>
              <a:tblPr rtl="1" firstRow="1" bandRow="1">
                <a:tableStyleId>{5940675A-B579-460E-94D1-54222C63F5DA}</a:tableStyleId>
              </a:tblPr>
              <a:tblGrid>
                <a:gridCol w="3827417">
                  <a:extLst>
                    <a:ext uri="{9D8B030D-6E8A-4147-A177-3AD203B41FA5}">
                      <a16:colId xmlns:a16="http://schemas.microsoft.com/office/drawing/2014/main" val="20000"/>
                    </a:ext>
                  </a:extLst>
                </a:gridCol>
                <a:gridCol w="2690949">
                  <a:extLst>
                    <a:ext uri="{9D8B030D-6E8A-4147-A177-3AD203B41FA5}">
                      <a16:colId xmlns:a16="http://schemas.microsoft.com/office/drawing/2014/main" val="20001"/>
                    </a:ext>
                  </a:extLst>
                </a:gridCol>
                <a:gridCol w="2670628">
                  <a:extLst>
                    <a:ext uri="{9D8B030D-6E8A-4147-A177-3AD203B41FA5}">
                      <a16:colId xmlns:a16="http://schemas.microsoft.com/office/drawing/2014/main" val="20002"/>
                    </a:ext>
                  </a:extLst>
                </a:gridCol>
              </a:tblGrid>
              <a:tr h="370840">
                <a:tc>
                  <a:txBody>
                    <a:bodyPr/>
                    <a:lstStyle/>
                    <a:p>
                      <a:pPr algn="ctr" rtl="0">
                        <a:lnSpc>
                          <a:spcPct val="150000"/>
                        </a:lnSpc>
                        <a:spcAft>
                          <a:spcPts val="0"/>
                        </a:spcAft>
                      </a:pPr>
                      <a:r>
                        <a:rPr lang="en-US" sz="2000" dirty="0">
                          <a:latin typeface="Times New Roman"/>
                          <a:ea typeface="Times New Roman"/>
                          <a:cs typeface="Arial"/>
                        </a:rPr>
                        <a:t>Thermal Load </a:t>
                      </a:r>
                      <a:r>
                        <a:rPr lang="en-US" sz="2000" dirty="0" smtClean="0">
                          <a:latin typeface="Times New Roman"/>
                          <a:ea typeface="Times New Roman"/>
                          <a:cs typeface="Arial"/>
                        </a:rPr>
                        <a:t>for </a:t>
                      </a:r>
                      <a:r>
                        <a:rPr lang="en-US" sz="2000" dirty="0">
                          <a:latin typeface="Times New Roman"/>
                          <a:ea typeface="Times New Roman"/>
                          <a:cs typeface="Arial"/>
                        </a:rPr>
                        <a:t>Spray Dryer (Qs)</a:t>
                      </a:r>
                      <a:endParaRPr lang="en-US" sz="2000" dirty="0">
                        <a:latin typeface="Calibri"/>
                        <a:ea typeface="Calibri"/>
                        <a:cs typeface="Arial"/>
                      </a:endParaRPr>
                    </a:p>
                  </a:txBody>
                  <a:tcPr marL="68580" marR="68580" marT="0" marB="0"/>
                </a:tc>
                <a:tc>
                  <a:txBody>
                    <a:bodyPr/>
                    <a:lstStyle/>
                    <a:p>
                      <a:pPr algn="ctr" rtl="0">
                        <a:lnSpc>
                          <a:spcPct val="150000"/>
                        </a:lnSpc>
                        <a:spcAft>
                          <a:spcPts val="0"/>
                        </a:spcAft>
                      </a:pPr>
                      <a:r>
                        <a:rPr lang="en-US" sz="2000" dirty="0">
                          <a:latin typeface="Times New Roman" pitchFamily="18" charset="0"/>
                          <a:ea typeface="Times New Roman"/>
                          <a:cs typeface="Times New Roman" pitchFamily="18" charset="0"/>
                        </a:rPr>
                        <a:t>Solid Content (g)</a:t>
                      </a:r>
                      <a:endParaRPr lang="en-US" sz="2000" dirty="0">
                        <a:latin typeface="Times New Roman" pitchFamily="18" charset="0"/>
                        <a:ea typeface="Calibri"/>
                        <a:cs typeface="Times New Roman" pitchFamily="18" charset="0"/>
                      </a:endParaRPr>
                    </a:p>
                  </a:txBody>
                  <a:tcPr marL="68580" marR="68580" marT="0" marB="0"/>
                </a:tc>
                <a:tc>
                  <a:txBody>
                    <a:bodyPr/>
                    <a:lstStyle/>
                    <a:p>
                      <a:pPr algn="ctr" rtl="0">
                        <a:lnSpc>
                          <a:spcPct val="115000"/>
                        </a:lnSpc>
                        <a:spcAft>
                          <a:spcPts val="0"/>
                        </a:spcAft>
                      </a:pPr>
                      <a:r>
                        <a:rPr lang="en-US" sz="2000" dirty="0">
                          <a:latin typeface="Times New Roman"/>
                          <a:ea typeface="Times New Roman"/>
                          <a:cs typeface="Arial"/>
                        </a:rPr>
                        <a:t>Concentrated Sample</a:t>
                      </a:r>
                      <a:endParaRPr lang="en-US" sz="2000" dirty="0">
                        <a:latin typeface="Calibri"/>
                        <a:ea typeface="Calibri"/>
                        <a:cs typeface="Arial"/>
                      </a:endParaRPr>
                    </a:p>
                  </a:txBody>
                  <a:tcPr marL="68580" marR="68580" marT="0" marB="0"/>
                </a:tc>
                <a:extLst>
                  <a:ext uri="{0D108BD9-81ED-4DB2-BD59-A6C34878D82A}">
                    <a16:rowId xmlns:a16="http://schemas.microsoft.com/office/drawing/2014/main" val="10000"/>
                  </a:ext>
                </a:extLst>
              </a:tr>
              <a:tr h="370840">
                <a:tc>
                  <a:txBody>
                    <a:bodyPr/>
                    <a:lstStyle/>
                    <a:p>
                      <a:pPr algn="ctr" rtl="0">
                        <a:lnSpc>
                          <a:spcPct val="150000"/>
                        </a:lnSpc>
                        <a:spcAft>
                          <a:spcPts val="0"/>
                        </a:spcAft>
                      </a:pPr>
                      <a:r>
                        <a:rPr lang="en-US" sz="1800" dirty="0">
                          <a:latin typeface="Times New Roman"/>
                          <a:ea typeface="Times New Roman"/>
                          <a:cs typeface="Arial"/>
                        </a:rPr>
                        <a:t>65770 kJ/kg</a:t>
                      </a:r>
                      <a:endParaRPr lang="en-US" sz="1800" dirty="0">
                        <a:latin typeface="Calibri"/>
                        <a:ea typeface="Calibri"/>
                        <a:cs typeface="Arial"/>
                      </a:endParaRPr>
                    </a:p>
                  </a:txBody>
                  <a:tcPr marL="68580" marR="68580" marT="0" marB="0"/>
                </a:tc>
                <a:tc>
                  <a:txBody>
                    <a:bodyPr/>
                    <a:lstStyle/>
                    <a:p>
                      <a:pPr algn="ctr" rtl="0">
                        <a:lnSpc>
                          <a:spcPct val="150000"/>
                        </a:lnSpc>
                        <a:spcAft>
                          <a:spcPts val="0"/>
                        </a:spcAft>
                      </a:pPr>
                      <a:r>
                        <a:rPr lang="en-US" sz="1800" dirty="0">
                          <a:latin typeface="Times New Roman" pitchFamily="18" charset="0"/>
                          <a:ea typeface="Times New Roman"/>
                          <a:cs typeface="Times New Roman" pitchFamily="18" charset="0"/>
                        </a:rPr>
                        <a:t>65.2g/L</a:t>
                      </a:r>
                      <a:endParaRPr lang="en-US" sz="1800" dirty="0">
                        <a:latin typeface="Times New Roman" pitchFamily="18" charset="0"/>
                        <a:ea typeface="Calibri"/>
                        <a:cs typeface="Times New Roman" pitchFamily="18" charset="0"/>
                      </a:endParaRPr>
                    </a:p>
                  </a:txBody>
                  <a:tcPr marL="68580" marR="68580" marT="0" marB="0"/>
                </a:tc>
                <a:tc>
                  <a:txBody>
                    <a:bodyPr/>
                    <a:lstStyle/>
                    <a:p>
                      <a:pPr algn="ctr" rtl="0"/>
                      <a:r>
                        <a:rPr lang="en-US" dirty="0" smtClean="0">
                          <a:latin typeface="Times New Roman" pitchFamily="18" charset="0"/>
                          <a:cs typeface="Times New Roman" pitchFamily="18" charset="0"/>
                        </a:rPr>
                        <a:t>Origin</a:t>
                      </a:r>
                      <a:endParaRPr lang="ar-JO"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70840">
                <a:tc>
                  <a:txBody>
                    <a:bodyPr/>
                    <a:lstStyle/>
                    <a:p>
                      <a:pPr algn="ctr" rtl="0">
                        <a:lnSpc>
                          <a:spcPct val="150000"/>
                        </a:lnSpc>
                        <a:spcAft>
                          <a:spcPts val="0"/>
                        </a:spcAft>
                      </a:pPr>
                      <a:r>
                        <a:rPr lang="en-US" sz="1800" dirty="0">
                          <a:latin typeface="Times New Roman"/>
                          <a:ea typeface="Times New Roman"/>
                          <a:cs typeface="Arial"/>
                        </a:rPr>
                        <a:t>52170 kJ/kg</a:t>
                      </a:r>
                      <a:endParaRPr lang="en-US" sz="1800" dirty="0">
                        <a:latin typeface="Calibri"/>
                        <a:ea typeface="Calibri"/>
                        <a:cs typeface="Arial"/>
                      </a:endParaRPr>
                    </a:p>
                  </a:txBody>
                  <a:tcPr marL="68580" marR="68580" marT="0" marB="0"/>
                </a:tc>
                <a:tc>
                  <a:txBody>
                    <a:bodyPr/>
                    <a:lstStyle/>
                    <a:p>
                      <a:pPr algn="ctr" rtl="0">
                        <a:lnSpc>
                          <a:spcPct val="150000"/>
                        </a:lnSpc>
                        <a:spcAft>
                          <a:spcPts val="0"/>
                        </a:spcAft>
                      </a:pPr>
                      <a:r>
                        <a:rPr lang="en-US" sz="1800" dirty="0">
                          <a:latin typeface="Times New Roman" pitchFamily="18" charset="0"/>
                          <a:ea typeface="Times New Roman"/>
                          <a:cs typeface="Times New Roman" pitchFamily="18" charset="0"/>
                        </a:rPr>
                        <a:t>82.2g/L</a:t>
                      </a:r>
                      <a:endParaRPr lang="en-US" sz="1800" dirty="0">
                        <a:latin typeface="Times New Roman" pitchFamily="18" charset="0"/>
                        <a:ea typeface="Calibri"/>
                        <a:cs typeface="Times New Roman" pitchFamily="18" charset="0"/>
                      </a:endParaRPr>
                    </a:p>
                  </a:txBody>
                  <a:tcPr marL="68580" marR="68580" marT="0" marB="0"/>
                </a:tc>
                <a:tc>
                  <a:txBody>
                    <a:bodyPr/>
                    <a:lstStyle/>
                    <a:p>
                      <a:pPr algn="ctr" rtl="0"/>
                      <a:r>
                        <a:rPr lang="en-US" dirty="0" smtClean="0">
                          <a:latin typeface="Times New Roman" pitchFamily="18" charset="0"/>
                          <a:cs typeface="Times New Roman" pitchFamily="18" charset="0"/>
                        </a:rPr>
                        <a:t>Pass One</a:t>
                      </a:r>
                      <a:endParaRPr lang="ar-JO"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pPr algn="ctr" rtl="0">
                        <a:lnSpc>
                          <a:spcPct val="150000"/>
                        </a:lnSpc>
                        <a:spcAft>
                          <a:spcPts val="0"/>
                        </a:spcAft>
                      </a:pPr>
                      <a:r>
                        <a:rPr lang="en-US" sz="1800" dirty="0">
                          <a:latin typeface="Times New Roman"/>
                          <a:ea typeface="Times New Roman"/>
                          <a:cs typeface="Arial"/>
                        </a:rPr>
                        <a:t>38360 kJ/kg</a:t>
                      </a:r>
                      <a:endParaRPr lang="en-US" sz="1800" dirty="0">
                        <a:latin typeface="Calibri"/>
                        <a:ea typeface="Calibri"/>
                        <a:cs typeface="Arial"/>
                      </a:endParaRPr>
                    </a:p>
                  </a:txBody>
                  <a:tcPr marL="68580" marR="68580" marT="0" marB="0"/>
                </a:tc>
                <a:tc>
                  <a:txBody>
                    <a:bodyPr/>
                    <a:lstStyle/>
                    <a:p>
                      <a:pPr algn="ctr" rtl="0">
                        <a:lnSpc>
                          <a:spcPct val="150000"/>
                        </a:lnSpc>
                        <a:spcAft>
                          <a:spcPts val="0"/>
                        </a:spcAft>
                      </a:pPr>
                      <a:r>
                        <a:rPr lang="en-US" sz="1800" dirty="0">
                          <a:latin typeface="Times New Roman" pitchFamily="18" charset="0"/>
                          <a:ea typeface="Times New Roman"/>
                          <a:cs typeface="Times New Roman" pitchFamily="18" charset="0"/>
                        </a:rPr>
                        <a:t>111.8g/L</a:t>
                      </a:r>
                      <a:endParaRPr lang="en-US" sz="1800" dirty="0">
                        <a:latin typeface="Times New Roman" pitchFamily="18" charset="0"/>
                        <a:ea typeface="Calibri"/>
                        <a:cs typeface="Times New Roman" pitchFamily="18" charset="0"/>
                      </a:endParaRPr>
                    </a:p>
                  </a:txBody>
                  <a:tcPr marL="68580" marR="68580" marT="0" marB="0"/>
                </a:tc>
                <a:tc>
                  <a:txBody>
                    <a:bodyPr/>
                    <a:lstStyle/>
                    <a:p>
                      <a:pPr algn="ctr" rtl="0"/>
                      <a:r>
                        <a:rPr lang="en-US" dirty="0" smtClean="0">
                          <a:latin typeface="Times New Roman" pitchFamily="18" charset="0"/>
                          <a:cs typeface="Times New Roman" pitchFamily="18" charset="0"/>
                        </a:rPr>
                        <a:t>Pass Two</a:t>
                      </a:r>
                      <a:endParaRPr lang="ar-JO"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pPr algn="ctr" rtl="0">
                        <a:lnSpc>
                          <a:spcPct val="150000"/>
                        </a:lnSpc>
                        <a:spcAft>
                          <a:spcPts val="0"/>
                        </a:spcAft>
                      </a:pPr>
                      <a:r>
                        <a:rPr lang="en-US" sz="1800" dirty="0">
                          <a:latin typeface="Times New Roman"/>
                          <a:ea typeface="Times New Roman"/>
                          <a:cs typeface="Arial"/>
                        </a:rPr>
                        <a:t>30410 kJ/kg</a:t>
                      </a:r>
                      <a:endParaRPr lang="en-US" sz="1800" dirty="0">
                        <a:latin typeface="Calibri"/>
                        <a:ea typeface="Calibri"/>
                        <a:cs typeface="Arial"/>
                      </a:endParaRPr>
                    </a:p>
                  </a:txBody>
                  <a:tcPr marL="68580" marR="68580" marT="0" marB="0"/>
                </a:tc>
                <a:tc>
                  <a:txBody>
                    <a:bodyPr/>
                    <a:lstStyle/>
                    <a:p>
                      <a:pPr algn="ctr" rtl="0">
                        <a:lnSpc>
                          <a:spcPct val="150000"/>
                        </a:lnSpc>
                        <a:spcAft>
                          <a:spcPts val="0"/>
                        </a:spcAft>
                      </a:pPr>
                      <a:r>
                        <a:rPr lang="en-US" sz="1800" dirty="0">
                          <a:latin typeface="Times New Roman" pitchFamily="18" charset="0"/>
                          <a:ea typeface="Times New Roman"/>
                          <a:cs typeface="Times New Roman" pitchFamily="18" charset="0"/>
                        </a:rPr>
                        <a:t>144.8g/L</a:t>
                      </a:r>
                      <a:endParaRPr lang="en-US" sz="1800" dirty="0">
                        <a:latin typeface="Times New Roman" pitchFamily="18" charset="0"/>
                        <a:ea typeface="Calibri"/>
                        <a:cs typeface="Times New Roman" pitchFamily="18" charset="0"/>
                      </a:endParaRPr>
                    </a:p>
                  </a:txBody>
                  <a:tcPr marL="68580" marR="68580" marT="0" marB="0"/>
                </a:tc>
                <a:tc>
                  <a:txBody>
                    <a:bodyPr/>
                    <a:lstStyle/>
                    <a:p>
                      <a:pPr algn="ctr" rtl="0"/>
                      <a:r>
                        <a:rPr lang="en-US" dirty="0" smtClean="0">
                          <a:latin typeface="Times New Roman" pitchFamily="18" charset="0"/>
                          <a:cs typeface="Times New Roman" pitchFamily="18" charset="0"/>
                        </a:rPr>
                        <a:t>Pass Three</a:t>
                      </a:r>
                      <a:endParaRPr lang="ar-JO"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7989" y="624110"/>
            <a:ext cx="9636623" cy="1280890"/>
          </a:xfrm>
        </p:spPr>
        <p:txBody>
          <a:bodyPr>
            <a:normAutofit fontScale="90000"/>
          </a:bodyPr>
          <a:lstStyle/>
          <a:p>
            <a:r>
              <a:rPr lang="en-US" dirty="0" smtClean="0">
                <a:solidFill>
                  <a:schemeClr val="tx2"/>
                </a:solidFill>
                <a:latin typeface="Times New Roman" pitchFamily="18" charset="0"/>
                <a:cs typeface="Times New Roman" pitchFamily="18" charset="0"/>
              </a:rPr>
              <a:t>Energy Analysis</a:t>
            </a:r>
            <a:br>
              <a:rPr lang="en-US" dirty="0" smtClean="0">
                <a:solidFill>
                  <a:schemeClr val="tx2"/>
                </a:solidFill>
                <a:latin typeface="Times New Roman" pitchFamily="18" charset="0"/>
                <a:cs typeface="Times New Roman" pitchFamily="18" charset="0"/>
              </a:rPr>
            </a:br>
            <a:r>
              <a:rPr lang="en-US" dirty="0" smtClean="0">
                <a:solidFill>
                  <a:schemeClr val="tx2"/>
                </a:solidFill>
                <a:latin typeface="Times New Roman" pitchFamily="18" charset="0"/>
                <a:cs typeface="Times New Roman" pitchFamily="18" charset="0"/>
              </a:rPr>
              <a:t/>
            </a:r>
            <a:br>
              <a:rPr lang="en-US" dirty="0" smtClean="0">
                <a:solidFill>
                  <a:schemeClr val="tx2"/>
                </a:solidFill>
                <a:latin typeface="Times New Roman" pitchFamily="18" charset="0"/>
                <a:cs typeface="Times New Roman" pitchFamily="18" charset="0"/>
              </a:rPr>
            </a:br>
            <a:r>
              <a:rPr lang="en-US" dirty="0" smtClean="0">
                <a:solidFill>
                  <a:schemeClr val="tx2"/>
                </a:solidFill>
                <a:latin typeface="Times New Roman" pitchFamily="18" charset="0"/>
                <a:cs typeface="Times New Roman" pitchFamily="18" charset="0"/>
              </a:rPr>
              <a:t/>
            </a:r>
            <a:br>
              <a:rPr lang="en-US" dirty="0" smtClean="0">
                <a:solidFill>
                  <a:schemeClr val="tx2"/>
                </a:solidFill>
                <a:latin typeface="Times New Roman" pitchFamily="18" charset="0"/>
                <a:cs typeface="Times New Roman" pitchFamily="18" charset="0"/>
              </a:rPr>
            </a:br>
            <a:endParaRPr lang="ar-JO" dirty="0"/>
          </a:p>
        </p:txBody>
      </p:sp>
      <p:sp>
        <p:nvSpPr>
          <p:cNvPr id="3" name="Content Placeholder 2"/>
          <p:cNvSpPr>
            <a:spLocks noGrp="1"/>
          </p:cNvSpPr>
          <p:nvPr>
            <p:ph idx="1"/>
          </p:nvPr>
        </p:nvSpPr>
        <p:spPr>
          <a:xfrm>
            <a:off x="1188720" y="1319348"/>
            <a:ext cx="10315892" cy="5199017"/>
          </a:xfrm>
        </p:spPr>
        <p:txBody>
          <a:bodyPr>
            <a:normAutofit/>
          </a:bodyPr>
          <a:lstStyle/>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The energy obtained for each kilogram solid in the falling film evaporator :</a:t>
            </a: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pPr>
              <a:buNone/>
            </a:pPr>
            <a:endParaRPr lang="en-US" sz="2000" b="1" i="1" dirty="0" smtClean="0">
              <a:latin typeface="Times New Roman" pitchFamily="18" charset="0"/>
              <a:cs typeface="Times New Roman" pitchFamily="18" charset="0"/>
            </a:endParaRPr>
          </a:p>
          <a:p>
            <a:endParaRPr lang="ar-JO" dirty="0"/>
          </a:p>
        </p:txBody>
      </p:sp>
      <p:graphicFrame>
        <p:nvGraphicFramePr>
          <p:cNvPr id="4" name="Table 3"/>
          <p:cNvGraphicFramePr>
            <a:graphicFrameLocks noGrp="1"/>
          </p:cNvGraphicFramePr>
          <p:nvPr/>
        </p:nvGraphicFramePr>
        <p:xfrm>
          <a:off x="2076995" y="3020180"/>
          <a:ext cx="8127999" cy="2057400"/>
        </p:xfrm>
        <a:graphic>
          <a:graphicData uri="http://schemas.openxmlformats.org/drawingml/2006/table">
            <a:tbl>
              <a:tblPr rtl="1" firstRow="1" bandRow="1">
                <a:tableStyleId>{5940675A-B579-460E-94D1-54222C63F5DA}</a:tableStyleId>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gridCol w="2709333">
                  <a:extLst>
                    <a:ext uri="{9D8B030D-6E8A-4147-A177-3AD203B41FA5}">
                      <a16:colId xmlns:a16="http://schemas.microsoft.com/office/drawing/2014/main" val="20002"/>
                    </a:ext>
                  </a:extLst>
                </a:gridCol>
              </a:tblGrid>
              <a:tr h="370840">
                <a:tc>
                  <a:txBody>
                    <a:bodyPr/>
                    <a:lstStyle/>
                    <a:p>
                      <a:pPr algn="ctr" rtl="0">
                        <a:lnSpc>
                          <a:spcPct val="150000"/>
                        </a:lnSpc>
                        <a:spcAft>
                          <a:spcPts val="0"/>
                        </a:spcAft>
                      </a:pPr>
                      <a:r>
                        <a:rPr lang="en-US" sz="1800" dirty="0">
                          <a:latin typeface="Times New Roman" pitchFamily="18" charset="0"/>
                          <a:ea typeface="Times New Roman"/>
                          <a:cs typeface="Times New Roman" pitchFamily="18" charset="0"/>
                        </a:rPr>
                        <a:t>Energy Consumed kJ/kg</a:t>
                      </a:r>
                      <a:endParaRPr lang="en-US" sz="1800" dirty="0">
                        <a:latin typeface="Times New Roman" pitchFamily="18" charset="0"/>
                        <a:ea typeface="Calibri"/>
                        <a:cs typeface="Times New Roman" pitchFamily="18" charset="0"/>
                      </a:endParaRPr>
                    </a:p>
                  </a:txBody>
                  <a:tcPr marL="68580" marR="68580" marT="0" marB="0"/>
                </a:tc>
                <a:tc>
                  <a:txBody>
                    <a:bodyPr/>
                    <a:lstStyle/>
                    <a:p>
                      <a:pPr algn="ctr" rtl="0">
                        <a:lnSpc>
                          <a:spcPct val="150000"/>
                        </a:lnSpc>
                        <a:spcAft>
                          <a:spcPts val="0"/>
                        </a:spcAft>
                      </a:pPr>
                      <a:r>
                        <a:rPr lang="en-US" sz="1800" dirty="0">
                          <a:latin typeface="Times New Roman" pitchFamily="18" charset="0"/>
                          <a:ea typeface="Times New Roman"/>
                          <a:cs typeface="Times New Roman" pitchFamily="18" charset="0"/>
                        </a:rPr>
                        <a:t>Solid Content (g)</a:t>
                      </a:r>
                      <a:endParaRPr lang="en-US" sz="1800" dirty="0">
                        <a:latin typeface="Times New Roman" pitchFamily="18" charset="0"/>
                        <a:ea typeface="Calibri"/>
                        <a:cs typeface="Times New Roman" pitchFamily="18" charset="0"/>
                      </a:endParaRPr>
                    </a:p>
                  </a:txBody>
                  <a:tcPr marL="68580" marR="68580" marT="0" marB="0"/>
                </a:tc>
                <a:tc>
                  <a:txBody>
                    <a:bodyPr/>
                    <a:lstStyle/>
                    <a:p>
                      <a:pPr algn="ctr" rtl="0">
                        <a:lnSpc>
                          <a:spcPct val="115000"/>
                        </a:lnSpc>
                        <a:spcAft>
                          <a:spcPts val="0"/>
                        </a:spcAft>
                      </a:pPr>
                      <a:r>
                        <a:rPr lang="en-US" sz="1800" dirty="0">
                          <a:latin typeface="Times New Roman" pitchFamily="18" charset="0"/>
                          <a:ea typeface="Times New Roman"/>
                          <a:cs typeface="Times New Roman" pitchFamily="18" charset="0"/>
                        </a:rPr>
                        <a:t>Concentrated Sample</a:t>
                      </a:r>
                      <a:endParaRPr lang="en-US" sz="1800" dirty="0">
                        <a:latin typeface="Times New Roman" pitchFamily="18" charset="0"/>
                        <a:ea typeface="Calibri"/>
                        <a:cs typeface="Times New Roman" pitchFamily="18" charset="0"/>
                      </a:endParaRPr>
                    </a:p>
                  </a:txBody>
                  <a:tcPr marL="68580" marR="68580" marT="0" marB="0"/>
                </a:tc>
                <a:extLst>
                  <a:ext uri="{0D108BD9-81ED-4DB2-BD59-A6C34878D82A}">
                    <a16:rowId xmlns:a16="http://schemas.microsoft.com/office/drawing/2014/main" val="10000"/>
                  </a:ext>
                </a:extLst>
              </a:tr>
              <a:tr h="370840">
                <a:tc>
                  <a:txBody>
                    <a:bodyPr/>
                    <a:lstStyle/>
                    <a:p>
                      <a:pPr algn="ctr" rtl="0"/>
                      <a:r>
                        <a:rPr lang="en-US" sz="1800" dirty="0" smtClean="0">
                          <a:latin typeface="Times New Roman" pitchFamily="18" charset="0"/>
                          <a:cs typeface="Times New Roman" pitchFamily="18" charset="0"/>
                        </a:rPr>
                        <a:t>-</a:t>
                      </a:r>
                      <a:endParaRPr lang="ar-JO" sz="1800" dirty="0">
                        <a:latin typeface="Times New Roman" pitchFamily="18" charset="0"/>
                        <a:cs typeface="Times New Roman" pitchFamily="18" charset="0"/>
                      </a:endParaRPr>
                    </a:p>
                  </a:txBody>
                  <a:tcPr/>
                </a:tc>
                <a:tc>
                  <a:txBody>
                    <a:bodyPr/>
                    <a:lstStyle/>
                    <a:p>
                      <a:pPr algn="ctr" rtl="0">
                        <a:lnSpc>
                          <a:spcPct val="150000"/>
                        </a:lnSpc>
                        <a:spcAft>
                          <a:spcPts val="0"/>
                        </a:spcAft>
                      </a:pPr>
                      <a:r>
                        <a:rPr lang="en-US" sz="1800" dirty="0">
                          <a:latin typeface="Times New Roman" pitchFamily="18" charset="0"/>
                          <a:ea typeface="Times New Roman"/>
                          <a:cs typeface="Times New Roman" pitchFamily="18" charset="0"/>
                        </a:rPr>
                        <a:t>65.2g/L</a:t>
                      </a:r>
                      <a:endParaRPr lang="en-US" sz="1800" dirty="0">
                        <a:latin typeface="Times New Roman" pitchFamily="18" charset="0"/>
                        <a:ea typeface="Calibri"/>
                        <a:cs typeface="Times New Roman" pitchFamily="18" charset="0"/>
                      </a:endParaRPr>
                    </a:p>
                  </a:txBody>
                  <a:tcPr marL="68580" marR="68580" marT="0" marB="0"/>
                </a:tc>
                <a:tc>
                  <a:txBody>
                    <a:bodyPr/>
                    <a:lstStyle/>
                    <a:p>
                      <a:pPr algn="ctr" rtl="0"/>
                      <a:r>
                        <a:rPr lang="en-US" sz="1800" dirty="0" smtClean="0">
                          <a:latin typeface="Times New Roman" pitchFamily="18" charset="0"/>
                          <a:cs typeface="Times New Roman" pitchFamily="18" charset="0"/>
                        </a:rPr>
                        <a:t>Origin</a:t>
                      </a:r>
                      <a:endParaRPr lang="ar-JO" sz="180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70840">
                <a:tc>
                  <a:txBody>
                    <a:bodyPr/>
                    <a:lstStyle/>
                    <a:p>
                      <a:pPr algn="ctr" rtl="0">
                        <a:lnSpc>
                          <a:spcPct val="150000"/>
                        </a:lnSpc>
                        <a:spcAft>
                          <a:spcPts val="0"/>
                        </a:spcAft>
                      </a:pPr>
                      <a:r>
                        <a:rPr lang="en-US" sz="1800" dirty="0">
                          <a:latin typeface="Times New Roman"/>
                          <a:ea typeface="Times New Roman"/>
                          <a:cs typeface="Arial"/>
                        </a:rPr>
                        <a:t>17568.1kJ/kg</a:t>
                      </a:r>
                      <a:endParaRPr lang="en-US" sz="1800" dirty="0">
                        <a:latin typeface="Calibri"/>
                        <a:ea typeface="Calibri"/>
                        <a:cs typeface="Arial"/>
                      </a:endParaRPr>
                    </a:p>
                  </a:txBody>
                  <a:tcPr marL="68580" marR="68580" marT="0" marB="0"/>
                </a:tc>
                <a:tc>
                  <a:txBody>
                    <a:bodyPr/>
                    <a:lstStyle/>
                    <a:p>
                      <a:pPr algn="ctr" rtl="0">
                        <a:lnSpc>
                          <a:spcPct val="150000"/>
                        </a:lnSpc>
                        <a:spcAft>
                          <a:spcPts val="0"/>
                        </a:spcAft>
                      </a:pPr>
                      <a:r>
                        <a:rPr lang="en-US" sz="1800" dirty="0">
                          <a:latin typeface="Times New Roman" pitchFamily="18" charset="0"/>
                          <a:ea typeface="Times New Roman"/>
                          <a:cs typeface="Times New Roman" pitchFamily="18" charset="0"/>
                        </a:rPr>
                        <a:t>82.2g/L</a:t>
                      </a:r>
                      <a:endParaRPr lang="en-US" sz="1800" dirty="0">
                        <a:latin typeface="Times New Roman" pitchFamily="18" charset="0"/>
                        <a:ea typeface="Calibri"/>
                        <a:cs typeface="Times New Roman" pitchFamily="18" charset="0"/>
                      </a:endParaRPr>
                    </a:p>
                  </a:txBody>
                  <a:tcPr marL="68580" marR="68580" marT="0" marB="0"/>
                </a:tc>
                <a:tc>
                  <a:txBody>
                    <a:bodyPr/>
                    <a:lstStyle/>
                    <a:p>
                      <a:pPr algn="ctr" rtl="0"/>
                      <a:r>
                        <a:rPr lang="en-US" sz="1800" dirty="0" smtClean="0">
                          <a:latin typeface="Times New Roman" pitchFamily="18" charset="0"/>
                          <a:cs typeface="Times New Roman" pitchFamily="18" charset="0"/>
                        </a:rPr>
                        <a:t>Pass One</a:t>
                      </a:r>
                      <a:endParaRPr lang="ar-JO" sz="1800"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pPr algn="ctr" rtl="0">
                        <a:lnSpc>
                          <a:spcPct val="150000"/>
                        </a:lnSpc>
                        <a:spcAft>
                          <a:spcPts val="0"/>
                        </a:spcAft>
                      </a:pPr>
                      <a:r>
                        <a:rPr lang="en-US" sz="1800" dirty="0">
                          <a:latin typeface="Times New Roman"/>
                          <a:ea typeface="Times New Roman"/>
                          <a:cs typeface="Arial"/>
                        </a:rPr>
                        <a:t>20679.7 kJ/kg</a:t>
                      </a:r>
                      <a:endParaRPr lang="en-US" sz="1800" dirty="0">
                        <a:latin typeface="Calibri"/>
                        <a:ea typeface="Calibri"/>
                        <a:cs typeface="Arial"/>
                      </a:endParaRPr>
                    </a:p>
                  </a:txBody>
                  <a:tcPr marL="68580" marR="68580" marT="0" marB="0"/>
                </a:tc>
                <a:tc>
                  <a:txBody>
                    <a:bodyPr/>
                    <a:lstStyle/>
                    <a:p>
                      <a:pPr algn="ctr" rtl="0">
                        <a:lnSpc>
                          <a:spcPct val="150000"/>
                        </a:lnSpc>
                        <a:spcAft>
                          <a:spcPts val="0"/>
                        </a:spcAft>
                      </a:pPr>
                      <a:r>
                        <a:rPr lang="en-US" sz="1800" dirty="0">
                          <a:latin typeface="Times New Roman" pitchFamily="18" charset="0"/>
                          <a:ea typeface="Times New Roman"/>
                          <a:cs typeface="Times New Roman" pitchFamily="18" charset="0"/>
                        </a:rPr>
                        <a:t>111.8g/L</a:t>
                      </a:r>
                      <a:endParaRPr lang="en-US" sz="1800" dirty="0">
                        <a:latin typeface="Times New Roman" pitchFamily="18" charset="0"/>
                        <a:ea typeface="Calibri"/>
                        <a:cs typeface="Times New Roman" pitchFamily="18" charset="0"/>
                      </a:endParaRPr>
                    </a:p>
                  </a:txBody>
                  <a:tcPr marL="68580" marR="68580" marT="0" marB="0"/>
                </a:tc>
                <a:tc>
                  <a:txBody>
                    <a:bodyPr/>
                    <a:lstStyle/>
                    <a:p>
                      <a:pPr algn="ctr" rtl="0"/>
                      <a:r>
                        <a:rPr lang="en-US" sz="1800" dirty="0" smtClean="0">
                          <a:latin typeface="Times New Roman" pitchFamily="18" charset="0"/>
                          <a:cs typeface="Times New Roman" pitchFamily="18" charset="0"/>
                        </a:rPr>
                        <a:t>Pass Two</a:t>
                      </a:r>
                      <a:endParaRPr lang="ar-JO" sz="1800"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pPr algn="ctr" rtl="0">
                        <a:lnSpc>
                          <a:spcPct val="150000"/>
                        </a:lnSpc>
                        <a:spcAft>
                          <a:spcPts val="0"/>
                        </a:spcAft>
                      </a:pPr>
                      <a:r>
                        <a:rPr lang="en-US" sz="1800" dirty="0">
                          <a:latin typeface="Times New Roman"/>
                          <a:ea typeface="Times New Roman"/>
                          <a:cs typeface="Arial"/>
                        </a:rPr>
                        <a:t>19175 kJ/kg</a:t>
                      </a:r>
                      <a:endParaRPr lang="en-US" sz="1800" dirty="0">
                        <a:latin typeface="Calibri"/>
                        <a:ea typeface="Calibri"/>
                        <a:cs typeface="Arial"/>
                      </a:endParaRPr>
                    </a:p>
                  </a:txBody>
                  <a:tcPr marL="68580" marR="68580" marT="0" marB="0"/>
                </a:tc>
                <a:tc>
                  <a:txBody>
                    <a:bodyPr/>
                    <a:lstStyle/>
                    <a:p>
                      <a:pPr algn="ctr" rtl="0">
                        <a:lnSpc>
                          <a:spcPct val="150000"/>
                        </a:lnSpc>
                        <a:spcAft>
                          <a:spcPts val="0"/>
                        </a:spcAft>
                      </a:pPr>
                      <a:r>
                        <a:rPr lang="en-US" sz="1800" dirty="0">
                          <a:latin typeface="Times New Roman" pitchFamily="18" charset="0"/>
                          <a:ea typeface="Times New Roman"/>
                          <a:cs typeface="Times New Roman" pitchFamily="18" charset="0"/>
                        </a:rPr>
                        <a:t>144.8g/L</a:t>
                      </a:r>
                      <a:endParaRPr lang="en-US" sz="1800" dirty="0">
                        <a:latin typeface="Times New Roman" pitchFamily="18" charset="0"/>
                        <a:ea typeface="Calibri"/>
                        <a:cs typeface="Times New Roman" pitchFamily="18" charset="0"/>
                      </a:endParaRPr>
                    </a:p>
                  </a:txBody>
                  <a:tcPr marL="68580" marR="68580" marT="0" marB="0"/>
                </a:tc>
                <a:tc>
                  <a:txBody>
                    <a:bodyPr/>
                    <a:lstStyle/>
                    <a:p>
                      <a:pPr algn="ctr" rtl="0"/>
                      <a:r>
                        <a:rPr lang="en-US" sz="1800" dirty="0" smtClean="0">
                          <a:latin typeface="Times New Roman" pitchFamily="18" charset="0"/>
                          <a:cs typeface="Times New Roman" pitchFamily="18" charset="0"/>
                        </a:rPr>
                        <a:t>Pass Three</a:t>
                      </a:r>
                      <a:endParaRPr lang="ar-JO" sz="1800"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857" y="624110"/>
            <a:ext cx="9871755" cy="1280890"/>
          </a:xfrm>
        </p:spPr>
        <p:txBody>
          <a:bodyPr>
            <a:noAutofit/>
          </a:bodyPr>
          <a:lstStyle/>
          <a:p>
            <a:r>
              <a:rPr lang="en-US" dirty="0" smtClean="0">
                <a:solidFill>
                  <a:schemeClr val="tx2"/>
                </a:solidFill>
                <a:latin typeface="Times New Roman" pitchFamily="18" charset="0"/>
                <a:cs typeface="Times New Roman" pitchFamily="18" charset="0"/>
              </a:rPr>
              <a:t>The Total Energy Required and Cost Analysis </a:t>
            </a:r>
            <a:br>
              <a:rPr lang="en-US" dirty="0" smtClean="0">
                <a:solidFill>
                  <a:schemeClr val="tx2"/>
                </a:solidFill>
                <a:latin typeface="Times New Roman" pitchFamily="18" charset="0"/>
                <a:cs typeface="Times New Roman" pitchFamily="18" charset="0"/>
              </a:rPr>
            </a:br>
            <a:r>
              <a:rPr lang="en-US" dirty="0" smtClean="0">
                <a:solidFill>
                  <a:schemeClr val="tx2"/>
                </a:solidFill>
                <a:latin typeface="Times New Roman" pitchFamily="18" charset="0"/>
                <a:cs typeface="Times New Roman" pitchFamily="18" charset="0"/>
              </a:rPr>
              <a:t> </a:t>
            </a:r>
            <a:br>
              <a:rPr lang="en-US" dirty="0" smtClean="0">
                <a:solidFill>
                  <a:schemeClr val="tx2"/>
                </a:solidFill>
                <a:latin typeface="Times New Roman" pitchFamily="18" charset="0"/>
                <a:cs typeface="Times New Roman" pitchFamily="18" charset="0"/>
              </a:rPr>
            </a:br>
            <a:endParaRPr lang="ar-JO"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1188720" y="1528354"/>
            <a:ext cx="10315892" cy="4382868"/>
          </a:xfrm>
        </p:spPr>
        <p:txBody>
          <a:bodyPr/>
          <a:lstStyle/>
          <a:p>
            <a:r>
              <a:rPr lang="en-US" sz="2400" dirty="0" smtClean="0">
                <a:latin typeface="Times New Roman" pitchFamily="18" charset="0"/>
                <a:cs typeface="Times New Roman" pitchFamily="18" charset="0"/>
              </a:rPr>
              <a:t>The total energy required for each kilogram solid in the overall processes (Spray Dryer + Falling Film Evaporator)</a:t>
            </a:r>
            <a:endParaRPr lang="en-US" sz="2400" b="1" i="1" dirty="0" smtClean="0">
              <a:latin typeface="Times New Roman" pitchFamily="18" charset="0"/>
              <a:cs typeface="Times New Roman" pitchFamily="18" charset="0"/>
            </a:endParaRPr>
          </a:p>
          <a:p>
            <a:pPr>
              <a:buNone/>
            </a:pPr>
            <a:endParaRPr lang="en-US" dirty="0" smtClean="0"/>
          </a:p>
          <a:p>
            <a:endParaRPr lang="ar-JO" dirty="0"/>
          </a:p>
        </p:txBody>
      </p:sp>
      <p:graphicFrame>
        <p:nvGraphicFramePr>
          <p:cNvPr id="4" name="Table 3"/>
          <p:cNvGraphicFramePr>
            <a:graphicFrameLocks noGrp="1"/>
          </p:cNvGraphicFramePr>
          <p:nvPr/>
        </p:nvGraphicFramePr>
        <p:xfrm>
          <a:off x="1979747" y="2888097"/>
          <a:ext cx="9293499" cy="2930340"/>
        </p:xfrm>
        <a:graphic>
          <a:graphicData uri="http://schemas.openxmlformats.org/drawingml/2006/table">
            <a:tbl>
              <a:tblPr rtl="1" firstRow="1" bandRow="1">
                <a:tableStyleId>{69CF1AB2-1976-4502-BF36-3FF5EA218861}</a:tableStyleId>
              </a:tblPr>
              <a:tblGrid>
                <a:gridCol w="3097833">
                  <a:extLst>
                    <a:ext uri="{9D8B030D-6E8A-4147-A177-3AD203B41FA5}">
                      <a16:colId xmlns:a16="http://schemas.microsoft.com/office/drawing/2014/main" val="20000"/>
                    </a:ext>
                  </a:extLst>
                </a:gridCol>
                <a:gridCol w="3097833">
                  <a:extLst>
                    <a:ext uri="{9D8B030D-6E8A-4147-A177-3AD203B41FA5}">
                      <a16:colId xmlns:a16="http://schemas.microsoft.com/office/drawing/2014/main" val="20001"/>
                    </a:ext>
                  </a:extLst>
                </a:gridCol>
                <a:gridCol w="3097833">
                  <a:extLst>
                    <a:ext uri="{9D8B030D-6E8A-4147-A177-3AD203B41FA5}">
                      <a16:colId xmlns:a16="http://schemas.microsoft.com/office/drawing/2014/main" val="20002"/>
                    </a:ext>
                  </a:extLst>
                </a:gridCol>
              </a:tblGrid>
              <a:tr h="503985">
                <a:tc>
                  <a:txBody>
                    <a:bodyPr/>
                    <a:lstStyle/>
                    <a:p>
                      <a:pPr algn="ctr" rtl="0">
                        <a:lnSpc>
                          <a:spcPct val="150000"/>
                        </a:lnSpc>
                        <a:spcAft>
                          <a:spcPts val="0"/>
                        </a:spcAft>
                      </a:pPr>
                      <a:r>
                        <a:rPr lang="en-US" sz="2000" b="0" dirty="0">
                          <a:latin typeface="Times New Roman" pitchFamily="18" charset="0"/>
                          <a:ea typeface="Times New Roman"/>
                          <a:cs typeface="Times New Roman" pitchFamily="18" charset="0"/>
                        </a:rPr>
                        <a:t>Total Energy Consumed kJ/kg</a:t>
                      </a:r>
                      <a:endParaRPr lang="en-US" sz="2000" b="0" dirty="0">
                        <a:latin typeface="Times New Roman" pitchFamily="18" charset="0"/>
                        <a:ea typeface="Calibri"/>
                        <a:cs typeface="Times New Roman" pitchFamily="18" charset="0"/>
                      </a:endParaRPr>
                    </a:p>
                  </a:txBody>
                  <a:tcPr marL="68580" marR="68580" marT="0" marB="0"/>
                </a:tc>
                <a:tc>
                  <a:txBody>
                    <a:bodyPr/>
                    <a:lstStyle/>
                    <a:p>
                      <a:pPr algn="ctr" rtl="0">
                        <a:lnSpc>
                          <a:spcPct val="150000"/>
                        </a:lnSpc>
                        <a:spcAft>
                          <a:spcPts val="0"/>
                        </a:spcAft>
                      </a:pPr>
                      <a:r>
                        <a:rPr lang="en-US" sz="2000" b="0" dirty="0">
                          <a:latin typeface="Times New Roman" pitchFamily="18" charset="0"/>
                          <a:ea typeface="Times New Roman"/>
                          <a:cs typeface="Times New Roman" pitchFamily="18" charset="0"/>
                        </a:rPr>
                        <a:t>Solid Content (g)</a:t>
                      </a:r>
                      <a:endParaRPr lang="en-US" sz="2000" b="0" dirty="0">
                        <a:latin typeface="Times New Roman" pitchFamily="18" charset="0"/>
                        <a:ea typeface="Calibri"/>
                        <a:cs typeface="Times New Roman" pitchFamily="18" charset="0"/>
                      </a:endParaRPr>
                    </a:p>
                  </a:txBody>
                  <a:tcPr marL="68580" marR="68580" marT="0" marB="0"/>
                </a:tc>
                <a:tc>
                  <a:txBody>
                    <a:bodyPr/>
                    <a:lstStyle/>
                    <a:p>
                      <a:pPr algn="ctr" rtl="0">
                        <a:lnSpc>
                          <a:spcPct val="115000"/>
                        </a:lnSpc>
                        <a:spcAft>
                          <a:spcPts val="0"/>
                        </a:spcAft>
                      </a:pPr>
                      <a:r>
                        <a:rPr lang="en-US" sz="2000" b="0" dirty="0">
                          <a:latin typeface="Times New Roman" pitchFamily="18" charset="0"/>
                          <a:ea typeface="Times New Roman"/>
                          <a:cs typeface="Times New Roman" pitchFamily="18" charset="0"/>
                        </a:rPr>
                        <a:t>Concentrated Sample</a:t>
                      </a:r>
                      <a:endParaRPr lang="en-US" sz="2000" b="0" dirty="0">
                        <a:latin typeface="Times New Roman" pitchFamily="18" charset="0"/>
                        <a:ea typeface="Calibri"/>
                        <a:cs typeface="Times New Roman" pitchFamily="18" charset="0"/>
                      </a:endParaRPr>
                    </a:p>
                  </a:txBody>
                  <a:tcPr marL="68580" marR="68580" marT="0" marB="0"/>
                </a:tc>
                <a:extLst>
                  <a:ext uri="{0D108BD9-81ED-4DB2-BD59-A6C34878D82A}">
                    <a16:rowId xmlns:a16="http://schemas.microsoft.com/office/drawing/2014/main" val="10000"/>
                  </a:ext>
                </a:extLst>
              </a:tr>
              <a:tr h="503985">
                <a:tc>
                  <a:txBody>
                    <a:bodyPr/>
                    <a:lstStyle/>
                    <a:p>
                      <a:pPr algn="ctr" rtl="0">
                        <a:lnSpc>
                          <a:spcPct val="150000"/>
                        </a:lnSpc>
                        <a:spcAft>
                          <a:spcPts val="0"/>
                        </a:spcAft>
                      </a:pPr>
                      <a:r>
                        <a:rPr lang="en-US" sz="2000" dirty="0">
                          <a:latin typeface="Times New Roman" pitchFamily="18" charset="0"/>
                          <a:ea typeface="Times New Roman"/>
                          <a:cs typeface="Times New Roman" pitchFamily="18" charset="0"/>
                        </a:rPr>
                        <a:t>65770 kJ/kg</a:t>
                      </a:r>
                      <a:endParaRPr lang="en-US" sz="2000" dirty="0">
                        <a:latin typeface="Times New Roman" pitchFamily="18" charset="0"/>
                        <a:ea typeface="Calibri"/>
                        <a:cs typeface="Times New Roman" pitchFamily="18" charset="0"/>
                      </a:endParaRPr>
                    </a:p>
                  </a:txBody>
                  <a:tcPr marL="68580" marR="68580" marT="0" marB="0"/>
                </a:tc>
                <a:tc>
                  <a:txBody>
                    <a:bodyPr/>
                    <a:lstStyle/>
                    <a:p>
                      <a:pPr algn="ctr" rtl="0">
                        <a:lnSpc>
                          <a:spcPct val="150000"/>
                        </a:lnSpc>
                        <a:spcAft>
                          <a:spcPts val="0"/>
                        </a:spcAft>
                      </a:pPr>
                      <a:r>
                        <a:rPr lang="en-US" sz="2000" dirty="0">
                          <a:latin typeface="Times New Roman" pitchFamily="18" charset="0"/>
                          <a:ea typeface="Times New Roman"/>
                          <a:cs typeface="Times New Roman" pitchFamily="18" charset="0"/>
                        </a:rPr>
                        <a:t>65.2g/L</a:t>
                      </a:r>
                      <a:endParaRPr lang="en-US" sz="2000" dirty="0">
                        <a:latin typeface="Times New Roman" pitchFamily="18" charset="0"/>
                        <a:ea typeface="Calibri"/>
                        <a:cs typeface="Times New Roman" pitchFamily="18" charset="0"/>
                      </a:endParaRPr>
                    </a:p>
                  </a:txBody>
                  <a:tcPr marL="68580" marR="68580" marT="0" marB="0"/>
                </a:tc>
                <a:tc>
                  <a:txBody>
                    <a:bodyPr/>
                    <a:lstStyle/>
                    <a:p>
                      <a:pPr algn="ctr" rtl="1"/>
                      <a:r>
                        <a:rPr lang="en-US" sz="2000" b="0" dirty="0" smtClean="0">
                          <a:latin typeface="Times New Roman" pitchFamily="18" charset="0"/>
                          <a:cs typeface="Times New Roman" pitchFamily="18" charset="0"/>
                        </a:rPr>
                        <a:t>Origin</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503985">
                <a:tc>
                  <a:txBody>
                    <a:bodyPr/>
                    <a:lstStyle/>
                    <a:p>
                      <a:pPr algn="ctr" rtl="0">
                        <a:lnSpc>
                          <a:spcPct val="150000"/>
                        </a:lnSpc>
                        <a:spcAft>
                          <a:spcPts val="0"/>
                        </a:spcAft>
                      </a:pPr>
                      <a:r>
                        <a:rPr lang="en-US" sz="2000" dirty="0">
                          <a:latin typeface="Times New Roman"/>
                          <a:ea typeface="Times New Roman"/>
                          <a:cs typeface="Arial"/>
                        </a:rPr>
                        <a:t>69738.1kJ/kg</a:t>
                      </a:r>
                      <a:endParaRPr lang="en-US" sz="2000" dirty="0">
                        <a:latin typeface="Calibri"/>
                        <a:ea typeface="Calibri"/>
                        <a:cs typeface="Arial"/>
                      </a:endParaRPr>
                    </a:p>
                  </a:txBody>
                  <a:tcPr marL="68580" marR="68580" marT="0" marB="0"/>
                </a:tc>
                <a:tc>
                  <a:txBody>
                    <a:bodyPr/>
                    <a:lstStyle/>
                    <a:p>
                      <a:pPr algn="ctr" rtl="0">
                        <a:lnSpc>
                          <a:spcPct val="150000"/>
                        </a:lnSpc>
                        <a:spcAft>
                          <a:spcPts val="0"/>
                        </a:spcAft>
                      </a:pPr>
                      <a:r>
                        <a:rPr lang="en-US" sz="2000" dirty="0">
                          <a:latin typeface="Times New Roman" pitchFamily="18" charset="0"/>
                          <a:ea typeface="Times New Roman"/>
                          <a:cs typeface="Times New Roman" pitchFamily="18" charset="0"/>
                        </a:rPr>
                        <a:t>82.2g/L</a:t>
                      </a:r>
                      <a:endParaRPr lang="en-US" sz="2000" dirty="0">
                        <a:latin typeface="Times New Roman" pitchFamily="18" charset="0"/>
                        <a:ea typeface="Calibri"/>
                        <a:cs typeface="Times New Roman" pitchFamily="18" charset="0"/>
                      </a:endParaRPr>
                    </a:p>
                  </a:txBody>
                  <a:tcPr marL="68580" marR="68580" marT="0" marB="0"/>
                </a:tc>
                <a:tc>
                  <a:txBody>
                    <a:bodyPr/>
                    <a:lstStyle/>
                    <a:p>
                      <a:pPr algn="ctr" rtl="1"/>
                      <a:r>
                        <a:rPr lang="en-US" sz="2000" b="0" dirty="0" smtClean="0">
                          <a:latin typeface="Times New Roman" pitchFamily="18" charset="0"/>
                          <a:cs typeface="Times New Roman" pitchFamily="18" charset="0"/>
                        </a:rPr>
                        <a:t>Pass One</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503985">
                <a:tc>
                  <a:txBody>
                    <a:bodyPr/>
                    <a:lstStyle/>
                    <a:p>
                      <a:pPr algn="ctr" rtl="0">
                        <a:lnSpc>
                          <a:spcPct val="150000"/>
                        </a:lnSpc>
                        <a:spcAft>
                          <a:spcPts val="0"/>
                        </a:spcAft>
                      </a:pPr>
                      <a:r>
                        <a:rPr lang="en-US" sz="2000" dirty="0">
                          <a:latin typeface="Times New Roman"/>
                          <a:ea typeface="Times New Roman"/>
                          <a:cs typeface="Arial"/>
                        </a:rPr>
                        <a:t>59039.7 kJ/kg</a:t>
                      </a:r>
                      <a:endParaRPr lang="en-US" sz="2000" dirty="0">
                        <a:latin typeface="Calibri"/>
                        <a:ea typeface="Calibri"/>
                        <a:cs typeface="Arial"/>
                      </a:endParaRPr>
                    </a:p>
                  </a:txBody>
                  <a:tcPr marL="68580" marR="68580" marT="0" marB="0"/>
                </a:tc>
                <a:tc>
                  <a:txBody>
                    <a:bodyPr/>
                    <a:lstStyle/>
                    <a:p>
                      <a:pPr algn="ctr" rtl="0">
                        <a:lnSpc>
                          <a:spcPct val="150000"/>
                        </a:lnSpc>
                        <a:spcAft>
                          <a:spcPts val="0"/>
                        </a:spcAft>
                      </a:pPr>
                      <a:r>
                        <a:rPr lang="en-US" sz="2000" dirty="0">
                          <a:latin typeface="Times New Roman" pitchFamily="18" charset="0"/>
                          <a:ea typeface="Times New Roman"/>
                          <a:cs typeface="Times New Roman" pitchFamily="18" charset="0"/>
                        </a:rPr>
                        <a:t>111.8g/L</a:t>
                      </a:r>
                      <a:endParaRPr lang="en-US" sz="2000" dirty="0">
                        <a:latin typeface="Times New Roman" pitchFamily="18" charset="0"/>
                        <a:ea typeface="Calibri"/>
                        <a:cs typeface="Times New Roman" pitchFamily="18" charset="0"/>
                      </a:endParaRPr>
                    </a:p>
                  </a:txBody>
                  <a:tcPr marL="68580" marR="68580" marT="0" marB="0"/>
                </a:tc>
                <a:tc>
                  <a:txBody>
                    <a:bodyPr/>
                    <a:lstStyle/>
                    <a:p>
                      <a:pPr algn="ctr" rtl="0"/>
                      <a:r>
                        <a:rPr lang="en-US" sz="2000" b="0" dirty="0" smtClean="0">
                          <a:latin typeface="Times New Roman" pitchFamily="18" charset="0"/>
                          <a:cs typeface="Times New Roman" pitchFamily="18" charset="0"/>
                        </a:rPr>
                        <a:t>Pass Two</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503985">
                <a:tc>
                  <a:txBody>
                    <a:bodyPr/>
                    <a:lstStyle/>
                    <a:p>
                      <a:pPr algn="ctr" rtl="0">
                        <a:lnSpc>
                          <a:spcPct val="150000"/>
                        </a:lnSpc>
                        <a:spcAft>
                          <a:spcPts val="0"/>
                        </a:spcAft>
                      </a:pPr>
                      <a:r>
                        <a:rPr lang="en-US" sz="2000" dirty="0">
                          <a:latin typeface="Times New Roman"/>
                          <a:ea typeface="Times New Roman"/>
                          <a:cs typeface="Arial"/>
                        </a:rPr>
                        <a:t>49585 kJ/kg</a:t>
                      </a:r>
                      <a:endParaRPr lang="en-US" sz="2000" dirty="0">
                        <a:latin typeface="Calibri"/>
                        <a:ea typeface="Calibri"/>
                        <a:cs typeface="Arial"/>
                      </a:endParaRPr>
                    </a:p>
                  </a:txBody>
                  <a:tcPr marL="68580" marR="68580" marT="0" marB="0"/>
                </a:tc>
                <a:tc>
                  <a:txBody>
                    <a:bodyPr/>
                    <a:lstStyle/>
                    <a:p>
                      <a:pPr algn="ctr" rtl="0">
                        <a:lnSpc>
                          <a:spcPct val="150000"/>
                        </a:lnSpc>
                        <a:spcAft>
                          <a:spcPts val="0"/>
                        </a:spcAft>
                      </a:pPr>
                      <a:r>
                        <a:rPr lang="en-US" sz="2000" dirty="0">
                          <a:latin typeface="Times New Roman" pitchFamily="18" charset="0"/>
                          <a:ea typeface="Times New Roman"/>
                          <a:cs typeface="Times New Roman" pitchFamily="18" charset="0"/>
                        </a:rPr>
                        <a:t>144.8g/L</a:t>
                      </a:r>
                      <a:endParaRPr lang="en-US" sz="2000" dirty="0">
                        <a:latin typeface="Times New Roman" pitchFamily="18" charset="0"/>
                        <a:ea typeface="Calibri"/>
                        <a:cs typeface="Times New Roman" pitchFamily="18" charset="0"/>
                      </a:endParaRPr>
                    </a:p>
                  </a:txBody>
                  <a:tcPr marL="68580" marR="68580" marT="0" marB="0"/>
                </a:tc>
                <a:tc>
                  <a:txBody>
                    <a:bodyPr/>
                    <a:lstStyle/>
                    <a:p>
                      <a:pPr algn="ctr" rtl="1"/>
                      <a:r>
                        <a:rPr lang="en-US" sz="2000" b="0" dirty="0" smtClean="0">
                          <a:latin typeface="Times New Roman" pitchFamily="18" charset="0"/>
                          <a:cs typeface="Times New Roman" pitchFamily="18" charset="0"/>
                        </a:rPr>
                        <a:t>Pass Three</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857" y="624110"/>
            <a:ext cx="9871755" cy="1280890"/>
          </a:xfrm>
        </p:spPr>
        <p:txBody>
          <a:bodyPr>
            <a:noAutofit/>
          </a:bodyPr>
          <a:lstStyle/>
          <a:p>
            <a:r>
              <a:rPr lang="en-US" dirty="0" smtClean="0">
                <a:solidFill>
                  <a:schemeClr val="tx2"/>
                </a:solidFill>
                <a:latin typeface="Times New Roman" pitchFamily="18" charset="0"/>
                <a:cs typeface="Times New Roman" pitchFamily="18" charset="0"/>
              </a:rPr>
              <a:t>The Total Energy Required and Cost Analysis </a:t>
            </a:r>
            <a:br>
              <a:rPr lang="en-US" dirty="0" smtClean="0">
                <a:solidFill>
                  <a:schemeClr val="tx2"/>
                </a:solidFill>
                <a:latin typeface="Times New Roman" pitchFamily="18" charset="0"/>
                <a:cs typeface="Times New Roman" pitchFamily="18" charset="0"/>
              </a:rPr>
            </a:br>
            <a:r>
              <a:rPr lang="en-US" dirty="0" smtClean="0">
                <a:solidFill>
                  <a:schemeClr val="tx2"/>
                </a:solidFill>
                <a:latin typeface="Times New Roman" pitchFamily="18" charset="0"/>
                <a:cs typeface="Times New Roman" pitchFamily="18" charset="0"/>
              </a:rPr>
              <a:t> </a:t>
            </a:r>
            <a:br>
              <a:rPr lang="en-US" dirty="0" smtClean="0">
                <a:solidFill>
                  <a:schemeClr val="tx2"/>
                </a:solidFill>
                <a:latin typeface="Times New Roman" pitchFamily="18" charset="0"/>
                <a:cs typeface="Times New Roman" pitchFamily="18" charset="0"/>
              </a:rPr>
            </a:br>
            <a:endParaRPr lang="ar-JO"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1188720" y="1528353"/>
            <a:ext cx="10315892" cy="4950823"/>
          </a:xfrm>
        </p:spPr>
        <p:txBody>
          <a:bodyPr/>
          <a:lstStyle/>
          <a:p>
            <a:r>
              <a:rPr lang="en-US" sz="2400" dirty="0" smtClean="0">
                <a:latin typeface="Times New Roman" pitchFamily="18" charset="0"/>
                <a:cs typeface="Times New Roman" pitchFamily="18" charset="0"/>
              </a:rPr>
              <a:t>The cost consumption for each pass, evaporator and spray dryer, with a specific thermal load kJ/kg solid is determine by </a:t>
            </a:r>
          </a:p>
          <a:p>
            <a:pPr algn="ctr">
              <a:buNone/>
            </a:pPr>
            <a:r>
              <a:rPr lang="en-US" sz="24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Qt/ɳ (Boiler) = [Kilograms of Diesel × C.F] (Diesel)</a:t>
            </a:r>
          </a:p>
          <a:p>
            <a:pPr algn="ctr">
              <a:buNone/>
            </a:pPr>
            <a:r>
              <a:rPr lang="en-US" sz="2000" dirty="0" smtClean="0">
                <a:latin typeface="Times New Roman" pitchFamily="18" charset="0"/>
                <a:cs typeface="Times New Roman" pitchFamily="18" charset="0"/>
              </a:rPr>
              <a:t>Liters of Diesel = Kilograms of Diesel (kg) / Density of diesel (kg/L)</a:t>
            </a:r>
          </a:p>
          <a:p>
            <a:pPr algn="ctr">
              <a:buNone/>
            </a:pPr>
            <a:r>
              <a:rPr lang="en-US" sz="2000" dirty="0" smtClean="0">
                <a:latin typeface="Times New Roman" pitchFamily="18" charset="0"/>
                <a:cs typeface="Times New Roman" pitchFamily="18" charset="0"/>
              </a:rPr>
              <a:t>Cost = Liters of Diesel (L) × Cost of Liter of Diesel (Nis/L)</a:t>
            </a:r>
          </a:p>
          <a:p>
            <a:pPr algn="ctr">
              <a:buNone/>
            </a:pPr>
            <a:endParaRPr lang="en-US" sz="2400" dirty="0" smtClean="0">
              <a:latin typeface="Times New Roman" pitchFamily="18" charset="0"/>
              <a:cs typeface="Times New Roman" pitchFamily="18" charset="0"/>
            </a:endParaRPr>
          </a:p>
          <a:p>
            <a:pPr algn="ctr">
              <a:buNone/>
            </a:pPr>
            <a:endParaRPr lang="en-US" sz="2400" dirty="0" smtClean="0">
              <a:latin typeface="Times New Roman" pitchFamily="18" charset="0"/>
              <a:cs typeface="Times New Roman" pitchFamily="18" charset="0"/>
            </a:endParaRPr>
          </a:p>
          <a:p>
            <a:pPr>
              <a:buNone/>
            </a:pPr>
            <a:endParaRPr lang="en-US" dirty="0" smtClean="0"/>
          </a:p>
          <a:p>
            <a:endParaRPr lang="ar-JO" dirty="0"/>
          </a:p>
        </p:txBody>
      </p:sp>
      <p:sp>
        <p:nvSpPr>
          <p:cNvPr id="48130"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sp>
        <p:nvSpPr>
          <p:cNvPr id="48132"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sp>
        <p:nvSpPr>
          <p:cNvPr id="48133" name="Rectangle 5"/>
          <p:cNvSpPr>
            <a:spLocks noChangeArrowheads="1"/>
          </p:cNvSpPr>
          <p:nvPr/>
        </p:nvSpPr>
        <p:spPr bwMode="auto">
          <a:xfrm>
            <a:off x="0" y="8572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
        <p:nvSpPr>
          <p:cNvPr id="48135" name="Rectangle 7"/>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sp>
        <p:nvSpPr>
          <p:cNvPr id="48136" name="Rectangle 8"/>
          <p:cNvSpPr>
            <a:spLocks noChangeArrowheads="1"/>
          </p:cNvSpPr>
          <p:nvPr/>
        </p:nvSpPr>
        <p:spPr bwMode="auto">
          <a:xfrm>
            <a:off x="0" y="6667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
        <p:nvSpPr>
          <p:cNvPr id="48138" name="Rectangle 10"/>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graphicFrame>
        <p:nvGraphicFramePr>
          <p:cNvPr id="15" name="Table 14"/>
          <p:cNvGraphicFramePr>
            <a:graphicFrameLocks noGrp="1"/>
          </p:cNvGraphicFramePr>
          <p:nvPr/>
        </p:nvGraphicFramePr>
        <p:xfrm>
          <a:off x="1541417" y="3905792"/>
          <a:ext cx="9901644" cy="2590800"/>
        </p:xfrm>
        <a:graphic>
          <a:graphicData uri="http://schemas.openxmlformats.org/drawingml/2006/table">
            <a:tbl>
              <a:tblPr rtl="1" firstRow="1" bandRow="1">
                <a:tableStyleId>{D7AC3CCA-C797-4891-BE02-D94E43425B78}</a:tableStyleId>
              </a:tblPr>
              <a:tblGrid>
                <a:gridCol w="2155370">
                  <a:extLst>
                    <a:ext uri="{9D8B030D-6E8A-4147-A177-3AD203B41FA5}">
                      <a16:colId xmlns:a16="http://schemas.microsoft.com/office/drawing/2014/main" val="20000"/>
                    </a:ext>
                  </a:extLst>
                </a:gridCol>
                <a:gridCol w="2194560">
                  <a:extLst>
                    <a:ext uri="{9D8B030D-6E8A-4147-A177-3AD203B41FA5}">
                      <a16:colId xmlns:a16="http://schemas.microsoft.com/office/drawing/2014/main" val="20001"/>
                    </a:ext>
                  </a:extLst>
                </a:gridCol>
                <a:gridCol w="3076303">
                  <a:extLst>
                    <a:ext uri="{9D8B030D-6E8A-4147-A177-3AD203B41FA5}">
                      <a16:colId xmlns:a16="http://schemas.microsoft.com/office/drawing/2014/main" val="20002"/>
                    </a:ext>
                  </a:extLst>
                </a:gridCol>
                <a:gridCol w="2475411">
                  <a:extLst>
                    <a:ext uri="{9D8B030D-6E8A-4147-A177-3AD203B41FA5}">
                      <a16:colId xmlns:a16="http://schemas.microsoft.com/office/drawing/2014/main" val="20003"/>
                    </a:ext>
                  </a:extLst>
                </a:gridCol>
              </a:tblGrid>
              <a:tr h="762000">
                <a:tc>
                  <a:txBody>
                    <a:bodyPr/>
                    <a:lstStyle/>
                    <a:p>
                      <a:pPr algn="ctr" rtl="0">
                        <a:lnSpc>
                          <a:spcPct val="150000"/>
                        </a:lnSpc>
                        <a:spcAft>
                          <a:spcPts val="0"/>
                        </a:spcAft>
                      </a:pPr>
                      <a:r>
                        <a:rPr lang="en-US" sz="2000" b="0" dirty="0">
                          <a:latin typeface="Times New Roman"/>
                          <a:ea typeface="Times New Roman"/>
                          <a:cs typeface="Arial"/>
                        </a:rPr>
                        <a:t>Cost </a:t>
                      </a:r>
                      <a:r>
                        <a:rPr lang="en-US" sz="2000" b="0" baseline="-25000" dirty="0">
                          <a:latin typeface="Times New Roman"/>
                          <a:ea typeface="Times New Roman"/>
                          <a:cs typeface="Arial"/>
                        </a:rPr>
                        <a:t>solid</a:t>
                      </a:r>
                      <a:r>
                        <a:rPr lang="en-US" sz="2000" b="0" dirty="0">
                          <a:latin typeface="Times New Roman"/>
                          <a:ea typeface="Times New Roman"/>
                          <a:cs typeface="Arial"/>
                        </a:rPr>
                        <a:t> </a:t>
                      </a:r>
                      <a:r>
                        <a:rPr lang="en-US" sz="2000" b="0" baseline="-25000" dirty="0">
                          <a:latin typeface="Times New Roman"/>
                          <a:ea typeface="Times New Roman"/>
                          <a:cs typeface="Arial"/>
                        </a:rPr>
                        <a:t>whey</a:t>
                      </a:r>
                      <a:endParaRPr lang="en-US" sz="2000" b="0" dirty="0">
                        <a:latin typeface="Calibri"/>
                        <a:ea typeface="Calibri"/>
                        <a:cs typeface="Arial"/>
                      </a:endParaRPr>
                    </a:p>
                  </a:txBody>
                  <a:tcPr marL="68580" marR="68580" marT="0" marB="0"/>
                </a:tc>
                <a:tc>
                  <a:txBody>
                    <a:bodyPr/>
                    <a:lstStyle/>
                    <a:p>
                      <a:pPr algn="ctr" rtl="0">
                        <a:lnSpc>
                          <a:spcPct val="150000"/>
                        </a:lnSpc>
                        <a:spcAft>
                          <a:spcPts val="0"/>
                        </a:spcAft>
                      </a:pPr>
                      <a:r>
                        <a:rPr lang="en-US" sz="2000" b="0" dirty="0">
                          <a:latin typeface="Times New Roman"/>
                          <a:ea typeface="Times New Roman"/>
                          <a:cs typeface="Arial"/>
                        </a:rPr>
                        <a:t>Liter </a:t>
                      </a:r>
                      <a:r>
                        <a:rPr lang="en-US" sz="2000" b="0" baseline="-25000" dirty="0">
                          <a:latin typeface="Times New Roman"/>
                          <a:ea typeface="Times New Roman"/>
                          <a:cs typeface="Arial"/>
                        </a:rPr>
                        <a:t>of  Diesel</a:t>
                      </a:r>
                      <a:endParaRPr lang="en-US" sz="2000" b="0" dirty="0">
                        <a:latin typeface="Calibri"/>
                        <a:ea typeface="Calibri"/>
                        <a:cs typeface="Arial"/>
                      </a:endParaRPr>
                    </a:p>
                  </a:txBody>
                  <a:tcPr marL="68580" marR="68580" marT="0" marB="0"/>
                </a:tc>
                <a:tc>
                  <a:txBody>
                    <a:bodyPr/>
                    <a:lstStyle/>
                    <a:p>
                      <a:pPr algn="ctr" rtl="0">
                        <a:lnSpc>
                          <a:spcPct val="150000"/>
                        </a:lnSpc>
                        <a:spcAft>
                          <a:spcPts val="0"/>
                        </a:spcAft>
                      </a:pPr>
                      <a:r>
                        <a:rPr lang="en-US" sz="2000" b="0" dirty="0">
                          <a:latin typeface="Times New Roman"/>
                          <a:ea typeface="Times New Roman"/>
                          <a:cs typeface="Arial"/>
                        </a:rPr>
                        <a:t>Total Thermal Load (Qt) </a:t>
                      </a:r>
                      <a:endParaRPr lang="en-US" sz="2000" b="0" dirty="0">
                        <a:latin typeface="Calibri"/>
                        <a:ea typeface="Calibri"/>
                        <a:cs typeface="Arial"/>
                      </a:endParaRPr>
                    </a:p>
                  </a:txBody>
                  <a:tcPr marL="68580" marR="68580" marT="0" marB="0"/>
                </a:tc>
                <a:tc>
                  <a:txBody>
                    <a:bodyPr/>
                    <a:lstStyle/>
                    <a:p>
                      <a:pPr algn="ctr" rtl="0">
                        <a:lnSpc>
                          <a:spcPct val="115000"/>
                        </a:lnSpc>
                        <a:spcAft>
                          <a:spcPts val="0"/>
                        </a:spcAft>
                      </a:pPr>
                      <a:r>
                        <a:rPr lang="en-US" sz="2000" b="0" dirty="0">
                          <a:latin typeface="Times New Roman"/>
                          <a:ea typeface="Times New Roman"/>
                          <a:cs typeface="Arial"/>
                        </a:rPr>
                        <a:t>Concentrated Sample</a:t>
                      </a:r>
                      <a:endParaRPr lang="en-US" sz="2000" b="0" dirty="0">
                        <a:latin typeface="Calibri"/>
                        <a:ea typeface="Calibri"/>
                        <a:cs typeface="Arial"/>
                      </a:endParaRPr>
                    </a:p>
                  </a:txBody>
                  <a:tcPr marL="68580" marR="68580" marT="0" marB="0"/>
                </a:tc>
                <a:extLst>
                  <a:ext uri="{0D108BD9-81ED-4DB2-BD59-A6C34878D82A}">
                    <a16:rowId xmlns:a16="http://schemas.microsoft.com/office/drawing/2014/main" val="10000"/>
                  </a:ext>
                </a:extLst>
              </a:tr>
              <a:tr h="44631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dirty="0" smtClean="0">
                          <a:latin typeface="Times New Roman" pitchFamily="18" charset="0"/>
                          <a:cs typeface="Times New Roman" pitchFamily="18" charset="0"/>
                        </a:rPr>
                        <a:t>12.06 Nis/kg</a:t>
                      </a:r>
                      <a:endParaRPr lang="ar-JO" sz="2000" b="0" dirty="0">
                        <a:latin typeface="Times New Roman" pitchFamily="18" charset="0"/>
                        <a:cs typeface="Times New Roman" pitchFamily="18" charset="0"/>
                      </a:endParaRPr>
                    </a:p>
                  </a:txBody>
                  <a:tcPr/>
                </a:tc>
                <a:tc>
                  <a:txBody>
                    <a:bodyPr/>
                    <a:lstStyle/>
                    <a:p>
                      <a:pPr algn="ctr" rtl="0">
                        <a:lnSpc>
                          <a:spcPct val="150000"/>
                        </a:lnSpc>
                        <a:spcAft>
                          <a:spcPts val="0"/>
                        </a:spcAft>
                      </a:pPr>
                      <a:r>
                        <a:rPr lang="en-US" sz="2000" dirty="0">
                          <a:latin typeface="Times New Roman"/>
                          <a:ea typeface="Times New Roman"/>
                          <a:cs typeface="Arial"/>
                        </a:rPr>
                        <a:t>2.04 L</a:t>
                      </a:r>
                      <a:endParaRPr lang="en-US" sz="2000" dirty="0">
                        <a:latin typeface="Calibri"/>
                        <a:ea typeface="Calibri"/>
                        <a:cs typeface="Arial"/>
                      </a:endParaRPr>
                    </a:p>
                  </a:txBody>
                  <a:tcPr marL="68580" marR="68580" marT="0" marB="0"/>
                </a:tc>
                <a:tc>
                  <a:txBody>
                    <a:bodyPr/>
                    <a:lstStyle/>
                    <a:p>
                      <a:pPr algn="ctr" rtl="0">
                        <a:lnSpc>
                          <a:spcPct val="150000"/>
                        </a:lnSpc>
                        <a:spcAft>
                          <a:spcPts val="0"/>
                        </a:spcAft>
                      </a:pPr>
                      <a:r>
                        <a:rPr lang="en-US" sz="2000" dirty="0">
                          <a:latin typeface="Times New Roman"/>
                          <a:ea typeface="Times New Roman"/>
                          <a:cs typeface="Arial"/>
                        </a:rPr>
                        <a:t>65770 kJ/kg</a:t>
                      </a:r>
                      <a:endParaRPr lang="en-US" sz="2000" dirty="0">
                        <a:latin typeface="Calibri"/>
                        <a:ea typeface="Calibri"/>
                        <a:cs typeface="Arial"/>
                      </a:endParaRPr>
                    </a:p>
                  </a:txBody>
                  <a:tcPr marL="68580" marR="68580" marT="0" marB="0"/>
                </a:tc>
                <a:tc>
                  <a:txBody>
                    <a:bodyPr/>
                    <a:lstStyle/>
                    <a:p>
                      <a:pPr algn="ctr" rtl="0"/>
                      <a:r>
                        <a:rPr lang="en-US" sz="2000" b="0" dirty="0" smtClean="0">
                          <a:latin typeface="Times New Roman" pitchFamily="18" charset="0"/>
                          <a:cs typeface="Times New Roman" pitchFamily="18" charset="0"/>
                        </a:rPr>
                        <a:t>Origin</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446315">
                <a:tc>
                  <a:txBody>
                    <a:bodyPr/>
                    <a:lstStyle/>
                    <a:p>
                      <a:pPr algn="ctr" rtl="0"/>
                      <a:r>
                        <a:rPr lang="en-US" sz="2000" b="0" dirty="0" smtClean="0">
                          <a:latin typeface="Times New Roman" pitchFamily="18" charset="0"/>
                          <a:cs typeface="Times New Roman" pitchFamily="18" charset="0"/>
                        </a:rPr>
                        <a:t>12.83 Nis/kg</a:t>
                      </a:r>
                      <a:endParaRPr lang="ar-JO" sz="2000" b="0" dirty="0">
                        <a:latin typeface="Times New Roman" pitchFamily="18" charset="0"/>
                        <a:cs typeface="Times New Roman" pitchFamily="18" charset="0"/>
                      </a:endParaRPr>
                    </a:p>
                  </a:txBody>
                  <a:tcPr/>
                </a:tc>
                <a:tc>
                  <a:txBody>
                    <a:bodyPr/>
                    <a:lstStyle/>
                    <a:p>
                      <a:pPr algn="ctr" rtl="0">
                        <a:lnSpc>
                          <a:spcPct val="150000"/>
                        </a:lnSpc>
                        <a:spcAft>
                          <a:spcPts val="0"/>
                        </a:spcAft>
                      </a:pPr>
                      <a:r>
                        <a:rPr lang="en-US" sz="2000" dirty="0">
                          <a:latin typeface="Times New Roman"/>
                          <a:ea typeface="Times New Roman"/>
                          <a:cs typeface="Arial"/>
                        </a:rPr>
                        <a:t>2.17 L</a:t>
                      </a:r>
                      <a:endParaRPr lang="en-US" sz="2000" dirty="0">
                        <a:latin typeface="Calibri"/>
                        <a:ea typeface="Calibri"/>
                        <a:cs typeface="Arial"/>
                      </a:endParaRPr>
                    </a:p>
                  </a:txBody>
                  <a:tcPr marL="68580" marR="68580" marT="0" marB="0"/>
                </a:tc>
                <a:tc>
                  <a:txBody>
                    <a:bodyPr/>
                    <a:lstStyle/>
                    <a:p>
                      <a:pPr algn="ctr" rtl="0">
                        <a:lnSpc>
                          <a:spcPct val="150000"/>
                        </a:lnSpc>
                        <a:spcAft>
                          <a:spcPts val="0"/>
                        </a:spcAft>
                      </a:pPr>
                      <a:r>
                        <a:rPr lang="en-US" sz="2000" dirty="0">
                          <a:latin typeface="Times New Roman"/>
                          <a:ea typeface="Times New Roman"/>
                          <a:cs typeface="Arial"/>
                        </a:rPr>
                        <a:t>69738.1kJ/kg</a:t>
                      </a:r>
                      <a:endParaRPr lang="en-US" sz="2000" dirty="0">
                        <a:latin typeface="Calibri"/>
                        <a:ea typeface="Calibri"/>
                        <a:cs typeface="Arial"/>
                      </a:endParaRPr>
                    </a:p>
                  </a:txBody>
                  <a:tcPr marL="68580" marR="68580" marT="0" marB="0"/>
                </a:tc>
                <a:tc>
                  <a:txBody>
                    <a:bodyPr/>
                    <a:lstStyle/>
                    <a:p>
                      <a:pPr algn="ctr" rtl="0"/>
                      <a:r>
                        <a:rPr lang="en-US" sz="2000" b="0" dirty="0" smtClean="0">
                          <a:latin typeface="Times New Roman" pitchFamily="18" charset="0"/>
                          <a:cs typeface="Times New Roman" pitchFamily="18" charset="0"/>
                        </a:rPr>
                        <a:t>Pass One</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446315">
                <a:tc>
                  <a:txBody>
                    <a:bodyPr/>
                    <a:lstStyle/>
                    <a:p>
                      <a:pPr algn="ctr" rtl="0"/>
                      <a:r>
                        <a:rPr lang="en-US" sz="2000" b="0" dirty="0" smtClean="0">
                          <a:latin typeface="Times New Roman" pitchFamily="18" charset="0"/>
                          <a:cs typeface="Times New Roman" pitchFamily="18" charset="0"/>
                        </a:rPr>
                        <a:t>10.88 Nis/kg</a:t>
                      </a:r>
                      <a:endParaRPr lang="ar-JO" sz="2000" b="0" dirty="0">
                        <a:latin typeface="Times New Roman" pitchFamily="18" charset="0"/>
                        <a:cs typeface="Times New Roman" pitchFamily="18" charset="0"/>
                      </a:endParaRPr>
                    </a:p>
                  </a:txBody>
                  <a:tcPr/>
                </a:tc>
                <a:tc>
                  <a:txBody>
                    <a:bodyPr/>
                    <a:lstStyle/>
                    <a:p>
                      <a:pPr algn="ctr" rtl="0">
                        <a:lnSpc>
                          <a:spcPct val="150000"/>
                        </a:lnSpc>
                        <a:spcAft>
                          <a:spcPts val="0"/>
                        </a:spcAft>
                      </a:pPr>
                      <a:r>
                        <a:rPr lang="en-US" sz="2000" dirty="0">
                          <a:latin typeface="Times New Roman"/>
                          <a:ea typeface="Times New Roman"/>
                          <a:cs typeface="Arial"/>
                        </a:rPr>
                        <a:t>1.84 L</a:t>
                      </a:r>
                      <a:endParaRPr lang="en-US" sz="2000" dirty="0">
                        <a:latin typeface="Calibri"/>
                        <a:ea typeface="Calibri"/>
                        <a:cs typeface="Arial"/>
                      </a:endParaRPr>
                    </a:p>
                  </a:txBody>
                  <a:tcPr marL="68580" marR="68580" marT="0" marB="0"/>
                </a:tc>
                <a:tc>
                  <a:txBody>
                    <a:bodyPr/>
                    <a:lstStyle/>
                    <a:p>
                      <a:pPr algn="ctr" rtl="0">
                        <a:lnSpc>
                          <a:spcPct val="150000"/>
                        </a:lnSpc>
                        <a:spcAft>
                          <a:spcPts val="0"/>
                        </a:spcAft>
                      </a:pPr>
                      <a:r>
                        <a:rPr lang="en-US" sz="2000" dirty="0">
                          <a:latin typeface="Times New Roman"/>
                          <a:ea typeface="Times New Roman"/>
                          <a:cs typeface="Arial"/>
                        </a:rPr>
                        <a:t>59039.7 kJ/kg</a:t>
                      </a:r>
                      <a:endParaRPr lang="en-US" sz="2000" dirty="0">
                        <a:latin typeface="Calibri"/>
                        <a:ea typeface="Calibri"/>
                        <a:cs typeface="Arial"/>
                      </a:endParaRPr>
                    </a:p>
                  </a:txBody>
                  <a:tcPr marL="68580" marR="68580" marT="0" marB="0"/>
                </a:tc>
                <a:tc>
                  <a:txBody>
                    <a:bodyPr/>
                    <a:lstStyle/>
                    <a:p>
                      <a:pPr algn="ctr" rtl="0"/>
                      <a:r>
                        <a:rPr lang="en-US" sz="2000" b="0" dirty="0" smtClean="0">
                          <a:latin typeface="Times New Roman" pitchFamily="18" charset="0"/>
                          <a:cs typeface="Times New Roman" pitchFamily="18" charset="0"/>
                        </a:rPr>
                        <a:t>Pass Two</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446315">
                <a:tc>
                  <a:txBody>
                    <a:bodyPr/>
                    <a:lstStyle/>
                    <a:p>
                      <a:pPr algn="ctr" rtl="0"/>
                      <a:r>
                        <a:rPr lang="en-US" sz="2000" b="0" dirty="0" smtClean="0">
                          <a:latin typeface="Times New Roman" pitchFamily="18" charset="0"/>
                          <a:cs typeface="Times New Roman" pitchFamily="18" charset="0"/>
                        </a:rPr>
                        <a:t>9.12 Nis/kg</a:t>
                      </a:r>
                      <a:endParaRPr lang="ar-JO" sz="2000" b="0" dirty="0">
                        <a:latin typeface="Times New Roman" pitchFamily="18" charset="0"/>
                        <a:cs typeface="Times New Roman" pitchFamily="18" charset="0"/>
                      </a:endParaRPr>
                    </a:p>
                  </a:txBody>
                  <a:tcPr/>
                </a:tc>
                <a:tc>
                  <a:txBody>
                    <a:bodyPr/>
                    <a:lstStyle/>
                    <a:p>
                      <a:pPr algn="ctr" rtl="0">
                        <a:lnSpc>
                          <a:spcPct val="150000"/>
                        </a:lnSpc>
                        <a:spcAft>
                          <a:spcPts val="0"/>
                        </a:spcAft>
                      </a:pPr>
                      <a:r>
                        <a:rPr lang="en-US" sz="2000" dirty="0">
                          <a:latin typeface="Times New Roman"/>
                          <a:ea typeface="Times New Roman"/>
                          <a:cs typeface="Arial"/>
                        </a:rPr>
                        <a:t>1.55 L</a:t>
                      </a:r>
                      <a:endParaRPr lang="en-US" sz="2000" dirty="0">
                        <a:latin typeface="Calibri"/>
                        <a:ea typeface="Calibri"/>
                        <a:cs typeface="Arial"/>
                      </a:endParaRPr>
                    </a:p>
                  </a:txBody>
                  <a:tcPr marL="68580" marR="68580" marT="0" marB="0"/>
                </a:tc>
                <a:tc>
                  <a:txBody>
                    <a:bodyPr/>
                    <a:lstStyle/>
                    <a:p>
                      <a:pPr algn="ctr" rtl="0">
                        <a:lnSpc>
                          <a:spcPct val="150000"/>
                        </a:lnSpc>
                        <a:spcAft>
                          <a:spcPts val="0"/>
                        </a:spcAft>
                      </a:pPr>
                      <a:r>
                        <a:rPr lang="en-US" sz="2000" dirty="0">
                          <a:latin typeface="Times New Roman"/>
                          <a:ea typeface="Times New Roman"/>
                          <a:cs typeface="Arial"/>
                        </a:rPr>
                        <a:t>49585 kJ/kg</a:t>
                      </a:r>
                      <a:endParaRPr lang="en-US" sz="2000" dirty="0">
                        <a:latin typeface="Calibri"/>
                        <a:ea typeface="Calibri"/>
                        <a:cs typeface="Arial"/>
                      </a:endParaRPr>
                    </a:p>
                  </a:txBody>
                  <a:tcPr marL="68580" marR="68580" marT="0" marB="0"/>
                </a:tc>
                <a:tc>
                  <a:txBody>
                    <a:bodyPr/>
                    <a:lstStyle/>
                    <a:p>
                      <a:pPr algn="ctr" rtl="0"/>
                      <a:r>
                        <a:rPr lang="en-US" sz="2000" b="0" dirty="0" smtClean="0">
                          <a:latin typeface="Times New Roman" pitchFamily="18" charset="0"/>
                          <a:cs typeface="Times New Roman" pitchFamily="18" charset="0"/>
                        </a:rPr>
                        <a:t>Pass Three</a:t>
                      </a:r>
                      <a:endParaRPr lang="ar-JO" sz="2000" b="0"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65004-7A74-472B-9A38-61D17BAE7FF3}"/>
              </a:ext>
            </a:extLst>
          </p:cNvPr>
          <p:cNvSpPr>
            <a:spLocks noGrp="1"/>
          </p:cNvSpPr>
          <p:nvPr>
            <p:ph type="title"/>
          </p:nvPr>
        </p:nvSpPr>
        <p:spPr>
          <a:xfrm>
            <a:off x="1643869" y="534933"/>
            <a:ext cx="8911687" cy="771353"/>
          </a:xfrm>
        </p:spPr>
        <p:txBody>
          <a:bodyPr>
            <a:normAutofit/>
          </a:bodyPr>
          <a:lstStyle/>
          <a:p>
            <a:r>
              <a:rPr lang="en-US" b="1" dirty="0" smtClean="0">
                <a:solidFill>
                  <a:schemeClr val="tx2"/>
                </a:solidFill>
                <a:latin typeface="Times New Roman" panose="02020603050405020304" pitchFamily="18" charset="0"/>
                <a:cs typeface="Times New Roman" panose="02020603050405020304" pitchFamily="18" charset="0"/>
              </a:rPr>
              <a:t>Conclusion </a:t>
            </a:r>
            <a:endParaRPr lang="en-US" dirty="0">
              <a:solidFill>
                <a:schemeClr val="tx2"/>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33935BF-84C0-4DB3-AD82-587BE159925F}"/>
              </a:ext>
            </a:extLst>
          </p:cNvPr>
          <p:cNvSpPr>
            <a:spLocks noGrp="1"/>
          </p:cNvSpPr>
          <p:nvPr>
            <p:ph idx="1"/>
          </p:nvPr>
        </p:nvSpPr>
        <p:spPr>
          <a:xfrm>
            <a:off x="1132114" y="1384663"/>
            <a:ext cx="10842172" cy="4924697"/>
          </a:xfrm>
        </p:spPr>
        <p:txBody>
          <a:bodyPr>
            <a:noAutofit/>
          </a:bodyPr>
          <a:lstStyle/>
          <a:p>
            <a:pPr marL="0" indent="0"/>
            <a:r>
              <a:rPr lang="en-US" sz="2000" dirty="0" smtClean="0">
                <a:latin typeface="Times New Roman" panose="02020603050405020304" pitchFamily="18" charset="0"/>
                <a:cs typeface="Times New Roman" panose="02020603050405020304" pitchFamily="18" charset="0"/>
              </a:rPr>
              <a:t>This project focused on the identification of actions related to falling- film  evaporator and spray dryer analysis for the production of solid proteins from waste whey.</a:t>
            </a:r>
          </a:p>
          <a:p>
            <a:pPr marL="0" indent="0">
              <a:buNone/>
            </a:pPr>
            <a:endParaRPr lang="en-US" sz="2000" dirty="0" smtClean="0">
              <a:latin typeface="Times New Roman" panose="02020603050405020304" pitchFamily="18" charset="0"/>
              <a:cs typeface="Times New Roman" panose="02020603050405020304" pitchFamily="18" charset="0"/>
            </a:endParaRPr>
          </a:p>
          <a:p>
            <a:pPr marL="0" indent="0"/>
            <a:r>
              <a:rPr lang="en-US" sz="2000" dirty="0" smtClean="0">
                <a:latin typeface="Times New Roman" panose="02020603050405020304" pitchFamily="18" charset="0"/>
                <a:cs typeface="Times New Roman" panose="02020603050405020304" pitchFamily="18" charset="0"/>
              </a:rPr>
              <a:t>It was observed that the whey concentrated three times from evaporation process   was more effective and cost-efficient than the first and second passes because it has the  lowest moisture content. </a:t>
            </a:r>
          </a:p>
          <a:p>
            <a:pPr marL="0" indent="0">
              <a:buNone/>
            </a:pP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In spray dryer it was observed that when increasing the concentrated whey, powder production increased and energy consumed decreased. However, the energy consumed from spray dray was much higher than the falling film evaporator.</a:t>
            </a:r>
          </a:p>
          <a:p>
            <a:pPr>
              <a:buNone/>
            </a:pP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The total energy consumed for overall process was 49585 kJ/kg solid.</a:t>
            </a:r>
            <a:endParaRPr lang="ar-JO" sz="2000" dirty="0" smtClean="0">
              <a:latin typeface="Times New Roman" pitchFamily="18" charset="0"/>
              <a:cs typeface="Times New Roman" pitchFamily="18" charset="0"/>
            </a:endParaRPr>
          </a:p>
          <a:p>
            <a:pPr marL="0" indent="0">
              <a:buNone/>
            </a:pPr>
            <a:endParaRPr lang="en-US" sz="2400" dirty="0" smtClean="0">
              <a:latin typeface="Times New Roman" pitchFamily="18" charset="0"/>
              <a:cs typeface="Times New Roman" pitchFamily="18" charset="0"/>
            </a:endParaRPr>
          </a:p>
          <a:p>
            <a:pPr marL="0" indent="0"/>
            <a:endParaRPr lang="en-US" sz="2400" dirty="0" smtClean="0">
              <a:latin typeface="Times New Roman" pitchFamily="18" charset="0"/>
              <a:cs typeface="Times New Roman" pitchFamily="18" charset="0"/>
            </a:endParaRPr>
          </a:p>
          <a:p>
            <a:pPr marL="0" indent="0"/>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20838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2675" y="624110"/>
            <a:ext cx="9701938" cy="1280890"/>
          </a:xfrm>
        </p:spPr>
        <p:txBody>
          <a:bodyPr>
            <a:normAutofit/>
          </a:bodyPr>
          <a:lstStyle/>
          <a:p>
            <a:r>
              <a:rPr lang="en-US" b="1" dirty="0" smtClean="0">
                <a:solidFill>
                  <a:schemeClr val="tx2"/>
                </a:solidFill>
                <a:latin typeface="Times New Roman" pitchFamily="18" charset="0"/>
                <a:cs typeface="Times New Roman" pitchFamily="18" charset="0"/>
              </a:rPr>
              <a:t>References</a:t>
            </a:r>
            <a:endParaRPr lang="ar-JO" b="1"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1502229" y="1280159"/>
            <a:ext cx="10002383" cy="5381897"/>
          </a:xfrm>
        </p:spPr>
        <p:txBody>
          <a:bodyPr>
            <a:normAutofit fontScale="77500" lnSpcReduction="20000"/>
          </a:bodyPr>
          <a:lstStyle/>
          <a:p>
            <a:pPr lvl="0"/>
            <a:r>
              <a:rPr lang="en-US" sz="2300" dirty="0" smtClean="0">
                <a:latin typeface="Times New Roman" pitchFamily="18" charset="0"/>
                <a:cs typeface="Times New Roman" pitchFamily="18" charset="0"/>
              </a:rPr>
              <a:t>Tetra Pak, 1995. Dairy Processing Handbook, Whey Processing, Concentration, Sweden. [Accessed 15 October 2017].</a:t>
            </a:r>
          </a:p>
          <a:p>
            <a:pPr lvl="0">
              <a:buNone/>
            </a:pPr>
            <a:endParaRPr lang="en-US" sz="2300" dirty="0" smtClean="0">
              <a:latin typeface="Times New Roman" pitchFamily="18" charset="0"/>
              <a:cs typeface="Times New Roman" pitchFamily="18" charset="0"/>
            </a:endParaRPr>
          </a:p>
          <a:p>
            <a:r>
              <a:rPr lang="en-US" sz="2300" dirty="0" smtClean="0">
                <a:latin typeface="Times New Roman" pitchFamily="18" charset="0"/>
                <a:cs typeface="Times New Roman" pitchFamily="18" charset="0"/>
              </a:rPr>
              <a:t>ZEHR, S., 1997. Process Energy Efficiency Improvement In Wisconsin Cheese Plants, Master Thesis. Madison: University Of Wisconsin.</a:t>
            </a:r>
          </a:p>
          <a:p>
            <a:pPr>
              <a:buNone/>
            </a:pPr>
            <a:endParaRPr lang="en-US" sz="2300" dirty="0" smtClean="0">
              <a:latin typeface="Times New Roman" pitchFamily="18" charset="0"/>
              <a:cs typeface="Times New Roman" pitchFamily="18" charset="0"/>
            </a:endParaRPr>
          </a:p>
          <a:p>
            <a:r>
              <a:rPr lang="en-US" sz="2300" dirty="0" smtClean="0">
                <a:latin typeface="Times New Roman" pitchFamily="18" charset="0"/>
                <a:cs typeface="Times New Roman" pitchFamily="18" charset="0"/>
              </a:rPr>
              <a:t>GEA Company, 2016. Falling-Film-Evaporator, German </a:t>
            </a:r>
          </a:p>
          <a:p>
            <a:pPr>
              <a:buNone/>
            </a:pPr>
            <a:r>
              <a:rPr lang="en-US" sz="2300" dirty="0" smtClean="0">
                <a:latin typeface="Times New Roman" pitchFamily="18" charset="0"/>
                <a:cs typeface="Times New Roman" pitchFamily="18" charset="0"/>
              </a:rPr>
              <a:t>      [Online] Available </a:t>
            </a:r>
            <a:r>
              <a:rPr lang="en-US" sz="2300" dirty="0" err="1" smtClean="0">
                <a:latin typeface="Times New Roman" pitchFamily="18" charset="0"/>
                <a:cs typeface="Times New Roman" pitchFamily="18" charset="0"/>
              </a:rPr>
              <a:t>at:https</a:t>
            </a:r>
            <a:r>
              <a:rPr lang="en-US" sz="2300" dirty="0" smtClean="0">
                <a:latin typeface="Times New Roman" pitchFamily="18" charset="0"/>
                <a:cs typeface="Times New Roman" pitchFamily="18" charset="0"/>
              </a:rPr>
              <a:t>://</a:t>
            </a:r>
            <a:r>
              <a:rPr lang="en-US" sz="2300" dirty="0" err="1" smtClean="0">
                <a:latin typeface="Times New Roman" pitchFamily="18" charset="0"/>
                <a:cs typeface="Times New Roman" pitchFamily="18" charset="0"/>
              </a:rPr>
              <a:t>www.gea.com</a:t>
            </a:r>
            <a:r>
              <a:rPr lang="en-US" sz="2300" dirty="0" smtClean="0">
                <a:latin typeface="Times New Roman" pitchFamily="18" charset="0"/>
                <a:cs typeface="Times New Roman" pitchFamily="18" charset="0"/>
              </a:rPr>
              <a:t>/en/products/falling-film-</a:t>
            </a:r>
            <a:r>
              <a:rPr lang="en-US" sz="2300" dirty="0" err="1" smtClean="0">
                <a:latin typeface="Times New Roman" pitchFamily="18" charset="0"/>
                <a:cs typeface="Times New Roman" pitchFamily="18" charset="0"/>
              </a:rPr>
              <a:t>evaporator.jsp</a:t>
            </a:r>
            <a:r>
              <a:rPr lang="en-US" sz="2300" dirty="0" smtClean="0">
                <a:latin typeface="Times New Roman" pitchFamily="18" charset="0"/>
                <a:cs typeface="Times New Roman" pitchFamily="18" charset="0"/>
              </a:rPr>
              <a:t>. [Accessed 18 November 2017].</a:t>
            </a:r>
          </a:p>
          <a:p>
            <a:pPr>
              <a:buNone/>
            </a:pPr>
            <a:endParaRPr lang="en-US" sz="2300" dirty="0" smtClean="0">
              <a:latin typeface="Times New Roman" pitchFamily="18" charset="0"/>
              <a:cs typeface="Times New Roman" pitchFamily="18" charset="0"/>
            </a:endParaRPr>
          </a:p>
          <a:p>
            <a:r>
              <a:rPr lang="en-US" sz="2300" dirty="0" err="1" smtClean="0">
                <a:latin typeface="Times New Roman" pitchFamily="18" charset="0"/>
                <a:cs typeface="Times New Roman" pitchFamily="18" charset="0"/>
              </a:rPr>
              <a:t>Elettronicaveneta</a:t>
            </a:r>
            <a:r>
              <a:rPr lang="en-US" sz="2300" dirty="0" smtClean="0">
                <a:latin typeface="Times New Roman" pitchFamily="18" charset="0"/>
                <a:cs typeface="Times New Roman" pitchFamily="18" charset="0"/>
              </a:rPr>
              <a:t> SPA, 1963. Falling-Film-Evaporator, Italy </a:t>
            </a:r>
          </a:p>
          <a:p>
            <a:pPr>
              <a:buNone/>
            </a:pPr>
            <a:r>
              <a:rPr lang="en-US" sz="2300" dirty="0" smtClean="0">
                <a:latin typeface="Times New Roman" pitchFamily="18" charset="0"/>
                <a:cs typeface="Times New Roman" pitchFamily="18" charset="0"/>
              </a:rPr>
              <a:t>      [Online] Available </a:t>
            </a:r>
            <a:r>
              <a:rPr lang="en-US" sz="2300" dirty="0" err="1" smtClean="0">
                <a:latin typeface="Times New Roman" pitchFamily="18" charset="0"/>
                <a:cs typeface="Times New Roman" pitchFamily="18" charset="0"/>
              </a:rPr>
              <a:t>at:http</a:t>
            </a:r>
            <a:r>
              <a:rPr lang="en-US" sz="2300" dirty="0" smtClean="0">
                <a:latin typeface="Times New Roman" pitchFamily="18" charset="0"/>
                <a:cs typeface="Times New Roman" pitchFamily="18" charset="0"/>
              </a:rPr>
              <a:t>://</a:t>
            </a:r>
            <a:r>
              <a:rPr lang="en-US" sz="2300" dirty="0" err="1" smtClean="0">
                <a:latin typeface="Times New Roman" pitchFamily="18" charset="0"/>
                <a:cs typeface="Times New Roman" pitchFamily="18" charset="0"/>
              </a:rPr>
              <a:t>www.elettronicaveneta.com</a:t>
            </a:r>
            <a:r>
              <a:rPr lang="en-US" sz="2300" dirty="0" smtClean="0">
                <a:latin typeface="Times New Roman" pitchFamily="18" charset="0"/>
                <a:cs typeface="Times New Roman" pitchFamily="18" charset="0"/>
              </a:rPr>
              <a:t>. [Accessed 21 November 2017].</a:t>
            </a:r>
          </a:p>
          <a:p>
            <a:pPr>
              <a:buNone/>
            </a:pPr>
            <a:endParaRPr lang="en-US" sz="2300" dirty="0" smtClean="0">
              <a:latin typeface="Times New Roman" pitchFamily="18" charset="0"/>
              <a:cs typeface="Times New Roman" pitchFamily="18" charset="0"/>
            </a:endParaRPr>
          </a:p>
          <a:p>
            <a:r>
              <a:rPr lang="en-US" sz="2300" dirty="0" err="1" smtClean="0">
                <a:latin typeface="Times New Roman" pitchFamily="18" charset="0"/>
                <a:cs typeface="Times New Roman" pitchFamily="18" charset="0"/>
              </a:rPr>
              <a:t>Keison</a:t>
            </a:r>
            <a:r>
              <a:rPr lang="en-US" sz="2300" dirty="0" smtClean="0">
                <a:latin typeface="Times New Roman" pitchFamily="18" charset="0"/>
                <a:cs typeface="Times New Roman" pitchFamily="18" charset="0"/>
              </a:rPr>
              <a:t> Products, 2003. Spray Dryer, England, UK.</a:t>
            </a:r>
          </a:p>
          <a:p>
            <a:pPr>
              <a:buNone/>
            </a:pPr>
            <a:r>
              <a:rPr lang="en-US" sz="2300" dirty="0" smtClean="0">
                <a:latin typeface="Times New Roman" pitchFamily="18" charset="0"/>
                <a:cs typeface="Times New Roman" pitchFamily="18" charset="0"/>
              </a:rPr>
              <a:t>     [online] </a:t>
            </a:r>
            <a:r>
              <a:rPr lang="en-US" sz="2300" dirty="0" err="1" smtClean="0">
                <a:latin typeface="Times New Roman" pitchFamily="18" charset="0"/>
                <a:cs typeface="Times New Roman" pitchFamily="18" charset="0"/>
              </a:rPr>
              <a:t>Avaliable</a:t>
            </a:r>
            <a:r>
              <a:rPr lang="en-US" sz="2300" dirty="0" smtClean="0">
                <a:latin typeface="Times New Roman" pitchFamily="18" charset="0"/>
                <a:cs typeface="Times New Roman" pitchFamily="18" charset="0"/>
              </a:rPr>
              <a:t> at: http://www.keison.co.uk/products/labplant/SD06AManual.pdf [Accessed 22 March 2018].</a:t>
            </a: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pPr lvl="0"/>
            <a:endParaRPr lang="en-US" dirty="0" smtClean="0">
              <a:latin typeface="Times New Roman" pitchFamily="18" charset="0"/>
              <a:cs typeface="Times New Roman" pitchFamily="18" charset="0"/>
            </a:endParaRPr>
          </a:p>
          <a:p>
            <a:endParaRPr lang="ar-JO"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B1FBD-4BA2-4E1D-91D9-71AEEAA9695A}"/>
              </a:ext>
            </a:extLst>
          </p:cNvPr>
          <p:cNvSpPr>
            <a:spLocks noGrp="1"/>
          </p:cNvSpPr>
          <p:nvPr>
            <p:ph type="title"/>
          </p:nvPr>
        </p:nvSpPr>
        <p:spPr>
          <a:xfrm>
            <a:off x="1640156" y="548185"/>
            <a:ext cx="8911687" cy="1280890"/>
          </a:xfrm>
        </p:spPr>
        <p:txBody>
          <a:bodyPr>
            <a:normAutofit/>
          </a:bodyPr>
          <a:lstStyle/>
          <a:p>
            <a:r>
              <a:rPr lang="en-US" b="1" dirty="0">
                <a:solidFill>
                  <a:schemeClr val="tx2"/>
                </a:solidFill>
                <a:latin typeface="Times New Roman" panose="02020603050405020304" pitchFamily="18" charset="0"/>
                <a:cs typeface="Times New Roman" panose="02020603050405020304" pitchFamily="18" charset="0"/>
              </a:rPr>
              <a:t>Introduction</a:t>
            </a:r>
          </a:p>
        </p:txBody>
      </p:sp>
      <p:sp>
        <p:nvSpPr>
          <p:cNvPr id="3" name="Content Placeholder 2">
            <a:extLst>
              <a:ext uri="{FF2B5EF4-FFF2-40B4-BE49-F238E27FC236}">
                <a16:creationId xmlns:a16="http://schemas.microsoft.com/office/drawing/2014/main" id="{C02D94C8-9906-43CB-80B0-687988C72675}"/>
              </a:ext>
            </a:extLst>
          </p:cNvPr>
          <p:cNvSpPr>
            <a:spLocks noGrp="1"/>
          </p:cNvSpPr>
          <p:nvPr>
            <p:ph idx="1"/>
          </p:nvPr>
        </p:nvSpPr>
        <p:spPr>
          <a:xfrm>
            <a:off x="1640156" y="1997765"/>
            <a:ext cx="8915400" cy="3777622"/>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As known, the industrial sector is one of the biggest consumers of the energy. It`s important to mention that the industrial sector represents 12% of the total local economy, according to the statistics of </a:t>
            </a:r>
            <a:r>
              <a:rPr lang="en-US" sz="2400" dirty="0" smtClean="0">
                <a:latin typeface="Times New Roman" panose="02020603050405020304" pitchFamily="18" charset="0"/>
                <a:cs typeface="Times New Roman" panose="02020603050405020304" pitchFamily="18" charset="0"/>
              </a:rPr>
              <a:t>2013.</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Food industry has played an important role; it has contributed more than 24% of the local production value. The food industry takes its importance in its energy consumption. Producing a large number of wastes, mainly that from the dairy factories</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13825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C4F11-D0C9-4217-9E58-7B43A6580F26}"/>
              </a:ext>
            </a:extLst>
          </p:cNvPr>
          <p:cNvSpPr>
            <a:spLocks noGrp="1"/>
          </p:cNvSpPr>
          <p:nvPr>
            <p:ph type="title"/>
          </p:nvPr>
        </p:nvSpPr>
        <p:spPr>
          <a:xfrm>
            <a:off x="1640156" y="557849"/>
            <a:ext cx="8911687" cy="1280890"/>
          </a:xfrm>
        </p:spPr>
        <p:txBody>
          <a:bodyPr>
            <a:normAutofit/>
          </a:bodyPr>
          <a:lstStyle/>
          <a:p>
            <a:r>
              <a:rPr lang="en-US" b="1" dirty="0">
                <a:solidFill>
                  <a:schemeClr val="tx2"/>
                </a:solidFill>
                <a:latin typeface="Times New Roman" panose="02020603050405020304" pitchFamily="18" charset="0"/>
                <a:cs typeface="Times New Roman" panose="02020603050405020304" pitchFamily="18" charset="0"/>
              </a:rPr>
              <a:t>Introduction</a:t>
            </a:r>
          </a:p>
        </p:txBody>
      </p:sp>
      <p:sp>
        <p:nvSpPr>
          <p:cNvPr id="3" name="Content Placeholder 2">
            <a:extLst>
              <a:ext uri="{FF2B5EF4-FFF2-40B4-BE49-F238E27FC236}">
                <a16:creationId xmlns:a16="http://schemas.microsoft.com/office/drawing/2014/main" id="{1CD8FD81-EEFD-430A-B905-337295A04341}"/>
              </a:ext>
            </a:extLst>
          </p:cNvPr>
          <p:cNvSpPr>
            <a:spLocks noGrp="1"/>
          </p:cNvSpPr>
          <p:nvPr>
            <p:ph idx="1"/>
          </p:nvPr>
        </p:nvSpPr>
        <p:spPr>
          <a:xfrm>
            <a:off x="1640156" y="1724297"/>
            <a:ext cx="8915400" cy="4117351"/>
          </a:xfrm>
        </p:spPr>
        <p:txBody>
          <a:bodyPr>
            <a:normAutofit/>
          </a:bodyPr>
          <a:lstStyle/>
          <a:p>
            <a:pPr marL="0" indent="0">
              <a:buNone/>
            </a:pPr>
            <a:r>
              <a:rPr lang="en-US" sz="2400" b="1" dirty="0" smtClean="0">
                <a:latin typeface="Times New Roman" panose="02020603050405020304" pitchFamily="18" charset="0"/>
                <a:cs typeface="Times New Roman" panose="02020603050405020304" pitchFamily="18" charset="0"/>
              </a:rPr>
              <a:t>The objectives </a:t>
            </a:r>
            <a:r>
              <a:rPr lang="en-US" sz="2400" dirty="0" smtClean="0">
                <a:latin typeface="Times New Roman" panose="02020603050405020304" pitchFamily="18" charset="0"/>
                <a:cs typeface="Times New Roman" panose="02020603050405020304" pitchFamily="18" charset="0"/>
              </a:rPr>
              <a:t>of this study is to investigate the food industry in Palestine in terms of energy consumption and waste, explore the dairy process, energy and waste, the whey recovery methods, carry out experimental studies on whey recovery and a feasibility study regarding the whey recovery possibilities through the using of the falling film evaporator and spray dryer based on the lowest energy consumed and minimum-operating cost. Al –</a:t>
            </a:r>
            <a:r>
              <a:rPr lang="en-US" sz="2400" dirty="0" err="1" smtClean="0">
                <a:latin typeface="Times New Roman" panose="02020603050405020304" pitchFamily="18" charset="0"/>
                <a:cs typeface="Times New Roman" panose="02020603050405020304" pitchFamily="18" charset="0"/>
              </a:rPr>
              <a:t>Safa</a:t>
            </a:r>
            <a:r>
              <a:rPr lang="en-US" sz="2400" dirty="0" smtClean="0">
                <a:latin typeface="Times New Roman" panose="02020603050405020304" pitchFamily="18" charset="0"/>
                <a:cs typeface="Times New Roman" panose="02020603050405020304" pitchFamily="18" charset="0"/>
              </a:rPr>
              <a:t> diary factory was selected as the case study.</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497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71DEB-65BC-433B-9315-C9882CA96F79}"/>
              </a:ext>
            </a:extLst>
          </p:cNvPr>
          <p:cNvSpPr>
            <a:spLocks noGrp="1"/>
          </p:cNvSpPr>
          <p:nvPr>
            <p:ph type="title"/>
          </p:nvPr>
        </p:nvSpPr>
        <p:spPr>
          <a:xfrm>
            <a:off x="1636443" y="574690"/>
            <a:ext cx="8911687" cy="1280890"/>
          </a:xfrm>
        </p:spPr>
        <p:txBody>
          <a:bodyPr>
            <a:normAutofit/>
          </a:bodyPr>
          <a:lstStyle/>
          <a:p>
            <a:r>
              <a:rPr lang="en-US" b="1" dirty="0" smtClean="0">
                <a:solidFill>
                  <a:schemeClr val="tx2"/>
                </a:solidFill>
                <a:latin typeface="Times New Roman" panose="02020603050405020304" pitchFamily="18" charset="0"/>
                <a:cs typeface="Times New Roman" panose="02020603050405020304" pitchFamily="18" charset="0"/>
              </a:rPr>
              <a:t>Definition of Whey</a:t>
            </a:r>
            <a:endParaRPr lang="en-US" b="1" dirty="0">
              <a:solidFill>
                <a:schemeClr val="tx2"/>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4AD9794-12B2-4D11-9129-218134477941}"/>
              </a:ext>
            </a:extLst>
          </p:cNvPr>
          <p:cNvSpPr>
            <a:spLocks noGrp="1"/>
          </p:cNvSpPr>
          <p:nvPr>
            <p:ph idx="1"/>
          </p:nvPr>
        </p:nvSpPr>
        <p:spPr>
          <a:xfrm>
            <a:off x="1636443" y="1410789"/>
            <a:ext cx="8915400" cy="5120639"/>
          </a:xfrm>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One of the most wasted byproduct in food industries is whey ‘the liquid residue of cheese, casein and yoghurt production’; that is derived mainly from the dairy products. </a:t>
            </a:r>
          </a:p>
          <a:p>
            <a:pPr marL="0" indent="0">
              <a:buNone/>
            </a:pPr>
            <a:r>
              <a:rPr lang="en-US" sz="2400" dirty="0" smtClean="0">
                <a:latin typeface="Times New Roman" panose="02020603050405020304" pitchFamily="18" charset="0"/>
                <a:cs typeface="Times New Roman" panose="02020603050405020304" pitchFamily="18" charset="0"/>
              </a:rPr>
              <a:t>This </a:t>
            </a:r>
            <a:r>
              <a:rPr lang="en-US" sz="2400" dirty="0">
                <a:latin typeface="Times New Roman" panose="02020603050405020304" pitchFamily="18" charset="0"/>
                <a:cs typeface="Times New Roman" panose="02020603050405020304" pitchFamily="18" charset="0"/>
              </a:rPr>
              <a:t>type of waste can be used to convert it into protein through a range of processes that consume high energy. </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So basically, our main concern, in this study,  is obtaining such a useful product by converting the raw whey into protein powder through evaporation- spray drying techniques,</a:t>
            </a:r>
            <a:r>
              <a:rPr lang="en-US" sz="2400" dirty="0" smtClean="0">
                <a:latin typeface="Times New Roman"/>
                <a:ea typeface="Calibri"/>
              </a:rPr>
              <a:t> which are the most reliable and useable methods in the field of dairy and food industries</a:t>
            </a:r>
            <a:r>
              <a:rPr lang="en-US" sz="2000" dirty="0" smtClean="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Portion Powder mainly used as supplements; Protein assists human’s body with fat loss and muscle building, repair, and maintenance.</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3828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1788987_10210019757965522_867291421915217920_n.jpg"/>
          <p:cNvPicPr/>
          <p:nvPr/>
        </p:nvPicPr>
        <p:blipFill>
          <a:blip r:embed="rId2"/>
          <a:stretch>
            <a:fillRect/>
          </a:stretch>
        </p:blipFill>
        <p:spPr>
          <a:xfrm>
            <a:off x="1727199" y="1132113"/>
            <a:ext cx="9855201" cy="5725887"/>
          </a:xfrm>
          <a:prstGeom prst="rect">
            <a:avLst/>
          </a:prstGeom>
        </p:spPr>
      </p:pic>
      <p:sp>
        <p:nvSpPr>
          <p:cNvPr id="2" name="Title 1">
            <a:extLst>
              <a:ext uri="{FF2B5EF4-FFF2-40B4-BE49-F238E27FC236}">
                <a16:creationId xmlns:a16="http://schemas.microsoft.com/office/drawing/2014/main" id="{91FB3FC9-6122-4D6A-B627-E5B9D15D2CF7}"/>
              </a:ext>
            </a:extLst>
          </p:cNvPr>
          <p:cNvSpPr>
            <a:spLocks noGrp="1"/>
          </p:cNvSpPr>
          <p:nvPr>
            <p:ph type="title"/>
          </p:nvPr>
        </p:nvSpPr>
        <p:spPr>
          <a:xfrm>
            <a:off x="1636443" y="0"/>
            <a:ext cx="8911687" cy="457200"/>
          </a:xfrm>
        </p:spPr>
        <p:txBody>
          <a:bodyPr>
            <a:noAutofit/>
          </a:bodyPr>
          <a:lstStyle/>
          <a:p>
            <a:r>
              <a:rPr lang="en-US" sz="2800" b="1" dirty="0" smtClean="0">
                <a:solidFill>
                  <a:schemeClr val="tx2"/>
                </a:solidFill>
                <a:latin typeface="Times New Roman" panose="02020603050405020304" pitchFamily="18" charset="0"/>
                <a:cs typeface="Times New Roman" panose="02020603050405020304" pitchFamily="18" charset="0"/>
              </a:rPr>
              <a:t>Falling Film Evaporator-Single </a:t>
            </a:r>
            <a:r>
              <a:rPr lang="en-US" sz="2800" b="1" dirty="0">
                <a:solidFill>
                  <a:schemeClr val="tx2"/>
                </a:solidFill>
                <a:latin typeface="Times New Roman" panose="02020603050405020304" pitchFamily="18" charset="0"/>
                <a:cs typeface="Times New Roman" panose="02020603050405020304" pitchFamily="18" charset="0"/>
              </a:rPr>
              <a:t>Stage Evaporator Mod. UMEC/EV </a:t>
            </a:r>
            <a:r>
              <a:rPr lang="en-US" b="1" dirty="0">
                <a:solidFill>
                  <a:schemeClr val="tx2"/>
                </a:solidFill>
                <a:latin typeface="Times New Roman" panose="02020603050405020304" pitchFamily="18" charset="0"/>
                <a:cs typeface="Times New Roman" panose="02020603050405020304" pitchFamily="18" charset="0"/>
              </a:rPr>
              <a:t/>
            </a:r>
            <a:br>
              <a:rPr lang="en-US" b="1" dirty="0">
                <a:solidFill>
                  <a:schemeClr val="tx2"/>
                </a:solidFill>
                <a:latin typeface="Times New Roman" panose="02020603050405020304" pitchFamily="18" charset="0"/>
                <a:cs typeface="Times New Roman" panose="02020603050405020304" pitchFamily="18" charset="0"/>
              </a:rPr>
            </a:br>
            <a:endParaRPr lang="en-US" b="1" dirty="0">
              <a:solidFill>
                <a:schemeClr val="tx2"/>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A393F06-426A-4A4D-B026-7753F51D2BEF}"/>
              </a:ext>
            </a:extLst>
          </p:cNvPr>
          <p:cNvSpPr>
            <a:spLocks noGrp="1"/>
          </p:cNvSpPr>
          <p:nvPr>
            <p:ph idx="1"/>
          </p:nvPr>
        </p:nvSpPr>
        <p:spPr>
          <a:xfrm>
            <a:off x="1636443" y="1918251"/>
            <a:ext cx="8915400" cy="4718075"/>
          </a:xfrm>
        </p:spPr>
        <p:txBody>
          <a:bodyPr>
            <a:normAutofit/>
          </a:bodyPr>
          <a:lstStyle/>
          <a:p>
            <a:pPr>
              <a:buNone/>
            </a:pPr>
            <a:r>
              <a:rPr lang="en-US" sz="2400" dirty="0" smtClean="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a:buNone/>
            </a:pPr>
            <a:endParaRPr lang="ar-JO" sz="2400" dirty="0">
              <a:latin typeface="Times New Roman" panose="02020603050405020304" pitchFamily="18" charset="0"/>
              <a:cs typeface="Times New Roman" panose="02020603050405020304" pitchFamily="18" charset="0"/>
            </a:endParaRPr>
          </a:p>
          <a:p>
            <a:pPr marL="0" indent="0">
              <a:lnSpc>
                <a:spcPct val="150000"/>
              </a:lnSpc>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04172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1" y="201706"/>
            <a:ext cx="9858692" cy="927847"/>
          </a:xfrm>
        </p:spPr>
        <p:txBody>
          <a:bodyPr>
            <a:normAutofit/>
          </a:bodyPr>
          <a:lstStyle/>
          <a:p>
            <a:r>
              <a:rPr lang="en-US" dirty="0" smtClean="0">
                <a:latin typeface="Times New Roman" pitchFamily="18" charset="0"/>
                <a:cs typeface="Times New Roman" pitchFamily="18" charset="0"/>
              </a:rPr>
              <a:t>Mathematical Modeling of Single-Effect Evaporator</a:t>
            </a:r>
            <a:endParaRPr lang="ar-JO" dirty="0">
              <a:latin typeface="Times New Roman" pitchFamily="18" charset="0"/>
              <a:cs typeface="Times New Roman" pitchFamily="18" charset="0"/>
            </a:endParaRPr>
          </a:p>
        </p:txBody>
      </p:sp>
      <p:sp>
        <p:nvSpPr>
          <p:cNvPr id="3" name="Content Placeholder 2"/>
          <p:cNvSpPr>
            <a:spLocks noGrp="1"/>
          </p:cNvSpPr>
          <p:nvPr>
            <p:ph idx="1"/>
          </p:nvPr>
        </p:nvSpPr>
        <p:spPr>
          <a:xfrm>
            <a:off x="1632473" y="941294"/>
            <a:ext cx="9858692" cy="5741895"/>
          </a:xfrm>
        </p:spPr>
        <p:txBody>
          <a:bodyPr>
            <a:normAutofit fontScale="47500" lnSpcReduction="20000"/>
          </a:bodyPr>
          <a:lstStyle/>
          <a:p>
            <a:pPr algn="just">
              <a:lnSpc>
                <a:spcPct val="115000"/>
              </a:lnSpc>
              <a:spcAft>
                <a:spcPts val="1000"/>
              </a:spcAft>
            </a:pPr>
            <a:r>
              <a:rPr lang="en-US" sz="5100" dirty="0" smtClean="0">
                <a:latin typeface="Times New Roman"/>
                <a:ea typeface="Calibri"/>
                <a:cs typeface="Arial"/>
              </a:rPr>
              <a:t>To calculate the thermal load of the selected Evaporator and Condenser Energy Balances</a:t>
            </a:r>
            <a:endParaRPr lang="en-US" sz="5100" dirty="0" smtClean="0">
              <a:latin typeface="Calibri"/>
              <a:ea typeface="Calibri"/>
              <a:cs typeface="Arial"/>
            </a:endParaRPr>
          </a:p>
          <a:p>
            <a:pPr algn="ctr">
              <a:lnSpc>
                <a:spcPct val="115000"/>
              </a:lnSpc>
              <a:spcAft>
                <a:spcPts val="1000"/>
              </a:spcAft>
            </a:pPr>
            <a:r>
              <a:rPr lang="en-US" sz="5100" dirty="0" smtClean="0">
                <a:latin typeface="Times New Roman" pitchFamily="18" charset="0"/>
                <a:ea typeface="Times New Roman"/>
                <a:cs typeface="Times New Roman" pitchFamily="18" charset="0"/>
              </a:rPr>
              <a:t> </a:t>
            </a:r>
            <a:r>
              <a:rPr lang="en-US" sz="5100" dirty="0" err="1" smtClean="0">
                <a:latin typeface="Times New Roman" pitchFamily="18" charset="0"/>
                <a:ea typeface="Times New Roman"/>
                <a:cs typeface="Times New Roman" pitchFamily="18" charset="0"/>
              </a:rPr>
              <a:t>Qe</a:t>
            </a:r>
            <a:r>
              <a:rPr lang="en-US" sz="5100" dirty="0" smtClean="0">
                <a:latin typeface="Times New Roman" pitchFamily="18" charset="0"/>
                <a:ea typeface="Times New Roman"/>
                <a:cs typeface="Times New Roman" pitchFamily="18" charset="0"/>
              </a:rPr>
              <a:t> =  (</a:t>
            </a:r>
            <a:r>
              <a:rPr lang="en-US" sz="5100" dirty="0" err="1" smtClean="0">
                <a:latin typeface="Times New Roman" pitchFamily="18" charset="0"/>
                <a:ea typeface="Times New Roman"/>
                <a:cs typeface="Times New Roman" pitchFamily="18" charset="0"/>
              </a:rPr>
              <a:t>Vf</a:t>
            </a:r>
            <a:r>
              <a:rPr lang="en-US" sz="5100" dirty="0" smtClean="0">
                <a:latin typeface="Times New Roman" pitchFamily="18" charset="0"/>
                <a:ea typeface="Times New Roman"/>
                <a:cs typeface="Times New Roman" pitchFamily="18" charset="0"/>
              </a:rPr>
              <a:t> * d) × Cp × (Tb - </a:t>
            </a:r>
            <a:r>
              <a:rPr lang="en-US" sz="5100" dirty="0" err="1" smtClean="0">
                <a:latin typeface="Times New Roman" pitchFamily="18" charset="0"/>
                <a:ea typeface="Times New Roman"/>
                <a:cs typeface="Times New Roman" pitchFamily="18" charset="0"/>
              </a:rPr>
              <a:t>Tf</a:t>
            </a:r>
            <a:r>
              <a:rPr lang="en-US" sz="5100" dirty="0" smtClean="0">
                <a:latin typeface="Times New Roman" pitchFamily="18" charset="0"/>
                <a:ea typeface="Times New Roman"/>
                <a:cs typeface="Times New Roman" pitchFamily="18" charset="0"/>
              </a:rPr>
              <a:t>)  + </a:t>
            </a:r>
            <a:r>
              <a:rPr lang="en-US" sz="5100" dirty="0" err="1" smtClean="0">
                <a:latin typeface="Times New Roman" pitchFamily="18" charset="0"/>
                <a:ea typeface="Times New Roman"/>
                <a:cs typeface="Times New Roman" pitchFamily="18" charset="0"/>
              </a:rPr>
              <a:t>Vb</a:t>
            </a:r>
            <a:r>
              <a:rPr lang="en-US" sz="5100" dirty="0" smtClean="0">
                <a:latin typeface="Times New Roman" pitchFamily="18" charset="0"/>
                <a:ea typeface="Times New Roman"/>
                <a:cs typeface="Times New Roman" pitchFamily="18" charset="0"/>
              </a:rPr>
              <a:t> </a:t>
            </a:r>
            <a:r>
              <a:rPr lang="el-GR" sz="5100" dirty="0" smtClean="0">
                <a:latin typeface="Times New Roman" pitchFamily="18" charset="0"/>
                <a:ea typeface="Times New Roman"/>
                <a:cs typeface="Times New Roman" pitchFamily="18" charset="0"/>
              </a:rPr>
              <a:t>λ</a:t>
            </a:r>
            <a:r>
              <a:rPr lang="en-US" sz="5100" dirty="0" smtClean="0">
                <a:latin typeface="Times New Roman" pitchFamily="18" charset="0"/>
                <a:ea typeface="Times New Roman"/>
                <a:cs typeface="Times New Roman" pitchFamily="18" charset="0"/>
              </a:rPr>
              <a:t>v = </a:t>
            </a:r>
            <a:r>
              <a:rPr lang="en-US" sz="5100" dirty="0" err="1" smtClean="0">
                <a:latin typeface="Times New Roman" pitchFamily="18" charset="0"/>
                <a:ea typeface="Times New Roman"/>
                <a:cs typeface="Times New Roman" pitchFamily="18" charset="0"/>
              </a:rPr>
              <a:t>Vd</a:t>
            </a:r>
            <a:r>
              <a:rPr lang="en-US" sz="5100" dirty="0" smtClean="0">
                <a:latin typeface="Times New Roman" pitchFamily="18" charset="0"/>
                <a:ea typeface="Times New Roman"/>
                <a:cs typeface="Times New Roman" pitchFamily="18" charset="0"/>
              </a:rPr>
              <a:t> ×</a:t>
            </a:r>
            <a:r>
              <a:rPr lang="el-GR" sz="5100" dirty="0" smtClean="0">
                <a:latin typeface="Times New Roman" pitchFamily="18" charset="0"/>
                <a:ea typeface="Times New Roman"/>
                <a:cs typeface="Times New Roman" pitchFamily="18" charset="0"/>
              </a:rPr>
              <a:t>λ</a:t>
            </a:r>
            <a:r>
              <a:rPr lang="en-US" sz="5100" dirty="0" err="1" smtClean="0">
                <a:latin typeface="Times New Roman" pitchFamily="18" charset="0"/>
                <a:ea typeface="Times New Roman"/>
                <a:cs typeface="Times New Roman" pitchFamily="18" charset="0"/>
              </a:rPr>
              <a:t>st</a:t>
            </a:r>
            <a:r>
              <a:rPr lang="en-US" sz="5100" dirty="0" smtClean="0">
                <a:latin typeface="Times New Roman" pitchFamily="18" charset="0"/>
                <a:ea typeface="Times New Roman"/>
                <a:cs typeface="Times New Roman" pitchFamily="18" charset="0"/>
              </a:rPr>
              <a:t>                                                                         </a:t>
            </a:r>
            <a:endParaRPr lang="en-US" sz="5100" dirty="0" smtClean="0">
              <a:latin typeface="Times New Roman" pitchFamily="18" charset="0"/>
              <a:ea typeface="Calibri"/>
              <a:cs typeface="Times New Roman" pitchFamily="18" charset="0"/>
            </a:endParaRPr>
          </a:p>
          <a:p>
            <a:r>
              <a:rPr lang="en-US" sz="4200" dirty="0" smtClean="0">
                <a:latin typeface="Times New Roman" pitchFamily="18" charset="0"/>
                <a:cs typeface="Times New Roman" pitchFamily="18" charset="0"/>
              </a:rPr>
              <a:t>Whereas :</a:t>
            </a:r>
          </a:p>
          <a:p>
            <a:pPr>
              <a:buNone/>
            </a:pPr>
            <a:r>
              <a:rPr lang="en-US" sz="4200" dirty="0" smtClean="0">
                <a:latin typeface="Times New Roman" pitchFamily="18" charset="0"/>
                <a:cs typeface="Times New Roman" pitchFamily="18" charset="0"/>
              </a:rPr>
              <a:t>𝑄𝑒: Thermal load of the evaporator (𝑘J)</a:t>
            </a:r>
          </a:p>
          <a:p>
            <a:pPr>
              <a:buNone/>
            </a:pPr>
            <a:r>
              <a:rPr lang="en-US" sz="4200" dirty="0" smtClean="0">
                <a:latin typeface="Times New Roman" pitchFamily="18" charset="0"/>
                <a:cs typeface="Times New Roman" pitchFamily="18" charset="0"/>
              </a:rPr>
              <a:t>V𝑓: Volume of feed whey (L) </a:t>
            </a:r>
          </a:p>
          <a:p>
            <a:pPr>
              <a:buNone/>
            </a:pPr>
            <a:r>
              <a:rPr lang="en-US" sz="4200" dirty="0" smtClean="0">
                <a:latin typeface="Times New Roman" pitchFamily="18" charset="0"/>
                <a:cs typeface="Times New Roman" pitchFamily="18" charset="0"/>
              </a:rPr>
              <a:t>Cp: Specific heat of feed whey (kJ/kg .</a:t>
            </a:r>
            <a:r>
              <a:rPr lang="en-US" sz="4200" baseline="30000" dirty="0" err="1" smtClean="0">
                <a:latin typeface="Times New Roman" pitchFamily="18" charset="0"/>
                <a:cs typeface="Times New Roman" pitchFamily="18" charset="0"/>
              </a:rPr>
              <a:t>o</a:t>
            </a:r>
            <a:r>
              <a:rPr lang="en-US" sz="4200" dirty="0" err="1" smtClean="0">
                <a:latin typeface="Times New Roman" pitchFamily="18" charset="0"/>
                <a:cs typeface="Times New Roman" pitchFamily="18" charset="0"/>
              </a:rPr>
              <a:t>C</a:t>
            </a:r>
            <a:r>
              <a:rPr lang="en-US" sz="4200" dirty="0" smtClean="0">
                <a:latin typeface="Times New Roman" pitchFamily="18" charset="0"/>
                <a:cs typeface="Times New Roman" pitchFamily="18" charset="0"/>
              </a:rPr>
              <a:t>) </a:t>
            </a:r>
          </a:p>
          <a:p>
            <a:pPr>
              <a:buNone/>
            </a:pPr>
            <a:r>
              <a:rPr lang="en-US" sz="4200" dirty="0" smtClean="0">
                <a:latin typeface="Times New Roman" pitchFamily="18" charset="0"/>
                <a:cs typeface="Times New Roman" pitchFamily="18" charset="0"/>
              </a:rPr>
              <a:t>𝑇</a:t>
            </a:r>
            <a:r>
              <a:rPr lang="en-US" sz="4200" i="1" dirty="0" smtClean="0">
                <a:latin typeface="Times New Roman" pitchFamily="18" charset="0"/>
                <a:cs typeface="Times New Roman" pitchFamily="18" charset="0"/>
              </a:rPr>
              <a:t>b</a:t>
            </a:r>
            <a:r>
              <a:rPr lang="en-US" sz="4200" dirty="0" smtClean="0">
                <a:latin typeface="Times New Roman" pitchFamily="18" charset="0"/>
                <a:cs typeface="Times New Roman" pitchFamily="18" charset="0"/>
              </a:rPr>
              <a:t>: Boiling temperature (ºC)</a:t>
            </a:r>
          </a:p>
          <a:p>
            <a:pPr>
              <a:buNone/>
            </a:pPr>
            <a:r>
              <a:rPr lang="en-US" sz="4200" dirty="0" smtClean="0">
                <a:latin typeface="Times New Roman" pitchFamily="18" charset="0"/>
                <a:cs typeface="Times New Roman" pitchFamily="18" charset="0"/>
              </a:rPr>
              <a:t>𝑇𝑓: Temperature of the feed whey (ºC) </a:t>
            </a:r>
          </a:p>
          <a:p>
            <a:pPr>
              <a:buNone/>
            </a:pPr>
            <a:r>
              <a:rPr lang="en-US" sz="4200" dirty="0" err="1" smtClean="0">
                <a:latin typeface="Times New Roman" pitchFamily="18" charset="0"/>
                <a:cs typeface="Times New Roman" pitchFamily="18" charset="0"/>
              </a:rPr>
              <a:t>Vb</a:t>
            </a:r>
            <a:r>
              <a:rPr lang="en-US" sz="4200" dirty="0" smtClean="0">
                <a:latin typeface="Times New Roman" pitchFamily="18" charset="0"/>
                <a:cs typeface="Times New Roman" pitchFamily="18" charset="0"/>
              </a:rPr>
              <a:t>: Volume of concentrated whey (L) </a:t>
            </a:r>
          </a:p>
          <a:p>
            <a:pPr>
              <a:buNone/>
            </a:pPr>
            <a:r>
              <a:rPr lang="en-US" sz="4200" dirty="0" smtClean="0">
                <a:latin typeface="Times New Roman" pitchFamily="18" charset="0"/>
                <a:cs typeface="Times New Roman" pitchFamily="18" charset="0"/>
              </a:rPr>
              <a:t>𝜆𝑣@41.9℃: Latent heat of the evaporated whey (𝑘𝐽/𝑘𝑔)</a:t>
            </a:r>
          </a:p>
          <a:p>
            <a:pPr>
              <a:buNone/>
            </a:pPr>
            <a:r>
              <a:rPr lang="en-US" sz="4200" dirty="0" err="1" smtClean="0">
                <a:latin typeface="Times New Roman" pitchFamily="18" charset="0"/>
                <a:cs typeface="Times New Roman" pitchFamily="18" charset="0"/>
              </a:rPr>
              <a:t>Vd</a:t>
            </a:r>
            <a:r>
              <a:rPr lang="en-US" sz="4200" dirty="0" smtClean="0">
                <a:latin typeface="Times New Roman" pitchFamily="18" charset="0"/>
                <a:cs typeface="Times New Roman" pitchFamily="18" charset="0"/>
              </a:rPr>
              <a:t>: Volume of distilled water (L)</a:t>
            </a:r>
          </a:p>
          <a:p>
            <a:pPr>
              <a:buNone/>
            </a:pPr>
            <a:r>
              <a:rPr lang="en-US" sz="4200" dirty="0" smtClean="0">
                <a:latin typeface="Times New Roman" pitchFamily="18" charset="0"/>
                <a:cs typeface="Times New Roman" pitchFamily="18" charset="0"/>
              </a:rPr>
              <a:t>𝜆</a:t>
            </a:r>
            <a:r>
              <a:rPr lang="en-US" sz="4200" dirty="0" err="1" smtClean="0">
                <a:latin typeface="Times New Roman" pitchFamily="18" charset="0"/>
                <a:cs typeface="Times New Roman" pitchFamily="18" charset="0"/>
              </a:rPr>
              <a:t>st</a:t>
            </a:r>
            <a:r>
              <a:rPr lang="en-US" sz="4200" dirty="0" smtClean="0">
                <a:latin typeface="Times New Roman" pitchFamily="18" charset="0"/>
                <a:cs typeface="Times New Roman" pitchFamily="18" charset="0"/>
              </a:rPr>
              <a:t> @61.5℃: Latent heat of the steam (𝑘𝐽/𝑘𝑔)</a:t>
            </a:r>
          </a:p>
          <a:p>
            <a:pPr>
              <a:buNone/>
            </a:pPr>
            <a:r>
              <a:rPr lang="en-US" sz="4200" i="1" dirty="0" smtClean="0">
                <a:latin typeface="Times New Roman" pitchFamily="18" charset="0"/>
                <a:cs typeface="Times New Roman" pitchFamily="18" charset="0"/>
              </a:rPr>
              <a:t>d</a:t>
            </a:r>
            <a:r>
              <a:rPr lang="en-US" sz="4200" dirty="0" smtClean="0">
                <a:latin typeface="Times New Roman" pitchFamily="18" charset="0"/>
                <a:cs typeface="Times New Roman" pitchFamily="18" charset="0"/>
              </a:rPr>
              <a:t>: Density of concentrated whey </a:t>
            </a:r>
          </a:p>
          <a:p>
            <a:pPr>
              <a:buNone/>
            </a:pPr>
            <a:endParaRPr lang="ar-JO" sz="2400" dirty="0"/>
          </a:p>
        </p:txBody>
      </p:sp>
      <p:sp>
        <p:nvSpPr>
          <p:cNvPr id="2050"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9954976_1849941548358749_2024523390_o.jpg"/>
          <p:cNvPicPr>
            <a:picLocks noGrp="1"/>
          </p:cNvPicPr>
          <p:nvPr>
            <p:ph idx="1"/>
          </p:nvPr>
        </p:nvPicPr>
        <p:blipFill>
          <a:blip r:embed="rId2"/>
          <a:stretch>
            <a:fillRect/>
          </a:stretch>
        </p:blipFill>
        <p:spPr>
          <a:xfrm>
            <a:off x="5734594" y="1"/>
            <a:ext cx="6457406" cy="6858000"/>
          </a:xfrm>
          <a:prstGeom prst="rect">
            <a:avLst/>
          </a:prstGeom>
        </p:spPr>
      </p:pic>
      <p:sp>
        <p:nvSpPr>
          <p:cNvPr id="2" name="Title 1"/>
          <p:cNvSpPr>
            <a:spLocks noGrp="1"/>
          </p:cNvSpPr>
          <p:nvPr>
            <p:ph type="title"/>
          </p:nvPr>
        </p:nvSpPr>
        <p:spPr>
          <a:xfrm>
            <a:off x="1554480" y="624111"/>
            <a:ext cx="3827417" cy="904244"/>
          </a:xfrm>
        </p:spPr>
        <p:txBody>
          <a:bodyPr>
            <a:normAutofit fontScale="90000"/>
          </a:bodyPr>
          <a:lstStyle/>
          <a:p>
            <a:r>
              <a:rPr lang="en-US" b="1" dirty="0" smtClean="0">
                <a:solidFill>
                  <a:schemeClr val="tx2"/>
                </a:solidFill>
                <a:latin typeface="Times New Roman" panose="02020603050405020304" pitchFamily="18" charset="0"/>
                <a:cs typeface="Times New Roman" panose="02020603050405020304" pitchFamily="18" charset="0"/>
              </a:rPr>
              <a:t>Spray Dryer – SD-06</a:t>
            </a:r>
            <a:endParaRPr lang="ar-JO" dirty="0">
              <a:solidFill>
                <a:schemeClr val="tx2"/>
              </a:solidFill>
            </a:endParaRPr>
          </a:p>
        </p:txBody>
      </p:sp>
      <p:sp>
        <p:nvSpPr>
          <p:cNvPr id="5" name="TextBox 4"/>
          <p:cNvSpPr txBox="1"/>
          <p:nvPr/>
        </p:nvSpPr>
        <p:spPr>
          <a:xfrm>
            <a:off x="1436913" y="1345474"/>
            <a:ext cx="4271555" cy="6032421"/>
          </a:xfrm>
          <a:prstGeom prst="rect">
            <a:avLst/>
          </a:prstGeom>
          <a:noFill/>
        </p:spPr>
        <p:txBody>
          <a:bodyPr wrap="square" rtlCol="1">
            <a:spAutoFit/>
          </a:bodyPr>
          <a:lstStyle/>
          <a:p>
            <a:r>
              <a:rPr lang="en-US" sz="2000" dirty="0" smtClean="0">
                <a:latin typeface="Times New Roman" pitchFamily="18" charset="0"/>
                <a:cs typeface="Times New Roman" pitchFamily="18" charset="0"/>
              </a:rPr>
              <a:t>SD-06 Spry Dryer is used in this study all its major components are housed within a stainless steel cabinet and the unit can be used on a bench top or with an optional stainless steel stand, as shown .</a:t>
            </a:r>
          </a:p>
          <a:p>
            <a:endParaRPr lang="en-US" dirty="0" smtClean="0">
              <a:latin typeface="Times New Roman" pitchFamily="18" charset="0"/>
              <a:cs typeface="Times New Roman" pitchFamily="18" charset="0"/>
            </a:endParaRPr>
          </a:p>
          <a:p>
            <a:pPr>
              <a:buFont typeface="Wingdings" pitchFamily="2" charset="2"/>
              <a:buChar char="v"/>
            </a:pPr>
            <a:r>
              <a:rPr lang="en-US" sz="2000" dirty="0" smtClean="0">
                <a:latin typeface="Times New Roman" pitchFamily="18" charset="0"/>
                <a:cs typeface="Times New Roman" pitchFamily="18" charset="0"/>
              </a:rPr>
              <a:t>Designed primarily for </a:t>
            </a:r>
          </a:p>
          <a:p>
            <a:pPr>
              <a:buFont typeface="Arial" pitchFamily="34" charset="0"/>
              <a:buChar char="•"/>
            </a:pPr>
            <a:r>
              <a:rPr lang="en-US" sz="2000" dirty="0" smtClean="0">
                <a:latin typeface="Times New Roman" pitchFamily="18" charset="0"/>
                <a:cs typeface="Times New Roman" pitchFamily="18" charset="0"/>
              </a:rPr>
              <a:t> Simplicity </a:t>
            </a:r>
          </a:p>
          <a:p>
            <a:pPr>
              <a:buFont typeface="Arial" pitchFamily="34" charset="0"/>
              <a:buChar char="•"/>
            </a:pPr>
            <a:r>
              <a:rPr lang="en-US" sz="2000" dirty="0" smtClean="0">
                <a:latin typeface="Times New Roman" pitchFamily="18" charset="0"/>
                <a:cs typeface="Times New Roman" pitchFamily="18" charset="0"/>
              </a:rPr>
              <a:t> Ease of use,</a:t>
            </a:r>
          </a:p>
          <a:p>
            <a:pPr>
              <a:buFont typeface="Wingdings" pitchFamily="2" charset="2"/>
              <a:buChar char="v"/>
            </a:pPr>
            <a:r>
              <a:rPr lang="en-US" sz="2000" dirty="0" smtClean="0">
                <a:latin typeface="Times New Roman" pitchFamily="18" charset="0"/>
                <a:cs typeface="Times New Roman" pitchFamily="18" charset="0"/>
              </a:rPr>
              <a:t> Rapid assembly and disassembly for </a:t>
            </a:r>
          </a:p>
          <a:p>
            <a:r>
              <a:rPr lang="en-US" sz="2000" dirty="0" smtClean="0">
                <a:latin typeface="Times New Roman" pitchFamily="18" charset="0"/>
                <a:cs typeface="Times New Roman" pitchFamily="18" charset="0"/>
              </a:rPr>
              <a:t>-  cleaning, </a:t>
            </a:r>
          </a:p>
          <a:p>
            <a:r>
              <a:rPr lang="en-US" sz="2000" dirty="0" smtClean="0">
                <a:latin typeface="Times New Roman" pitchFamily="18" charset="0"/>
                <a:cs typeface="Times New Roman" pitchFamily="18" charset="0"/>
              </a:rPr>
              <a:t>-  minimal maintenance, </a:t>
            </a:r>
          </a:p>
          <a:p>
            <a:r>
              <a:rPr lang="en-US" sz="2000" dirty="0" smtClean="0">
                <a:latin typeface="Times New Roman" pitchFamily="18" charset="0"/>
                <a:cs typeface="Times New Roman" pitchFamily="18" charset="0"/>
              </a:rPr>
              <a:t>-  efficiency of operation </a:t>
            </a: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ar-JO"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6995" y="0"/>
            <a:ext cx="9427618" cy="1188720"/>
          </a:xfrm>
        </p:spPr>
        <p:txBody>
          <a:bodyPr>
            <a:normAutofit/>
          </a:bodyPr>
          <a:lstStyle/>
          <a:p>
            <a:r>
              <a:rPr lang="en-US" dirty="0" smtClean="0">
                <a:solidFill>
                  <a:schemeClr val="tx2"/>
                </a:solidFill>
                <a:latin typeface="Times New Roman" pitchFamily="18" charset="0"/>
                <a:cs typeface="Times New Roman" pitchFamily="18" charset="0"/>
              </a:rPr>
              <a:t>Mathematical Modeling of Spray Dryer</a:t>
            </a:r>
            <a:br>
              <a:rPr lang="en-US" dirty="0" smtClean="0">
                <a:solidFill>
                  <a:schemeClr val="tx2"/>
                </a:solidFill>
                <a:latin typeface="Times New Roman" pitchFamily="18" charset="0"/>
                <a:cs typeface="Times New Roman" pitchFamily="18" charset="0"/>
              </a:rPr>
            </a:br>
            <a:endParaRPr lang="ar-JO" dirty="0">
              <a:solidFill>
                <a:schemeClr val="tx2"/>
              </a:solidFill>
            </a:endParaRPr>
          </a:p>
        </p:txBody>
      </p:sp>
      <p:sp>
        <p:nvSpPr>
          <p:cNvPr id="3" name="Content Placeholder 2"/>
          <p:cNvSpPr>
            <a:spLocks noGrp="1"/>
          </p:cNvSpPr>
          <p:nvPr>
            <p:ph idx="1"/>
          </p:nvPr>
        </p:nvSpPr>
        <p:spPr>
          <a:xfrm>
            <a:off x="2024743" y="822960"/>
            <a:ext cx="9479869" cy="6035040"/>
          </a:xfrm>
        </p:spPr>
        <p:txBody>
          <a:bodyPr>
            <a:normAutofit fontScale="70000" lnSpcReduction="20000"/>
          </a:bodyPr>
          <a:lstStyle/>
          <a:p>
            <a:r>
              <a:rPr lang="en-US" sz="2800" dirty="0" smtClean="0">
                <a:latin typeface="Times New Roman" pitchFamily="18" charset="0"/>
                <a:cs typeface="Times New Roman" pitchFamily="18" charset="0"/>
              </a:rPr>
              <a:t>To obtain the energy consumed from spray dryer for drying a specific amount of whey,</a:t>
            </a:r>
          </a:p>
          <a:p>
            <a:pPr>
              <a:buNone/>
            </a:pPr>
            <a:r>
              <a:rPr lang="en-US" sz="20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Qs = V × d × Cp air × (Tin - Tout)</a:t>
            </a:r>
          </a:p>
          <a:p>
            <a:pPr>
              <a:buNone/>
            </a:pPr>
            <a:r>
              <a:rPr lang="en-US" sz="2800" dirty="0" smtClean="0">
                <a:latin typeface="Times New Roman" pitchFamily="18" charset="0"/>
                <a:cs typeface="Times New Roman" pitchFamily="18" charset="0"/>
              </a:rPr>
              <a:t>                                                           V = V` × t</a:t>
            </a:r>
          </a:p>
          <a:p>
            <a:pPr>
              <a:buNone/>
            </a:pPr>
            <a:r>
              <a:rPr lang="en-US" sz="2800" dirty="0" smtClean="0">
                <a:latin typeface="Times New Roman" pitchFamily="18" charset="0"/>
                <a:cs typeface="Times New Roman" pitchFamily="18" charset="0"/>
              </a:rPr>
              <a:t>                                                           V` = A × S</a:t>
            </a:r>
          </a:p>
          <a:p>
            <a:pPr>
              <a:buNone/>
            </a:pPr>
            <a:r>
              <a:rPr lang="en-US" sz="2800" dirty="0" smtClean="0">
                <a:latin typeface="Times New Roman" pitchFamily="18" charset="0"/>
                <a:cs typeface="Times New Roman" pitchFamily="18" charset="0"/>
              </a:rPr>
              <a:t>                                                         A = </a:t>
            </a:r>
            <a:r>
              <a:rPr lang="el-GR" sz="2800" dirty="0" smtClean="0">
                <a:latin typeface="Times New Roman" pitchFamily="18" charset="0"/>
                <a:cs typeface="Times New Roman" pitchFamily="18" charset="0"/>
              </a:rPr>
              <a:t>π/4</a:t>
            </a:r>
            <a:r>
              <a:rPr lang="en-US" sz="2800" dirty="0" smtClean="0">
                <a:latin typeface="Times New Roman" pitchFamily="18" charset="0"/>
                <a:cs typeface="Times New Roman" pitchFamily="18" charset="0"/>
              </a:rPr>
              <a:t> × D^2</a:t>
            </a:r>
          </a:p>
          <a:p>
            <a:pPr>
              <a:buNone/>
            </a:pPr>
            <a:r>
              <a:rPr lang="en-US" sz="2400" dirty="0" smtClean="0">
                <a:latin typeface="Times New Roman" pitchFamily="18" charset="0"/>
                <a:cs typeface="Times New Roman" pitchFamily="18" charset="0"/>
              </a:rPr>
              <a:t>Whereas </a:t>
            </a:r>
          </a:p>
          <a:p>
            <a:pPr>
              <a:buNone/>
            </a:pPr>
            <a:r>
              <a:rPr lang="en-US" sz="2600" dirty="0" smtClean="0">
                <a:latin typeface="Times New Roman" pitchFamily="18" charset="0"/>
                <a:cs typeface="Times New Roman" pitchFamily="18" charset="0"/>
              </a:rPr>
              <a:t>Qs = Thermal load of the spray dryer (kJ)</a:t>
            </a:r>
          </a:p>
          <a:p>
            <a:pPr>
              <a:buNone/>
            </a:pPr>
            <a:r>
              <a:rPr lang="en-US" sz="2600" dirty="0" smtClean="0">
                <a:latin typeface="Times New Roman" pitchFamily="18" charset="0"/>
                <a:cs typeface="Times New Roman" pitchFamily="18" charset="0"/>
              </a:rPr>
              <a:t>Cp = Specific heat of the air (kJ/kg .</a:t>
            </a:r>
            <a:r>
              <a:rPr lang="en-US" sz="2600" dirty="0" err="1" smtClean="0">
                <a:latin typeface="Times New Roman" pitchFamily="18" charset="0"/>
                <a:cs typeface="Times New Roman" pitchFamily="18" charset="0"/>
              </a:rPr>
              <a:t>oC</a:t>
            </a:r>
            <a:r>
              <a:rPr lang="en-US" sz="2600" dirty="0" smtClean="0">
                <a:latin typeface="Times New Roman" pitchFamily="18" charset="0"/>
                <a:cs typeface="Times New Roman" pitchFamily="18" charset="0"/>
              </a:rPr>
              <a:t>)</a:t>
            </a:r>
          </a:p>
          <a:p>
            <a:pPr>
              <a:buNone/>
            </a:pPr>
            <a:r>
              <a:rPr lang="en-US" sz="2600" dirty="0" smtClean="0">
                <a:latin typeface="Times New Roman" pitchFamily="18" charset="0"/>
                <a:cs typeface="Times New Roman" pitchFamily="18" charset="0"/>
              </a:rPr>
              <a:t>V = Volume of air (L)</a:t>
            </a:r>
          </a:p>
          <a:p>
            <a:pPr>
              <a:buNone/>
            </a:pPr>
            <a:r>
              <a:rPr lang="en-US" sz="2600" dirty="0" smtClean="0">
                <a:latin typeface="Times New Roman" pitchFamily="18" charset="0"/>
                <a:cs typeface="Times New Roman" pitchFamily="18" charset="0"/>
              </a:rPr>
              <a:t>V' = Volumetric flow rate of air (L/s)</a:t>
            </a:r>
          </a:p>
          <a:p>
            <a:pPr>
              <a:buNone/>
            </a:pPr>
            <a:r>
              <a:rPr lang="en-US" sz="2600" dirty="0" smtClean="0">
                <a:latin typeface="Times New Roman" pitchFamily="18" charset="0"/>
                <a:cs typeface="Times New Roman" pitchFamily="18" charset="0"/>
              </a:rPr>
              <a:t>d = Density of air (kg/L)</a:t>
            </a:r>
          </a:p>
          <a:p>
            <a:pPr>
              <a:buNone/>
            </a:pPr>
            <a:r>
              <a:rPr lang="en-US" sz="2600" dirty="0" smtClean="0">
                <a:latin typeface="Times New Roman" pitchFamily="18" charset="0"/>
                <a:cs typeface="Times New Roman" pitchFamily="18" charset="0"/>
              </a:rPr>
              <a:t>∆T: Temperature difference between the inlet and the outlet </a:t>
            </a:r>
          </a:p>
          <a:p>
            <a:pPr>
              <a:buNone/>
            </a:pPr>
            <a:r>
              <a:rPr lang="en-US" sz="2600" dirty="0" smtClean="0">
                <a:latin typeface="Times New Roman" pitchFamily="18" charset="0"/>
                <a:cs typeface="Times New Roman" pitchFamily="18" charset="0"/>
              </a:rPr>
              <a:t>t = Time of process consumed (s)</a:t>
            </a:r>
          </a:p>
          <a:p>
            <a:pPr>
              <a:buNone/>
            </a:pPr>
            <a:r>
              <a:rPr lang="en-US" sz="2600" dirty="0" smtClean="0">
                <a:latin typeface="Times New Roman" pitchFamily="18" charset="0"/>
                <a:cs typeface="Times New Roman" pitchFamily="18" charset="0"/>
              </a:rPr>
              <a:t>S = Air speed at exhaust (m/s) </a:t>
            </a:r>
          </a:p>
          <a:p>
            <a:pPr>
              <a:buNone/>
            </a:pPr>
            <a:r>
              <a:rPr lang="en-US" sz="2600" dirty="0" smtClean="0">
                <a:latin typeface="Times New Roman" pitchFamily="18" charset="0"/>
                <a:cs typeface="Times New Roman" pitchFamily="18" charset="0"/>
              </a:rPr>
              <a:t>A = Exhaust airflow's Area (m2)</a:t>
            </a:r>
          </a:p>
          <a:p>
            <a:pPr>
              <a:buNone/>
            </a:pPr>
            <a:r>
              <a:rPr lang="en-US" sz="2600" dirty="0" smtClean="0">
                <a:latin typeface="Times New Roman" pitchFamily="18" charset="0"/>
                <a:cs typeface="Times New Roman" pitchFamily="18" charset="0"/>
              </a:rPr>
              <a:t>D = exhaust airflow's diameter hose (mm)</a:t>
            </a:r>
          </a:p>
          <a:p>
            <a:pPr>
              <a:buNone/>
            </a:pPr>
            <a:endParaRPr lang="en-US" sz="2000" dirty="0" smtClean="0">
              <a:latin typeface="Times New Roman" pitchFamily="18" charset="0"/>
              <a:cs typeface="Times New Roman" pitchFamily="18" charset="0"/>
            </a:endParaRPr>
          </a:p>
          <a:p>
            <a:pPr>
              <a:buNone/>
            </a:pPr>
            <a:endParaRPr lang="ar-JO" sz="2000" dirty="0" smtClean="0">
              <a:latin typeface="Times New Roman" pitchFamily="18" charset="0"/>
              <a:cs typeface="Times New Roman" pitchFamily="18" charset="0"/>
            </a:endParaRPr>
          </a:p>
          <a:p>
            <a:pPr>
              <a:buNone/>
            </a:pPr>
            <a:endParaRPr lang="ar-JO" sz="2000" dirty="0">
              <a:latin typeface="Times New Roman" pitchFamily="18" charset="0"/>
              <a:cs typeface="Times New Roman" pitchFamily="18" charset="0"/>
            </a:endParaRPr>
          </a:p>
        </p:txBody>
      </p:sp>
      <p:sp>
        <p:nvSpPr>
          <p:cNvPr id="33794"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sp>
        <p:nvSpPr>
          <p:cNvPr id="33796"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sp>
        <p:nvSpPr>
          <p:cNvPr id="33798" name="Rectangle 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8722</TotalTime>
  <Words>1905</Words>
  <Application>Microsoft Office PowerPoint</Application>
  <PresentationFormat>Widescreen</PresentationFormat>
  <Paragraphs>366</Paragraphs>
  <Slides>26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Century Gothic</vt:lpstr>
      <vt:lpstr>Tahoma</vt:lpstr>
      <vt:lpstr>Times New Roman</vt:lpstr>
      <vt:lpstr>Wingdings</vt:lpstr>
      <vt:lpstr>Wingdings 3</vt:lpstr>
      <vt:lpstr>Wisp</vt:lpstr>
      <vt:lpstr>Whey Recovery in Dairy Plants</vt:lpstr>
      <vt:lpstr>Agenda</vt:lpstr>
      <vt:lpstr>Introduction</vt:lpstr>
      <vt:lpstr>Introduction</vt:lpstr>
      <vt:lpstr>Definition of Whey</vt:lpstr>
      <vt:lpstr>Falling Film Evaporator-Single Stage Evaporator Mod. UMEC/EV  </vt:lpstr>
      <vt:lpstr>Mathematical Modeling of Single-Effect Evaporator</vt:lpstr>
      <vt:lpstr>Spray Dryer – SD-06</vt:lpstr>
      <vt:lpstr>Mathematical Modeling of Spray Dryer </vt:lpstr>
      <vt:lpstr>  Methodology </vt:lpstr>
      <vt:lpstr>Operating data for falling film Evaporator process</vt:lpstr>
      <vt:lpstr>Experimental Work</vt:lpstr>
      <vt:lpstr>     Description of single Effect Evaporator</vt:lpstr>
      <vt:lpstr> Evaporation process was delivered to the raw-whey sample obtaining a concentrated whey, by repeating the process a couple of times, it is clearly noticed that the concentrated percent goes up while the water content decline from feed whey    </vt:lpstr>
      <vt:lpstr>Whey Physical Analysis   The evaporation process has been taken into account in whey treatment to increase its solid content from 6.35 % - 14.1 %         </vt:lpstr>
      <vt:lpstr>Energy Analysis for Falling Film Evaporator </vt:lpstr>
      <vt:lpstr>Energy Analysis for Falling Film Evaporator </vt:lpstr>
      <vt:lpstr>Energy Analysis for Falling Film Evaporator </vt:lpstr>
      <vt:lpstr>Energy Analysis for Spray Dryer </vt:lpstr>
      <vt:lpstr>Energy Analysis for Spray Dryer </vt:lpstr>
      <vt:lpstr>Energy Analysis for Spray Dryer </vt:lpstr>
      <vt:lpstr>Energy Analysis   </vt:lpstr>
      <vt:lpstr>The Total Energy Required and Cost Analysis    </vt:lpstr>
      <vt:lpstr>The Total Energy Required and Cost Analysis    </vt:lpstr>
      <vt:lpstr>Conclusion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 of Pyrolized Carbon Black from Waste Tire in Concrete</dc:title>
  <dc:creator>MajdGh</dc:creator>
  <cp:lastModifiedBy>Medad</cp:lastModifiedBy>
  <cp:revision>121</cp:revision>
  <dcterms:created xsi:type="dcterms:W3CDTF">2017-12-14T12:35:12Z</dcterms:created>
  <dcterms:modified xsi:type="dcterms:W3CDTF">2018-06-10T09:52:22Z</dcterms:modified>
</cp:coreProperties>
</file>