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4" r:id="rId1"/>
  </p:sldMasterIdLst>
  <p:notesMasterIdLst>
    <p:notesMasterId r:id="rId123"/>
  </p:notesMasterIdLst>
  <p:sldIdLst>
    <p:sldId id="330" r:id="rId2"/>
    <p:sldId id="575" r:id="rId3"/>
    <p:sldId id="331" r:id="rId4"/>
    <p:sldId id="450" r:id="rId5"/>
    <p:sldId id="451" r:id="rId6"/>
    <p:sldId id="472" r:id="rId7"/>
    <p:sldId id="473" r:id="rId8"/>
    <p:sldId id="474" r:id="rId9"/>
    <p:sldId id="475" r:id="rId10"/>
    <p:sldId id="518" r:id="rId11"/>
    <p:sldId id="545" r:id="rId12"/>
    <p:sldId id="546" r:id="rId13"/>
    <p:sldId id="333" r:id="rId14"/>
    <p:sldId id="337" r:id="rId15"/>
    <p:sldId id="431" r:id="rId16"/>
    <p:sldId id="480" r:id="rId17"/>
    <p:sldId id="338" r:id="rId18"/>
    <p:sldId id="432" r:id="rId19"/>
    <p:sldId id="452" r:id="rId20"/>
    <p:sldId id="453" r:id="rId21"/>
    <p:sldId id="402" r:id="rId22"/>
    <p:sldId id="537" r:id="rId23"/>
    <p:sldId id="403" r:id="rId24"/>
    <p:sldId id="456" r:id="rId25"/>
    <p:sldId id="454" r:id="rId26"/>
    <p:sldId id="455" r:id="rId27"/>
    <p:sldId id="457" r:id="rId28"/>
    <p:sldId id="538" r:id="rId29"/>
    <p:sldId id="539" r:id="rId30"/>
    <p:sldId id="540" r:id="rId31"/>
    <p:sldId id="541" r:id="rId32"/>
    <p:sldId id="476" r:id="rId33"/>
    <p:sldId id="458" r:id="rId34"/>
    <p:sldId id="478" r:id="rId35"/>
    <p:sldId id="459" r:id="rId36"/>
    <p:sldId id="462" r:id="rId37"/>
    <p:sldId id="463" r:id="rId38"/>
    <p:sldId id="383" r:id="rId39"/>
    <p:sldId id="464" r:id="rId40"/>
    <p:sldId id="479" r:id="rId41"/>
    <p:sldId id="465" r:id="rId42"/>
    <p:sldId id="466" r:id="rId43"/>
    <p:sldId id="467" r:id="rId44"/>
    <p:sldId id="468" r:id="rId45"/>
    <p:sldId id="469" r:id="rId46"/>
    <p:sldId id="470" r:id="rId47"/>
    <p:sldId id="471" r:id="rId48"/>
    <p:sldId id="483" r:id="rId49"/>
    <p:sldId id="484" r:id="rId50"/>
    <p:sldId id="485" r:id="rId51"/>
    <p:sldId id="486" r:id="rId52"/>
    <p:sldId id="572" r:id="rId53"/>
    <p:sldId id="487" r:id="rId54"/>
    <p:sldId id="488" r:id="rId55"/>
    <p:sldId id="489" r:id="rId56"/>
    <p:sldId id="341" r:id="rId57"/>
    <p:sldId id="547" r:id="rId58"/>
    <p:sldId id="548" r:id="rId59"/>
    <p:sldId id="549" r:id="rId60"/>
    <p:sldId id="550" r:id="rId61"/>
    <p:sldId id="551" r:id="rId62"/>
    <p:sldId id="552" r:id="rId63"/>
    <p:sldId id="554" r:id="rId64"/>
    <p:sldId id="555" r:id="rId65"/>
    <p:sldId id="553" r:id="rId66"/>
    <p:sldId id="556" r:id="rId67"/>
    <p:sldId id="557" r:id="rId68"/>
    <p:sldId id="558" r:id="rId69"/>
    <p:sldId id="559" r:id="rId70"/>
    <p:sldId id="560" r:id="rId71"/>
    <p:sldId id="562" r:id="rId72"/>
    <p:sldId id="563" r:id="rId73"/>
    <p:sldId id="564" r:id="rId74"/>
    <p:sldId id="565" r:id="rId75"/>
    <p:sldId id="566" r:id="rId76"/>
    <p:sldId id="567" r:id="rId77"/>
    <p:sldId id="568" r:id="rId78"/>
    <p:sldId id="569" r:id="rId79"/>
    <p:sldId id="570" r:id="rId80"/>
    <p:sldId id="571" r:id="rId81"/>
    <p:sldId id="490" r:id="rId82"/>
    <p:sldId id="491" r:id="rId83"/>
    <p:sldId id="492" r:id="rId84"/>
    <p:sldId id="493" r:id="rId85"/>
    <p:sldId id="494" r:id="rId86"/>
    <p:sldId id="495" r:id="rId87"/>
    <p:sldId id="496" r:id="rId88"/>
    <p:sldId id="497" r:id="rId89"/>
    <p:sldId id="498" r:id="rId90"/>
    <p:sldId id="577" r:id="rId91"/>
    <p:sldId id="499" r:id="rId92"/>
    <p:sldId id="500" r:id="rId93"/>
    <p:sldId id="501" r:id="rId94"/>
    <p:sldId id="502" r:id="rId95"/>
    <p:sldId id="414" r:id="rId96"/>
    <p:sldId id="437" r:id="rId97"/>
    <p:sldId id="438" r:id="rId98"/>
    <p:sldId id="542" r:id="rId99"/>
    <p:sldId id="439" r:id="rId100"/>
    <p:sldId id="440" r:id="rId101"/>
    <p:sldId id="441" r:id="rId102"/>
    <p:sldId id="442" r:id="rId103"/>
    <p:sldId id="443" r:id="rId104"/>
    <p:sldId id="444" r:id="rId105"/>
    <p:sldId id="445" r:id="rId106"/>
    <p:sldId id="446" r:id="rId107"/>
    <p:sldId id="447" r:id="rId108"/>
    <p:sldId id="448" r:id="rId109"/>
    <p:sldId id="416" r:id="rId110"/>
    <p:sldId id="512" r:id="rId111"/>
    <p:sldId id="513" r:id="rId112"/>
    <p:sldId id="514" r:id="rId113"/>
    <p:sldId id="515" r:id="rId114"/>
    <p:sldId id="385" r:id="rId115"/>
    <p:sldId id="509" r:id="rId116"/>
    <p:sldId id="510" r:id="rId117"/>
    <p:sldId id="511" r:id="rId118"/>
    <p:sldId id="384" r:id="rId119"/>
    <p:sldId id="516" r:id="rId120"/>
    <p:sldId id="517" r:id="rId121"/>
    <p:sldId id="576" r:id="rId1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09" autoAdjust="0"/>
    <p:restoredTop sz="89964" autoAdjust="0"/>
  </p:normalViewPr>
  <p:slideViewPr>
    <p:cSldViewPr>
      <p:cViewPr>
        <p:scale>
          <a:sx n="68" d="100"/>
          <a:sy n="68" d="100"/>
        </p:scale>
        <p:origin x="-1434" y="-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29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DCDD81-DC4C-400A-BB8F-CE985CCDC93E}" type="datetimeFigureOut">
              <a:rPr lang="en-US" smtClean="0"/>
              <a:pPr/>
              <a:t>5/16/2018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882A40-21BC-4A68-BA8F-6FF82E4770B8}" type="slidenum">
              <a:rPr lang="en-US" smtClean="0"/>
              <a:pPr/>
              <a:t>‹#›</a:t>
            </a:fld>
            <a:endParaRPr lang="en-US"/>
          </a:p>
        </p:txBody>
      </p:sp>
    </p:spTree>
    <p:extLst>
      <p:ext uri="{BB962C8B-B14F-4D97-AF65-F5344CB8AC3E}">
        <p14:creationId xmlns:p14="http://schemas.microsoft.com/office/powerpoint/2010/main" val="5122480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882A40-21BC-4A68-BA8F-6FF82E4770B8}" type="slidenum">
              <a:rPr lang="en-US" smtClean="0"/>
              <a:pPr/>
              <a:t>1</a:t>
            </a:fld>
            <a:endParaRPr lang="en-US"/>
          </a:p>
        </p:txBody>
      </p:sp>
    </p:spTree>
    <p:extLst>
      <p:ext uri="{BB962C8B-B14F-4D97-AF65-F5344CB8AC3E}">
        <p14:creationId xmlns:p14="http://schemas.microsoft.com/office/powerpoint/2010/main" val="3666190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 The ground floor contains the reception and cashier, coat room, kitchen, dining area, mechanical and electrical rooms and storage</a:t>
            </a:r>
            <a:endParaRPr lang="en-US" dirty="0"/>
          </a:p>
        </p:txBody>
      </p:sp>
      <p:sp>
        <p:nvSpPr>
          <p:cNvPr id="4" name="Slide Number Placeholder 3"/>
          <p:cNvSpPr>
            <a:spLocks noGrp="1"/>
          </p:cNvSpPr>
          <p:nvPr>
            <p:ph type="sldNum" sz="quarter" idx="10"/>
          </p:nvPr>
        </p:nvSpPr>
        <p:spPr/>
        <p:txBody>
          <a:bodyPr/>
          <a:lstStyle/>
          <a:p>
            <a:fld id="{65882A40-21BC-4A68-BA8F-6FF82E4770B8}" type="slidenum">
              <a:rPr lang="en-US" smtClean="0"/>
              <a:pPr/>
              <a:t>14</a:t>
            </a:fld>
            <a:endParaRPr lang="en-US"/>
          </a:p>
        </p:txBody>
      </p:sp>
    </p:spTree>
    <p:extLst>
      <p:ext uri="{BB962C8B-B14F-4D97-AF65-F5344CB8AC3E}">
        <p14:creationId xmlns:p14="http://schemas.microsoft.com/office/powerpoint/2010/main" val="28755354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1BFFA3-F5B2-4037-858F-DDD30224A43E}" type="slidenum">
              <a:rPr lang="en-US" smtClean="0">
                <a:solidFill>
                  <a:prstClr val="black"/>
                </a:solidFill>
              </a:rPr>
              <a:pPr/>
              <a:t>59</a:t>
            </a:fld>
            <a:endParaRPr lang="en-US">
              <a:solidFill>
                <a:prstClr val="black"/>
              </a:solidFill>
            </a:endParaRPr>
          </a:p>
        </p:txBody>
      </p:sp>
    </p:spTree>
    <p:extLst>
      <p:ext uri="{BB962C8B-B14F-4D97-AF65-F5344CB8AC3E}">
        <p14:creationId xmlns:p14="http://schemas.microsoft.com/office/powerpoint/2010/main" val="14318569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compatibility had achieved as shown in the figure </a:t>
            </a:r>
            <a:endParaRPr lang="en-US" dirty="0"/>
          </a:p>
        </p:txBody>
      </p:sp>
      <p:sp>
        <p:nvSpPr>
          <p:cNvPr id="4" name="عنصر نائب لرقم الشريحة 3"/>
          <p:cNvSpPr>
            <a:spLocks noGrp="1"/>
          </p:cNvSpPr>
          <p:nvPr>
            <p:ph type="sldNum" sz="quarter" idx="10"/>
          </p:nvPr>
        </p:nvSpPr>
        <p:spPr/>
        <p:txBody>
          <a:bodyPr/>
          <a:lstStyle/>
          <a:p>
            <a:fld id="{65882A40-21BC-4A68-BA8F-6FF82E4770B8}" type="slidenum">
              <a:rPr lang="en-US" smtClean="0">
                <a:solidFill>
                  <a:prstClr val="black"/>
                </a:solidFill>
              </a:rPr>
              <a:pPr/>
              <a:t>63</a:t>
            </a:fld>
            <a:endParaRPr lang="en-US">
              <a:solidFill>
                <a:prstClr val="black"/>
              </a:solidFill>
            </a:endParaRPr>
          </a:p>
        </p:txBody>
      </p:sp>
    </p:spTree>
    <p:extLst>
      <p:ext uri="{BB962C8B-B14F-4D97-AF65-F5344CB8AC3E}">
        <p14:creationId xmlns:p14="http://schemas.microsoft.com/office/powerpoint/2010/main" val="42533665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1BFFA3-F5B2-4037-858F-DDD30224A43E}" type="slidenum">
              <a:rPr lang="en-US" smtClean="0">
                <a:solidFill>
                  <a:prstClr val="black"/>
                </a:solidFill>
              </a:rPr>
              <a:pPr/>
              <a:t>64</a:t>
            </a:fld>
            <a:endParaRPr lang="en-US">
              <a:solidFill>
                <a:prstClr val="black"/>
              </a:solidFill>
            </a:endParaRPr>
          </a:p>
        </p:txBody>
      </p:sp>
    </p:spTree>
    <p:extLst>
      <p:ext uri="{BB962C8B-B14F-4D97-AF65-F5344CB8AC3E}">
        <p14:creationId xmlns:p14="http://schemas.microsoft.com/office/powerpoint/2010/main" val="15495128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1BFFA3-F5B2-4037-858F-DDD30224A43E}" type="slidenum">
              <a:rPr lang="en-US" smtClean="0">
                <a:solidFill>
                  <a:prstClr val="black"/>
                </a:solidFill>
              </a:rPr>
              <a:pPr/>
              <a:t>67</a:t>
            </a:fld>
            <a:endParaRPr lang="en-US">
              <a:solidFill>
                <a:prstClr val="black"/>
              </a:solidFill>
            </a:endParaRPr>
          </a:p>
        </p:txBody>
      </p:sp>
    </p:spTree>
    <p:extLst>
      <p:ext uri="{BB962C8B-B14F-4D97-AF65-F5344CB8AC3E}">
        <p14:creationId xmlns:p14="http://schemas.microsoft.com/office/powerpoint/2010/main" val="2875014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882A40-21BC-4A68-BA8F-6FF82E4770B8}" type="slidenum">
              <a:rPr lang="en-US" smtClean="0">
                <a:solidFill>
                  <a:prstClr val="black"/>
                </a:solidFill>
              </a:rPr>
              <a:pPr/>
              <a:t>78</a:t>
            </a:fld>
            <a:endParaRPr lang="en-US">
              <a:solidFill>
                <a:prstClr val="black"/>
              </a:solidFill>
            </a:endParaRPr>
          </a:p>
        </p:txBody>
      </p:sp>
    </p:spTree>
    <p:extLst>
      <p:ext uri="{BB962C8B-B14F-4D97-AF65-F5344CB8AC3E}">
        <p14:creationId xmlns:p14="http://schemas.microsoft.com/office/powerpoint/2010/main" val="5007375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mtClean="0"/>
              <a:t>Irrigate grass</a:t>
            </a:r>
            <a:endParaRPr lang="en-US"/>
          </a:p>
        </p:txBody>
      </p:sp>
      <p:sp>
        <p:nvSpPr>
          <p:cNvPr id="4" name="عنصر نائب لرقم الشريحة 3"/>
          <p:cNvSpPr>
            <a:spLocks noGrp="1"/>
          </p:cNvSpPr>
          <p:nvPr>
            <p:ph type="sldNum" sz="quarter" idx="10"/>
          </p:nvPr>
        </p:nvSpPr>
        <p:spPr/>
        <p:txBody>
          <a:bodyPr/>
          <a:lstStyle/>
          <a:p>
            <a:fld id="{BE3CFF69-129D-4EBF-A712-C4A15923C905}" type="slidenum">
              <a:rPr lang="en-US" smtClean="0"/>
              <a:pPr/>
              <a:t>109</a:t>
            </a:fld>
            <a:endParaRPr lang="en-US"/>
          </a:p>
        </p:txBody>
      </p:sp>
    </p:spTree>
    <p:extLst>
      <p:ext uri="{BB962C8B-B14F-4D97-AF65-F5344CB8AC3E}">
        <p14:creationId xmlns:p14="http://schemas.microsoft.com/office/powerpoint/2010/main" val="36448138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882A40-21BC-4A68-BA8F-6FF82E4770B8}" type="slidenum">
              <a:rPr lang="en-US" smtClean="0"/>
              <a:pPr/>
              <a:t>113</a:t>
            </a:fld>
            <a:endParaRPr lang="en-US"/>
          </a:p>
        </p:txBody>
      </p:sp>
    </p:spTree>
    <p:extLst>
      <p:ext uri="{BB962C8B-B14F-4D97-AF65-F5344CB8AC3E}">
        <p14:creationId xmlns:p14="http://schemas.microsoft.com/office/powerpoint/2010/main" val="1907749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Footer Placeholder 4"/>
          <p:cNvSpPr>
            <a:spLocks noGrp="1"/>
          </p:cNvSpPr>
          <p:nvPr>
            <p:ph type="ftr" sz="quarter" idx="11"/>
          </p:nvPr>
        </p:nvSpPr>
        <p:spPr/>
        <p:txBody>
          <a:bodyPr/>
          <a:lstStyle/>
          <a:p>
            <a:pPr rtl="1"/>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a:t>
            </a:fld>
            <a:endParaRPr lang="ar-SA">
              <a:solidFill>
                <a:prstClr val="black">
                  <a:tint val="75000"/>
                </a:prstClr>
              </a:solidFill>
            </a:endParaRPr>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hf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Footer Placeholder 4"/>
          <p:cNvSpPr>
            <a:spLocks noGrp="1"/>
          </p:cNvSpPr>
          <p:nvPr>
            <p:ph type="ftr" sz="quarter" idx="11"/>
          </p:nvPr>
        </p:nvSpPr>
        <p:spPr/>
        <p:txBody>
          <a:bodyPr/>
          <a:lstStyle/>
          <a:p>
            <a:pPr rtl="1"/>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a:t>
            </a:fld>
            <a:endParaRPr lang="ar-SA">
              <a:solidFill>
                <a:prstClr val="black">
                  <a:tint val="75000"/>
                </a:prstClr>
              </a:solidFill>
            </a:endParaRPr>
          </a:p>
        </p:txBody>
      </p:sp>
    </p:spTree>
  </p:cSld>
  <p:clrMapOvr>
    <a:masterClrMapping/>
  </p:clrMapOvr>
  <p:hf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Footer Placeholder 4"/>
          <p:cNvSpPr>
            <a:spLocks noGrp="1"/>
          </p:cNvSpPr>
          <p:nvPr>
            <p:ph type="ftr" sz="quarter" idx="11"/>
          </p:nvPr>
        </p:nvSpPr>
        <p:spPr/>
        <p:txBody>
          <a:bodyPr/>
          <a:lstStyle/>
          <a:p>
            <a:pPr rtl="1"/>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a:t>
            </a:fld>
            <a:endParaRPr lang="ar-SA">
              <a:solidFill>
                <a:prstClr val="black">
                  <a:tint val="75000"/>
                </a:prstClr>
              </a:solidFill>
            </a:endParaRPr>
          </a:p>
        </p:txBody>
      </p:sp>
    </p:spTree>
  </p:cSld>
  <p:clrMapOvr>
    <a:masterClrMapping/>
  </p:clrMapOvr>
  <p:hf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Footer Placeholder 4"/>
          <p:cNvSpPr>
            <a:spLocks noGrp="1"/>
          </p:cNvSpPr>
          <p:nvPr>
            <p:ph type="ftr" sz="quarter" idx="11"/>
          </p:nvPr>
        </p:nvSpPr>
        <p:spPr/>
        <p:txBody>
          <a:bodyPr/>
          <a:lstStyle/>
          <a:p>
            <a:pPr rtl="1"/>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a:t>
            </a:fld>
            <a:endParaRPr lang="ar-SA">
              <a:solidFill>
                <a:prstClr val="black">
                  <a:tint val="75000"/>
                </a:prstClr>
              </a:solidFill>
            </a:endParaRPr>
          </a:p>
        </p:txBody>
      </p:sp>
    </p:spTree>
  </p:cSld>
  <p:clrMapOvr>
    <a:masterClrMapping/>
  </p:clrMapOvr>
  <p:hf hdr="0" ft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Footer Placeholder 4"/>
          <p:cNvSpPr>
            <a:spLocks noGrp="1"/>
          </p:cNvSpPr>
          <p:nvPr>
            <p:ph type="ftr" sz="quarter" idx="11"/>
          </p:nvPr>
        </p:nvSpPr>
        <p:spPr/>
        <p:txBody>
          <a:bodyPr/>
          <a:lstStyle/>
          <a:p>
            <a:pPr rtl="1"/>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a:t>
            </a:fld>
            <a:endParaRPr lang="ar-SA">
              <a:solidFill>
                <a:prstClr val="black">
                  <a:tint val="75000"/>
                </a:prstClr>
              </a:solidFill>
            </a:endParaRPr>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hf hdr="0" ft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6" name="Footer Placeholder 5"/>
          <p:cNvSpPr>
            <a:spLocks noGrp="1"/>
          </p:cNvSpPr>
          <p:nvPr>
            <p:ph type="ftr" sz="quarter" idx="11"/>
          </p:nvPr>
        </p:nvSpPr>
        <p:spPr/>
        <p:txBody>
          <a:bodyPr/>
          <a:lstStyle/>
          <a:p>
            <a:pPr rtl="1"/>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a:t>
            </a:fld>
            <a:endParaRPr lang="ar-SA">
              <a:solidFill>
                <a:prstClr val="black">
                  <a:tint val="75000"/>
                </a:prstClr>
              </a:solidFill>
            </a:endParaRPr>
          </a:p>
        </p:txBody>
      </p:sp>
    </p:spTree>
  </p:cSld>
  <p:clrMapOvr>
    <a:masterClrMapping/>
  </p:clrMapOvr>
  <p:hf hdr="0" ft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8" name="Footer Placeholder 7"/>
          <p:cNvSpPr>
            <a:spLocks noGrp="1"/>
          </p:cNvSpPr>
          <p:nvPr>
            <p:ph type="ftr" sz="quarter" idx="11"/>
          </p:nvPr>
        </p:nvSpPr>
        <p:spPr/>
        <p:txBody>
          <a:bodyPr/>
          <a:lstStyle/>
          <a:p>
            <a:pPr rtl="1"/>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a:t>
            </a:fld>
            <a:endParaRPr lang="ar-SA">
              <a:solidFill>
                <a:prstClr val="black">
                  <a:tint val="75000"/>
                </a:prstClr>
              </a:solidFill>
            </a:endParaRPr>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hf hdr="0" ft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4" name="Footer Placeholder 3"/>
          <p:cNvSpPr>
            <a:spLocks noGrp="1"/>
          </p:cNvSpPr>
          <p:nvPr>
            <p:ph type="ftr" sz="quarter" idx="11"/>
          </p:nvPr>
        </p:nvSpPr>
        <p:spPr/>
        <p:txBody>
          <a:bodyPr/>
          <a:lstStyle/>
          <a:p>
            <a:pPr rtl="1"/>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a:t>
            </a:fld>
            <a:endParaRPr lang="ar-SA">
              <a:solidFill>
                <a:prstClr val="black">
                  <a:tint val="75000"/>
                </a:prstClr>
              </a:solidFill>
            </a:endParaRPr>
          </a:p>
        </p:txBody>
      </p:sp>
    </p:spTree>
  </p:cSld>
  <p:clrMapOvr>
    <a:masterClrMapping/>
  </p:clrMapOvr>
  <p:hf hdr="0" ft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Footer Placeholder 2"/>
          <p:cNvSpPr>
            <a:spLocks noGrp="1"/>
          </p:cNvSpPr>
          <p:nvPr>
            <p:ph type="ftr" sz="quarter" idx="11"/>
          </p:nvPr>
        </p:nvSpPr>
        <p:spPr/>
        <p:txBody>
          <a:bodyPr/>
          <a:lstStyle/>
          <a:p>
            <a:pPr rtl="1"/>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a:t>
            </a:fld>
            <a:endParaRPr lang="ar-SA">
              <a:solidFill>
                <a:prstClr val="black">
                  <a:tint val="75000"/>
                </a:prstClr>
              </a:solidFill>
            </a:endParaRPr>
          </a:p>
        </p:txBody>
      </p:sp>
    </p:spTree>
  </p:cSld>
  <p:clrMapOvr>
    <a:masterClrMapping/>
  </p:clrMapOvr>
  <p:hf hdr="0" ftr="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6" name="Footer Placeholder 5"/>
          <p:cNvSpPr>
            <a:spLocks noGrp="1"/>
          </p:cNvSpPr>
          <p:nvPr>
            <p:ph type="ftr" sz="quarter" idx="11"/>
          </p:nvPr>
        </p:nvSpPr>
        <p:spPr/>
        <p:txBody>
          <a:bodyPr/>
          <a:lstStyle/>
          <a:p>
            <a:pPr rtl="1"/>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a:t>
            </a:fld>
            <a:endParaRPr lang="ar-SA">
              <a:solidFill>
                <a:prstClr val="black">
                  <a:tint val="75000"/>
                </a:prstClr>
              </a:solidFill>
            </a:endParaRPr>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hf hdr="0" ftr="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6" name="Footer Placeholder 5"/>
          <p:cNvSpPr>
            <a:spLocks noGrp="1"/>
          </p:cNvSpPr>
          <p:nvPr>
            <p:ph type="ftr" sz="quarter" idx="11"/>
          </p:nvPr>
        </p:nvSpPr>
        <p:spPr/>
        <p:txBody>
          <a:bodyPr/>
          <a:lstStyle/>
          <a:p>
            <a:pPr rtl="1"/>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a:t>
            </a:fld>
            <a:endParaRPr lang="ar-SA">
              <a:solidFill>
                <a:prstClr val="black">
                  <a:tint val="75000"/>
                </a:prstClr>
              </a:solidFill>
            </a:endParaRPr>
          </a:p>
        </p:txBody>
      </p:sp>
    </p:spTree>
  </p:cSld>
  <p:clrMapOvr>
    <a:masterClrMapping/>
  </p:clrMapOvr>
  <p:hf hdr="0" ft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pPr rtl="1"/>
            <a:r>
              <a:rPr lang="en-US" smtClean="0">
                <a:solidFill>
                  <a:prstClr val="black">
                    <a:tint val="75000"/>
                  </a:prstClr>
                </a:solidFill>
              </a:rPr>
              <a:t>15/5/2018</a:t>
            </a:r>
            <a:endParaRPr lang="ar-SA">
              <a:solidFill>
                <a:prstClr val="black">
                  <a:tint val="75000"/>
                </a:prstClr>
              </a:solidFill>
            </a:endParaRPr>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pPr rtl="1"/>
            <a:endParaRPr lang="ar-SA">
              <a:solidFill>
                <a:prstClr val="black">
                  <a:tint val="75000"/>
                </a:prstClr>
              </a:solidFill>
            </a:endParaRPr>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pPr rtl="1"/>
            <a:fld id="{1CF4C278-A958-41EA-9592-89D70E0EC4D9}" type="slidenum">
              <a:rPr lang="ar-SA" smtClean="0">
                <a:solidFill>
                  <a:prstClr val="black">
                    <a:tint val="75000"/>
                  </a:prstClr>
                </a:solidFill>
              </a:rPr>
              <a:pPr rtl="1"/>
              <a:t>‹#›</a:t>
            </a:fld>
            <a:endParaRPr lang="ar-SA">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hf hdr="0" ftr="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40.png"/><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145.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48.png"/><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image" Target="../media/image150.png"/><Relationship Id="rId1" Type="http://schemas.openxmlformats.org/officeDocument/2006/relationships/slideLayout" Target="../slideLayouts/slideLayout2.xml"/><Relationship Id="rId4" Type="http://schemas.openxmlformats.org/officeDocument/2006/relationships/image" Target="../media/image152.png"/></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image" Target="../media/image15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2" Type="http://schemas.openxmlformats.org/officeDocument/2006/relationships/image" Target="../media/image155.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15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5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 Id="rId5" Type="http://schemas.openxmlformats.org/officeDocument/2006/relationships/image" Target="../media/image74.png"/><Relationship Id="rId4" Type="http://schemas.openxmlformats.org/officeDocument/2006/relationships/image" Target="../media/image73.png"/></Relationships>
</file>

<file path=ppt/slides/_rels/slide55.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2.pn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87.JPG"/><Relationship Id="rId2" Type="http://schemas.openxmlformats.org/officeDocument/2006/relationships/image" Target="../media/image86.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image" Target="../media/image88.JPG"/><Relationship Id="rId1" Type="http://schemas.openxmlformats.org/officeDocument/2006/relationships/slideLayout" Target="../slideLayouts/slideLayout7.xml"/><Relationship Id="rId4" Type="http://schemas.openxmlformats.org/officeDocument/2006/relationships/image" Target="../media/image90.png"/></Relationships>
</file>

<file path=ppt/slides/_rels/slide71.xml.rels><?xml version="1.0" encoding="UTF-8" standalone="yes"?>
<Relationships xmlns="http://schemas.openxmlformats.org/package/2006/relationships"><Relationship Id="rId2" Type="http://schemas.openxmlformats.org/officeDocument/2006/relationships/image" Target="../media/image91.JP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2.xml"/><Relationship Id="rId4" Type="http://schemas.openxmlformats.org/officeDocument/2006/relationships/image" Target="../media/image100.PNG"/></Relationships>
</file>

<file path=ppt/slides/_rels/slide77.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04.PNG"/></Relationships>
</file>

<file path=ppt/slides/_rels/slide79.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107.JPG"/><Relationship Id="rId2" Type="http://schemas.openxmlformats.org/officeDocument/2006/relationships/image" Target="../media/image106.JP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6183" y="283295"/>
            <a:ext cx="8951633" cy="769441"/>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400" b="1" cap="none" spc="50" dirty="0" smtClean="0">
                <a:ln w="11430"/>
                <a:solidFill>
                  <a:schemeClr val="tx1">
                    <a:lumMod val="95000"/>
                    <a:lumOff val="5000"/>
                  </a:schemeClr>
                </a:solidFill>
                <a:effectLst>
                  <a:outerShdw blurRad="76200" dist="50800" dir="5400000" algn="tl" rotWithShape="0">
                    <a:srgbClr val="000000">
                      <a:alpha val="65000"/>
                    </a:srgbClr>
                  </a:outerShdw>
                </a:effectLst>
                <a:latin typeface="Arial Black" pitchFamily="34" charset="0"/>
              </a:rPr>
              <a:t>Redesign Golden Tree hotel</a:t>
            </a:r>
            <a:endParaRPr lang="en-US" sz="4400" b="1" cap="none" spc="50" dirty="0">
              <a:ln w="11430"/>
              <a:solidFill>
                <a:schemeClr val="tx1">
                  <a:lumMod val="95000"/>
                  <a:lumOff val="5000"/>
                </a:schemeClr>
              </a:solidFill>
              <a:effectLst>
                <a:outerShdw blurRad="76200" dist="50800" dir="5400000" algn="tl" rotWithShape="0">
                  <a:srgbClr val="000000">
                    <a:alpha val="65000"/>
                  </a:srgbClr>
                </a:outerShdw>
              </a:effectLst>
              <a:latin typeface="Arial Black" pitchFamily="34" charset="0"/>
            </a:endParaRPr>
          </a:p>
        </p:txBody>
      </p:sp>
      <p:sp>
        <p:nvSpPr>
          <p:cNvPr id="6" name="TextBox 5"/>
          <p:cNvSpPr txBox="1"/>
          <p:nvPr/>
        </p:nvSpPr>
        <p:spPr>
          <a:xfrm>
            <a:off x="1600200" y="2209800"/>
            <a:ext cx="184731" cy="369332"/>
          </a:xfrm>
          <a:prstGeom prst="rect">
            <a:avLst/>
          </a:prstGeom>
          <a:noFill/>
        </p:spPr>
        <p:txBody>
          <a:bodyPr wrap="none" rtlCol="0">
            <a:spAutoFit/>
          </a:bodyPr>
          <a:lstStyle/>
          <a:p>
            <a:endParaRPr lang="en-US" dirty="0"/>
          </a:p>
        </p:txBody>
      </p:sp>
      <p:sp>
        <p:nvSpPr>
          <p:cNvPr id="10" name="Rectangle 9"/>
          <p:cNvSpPr/>
          <p:nvPr/>
        </p:nvSpPr>
        <p:spPr>
          <a:xfrm>
            <a:off x="284733" y="5085184"/>
            <a:ext cx="3000396" cy="2369880"/>
          </a:xfrm>
          <a:prstGeom prst="rect">
            <a:avLst/>
          </a:prstGeom>
        </p:spPr>
        <p:txBody>
          <a:bodyPr wrap="square">
            <a:spAutoFit/>
          </a:bodyPr>
          <a:lstStyle/>
          <a:p>
            <a:r>
              <a:rPr lang="en-US" sz="2000" b="1" dirty="0" smtClean="0">
                <a:ln>
                  <a:solidFill>
                    <a:schemeClr val="tx1"/>
                  </a:solidFill>
                </a:ln>
                <a:solidFill>
                  <a:srgbClr val="C00000"/>
                </a:solidFill>
                <a:latin typeface="+mj-lt"/>
                <a:cs typeface="Times New Roman" pitchFamily="18" charset="0"/>
              </a:rPr>
              <a:t>       </a:t>
            </a:r>
          </a:p>
          <a:p>
            <a:r>
              <a:rPr lang="en-US" sz="2000" b="1" dirty="0" smtClean="0">
                <a:ln>
                  <a:solidFill>
                    <a:schemeClr val="tx1"/>
                  </a:solidFill>
                </a:ln>
                <a:latin typeface="+mj-lt"/>
                <a:cs typeface="Times New Roman" pitchFamily="18" charset="0"/>
              </a:rPr>
              <a:t>   </a:t>
            </a:r>
            <a:r>
              <a:rPr lang="en-US" sz="2000" dirty="0" smtClean="0">
                <a:ln>
                  <a:solidFill>
                    <a:schemeClr val="tx1"/>
                  </a:solidFill>
                </a:ln>
                <a:latin typeface="+mj-lt"/>
                <a:cs typeface="Times New Roman" pitchFamily="18" charset="0"/>
              </a:rPr>
              <a:t>Prepared  by:</a:t>
            </a:r>
          </a:p>
          <a:p>
            <a:r>
              <a:rPr lang="en-US" sz="2000" dirty="0" smtClean="0">
                <a:ln>
                  <a:solidFill>
                    <a:schemeClr val="tx1"/>
                  </a:solidFill>
                </a:ln>
                <a:latin typeface="+mj-lt"/>
                <a:cs typeface="Times New Roman" pitchFamily="18" charset="0"/>
              </a:rPr>
              <a:t>Raghad Nazzal</a:t>
            </a:r>
          </a:p>
          <a:p>
            <a:r>
              <a:rPr lang="en-US" sz="2000" dirty="0" smtClean="0">
                <a:ln>
                  <a:solidFill>
                    <a:schemeClr val="tx1"/>
                  </a:solidFill>
                </a:ln>
                <a:latin typeface="+mj-lt"/>
                <a:cs typeface="Times New Roman" pitchFamily="18" charset="0"/>
              </a:rPr>
              <a:t>Sewar Abbadi</a:t>
            </a:r>
          </a:p>
          <a:p>
            <a:r>
              <a:rPr lang="en-US" sz="2000" dirty="0" smtClean="0">
                <a:ln>
                  <a:solidFill>
                    <a:schemeClr val="tx1"/>
                  </a:solidFill>
                </a:ln>
                <a:latin typeface="+mj-lt"/>
                <a:cs typeface="Times New Roman" pitchFamily="18" charset="0"/>
              </a:rPr>
              <a:t>Jannat Yamak</a:t>
            </a:r>
            <a:endParaRPr lang="en-US" sz="2000" dirty="0" smtClean="0">
              <a:latin typeface="+mj-lt"/>
              <a:cs typeface="Andalus" pitchFamily="18" charset="-78"/>
            </a:endParaRPr>
          </a:p>
          <a:p>
            <a:endParaRPr lang="en-US" sz="2000" b="1" dirty="0" smtClean="0">
              <a:cs typeface="Times New Roman" pitchFamily="18" charset="0"/>
            </a:endParaRPr>
          </a:p>
          <a:p>
            <a:endParaRPr lang="en-US" sz="2800" b="1" dirty="0" smtClean="0"/>
          </a:p>
        </p:txBody>
      </p:sp>
      <p:sp>
        <p:nvSpPr>
          <p:cNvPr id="11" name="Rectangle 10"/>
          <p:cNvSpPr/>
          <p:nvPr/>
        </p:nvSpPr>
        <p:spPr>
          <a:xfrm>
            <a:off x="2699792" y="5701086"/>
            <a:ext cx="4267200" cy="769441"/>
          </a:xfrm>
          <a:prstGeom prst="rect">
            <a:avLst/>
          </a:prstGeom>
        </p:spPr>
        <p:txBody>
          <a:bodyPr wrap="square">
            <a:spAutoFit/>
          </a:bodyPr>
          <a:lstStyle/>
          <a:p>
            <a:r>
              <a:rPr lang="en-US" sz="2400" dirty="0" smtClean="0">
                <a:ln>
                  <a:solidFill>
                    <a:schemeClr val="tx1"/>
                  </a:solidFill>
                </a:ln>
                <a:solidFill>
                  <a:srgbClr val="C00000"/>
                </a:solidFill>
                <a:latin typeface="+mj-lt"/>
                <a:cs typeface="Times New Roman" pitchFamily="18" charset="0"/>
              </a:rPr>
              <a:t>	</a:t>
            </a:r>
            <a:r>
              <a:rPr lang="en-US" sz="2000" dirty="0" smtClean="0">
                <a:ln>
                  <a:solidFill>
                    <a:schemeClr val="tx1"/>
                  </a:solidFill>
                </a:ln>
                <a:latin typeface="+mj-lt"/>
                <a:cs typeface="Times New Roman" pitchFamily="18" charset="0"/>
              </a:rPr>
              <a:t>   Supervisor :</a:t>
            </a:r>
          </a:p>
          <a:p>
            <a:r>
              <a:rPr lang="en-US" sz="2000" dirty="0" smtClean="0">
                <a:ln>
                  <a:solidFill>
                    <a:schemeClr val="tx1"/>
                  </a:solidFill>
                </a:ln>
                <a:latin typeface="+mj-lt"/>
                <a:cs typeface="Times New Roman" pitchFamily="18" charset="0"/>
              </a:rPr>
              <a:t>           Eng. Fadi fatayer</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52736"/>
            <a:ext cx="9144000" cy="4371950"/>
          </a:xfrm>
          <a:prstGeom prst="rect">
            <a:avLst/>
          </a:prstGeom>
        </p:spPr>
      </p:pic>
      <p:sp>
        <p:nvSpPr>
          <p:cNvPr id="3" name="Date Placeholder 2"/>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a:t>
            </a:fld>
            <a:endParaRPr lang="ar-SA">
              <a:solidFill>
                <a:prstClr val="black">
                  <a:tint val="75000"/>
                </a:prstClr>
              </a:solidFill>
            </a:endParaRPr>
          </a:p>
        </p:txBody>
      </p:sp>
    </p:spTree>
    <p:extLst>
      <p:ext uri="{BB962C8B-B14F-4D97-AF65-F5344CB8AC3E}">
        <p14:creationId xmlns:p14="http://schemas.microsoft.com/office/powerpoint/2010/main" val="31833309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1340768"/>
            <a:ext cx="7758608" cy="4364217"/>
          </a:xfrm>
          <a:prstGeom prst="rect">
            <a:avLst/>
          </a:prstGeom>
        </p:spPr>
      </p:pic>
      <p:sp>
        <p:nvSpPr>
          <p:cNvPr id="9" name="Title 8"/>
          <p:cNvSpPr>
            <a:spLocks noGrp="1"/>
          </p:cNvSpPr>
          <p:nvPr>
            <p:ph type="title"/>
          </p:nvPr>
        </p:nvSpPr>
        <p:spPr>
          <a:xfrm>
            <a:off x="457200" y="0"/>
            <a:ext cx="8229600" cy="1196752"/>
          </a:xfrm>
        </p:spPr>
        <p:txBody>
          <a:bodyPr>
            <a:normAutofit/>
          </a:bodyPr>
          <a:lstStyle/>
          <a:p>
            <a:pPr algn="l"/>
            <a:r>
              <a:rPr lang="en-GB" sz="3200" dirty="0" smtClean="0"/>
              <a:t>3D views for new design</a:t>
            </a:r>
            <a:endParaRPr lang="en-US" sz="3200" dirty="0"/>
          </a:p>
        </p:txBody>
      </p:sp>
      <p:sp>
        <p:nvSpPr>
          <p:cNvPr id="7" name="Date Placeholder 6"/>
          <p:cNvSpPr>
            <a:spLocks noGrp="1"/>
          </p:cNvSpPr>
          <p:nvPr>
            <p:ph type="dt" sz="half" idx="10"/>
          </p:nvPr>
        </p:nvSpPr>
        <p:spPr/>
        <p:txBody>
          <a:bodyPr/>
          <a:lstStyle/>
          <a:p>
            <a:r>
              <a:rPr lang="en-US" smtClean="0">
                <a:solidFill>
                  <a:prstClr val="black">
                    <a:tint val="75000"/>
                  </a:prstClr>
                </a:solidFill>
              </a:rPr>
              <a:t>15/5/2018</a:t>
            </a:r>
            <a:endParaRPr lang="en-US">
              <a:solidFill>
                <a:prstClr val="black">
                  <a:tint val="75000"/>
                </a:prstClr>
              </a:solidFill>
            </a:endParaRPr>
          </a:p>
        </p:txBody>
      </p:sp>
      <p:sp>
        <p:nvSpPr>
          <p:cNvPr id="8" name="Slide Number Placeholder 7"/>
          <p:cNvSpPr>
            <a:spLocks noGrp="1"/>
          </p:cNvSpPr>
          <p:nvPr>
            <p:ph type="sldNum" sz="quarter" idx="12"/>
          </p:nvPr>
        </p:nvSpPr>
        <p:spPr/>
        <p:txBody>
          <a:bodyPr/>
          <a:lstStyle/>
          <a:p>
            <a:fld id="{CD42B3DC-815C-4E86-86DC-24D3623F46BA}" type="slidenum">
              <a:rPr lang="en-US" smtClean="0">
                <a:solidFill>
                  <a:prstClr val="black">
                    <a:tint val="75000"/>
                  </a:prstClr>
                </a:solidFill>
              </a:rPr>
              <a:pPr/>
              <a:t>10</a:t>
            </a:fld>
            <a:endParaRPr lang="en-US">
              <a:solidFill>
                <a:prstClr val="black">
                  <a:tint val="75000"/>
                </a:prstClr>
              </a:solidFill>
            </a:endParaRPr>
          </a:p>
        </p:txBody>
      </p:sp>
      <p:sp>
        <p:nvSpPr>
          <p:cNvPr id="2" name="مربع نص 1"/>
          <p:cNvSpPr txBox="1"/>
          <p:nvPr/>
        </p:nvSpPr>
        <p:spPr>
          <a:xfrm>
            <a:off x="3635896" y="6021288"/>
            <a:ext cx="2105063" cy="369332"/>
          </a:xfrm>
          <a:prstGeom prst="rect">
            <a:avLst/>
          </a:prstGeom>
          <a:noFill/>
        </p:spPr>
        <p:txBody>
          <a:bodyPr wrap="none" rtlCol="0">
            <a:spAutoFit/>
          </a:bodyPr>
          <a:lstStyle/>
          <a:p>
            <a:r>
              <a:rPr lang="en-US" dirty="0" smtClean="0"/>
              <a:t>Fig: Hotel 3D view</a:t>
            </a:r>
            <a:endParaRPr lang="en-GB" dirty="0"/>
          </a:p>
        </p:txBody>
      </p:sp>
    </p:spTree>
    <p:extLst>
      <p:ext uri="{BB962C8B-B14F-4D97-AF65-F5344CB8AC3E}">
        <p14:creationId xmlns:p14="http://schemas.microsoft.com/office/powerpoint/2010/main" val="3755672005"/>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052736"/>
          </a:xfrm>
        </p:spPr>
        <p:txBody>
          <a:bodyPr>
            <a:normAutofit/>
          </a:bodyPr>
          <a:lstStyle/>
          <a:p>
            <a:pPr algn="l" rtl="0"/>
            <a:r>
              <a:rPr lang="en-US" sz="3200" dirty="0" smtClean="0">
                <a:solidFill>
                  <a:srgbClr val="FF0000"/>
                </a:solidFill>
              </a:rPr>
              <a:t>Diameter used according to calculation:</a:t>
            </a:r>
            <a:endParaRPr lang="ar-SA" sz="3200" dirty="0">
              <a:solidFill>
                <a:srgbClr val="FF0000"/>
              </a:solidFill>
            </a:endParaRPr>
          </a:p>
        </p:txBody>
      </p:sp>
      <p:sp>
        <p:nvSpPr>
          <p:cNvPr id="3" name="Date Placeholder 2"/>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1CF4C278-A958-41EA-9592-89D70E0EC4D9}" type="slidenum">
              <a:rPr lang="ar-SA" smtClean="0">
                <a:solidFill>
                  <a:prstClr val="black">
                    <a:tint val="75000"/>
                  </a:prstClr>
                </a:solidFill>
              </a:rPr>
              <a:pPr/>
              <a:t>100</a:t>
            </a:fld>
            <a:endParaRPr lang="ar-SA">
              <a:solidFill>
                <a:prstClr val="black">
                  <a:tint val="75000"/>
                </a:prstClr>
              </a:solidFill>
            </a:endParaRPr>
          </a:p>
        </p:txBody>
      </p:sp>
      <p:graphicFrame>
        <p:nvGraphicFramePr>
          <p:cNvPr id="4" name="جدول 3"/>
          <p:cNvGraphicFramePr>
            <a:graphicFrameLocks noGrp="1"/>
          </p:cNvGraphicFramePr>
          <p:nvPr/>
        </p:nvGraphicFramePr>
        <p:xfrm>
          <a:off x="857224" y="2071677"/>
          <a:ext cx="7000924" cy="1285886"/>
        </p:xfrm>
        <a:graphic>
          <a:graphicData uri="http://schemas.openxmlformats.org/drawingml/2006/table">
            <a:tbl>
              <a:tblPr/>
              <a:tblGrid>
                <a:gridCol w="1749820"/>
                <a:gridCol w="1749820"/>
                <a:gridCol w="1750642"/>
                <a:gridCol w="1750642"/>
              </a:tblGrid>
              <a:tr h="362642">
                <a:tc>
                  <a:txBody>
                    <a:bodyPr/>
                    <a:lstStyle/>
                    <a:p>
                      <a:pPr marL="457200" algn="l" rtl="0">
                        <a:lnSpc>
                          <a:spcPct val="107000"/>
                        </a:lnSpc>
                        <a:spcAft>
                          <a:spcPts val="0"/>
                        </a:spcAft>
                      </a:pPr>
                      <a:r>
                        <a:rPr lang="en-US" sz="1400" dirty="0">
                          <a:latin typeface="Times New Roman"/>
                          <a:ea typeface="Times New Roman"/>
                          <a:cs typeface="Times New Roman"/>
                        </a:rPr>
                        <a:t>Pipe </a:t>
                      </a:r>
                      <a:endParaRPr lang="en-US" sz="1400" dirty="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E5B8B7"/>
                    </a:solidFill>
                  </a:tcPr>
                </a:tc>
                <a:tc>
                  <a:txBody>
                    <a:bodyPr/>
                    <a:lstStyle/>
                    <a:p>
                      <a:pPr marL="457200" algn="l" rtl="0">
                        <a:lnSpc>
                          <a:spcPct val="107000"/>
                        </a:lnSpc>
                        <a:spcAft>
                          <a:spcPts val="0"/>
                        </a:spcAft>
                      </a:pPr>
                      <a:r>
                        <a:rPr lang="en-US" sz="1400" dirty="0">
                          <a:latin typeface="Times New Roman"/>
                          <a:ea typeface="Times New Roman"/>
                          <a:cs typeface="Times New Roman"/>
                        </a:rPr>
                        <a:t>Branch </a:t>
                      </a:r>
                      <a:endParaRPr lang="en-US" sz="1400" dirty="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E5B8B7"/>
                    </a:solidFill>
                  </a:tcPr>
                </a:tc>
                <a:tc>
                  <a:txBody>
                    <a:bodyPr/>
                    <a:lstStyle/>
                    <a:p>
                      <a:pPr marL="457200" algn="l" rtl="0">
                        <a:lnSpc>
                          <a:spcPct val="107000"/>
                        </a:lnSpc>
                        <a:spcAft>
                          <a:spcPts val="0"/>
                        </a:spcAft>
                      </a:pPr>
                      <a:r>
                        <a:rPr lang="en-US" sz="1400" dirty="0">
                          <a:latin typeface="Times New Roman"/>
                          <a:ea typeface="Times New Roman"/>
                          <a:cs typeface="Times New Roman"/>
                        </a:rPr>
                        <a:t>Horizontal </a:t>
                      </a:r>
                      <a:endParaRPr lang="en-US" sz="1400" dirty="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E5B8B7"/>
                    </a:solidFill>
                  </a:tcPr>
                </a:tc>
                <a:tc>
                  <a:txBody>
                    <a:bodyPr/>
                    <a:lstStyle/>
                    <a:p>
                      <a:pPr marL="457200" algn="l" rtl="0">
                        <a:lnSpc>
                          <a:spcPct val="107000"/>
                        </a:lnSpc>
                        <a:spcAft>
                          <a:spcPts val="800"/>
                        </a:spcAft>
                      </a:pPr>
                      <a:r>
                        <a:rPr lang="en-US" sz="1400">
                          <a:latin typeface="Times New Roman"/>
                          <a:ea typeface="Times New Roman"/>
                          <a:cs typeface="Times New Roman"/>
                        </a:rPr>
                        <a:t>Vertical </a:t>
                      </a:r>
                      <a:endParaRPr lang="en-US" sz="140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E5B8B7"/>
                    </a:solidFill>
                  </a:tcPr>
                </a:tc>
              </a:tr>
              <a:tr h="541920">
                <a:tc>
                  <a:txBody>
                    <a:bodyPr/>
                    <a:lstStyle/>
                    <a:p>
                      <a:pPr marL="457200" algn="l" rtl="0">
                        <a:lnSpc>
                          <a:spcPct val="107000"/>
                        </a:lnSpc>
                        <a:spcAft>
                          <a:spcPts val="0"/>
                        </a:spcAft>
                      </a:pPr>
                      <a:r>
                        <a:rPr lang="en-US" sz="1400" dirty="0">
                          <a:latin typeface="Times New Roman"/>
                          <a:ea typeface="Times New Roman"/>
                          <a:cs typeface="Times New Roman"/>
                        </a:rPr>
                        <a:t>Diameter</a:t>
                      </a:r>
                      <a:endParaRPr lang="en-US" sz="1400" dirty="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F2DBDB"/>
                    </a:solidFill>
                  </a:tcPr>
                </a:tc>
                <a:tc>
                  <a:txBody>
                    <a:bodyPr/>
                    <a:lstStyle/>
                    <a:p>
                      <a:pPr marL="457200" algn="l" rtl="0">
                        <a:lnSpc>
                          <a:spcPct val="107000"/>
                        </a:lnSpc>
                        <a:spcAft>
                          <a:spcPts val="0"/>
                        </a:spcAft>
                      </a:pPr>
                      <a:r>
                        <a:rPr lang="en-US" sz="1400" dirty="0">
                          <a:latin typeface="Times New Roman"/>
                          <a:ea typeface="Times New Roman"/>
                          <a:cs typeface="Times New Roman"/>
                        </a:rPr>
                        <a:t>2"</a:t>
                      </a:r>
                      <a:endParaRPr lang="en-US" sz="1400" dirty="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F2DBDB"/>
                    </a:solidFill>
                  </a:tcPr>
                </a:tc>
                <a:tc>
                  <a:txBody>
                    <a:bodyPr/>
                    <a:lstStyle/>
                    <a:p>
                      <a:pPr marL="457200" algn="l" rtl="0">
                        <a:lnSpc>
                          <a:spcPct val="107000"/>
                        </a:lnSpc>
                        <a:spcAft>
                          <a:spcPts val="0"/>
                        </a:spcAft>
                      </a:pPr>
                      <a:r>
                        <a:rPr lang="en-US" sz="1400" dirty="0" smtClean="0">
                          <a:latin typeface="Times New Roman"/>
                          <a:ea typeface="Times New Roman"/>
                          <a:cs typeface="Times New Roman"/>
                        </a:rPr>
                        <a:t>3"</a:t>
                      </a:r>
                      <a:endParaRPr lang="en-US" sz="1400" dirty="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F2DBDB"/>
                    </a:solidFill>
                  </a:tcPr>
                </a:tc>
                <a:tc>
                  <a:txBody>
                    <a:bodyPr/>
                    <a:lstStyle/>
                    <a:p>
                      <a:pPr marL="457200" algn="l" rtl="0">
                        <a:lnSpc>
                          <a:spcPct val="107000"/>
                        </a:lnSpc>
                        <a:spcAft>
                          <a:spcPts val="800"/>
                        </a:spcAft>
                      </a:pPr>
                      <a:r>
                        <a:rPr lang="en-US" sz="1400" dirty="0">
                          <a:latin typeface="Times New Roman"/>
                          <a:ea typeface="Times New Roman"/>
                          <a:cs typeface="Times New Roman"/>
                        </a:rPr>
                        <a:t>4</a:t>
                      </a:r>
                      <a:r>
                        <a:rPr lang="en-US" sz="1400" dirty="0" smtClean="0">
                          <a:latin typeface="Times New Roman"/>
                          <a:ea typeface="Times New Roman"/>
                          <a:cs typeface="Times New Roman"/>
                        </a:rPr>
                        <a:t>"</a:t>
                      </a:r>
                      <a:endParaRPr lang="en-US" sz="1400" dirty="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F2DBDB"/>
                    </a:solidFill>
                  </a:tcPr>
                </a:tc>
              </a:tr>
              <a:tr h="381324">
                <a:tc>
                  <a:txBody>
                    <a:bodyPr/>
                    <a:lstStyle/>
                    <a:p>
                      <a:pPr marL="457200" algn="l" rtl="0">
                        <a:lnSpc>
                          <a:spcPct val="107000"/>
                        </a:lnSpc>
                        <a:spcAft>
                          <a:spcPts val="0"/>
                        </a:spcAft>
                      </a:pPr>
                      <a:r>
                        <a:rPr lang="en-US" sz="1400">
                          <a:latin typeface="Times New Roman"/>
                          <a:ea typeface="Times New Roman"/>
                          <a:cs typeface="Times New Roman"/>
                        </a:rPr>
                        <a:t>Losses </a:t>
                      </a:r>
                      <a:endParaRPr lang="en-US" sz="140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F2DBDB"/>
                    </a:solidFill>
                  </a:tcPr>
                </a:tc>
                <a:tc>
                  <a:txBody>
                    <a:bodyPr/>
                    <a:lstStyle/>
                    <a:p>
                      <a:pPr marL="457200" algn="l" rtl="0">
                        <a:lnSpc>
                          <a:spcPct val="107000"/>
                        </a:lnSpc>
                        <a:spcAft>
                          <a:spcPts val="0"/>
                        </a:spcAft>
                      </a:pPr>
                      <a:r>
                        <a:rPr lang="en-US" sz="1400">
                          <a:latin typeface="Times New Roman"/>
                          <a:ea typeface="Times New Roman"/>
                          <a:cs typeface="Times New Roman"/>
                        </a:rPr>
                        <a:t>14</a:t>
                      </a:r>
                      <a:endParaRPr lang="en-US" sz="140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F2DBDB"/>
                    </a:solidFill>
                  </a:tcPr>
                </a:tc>
                <a:tc>
                  <a:txBody>
                    <a:bodyPr/>
                    <a:lstStyle/>
                    <a:p>
                      <a:pPr marL="457200" algn="l" rtl="0">
                        <a:lnSpc>
                          <a:spcPct val="107000"/>
                        </a:lnSpc>
                        <a:spcAft>
                          <a:spcPts val="0"/>
                        </a:spcAft>
                      </a:pPr>
                      <a:r>
                        <a:rPr lang="en-US" sz="1400">
                          <a:latin typeface="Times New Roman"/>
                          <a:ea typeface="Times New Roman"/>
                          <a:cs typeface="Times New Roman"/>
                        </a:rPr>
                        <a:t>23.5</a:t>
                      </a:r>
                      <a:endParaRPr lang="en-US" sz="140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F2DBDB"/>
                    </a:solidFill>
                  </a:tcPr>
                </a:tc>
                <a:tc>
                  <a:txBody>
                    <a:bodyPr/>
                    <a:lstStyle/>
                    <a:p>
                      <a:pPr marL="457200" algn="l" rtl="0">
                        <a:lnSpc>
                          <a:spcPct val="107000"/>
                        </a:lnSpc>
                        <a:spcAft>
                          <a:spcPts val="800"/>
                        </a:spcAft>
                      </a:pPr>
                      <a:r>
                        <a:rPr lang="en-US" sz="1400" dirty="0">
                          <a:latin typeface="Times New Roman"/>
                          <a:ea typeface="Times New Roman"/>
                          <a:cs typeface="Times New Roman"/>
                        </a:rPr>
                        <a:t>1</a:t>
                      </a:r>
                      <a:endParaRPr lang="en-US" sz="1400" dirty="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F2DBDB"/>
                    </a:solidFill>
                  </a:tcPr>
                </a:tc>
              </a:tr>
            </a:tbl>
          </a:graphicData>
        </a:graphic>
      </p:graphicFrame>
      <p:sp>
        <p:nvSpPr>
          <p:cNvPr id="5121"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rtl="1" fontAlgn="base">
              <a:spcBef>
                <a:spcPct val="0"/>
              </a:spcBef>
              <a:spcAft>
                <a:spcPct val="0"/>
              </a:spcAft>
            </a:pPr>
            <a:endParaRPr lang="ar-SA" smtClean="0">
              <a:solidFill>
                <a:prstClr val="black"/>
              </a:solidFill>
              <a:latin typeface="Arial" pitchFamily="34" charset="0"/>
            </a:endParaRPr>
          </a:p>
        </p:txBody>
      </p:sp>
      <p:sp>
        <p:nvSpPr>
          <p:cNvPr id="6" name="مربع نص 5"/>
          <p:cNvSpPr txBox="1"/>
          <p:nvPr/>
        </p:nvSpPr>
        <p:spPr>
          <a:xfrm>
            <a:off x="892943" y="1556792"/>
            <a:ext cx="5500726" cy="369332"/>
          </a:xfrm>
          <a:prstGeom prst="rect">
            <a:avLst/>
          </a:prstGeom>
          <a:noFill/>
        </p:spPr>
        <p:txBody>
          <a:bodyPr wrap="square" rtlCol="1">
            <a:spAutoFit/>
          </a:bodyPr>
          <a:lstStyle/>
          <a:p>
            <a:r>
              <a:rPr lang="en-US" b="1" dirty="0" smtClean="0">
                <a:solidFill>
                  <a:prstClr val="black"/>
                </a:solidFill>
              </a:rPr>
              <a:t>Table :  </a:t>
            </a:r>
            <a:r>
              <a:rPr lang="en-US" b="1" dirty="0">
                <a:solidFill>
                  <a:prstClr val="black"/>
                </a:solidFill>
              </a:rPr>
              <a:t>D</a:t>
            </a:r>
            <a:r>
              <a:rPr lang="en-US" b="1" dirty="0" smtClean="0">
                <a:solidFill>
                  <a:prstClr val="black"/>
                </a:solidFill>
              </a:rPr>
              <a:t>iameter used for fresh water.</a:t>
            </a:r>
            <a:endParaRPr lang="ar-SA" b="1" dirty="0">
              <a:solidFill>
                <a:prstClr val="black"/>
              </a:solidFill>
            </a:endParaRPr>
          </a:p>
        </p:txBody>
      </p:sp>
      <p:graphicFrame>
        <p:nvGraphicFramePr>
          <p:cNvPr id="7" name="جدول 6"/>
          <p:cNvGraphicFramePr>
            <a:graphicFrameLocks noGrp="1"/>
          </p:cNvGraphicFramePr>
          <p:nvPr>
            <p:extLst>
              <p:ext uri="{D42A27DB-BD31-4B8C-83A1-F6EECF244321}">
                <p14:modId xmlns:p14="http://schemas.microsoft.com/office/powerpoint/2010/main" val="1499944678"/>
              </p:ext>
            </p:extLst>
          </p:nvPr>
        </p:nvGraphicFramePr>
        <p:xfrm>
          <a:off x="892943" y="4581128"/>
          <a:ext cx="7286676" cy="1372018"/>
        </p:xfrm>
        <a:graphic>
          <a:graphicData uri="http://schemas.openxmlformats.org/drawingml/2006/table">
            <a:tbl>
              <a:tblPr/>
              <a:tblGrid>
                <a:gridCol w="1821241"/>
                <a:gridCol w="1821241"/>
                <a:gridCol w="1822097"/>
                <a:gridCol w="1822097"/>
              </a:tblGrid>
              <a:tr h="500066">
                <a:tc>
                  <a:txBody>
                    <a:bodyPr/>
                    <a:lstStyle/>
                    <a:p>
                      <a:pPr marL="457200" algn="l" rtl="0">
                        <a:lnSpc>
                          <a:spcPct val="107000"/>
                        </a:lnSpc>
                        <a:spcAft>
                          <a:spcPts val="0"/>
                        </a:spcAft>
                      </a:pPr>
                      <a:r>
                        <a:rPr lang="en-US" sz="1400" dirty="0">
                          <a:latin typeface="Times New Roman"/>
                          <a:ea typeface="Times New Roman"/>
                          <a:cs typeface="Times New Roman"/>
                        </a:rPr>
                        <a:t>Pipe </a:t>
                      </a:r>
                      <a:endParaRPr lang="en-US" sz="1400" dirty="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E5B8B7"/>
                    </a:solidFill>
                  </a:tcPr>
                </a:tc>
                <a:tc>
                  <a:txBody>
                    <a:bodyPr/>
                    <a:lstStyle/>
                    <a:p>
                      <a:pPr marL="457200" algn="l" rtl="0">
                        <a:lnSpc>
                          <a:spcPct val="107000"/>
                        </a:lnSpc>
                        <a:spcAft>
                          <a:spcPts val="0"/>
                        </a:spcAft>
                      </a:pPr>
                      <a:r>
                        <a:rPr lang="en-US" sz="1400" dirty="0">
                          <a:latin typeface="Times New Roman"/>
                          <a:ea typeface="Times New Roman"/>
                          <a:cs typeface="Times New Roman"/>
                        </a:rPr>
                        <a:t>Branch </a:t>
                      </a:r>
                      <a:endParaRPr lang="en-US" sz="1400" dirty="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E5B8B7"/>
                    </a:solidFill>
                  </a:tcPr>
                </a:tc>
                <a:tc>
                  <a:txBody>
                    <a:bodyPr/>
                    <a:lstStyle/>
                    <a:p>
                      <a:pPr marL="457200" algn="l" rtl="0">
                        <a:lnSpc>
                          <a:spcPct val="107000"/>
                        </a:lnSpc>
                        <a:spcAft>
                          <a:spcPts val="0"/>
                        </a:spcAft>
                      </a:pPr>
                      <a:r>
                        <a:rPr lang="en-US" sz="1400" dirty="0">
                          <a:latin typeface="Times New Roman"/>
                          <a:ea typeface="Times New Roman"/>
                          <a:cs typeface="Times New Roman"/>
                        </a:rPr>
                        <a:t>Horizontal </a:t>
                      </a:r>
                      <a:endParaRPr lang="en-US" sz="1400" dirty="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E5B8B7"/>
                    </a:solidFill>
                  </a:tcPr>
                </a:tc>
                <a:tc>
                  <a:txBody>
                    <a:bodyPr/>
                    <a:lstStyle/>
                    <a:p>
                      <a:pPr marL="457200" algn="l" rtl="0">
                        <a:lnSpc>
                          <a:spcPct val="107000"/>
                        </a:lnSpc>
                        <a:spcAft>
                          <a:spcPts val="800"/>
                        </a:spcAft>
                      </a:pPr>
                      <a:r>
                        <a:rPr lang="en-US" sz="1400">
                          <a:latin typeface="Times New Roman"/>
                          <a:ea typeface="Times New Roman"/>
                          <a:cs typeface="Times New Roman"/>
                        </a:rPr>
                        <a:t>Vertical </a:t>
                      </a:r>
                      <a:endParaRPr lang="en-US" sz="140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E5B8B7"/>
                    </a:solidFill>
                  </a:tcPr>
                </a:tc>
              </a:tr>
              <a:tr h="511813">
                <a:tc>
                  <a:txBody>
                    <a:bodyPr/>
                    <a:lstStyle/>
                    <a:p>
                      <a:pPr marL="457200" algn="l" rtl="0">
                        <a:lnSpc>
                          <a:spcPct val="107000"/>
                        </a:lnSpc>
                        <a:spcAft>
                          <a:spcPts val="0"/>
                        </a:spcAft>
                      </a:pPr>
                      <a:r>
                        <a:rPr lang="en-US" sz="1400">
                          <a:latin typeface="Times New Roman"/>
                          <a:ea typeface="Times New Roman"/>
                          <a:cs typeface="Times New Roman"/>
                        </a:rPr>
                        <a:t>Diameter</a:t>
                      </a:r>
                      <a:endParaRPr lang="en-US" sz="140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F2DBDB"/>
                    </a:solidFill>
                  </a:tcPr>
                </a:tc>
                <a:tc>
                  <a:txBody>
                    <a:bodyPr/>
                    <a:lstStyle/>
                    <a:p>
                      <a:pPr marL="457200" algn="l" rtl="0">
                        <a:lnSpc>
                          <a:spcPct val="107000"/>
                        </a:lnSpc>
                        <a:spcAft>
                          <a:spcPts val="0"/>
                        </a:spcAft>
                      </a:pPr>
                      <a:r>
                        <a:rPr lang="en-US" sz="1400" dirty="0" smtClean="0">
                          <a:latin typeface="Times New Roman"/>
                          <a:ea typeface="Times New Roman"/>
                          <a:cs typeface="Times New Roman"/>
                        </a:rPr>
                        <a:t>2"</a:t>
                      </a:r>
                      <a:endParaRPr lang="en-US" sz="1400" dirty="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F2DBDB"/>
                    </a:solidFill>
                  </a:tcPr>
                </a:tc>
                <a:tc>
                  <a:txBody>
                    <a:bodyPr/>
                    <a:lstStyle/>
                    <a:p>
                      <a:pPr marL="457200" algn="l" rtl="0">
                        <a:lnSpc>
                          <a:spcPct val="107000"/>
                        </a:lnSpc>
                        <a:spcAft>
                          <a:spcPts val="0"/>
                        </a:spcAft>
                      </a:pPr>
                      <a:r>
                        <a:rPr lang="en-US" sz="1400" dirty="0" smtClean="0">
                          <a:latin typeface="Times New Roman"/>
                          <a:ea typeface="Times New Roman"/>
                          <a:cs typeface="Times New Roman"/>
                        </a:rPr>
                        <a:t>3 </a:t>
                      </a:r>
                      <a:r>
                        <a:rPr lang="en-US" sz="1400" dirty="0">
                          <a:latin typeface="Times New Roman"/>
                          <a:ea typeface="Times New Roman"/>
                          <a:cs typeface="Times New Roman"/>
                        </a:rPr>
                        <a:t>"</a:t>
                      </a:r>
                      <a:endParaRPr lang="en-US" sz="1400" dirty="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F2DBDB"/>
                    </a:solidFill>
                  </a:tcPr>
                </a:tc>
                <a:tc>
                  <a:txBody>
                    <a:bodyPr/>
                    <a:lstStyle/>
                    <a:p>
                      <a:pPr marL="457200" algn="l" rtl="0">
                        <a:lnSpc>
                          <a:spcPct val="107000"/>
                        </a:lnSpc>
                        <a:spcAft>
                          <a:spcPts val="800"/>
                        </a:spcAft>
                      </a:pPr>
                      <a:r>
                        <a:rPr lang="en-US" sz="1400" dirty="0" smtClean="0">
                          <a:latin typeface="Times New Roman"/>
                          <a:ea typeface="Times New Roman"/>
                          <a:cs typeface="Times New Roman"/>
                        </a:rPr>
                        <a:t>4"</a:t>
                      </a:r>
                      <a:endParaRPr lang="en-US" sz="1400" dirty="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F2DBDB"/>
                    </a:solidFill>
                  </a:tcPr>
                </a:tc>
              </a:tr>
              <a:tr h="360139">
                <a:tc>
                  <a:txBody>
                    <a:bodyPr/>
                    <a:lstStyle/>
                    <a:p>
                      <a:pPr marL="457200" algn="l" rtl="0">
                        <a:lnSpc>
                          <a:spcPct val="107000"/>
                        </a:lnSpc>
                        <a:spcAft>
                          <a:spcPts val="0"/>
                        </a:spcAft>
                      </a:pPr>
                      <a:r>
                        <a:rPr lang="en-US" sz="1400" dirty="0">
                          <a:latin typeface="Times New Roman"/>
                          <a:ea typeface="Times New Roman"/>
                          <a:cs typeface="Times New Roman"/>
                        </a:rPr>
                        <a:t>Losses </a:t>
                      </a:r>
                      <a:endParaRPr lang="en-US" sz="1400" dirty="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F2DBDB"/>
                    </a:solidFill>
                  </a:tcPr>
                </a:tc>
                <a:tc>
                  <a:txBody>
                    <a:bodyPr/>
                    <a:lstStyle/>
                    <a:p>
                      <a:pPr marL="457200" algn="l" rtl="0">
                        <a:lnSpc>
                          <a:spcPct val="107000"/>
                        </a:lnSpc>
                        <a:spcAft>
                          <a:spcPts val="0"/>
                        </a:spcAft>
                      </a:pPr>
                      <a:r>
                        <a:rPr lang="en-US" sz="1400">
                          <a:latin typeface="Times New Roman"/>
                          <a:ea typeface="Times New Roman"/>
                          <a:cs typeface="Times New Roman"/>
                        </a:rPr>
                        <a:t>14</a:t>
                      </a:r>
                      <a:endParaRPr lang="en-US" sz="140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F2DBDB"/>
                    </a:solidFill>
                  </a:tcPr>
                </a:tc>
                <a:tc>
                  <a:txBody>
                    <a:bodyPr/>
                    <a:lstStyle/>
                    <a:p>
                      <a:pPr marL="457200" algn="l" rtl="0">
                        <a:lnSpc>
                          <a:spcPct val="107000"/>
                        </a:lnSpc>
                        <a:spcAft>
                          <a:spcPts val="0"/>
                        </a:spcAft>
                      </a:pPr>
                      <a:r>
                        <a:rPr lang="en-US" sz="1400" dirty="0" smtClean="0">
                          <a:latin typeface="Times New Roman"/>
                          <a:ea typeface="Times New Roman"/>
                          <a:cs typeface="Times New Roman"/>
                        </a:rPr>
                        <a:t>23.5</a:t>
                      </a:r>
                      <a:endParaRPr lang="en-US" sz="1400" dirty="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F2DBDB"/>
                    </a:solidFill>
                  </a:tcPr>
                </a:tc>
                <a:tc>
                  <a:txBody>
                    <a:bodyPr/>
                    <a:lstStyle/>
                    <a:p>
                      <a:pPr marL="457200" algn="l" rtl="0">
                        <a:lnSpc>
                          <a:spcPct val="107000"/>
                        </a:lnSpc>
                        <a:spcAft>
                          <a:spcPts val="800"/>
                        </a:spcAft>
                      </a:pPr>
                      <a:r>
                        <a:rPr lang="en-US" sz="1400" dirty="0">
                          <a:latin typeface="Times New Roman"/>
                          <a:ea typeface="Times New Roman"/>
                          <a:cs typeface="Times New Roman"/>
                        </a:rPr>
                        <a:t>1</a:t>
                      </a:r>
                      <a:endParaRPr lang="en-US" sz="1400" dirty="0">
                        <a:latin typeface="Calibri"/>
                        <a:ea typeface="Times New Roman"/>
                        <a:cs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F2DBDB"/>
                    </a:solidFill>
                  </a:tcPr>
                </a:tc>
              </a:tr>
            </a:tbl>
          </a:graphicData>
        </a:graphic>
      </p:graphicFrame>
      <p:sp>
        <p:nvSpPr>
          <p:cNvPr id="8" name="مستطيل 7"/>
          <p:cNvSpPr/>
          <p:nvPr/>
        </p:nvSpPr>
        <p:spPr>
          <a:xfrm>
            <a:off x="872436" y="4071942"/>
            <a:ext cx="5143536" cy="369332"/>
          </a:xfrm>
          <a:prstGeom prst="rect">
            <a:avLst/>
          </a:prstGeom>
        </p:spPr>
        <p:txBody>
          <a:bodyPr wrap="square">
            <a:spAutoFit/>
          </a:bodyPr>
          <a:lstStyle/>
          <a:p>
            <a:r>
              <a:rPr lang="en-US" b="1" dirty="0" smtClean="0">
                <a:solidFill>
                  <a:prstClr val="black"/>
                </a:solidFill>
              </a:rPr>
              <a:t>Table : </a:t>
            </a:r>
            <a:r>
              <a:rPr lang="en-US" b="1" dirty="0">
                <a:solidFill>
                  <a:prstClr val="black"/>
                </a:solidFill>
              </a:rPr>
              <a:t>D</a:t>
            </a:r>
            <a:r>
              <a:rPr lang="en-US" b="1" dirty="0" smtClean="0">
                <a:solidFill>
                  <a:prstClr val="black"/>
                </a:solidFill>
              </a:rPr>
              <a:t>iameters used  for grey water .</a:t>
            </a:r>
            <a:endParaRPr lang="ar-SA" b="1" dirty="0">
              <a:solidFill>
                <a:prstClr val="black"/>
              </a:solidFill>
            </a:endParaRPr>
          </a:p>
        </p:txBody>
      </p:sp>
    </p:spTree>
    <p:extLst>
      <p:ext uri="{BB962C8B-B14F-4D97-AF65-F5344CB8AC3E}">
        <p14:creationId xmlns:p14="http://schemas.microsoft.com/office/powerpoint/2010/main" val="205554589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r>
              <a:rPr lang="en-US" sz="3200" dirty="0" smtClean="0">
                <a:solidFill>
                  <a:srgbClr val="FF0000"/>
                </a:solidFill>
              </a:rPr>
              <a:t>Problems  solved in redesign:</a:t>
            </a:r>
            <a:endParaRPr lang="ar-SA" sz="3200" dirty="0">
              <a:solidFill>
                <a:srgbClr val="FF0000"/>
              </a:solidFill>
            </a:endParaRPr>
          </a:p>
        </p:txBody>
      </p:sp>
      <p:sp>
        <p:nvSpPr>
          <p:cNvPr id="3" name="عنصر نائب للمحتوى 2"/>
          <p:cNvSpPr>
            <a:spLocks noGrp="1"/>
          </p:cNvSpPr>
          <p:nvPr>
            <p:ph idx="1"/>
          </p:nvPr>
        </p:nvSpPr>
        <p:spPr/>
        <p:txBody>
          <a:bodyPr>
            <a:normAutofit/>
          </a:bodyPr>
          <a:lstStyle/>
          <a:p>
            <a:pPr lvl="0" algn="l" rtl="0"/>
            <a:r>
              <a:rPr lang="en-US" sz="2400" dirty="0">
                <a:solidFill>
                  <a:schemeClr val="tx1"/>
                </a:solidFill>
              </a:rPr>
              <a:t>Separate black and grey water ,which means more efficiently in using water</a:t>
            </a:r>
            <a:r>
              <a:rPr lang="en-US" sz="2400" dirty="0" smtClean="0">
                <a:solidFill>
                  <a:schemeClr val="tx1"/>
                </a:solidFill>
              </a:rPr>
              <a:t>.</a:t>
            </a:r>
          </a:p>
          <a:p>
            <a:pPr lvl="0" algn="l" rtl="0">
              <a:buNone/>
            </a:pPr>
            <a:endParaRPr lang="en-US" sz="2400" dirty="0">
              <a:solidFill>
                <a:schemeClr val="tx1"/>
              </a:solidFill>
            </a:endParaRPr>
          </a:p>
          <a:p>
            <a:pPr algn="l" rtl="0"/>
            <a:r>
              <a:rPr lang="en-US" sz="2400" dirty="0">
                <a:solidFill>
                  <a:schemeClr val="tx1"/>
                </a:solidFill>
              </a:rPr>
              <a:t>Using fresh water tanks for 3 days , </a:t>
            </a:r>
            <a:r>
              <a:rPr lang="en-US" sz="2400" dirty="0" smtClean="0">
                <a:solidFill>
                  <a:schemeClr val="tx1"/>
                </a:solidFill>
              </a:rPr>
              <a:t>and added grey </a:t>
            </a:r>
            <a:r>
              <a:rPr lang="en-US" sz="2400" dirty="0">
                <a:solidFill>
                  <a:schemeClr val="tx1"/>
                </a:solidFill>
              </a:rPr>
              <a:t>water tanks</a:t>
            </a:r>
            <a:endParaRPr lang="ar-SA" sz="2400" dirty="0">
              <a:solidFill>
                <a:schemeClr val="tx1"/>
              </a:solidFill>
            </a:endParaRPr>
          </a:p>
        </p:txBody>
      </p:sp>
      <p:sp>
        <p:nvSpPr>
          <p:cNvPr id="4" name="Date Placeholder 3"/>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1CF4C278-A958-41EA-9592-89D70E0EC4D9}" type="slidenum">
              <a:rPr lang="ar-SA" smtClean="0">
                <a:solidFill>
                  <a:prstClr val="black">
                    <a:tint val="75000"/>
                  </a:prstClr>
                </a:solidFill>
              </a:rPr>
              <a:pPr/>
              <a:t>101</a:t>
            </a:fld>
            <a:endParaRPr lang="ar-SA">
              <a:solidFill>
                <a:prstClr val="black">
                  <a:tint val="75000"/>
                </a:prstClr>
              </a:solidFill>
            </a:endParaRPr>
          </a:p>
        </p:txBody>
      </p:sp>
    </p:spTree>
    <p:extLst>
      <p:ext uri="{BB962C8B-B14F-4D97-AF65-F5344CB8AC3E}">
        <p14:creationId xmlns:p14="http://schemas.microsoft.com/office/powerpoint/2010/main" val="1566024819"/>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sz="4000" b="1" dirty="0" smtClean="0">
                <a:solidFill>
                  <a:srgbClr val="FF0000"/>
                </a:solidFill>
              </a:rPr>
              <a:t>Drainage system Redesign</a:t>
            </a:r>
            <a:endParaRPr lang="ar-SA" dirty="0"/>
          </a:p>
        </p:txBody>
      </p:sp>
      <p:sp>
        <p:nvSpPr>
          <p:cNvPr id="3" name="عنصر نائب للمحتوى 2"/>
          <p:cNvSpPr>
            <a:spLocks noGrp="1"/>
          </p:cNvSpPr>
          <p:nvPr>
            <p:ph idx="1"/>
          </p:nvPr>
        </p:nvSpPr>
        <p:spPr/>
        <p:txBody>
          <a:bodyPr>
            <a:normAutofit/>
          </a:bodyPr>
          <a:lstStyle/>
          <a:p>
            <a:pPr algn="l" rtl="0">
              <a:buNone/>
            </a:pPr>
            <a:r>
              <a:rPr lang="en-US" sz="2400" dirty="0" smtClean="0">
                <a:solidFill>
                  <a:schemeClr val="tx1"/>
                </a:solidFill>
              </a:rPr>
              <a:t>New plans:</a:t>
            </a:r>
          </a:p>
          <a:p>
            <a:pPr algn="l" rtl="0">
              <a:buNone/>
            </a:pPr>
            <a:endParaRPr lang="ar-SA" sz="2400" dirty="0"/>
          </a:p>
        </p:txBody>
      </p:sp>
      <p:sp>
        <p:nvSpPr>
          <p:cNvPr id="4" name="Date Placeholder 3"/>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1CF4C278-A958-41EA-9592-89D70E0EC4D9}" type="slidenum">
              <a:rPr lang="ar-SA" smtClean="0">
                <a:solidFill>
                  <a:prstClr val="black">
                    <a:tint val="75000"/>
                  </a:prstClr>
                </a:solidFill>
              </a:rPr>
              <a:pPr/>
              <a:t>102</a:t>
            </a:fld>
            <a:endParaRPr lang="ar-SA">
              <a:solidFill>
                <a:prstClr val="black">
                  <a:tint val="75000"/>
                </a:prstClr>
              </a:solidFill>
            </a:endParaRPr>
          </a:p>
        </p:txBody>
      </p:sp>
      <p:sp>
        <p:nvSpPr>
          <p:cNvPr id="6" name="مستطيل 5"/>
          <p:cNvSpPr/>
          <p:nvPr/>
        </p:nvSpPr>
        <p:spPr>
          <a:xfrm>
            <a:off x="1907704" y="5785425"/>
            <a:ext cx="5500726" cy="369332"/>
          </a:xfrm>
          <a:prstGeom prst="rect">
            <a:avLst/>
          </a:prstGeom>
        </p:spPr>
        <p:txBody>
          <a:bodyPr wrap="square">
            <a:spAutoFit/>
          </a:bodyPr>
          <a:lstStyle/>
          <a:p>
            <a:r>
              <a:rPr lang="en-US" b="1" dirty="0" smtClean="0">
                <a:solidFill>
                  <a:prstClr val="black"/>
                </a:solidFill>
              </a:rPr>
              <a:t>Fig : Drainage plan for basement 1 floor</a:t>
            </a:r>
            <a:endParaRPr lang="ar-SA" b="1" dirty="0">
              <a:solidFill>
                <a:prstClr val="black"/>
              </a:solidFill>
            </a:endParaRPr>
          </a:p>
        </p:txBody>
      </p:sp>
      <p:pic>
        <p:nvPicPr>
          <p:cNvPr id="6146" name="Picture 2"/>
          <p:cNvPicPr>
            <a:picLocks noChangeAspect="1" noChangeArrowheads="1"/>
          </p:cNvPicPr>
          <p:nvPr/>
        </p:nvPicPr>
        <p:blipFill>
          <a:blip r:embed="rId2"/>
          <a:srcRect/>
          <a:stretch>
            <a:fillRect/>
          </a:stretch>
        </p:blipFill>
        <p:spPr bwMode="auto">
          <a:xfrm>
            <a:off x="1428728" y="2223124"/>
            <a:ext cx="6353175" cy="3505200"/>
          </a:xfrm>
          <a:prstGeom prst="rect">
            <a:avLst/>
          </a:prstGeom>
          <a:noFill/>
          <a:ln w="9525">
            <a:noFill/>
            <a:miter lim="800000"/>
            <a:headEnd/>
            <a:tailEnd/>
          </a:ln>
          <a:effectLst/>
        </p:spPr>
      </p:pic>
    </p:spTree>
    <p:extLst>
      <p:ext uri="{BB962C8B-B14F-4D97-AF65-F5344CB8AC3E}">
        <p14:creationId xmlns:p14="http://schemas.microsoft.com/office/powerpoint/2010/main" val="2064828922"/>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fld id="{1CF4C278-A958-41EA-9592-89D70E0EC4D9}" type="slidenum">
              <a:rPr lang="ar-SA" smtClean="0">
                <a:solidFill>
                  <a:prstClr val="black">
                    <a:tint val="75000"/>
                  </a:prstClr>
                </a:solidFill>
              </a:rPr>
              <a:pPr/>
              <a:t>103</a:t>
            </a:fld>
            <a:endParaRPr lang="ar-SA">
              <a:solidFill>
                <a:prstClr val="black">
                  <a:tint val="75000"/>
                </a:prstClr>
              </a:solidFill>
            </a:endParaRPr>
          </a:p>
        </p:txBody>
      </p:sp>
      <p:sp>
        <p:nvSpPr>
          <p:cNvPr id="7" name="مستطيل 6"/>
          <p:cNvSpPr/>
          <p:nvPr/>
        </p:nvSpPr>
        <p:spPr>
          <a:xfrm>
            <a:off x="2585362" y="2857496"/>
            <a:ext cx="3961341" cy="369332"/>
          </a:xfrm>
          <a:prstGeom prst="rect">
            <a:avLst/>
          </a:prstGeom>
        </p:spPr>
        <p:txBody>
          <a:bodyPr wrap="none">
            <a:spAutoFit/>
          </a:bodyPr>
          <a:lstStyle/>
          <a:p>
            <a:pPr algn="r" rtl="1"/>
            <a:r>
              <a:rPr lang="en-US" dirty="0" smtClean="0">
                <a:solidFill>
                  <a:prstClr val="black"/>
                </a:solidFill>
              </a:rPr>
              <a:t>F</a:t>
            </a:r>
            <a:r>
              <a:rPr lang="en-US" b="1" dirty="0" smtClean="0">
                <a:solidFill>
                  <a:prstClr val="black"/>
                </a:solidFill>
              </a:rPr>
              <a:t>ig : Drainage plan for ground floor</a:t>
            </a:r>
            <a:endParaRPr lang="ar-SA" b="1" dirty="0">
              <a:solidFill>
                <a:prstClr val="black"/>
              </a:solidFill>
            </a:endParaRPr>
          </a:p>
        </p:txBody>
      </p:sp>
      <p:pic>
        <p:nvPicPr>
          <p:cNvPr id="7170" name="Picture 2"/>
          <p:cNvPicPr>
            <a:picLocks noChangeAspect="1" noChangeArrowheads="1"/>
          </p:cNvPicPr>
          <p:nvPr/>
        </p:nvPicPr>
        <p:blipFill>
          <a:blip r:embed="rId2"/>
          <a:srcRect/>
          <a:stretch>
            <a:fillRect/>
          </a:stretch>
        </p:blipFill>
        <p:spPr bwMode="auto">
          <a:xfrm>
            <a:off x="1500166" y="344283"/>
            <a:ext cx="5376090" cy="2441797"/>
          </a:xfrm>
          <a:prstGeom prst="rect">
            <a:avLst/>
          </a:prstGeom>
          <a:noFill/>
          <a:ln w="9525">
            <a:noFill/>
            <a:miter lim="800000"/>
            <a:headEnd/>
            <a:tailEnd/>
          </a:ln>
          <a:effectLst/>
        </p:spPr>
      </p:pic>
      <p:pic>
        <p:nvPicPr>
          <p:cNvPr id="10" name="Picture 1"/>
          <p:cNvPicPr>
            <a:picLocks noChangeAspect="1" noChangeArrowheads="1"/>
          </p:cNvPicPr>
          <p:nvPr/>
        </p:nvPicPr>
        <p:blipFill>
          <a:blip r:embed="rId3"/>
          <a:srcRect/>
          <a:stretch>
            <a:fillRect/>
          </a:stretch>
        </p:blipFill>
        <p:spPr bwMode="auto">
          <a:xfrm>
            <a:off x="3071802" y="3214686"/>
            <a:ext cx="3300407" cy="2928958"/>
          </a:xfrm>
          <a:prstGeom prst="rect">
            <a:avLst/>
          </a:prstGeom>
          <a:noFill/>
          <a:ln w="9525">
            <a:noFill/>
            <a:miter lim="800000"/>
            <a:headEnd/>
            <a:tailEnd/>
          </a:ln>
          <a:effectLst/>
        </p:spPr>
      </p:pic>
      <p:sp>
        <p:nvSpPr>
          <p:cNvPr id="11" name="مستطيل 10"/>
          <p:cNvSpPr/>
          <p:nvPr/>
        </p:nvSpPr>
        <p:spPr>
          <a:xfrm>
            <a:off x="3047130" y="6286520"/>
            <a:ext cx="3645229" cy="369332"/>
          </a:xfrm>
          <a:prstGeom prst="rect">
            <a:avLst/>
          </a:prstGeom>
        </p:spPr>
        <p:txBody>
          <a:bodyPr wrap="none">
            <a:spAutoFit/>
          </a:bodyPr>
          <a:lstStyle/>
          <a:p>
            <a:pPr algn="r" rtl="1"/>
            <a:r>
              <a:rPr lang="en-US" b="1" dirty="0" smtClean="0">
                <a:solidFill>
                  <a:prstClr val="black"/>
                </a:solidFill>
              </a:rPr>
              <a:t>Fig: Drainage connection in W.C </a:t>
            </a:r>
            <a:endParaRPr lang="ar-SA" b="1" dirty="0">
              <a:solidFill>
                <a:prstClr val="black"/>
              </a:solidFill>
            </a:endParaRPr>
          </a:p>
        </p:txBody>
      </p:sp>
    </p:spTree>
    <p:extLst>
      <p:ext uri="{BB962C8B-B14F-4D97-AF65-F5344CB8AC3E}">
        <p14:creationId xmlns:p14="http://schemas.microsoft.com/office/powerpoint/2010/main" val="2232801451"/>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644684" y="3349426"/>
            <a:ext cx="3570208" cy="369332"/>
          </a:xfrm>
          <a:prstGeom prst="rect">
            <a:avLst/>
          </a:prstGeom>
        </p:spPr>
        <p:txBody>
          <a:bodyPr wrap="none">
            <a:spAutoFit/>
          </a:bodyPr>
          <a:lstStyle/>
          <a:p>
            <a:pPr algn="r" rtl="1"/>
            <a:r>
              <a:rPr lang="en-US" b="1" dirty="0" smtClean="0">
                <a:solidFill>
                  <a:prstClr val="black"/>
                </a:solidFill>
              </a:rPr>
              <a:t>Fig: Drainage plan for first floor</a:t>
            </a:r>
            <a:endParaRPr lang="ar-SA" b="1" dirty="0">
              <a:solidFill>
                <a:prstClr val="black"/>
              </a:solidFill>
            </a:endParaRPr>
          </a:p>
        </p:txBody>
      </p:sp>
      <p:sp>
        <p:nvSpPr>
          <p:cNvPr id="7" name="مستطيل 6"/>
          <p:cNvSpPr/>
          <p:nvPr/>
        </p:nvSpPr>
        <p:spPr>
          <a:xfrm>
            <a:off x="464924" y="6408143"/>
            <a:ext cx="6143668" cy="369332"/>
          </a:xfrm>
          <a:prstGeom prst="rect">
            <a:avLst/>
          </a:prstGeom>
        </p:spPr>
        <p:txBody>
          <a:bodyPr wrap="square">
            <a:spAutoFit/>
          </a:bodyPr>
          <a:lstStyle/>
          <a:p>
            <a:pPr algn="r" rtl="1"/>
            <a:r>
              <a:rPr lang="en-US" b="1" dirty="0" smtClean="0">
                <a:solidFill>
                  <a:prstClr val="black"/>
                </a:solidFill>
              </a:rPr>
              <a:t>Fig: Drainage plan for  second floors</a:t>
            </a:r>
            <a:endParaRPr lang="ar-SA" b="1" dirty="0">
              <a:solidFill>
                <a:prstClr val="black"/>
              </a:solidFill>
            </a:endParaRPr>
          </a:p>
        </p:txBody>
      </p:sp>
      <p:sp>
        <p:nvSpPr>
          <p:cNvPr id="3" name="Slide Number Placeholder 2"/>
          <p:cNvSpPr>
            <a:spLocks noGrp="1"/>
          </p:cNvSpPr>
          <p:nvPr>
            <p:ph type="sldNum" sz="quarter" idx="12"/>
          </p:nvPr>
        </p:nvSpPr>
        <p:spPr/>
        <p:txBody>
          <a:bodyPr/>
          <a:lstStyle/>
          <a:p>
            <a:fld id="{1CF4C278-A958-41EA-9592-89D70E0EC4D9}" type="slidenum">
              <a:rPr lang="ar-SA" smtClean="0">
                <a:solidFill>
                  <a:prstClr val="black">
                    <a:tint val="75000"/>
                  </a:prstClr>
                </a:solidFill>
              </a:rPr>
              <a:pPr/>
              <a:t>104</a:t>
            </a:fld>
            <a:endParaRPr lang="ar-SA">
              <a:solidFill>
                <a:prstClr val="black">
                  <a:tint val="75000"/>
                </a:prstClr>
              </a:solidFill>
            </a:endParaRPr>
          </a:p>
        </p:txBody>
      </p:sp>
      <p:pic>
        <p:nvPicPr>
          <p:cNvPr id="8194" name="Picture 2"/>
          <p:cNvPicPr>
            <a:picLocks noChangeAspect="1" noChangeArrowheads="1"/>
          </p:cNvPicPr>
          <p:nvPr/>
        </p:nvPicPr>
        <p:blipFill>
          <a:blip r:embed="rId2"/>
          <a:srcRect/>
          <a:stretch>
            <a:fillRect/>
          </a:stretch>
        </p:blipFill>
        <p:spPr bwMode="auto">
          <a:xfrm>
            <a:off x="1285851" y="603727"/>
            <a:ext cx="6143625" cy="2819400"/>
          </a:xfrm>
          <a:prstGeom prst="rect">
            <a:avLst/>
          </a:prstGeom>
          <a:noFill/>
          <a:ln w="9525">
            <a:noFill/>
            <a:miter lim="800000"/>
            <a:headEnd/>
            <a:tailEnd/>
          </a:ln>
          <a:effectLst/>
        </p:spPr>
      </p:pic>
      <p:pic>
        <p:nvPicPr>
          <p:cNvPr id="8195" name="Picture 3"/>
          <p:cNvPicPr>
            <a:picLocks noChangeAspect="1" noChangeArrowheads="1"/>
          </p:cNvPicPr>
          <p:nvPr/>
        </p:nvPicPr>
        <p:blipFill>
          <a:blip r:embed="rId3"/>
          <a:srcRect/>
          <a:stretch>
            <a:fillRect/>
          </a:stretch>
        </p:blipFill>
        <p:spPr bwMode="auto">
          <a:xfrm>
            <a:off x="1428729" y="3685945"/>
            <a:ext cx="5879576" cy="2722197"/>
          </a:xfrm>
          <a:prstGeom prst="rect">
            <a:avLst/>
          </a:prstGeom>
          <a:noFill/>
          <a:ln w="9525">
            <a:noFill/>
            <a:miter lim="800000"/>
            <a:headEnd/>
            <a:tailEnd/>
          </a:ln>
          <a:effectLst/>
        </p:spPr>
      </p:pic>
    </p:spTree>
    <p:extLst>
      <p:ext uri="{BB962C8B-B14F-4D97-AF65-F5344CB8AC3E}">
        <p14:creationId xmlns:p14="http://schemas.microsoft.com/office/powerpoint/2010/main" val="2820347184"/>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fld id="{1CF4C278-A958-41EA-9592-89D70E0EC4D9}" type="slidenum">
              <a:rPr lang="ar-SA" smtClean="0">
                <a:solidFill>
                  <a:prstClr val="black">
                    <a:tint val="75000"/>
                  </a:prstClr>
                </a:solidFill>
              </a:rPr>
              <a:pPr/>
              <a:t>105</a:t>
            </a:fld>
            <a:endParaRPr lang="ar-SA">
              <a:solidFill>
                <a:prstClr val="black">
                  <a:tint val="75000"/>
                </a:prstClr>
              </a:solidFill>
            </a:endParaRPr>
          </a:p>
        </p:txBody>
      </p:sp>
      <p:sp>
        <p:nvSpPr>
          <p:cNvPr id="5" name="مستطيل 4"/>
          <p:cNvSpPr/>
          <p:nvPr/>
        </p:nvSpPr>
        <p:spPr>
          <a:xfrm>
            <a:off x="1615374" y="3349075"/>
            <a:ext cx="5857916" cy="369332"/>
          </a:xfrm>
          <a:prstGeom prst="rect">
            <a:avLst/>
          </a:prstGeom>
        </p:spPr>
        <p:txBody>
          <a:bodyPr wrap="square">
            <a:spAutoFit/>
          </a:bodyPr>
          <a:lstStyle/>
          <a:p>
            <a:pPr algn="r" rtl="1"/>
            <a:r>
              <a:rPr lang="en-US" b="1" dirty="0" smtClean="0">
                <a:solidFill>
                  <a:prstClr val="black"/>
                </a:solidFill>
              </a:rPr>
              <a:t>Fig : Drainage plan for third, fourth and fifth floor</a:t>
            </a:r>
            <a:endParaRPr lang="ar-SA" b="1" dirty="0">
              <a:solidFill>
                <a:prstClr val="black"/>
              </a:solidFill>
            </a:endParaRPr>
          </a:p>
        </p:txBody>
      </p:sp>
      <p:sp>
        <p:nvSpPr>
          <p:cNvPr id="6" name="مستطيل 5"/>
          <p:cNvSpPr/>
          <p:nvPr/>
        </p:nvSpPr>
        <p:spPr>
          <a:xfrm>
            <a:off x="1998684" y="6304002"/>
            <a:ext cx="5072098" cy="369332"/>
          </a:xfrm>
          <a:prstGeom prst="rect">
            <a:avLst/>
          </a:prstGeom>
        </p:spPr>
        <p:txBody>
          <a:bodyPr wrap="square">
            <a:spAutoFit/>
          </a:bodyPr>
          <a:lstStyle/>
          <a:p>
            <a:pPr algn="r" rtl="1"/>
            <a:r>
              <a:rPr lang="en-US" b="1" dirty="0" smtClean="0">
                <a:solidFill>
                  <a:prstClr val="black"/>
                </a:solidFill>
              </a:rPr>
              <a:t>Fig: Drainage plan for sixth floor </a:t>
            </a:r>
            <a:endParaRPr lang="ar-SA" b="1" dirty="0">
              <a:solidFill>
                <a:prstClr val="black"/>
              </a:solidFill>
            </a:endParaRPr>
          </a:p>
        </p:txBody>
      </p:sp>
      <p:pic>
        <p:nvPicPr>
          <p:cNvPr id="9218" name="Picture 2"/>
          <p:cNvPicPr>
            <a:picLocks noChangeAspect="1" noChangeArrowheads="1"/>
          </p:cNvPicPr>
          <p:nvPr/>
        </p:nvPicPr>
        <p:blipFill>
          <a:blip r:embed="rId2"/>
          <a:srcRect/>
          <a:stretch>
            <a:fillRect/>
          </a:stretch>
        </p:blipFill>
        <p:spPr bwMode="auto">
          <a:xfrm>
            <a:off x="1714481" y="431009"/>
            <a:ext cx="5593824" cy="2783656"/>
          </a:xfrm>
          <a:prstGeom prst="rect">
            <a:avLst/>
          </a:prstGeom>
          <a:noFill/>
          <a:ln w="9525">
            <a:noFill/>
            <a:miter lim="800000"/>
            <a:headEnd/>
            <a:tailEnd/>
          </a:ln>
          <a:effectLst/>
        </p:spPr>
      </p:pic>
      <p:pic>
        <p:nvPicPr>
          <p:cNvPr id="9219" name="Picture 3"/>
          <p:cNvPicPr>
            <a:picLocks noChangeAspect="1" noChangeArrowheads="1"/>
          </p:cNvPicPr>
          <p:nvPr/>
        </p:nvPicPr>
        <p:blipFill>
          <a:blip r:embed="rId3"/>
          <a:srcRect/>
          <a:stretch>
            <a:fillRect/>
          </a:stretch>
        </p:blipFill>
        <p:spPr bwMode="auto">
          <a:xfrm>
            <a:off x="1581983" y="3789293"/>
            <a:ext cx="5488799" cy="2469960"/>
          </a:xfrm>
          <a:prstGeom prst="rect">
            <a:avLst/>
          </a:prstGeom>
          <a:noFill/>
          <a:ln w="9525">
            <a:noFill/>
            <a:miter lim="800000"/>
            <a:headEnd/>
            <a:tailEnd/>
          </a:ln>
          <a:effectLst/>
        </p:spPr>
      </p:pic>
    </p:spTree>
    <p:extLst>
      <p:ext uri="{BB962C8B-B14F-4D97-AF65-F5344CB8AC3E}">
        <p14:creationId xmlns:p14="http://schemas.microsoft.com/office/powerpoint/2010/main" val="1862027165"/>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071538" y="642918"/>
            <a:ext cx="5572164" cy="584775"/>
          </a:xfrm>
          <a:prstGeom prst="rect">
            <a:avLst/>
          </a:prstGeom>
        </p:spPr>
        <p:txBody>
          <a:bodyPr wrap="square">
            <a:spAutoFit/>
          </a:bodyPr>
          <a:lstStyle/>
          <a:p>
            <a:r>
              <a:rPr lang="en-US" sz="3200" dirty="0" smtClean="0">
                <a:solidFill>
                  <a:srgbClr val="FF0000"/>
                </a:solidFill>
              </a:rPr>
              <a:t>Problem solved in redesign:</a:t>
            </a:r>
            <a:endParaRPr lang="ar-SA" sz="3200" dirty="0">
              <a:solidFill>
                <a:prstClr val="black"/>
              </a:solidFill>
            </a:endParaRPr>
          </a:p>
        </p:txBody>
      </p:sp>
      <p:sp>
        <p:nvSpPr>
          <p:cNvPr id="5" name="مستطيل 4"/>
          <p:cNvSpPr/>
          <p:nvPr/>
        </p:nvSpPr>
        <p:spPr>
          <a:xfrm>
            <a:off x="1357290" y="1500174"/>
            <a:ext cx="2786082" cy="369332"/>
          </a:xfrm>
          <a:prstGeom prst="rect">
            <a:avLst/>
          </a:prstGeom>
        </p:spPr>
        <p:txBody>
          <a:bodyPr wrap="square">
            <a:spAutoFit/>
          </a:bodyPr>
          <a:lstStyle/>
          <a:p>
            <a:r>
              <a:rPr lang="en-US" b="1" dirty="0" smtClean="0">
                <a:solidFill>
                  <a:prstClr val="black"/>
                </a:solidFill>
              </a:rPr>
              <a:t>1-Connect W.C to  trap</a:t>
            </a:r>
            <a:endParaRPr lang="ar-SA" b="1" dirty="0">
              <a:solidFill>
                <a:prstClr val="black"/>
              </a:solidFill>
            </a:endParaRPr>
          </a:p>
        </p:txBody>
      </p:sp>
      <p:pic>
        <p:nvPicPr>
          <p:cNvPr id="22530" name="صورة 1"/>
          <p:cNvPicPr>
            <a:picLocks noChangeAspect="1" noChangeArrowheads="1"/>
          </p:cNvPicPr>
          <p:nvPr/>
        </p:nvPicPr>
        <p:blipFill>
          <a:blip r:embed="rId2"/>
          <a:srcRect/>
          <a:stretch>
            <a:fillRect/>
          </a:stretch>
        </p:blipFill>
        <p:spPr bwMode="auto">
          <a:xfrm>
            <a:off x="1104543" y="2500835"/>
            <a:ext cx="3046428" cy="2760825"/>
          </a:xfrm>
          <a:prstGeom prst="rect">
            <a:avLst/>
          </a:prstGeom>
          <a:noFill/>
          <a:ln w="9525">
            <a:noFill/>
            <a:miter lim="800000"/>
            <a:headEnd/>
            <a:tailEnd/>
          </a:ln>
        </p:spPr>
      </p:pic>
      <p:pic>
        <p:nvPicPr>
          <p:cNvPr id="22531" name="صورة 22"/>
          <p:cNvPicPr>
            <a:picLocks noChangeAspect="1" noChangeArrowheads="1"/>
          </p:cNvPicPr>
          <p:nvPr/>
        </p:nvPicPr>
        <p:blipFill>
          <a:blip r:embed="rId3"/>
          <a:srcRect/>
          <a:stretch>
            <a:fillRect/>
          </a:stretch>
        </p:blipFill>
        <p:spPr bwMode="auto">
          <a:xfrm>
            <a:off x="5285121" y="2500835"/>
            <a:ext cx="2967839" cy="2861845"/>
          </a:xfrm>
          <a:prstGeom prst="rect">
            <a:avLst/>
          </a:prstGeom>
          <a:noFill/>
          <a:ln w="9525">
            <a:noFill/>
            <a:miter lim="800000"/>
            <a:headEnd/>
            <a:tailEnd/>
          </a:ln>
        </p:spPr>
      </p:pic>
      <p:sp>
        <p:nvSpPr>
          <p:cNvPr id="8" name="مستطيل 7"/>
          <p:cNvSpPr/>
          <p:nvPr/>
        </p:nvSpPr>
        <p:spPr>
          <a:xfrm>
            <a:off x="1587192" y="5373216"/>
            <a:ext cx="2326278" cy="369332"/>
          </a:xfrm>
          <a:prstGeom prst="rect">
            <a:avLst/>
          </a:prstGeom>
        </p:spPr>
        <p:txBody>
          <a:bodyPr wrap="none">
            <a:spAutoFit/>
          </a:bodyPr>
          <a:lstStyle/>
          <a:p>
            <a:pPr algn="r" rtl="1"/>
            <a:r>
              <a:rPr lang="en-US" b="1" dirty="0" err="1" smtClean="0">
                <a:solidFill>
                  <a:prstClr val="black"/>
                </a:solidFill>
              </a:rPr>
              <a:t>Fig:conection</a:t>
            </a:r>
            <a:r>
              <a:rPr lang="en-US" b="1" dirty="0" smtClean="0">
                <a:solidFill>
                  <a:prstClr val="black"/>
                </a:solidFill>
              </a:rPr>
              <a:t> before</a:t>
            </a:r>
            <a:endParaRPr lang="ar-SA" b="1" dirty="0">
              <a:solidFill>
                <a:prstClr val="black"/>
              </a:solidFill>
            </a:endParaRPr>
          </a:p>
        </p:txBody>
      </p:sp>
      <p:sp>
        <p:nvSpPr>
          <p:cNvPr id="9" name="مستطيل 8"/>
          <p:cNvSpPr/>
          <p:nvPr/>
        </p:nvSpPr>
        <p:spPr>
          <a:xfrm>
            <a:off x="5643712" y="5366603"/>
            <a:ext cx="2191626" cy="369332"/>
          </a:xfrm>
          <a:prstGeom prst="rect">
            <a:avLst/>
          </a:prstGeom>
        </p:spPr>
        <p:txBody>
          <a:bodyPr wrap="none">
            <a:spAutoFit/>
          </a:bodyPr>
          <a:lstStyle/>
          <a:p>
            <a:pPr algn="r" rtl="1"/>
            <a:r>
              <a:rPr lang="en-US" b="1" dirty="0" smtClean="0">
                <a:solidFill>
                  <a:prstClr val="black"/>
                </a:solidFill>
              </a:rPr>
              <a:t>Fig: </a:t>
            </a:r>
            <a:r>
              <a:rPr lang="en-US" b="1" dirty="0" err="1" smtClean="0">
                <a:solidFill>
                  <a:prstClr val="black"/>
                </a:solidFill>
              </a:rPr>
              <a:t>conection</a:t>
            </a:r>
            <a:r>
              <a:rPr lang="en-US" b="1" dirty="0" smtClean="0">
                <a:solidFill>
                  <a:prstClr val="black"/>
                </a:solidFill>
              </a:rPr>
              <a:t> after</a:t>
            </a:r>
            <a:endParaRPr lang="ar-SA" b="1" dirty="0">
              <a:solidFill>
                <a:prstClr val="black"/>
              </a:solidFill>
            </a:endParaRPr>
          </a:p>
        </p:txBody>
      </p:sp>
      <p:sp>
        <p:nvSpPr>
          <p:cNvPr id="2" name="Date Placeholder 1"/>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fld id="{1CF4C278-A958-41EA-9592-89D70E0EC4D9}" type="slidenum">
              <a:rPr lang="ar-SA" smtClean="0">
                <a:solidFill>
                  <a:prstClr val="black">
                    <a:tint val="75000"/>
                  </a:prstClr>
                </a:solidFill>
              </a:rPr>
              <a:pPr/>
              <a:t>106</a:t>
            </a:fld>
            <a:endParaRPr lang="ar-SA">
              <a:solidFill>
                <a:prstClr val="black">
                  <a:tint val="75000"/>
                </a:prstClr>
              </a:solidFill>
            </a:endParaRPr>
          </a:p>
        </p:txBody>
      </p:sp>
    </p:spTree>
    <p:extLst>
      <p:ext uri="{BB962C8B-B14F-4D97-AF65-F5344CB8AC3E}">
        <p14:creationId xmlns:p14="http://schemas.microsoft.com/office/powerpoint/2010/main" val="3762581743"/>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42860"/>
            <a:ext cx="8186766" cy="1143000"/>
          </a:xfrm>
        </p:spPr>
        <p:txBody>
          <a:bodyPr>
            <a:normAutofit/>
          </a:bodyPr>
          <a:lstStyle/>
          <a:p>
            <a:pPr algn="l" rtl="0"/>
            <a:r>
              <a:rPr lang="en-US" sz="1800" b="1" dirty="0" smtClean="0">
                <a:solidFill>
                  <a:schemeClr val="tx1"/>
                </a:solidFill>
              </a:rPr>
              <a:t>2-No shafts which make connection untidy</a:t>
            </a:r>
            <a:endParaRPr lang="ar-SA" sz="1800" b="1" dirty="0">
              <a:solidFill>
                <a:schemeClr val="tx1"/>
              </a:solidFill>
            </a:endParaRPr>
          </a:p>
        </p:txBody>
      </p:sp>
      <p:sp>
        <p:nvSpPr>
          <p:cNvPr id="3" name="Date Placeholder 2"/>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1CF4C278-A958-41EA-9592-89D70E0EC4D9}" type="slidenum">
              <a:rPr lang="ar-SA" smtClean="0">
                <a:solidFill>
                  <a:prstClr val="black">
                    <a:tint val="75000"/>
                  </a:prstClr>
                </a:solidFill>
              </a:rPr>
              <a:pPr/>
              <a:t>107</a:t>
            </a:fld>
            <a:endParaRPr lang="ar-SA">
              <a:solidFill>
                <a:prstClr val="black">
                  <a:tint val="75000"/>
                </a:prstClr>
              </a:solidFill>
            </a:endParaRPr>
          </a:p>
        </p:txBody>
      </p:sp>
      <p:pic>
        <p:nvPicPr>
          <p:cNvPr id="23554" name="صورة 2"/>
          <p:cNvPicPr>
            <a:picLocks noChangeAspect="1" noChangeArrowheads="1"/>
          </p:cNvPicPr>
          <p:nvPr/>
        </p:nvPicPr>
        <p:blipFill>
          <a:blip r:embed="rId2"/>
          <a:srcRect/>
          <a:stretch>
            <a:fillRect/>
          </a:stretch>
        </p:blipFill>
        <p:spPr bwMode="auto">
          <a:xfrm>
            <a:off x="1000099" y="1628800"/>
            <a:ext cx="2583309" cy="3583300"/>
          </a:xfrm>
          <a:prstGeom prst="rect">
            <a:avLst/>
          </a:prstGeom>
          <a:noFill/>
          <a:ln w="9525">
            <a:noFill/>
            <a:miter lim="800000"/>
            <a:headEnd/>
            <a:tailEnd/>
          </a:ln>
        </p:spPr>
      </p:pic>
      <p:pic>
        <p:nvPicPr>
          <p:cNvPr id="23555" name="صورة 31"/>
          <p:cNvPicPr>
            <a:picLocks noChangeAspect="1" noChangeArrowheads="1"/>
          </p:cNvPicPr>
          <p:nvPr/>
        </p:nvPicPr>
        <p:blipFill>
          <a:blip r:embed="rId3"/>
          <a:srcRect/>
          <a:stretch>
            <a:fillRect/>
          </a:stretch>
        </p:blipFill>
        <p:spPr bwMode="auto">
          <a:xfrm>
            <a:off x="5247420" y="2179740"/>
            <a:ext cx="2806032" cy="3193476"/>
          </a:xfrm>
          <a:prstGeom prst="rect">
            <a:avLst/>
          </a:prstGeom>
          <a:noFill/>
          <a:ln w="9525">
            <a:noFill/>
            <a:miter lim="800000"/>
            <a:headEnd/>
            <a:tailEnd/>
          </a:ln>
        </p:spPr>
      </p:pic>
      <p:sp>
        <p:nvSpPr>
          <p:cNvPr id="6" name="مستطيل 5"/>
          <p:cNvSpPr/>
          <p:nvPr/>
        </p:nvSpPr>
        <p:spPr>
          <a:xfrm>
            <a:off x="0" y="5373216"/>
            <a:ext cx="3857653" cy="369332"/>
          </a:xfrm>
          <a:prstGeom prst="rect">
            <a:avLst/>
          </a:prstGeom>
        </p:spPr>
        <p:txBody>
          <a:bodyPr wrap="square">
            <a:spAutoFit/>
          </a:bodyPr>
          <a:lstStyle/>
          <a:p>
            <a:pPr algn="r" rtl="1"/>
            <a:r>
              <a:rPr lang="en-US" b="1" dirty="0" smtClean="0">
                <a:solidFill>
                  <a:prstClr val="black"/>
                </a:solidFill>
              </a:rPr>
              <a:t>Fig: Shows no shaft Before </a:t>
            </a:r>
            <a:endParaRPr lang="ar-SA" b="1" dirty="0">
              <a:solidFill>
                <a:prstClr val="black"/>
              </a:solidFill>
            </a:endParaRPr>
          </a:p>
        </p:txBody>
      </p:sp>
      <p:sp>
        <p:nvSpPr>
          <p:cNvPr id="7" name="مستطيل 6"/>
          <p:cNvSpPr/>
          <p:nvPr/>
        </p:nvSpPr>
        <p:spPr>
          <a:xfrm>
            <a:off x="4708238" y="5446188"/>
            <a:ext cx="3884397" cy="369332"/>
          </a:xfrm>
          <a:prstGeom prst="rect">
            <a:avLst/>
          </a:prstGeom>
        </p:spPr>
        <p:txBody>
          <a:bodyPr wrap="none">
            <a:spAutoFit/>
          </a:bodyPr>
          <a:lstStyle/>
          <a:p>
            <a:pPr algn="r" rtl="1"/>
            <a:r>
              <a:rPr lang="en-US" b="1" dirty="0" smtClean="0">
                <a:solidFill>
                  <a:prstClr val="black"/>
                </a:solidFill>
              </a:rPr>
              <a:t>Fig: Shows shaft in new plans after</a:t>
            </a:r>
            <a:endParaRPr lang="ar-SA" b="1" dirty="0">
              <a:solidFill>
                <a:prstClr val="black"/>
              </a:solidFill>
            </a:endParaRPr>
          </a:p>
        </p:txBody>
      </p:sp>
    </p:spTree>
    <p:extLst>
      <p:ext uri="{BB962C8B-B14F-4D97-AF65-F5344CB8AC3E}">
        <p14:creationId xmlns:p14="http://schemas.microsoft.com/office/powerpoint/2010/main" val="2845499632"/>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607072" y="908720"/>
            <a:ext cx="3714776" cy="369332"/>
          </a:xfrm>
          <a:prstGeom prst="rect">
            <a:avLst/>
          </a:prstGeom>
        </p:spPr>
        <p:txBody>
          <a:bodyPr wrap="square">
            <a:spAutoFit/>
          </a:bodyPr>
          <a:lstStyle/>
          <a:p>
            <a:r>
              <a:rPr lang="en-US" b="1" dirty="0"/>
              <a:t>3</a:t>
            </a:r>
            <a:r>
              <a:rPr lang="en-US" b="1" dirty="0" smtClean="0"/>
              <a:t>- Connect W.C to each other.</a:t>
            </a:r>
            <a:endParaRPr lang="ar-SA" b="1" dirty="0"/>
          </a:p>
        </p:txBody>
      </p:sp>
      <p:pic>
        <p:nvPicPr>
          <p:cNvPr id="24578" name="صورة 37"/>
          <p:cNvPicPr>
            <a:picLocks noChangeAspect="1" noChangeArrowheads="1"/>
          </p:cNvPicPr>
          <p:nvPr/>
        </p:nvPicPr>
        <p:blipFill>
          <a:blip r:embed="rId2"/>
          <a:srcRect/>
          <a:stretch>
            <a:fillRect/>
          </a:stretch>
        </p:blipFill>
        <p:spPr bwMode="auto">
          <a:xfrm>
            <a:off x="601373" y="1574462"/>
            <a:ext cx="3155526" cy="3438714"/>
          </a:xfrm>
          <a:prstGeom prst="rect">
            <a:avLst/>
          </a:prstGeom>
          <a:noFill/>
          <a:ln w="9525">
            <a:noFill/>
            <a:miter lim="800000"/>
            <a:headEnd/>
            <a:tailEnd/>
          </a:ln>
        </p:spPr>
      </p:pic>
      <p:pic>
        <p:nvPicPr>
          <p:cNvPr id="24579" name="Picture 3"/>
          <p:cNvPicPr>
            <a:picLocks noChangeAspect="1" noChangeArrowheads="1"/>
          </p:cNvPicPr>
          <p:nvPr/>
        </p:nvPicPr>
        <p:blipFill>
          <a:blip r:embed="rId3"/>
          <a:srcRect/>
          <a:stretch>
            <a:fillRect/>
          </a:stretch>
        </p:blipFill>
        <p:spPr bwMode="auto">
          <a:xfrm>
            <a:off x="5472334" y="1844824"/>
            <a:ext cx="2669996" cy="3043794"/>
          </a:xfrm>
          <a:prstGeom prst="rect">
            <a:avLst/>
          </a:prstGeom>
          <a:noFill/>
          <a:ln w="9525">
            <a:noFill/>
            <a:miter lim="800000"/>
            <a:headEnd/>
            <a:tailEnd/>
          </a:ln>
        </p:spPr>
      </p:pic>
      <p:sp>
        <p:nvSpPr>
          <p:cNvPr id="7" name="مستطيل 6"/>
          <p:cNvSpPr/>
          <p:nvPr/>
        </p:nvSpPr>
        <p:spPr>
          <a:xfrm>
            <a:off x="607072" y="5013176"/>
            <a:ext cx="3177152" cy="369332"/>
          </a:xfrm>
          <a:prstGeom prst="rect">
            <a:avLst/>
          </a:prstGeom>
        </p:spPr>
        <p:txBody>
          <a:bodyPr wrap="none">
            <a:spAutoFit/>
          </a:bodyPr>
          <a:lstStyle/>
          <a:p>
            <a:pPr algn="r" rtl="1"/>
            <a:r>
              <a:rPr lang="en-US" b="1" dirty="0" smtClean="0">
                <a:solidFill>
                  <a:prstClr val="black"/>
                </a:solidFill>
              </a:rPr>
              <a:t>Fig: W.Cs connection before </a:t>
            </a:r>
            <a:endParaRPr lang="ar-SA" b="1" dirty="0">
              <a:solidFill>
                <a:prstClr val="black"/>
              </a:solidFill>
            </a:endParaRPr>
          </a:p>
        </p:txBody>
      </p:sp>
      <p:sp>
        <p:nvSpPr>
          <p:cNvPr id="8" name="مستطيل 7"/>
          <p:cNvSpPr/>
          <p:nvPr/>
        </p:nvSpPr>
        <p:spPr>
          <a:xfrm>
            <a:off x="5394125" y="4990531"/>
            <a:ext cx="2826415" cy="369332"/>
          </a:xfrm>
          <a:prstGeom prst="rect">
            <a:avLst/>
          </a:prstGeom>
        </p:spPr>
        <p:txBody>
          <a:bodyPr wrap="none">
            <a:spAutoFit/>
          </a:bodyPr>
          <a:lstStyle/>
          <a:p>
            <a:pPr algn="r" rtl="1"/>
            <a:r>
              <a:rPr lang="en-US" b="1" dirty="0" smtClean="0">
                <a:solidFill>
                  <a:prstClr val="black"/>
                </a:solidFill>
              </a:rPr>
              <a:t>Fig: Wcs connection after</a:t>
            </a:r>
            <a:endParaRPr lang="ar-SA" b="1" dirty="0">
              <a:solidFill>
                <a:prstClr val="black"/>
              </a:solidFill>
            </a:endParaRPr>
          </a:p>
        </p:txBody>
      </p:sp>
      <p:sp>
        <p:nvSpPr>
          <p:cNvPr id="2" name="Date Placeholder 1"/>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fld id="{1CF4C278-A958-41EA-9592-89D70E0EC4D9}" type="slidenum">
              <a:rPr lang="ar-SA" smtClean="0">
                <a:solidFill>
                  <a:prstClr val="black">
                    <a:tint val="75000"/>
                  </a:prstClr>
                </a:solidFill>
              </a:rPr>
              <a:pPr/>
              <a:t>108</a:t>
            </a:fld>
            <a:endParaRPr lang="ar-SA">
              <a:solidFill>
                <a:prstClr val="black">
                  <a:tint val="75000"/>
                </a:prstClr>
              </a:solidFill>
            </a:endParaRPr>
          </a:p>
        </p:txBody>
      </p:sp>
    </p:spTree>
    <p:extLst>
      <p:ext uri="{BB962C8B-B14F-4D97-AF65-F5344CB8AC3E}">
        <p14:creationId xmlns:p14="http://schemas.microsoft.com/office/powerpoint/2010/main" val="4164213172"/>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28596" y="285728"/>
            <a:ext cx="8229600" cy="1143000"/>
          </a:xfrm>
        </p:spPr>
        <p:txBody>
          <a:bodyPr>
            <a:normAutofit/>
          </a:bodyPr>
          <a:lstStyle/>
          <a:p>
            <a:pPr algn="l"/>
            <a:r>
              <a:rPr lang="en-US" sz="4000" b="1" dirty="0" smtClean="0">
                <a:solidFill>
                  <a:srgbClr val="FF0000"/>
                </a:solidFill>
                <a:latin typeface="Times New Roman" charset="0"/>
                <a:ea typeface="Times New Roman" charset="0"/>
                <a:cs typeface="Times New Roman" charset="0"/>
              </a:rPr>
              <a:t>HVAC System </a:t>
            </a:r>
            <a:endParaRPr lang="en-US" sz="4000" b="1" dirty="0">
              <a:solidFill>
                <a:srgbClr val="FF0000"/>
              </a:solidFill>
              <a:latin typeface="Times New Roman" charset="0"/>
              <a:ea typeface="Times New Roman" charset="0"/>
              <a:cs typeface="Times New Roman" charset="0"/>
            </a:endParaRPr>
          </a:p>
        </p:txBody>
      </p:sp>
      <p:sp>
        <p:nvSpPr>
          <p:cNvPr id="2" name="Content Placeholder 1"/>
          <p:cNvSpPr>
            <a:spLocks noGrp="1"/>
          </p:cNvSpPr>
          <p:nvPr>
            <p:ph idx="1"/>
          </p:nvPr>
        </p:nvSpPr>
        <p:spPr/>
        <p:txBody>
          <a:bodyPr/>
          <a:lstStyle/>
          <a:p>
            <a:pPr marL="0" indent="0">
              <a:buNone/>
            </a:pPr>
            <a:r>
              <a:rPr lang="en-GB" sz="2800" dirty="0" smtClean="0"/>
              <a:t>     </a:t>
            </a:r>
            <a:r>
              <a:rPr lang="en-GB" sz="2800" b="1" dirty="0" smtClean="0">
                <a:solidFill>
                  <a:schemeClr val="tx1"/>
                </a:solidFill>
              </a:rPr>
              <a:t>VRF</a:t>
            </a:r>
            <a:r>
              <a:rPr lang="en-GB" sz="2800" dirty="0" smtClean="0">
                <a:solidFill>
                  <a:schemeClr val="tx1"/>
                </a:solidFill>
              </a:rPr>
              <a:t> </a:t>
            </a:r>
            <a:r>
              <a:rPr lang="en-GB" sz="2800" dirty="0">
                <a:solidFill>
                  <a:schemeClr val="tx1"/>
                </a:solidFill>
              </a:rPr>
              <a:t>system is used as the main Hvac system in the hotel, because it has different functions and zones with different loads and this system allows zones individual control, also the system is energy efficient with Quit operation and less down time.</a:t>
            </a:r>
          </a:p>
          <a:p>
            <a:endParaRPr lang="en-US" dirty="0">
              <a:solidFill>
                <a:schemeClr val="tx1"/>
              </a:solidFill>
            </a:endParaRPr>
          </a:p>
        </p:txBody>
      </p:sp>
      <p:sp>
        <p:nvSpPr>
          <p:cNvPr id="3" name="Date Placeholder 2"/>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109</a:t>
            </a:fld>
            <a:endParaRPr lang="ar-SA">
              <a:solidFill>
                <a:prstClr val="black">
                  <a:tint val="75000"/>
                </a:prst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11</a:t>
            </a:fld>
            <a:endParaRPr lang="ar-SA">
              <a:solidFill>
                <a:prstClr val="black">
                  <a:tint val="75000"/>
                </a:prst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052736"/>
            <a:ext cx="8028384" cy="4515966"/>
          </a:xfrm>
          <a:prstGeom prst="rect">
            <a:avLst/>
          </a:prstGeom>
        </p:spPr>
      </p:pic>
      <p:sp>
        <p:nvSpPr>
          <p:cNvPr id="5" name="مربع نص 4"/>
          <p:cNvSpPr txBox="1"/>
          <p:nvPr/>
        </p:nvSpPr>
        <p:spPr>
          <a:xfrm>
            <a:off x="3635896" y="6021288"/>
            <a:ext cx="2105063" cy="369332"/>
          </a:xfrm>
          <a:prstGeom prst="rect">
            <a:avLst/>
          </a:prstGeom>
          <a:noFill/>
        </p:spPr>
        <p:txBody>
          <a:bodyPr wrap="none" rtlCol="0">
            <a:spAutoFit/>
          </a:bodyPr>
          <a:lstStyle/>
          <a:p>
            <a:r>
              <a:rPr lang="en-US" dirty="0" smtClean="0"/>
              <a:t>Fig: Hotel 3D view</a:t>
            </a:r>
            <a:endParaRPr lang="en-GB" dirty="0"/>
          </a:p>
        </p:txBody>
      </p:sp>
    </p:spTree>
    <p:extLst>
      <p:ext uri="{BB962C8B-B14F-4D97-AF65-F5344CB8AC3E}">
        <p14:creationId xmlns:p14="http://schemas.microsoft.com/office/powerpoint/2010/main" val="98607317"/>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620688"/>
            <a:ext cx="8229600" cy="1143000"/>
          </a:xfrm>
        </p:spPr>
        <p:txBody>
          <a:bodyPr>
            <a:normAutofit fontScale="90000"/>
          </a:bodyPr>
          <a:lstStyle/>
          <a:p>
            <a:pPr algn="l"/>
            <a:r>
              <a:rPr lang="en-GB" sz="4000" b="1" dirty="0">
                <a:solidFill>
                  <a:srgbClr val="FF0000"/>
                </a:solidFill>
              </a:rPr>
              <a:t>Old design problems </a:t>
            </a:r>
            <a:r>
              <a:rPr lang="en-GB" dirty="0"/>
              <a:t/>
            </a:r>
            <a:br>
              <a:rPr lang="en-GB" dirty="0"/>
            </a:br>
            <a:endParaRPr lang="en-GB" dirty="0"/>
          </a:p>
        </p:txBody>
      </p:sp>
      <p:sp>
        <p:nvSpPr>
          <p:cNvPr id="3" name="عنصر نائب للمحتوى 2"/>
          <p:cNvSpPr>
            <a:spLocks noGrp="1"/>
          </p:cNvSpPr>
          <p:nvPr>
            <p:ph idx="1"/>
          </p:nvPr>
        </p:nvSpPr>
        <p:spPr>
          <a:xfrm>
            <a:off x="251520" y="1340769"/>
            <a:ext cx="8507288" cy="1872208"/>
          </a:xfrm>
        </p:spPr>
        <p:txBody>
          <a:bodyPr>
            <a:normAutofit/>
          </a:bodyPr>
          <a:lstStyle/>
          <a:p>
            <a:pPr marL="0" indent="0">
              <a:buNone/>
            </a:pPr>
            <a:r>
              <a:rPr lang="en-GB" dirty="0" smtClean="0">
                <a:solidFill>
                  <a:schemeClr val="tx1"/>
                </a:solidFill>
              </a:rPr>
              <a:t>     </a:t>
            </a:r>
            <a:r>
              <a:rPr lang="en-GB" sz="2400" dirty="0" smtClean="0">
                <a:solidFill>
                  <a:schemeClr val="tx1"/>
                </a:solidFill>
              </a:rPr>
              <a:t>The </a:t>
            </a:r>
            <a:r>
              <a:rPr lang="en-GB" sz="2400" dirty="0">
                <a:solidFill>
                  <a:schemeClr val="tx1"/>
                </a:solidFill>
              </a:rPr>
              <a:t>old design had different problems like</a:t>
            </a:r>
            <a:r>
              <a:rPr lang="en-GB" sz="2400" dirty="0" smtClean="0">
                <a:solidFill>
                  <a:schemeClr val="tx1"/>
                </a:solidFill>
              </a:rPr>
              <a:t>:   </a:t>
            </a:r>
            <a:r>
              <a:rPr lang="en-GB" sz="2400" dirty="0">
                <a:solidFill>
                  <a:schemeClr val="tx1"/>
                </a:solidFill>
              </a:rPr>
              <a:t>Insufficient supply, bad diffusers distribution, no ventilation, bad air quality and no fresh air.</a:t>
            </a:r>
          </a:p>
          <a:p>
            <a:pPr marL="0" indent="0">
              <a:buNone/>
            </a:pPr>
            <a:r>
              <a:rPr lang="en-GB" dirty="0" smtClean="0">
                <a:solidFill>
                  <a:schemeClr val="tx1"/>
                </a:solidFill>
              </a:rPr>
              <a:t>   </a:t>
            </a:r>
            <a:endParaRPr lang="en-GB" dirty="0">
              <a:solidFill>
                <a:schemeClr val="tx1"/>
              </a:solidFill>
            </a:endParaRPr>
          </a:p>
        </p:txBody>
      </p:sp>
      <p:sp>
        <p:nvSpPr>
          <p:cNvPr id="5" name="Date Placeholder 4"/>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110</a:t>
            </a:fld>
            <a:endParaRPr lang="ar-SA">
              <a:solidFill>
                <a:prstClr val="black">
                  <a:tint val="75000"/>
                </a:prstClr>
              </a:solidFill>
            </a:endParaRPr>
          </a:p>
        </p:txBody>
      </p:sp>
      <p:sp>
        <p:nvSpPr>
          <p:cNvPr id="4" name="مربع نص 3"/>
          <p:cNvSpPr txBox="1"/>
          <p:nvPr/>
        </p:nvSpPr>
        <p:spPr>
          <a:xfrm>
            <a:off x="2694691" y="5941754"/>
            <a:ext cx="4032448" cy="646331"/>
          </a:xfrm>
          <a:prstGeom prst="rect">
            <a:avLst/>
          </a:prstGeom>
          <a:noFill/>
        </p:spPr>
        <p:txBody>
          <a:bodyPr wrap="square" rtlCol="0">
            <a:spAutoFit/>
          </a:bodyPr>
          <a:lstStyle/>
          <a:p>
            <a:r>
              <a:rPr lang="en-GB" b="1" dirty="0" smtClean="0"/>
              <a:t>Fig: Old </a:t>
            </a:r>
            <a:r>
              <a:rPr lang="en-GB" b="1" dirty="0"/>
              <a:t>design </a:t>
            </a:r>
            <a:r>
              <a:rPr lang="en-GB" b="1" dirty="0" smtClean="0"/>
              <a:t>mezzanine </a:t>
            </a:r>
            <a:r>
              <a:rPr lang="en-GB" b="1" dirty="0" smtClean="0"/>
              <a:t> </a:t>
            </a:r>
            <a:r>
              <a:rPr lang="en-GB" b="1" dirty="0" smtClean="0"/>
              <a:t>HVAC </a:t>
            </a:r>
            <a:r>
              <a:rPr lang="en-GB" b="1" dirty="0"/>
              <a:t>system </a:t>
            </a:r>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941462"/>
            <a:ext cx="8183820" cy="2929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0863572"/>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371768"/>
            <a:ext cx="4836813" cy="2281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6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2520" y="3212976"/>
            <a:ext cx="4408487" cy="3792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5255708" y="2653111"/>
            <a:ext cx="3350597" cy="369332"/>
          </a:xfrm>
          <a:prstGeom prst="rect">
            <a:avLst/>
          </a:prstGeom>
          <a:noFill/>
        </p:spPr>
        <p:txBody>
          <a:bodyPr wrap="none" rtlCol="0">
            <a:spAutoFit/>
          </a:bodyPr>
          <a:lstStyle/>
          <a:p>
            <a:r>
              <a:rPr lang="en-GB" b="1" dirty="0" smtClean="0"/>
              <a:t>Fig: Restaurant supply system</a:t>
            </a:r>
            <a:endParaRPr lang="en-GB" b="1" dirty="0"/>
          </a:p>
        </p:txBody>
      </p:sp>
      <p:sp>
        <p:nvSpPr>
          <p:cNvPr id="8" name="مربع نص 7"/>
          <p:cNvSpPr txBox="1"/>
          <p:nvPr/>
        </p:nvSpPr>
        <p:spPr>
          <a:xfrm>
            <a:off x="683568" y="2837777"/>
            <a:ext cx="3683701" cy="369332"/>
          </a:xfrm>
          <a:prstGeom prst="rect">
            <a:avLst/>
          </a:prstGeom>
          <a:noFill/>
        </p:spPr>
        <p:txBody>
          <a:bodyPr wrap="none" rtlCol="0">
            <a:spAutoFit/>
          </a:bodyPr>
          <a:lstStyle/>
          <a:p>
            <a:r>
              <a:rPr lang="en-GB" b="1" dirty="0" smtClean="0"/>
              <a:t>Table: Ducts sizing for restaurant</a:t>
            </a:r>
            <a:endParaRPr lang="en-GB" b="1" dirty="0"/>
          </a:p>
        </p:txBody>
      </p:sp>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111</a:t>
            </a:fld>
            <a:endParaRPr lang="ar-SA">
              <a:solidFill>
                <a:prstClr val="black">
                  <a:tint val="75000"/>
                </a:prstClr>
              </a:solidFill>
            </a:endParaRPr>
          </a:p>
        </p:txBody>
      </p:sp>
      <p:sp>
        <p:nvSpPr>
          <p:cNvPr id="4" name="مربع نص 3"/>
          <p:cNvSpPr txBox="1"/>
          <p:nvPr/>
        </p:nvSpPr>
        <p:spPr>
          <a:xfrm>
            <a:off x="107504" y="908720"/>
            <a:ext cx="3012363" cy="461665"/>
          </a:xfrm>
          <a:prstGeom prst="rect">
            <a:avLst/>
          </a:prstGeom>
          <a:noFill/>
        </p:spPr>
        <p:txBody>
          <a:bodyPr wrap="none" rtlCol="0">
            <a:spAutoFit/>
          </a:bodyPr>
          <a:lstStyle/>
          <a:p>
            <a:r>
              <a:rPr lang="en-US" sz="2400" b="1" dirty="0" smtClean="0"/>
              <a:t>Sample calculation: </a:t>
            </a:r>
            <a:endParaRPr lang="en-GB" sz="2400" b="1" dirty="0"/>
          </a:p>
        </p:txBody>
      </p:sp>
    </p:spTree>
    <p:extLst>
      <p:ext uri="{BB962C8B-B14F-4D97-AF65-F5344CB8AC3E}">
        <p14:creationId xmlns:p14="http://schemas.microsoft.com/office/powerpoint/2010/main" val="1101580663"/>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124744"/>
            <a:ext cx="6645275" cy="288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506087" y="4233856"/>
            <a:ext cx="7864332" cy="923330"/>
          </a:xfrm>
          <a:prstGeom prst="rect">
            <a:avLst/>
          </a:prstGeom>
          <a:noFill/>
        </p:spPr>
        <p:txBody>
          <a:bodyPr wrap="none" rtlCol="0">
            <a:spAutoFit/>
          </a:bodyPr>
          <a:lstStyle/>
          <a:p>
            <a:r>
              <a:rPr lang="en-GB" b="1" dirty="0" smtClean="0"/>
              <a:t>Fig: Total </a:t>
            </a:r>
            <a:r>
              <a:rPr lang="en-GB" b="1" dirty="0"/>
              <a:t>air conditioning system at 6th floor restaurant with duct sizing </a:t>
            </a:r>
            <a:endParaRPr lang="en-GB" b="1" dirty="0" smtClean="0"/>
          </a:p>
          <a:p>
            <a:pPr algn="ctr"/>
            <a:r>
              <a:rPr lang="en-GB" b="1" dirty="0" smtClean="0"/>
              <a:t>and </a:t>
            </a:r>
            <a:r>
              <a:rPr lang="en-GB" b="1" dirty="0"/>
              <a:t>diffusers load:</a:t>
            </a:r>
            <a:br>
              <a:rPr lang="en-GB" b="1" dirty="0"/>
            </a:br>
            <a:endParaRPr lang="en-GB" b="1" dirty="0"/>
          </a:p>
        </p:txBody>
      </p:sp>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112</a:t>
            </a:fld>
            <a:endParaRPr lang="ar-SA">
              <a:solidFill>
                <a:prstClr val="black">
                  <a:tint val="75000"/>
                </a:prstClr>
              </a:solidFill>
            </a:endParaRPr>
          </a:p>
        </p:txBody>
      </p:sp>
    </p:spTree>
    <p:extLst>
      <p:ext uri="{BB962C8B-B14F-4D97-AF65-F5344CB8AC3E}">
        <p14:creationId xmlns:p14="http://schemas.microsoft.com/office/powerpoint/2010/main" val="253721678"/>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971600" y="4897585"/>
            <a:ext cx="7139775" cy="646331"/>
          </a:xfrm>
          <a:prstGeom prst="rect">
            <a:avLst/>
          </a:prstGeom>
          <a:noFill/>
        </p:spPr>
        <p:txBody>
          <a:bodyPr wrap="none" rtlCol="0">
            <a:spAutoFit/>
          </a:bodyPr>
          <a:lstStyle/>
          <a:p>
            <a:r>
              <a:rPr lang="en-GB" b="1" dirty="0" smtClean="0"/>
              <a:t>Fig: Total </a:t>
            </a:r>
            <a:r>
              <a:rPr lang="en-GB" b="1" dirty="0"/>
              <a:t>air conditioning system at 6th floor with duct sizing </a:t>
            </a:r>
            <a:r>
              <a:rPr lang="en-GB" b="1" dirty="0" smtClean="0"/>
              <a:t>and</a:t>
            </a:r>
          </a:p>
          <a:p>
            <a:pPr algn="ctr"/>
            <a:r>
              <a:rPr lang="en-GB" b="1" dirty="0" smtClean="0"/>
              <a:t> </a:t>
            </a:r>
            <a:r>
              <a:rPr lang="en-GB" b="1" dirty="0"/>
              <a:t>diffusers </a:t>
            </a:r>
            <a:r>
              <a:rPr lang="en-GB" b="1" dirty="0" smtClean="0"/>
              <a:t>load</a:t>
            </a:r>
            <a:endParaRPr lang="en-GB" dirty="0"/>
          </a:p>
        </p:txBody>
      </p:sp>
      <p:sp>
        <p:nvSpPr>
          <p:cNvPr id="2" name="Date Placeholder 1"/>
          <p:cNvSpPr>
            <a:spLocks noGrp="1"/>
          </p:cNvSpPr>
          <p:nvPr>
            <p:ph type="dt" sz="half" idx="10"/>
          </p:nvPr>
        </p:nvSpPr>
        <p:spPr/>
        <p:txBody>
          <a:bodyPr/>
          <a:lstStyle/>
          <a:p>
            <a:pPr rtl="1"/>
            <a:r>
              <a:rPr lang="en-US" dirty="0" smtClean="0">
                <a:solidFill>
                  <a:prstClr val="black">
                    <a:tint val="75000"/>
                  </a:prstClr>
                </a:solidFill>
              </a:rPr>
              <a:t>15/5/2018</a:t>
            </a:r>
            <a:endParaRPr lang="ar-SA" dirty="0">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113</a:t>
            </a:fld>
            <a:endParaRPr lang="ar-SA">
              <a:solidFill>
                <a:prstClr val="black">
                  <a:tint val="75000"/>
                </a:prstClr>
              </a:solidFill>
            </a:endParaRPr>
          </a:p>
        </p:txBody>
      </p:sp>
      <p:pic>
        <p:nvPicPr>
          <p:cNvPr id="7"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495" y="1556668"/>
            <a:ext cx="8528626" cy="3240360"/>
          </a:xfrm>
          <a:prstGeom prst="rect">
            <a:avLst/>
          </a:prstGeom>
        </p:spPr>
      </p:pic>
    </p:spTree>
    <p:extLst>
      <p:ext uri="{BB962C8B-B14F-4D97-AF65-F5344CB8AC3E}">
        <p14:creationId xmlns:p14="http://schemas.microsoft.com/office/powerpoint/2010/main" val="16080482"/>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683568" y="2132856"/>
            <a:ext cx="7620000" cy="1756792"/>
          </a:xfrm>
        </p:spPr>
        <p:txBody>
          <a:bodyPr/>
          <a:lstStyle/>
          <a:p>
            <a:pPr lvl="0" algn="ctr">
              <a:buClr>
                <a:srgbClr val="98C723"/>
              </a:buClr>
              <a:buNone/>
            </a:pPr>
            <a:r>
              <a:rPr lang="en-US" sz="6600" b="1" dirty="0">
                <a:solidFill>
                  <a:srgbClr val="98C723"/>
                </a:solidFill>
                <a:latin typeface="Times New Roman" pitchFamily="18" charset="0"/>
                <a:cs typeface="Times New Roman" pitchFamily="18" charset="0"/>
              </a:rPr>
              <a:t>Safety Redesign </a:t>
            </a:r>
          </a:p>
          <a:p>
            <a:pPr marL="114300" indent="0">
              <a:buNone/>
            </a:pPr>
            <a:endParaRPr lang="en-US" dirty="0"/>
          </a:p>
        </p:txBody>
      </p:sp>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114</a:t>
            </a:fld>
            <a:endParaRPr lang="ar-SA">
              <a:solidFill>
                <a:prstClr val="black">
                  <a:tint val="75000"/>
                </a:prstClr>
              </a:solidFill>
            </a:endParaRPr>
          </a:p>
        </p:txBody>
      </p:sp>
    </p:spTree>
    <p:extLst>
      <p:ext uri="{BB962C8B-B14F-4D97-AF65-F5344CB8AC3E}">
        <p14:creationId xmlns:p14="http://schemas.microsoft.com/office/powerpoint/2010/main" val="1628778481"/>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043608" y="764704"/>
            <a:ext cx="2618537" cy="707886"/>
          </a:xfrm>
          <a:prstGeom prst="rect">
            <a:avLst/>
          </a:prstGeom>
          <a:noFill/>
        </p:spPr>
        <p:txBody>
          <a:bodyPr wrap="none" rtlCol="0">
            <a:spAutoFit/>
          </a:bodyPr>
          <a:lstStyle/>
          <a:p>
            <a:r>
              <a:rPr lang="en-GB" sz="4000" b="1" dirty="0">
                <a:solidFill>
                  <a:srgbClr val="FF0000"/>
                </a:solidFill>
              </a:rPr>
              <a:t>Fire System</a:t>
            </a:r>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25" y="2132856"/>
            <a:ext cx="9070975" cy="3024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ربع نص 5"/>
          <p:cNvSpPr txBox="1"/>
          <p:nvPr/>
        </p:nvSpPr>
        <p:spPr>
          <a:xfrm>
            <a:off x="2771800" y="5273083"/>
            <a:ext cx="4192173" cy="369332"/>
          </a:xfrm>
          <a:prstGeom prst="rect">
            <a:avLst/>
          </a:prstGeom>
          <a:noFill/>
        </p:spPr>
        <p:txBody>
          <a:bodyPr wrap="none" rtlCol="0">
            <a:spAutoFit/>
          </a:bodyPr>
          <a:lstStyle/>
          <a:p>
            <a:r>
              <a:rPr lang="en-GB" b="1" dirty="0" smtClean="0"/>
              <a:t>Fig: 3rd</a:t>
            </a:r>
            <a:r>
              <a:rPr lang="en-GB" b="1" dirty="0"/>
              <a:t>, 4th and 5th floors Floor plans</a:t>
            </a:r>
          </a:p>
        </p:txBody>
      </p:sp>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115</a:t>
            </a:fld>
            <a:endParaRPr lang="ar-SA">
              <a:solidFill>
                <a:prstClr val="black">
                  <a:tint val="75000"/>
                </a:prstClr>
              </a:solidFill>
            </a:endParaRPr>
          </a:p>
        </p:txBody>
      </p:sp>
    </p:spTree>
    <p:extLst>
      <p:ext uri="{BB962C8B-B14F-4D97-AF65-F5344CB8AC3E}">
        <p14:creationId xmlns:p14="http://schemas.microsoft.com/office/powerpoint/2010/main" val="2149366350"/>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338094" y="3543870"/>
            <a:ext cx="3666388" cy="369332"/>
          </a:xfrm>
          <a:prstGeom prst="rect">
            <a:avLst/>
          </a:prstGeom>
          <a:noFill/>
        </p:spPr>
        <p:txBody>
          <a:bodyPr wrap="none" rtlCol="0">
            <a:spAutoFit/>
          </a:bodyPr>
          <a:lstStyle/>
          <a:p>
            <a:r>
              <a:rPr lang="en-GB" b="1" dirty="0" smtClean="0"/>
              <a:t>Fig: Sprinkler </a:t>
            </a:r>
            <a:r>
              <a:rPr lang="en-GB" b="1" dirty="0"/>
              <a:t>system at 1st  floor</a:t>
            </a:r>
          </a:p>
        </p:txBody>
      </p:sp>
      <p:sp>
        <p:nvSpPr>
          <p:cNvPr id="5" name="مربع نص 4"/>
          <p:cNvSpPr txBox="1"/>
          <p:nvPr/>
        </p:nvSpPr>
        <p:spPr>
          <a:xfrm>
            <a:off x="971600" y="3928040"/>
            <a:ext cx="5434180" cy="369332"/>
          </a:xfrm>
          <a:prstGeom prst="rect">
            <a:avLst/>
          </a:prstGeom>
          <a:noFill/>
        </p:spPr>
        <p:txBody>
          <a:bodyPr wrap="none" rtlCol="0">
            <a:spAutoFit/>
          </a:bodyPr>
          <a:lstStyle/>
          <a:p>
            <a:r>
              <a:rPr lang="en-GB" b="1" dirty="0" smtClean="0"/>
              <a:t>Table: Old </a:t>
            </a:r>
            <a:r>
              <a:rPr lang="en-GB" b="1" dirty="0"/>
              <a:t>and new distances between sprinklers </a:t>
            </a:r>
          </a:p>
        </p:txBody>
      </p:sp>
      <p:pic>
        <p:nvPicPr>
          <p:cNvPr id="2457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0060" y="4437112"/>
            <a:ext cx="7443787" cy="2163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116</a:t>
            </a:fld>
            <a:endParaRPr lang="ar-SA">
              <a:solidFill>
                <a:prstClr val="black">
                  <a:tint val="75000"/>
                </a:prstClr>
              </a:solidFill>
            </a:endParaRPr>
          </a:p>
        </p:txBody>
      </p:sp>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648" y="620688"/>
            <a:ext cx="8198610" cy="2784433"/>
          </a:xfrm>
          <a:prstGeom prst="rect">
            <a:avLst/>
          </a:prstGeom>
        </p:spPr>
      </p:pic>
    </p:spTree>
    <p:extLst>
      <p:ext uri="{BB962C8B-B14F-4D97-AF65-F5344CB8AC3E}">
        <p14:creationId xmlns:p14="http://schemas.microsoft.com/office/powerpoint/2010/main" val="4293436220"/>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70693"/>
            <a:ext cx="4060825" cy="2957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9136" y="4796755"/>
            <a:ext cx="1981200"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17353" y="2275681"/>
            <a:ext cx="2305050" cy="2305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251520" y="3428206"/>
            <a:ext cx="4980851" cy="369332"/>
          </a:xfrm>
          <a:prstGeom prst="rect">
            <a:avLst/>
          </a:prstGeom>
          <a:noFill/>
        </p:spPr>
        <p:txBody>
          <a:bodyPr wrap="none" rtlCol="0">
            <a:spAutoFit/>
          </a:bodyPr>
          <a:lstStyle/>
          <a:p>
            <a:r>
              <a:rPr lang="en-GB" b="1" dirty="0" smtClean="0"/>
              <a:t>Fig: Sprinkler </a:t>
            </a:r>
            <a:r>
              <a:rPr lang="en-GB" b="1" dirty="0"/>
              <a:t>coverage at 1st  floor restaurant</a:t>
            </a:r>
          </a:p>
        </p:txBody>
      </p:sp>
      <p:sp>
        <p:nvSpPr>
          <p:cNvPr id="6" name="مربع نص 5"/>
          <p:cNvSpPr txBox="1"/>
          <p:nvPr/>
        </p:nvSpPr>
        <p:spPr>
          <a:xfrm>
            <a:off x="1333241" y="5977262"/>
            <a:ext cx="2492990" cy="369332"/>
          </a:xfrm>
          <a:prstGeom prst="rect">
            <a:avLst/>
          </a:prstGeom>
          <a:noFill/>
        </p:spPr>
        <p:txBody>
          <a:bodyPr wrap="none" rtlCol="0">
            <a:spAutoFit/>
          </a:bodyPr>
          <a:lstStyle/>
          <a:p>
            <a:r>
              <a:rPr lang="en-GB" b="1" dirty="0" smtClean="0"/>
              <a:t>Fig: Indications </a:t>
            </a:r>
            <a:r>
              <a:rPr lang="en-GB" b="1" dirty="0"/>
              <a:t>signs </a:t>
            </a:r>
          </a:p>
        </p:txBody>
      </p:sp>
      <p:sp>
        <p:nvSpPr>
          <p:cNvPr id="7" name="مربع نص 6"/>
          <p:cNvSpPr txBox="1"/>
          <p:nvPr/>
        </p:nvSpPr>
        <p:spPr>
          <a:xfrm>
            <a:off x="5817353" y="4612478"/>
            <a:ext cx="2268570" cy="369332"/>
          </a:xfrm>
          <a:prstGeom prst="rect">
            <a:avLst/>
          </a:prstGeom>
          <a:noFill/>
        </p:spPr>
        <p:txBody>
          <a:bodyPr wrap="none" rtlCol="0">
            <a:spAutoFit/>
          </a:bodyPr>
          <a:lstStyle/>
          <a:p>
            <a:r>
              <a:rPr lang="en-GB" b="1" dirty="0" smtClean="0"/>
              <a:t>Fig: Smoke </a:t>
            </a:r>
            <a:r>
              <a:rPr lang="en-GB" b="1" dirty="0"/>
              <a:t>detector</a:t>
            </a:r>
          </a:p>
        </p:txBody>
      </p:sp>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117</a:t>
            </a:fld>
            <a:endParaRPr lang="ar-SA">
              <a:solidFill>
                <a:prstClr val="black">
                  <a:tint val="75000"/>
                </a:prstClr>
              </a:solidFill>
            </a:endParaRPr>
          </a:p>
        </p:txBody>
      </p:sp>
    </p:spTree>
    <p:extLst>
      <p:ext uri="{BB962C8B-B14F-4D97-AF65-F5344CB8AC3E}">
        <p14:creationId xmlns:p14="http://schemas.microsoft.com/office/powerpoint/2010/main" val="857975187"/>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lvl="0" algn="ctr">
              <a:buNone/>
            </a:pPr>
            <a:r>
              <a:rPr lang="en-US" sz="6000" b="1" dirty="0">
                <a:solidFill>
                  <a:srgbClr val="679B9A"/>
                </a:solidFill>
                <a:latin typeface="Times New Roman" pitchFamily="18" charset="0"/>
                <a:cs typeface="Times New Roman" pitchFamily="18" charset="0"/>
              </a:rPr>
              <a:t>Quantity surveying and cost estimation</a:t>
            </a:r>
          </a:p>
          <a:p>
            <a:pPr lvl="0" algn="ctr">
              <a:buNone/>
            </a:pPr>
            <a:endParaRPr lang="en-US" sz="6000" b="1" dirty="0">
              <a:solidFill>
                <a:srgbClr val="679B9A"/>
              </a:solidFill>
              <a:latin typeface="Times New Roman" pitchFamily="18" charset="0"/>
              <a:cs typeface="Times New Roman" pitchFamily="18" charset="0"/>
            </a:endParaRPr>
          </a:p>
        </p:txBody>
      </p:sp>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118</a:t>
            </a:fld>
            <a:endParaRPr lang="ar-SA">
              <a:solidFill>
                <a:prstClr val="black">
                  <a:tint val="75000"/>
                </a:prstClr>
              </a:solidFill>
            </a:endParaRPr>
          </a:p>
        </p:txBody>
      </p:sp>
      <p:sp>
        <p:nvSpPr>
          <p:cNvPr id="4" name="TextBox 3"/>
          <p:cNvSpPr txBox="1"/>
          <p:nvPr/>
        </p:nvSpPr>
        <p:spPr>
          <a:xfrm>
            <a:off x="1115616" y="4221088"/>
            <a:ext cx="3823483" cy="461665"/>
          </a:xfrm>
          <a:prstGeom prst="rect">
            <a:avLst/>
          </a:prstGeom>
          <a:noFill/>
        </p:spPr>
        <p:txBody>
          <a:bodyPr wrap="none" rtlCol="0">
            <a:spAutoFit/>
          </a:bodyPr>
          <a:lstStyle/>
          <a:p>
            <a:r>
              <a:rPr lang="en-US" sz="2400" b="1" dirty="0"/>
              <a:t>Cost</a:t>
            </a:r>
            <a:r>
              <a:rPr lang="en-US" b="1" dirty="0"/>
              <a:t> </a:t>
            </a:r>
            <a:r>
              <a:rPr lang="en-US" sz="2400" b="1" dirty="0"/>
              <a:t>equals 1713 NIS/MS</a:t>
            </a:r>
            <a:endParaRPr lang="en-GB" sz="2800" b="1" dirty="0"/>
          </a:p>
        </p:txBody>
      </p:sp>
    </p:spTree>
    <p:extLst>
      <p:ext uri="{BB962C8B-B14F-4D97-AF65-F5344CB8AC3E}">
        <p14:creationId xmlns:p14="http://schemas.microsoft.com/office/powerpoint/2010/main" val="1424512753"/>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395536" y="998"/>
            <a:ext cx="6059016" cy="1106456"/>
          </a:xfrm>
        </p:spPr>
        <p:txBody>
          <a:bodyPr/>
          <a:lstStyle/>
          <a:p>
            <a:pPr rtl="1"/>
            <a:r>
              <a:rPr lang="en-US" dirty="0" smtClean="0">
                <a:solidFill>
                  <a:prstClr val="black">
                    <a:tint val="75000"/>
                  </a:prstClr>
                </a:solidFill>
              </a:rPr>
              <a:t>5/5/2018</a:t>
            </a:r>
            <a:endParaRPr lang="ar-SA" dirty="0">
              <a:solidFill>
                <a:prstClr val="black">
                  <a:tint val="75000"/>
                </a:prstClr>
              </a:solidFill>
            </a:endParaRPr>
          </a:p>
        </p:txBody>
      </p:sp>
      <p:sp>
        <p:nvSpPr>
          <p:cNvPr id="6" name="Slide Number Placeholder 5"/>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119</a:t>
            </a:fld>
            <a:endParaRPr lang="ar-SA">
              <a:solidFill>
                <a:prstClr val="black">
                  <a:tint val="75000"/>
                </a:prstClr>
              </a:solidFill>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1509812"/>
            <a:ext cx="7373815" cy="3425426"/>
          </a:xfrm>
          <a:prstGeom prst="rect">
            <a:avLst/>
          </a:prstGeom>
        </p:spPr>
      </p:pic>
      <p:sp>
        <p:nvSpPr>
          <p:cNvPr id="5" name="مربع نص 4"/>
          <p:cNvSpPr txBox="1"/>
          <p:nvPr/>
        </p:nvSpPr>
        <p:spPr>
          <a:xfrm>
            <a:off x="4355976" y="5085184"/>
            <a:ext cx="3106941" cy="369332"/>
          </a:xfrm>
          <a:prstGeom prst="rect">
            <a:avLst/>
          </a:prstGeom>
          <a:noFill/>
        </p:spPr>
        <p:txBody>
          <a:bodyPr wrap="none" rtlCol="0">
            <a:spAutoFit/>
          </a:bodyPr>
          <a:lstStyle/>
          <a:p>
            <a:r>
              <a:rPr lang="en-GB" b="1" dirty="0" smtClean="0"/>
              <a:t>Fig: Restaurant false celling</a:t>
            </a:r>
            <a:endParaRPr lang="en-GB" b="1" dirty="0"/>
          </a:p>
        </p:txBody>
      </p:sp>
      <p:pic>
        <p:nvPicPr>
          <p:cNvPr id="7"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804" y="4566790"/>
            <a:ext cx="2160240" cy="2263436"/>
          </a:xfrm>
          <a:prstGeom prst="rect">
            <a:avLst/>
          </a:prstGeom>
        </p:spPr>
      </p:pic>
      <p:sp>
        <p:nvSpPr>
          <p:cNvPr id="9" name="مربع نص 3"/>
          <p:cNvSpPr txBox="1"/>
          <p:nvPr/>
        </p:nvSpPr>
        <p:spPr>
          <a:xfrm>
            <a:off x="1043608" y="764704"/>
            <a:ext cx="3005951" cy="707886"/>
          </a:xfrm>
          <a:prstGeom prst="rect">
            <a:avLst/>
          </a:prstGeom>
          <a:noFill/>
        </p:spPr>
        <p:txBody>
          <a:bodyPr wrap="none" rtlCol="0">
            <a:spAutoFit/>
          </a:bodyPr>
          <a:lstStyle/>
          <a:p>
            <a:r>
              <a:rPr lang="en-GB" sz="4000" b="1" dirty="0" smtClean="0">
                <a:solidFill>
                  <a:srgbClr val="FF0000"/>
                </a:solidFill>
              </a:rPr>
              <a:t>Integration:</a:t>
            </a:r>
            <a:endParaRPr lang="en-GB" sz="4000" b="1" dirty="0">
              <a:solidFill>
                <a:srgbClr val="FF0000"/>
              </a:solidFill>
            </a:endParaRPr>
          </a:p>
        </p:txBody>
      </p:sp>
    </p:spTree>
    <p:extLst>
      <p:ext uri="{BB962C8B-B14F-4D97-AF65-F5344CB8AC3E}">
        <p14:creationId xmlns:p14="http://schemas.microsoft.com/office/powerpoint/2010/main" val="23724176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12</a:t>
            </a:fld>
            <a:endParaRPr lang="ar-SA">
              <a:solidFill>
                <a:prstClr val="black">
                  <a:tint val="75000"/>
                </a:prst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016786"/>
            <a:ext cx="8064896" cy="4536504"/>
          </a:xfrm>
          <a:prstGeom prst="rect">
            <a:avLst/>
          </a:prstGeom>
        </p:spPr>
      </p:pic>
      <p:sp>
        <p:nvSpPr>
          <p:cNvPr id="5" name="مربع نص 4"/>
          <p:cNvSpPr txBox="1"/>
          <p:nvPr/>
        </p:nvSpPr>
        <p:spPr>
          <a:xfrm>
            <a:off x="3375453" y="5825100"/>
            <a:ext cx="2105063" cy="369332"/>
          </a:xfrm>
          <a:prstGeom prst="rect">
            <a:avLst/>
          </a:prstGeom>
          <a:noFill/>
        </p:spPr>
        <p:txBody>
          <a:bodyPr wrap="none" rtlCol="0">
            <a:spAutoFit/>
          </a:bodyPr>
          <a:lstStyle/>
          <a:p>
            <a:r>
              <a:rPr lang="en-US" dirty="0" smtClean="0"/>
              <a:t>Fig: Hotel 3D view</a:t>
            </a:r>
            <a:endParaRPr lang="en-GB" dirty="0"/>
          </a:p>
        </p:txBody>
      </p:sp>
    </p:spTree>
    <p:extLst>
      <p:ext uri="{BB962C8B-B14F-4D97-AF65-F5344CB8AC3E}">
        <p14:creationId xmlns:p14="http://schemas.microsoft.com/office/powerpoint/2010/main" val="3596377933"/>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3765911" y="5795972"/>
            <a:ext cx="2549096" cy="369332"/>
          </a:xfrm>
          <a:prstGeom prst="rect">
            <a:avLst/>
          </a:prstGeom>
          <a:noFill/>
        </p:spPr>
        <p:txBody>
          <a:bodyPr wrap="none" rtlCol="0">
            <a:spAutoFit/>
          </a:bodyPr>
          <a:lstStyle/>
          <a:p>
            <a:r>
              <a:rPr lang="en-GB" b="1" dirty="0" smtClean="0"/>
              <a:t>Fig: Restaurant celling</a:t>
            </a:r>
            <a:endParaRPr lang="en-GB" b="1" dirty="0"/>
          </a:p>
        </p:txBody>
      </p:sp>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120</a:t>
            </a:fld>
            <a:endParaRPr lang="ar-SA">
              <a:solidFill>
                <a:prstClr val="black">
                  <a:tint val="75000"/>
                </a:prstClr>
              </a:solidFill>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233350"/>
            <a:ext cx="8712968" cy="4217319"/>
          </a:xfrm>
          <a:prstGeom prst="rect">
            <a:avLst/>
          </a:prstGeom>
        </p:spPr>
      </p:pic>
    </p:spTree>
    <p:extLst>
      <p:ext uri="{BB962C8B-B14F-4D97-AF65-F5344CB8AC3E}">
        <p14:creationId xmlns:p14="http://schemas.microsoft.com/office/powerpoint/2010/main" val="411324449"/>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121</a:t>
            </a:fld>
            <a:endParaRPr lang="ar-SA">
              <a:solidFill>
                <a:prstClr val="black">
                  <a:tint val="75000"/>
                </a:prst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2420888"/>
            <a:ext cx="6969125" cy="177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67427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9512" y="2322550"/>
            <a:ext cx="8606843" cy="1015663"/>
          </a:xfrm>
          <a:prstGeom prst="rect">
            <a:avLst/>
          </a:prstGeom>
          <a:noFill/>
        </p:spPr>
        <p:txBody>
          <a:bodyPr wrap="none" rtlCol="0">
            <a:spAutoFit/>
          </a:bodyPr>
          <a:lstStyle/>
          <a:p>
            <a:r>
              <a:rPr lang="en-GB" sz="6000" b="1" dirty="0" smtClean="0"/>
              <a:t>Architectural Redesign</a:t>
            </a:r>
            <a:endParaRPr lang="en-GB" sz="6000" b="1" dirty="0"/>
          </a:p>
        </p:txBody>
      </p:sp>
      <p:sp>
        <p:nvSpPr>
          <p:cNvPr id="3" name="Date Placeholder 2"/>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13</a:t>
            </a:fld>
            <a:endParaRPr lang="ar-SA">
              <a:solidFill>
                <a:prstClr val="black">
                  <a:tint val="75000"/>
                </a:prstClr>
              </a:solidFill>
            </a:endParaRPr>
          </a:p>
        </p:txBody>
      </p:sp>
    </p:spTree>
    <p:extLst>
      <p:ext uri="{BB962C8B-B14F-4D97-AF65-F5344CB8AC3E}">
        <p14:creationId xmlns:p14="http://schemas.microsoft.com/office/powerpoint/2010/main" val="34500961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9552" y="620688"/>
            <a:ext cx="7776864" cy="1077218"/>
          </a:xfrm>
          <a:prstGeom prst="rect">
            <a:avLst/>
          </a:prstGeom>
        </p:spPr>
        <p:txBody>
          <a:bodyPr wrap="square">
            <a:spAutoFit/>
          </a:bodyPr>
          <a:lstStyle/>
          <a:p>
            <a:r>
              <a:rPr lang="en-GB" sz="3200" b="1" dirty="0" smtClean="0">
                <a:latin typeface="Times New Roman" panose="02020603050405020304" pitchFamily="18" charset="0"/>
                <a:cs typeface="Times New Roman" panose="02020603050405020304" pitchFamily="18" charset="0"/>
              </a:rPr>
              <a:t>Architectural plans</a:t>
            </a:r>
          </a:p>
          <a:p>
            <a:endParaRPr lang="en-US" sz="3200" b="1" dirty="0" smtClean="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6419" y="1697906"/>
            <a:ext cx="4799964" cy="4583852"/>
          </a:xfrm>
          <a:prstGeom prst="rect">
            <a:avLst/>
          </a:prstGeom>
        </p:spPr>
      </p:pic>
      <p:sp>
        <p:nvSpPr>
          <p:cNvPr id="4" name="مربع نص 3"/>
          <p:cNvSpPr txBox="1"/>
          <p:nvPr/>
        </p:nvSpPr>
        <p:spPr>
          <a:xfrm>
            <a:off x="3491880" y="6281758"/>
            <a:ext cx="3049233" cy="369332"/>
          </a:xfrm>
          <a:prstGeom prst="rect">
            <a:avLst/>
          </a:prstGeom>
          <a:noFill/>
        </p:spPr>
        <p:txBody>
          <a:bodyPr wrap="none" rtlCol="0">
            <a:spAutoFit/>
          </a:bodyPr>
          <a:lstStyle/>
          <a:p>
            <a:r>
              <a:rPr lang="en-US" b="1" dirty="0" smtClean="0"/>
              <a:t>Fig: Basement 2 floor plane</a:t>
            </a:r>
            <a:endParaRPr lang="en-GB" b="1" dirty="0"/>
          </a:p>
        </p:txBody>
      </p:sp>
      <p:sp>
        <p:nvSpPr>
          <p:cNvPr id="3" name="Date Placeholder 2"/>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14</a:t>
            </a:fld>
            <a:endParaRPr lang="ar-SA">
              <a:solidFill>
                <a:prstClr val="black">
                  <a:tint val="75000"/>
                </a:prstClr>
              </a:solidFill>
            </a:endParaRPr>
          </a:p>
        </p:txBody>
      </p:sp>
      <p:sp>
        <p:nvSpPr>
          <p:cNvPr id="7" name="Rectangle 6"/>
          <p:cNvSpPr/>
          <p:nvPr/>
        </p:nvSpPr>
        <p:spPr>
          <a:xfrm>
            <a:off x="467544" y="1161618"/>
            <a:ext cx="7920880" cy="369332"/>
          </a:xfrm>
          <a:prstGeom prst="rect">
            <a:avLst/>
          </a:prstGeom>
        </p:spPr>
        <p:txBody>
          <a:bodyPr wrap="square">
            <a:spAutoFit/>
          </a:bodyPr>
          <a:lstStyle/>
          <a:p>
            <a:pPr>
              <a:defRPr/>
            </a:pPr>
            <a:r>
              <a:rPr lang="en-GB" b="1" kern="0" dirty="0" smtClean="0">
                <a:solidFill>
                  <a:prstClr val="black"/>
                </a:solidFill>
              </a:rPr>
              <a:t>The new design has 9 floors: 2basements, Ground, 1</a:t>
            </a:r>
            <a:r>
              <a:rPr lang="en-GB" b="1" kern="0" baseline="30000" dirty="0" smtClean="0">
                <a:solidFill>
                  <a:prstClr val="black"/>
                </a:solidFill>
              </a:rPr>
              <a:t>st</a:t>
            </a:r>
            <a:r>
              <a:rPr lang="en-GB" b="1" kern="0" dirty="0" smtClean="0">
                <a:solidFill>
                  <a:prstClr val="black"/>
                </a:solidFill>
              </a:rPr>
              <a:t>  …. 6</a:t>
            </a:r>
            <a:r>
              <a:rPr lang="en-GB" b="1" kern="0" baseline="30000" dirty="0" smtClean="0">
                <a:solidFill>
                  <a:prstClr val="black"/>
                </a:solidFill>
              </a:rPr>
              <a:t>th</a:t>
            </a:r>
            <a:r>
              <a:rPr lang="en-GB" b="1" kern="0" dirty="0" smtClean="0">
                <a:solidFill>
                  <a:prstClr val="black"/>
                </a:solidFill>
              </a:rPr>
              <a:t> floors.</a:t>
            </a:r>
          </a:p>
        </p:txBody>
      </p:sp>
    </p:spTree>
    <p:extLst>
      <p:ext uri="{BB962C8B-B14F-4D97-AF65-F5344CB8AC3E}">
        <p14:creationId xmlns:p14="http://schemas.microsoft.com/office/powerpoint/2010/main" val="12910459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635896" y="5966716"/>
            <a:ext cx="3049233" cy="369332"/>
          </a:xfrm>
          <a:prstGeom prst="rect">
            <a:avLst/>
          </a:prstGeom>
          <a:noFill/>
        </p:spPr>
        <p:txBody>
          <a:bodyPr wrap="none" rtlCol="0">
            <a:spAutoFit/>
          </a:bodyPr>
          <a:lstStyle/>
          <a:p>
            <a:r>
              <a:rPr lang="en-US" b="1" dirty="0" smtClean="0"/>
              <a:t>Fig: Basement 1 floor plane</a:t>
            </a:r>
            <a:endParaRPr lang="en-GB" b="1" dirty="0"/>
          </a:p>
        </p:txBody>
      </p:sp>
      <p:sp>
        <p:nvSpPr>
          <p:cNvPr id="4" name="Date Placeholder 3"/>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15</a:t>
            </a:fld>
            <a:endParaRPr lang="ar-SA">
              <a:solidFill>
                <a:prstClr val="black">
                  <a:tint val="75000"/>
                </a:prstClr>
              </a:solidFill>
            </a:endParaRPr>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1196752"/>
            <a:ext cx="5784981" cy="4464496"/>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محتوى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882319"/>
            <a:ext cx="8255174" cy="2986841"/>
          </a:xfrm>
        </p:spPr>
      </p:pic>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16</a:t>
            </a:fld>
            <a:endParaRPr lang="ar-SA">
              <a:solidFill>
                <a:prstClr val="black">
                  <a:tint val="75000"/>
                </a:prstClr>
              </a:solidFill>
            </a:endParaRPr>
          </a:p>
        </p:txBody>
      </p:sp>
      <p:sp>
        <p:nvSpPr>
          <p:cNvPr id="7" name="مربع نص 6"/>
          <p:cNvSpPr txBox="1"/>
          <p:nvPr/>
        </p:nvSpPr>
        <p:spPr>
          <a:xfrm>
            <a:off x="3666500" y="5003884"/>
            <a:ext cx="2685351" cy="369332"/>
          </a:xfrm>
          <a:prstGeom prst="rect">
            <a:avLst/>
          </a:prstGeom>
          <a:noFill/>
        </p:spPr>
        <p:txBody>
          <a:bodyPr wrap="none" rtlCol="0">
            <a:spAutoFit/>
          </a:bodyPr>
          <a:lstStyle/>
          <a:p>
            <a:r>
              <a:rPr lang="en-US" b="1" dirty="0" smtClean="0"/>
              <a:t>Fig: Ground floor plane</a:t>
            </a:r>
            <a:endParaRPr lang="en-GB" b="1" dirty="0"/>
          </a:p>
        </p:txBody>
      </p:sp>
    </p:spTree>
    <p:extLst>
      <p:ext uri="{BB962C8B-B14F-4D97-AF65-F5344CB8AC3E}">
        <p14:creationId xmlns:p14="http://schemas.microsoft.com/office/powerpoint/2010/main" val="19542835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707904" y="4967502"/>
            <a:ext cx="2882679" cy="369332"/>
          </a:xfrm>
          <a:prstGeom prst="rect">
            <a:avLst/>
          </a:prstGeom>
        </p:spPr>
        <p:txBody>
          <a:bodyPr wrap="square">
            <a:spAutoFit/>
          </a:bodyPr>
          <a:lstStyle/>
          <a:p>
            <a:r>
              <a:rPr lang="en-US" b="1" dirty="0" smtClean="0">
                <a:latin typeface="Times New Roman" panose="02020603050405020304" pitchFamily="18" charset="0"/>
                <a:cs typeface="Times New Roman" panose="02020603050405020304" pitchFamily="18" charset="0"/>
              </a:rPr>
              <a:t>Fig: First Floor plane</a:t>
            </a:r>
            <a:endParaRPr lang="en-US" b="1" dirty="0">
              <a:latin typeface="Times New Roman" panose="02020603050405020304" pitchFamily="18" charset="0"/>
              <a:cs typeface="Times New Roman" panose="02020603050405020304" pitchFamily="18" charset="0"/>
            </a:endParaRPr>
          </a:p>
        </p:txBody>
      </p:sp>
      <p:sp>
        <p:nvSpPr>
          <p:cNvPr id="3" name="Date Placeholder 2"/>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17</a:t>
            </a:fld>
            <a:endParaRPr lang="ar-SA">
              <a:solidFill>
                <a:prstClr val="black">
                  <a:tint val="75000"/>
                </a:prstClr>
              </a:solidFill>
            </a:endParaRPr>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1953839"/>
            <a:ext cx="8208912" cy="2816923"/>
          </a:xfrm>
          <a:prstGeom prst="rect">
            <a:avLst/>
          </a:prstGeom>
        </p:spPr>
      </p:pic>
    </p:spTree>
    <p:extLst>
      <p:ext uri="{BB962C8B-B14F-4D97-AF65-F5344CB8AC3E}">
        <p14:creationId xmlns:p14="http://schemas.microsoft.com/office/powerpoint/2010/main" val="37990260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802212" y="5157192"/>
            <a:ext cx="2621230" cy="369332"/>
          </a:xfrm>
          <a:prstGeom prst="rect">
            <a:avLst/>
          </a:prstGeom>
          <a:noFill/>
        </p:spPr>
        <p:txBody>
          <a:bodyPr wrap="none" rtlCol="0">
            <a:spAutoFit/>
          </a:bodyPr>
          <a:lstStyle/>
          <a:p>
            <a:r>
              <a:rPr lang="en-US" b="1" dirty="0" smtClean="0"/>
              <a:t>Fig: Second floor plane</a:t>
            </a:r>
            <a:endParaRPr lang="en-GB" b="1" dirty="0"/>
          </a:p>
        </p:txBody>
      </p:sp>
      <p:sp>
        <p:nvSpPr>
          <p:cNvPr id="4" name="Date Placeholder 3"/>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18</a:t>
            </a:fld>
            <a:endParaRPr lang="ar-SA">
              <a:solidFill>
                <a:prstClr val="black">
                  <a:tint val="75000"/>
                </a:prstClr>
              </a:solidFill>
            </a:endParaRPr>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55334"/>
            <a:ext cx="8388424" cy="2978864"/>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عنصر نائب للمحتوى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587" y="1556792"/>
            <a:ext cx="8318802" cy="3168352"/>
          </a:xfrm>
        </p:spPr>
      </p:pic>
      <p:sp>
        <p:nvSpPr>
          <p:cNvPr id="3" name="Date Placeholder 2"/>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19</a:t>
            </a:fld>
            <a:endParaRPr lang="ar-SA">
              <a:solidFill>
                <a:prstClr val="black">
                  <a:tint val="75000"/>
                </a:prstClr>
              </a:solidFill>
            </a:endParaRPr>
          </a:p>
        </p:txBody>
      </p:sp>
      <p:sp>
        <p:nvSpPr>
          <p:cNvPr id="2" name="مربع نص 1"/>
          <p:cNvSpPr txBox="1"/>
          <p:nvPr/>
        </p:nvSpPr>
        <p:spPr>
          <a:xfrm>
            <a:off x="3635896" y="5036122"/>
            <a:ext cx="3374642" cy="369332"/>
          </a:xfrm>
          <a:prstGeom prst="rect">
            <a:avLst/>
          </a:prstGeom>
          <a:noFill/>
        </p:spPr>
        <p:txBody>
          <a:bodyPr wrap="none" rtlCol="0">
            <a:spAutoFit/>
          </a:bodyPr>
          <a:lstStyle/>
          <a:p>
            <a:r>
              <a:rPr lang="en-US" b="1" dirty="0" smtClean="0"/>
              <a:t>Fig: 3</a:t>
            </a:r>
            <a:r>
              <a:rPr lang="en-US" b="1" baseline="30000" dirty="0" smtClean="0"/>
              <a:t>rd</a:t>
            </a:r>
            <a:r>
              <a:rPr lang="en-US" b="1" dirty="0" smtClean="0"/>
              <a:t>, 4</a:t>
            </a:r>
            <a:r>
              <a:rPr lang="en-US" b="1" baseline="30000" dirty="0" smtClean="0"/>
              <a:t>th</a:t>
            </a:r>
            <a:r>
              <a:rPr lang="en-US" b="1" dirty="0" smtClean="0"/>
              <a:t> and 5</a:t>
            </a:r>
            <a:r>
              <a:rPr lang="en-US" b="1" baseline="30000" dirty="0" smtClean="0"/>
              <a:t>th</a:t>
            </a:r>
            <a:r>
              <a:rPr lang="en-US" b="1" dirty="0" smtClean="0"/>
              <a:t> floors plane</a:t>
            </a:r>
            <a:endParaRPr lang="en-GB" b="1" dirty="0"/>
          </a:p>
        </p:txBody>
      </p:sp>
    </p:spTree>
    <p:extLst>
      <p:ext uri="{BB962C8B-B14F-4D97-AF65-F5344CB8AC3E}">
        <p14:creationId xmlns:p14="http://schemas.microsoft.com/office/powerpoint/2010/main" val="40508548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2</a:t>
            </a:fld>
            <a:endParaRPr lang="ar-SA">
              <a:solidFill>
                <a:prstClr val="black">
                  <a:tint val="75000"/>
                </a:prstClr>
              </a:solidFill>
            </a:endParaRPr>
          </a:p>
        </p:txBody>
      </p:sp>
      <p:sp>
        <p:nvSpPr>
          <p:cNvPr id="6" name="Rectangle 5"/>
          <p:cNvSpPr/>
          <p:nvPr/>
        </p:nvSpPr>
        <p:spPr>
          <a:xfrm>
            <a:off x="282849" y="714355"/>
            <a:ext cx="3581400" cy="769441"/>
          </a:xfrm>
          <a:prstGeom prst="rect">
            <a:avLst/>
          </a:prstGeom>
        </p:spPr>
        <p:txBody>
          <a:bodyPr wrap="square">
            <a:spAutoFit/>
          </a:bodyPr>
          <a:lstStyle/>
          <a:p>
            <a:r>
              <a:rPr lang="en-US" sz="4400" b="1" dirty="0" smtClean="0">
                <a:latin typeface="Times New Roman" pitchFamily="18" charset="0"/>
                <a:ea typeface="+mj-ea"/>
                <a:cs typeface="Times New Roman" pitchFamily="18" charset="0"/>
              </a:rPr>
              <a:t>Introduction :  </a:t>
            </a:r>
            <a:endParaRPr lang="en-US" sz="4400" b="1" dirty="0">
              <a:latin typeface="Times New Roman" pitchFamily="18" charset="0"/>
              <a:ea typeface="+mj-ea"/>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772816"/>
            <a:ext cx="8493125" cy="3767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50180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عنصر نائب للمحتوى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271" y="1844824"/>
            <a:ext cx="8286146" cy="2907802"/>
          </a:xfrm>
        </p:spPr>
      </p:pic>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20</a:t>
            </a:fld>
            <a:endParaRPr lang="ar-SA">
              <a:solidFill>
                <a:prstClr val="black">
                  <a:tint val="75000"/>
                </a:prstClr>
              </a:solidFill>
            </a:endParaRPr>
          </a:p>
        </p:txBody>
      </p:sp>
      <p:sp>
        <p:nvSpPr>
          <p:cNvPr id="5" name="مربع نص 4"/>
          <p:cNvSpPr txBox="1"/>
          <p:nvPr/>
        </p:nvSpPr>
        <p:spPr>
          <a:xfrm>
            <a:off x="4067944" y="5003884"/>
            <a:ext cx="2113079" cy="369332"/>
          </a:xfrm>
          <a:prstGeom prst="rect">
            <a:avLst/>
          </a:prstGeom>
          <a:noFill/>
        </p:spPr>
        <p:txBody>
          <a:bodyPr wrap="none" rtlCol="0">
            <a:spAutoFit/>
          </a:bodyPr>
          <a:lstStyle/>
          <a:p>
            <a:r>
              <a:rPr lang="en-US" b="1" dirty="0" smtClean="0"/>
              <a:t>Fig: 6</a:t>
            </a:r>
            <a:r>
              <a:rPr lang="en-US" b="1" baseline="30000" dirty="0" smtClean="0"/>
              <a:t>th</a:t>
            </a:r>
            <a:r>
              <a:rPr lang="en-US" b="1" dirty="0" smtClean="0"/>
              <a:t> floor plane</a:t>
            </a:r>
            <a:endParaRPr lang="en-GB" b="1" dirty="0"/>
          </a:p>
        </p:txBody>
      </p:sp>
    </p:spTree>
    <p:extLst>
      <p:ext uri="{BB962C8B-B14F-4D97-AF65-F5344CB8AC3E}">
        <p14:creationId xmlns:p14="http://schemas.microsoft.com/office/powerpoint/2010/main" val="19864176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28596" y="857232"/>
            <a:ext cx="5066398" cy="584775"/>
          </a:xfrm>
          <a:prstGeom prst="rect">
            <a:avLst/>
          </a:prstGeom>
        </p:spPr>
        <p:txBody>
          <a:bodyPr wrap="square">
            <a:spAutoFit/>
          </a:bodyPr>
          <a:lstStyle/>
          <a:p>
            <a:r>
              <a:rPr lang="en-US" sz="3200" b="1" dirty="0" smtClean="0">
                <a:solidFill>
                  <a:srgbClr val="FF0000"/>
                </a:solidFill>
                <a:latin typeface="Times New Roman" panose="02020603050405020304" pitchFamily="18" charset="0"/>
                <a:cs typeface="Times New Roman" panose="02020603050405020304" pitchFamily="18" charset="0"/>
              </a:rPr>
              <a:t>Sections</a:t>
            </a:r>
            <a:endParaRPr lang="en-US" sz="3200" b="1" dirty="0">
              <a:solidFill>
                <a:srgbClr val="FF0000"/>
              </a:solidFill>
              <a:latin typeface="Times New Roman" panose="02020603050405020304" pitchFamily="18" charset="0"/>
              <a:cs typeface="Times New Roman" panose="02020603050405020304" pitchFamily="18" charset="0"/>
            </a:endParaRPr>
          </a:p>
        </p:txBody>
      </p:sp>
      <p:sp>
        <p:nvSpPr>
          <p:cNvPr id="3" name="Date Placeholder 2"/>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21</a:t>
            </a:fld>
            <a:endParaRPr lang="ar-SA">
              <a:solidFill>
                <a:prstClr val="black">
                  <a:tint val="75000"/>
                </a:prstClr>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81" y="1700808"/>
            <a:ext cx="9144000" cy="3828361"/>
          </a:xfrm>
          <a:prstGeom prst="rect">
            <a:avLst/>
          </a:prstGeom>
        </p:spPr>
      </p:pic>
      <p:sp>
        <p:nvSpPr>
          <p:cNvPr id="7" name="Rectangle 6"/>
          <p:cNvSpPr/>
          <p:nvPr/>
        </p:nvSpPr>
        <p:spPr>
          <a:xfrm>
            <a:off x="1691680" y="5789591"/>
            <a:ext cx="5066398" cy="400110"/>
          </a:xfrm>
          <a:prstGeom prst="rect">
            <a:avLst/>
          </a:prstGeom>
        </p:spPr>
        <p:txBody>
          <a:bodyPr wrap="square">
            <a:spAutoFit/>
          </a:bodyPr>
          <a:lstStyle/>
          <a:p>
            <a:pPr algn="ctr"/>
            <a:r>
              <a:rPr lang="en-US" sz="2000" b="1" dirty="0" smtClean="0">
                <a:latin typeface="Times New Roman" panose="02020603050405020304" pitchFamily="18" charset="0"/>
                <a:cs typeface="Times New Roman" panose="02020603050405020304" pitchFamily="18" charset="0"/>
              </a:rPr>
              <a:t>Fig: Section 3-3</a:t>
            </a:r>
            <a:endParaRPr lang="en-US" sz="2000" b="1"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22</a:t>
            </a:fld>
            <a:endParaRPr lang="ar-SA">
              <a:solidFill>
                <a:prstClr val="black">
                  <a:tint val="75000"/>
                </a:prstClr>
              </a:solidFill>
            </a:endParaRPr>
          </a:p>
        </p:txBody>
      </p:sp>
      <p:sp>
        <p:nvSpPr>
          <p:cNvPr id="7" name="Rectangle 6"/>
          <p:cNvSpPr/>
          <p:nvPr/>
        </p:nvSpPr>
        <p:spPr>
          <a:xfrm>
            <a:off x="1907704" y="5805264"/>
            <a:ext cx="5066398" cy="400110"/>
          </a:xfrm>
          <a:prstGeom prst="rect">
            <a:avLst/>
          </a:prstGeom>
        </p:spPr>
        <p:txBody>
          <a:bodyPr wrap="square">
            <a:spAutoFit/>
          </a:bodyPr>
          <a:lstStyle/>
          <a:p>
            <a:pPr algn="ctr"/>
            <a:r>
              <a:rPr lang="en-US" sz="2000" b="1" dirty="0" smtClean="0">
                <a:latin typeface="Times New Roman" panose="02020603050405020304" pitchFamily="18" charset="0"/>
                <a:cs typeface="Times New Roman" panose="02020603050405020304" pitchFamily="18" charset="0"/>
              </a:rPr>
              <a:t>Fig: Section 4-4</a:t>
            </a:r>
            <a:endParaRPr lang="en-US" sz="2000" b="1" dirty="0">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764704"/>
            <a:ext cx="7749990" cy="5040560"/>
          </a:xfrm>
          <a:prstGeom prst="rect">
            <a:avLst/>
          </a:prstGeom>
        </p:spPr>
      </p:pic>
    </p:spTree>
    <p:extLst>
      <p:ext uri="{BB962C8B-B14F-4D97-AF65-F5344CB8AC3E}">
        <p14:creationId xmlns:p14="http://schemas.microsoft.com/office/powerpoint/2010/main" val="39174256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23</a:t>
            </a:fld>
            <a:endParaRPr lang="ar-SA">
              <a:solidFill>
                <a:prstClr val="black">
                  <a:tint val="75000"/>
                </a:prstClr>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362" y="1414181"/>
            <a:ext cx="8783276" cy="4029637"/>
          </a:xfrm>
          <a:prstGeom prst="rect">
            <a:avLst/>
          </a:prstGeom>
        </p:spPr>
      </p:pic>
      <p:sp>
        <p:nvSpPr>
          <p:cNvPr id="6" name="Rectangle 5"/>
          <p:cNvSpPr/>
          <p:nvPr/>
        </p:nvSpPr>
        <p:spPr>
          <a:xfrm>
            <a:off x="1907704" y="5805264"/>
            <a:ext cx="5066398" cy="400110"/>
          </a:xfrm>
          <a:prstGeom prst="rect">
            <a:avLst/>
          </a:prstGeom>
        </p:spPr>
        <p:txBody>
          <a:bodyPr wrap="square">
            <a:spAutoFit/>
          </a:bodyPr>
          <a:lstStyle/>
          <a:p>
            <a:pPr algn="ctr"/>
            <a:r>
              <a:rPr lang="en-US" sz="2000" b="1" dirty="0" smtClean="0">
                <a:latin typeface="Times New Roman" panose="02020603050405020304" pitchFamily="18" charset="0"/>
                <a:cs typeface="Times New Roman" panose="02020603050405020304" pitchFamily="18" charset="0"/>
              </a:rPr>
              <a:t>	Fig: South Elevation</a:t>
            </a:r>
            <a:endParaRPr lang="en-US" sz="2000" b="1" dirty="0">
              <a:latin typeface="Times New Roman" panose="02020603050405020304" pitchFamily="18" charset="0"/>
              <a:cs typeface="Times New Roman" panose="02020603050405020304" pitchFamily="18" charset="0"/>
            </a:endParaRPr>
          </a:p>
        </p:txBody>
      </p:sp>
      <p:sp>
        <p:nvSpPr>
          <p:cNvPr id="7" name="مربع نص 1"/>
          <p:cNvSpPr txBox="1"/>
          <p:nvPr/>
        </p:nvSpPr>
        <p:spPr>
          <a:xfrm>
            <a:off x="899592" y="692696"/>
            <a:ext cx="1924951" cy="584775"/>
          </a:xfrm>
          <a:prstGeom prst="rect">
            <a:avLst/>
          </a:prstGeom>
          <a:noFill/>
        </p:spPr>
        <p:txBody>
          <a:bodyPr wrap="none" rtlCol="0">
            <a:spAutoFit/>
          </a:bodyPr>
          <a:lstStyle/>
          <a:p>
            <a:r>
              <a:rPr lang="en-GB" sz="3200" b="1" dirty="0" smtClean="0">
                <a:solidFill>
                  <a:srgbClr val="FF0000"/>
                </a:solidFill>
              </a:rPr>
              <a:t>Elevations</a:t>
            </a:r>
            <a:endParaRPr lang="en-GB" sz="3200" b="1" dirty="0">
              <a:solidFill>
                <a:srgbClr val="FF00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0452" y="1124744"/>
            <a:ext cx="8720901" cy="4230436"/>
          </a:xfrm>
        </p:spPr>
      </p:pic>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24</a:t>
            </a:fld>
            <a:endParaRPr lang="ar-SA">
              <a:solidFill>
                <a:prstClr val="black">
                  <a:tint val="75000"/>
                </a:prstClr>
              </a:solidFill>
            </a:endParaRPr>
          </a:p>
        </p:txBody>
      </p:sp>
      <p:sp>
        <p:nvSpPr>
          <p:cNvPr id="7" name="Rectangle 6"/>
          <p:cNvSpPr/>
          <p:nvPr/>
        </p:nvSpPr>
        <p:spPr>
          <a:xfrm>
            <a:off x="1907704" y="5805264"/>
            <a:ext cx="5066398" cy="400110"/>
          </a:xfrm>
          <a:prstGeom prst="rect">
            <a:avLst/>
          </a:prstGeom>
        </p:spPr>
        <p:txBody>
          <a:bodyPr wrap="square">
            <a:spAutoFit/>
          </a:bodyPr>
          <a:lstStyle/>
          <a:p>
            <a:pPr algn="ctr"/>
            <a:r>
              <a:rPr lang="en-US" sz="2000" b="1" dirty="0" smtClean="0">
                <a:latin typeface="Times New Roman" panose="02020603050405020304" pitchFamily="18" charset="0"/>
                <a:cs typeface="Times New Roman" panose="02020603050405020304" pitchFamily="18" charset="0"/>
              </a:rPr>
              <a:t>Fig: North Elevation</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70582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7624" y="692696"/>
            <a:ext cx="6683769" cy="4905428"/>
          </a:xfrm>
        </p:spPr>
      </p:pic>
      <p:sp>
        <p:nvSpPr>
          <p:cNvPr id="3" name="Date Placeholder 2"/>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25</a:t>
            </a:fld>
            <a:endParaRPr lang="ar-SA">
              <a:solidFill>
                <a:prstClr val="black">
                  <a:tint val="75000"/>
                </a:prstClr>
              </a:solidFill>
            </a:endParaRPr>
          </a:p>
        </p:txBody>
      </p:sp>
      <p:sp>
        <p:nvSpPr>
          <p:cNvPr id="8" name="Rectangle 7"/>
          <p:cNvSpPr/>
          <p:nvPr/>
        </p:nvSpPr>
        <p:spPr>
          <a:xfrm>
            <a:off x="1907704" y="5805264"/>
            <a:ext cx="5066398" cy="400110"/>
          </a:xfrm>
          <a:prstGeom prst="rect">
            <a:avLst/>
          </a:prstGeom>
        </p:spPr>
        <p:txBody>
          <a:bodyPr wrap="square">
            <a:spAutoFit/>
          </a:bodyPr>
          <a:lstStyle/>
          <a:p>
            <a:pPr algn="ctr"/>
            <a:r>
              <a:rPr lang="en-US" sz="2000" b="1" dirty="0" smtClean="0">
                <a:latin typeface="Times New Roman" panose="02020603050405020304" pitchFamily="18" charset="0"/>
                <a:cs typeface="Times New Roman" panose="02020603050405020304" pitchFamily="18" charset="0"/>
              </a:rPr>
              <a:t>Fig: West Elevation</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880807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3608" y="908720"/>
            <a:ext cx="7012260" cy="4929411"/>
          </a:xfrm>
        </p:spPr>
      </p:pic>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26</a:t>
            </a:fld>
            <a:endParaRPr lang="ar-SA">
              <a:solidFill>
                <a:prstClr val="black">
                  <a:tint val="75000"/>
                </a:prstClr>
              </a:solidFill>
            </a:endParaRPr>
          </a:p>
        </p:txBody>
      </p:sp>
      <p:sp>
        <p:nvSpPr>
          <p:cNvPr id="7" name="Rectangle 6"/>
          <p:cNvSpPr/>
          <p:nvPr/>
        </p:nvSpPr>
        <p:spPr>
          <a:xfrm>
            <a:off x="1907704" y="5805264"/>
            <a:ext cx="5066398" cy="400110"/>
          </a:xfrm>
          <a:prstGeom prst="rect">
            <a:avLst/>
          </a:prstGeom>
        </p:spPr>
        <p:txBody>
          <a:bodyPr wrap="square">
            <a:spAutoFit/>
          </a:bodyPr>
          <a:lstStyle/>
          <a:p>
            <a:pPr algn="ctr"/>
            <a:r>
              <a:rPr lang="en-US" sz="2000" b="1" dirty="0" smtClean="0">
                <a:latin typeface="Times New Roman" panose="02020603050405020304" pitchFamily="18" charset="0"/>
                <a:cs typeface="Times New Roman" panose="02020603050405020304" pitchFamily="18" charset="0"/>
              </a:rPr>
              <a:t>Fig: East Elevation</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94442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43192" cy="562074"/>
          </a:xfrm>
        </p:spPr>
        <p:txBody>
          <a:bodyPr>
            <a:normAutofit/>
          </a:bodyPr>
          <a:lstStyle/>
          <a:p>
            <a:pPr algn="l"/>
            <a:r>
              <a:rPr lang="en-GB" sz="2800" dirty="0" smtClean="0">
                <a:solidFill>
                  <a:schemeClr val="tx1"/>
                </a:solidFill>
              </a:rPr>
              <a:t>Strength points at new design:</a:t>
            </a:r>
            <a:endParaRPr lang="en-US" sz="2800" dirty="0">
              <a:solidFill>
                <a:schemeClr val="tx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1600" y="1580073"/>
            <a:ext cx="5760640" cy="2149492"/>
          </a:xfrm>
        </p:spPr>
      </p:pic>
      <p:sp>
        <p:nvSpPr>
          <p:cNvPr id="8" name="Date Placeholder 7"/>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27</a:t>
            </a:fld>
            <a:endParaRPr lang="ar-SA">
              <a:solidFill>
                <a:prstClr val="black">
                  <a:tint val="75000"/>
                </a:prstClr>
              </a:solidFill>
            </a:endParaRPr>
          </a:p>
        </p:txBody>
      </p:sp>
      <p:sp>
        <p:nvSpPr>
          <p:cNvPr id="5" name="مربع نص 4"/>
          <p:cNvSpPr txBox="1"/>
          <p:nvPr/>
        </p:nvSpPr>
        <p:spPr>
          <a:xfrm>
            <a:off x="1452330" y="3645024"/>
            <a:ext cx="4000528" cy="646331"/>
          </a:xfrm>
          <a:prstGeom prst="rect">
            <a:avLst/>
          </a:prstGeom>
          <a:noFill/>
        </p:spPr>
        <p:txBody>
          <a:bodyPr wrap="square" rtlCol="1">
            <a:spAutoFit/>
          </a:bodyPr>
          <a:lstStyle/>
          <a:p>
            <a:r>
              <a:rPr lang="en-US" b="1" dirty="0" smtClean="0"/>
              <a:t>Fig: Circulation stairs in plan before .</a:t>
            </a:r>
            <a:endParaRPr lang="ar-SA" b="1" dirty="0"/>
          </a:p>
        </p:txBody>
      </p:sp>
      <p:sp>
        <p:nvSpPr>
          <p:cNvPr id="7" name="مستطيل 6"/>
          <p:cNvSpPr/>
          <p:nvPr/>
        </p:nvSpPr>
        <p:spPr>
          <a:xfrm>
            <a:off x="1714480" y="6357958"/>
            <a:ext cx="3916457" cy="369332"/>
          </a:xfrm>
          <a:prstGeom prst="rect">
            <a:avLst/>
          </a:prstGeom>
        </p:spPr>
        <p:txBody>
          <a:bodyPr wrap="none">
            <a:spAutoFit/>
          </a:bodyPr>
          <a:lstStyle/>
          <a:p>
            <a:r>
              <a:rPr lang="en-US" b="1" dirty="0" smtClean="0"/>
              <a:t>Fig :Circulation stairs in plan after .</a:t>
            </a:r>
            <a:endParaRPr lang="ar-SA" b="1" dirty="0"/>
          </a:p>
        </p:txBody>
      </p:sp>
      <p:sp>
        <p:nvSpPr>
          <p:cNvPr id="3" name="مربع نص 2"/>
          <p:cNvSpPr txBox="1"/>
          <p:nvPr/>
        </p:nvSpPr>
        <p:spPr>
          <a:xfrm>
            <a:off x="702143" y="1008698"/>
            <a:ext cx="1833322" cy="461665"/>
          </a:xfrm>
          <a:prstGeom prst="rect">
            <a:avLst/>
          </a:prstGeom>
          <a:noFill/>
        </p:spPr>
        <p:txBody>
          <a:bodyPr wrap="none" rtlCol="0">
            <a:spAutoFit/>
          </a:bodyPr>
          <a:lstStyle/>
          <a:p>
            <a:r>
              <a:rPr lang="en-US" sz="2400" b="1" dirty="0" smtClean="0"/>
              <a:t>1_circulation</a:t>
            </a:r>
            <a:endParaRPr lang="en-GB" sz="2400" b="1" dirty="0"/>
          </a:p>
        </p:txBody>
      </p:sp>
      <p:pic>
        <p:nvPicPr>
          <p:cNvPr id="11" name="صورة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292" y="4074052"/>
            <a:ext cx="6678169" cy="2283906"/>
          </a:xfrm>
          <a:prstGeom prst="rect">
            <a:avLst/>
          </a:prstGeom>
        </p:spPr>
      </p:pic>
    </p:spTree>
    <p:extLst>
      <p:ext uri="{BB962C8B-B14F-4D97-AF65-F5344CB8AC3E}">
        <p14:creationId xmlns:p14="http://schemas.microsoft.com/office/powerpoint/2010/main" val="36987770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28</a:t>
            </a:fld>
            <a:endParaRPr lang="ar-SA">
              <a:solidFill>
                <a:prstClr val="black">
                  <a:tint val="75000"/>
                </a:prstClr>
              </a:solidFill>
            </a:endParaRPr>
          </a:p>
        </p:txBody>
      </p:sp>
      <p:sp>
        <p:nvSpPr>
          <p:cNvPr id="6" name="مستطيل 5"/>
          <p:cNvSpPr/>
          <p:nvPr/>
        </p:nvSpPr>
        <p:spPr>
          <a:xfrm>
            <a:off x="642910" y="285728"/>
            <a:ext cx="2751640" cy="461665"/>
          </a:xfrm>
          <a:prstGeom prst="rect">
            <a:avLst/>
          </a:prstGeom>
        </p:spPr>
        <p:txBody>
          <a:bodyPr wrap="square">
            <a:spAutoFit/>
          </a:bodyPr>
          <a:lstStyle/>
          <a:p>
            <a:r>
              <a:rPr lang="en-GB" sz="2400" b="1" dirty="0" smtClean="0"/>
              <a:t>2_ Garages</a:t>
            </a:r>
            <a:endParaRPr lang="ar-SA" sz="2400" dirty="0"/>
          </a:p>
        </p:txBody>
      </p:sp>
      <p:pic>
        <p:nvPicPr>
          <p:cNvPr id="7"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2204864"/>
            <a:ext cx="6912768" cy="2722284"/>
          </a:xfrm>
          <a:prstGeom prst="rect">
            <a:avLst/>
          </a:prstGeom>
        </p:spPr>
      </p:pic>
      <p:sp>
        <p:nvSpPr>
          <p:cNvPr id="8" name="مربع نص 7"/>
          <p:cNvSpPr txBox="1"/>
          <p:nvPr/>
        </p:nvSpPr>
        <p:spPr>
          <a:xfrm>
            <a:off x="3469227" y="5101722"/>
            <a:ext cx="2659702" cy="369332"/>
          </a:xfrm>
          <a:prstGeom prst="rect">
            <a:avLst/>
          </a:prstGeom>
          <a:noFill/>
        </p:spPr>
        <p:txBody>
          <a:bodyPr wrap="none" rtlCol="0">
            <a:spAutoFit/>
          </a:bodyPr>
          <a:lstStyle/>
          <a:p>
            <a:r>
              <a:rPr lang="en-GB" b="1" dirty="0" smtClean="0"/>
              <a:t>Fig: Old design garages</a:t>
            </a:r>
            <a:endParaRPr lang="en-GB"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29</a:t>
            </a:fld>
            <a:endParaRPr lang="ar-SA">
              <a:solidFill>
                <a:prstClr val="black">
                  <a:tint val="75000"/>
                </a:prstClr>
              </a:solidFill>
            </a:endParaRPr>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4414" y="785794"/>
            <a:ext cx="6624736" cy="2226628"/>
          </a:xfrm>
          <a:prstGeom prst="rect">
            <a:avLst/>
          </a:prstGeom>
        </p:spPr>
      </p:pic>
      <p:sp>
        <p:nvSpPr>
          <p:cNvPr id="7" name="مربع نص 6"/>
          <p:cNvSpPr txBox="1"/>
          <p:nvPr/>
        </p:nvSpPr>
        <p:spPr>
          <a:xfrm>
            <a:off x="3834930" y="3063340"/>
            <a:ext cx="1768433" cy="369332"/>
          </a:xfrm>
          <a:prstGeom prst="rect">
            <a:avLst/>
          </a:prstGeom>
          <a:noFill/>
        </p:spPr>
        <p:txBody>
          <a:bodyPr wrap="none" rtlCol="0">
            <a:spAutoFit/>
          </a:bodyPr>
          <a:lstStyle/>
          <a:p>
            <a:r>
              <a:rPr lang="en-GB" b="1" dirty="0" smtClean="0"/>
              <a:t>Fig: </a:t>
            </a:r>
            <a:r>
              <a:rPr lang="en-GB" b="1" dirty="0" err="1" smtClean="0"/>
              <a:t>Gf</a:t>
            </a:r>
            <a:r>
              <a:rPr lang="en-GB" b="1" dirty="0" smtClean="0"/>
              <a:t> garages</a:t>
            </a:r>
            <a:endParaRPr lang="en-GB" b="1" dirty="0"/>
          </a:p>
        </p:txBody>
      </p:sp>
      <p:pic>
        <p:nvPicPr>
          <p:cNvPr id="8" name="صورة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7356" y="3571876"/>
            <a:ext cx="4896544" cy="2722767"/>
          </a:xfrm>
          <a:prstGeom prst="rect">
            <a:avLst/>
          </a:prstGeom>
        </p:spPr>
      </p:pic>
      <p:sp>
        <p:nvSpPr>
          <p:cNvPr id="9" name="مربع نص 8"/>
          <p:cNvSpPr txBox="1"/>
          <p:nvPr/>
        </p:nvSpPr>
        <p:spPr>
          <a:xfrm>
            <a:off x="3995936" y="6223775"/>
            <a:ext cx="1696298" cy="369332"/>
          </a:xfrm>
          <a:prstGeom prst="rect">
            <a:avLst/>
          </a:prstGeom>
          <a:noFill/>
        </p:spPr>
        <p:txBody>
          <a:bodyPr wrap="none" rtlCol="0">
            <a:spAutoFit/>
          </a:bodyPr>
          <a:lstStyle/>
          <a:p>
            <a:r>
              <a:rPr lang="en-GB" b="1" dirty="0" smtClean="0"/>
              <a:t>Fig:B1 garages</a:t>
            </a:r>
            <a:endParaRPr lang="en-GB"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76494" y="286435"/>
            <a:ext cx="4724400" cy="769441"/>
          </a:xfrm>
          <a:prstGeom prst="rect">
            <a:avLst/>
          </a:prstGeom>
          <a:noFill/>
        </p:spPr>
        <p:txBody>
          <a:bodyPr wrap="square" rtlCol="0">
            <a:spAutoFit/>
          </a:bodyPr>
          <a:lstStyle/>
          <a:p>
            <a:r>
              <a:rPr lang="en-US" sz="4400" b="1" dirty="0">
                <a:latin typeface="Times New Roman" pitchFamily="18" charset="0"/>
                <a:ea typeface="+mj-ea"/>
                <a:cs typeface="Times New Roman" pitchFamily="18" charset="0"/>
              </a:rPr>
              <a:t>Outline:</a:t>
            </a:r>
          </a:p>
        </p:txBody>
      </p:sp>
      <p:grpSp>
        <p:nvGrpSpPr>
          <p:cNvPr id="13" name="Group 12"/>
          <p:cNvGrpSpPr/>
          <p:nvPr/>
        </p:nvGrpSpPr>
        <p:grpSpPr>
          <a:xfrm>
            <a:off x="3662206" y="197451"/>
            <a:ext cx="3837775" cy="5167542"/>
            <a:chOff x="2437358" y="1298588"/>
            <a:chExt cx="4299481" cy="5367394"/>
          </a:xfrm>
        </p:grpSpPr>
        <p:sp>
          <p:nvSpPr>
            <p:cNvPr id="15" name="Freeform 14"/>
            <p:cNvSpPr/>
            <p:nvPr/>
          </p:nvSpPr>
          <p:spPr>
            <a:xfrm>
              <a:off x="2489642" y="1298588"/>
              <a:ext cx="4234393" cy="516184"/>
            </a:xfrm>
            <a:custGeom>
              <a:avLst/>
              <a:gdLst>
                <a:gd name="connsiteX0" fmla="*/ 0 w 4459224"/>
                <a:gd name="connsiteY0" fmla="*/ 0 h 589015"/>
                <a:gd name="connsiteX1" fmla="*/ 4164717 w 4459224"/>
                <a:gd name="connsiteY1" fmla="*/ 0 h 589015"/>
                <a:gd name="connsiteX2" fmla="*/ 4459224 w 4459224"/>
                <a:gd name="connsiteY2" fmla="*/ 294508 h 589015"/>
                <a:gd name="connsiteX3" fmla="*/ 4164717 w 4459224"/>
                <a:gd name="connsiteY3" fmla="*/ 589015 h 589015"/>
                <a:gd name="connsiteX4" fmla="*/ 0 w 4459224"/>
                <a:gd name="connsiteY4" fmla="*/ 589015 h 589015"/>
                <a:gd name="connsiteX5" fmla="*/ 0 w 4459224"/>
                <a:gd name="connsiteY5" fmla="*/ 0 h 589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9224" h="589015">
                  <a:moveTo>
                    <a:pt x="4459224" y="589014"/>
                  </a:moveTo>
                  <a:lnTo>
                    <a:pt x="294507" y="589014"/>
                  </a:lnTo>
                  <a:lnTo>
                    <a:pt x="0" y="294507"/>
                  </a:lnTo>
                  <a:lnTo>
                    <a:pt x="294507" y="1"/>
                  </a:lnTo>
                  <a:lnTo>
                    <a:pt x="4459224" y="1"/>
                  </a:lnTo>
                  <a:lnTo>
                    <a:pt x="4459224" y="589014"/>
                  </a:lnTo>
                  <a:close/>
                </a:path>
              </a:pathLst>
            </a:cu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spcFirstLastPara="0" vert="horz" wrap="square" lIns="406994" tIns="76201" rIns="142240" bIns="76201" numCol="1" spcCol="1270" anchor="ctr" anchorCtr="0">
              <a:noAutofit/>
            </a:bodyPr>
            <a:lstStyle/>
            <a:p>
              <a:pPr lvl="0" algn="ctr" defTabSz="889000">
                <a:lnSpc>
                  <a:spcPct val="90000"/>
                </a:lnSpc>
                <a:spcBef>
                  <a:spcPct val="0"/>
                </a:spcBef>
                <a:spcAft>
                  <a:spcPct val="35000"/>
                </a:spcAft>
              </a:pPr>
              <a:r>
                <a:rPr lang="en-US" sz="2000" kern="1200" dirty="0" smtClean="0"/>
                <a:t>Introduction</a:t>
              </a:r>
              <a:endParaRPr lang="en-US" sz="2000" kern="1200" dirty="0"/>
            </a:p>
          </p:txBody>
        </p:sp>
        <p:sp>
          <p:nvSpPr>
            <p:cNvPr id="17" name="Freeform 16"/>
            <p:cNvSpPr/>
            <p:nvPr/>
          </p:nvSpPr>
          <p:spPr>
            <a:xfrm>
              <a:off x="2502445" y="1948806"/>
              <a:ext cx="4234394" cy="488530"/>
            </a:xfrm>
            <a:custGeom>
              <a:avLst/>
              <a:gdLst>
                <a:gd name="connsiteX0" fmla="*/ 0 w 4459224"/>
                <a:gd name="connsiteY0" fmla="*/ 0 h 589015"/>
                <a:gd name="connsiteX1" fmla="*/ 4164717 w 4459224"/>
                <a:gd name="connsiteY1" fmla="*/ 0 h 589015"/>
                <a:gd name="connsiteX2" fmla="*/ 4459224 w 4459224"/>
                <a:gd name="connsiteY2" fmla="*/ 294508 h 589015"/>
                <a:gd name="connsiteX3" fmla="*/ 4164717 w 4459224"/>
                <a:gd name="connsiteY3" fmla="*/ 589015 h 589015"/>
                <a:gd name="connsiteX4" fmla="*/ 0 w 4459224"/>
                <a:gd name="connsiteY4" fmla="*/ 589015 h 589015"/>
                <a:gd name="connsiteX5" fmla="*/ 0 w 4459224"/>
                <a:gd name="connsiteY5" fmla="*/ 0 h 589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9224" h="589015">
                  <a:moveTo>
                    <a:pt x="4459224" y="589014"/>
                  </a:moveTo>
                  <a:lnTo>
                    <a:pt x="294507" y="589014"/>
                  </a:lnTo>
                  <a:lnTo>
                    <a:pt x="0" y="294507"/>
                  </a:lnTo>
                  <a:lnTo>
                    <a:pt x="294507" y="1"/>
                  </a:lnTo>
                  <a:lnTo>
                    <a:pt x="4459224" y="1"/>
                  </a:lnTo>
                  <a:lnTo>
                    <a:pt x="4459224" y="589014"/>
                  </a:lnTo>
                  <a:close/>
                </a:path>
              </a:pathLst>
            </a:cu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spcFirstLastPara="0" vert="horz" wrap="square" lIns="406994" tIns="80011" rIns="149352" bIns="80011" numCol="1" spcCol="1270" anchor="ctr" anchorCtr="0">
              <a:noAutofit/>
            </a:bodyPr>
            <a:lstStyle/>
            <a:p>
              <a:pPr lvl="0" algn="ctr" defTabSz="933450">
                <a:lnSpc>
                  <a:spcPct val="90000"/>
                </a:lnSpc>
                <a:spcBef>
                  <a:spcPct val="0"/>
                </a:spcBef>
                <a:spcAft>
                  <a:spcPct val="35000"/>
                </a:spcAft>
              </a:pPr>
              <a:r>
                <a:rPr lang="en-GB" sz="2100" kern="1200" dirty="0" smtClean="0"/>
                <a:t>Site plan</a:t>
              </a:r>
              <a:endParaRPr lang="en-US" sz="2100" kern="1200" dirty="0"/>
            </a:p>
          </p:txBody>
        </p:sp>
        <p:sp>
          <p:nvSpPr>
            <p:cNvPr id="24" name="Freeform 23"/>
            <p:cNvSpPr/>
            <p:nvPr/>
          </p:nvSpPr>
          <p:spPr>
            <a:xfrm>
              <a:off x="2489641" y="2566728"/>
              <a:ext cx="4234393" cy="527890"/>
            </a:xfrm>
            <a:custGeom>
              <a:avLst/>
              <a:gdLst>
                <a:gd name="connsiteX0" fmla="*/ 0 w 4459224"/>
                <a:gd name="connsiteY0" fmla="*/ 0 h 589015"/>
                <a:gd name="connsiteX1" fmla="*/ 4164717 w 4459224"/>
                <a:gd name="connsiteY1" fmla="*/ 0 h 589015"/>
                <a:gd name="connsiteX2" fmla="*/ 4459224 w 4459224"/>
                <a:gd name="connsiteY2" fmla="*/ 294508 h 589015"/>
                <a:gd name="connsiteX3" fmla="*/ 4164717 w 4459224"/>
                <a:gd name="connsiteY3" fmla="*/ 589015 h 589015"/>
                <a:gd name="connsiteX4" fmla="*/ 0 w 4459224"/>
                <a:gd name="connsiteY4" fmla="*/ 589015 h 589015"/>
                <a:gd name="connsiteX5" fmla="*/ 0 w 4459224"/>
                <a:gd name="connsiteY5" fmla="*/ 0 h 589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9224" h="589015">
                  <a:moveTo>
                    <a:pt x="4459224" y="589014"/>
                  </a:moveTo>
                  <a:lnTo>
                    <a:pt x="294507" y="589014"/>
                  </a:lnTo>
                  <a:lnTo>
                    <a:pt x="0" y="294507"/>
                  </a:lnTo>
                  <a:lnTo>
                    <a:pt x="294507" y="1"/>
                  </a:lnTo>
                  <a:lnTo>
                    <a:pt x="4459224" y="1"/>
                  </a:lnTo>
                  <a:lnTo>
                    <a:pt x="4459224" y="589014"/>
                  </a:lnTo>
                  <a:close/>
                </a:path>
              </a:pathLst>
            </a:cu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spcFirstLastPara="0" vert="horz" wrap="square" lIns="406994" tIns="80011" rIns="149352" bIns="80010" numCol="1" spcCol="1270" anchor="ctr" anchorCtr="0">
              <a:noAutofit/>
            </a:bodyPr>
            <a:lstStyle/>
            <a:p>
              <a:pPr algn="ctr" defTabSz="933450">
                <a:lnSpc>
                  <a:spcPct val="90000"/>
                </a:lnSpc>
                <a:spcBef>
                  <a:spcPct val="0"/>
                </a:spcBef>
                <a:spcAft>
                  <a:spcPct val="35000"/>
                </a:spcAft>
              </a:pPr>
              <a:endParaRPr lang="en-US" sz="2400" dirty="0" smtClean="0"/>
            </a:p>
            <a:p>
              <a:pPr algn="ctr" defTabSz="933450">
                <a:lnSpc>
                  <a:spcPct val="90000"/>
                </a:lnSpc>
                <a:spcBef>
                  <a:spcPct val="0"/>
                </a:spcBef>
                <a:spcAft>
                  <a:spcPct val="35000"/>
                </a:spcAft>
              </a:pPr>
              <a:r>
                <a:rPr lang="en-US" sz="2000" dirty="0" smtClean="0"/>
                <a:t>Architectural </a:t>
              </a:r>
              <a:r>
                <a:rPr lang="en-US" sz="2000" dirty="0"/>
                <a:t>Redesign</a:t>
              </a:r>
            </a:p>
            <a:p>
              <a:pPr lvl="0" algn="ctr" defTabSz="933450">
                <a:lnSpc>
                  <a:spcPct val="90000"/>
                </a:lnSpc>
                <a:spcBef>
                  <a:spcPct val="0"/>
                </a:spcBef>
                <a:spcAft>
                  <a:spcPct val="35000"/>
                </a:spcAft>
              </a:pPr>
              <a:endParaRPr lang="en-US" sz="2100" dirty="0"/>
            </a:p>
          </p:txBody>
        </p:sp>
        <p:sp>
          <p:nvSpPr>
            <p:cNvPr id="25" name="Freeform 24"/>
            <p:cNvSpPr/>
            <p:nvPr/>
          </p:nvSpPr>
          <p:spPr>
            <a:xfrm>
              <a:off x="2437358" y="4009500"/>
              <a:ext cx="4297509" cy="539155"/>
            </a:xfrm>
            <a:custGeom>
              <a:avLst/>
              <a:gdLst>
                <a:gd name="connsiteX0" fmla="*/ 0 w 4459224"/>
                <a:gd name="connsiteY0" fmla="*/ 0 h 589015"/>
                <a:gd name="connsiteX1" fmla="*/ 4164717 w 4459224"/>
                <a:gd name="connsiteY1" fmla="*/ 0 h 589015"/>
                <a:gd name="connsiteX2" fmla="*/ 4459224 w 4459224"/>
                <a:gd name="connsiteY2" fmla="*/ 294508 h 589015"/>
                <a:gd name="connsiteX3" fmla="*/ 4164717 w 4459224"/>
                <a:gd name="connsiteY3" fmla="*/ 589015 h 589015"/>
                <a:gd name="connsiteX4" fmla="*/ 0 w 4459224"/>
                <a:gd name="connsiteY4" fmla="*/ 589015 h 589015"/>
                <a:gd name="connsiteX5" fmla="*/ 0 w 4459224"/>
                <a:gd name="connsiteY5" fmla="*/ 0 h 589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9224" h="589015">
                  <a:moveTo>
                    <a:pt x="4459224" y="589014"/>
                  </a:moveTo>
                  <a:lnTo>
                    <a:pt x="294507" y="589014"/>
                  </a:lnTo>
                  <a:lnTo>
                    <a:pt x="0" y="294507"/>
                  </a:lnTo>
                  <a:lnTo>
                    <a:pt x="294507" y="1"/>
                  </a:lnTo>
                  <a:lnTo>
                    <a:pt x="4459224" y="1"/>
                  </a:lnTo>
                  <a:lnTo>
                    <a:pt x="4459224" y="589014"/>
                  </a:lnTo>
                  <a:close/>
                </a:path>
              </a:pathLst>
            </a:cu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spcFirstLastPara="0" vert="horz" wrap="square" lIns="406994" tIns="80011" rIns="149352" bIns="80010" numCol="1" spcCol="1270" anchor="ctr" anchorCtr="0">
              <a:noAutofit/>
            </a:bodyPr>
            <a:lstStyle/>
            <a:p>
              <a:pPr algn="ctr" defTabSz="933450">
                <a:lnSpc>
                  <a:spcPct val="90000"/>
                </a:lnSpc>
                <a:spcBef>
                  <a:spcPct val="0"/>
                </a:spcBef>
                <a:spcAft>
                  <a:spcPct val="35000"/>
                </a:spcAft>
              </a:pPr>
              <a:endParaRPr lang="en-US" sz="2100" dirty="0" smtClean="0"/>
            </a:p>
            <a:p>
              <a:pPr algn="ctr" defTabSz="933450">
                <a:lnSpc>
                  <a:spcPct val="90000"/>
                </a:lnSpc>
                <a:spcBef>
                  <a:spcPct val="0"/>
                </a:spcBef>
                <a:spcAft>
                  <a:spcPct val="35000"/>
                </a:spcAft>
              </a:pPr>
              <a:r>
                <a:rPr lang="en-US" sz="2100" dirty="0" smtClean="0"/>
                <a:t>Structural </a:t>
              </a:r>
              <a:r>
                <a:rPr lang="en-US" sz="2100" dirty="0"/>
                <a:t>Redesign</a:t>
              </a:r>
            </a:p>
            <a:p>
              <a:pPr lvl="0" algn="ctr" defTabSz="933450">
                <a:lnSpc>
                  <a:spcPct val="90000"/>
                </a:lnSpc>
                <a:spcBef>
                  <a:spcPct val="0"/>
                </a:spcBef>
                <a:spcAft>
                  <a:spcPct val="35000"/>
                </a:spcAft>
              </a:pPr>
              <a:endParaRPr lang="en-US" sz="2100" kern="1200" dirty="0"/>
            </a:p>
          </p:txBody>
        </p:sp>
        <p:sp>
          <p:nvSpPr>
            <p:cNvPr id="26" name="Freeform 25"/>
            <p:cNvSpPr/>
            <p:nvPr/>
          </p:nvSpPr>
          <p:spPr>
            <a:xfrm>
              <a:off x="2471345" y="6150973"/>
              <a:ext cx="4234397" cy="515009"/>
            </a:xfrm>
            <a:custGeom>
              <a:avLst/>
              <a:gdLst>
                <a:gd name="connsiteX0" fmla="*/ 0 w 4459224"/>
                <a:gd name="connsiteY0" fmla="*/ 0 h 589015"/>
                <a:gd name="connsiteX1" fmla="*/ 4164717 w 4459224"/>
                <a:gd name="connsiteY1" fmla="*/ 0 h 589015"/>
                <a:gd name="connsiteX2" fmla="*/ 4459224 w 4459224"/>
                <a:gd name="connsiteY2" fmla="*/ 294508 h 589015"/>
                <a:gd name="connsiteX3" fmla="*/ 4164717 w 4459224"/>
                <a:gd name="connsiteY3" fmla="*/ 589015 h 589015"/>
                <a:gd name="connsiteX4" fmla="*/ 0 w 4459224"/>
                <a:gd name="connsiteY4" fmla="*/ 589015 h 589015"/>
                <a:gd name="connsiteX5" fmla="*/ 0 w 4459224"/>
                <a:gd name="connsiteY5" fmla="*/ 0 h 589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9224" h="589015">
                  <a:moveTo>
                    <a:pt x="4459224" y="589014"/>
                  </a:moveTo>
                  <a:lnTo>
                    <a:pt x="294507" y="589014"/>
                  </a:lnTo>
                  <a:lnTo>
                    <a:pt x="0" y="294507"/>
                  </a:lnTo>
                  <a:lnTo>
                    <a:pt x="294507" y="1"/>
                  </a:lnTo>
                  <a:lnTo>
                    <a:pt x="4459224" y="1"/>
                  </a:lnTo>
                  <a:lnTo>
                    <a:pt x="4459224" y="589014"/>
                  </a:lnTo>
                  <a:close/>
                </a:path>
              </a:pathLst>
            </a:cu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spcFirstLastPara="0" vert="horz" wrap="square" lIns="406994" tIns="80011" rIns="149352" bIns="80010" numCol="1" spcCol="1270" anchor="ctr" anchorCtr="0">
              <a:noAutofit/>
            </a:bodyPr>
            <a:lstStyle/>
            <a:p>
              <a:pPr algn="ctr" defTabSz="933450">
                <a:lnSpc>
                  <a:spcPct val="90000"/>
                </a:lnSpc>
                <a:spcBef>
                  <a:spcPct val="0"/>
                </a:spcBef>
                <a:spcAft>
                  <a:spcPct val="35000"/>
                </a:spcAft>
              </a:pPr>
              <a:endParaRPr lang="en-US" sz="2100" dirty="0" smtClean="0"/>
            </a:p>
            <a:p>
              <a:pPr algn="ctr" defTabSz="933450">
                <a:lnSpc>
                  <a:spcPct val="90000"/>
                </a:lnSpc>
                <a:spcBef>
                  <a:spcPct val="0"/>
                </a:spcBef>
                <a:spcAft>
                  <a:spcPct val="35000"/>
                </a:spcAft>
              </a:pPr>
              <a:r>
                <a:rPr lang="en-US" sz="2100" dirty="0" smtClean="0"/>
                <a:t>Integration</a:t>
              </a:r>
              <a:endParaRPr lang="en-US" sz="2100" dirty="0"/>
            </a:p>
            <a:p>
              <a:pPr lvl="0" algn="ctr" defTabSz="933450">
                <a:lnSpc>
                  <a:spcPct val="90000"/>
                </a:lnSpc>
                <a:spcBef>
                  <a:spcPct val="0"/>
                </a:spcBef>
                <a:spcAft>
                  <a:spcPct val="35000"/>
                </a:spcAft>
              </a:pPr>
              <a:endParaRPr lang="en-US" sz="2100" kern="1200" dirty="0"/>
            </a:p>
          </p:txBody>
        </p:sp>
        <p:sp>
          <p:nvSpPr>
            <p:cNvPr id="27" name="Freeform 26"/>
            <p:cNvSpPr/>
            <p:nvPr/>
          </p:nvSpPr>
          <p:spPr>
            <a:xfrm>
              <a:off x="2477286" y="5552630"/>
              <a:ext cx="4247199" cy="504012"/>
            </a:xfrm>
            <a:custGeom>
              <a:avLst/>
              <a:gdLst>
                <a:gd name="connsiteX0" fmla="*/ 0 w 4459224"/>
                <a:gd name="connsiteY0" fmla="*/ 0 h 589015"/>
                <a:gd name="connsiteX1" fmla="*/ 4164717 w 4459224"/>
                <a:gd name="connsiteY1" fmla="*/ 0 h 589015"/>
                <a:gd name="connsiteX2" fmla="*/ 4459224 w 4459224"/>
                <a:gd name="connsiteY2" fmla="*/ 294508 h 589015"/>
                <a:gd name="connsiteX3" fmla="*/ 4164717 w 4459224"/>
                <a:gd name="connsiteY3" fmla="*/ 589015 h 589015"/>
                <a:gd name="connsiteX4" fmla="*/ 0 w 4459224"/>
                <a:gd name="connsiteY4" fmla="*/ 589015 h 589015"/>
                <a:gd name="connsiteX5" fmla="*/ 0 w 4459224"/>
                <a:gd name="connsiteY5" fmla="*/ 0 h 589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9224" h="589015">
                  <a:moveTo>
                    <a:pt x="4459224" y="589014"/>
                  </a:moveTo>
                  <a:lnTo>
                    <a:pt x="294507" y="589014"/>
                  </a:lnTo>
                  <a:lnTo>
                    <a:pt x="0" y="294507"/>
                  </a:lnTo>
                  <a:lnTo>
                    <a:pt x="294507" y="1"/>
                  </a:lnTo>
                  <a:lnTo>
                    <a:pt x="4459224" y="1"/>
                  </a:lnTo>
                  <a:lnTo>
                    <a:pt x="4459224" y="589014"/>
                  </a:lnTo>
                  <a:close/>
                </a:path>
              </a:pathLst>
            </a:cu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spcFirstLastPara="0" vert="horz" wrap="square" lIns="406994" tIns="80011" rIns="149352" bIns="80010" numCol="1" spcCol="1270" anchor="ctr" anchorCtr="0">
              <a:noAutofit/>
            </a:bodyPr>
            <a:lstStyle/>
            <a:p>
              <a:pPr lvl="0" algn="ctr" defTabSz="933450">
                <a:lnSpc>
                  <a:spcPct val="90000"/>
                </a:lnSpc>
                <a:spcBef>
                  <a:spcPct val="0"/>
                </a:spcBef>
                <a:spcAft>
                  <a:spcPct val="35000"/>
                </a:spcAft>
              </a:pPr>
              <a:endParaRPr lang="en-US" sz="2400" dirty="0" smtClean="0"/>
            </a:p>
            <a:p>
              <a:pPr algn="ctr" defTabSz="933450">
                <a:lnSpc>
                  <a:spcPct val="90000"/>
                </a:lnSpc>
                <a:spcBef>
                  <a:spcPct val="0"/>
                </a:spcBef>
                <a:spcAft>
                  <a:spcPct val="35000"/>
                </a:spcAft>
              </a:pPr>
              <a:r>
                <a:rPr lang="en-US" sz="2100" dirty="0"/>
                <a:t>Safety Redesign </a:t>
              </a:r>
            </a:p>
            <a:p>
              <a:pPr algn="ctr" defTabSz="933450">
                <a:lnSpc>
                  <a:spcPct val="90000"/>
                </a:lnSpc>
                <a:spcBef>
                  <a:spcPct val="0"/>
                </a:spcBef>
                <a:spcAft>
                  <a:spcPct val="35000"/>
                </a:spcAft>
              </a:pPr>
              <a:endParaRPr lang="en-US" sz="2100" dirty="0" smtClean="0"/>
            </a:p>
          </p:txBody>
        </p:sp>
      </p:grpSp>
      <p:sp>
        <p:nvSpPr>
          <p:cNvPr id="28" name="Freeform 27"/>
          <p:cNvSpPr/>
          <p:nvPr/>
        </p:nvSpPr>
        <p:spPr>
          <a:xfrm>
            <a:off x="3609835" y="3501008"/>
            <a:ext cx="3904498" cy="648072"/>
          </a:xfrm>
          <a:custGeom>
            <a:avLst/>
            <a:gdLst>
              <a:gd name="connsiteX0" fmla="*/ 0 w 4459224"/>
              <a:gd name="connsiteY0" fmla="*/ 0 h 589015"/>
              <a:gd name="connsiteX1" fmla="*/ 4164717 w 4459224"/>
              <a:gd name="connsiteY1" fmla="*/ 0 h 589015"/>
              <a:gd name="connsiteX2" fmla="*/ 4459224 w 4459224"/>
              <a:gd name="connsiteY2" fmla="*/ 294508 h 589015"/>
              <a:gd name="connsiteX3" fmla="*/ 4164717 w 4459224"/>
              <a:gd name="connsiteY3" fmla="*/ 589015 h 589015"/>
              <a:gd name="connsiteX4" fmla="*/ 0 w 4459224"/>
              <a:gd name="connsiteY4" fmla="*/ 589015 h 589015"/>
              <a:gd name="connsiteX5" fmla="*/ 0 w 4459224"/>
              <a:gd name="connsiteY5" fmla="*/ 0 h 589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9224" h="589015">
                <a:moveTo>
                  <a:pt x="4459224" y="589014"/>
                </a:moveTo>
                <a:lnTo>
                  <a:pt x="294507" y="589014"/>
                </a:lnTo>
                <a:lnTo>
                  <a:pt x="0" y="294507"/>
                </a:lnTo>
                <a:lnTo>
                  <a:pt x="294507" y="1"/>
                </a:lnTo>
                <a:lnTo>
                  <a:pt x="4459224" y="1"/>
                </a:lnTo>
                <a:lnTo>
                  <a:pt x="4459224" y="589014"/>
                </a:lnTo>
                <a:close/>
              </a:path>
            </a:pathLst>
          </a:cu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spcFirstLastPara="0" vert="horz" wrap="square" lIns="406994" tIns="76201" rIns="142240" bIns="76201" numCol="1" spcCol="1270" anchor="ctr" anchorCtr="0">
            <a:noAutofit/>
          </a:bodyPr>
          <a:lstStyle/>
          <a:p>
            <a:pPr algn="ctr" defTabSz="889000">
              <a:lnSpc>
                <a:spcPct val="90000"/>
              </a:lnSpc>
              <a:spcBef>
                <a:spcPct val="0"/>
              </a:spcBef>
              <a:spcAft>
                <a:spcPct val="35000"/>
              </a:spcAft>
            </a:pPr>
            <a:r>
              <a:rPr lang="en-US" sz="2000" dirty="0" smtClean="0"/>
              <a:t>Electro – Mechanical Redesign</a:t>
            </a:r>
          </a:p>
        </p:txBody>
      </p:sp>
      <p:sp>
        <p:nvSpPr>
          <p:cNvPr id="29" name="Freeform 28"/>
          <p:cNvSpPr/>
          <p:nvPr/>
        </p:nvSpPr>
        <p:spPr>
          <a:xfrm>
            <a:off x="3662206" y="6165304"/>
            <a:ext cx="3826748" cy="576064"/>
          </a:xfrm>
          <a:custGeom>
            <a:avLst/>
            <a:gdLst>
              <a:gd name="connsiteX0" fmla="*/ 0 w 4459224"/>
              <a:gd name="connsiteY0" fmla="*/ 0 h 589015"/>
              <a:gd name="connsiteX1" fmla="*/ 4164717 w 4459224"/>
              <a:gd name="connsiteY1" fmla="*/ 0 h 589015"/>
              <a:gd name="connsiteX2" fmla="*/ 4459224 w 4459224"/>
              <a:gd name="connsiteY2" fmla="*/ 294508 h 589015"/>
              <a:gd name="connsiteX3" fmla="*/ 4164717 w 4459224"/>
              <a:gd name="connsiteY3" fmla="*/ 589015 h 589015"/>
              <a:gd name="connsiteX4" fmla="*/ 0 w 4459224"/>
              <a:gd name="connsiteY4" fmla="*/ 589015 h 589015"/>
              <a:gd name="connsiteX5" fmla="*/ 0 w 4459224"/>
              <a:gd name="connsiteY5" fmla="*/ 0 h 589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9224" h="589015">
                <a:moveTo>
                  <a:pt x="4459224" y="589014"/>
                </a:moveTo>
                <a:lnTo>
                  <a:pt x="294507" y="589014"/>
                </a:lnTo>
                <a:lnTo>
                  <a:pt x="0" y="294507"/>
                </a:lnTo>
                <a:lnTo>
                  <a:pt x="294507" y="1"/>
                </a:lnTo>
                <a:lnTo>
                  <a:pt x="4459224" y="1"/>
                </a:lnTo>
                <a:lnTo>
                  <a:pt x="4459224" y="589014"/>
                </a:lnTo>
                <a:close/>
              </a:path>
            </a:pathLst>
          </a:cu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spcFirstLastPara="0" vert="horz" wrap="square" lIns="406994" tIns="76201" rIns="142240" bIns="76201" numCol="1" spcCol="1270" anchor="ctr" anchorCtr="0">
            <a:noAutofit/>
          </a:bodyPr>
          <a:lstStyle/>
          <a:p>
            <a:pPr algn="ctr" defTabSz="889000">
              <a:lnSpc>
                <a:spcPct val="90000"/>
              </a:lnSpc>
              <a:spcBef>
                <a:spcPct val="0"/>
              </a:spcBef>
              <a:spcAft>
                <a:spcPct val="35000"/>
              </a:spcAft>
            </a:pPr>
            <a:endParaRPr lang="en-US" sz="2000" b="1" dirty="0" smtClean="0">
              <a:solidFill>
                <a:schemeClr val="accent1"/>
              </a:solidFill>
              <a:latin typeface="Times New Roman" pitchFamily="18" charset="0"/>
              <a:cs typeface="Times New Roman" pitchFamily="18" charset="0"/>
            </a:endParaRPr>
          </a:p>
          <a:p>
            <a:pPr algn="ctr" defTabSz="889000">
              <a:lnSpc>
                <a:spcPct val="90000"/>
              </a:lnSpc>
              <a:spcBef>
                <a:spcPct val="0"/>
              </a:spcBef>
              <a:spcAft>
                <a:spcPct val="35000"/>
              </a:spcAft>
            </a:pPr>
            <a:r>
              <a:rPr lang="en-US" sz="2000" dirty="0" smtClean="0"/>
              <a:t>Quantity surveying and cost estimation</a:t>
            </a:r>
          </a:p>
          <a:p>
            <a:pPr lvl="0" algn="ctr" defTabSz="889000">
              <a:lnSpc>
                <a:spcPct val="90000"/>
              </a:lnSpc>
              <a:spcBef>
                <a:spcPct val="0"/>
              </a:spcBef>
              <a:spcAft>
                <a:spcPct val="35000"/>
              </a:spcAft>
            </a:pPr>
            <a:endParaRPr lang="en-US" sz="2000" kern="1200" dirty="0"/>
          </a:p>
        </p:txBody>
      </p:sp>
      <p:sp>
        <p:nvSpPr>
          <p:cNvPr id="2" name="Date Placeholder 1"/>
          <p:cNvSpPr>
            <a:spLocks noGrp="1"/>
          </p:cNvSpPr>
          <p:nvPr>
            <p:ph type="dt" sz="half" idx="10"/>
          </p:nvPr>
        </p:nvSpPr>
        <p:spPr>
          <a:xfrm>
            <a:off x="456706" y="6306404"/>
            <a:ext cx="2895600" cy="329184"/>
          </a:xfrm>
        </p:spPr>
        <p:txBody>
          <a:bodyPr/>
          <a:lstStyle/>
          <a:p>
            <a:pPr rtl="1"/>
            <a:r>
              <a:rPr lang="en-US" dirty="0" smtClean="0">
                <a:solidFill>
                  <a:prstClr val="black">
                    <a:tint val="75000"/>
                  </a:prstClr>
                </a:solidFill>
              </a:rPr>
              <a:t>15/5/2018</a:t>
            </a:r>
            <a:endParaRPr lang="ar-SA" dirty="0">
              <a:solidFill>
                <a:prstClr val="black">
                  <a:tint val="75000"/>
                </a:prstClr>
              </a:solidFill>
            </a:endParaRPr>
          </a:p>
        </p:txBody>
      </p:sp>
      <p:sp>
        <p:nvSpPr>
          <p:cNvPr id="3" name="Slide Number Placeholder 2"/>
          <p:cNvSpPr>
            <a:spLocks noGrp="1"/>
          </p:cNvSpPr>
          <p:nvPr>
            <p:ph type="sldNum" sz="quarter" idx="12"/>
          </p:nvPr>
        </p:nvSpPr>
        <p:spPr>
          <a:xfrm>
            <a:off x="8509284" y="5621364"/>
            <a:ext cx="634716" cy="356051"/>
          </a:xfrm>
        </p:spPr>
        <p:txBody>
          <a:bodyPr/>
          <a:lstStyle/>
          <a:p>
            <a:pPr rtl="1"/>
            <a:fld id="{1CF4C278-A958-41EA-9592-89D70E0EC4D9}" type="slidenum">
              <a:rPr lang="ar-SA" smtClean="0">
                <a:solidFill>
                  <a:prstClr val="black">
                    <a:tint val="75000"/>
                  </a:prstClr>
                </a:solidFill>
              </a:rPr>
              <a:pPr rtl="1"/>
              <a:t>3</a:t>
            </a:fld>
            <a:endParaRPr lang="ar-SA" dirty="0">
              <a:solidFill>
                <a:prstClr val="black">
                  <a:tint val="75000"/>
                </a:prstClr>
              </a:solidFill>
            </a:endParaRPr>
          </a:p>
        </p:txBody>
      </p:sp>
      <p:sp>
        <p:nvSpPr>
          <p:cNvPr id="14" name="Freeform 25"/>
          <p:cNvSpPr/>
          <p:nvPr/>
        </p:nvSpPr>
        <p:spPr>
          <a:xfrm>
            <a:off x="3574862" y="5528790"/>
            <a:ext cx="3904114" cy="449077"/>
          </a:xfrm>
          <a:custGeom>
            <a:avLst/>
            <a:gdLst>
              <a:gd name="connsiteX0" fmla="*/ 0 w 4459224"/>
              <a:gd name="connsiteY0" fmla="*/ 0 h 589015"/>
              <a:gd name="connsiteX1" fmla="*/ 4164717 w 4459224"/>
              <a:gd name="connsiteY1" fmla="*/ 0 h 589015"/>
              <a:gd name="connsiteX2" fmla="*/ 4459224 w 4459224"/>
              <a:gd name="connsiteY2" fmla="*/ 294508 h 589015"/>
              <a:gd name="connsiteX3" fmla="*/ 4164717 w 4459224"/>
              <a:gd name="connsiteY3" fmla="*/ 589015 h 589015"/>
              <a:gd name="connsiteX4" fmla="*/ 0 w 4459224"/>
              <a:gd name="connsiteY4" fmla="*/ 589015 h 589015"/>
              <a:gd name="connsiteX5" fmla="*/ 0 w 4459224"/>
              <a:gd name="connsiteY5" fmla="*/ 0 h 589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9224" h="589015">
                <a:moveTo>
                  <a:pt x="4459224" y="589014"/>
                </a:moveTo>
                <a:lnTo>
                  <a:pt x="294507" y="589014"/>
                </a:lnTo>
                <a:lnTo>
                  <a:pt x="0" y="294507"/>
                </a:lnTo>
                <a:lnTo>
                  <a:pt x="294507" y="1"/>
                </a:lnTo>
                <a:lnTo>
                  <a:pt x="4459224" y="1"/>
                </a:lnTo>
                <a:lnTo>
                  <a:pt x="4459224" y="589014"/>
                </a:lnTo>
                <a:close/>
              </a:path>
            </a:pathLst>
          </a:cu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spcFirstLastPara="0" vert="horz" wrap="square" lIns="406994" tIns="80011" rIns="149352" bIns="80010" numCol="1" spcCol="1270" anchor="ctr" anchorCtr="0">
            <a:noAutofit/>
          </a:bodyPr>
          <a:lstStyle/>
          <a:p>
            <a:pPr algn="ctr" defTabSz="933450">
              <a:lnSpc>
                <a:spcPct val="90000"/>
              </a:lnSpc>
              <a:spcBef>
                <a:spcPct val="0"/>
              </a:spcBef>
              <a:spcAft>
                <a:spcPct val="35000"/>
              </a:spcAft>
            </a:pPr>
            <a:endParaRPr lang="en-US" sz="2100" dirty="0" smtClean="0"/>
          </a:p>
          <a:p>
            <a:pPr algn="ctr" defTabSz="933450">
              <a:lnSpc>
                <a:spcPct val="90000"/>
              </a:lnSpc>
              <a:spcBef>
                <a:spcPct val="0"/>
              </a:spcBef>
              <a:spcAft>
                <a:spcPct val="35000"/>
              </a:spcAft>
            </a:pPr>
            <a:r>
              <a:rPr lang="en-US" sz="2100" dirty="0" smtClean="0"/>
              <a:t>Conclusion</a:t>
            </a:r>
            <a:endParaRPr lang="en-US" sz="2100" dirty="0"/>
          </a:p>
          <a:p>
            <a:pPr lvl="0" algn="ctr" defTabSz="933450">
              <a:lnSpc>
                <a:spcPct val="90000"/>
              </a:lnSpc>
              <a:spcBef>
                <a:spcPct val="0"/>
              </a:spcBef>
              <a:spcAft>
                <a:spcPct val="35000"/>
              </a:spcAft>
            </a:pPr>
            <a:endParaRPr lang="en-US" sz="2100" kern="1200" dirty="0"/>
          </a:p>
        </p:txBody>
      </p:sp>
      <p:sp>
        <p:nvSpPr>
          <p:cNvPr id="16" name="Freeform 23"/>
          <p:cNvSpPr/>
          <p:nvPr/>
        </p:nvSpPr>
        <p:spPr>
          <a:xfrm>
            <a:off x="3728557" y="2142932"/>
            <a:ext cx="3760397" cy="523948"/>
          </a:xfrm>
          <a:custGeom>
            <a:avLst/>
            <a:gdLst>
              <a:gd name="connsiteX0" fmla="*/ 0 w 4459224"/>
              <a:gd name="connsiteY0" fmla="*/ 0 h 589015"/>
              <a:gd name="connsiteX1" fmla="*/ 4164717 w 4459224"/>
              <a:gd name="connsiteY1" fmla="*/ 0 h 589015"/>
              <a:gd name="connsiteX2" fmla="*/ 4459224 w 4459224"/>
              <a:gd name="connsiteY2" fmla="*/ 294508 h 589015"/>
              <a:gd name="connsiteX3" fmla="*/ 4164717 w 4459224"/>
              <a:gd name="connsiteY3" fmla="*/ 589015 h 589015"/>
              <a:gd name="connsiteX4" fmla="*/ 0 w 4459224"/>
              <a:gd name="connsiteY4" fmla="*/ 589015 h 589015"/>
              <a:gd name="connsiteX5" fmla="*/ 0 w 4459224"/>
              <a:gd name="connsiteY5" fmla="*/ 0 h 589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9224" h="589015">
                <a:moveTo>
                  <a:pt x="4459224" y="589014"/>
                </a:moveTo>
                <a:lnTo>
                  <a:pt x="294507" y="589014"/>
                </a:lnTo>
                <a:lnTo>
                  <a:pt x="0" y="294507"/>
                </a:lnTo>
                <a:lnTo>
                  <a:pt x="294507" y="1"/>
                </a:lnTo>
                <a:lnTo>
                  <a:pt x="4459224" y="1"/>
                </a:lnTo>
                <a:lnTo>
                  <a:pt x="4459224" y="589014"/>
                </a:lnTo>
                <a:close/>
              </a:path>
            </a:pathLst>
          </a:cu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spcFirstLastPara="0" vert="horz" wrap="square" lIns="406994" tIns="80011" rIns="149352" bIns="80010" numCol="1" spcCol="1270" anchor="ctr" anchorCtr="0">
            <a:noAutofit/>
          </a:bodyPr>
          <a:lstStyle/>
          <a:p>
            <a:pPr algn="ctr" defTabSz="933450">
              <a:lnSpc>
                <a:spcPct val="90000"/>
              </a:lnSpc>
              <a:spcBef>
                <a:spcPct val="0"/>
              </a:spcBef>
              <a:spcAft>
                <a:spcPct val="35000"/>
              </a:spcAft>
            </a:pPr>
            <a:endParaRPr lang="en-US" sz="2400" dirty="0" smtClean="0"/>
          </a:p>
          <a:p>
            <a:pPr algn="ctr" defTabSz="933450">
              <a:lnSpc>
                <a:spcPct val="90000"/>
              </a:lnSpc>
              <a:spcBef>
                <a:spcPct val="0"/>
              </a:spcBef>
              <a:spcAft>
                <a:spcPct val="35000"/>
              </a:spcAft>
            </a:pPr>
            <a:r>
              <a:rPr lang="en-US" sz="2000" dirty="0" smtClean="0"/>
              <a:t>Environmental </a:t>
            </a:r>
            <a:r>
              <a:rPr lang="en-US" sz="2000" dirty="0"/>
              <a:t>Redesign</a:t>
            </a:r>
          </a:p>
          <a:p>
            <a:pPr lvl="0" algn="ctr" defTabSz="933450">
              <a:lnSpc>
                <a:spcPct val="90000"/>
              </a:lnSpc>
              <a:spcBef>
                <a:spcPct val="0"/>
              </a:spcBef>
              <a:spcAft>
                <a:spcPct val="35000"/>
              </a:spcAft>
            </a:pPr>
            <a:endParaRPr lang="en-US" sz="2100" dirty="0"/>
          </a:p>
        </p:txBody>
      </p:sp>
    </p:spTree>
    <p:extLst>
      <p:ext uri="{BB962C8B-B14F-4D97-AF65-F5344CB8AC3E}">
        <p14:creationId xmlns:p14="http://schemas.microsoft.com/office/powerpoint/2010/main" val="12588708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63163" y="620688"/>
            <a:ext cx="5328592" cy="5408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عنصر نائب للتاريخ 3"/>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30</a:t>
            </a:fld>
            <a:endParaRPr lang="ar-SA">
              <a:solidFill>
                <a:prstClr val="black">
                  <a:tint val="75000"/>
                </a:prstClr>
              </a:solidFill>
            </a:endParaRPr>
          </a:p>
        </p:txBody>
      </p:sp>
      <p:sp>
        <p:nvSpPr>
          <p:cNvPr id="7" name="مربع نص 6"/>
          <p:cNvSpPr txBox="1"/>
          <p:nvPr/>
        </p:nvSpPr>
        <p:spPr>
          <a:xfrm>
            <a:off x="3923928" y="6180195"/>
            <a:ext cx="1811714" cy="369332"/>
          </a:xfrm>
          <a:prstGeom prst="rect">
            <a:avLst/>
          </a:prstGeom>
          <a:noFill/>
        </p:spPr>
        <p:txBody>
          <a:bodyPr wrap="none" rtlCol="0">
            <a:spAutoFit/>
          </a:bodyPr>
          <a:lstStyle/>
          <a:p>
            <a:r>
              <a:rPr lang="en-GB" b="1" dirty="0" smtClean="0"/>
              <a:t>Fig: B2 garages</a:t>
            </a:r>
            <a:endParaRPr lang="en-GB"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31</a:t>
            </a:fld>
            <a:endParaRPr lang="ar-SA">
              <a:solidFill>
                <a:prstClr val="black">
                  <a:tint val="75000"/>
                </a:prstClr>
              </a:solidFill>
            </a:endParaRPr>
          </a:p>
        </p:txBody>
      </p:sp>
      <p:sp>
        <p:nvSpPr>
          <p:cNvPr id="9" name="مربع نص 8"/>
          <p:cNvSpPr txBox="1"/>
          <p:nvPr/>
        </p:nvSpPr>
        <p:spPr>
          <a:xfrm>
            <a:off x="1018606" y="648104"/>
            <a:ext cx="3082895" cy="400110"/>
          </a:xfrm>
          <a:prstGeom prst="rect">
            <a:avLst/>
          </a:prstGeom>
          <a:noFill/>
        </p:spPr>
        <p:txBody>
          <a:bodyPr wrap="none" rtlCol="0">
            <a:spAutoFit/>
          </a:bodyPr>
          <a:lstStyle/>
          <a:p>
            <a:r>
              <a:rPr lang="en-US" sz="2000" b="1" dirty="0" smtClean="0"/>
              <a:t>3_ Rubbish and Linen shuts</a:t>
            </a:r>
            <a:endParaRPr lang="en-GB" sz="2000" b="1" dirty="0"/>
          </a:p>
        </p:txBody>
      </p:sp>
      <p:pic>
        <p:nvPicPr>
          <p:cNvPr id="10" name="صورة 9"/>
          <p:cNvPicPr/>
          <p:nvPr/>
        </p:nvPicPr>
        <p:blipFill>
          <a:blip r:embed="rId2"/>
          <a:srcRect/>
          <a:stretch>
            <a:fillRect/>
          </a:stretch>
        </p:blipFill>
        <p:spPr bwMode="auto">
          <a:xfrm>
            <a:off x="1714480" y="1142984"/>
            <a:ext cx="5274310" cy="2329930"/>
          </a:xfrm>
          <a:prstGeom prst="rect">
            <a:avLst/>
          </a:prstGeom>
          <a:noFill/>
          <a:ln w="9525">
            <a:noFill/>
            <a:miter lim="800000"/>
            <a:headEnd/>
            <a:tailEnd/>
          </a:ln>
        </p:spPr>
      </p:pic>
      <p:sp>
        <p:nvSpPr>
          <p:cNvPr id="11" name="مستطيل 10"/>
          <p:cNvSpPr/>
          <p:nvPr/>
        </p:nvSpPr>
        <p:spPr>
          <a:xfrm>
            <a:off x="2285984" y="3214686"/>
            <a:ext cx="4508607" cy="369332"/>
          </a:xfrm>
          <a:prstGeom prst="rect">
            <a:avLst/>
          </a:prstGeom>
        </p:spPr>
        <p:txBody>
          <a:bodyPr wrap="none">
            <a:spAutoFit/>
          </a:bodyPr>
          <a:lstStyle/>
          <a:p>
            <a:pPr lvl="0" algn="ctr" fontAlgn="base">
              <a:spcBef>
                <a:spcPct val="0"/>
              </a:spcBef>
              <a:spcAft>
                <a:spcPct val="0"/>
              </a:spcAft>
              <a:tabLst>
                <a:tab pos="1158875" algn="l"/>
              </a:tabLst>
            </a:pPr>
            <a:r>
              <a:rPr lang="en-US" b="1" dirty="0" smtClean="0">
                <a:latin typeface="Times New Roman" pitchFamily="18" charset="0"/>
                <a:ea typeface="Calibri" pitchFamily="34" charset="0"/>
                <a:cs typeface="Times New Roman" pitchFamily="18" charset="0"/>
              </a:rPr>
              <a:t>Fig :Show no Rubbish and linen shut before</a:t>
            </a:r>
            <a:endParaRPr lang="en-US" dirty="0" smtClean="0">
              <a:latin typeface="Arial" pitchFamily="34" charset="0"/>
              <a:cs typeface="Arial" pitchFamily="34" charset="0"/>
            </a:endParaRPr>
          </a:p>
        </p:txBody>
      </p:sp>
      <p:sp>
        <p:nvSpPr>
          <p:cNvPr id="14" name="Rectangle 3"/>
          <p:cNvSpPr>
            <a:spLocks noChangeArrowheads="1"/>
          </p:cNvSpPr>
          <p:nvPr/>
        </p:nvSpPr>
        <p:spPr bwMode="auto">
          <a:xfrm>
            <a:off x="2432866" y="6381328"/>
            <a:ext cx="435771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1158875" algn="l"/>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 :Show</a:t>
            </a:r>
            <a:r>
              <a:rPr kumimoji="0" lang="en-US" b="1"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Rubbish and linen shut after</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2866" y="3837074"/>
            <a:ext cx="4372317" cy="234640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2987824" y="6265590"/>
            <a:ext cx="392909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 :show</a:t>
            </a:r>
            <a:r>
              <a:rPr kumimoji="0" lang="en-US" b="1"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clinic in plans after  </a:t>
            </a:r>
            <a:r>
              <a:rPr kumimoji="0" lang="en-US"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صورة 5"/>
          <p:cNvPicPr/>
          <p:nvPr/>
        </p:nvPicPr>
        <p:blipFill>
          <a:blip r:embed="rId2"/>
          <a:srcRect/>
          <a:stretch>
            <a:fillRect/>
          </a:stretch>
        </p:blipFill>
        <p:spPr bwMode="auto">
          <a:xfrm>
            <a:off x="1928794" y="1071546"/>
            <a:ext cx="5274310" cy="2329930"/>
          </a:xfrm>
          <a:prstGeom prst="rect">
            <a:avLst/>
          </a:prstGeom>
          <a:noFill/>
          <a:ln w="9525">
            <a:noFill/>
            <a:miter lim="800000"/>
            <a:headEnd/>
            <a:tailEnd/>
          </a:ln>
        </p:spPr>
      </p:pic>
      <p:sp>
        <p:nvSpPr>
          <p:cNvPr id="7" name="مستطيل 6"/>
          <p:cNvSpPr/>
          <p:nvPr/>
        </p:nvSpPr>
        <p:spPr>
          <a:xfrm>
            <a:off x="2857488" y="3429000"/>
            <a:ext cx="3655809" cy="369332"/>
          </a:xfrm>
          <a:prstGeom prst="rect">
            <a:avLst/>
          </a:prstGeom>
        </p:spPr>
        <p:txBody>
          <a:bodyPr wrap="none">
            <a:spAutoFit/>
          </a:bodyPr>
          <a:lstStyle/>
          <a:p>
            <a:pPr lvl="0" algn="ctr" fontAlgn="base">
              <a:spcBef>
                <a:spcPct val="0"/>
              </a:spcBef>
              <a:spcAft>
                <a:spcPct val="0"/>
              </a:spcAft>
            </a:pPr>
            <a:r>
              <a:rPr lang="en-US" b="1" dirty="0" smtClean="0">
                <a:latin typeface="Times New Roman" pitchFamily="18" charset="0"/>
                <a:ea typeface="Calibri" pitchFamily="34" charset="0"/>
                <a:cs typeface="Times New Roman" pitchFamily="18" charset="0"/>
              </a:rPr>
              <a:t>Fig :show no clinic in plans before .</a:t>
            </a:r>
            <a:endParaRPr lang="en-US" b="1" dirty="0" smtClean="0">
              <a:latin typeface="Arial" pitchFamily="34" charset="0"/>
              <a:cs typeface="Arial" pitchFamily="34" charset="0"/>
            </a:endParaRPr>
          </a:p>
        </p:txBody>
      </p:sp>
      <p:sp>
        <p:nvSpPr>
          <p:cNvPr id="2" name="مربع نص 1"/>
          <p:cNvSpPr txBox="1"/>
          <p:nvPr/>
        </p:nvSpPr>
        <p:spPr>
          <a:xfrm>
            <a:off x="714348" y="428604"/>
            <a:ext cx="1608133" cy="400110"/>
          </a:xfrm>
          <a:prstGeom prst="rect">
            <a:avLst/>
          </a:prstGeom>
          <a:noFill/>
        </p:spPr>
        <p:txBody>
          <a:bodyPr wrap="none" rtlCol="0">
            <a:spAutoFit/>
          </a:bodyPr>
          <a:lstStyle/>
          <a:p>
            <a:r>
              <a:rPr lang="en-US" sz="2000" b="1" dirty="0" smtClean="0"/>
              <a:t>4_ </a:t>
            </a:r>
            <a:r>
              <a:rPr lang="en-US" sz="2000" b="1" dirty="0" smtClean="0"/>
              <a:t>No clinic</a:t>
            </a:r>
            <a:endParaRPr lang="en-GB" sz="2000" b="1" dirty="0"/>
          </a:p>
        </p:txBody>
      </p:sp>
      <p:sp>
        <p:nvSpPr>
          <p:cNvPr id="3" name="Date Placeholder 2"/>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32</a:t>
            </a:fld>
            <a:endParaRPr lang="ar-SA">
              <a:solidFill>
                <a:prstClr val="black">
                  <a:tint val="75000"/>
                </a:prstClr>
              </a:solidFill>
            </a:endParaRPr>
          </a:p>
        </p:txBody>
      </p:sp>
      <p:pic>
        <p:nvPicPr>
          <p:cNvPr id="8" name="صورة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1640" y="4025116"/>
            <a:ext cx="6248942" cy="2240474"/>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2339752" y="6237312"/>
            <a:ext cx="4444808" cy="369332"/>
          </a:xfrm>
          <a:prstGeom prst="rect">
            <a:avLst/>
          </a:prstGeom>
        </p:spPr>
        <p:txBody>
          <a:bodyPr wrap="none">
            <a:spAutoFit/>
          </a:bodyPr>
          <a:lstStyle/>
          <a:p>
            <a:pPr lvl="0" algn="ctr" fontAlgn="base">
              <a:spcBef>
                <a:spcPct val="0"/>
              </a:spcBef>
              <a:spcAft>
                <a:spcPct val="0"/>
              </a:spcAft>
            </a:pPr>
            <a:r>
              <a:rPr lang="en-US" b="1" dirty="0" smtClean="0">
                <a:latin typeface="Times New Roman" pitchFamily="18" charset="0"/>
                <a:ea typeface="Calibri" pitchFamily="34" charset="0"/>
                <a:cs typeface="Times New Roman" pitchFamily="18" charset="0"/>
              </a:rPr>
              <a:t>Fig :W.C and shower service in plan after  .</a:t>
            </a:r>
            <a:endParaRPr lang="en-US" b="1" dirty="0" smtClean="0">
              <a:latin typeface="Arial" pitchFamily="34" charset="0"/>
              <a:cs typeface="Arial" pitchFamily="34" charset="0"/>
            </a:endParaRPr>
          </a:p>
        </p:txBody>
      </p:sp>
      <p:sp>
        <p:nvSpPr>
          <p:cNvPr id="10" name="مستطيل 9"/>
          <p:cNvSpPr/>
          <p:nvPr/>
        </p:nvSpPr>
        <p:spPr>
          <a:xfrm>
            <a:off x="2185865" y="3356992"/>
            <a:ext cx="4598695" cy="369332"/>
          </a:xfrm>
          <a:prstGeom prst="rect">
            <a:avLst/>
          </a:prstGeom>
        </p:spPr>
        <p:txBody>
          <a:bodyPr wrap="none">
            <a:spAutoFit/>
          </a:bodyPr>
          <a:lstStyle/>
          <a:p>
            <a:r>
              <a:rPr lang="en-US" b="1" dirty="0" smtClean="0">
                <a:latin typeface="Times New Roman" pitchFamily="18" charset="0"/>
                <a:ea typeface="Calibri" pitchFamily="34" charset="0"/>
                <a:cs typeface="Times New Roman" pitchFamily="18" charset="0"/>
              </a:rPr>
              <a:t>Fig :W.C and shower service in plan  before .</a:t>
            </a:r>
            <a:endParaRPr lang="ar-SA" dirty="0"/>
          </a:p>
        </p:txBody>
      </p:sp>
      <p:pic>
        <p:nvPicPr>
          <p:cNvPr id="61442" name="Picture 2"/>
          <p:cNvPicPr>
            <a:picLocks noChangeAspect="1" noChangeArrowheads="1"/>
          </p:cNvPicPr>
          <p:nvPr/>
        </p:nvPicPr>
        <p:blipFill>
          <a:blip r:embed="rId2"/>
          <a:srcRect/>
          <a:stretch>
            <a:fillRect/>
          </a:stretch>
        </p:blipFill>
        <p:spPr bwMode="auto">
          <a:xfrm>
            <a:off x="2673945" y="1196752"/>
            <a:ext cx="3381376" cy="2071702"/>
          </a:xfrm>
          <a:prstGeom prst="rect">
            <a:avLst/>
          </a:prstGeom>
          <a:noFill/>
          <a:ln w="9525">
            <a:noFill/>
            <a:miter lim="800000"/>
            <a:headEnd/>
            <a:tailEnd/>
          </a:ln>
          <a:effectLst/>
        </p:spPr>
      </p:pic>
      <p:sp>
        <p:nvSpPr>
          <p:cNvPr id="2" name="مربع نص 1"/>
          <p:cNvSpPr txBox="1"/>
          <p:nvPr/>
        </p:nvSpPr>
        <p:spPr>
          <a:xfrm>
            <a:off x="951102" y="458426"/>
            <a:ext cx="3445687" cy="400110"/>
          </a:xfrm>
          <a:prstGeom prst="rect">
            <a:avLst/>
          </a:prstGeom>
          <a:noFill/>
        </p:spPr>
        <p:txBody>
          <a:bodyPr wrap="none" rtlCol="0">
            <a:spAutoFit/>
          </a:bodyPr>
          <a:lstStyle/>
          <a:p>
            <a:r>
              <a:rPr lang="en-US" sz="2000" b="1" dirty="0" smtClean="0"/>
              <a:t>5_ Service shower and W.Cs</a:t>
            </a:r>
            <a:endParaRPr lang="en-GB" sz="2000" b="1" dirty="0"/>
          </a:p>
        </p:txBody>
      </p:sp>
      <p:sp>
        <p:nvSpPr>
          <p:cNvPr id="3" name="Date Placeholder 2"/>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33</a:t>
            </a:fld>
            <a:endParaRPr lang="ar-SA">
              <a:solidFill>
                <a:prstClr val="black">
                  <a:tint val="75000"/>
                </a:prstClr>
              </a:solidFill>
            </a:endParaRPr>
          </a:p>
        </p:txBody>
      </p:sp>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7174" y="3726324"/>
            <a:ext cx="3569964" cy="2366410"/>
          </a:xfrm>
          <a:prstGeom prst="rect">
            <a:avLst/>
          </a:prstGeom>
        </p:spPr>
      </p:pic>
    </p:spTree>
    <p:extLst>
      <p:ext uri="{BB962C8B-B14F-4D97-AF65-F5344CB8AC3E}">
        <p14:creationId xmlns:p14="http://schemas.microsoft.com/office/powerpoint/2010/main" val="10458697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5" name="Rectangle 1"/>
          <p:cNvSpPr>
            <a:spLocks noChangeArrowheads="1"/>
          </p:cNvSpPr>
          <p:nvPr/>
        </p:nvSpPr>
        <p:spPr bwMode="auto">
          <a:xfrm>
            <a:off x="2119387" y="6093296"/>
            <a:ext cx="571504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1158875" algn="l"/>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 :Intermediate lobby in plans after.</a:t>
            </a: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sp>
        <p:nvSpPr>
          <p:cNvPr id="7" name="مستطيل 6"/>
          <p:cNvSpPr/>
          <p:nvPr/>
        </p:nvSpPr>
        <p:spPr>
          <a:xfrm>
            <a:off x="2487918" y="3573016"/>
            <a:ext cx="4502195" cy="369332"/>
          </a:xfrm>
          <a:prstGeom prst="rect">
            <a:avLst/>
          </a:prstGeom>
        </p:spPr>
        <p:txBody>
          <a:bodyPr wrap="none">
            <a:spAutoFit/>
          </a:bodyPr>
          <a:lstStyle/>
          <a:p>
            <a:r>
              <a:rPr lang="en-US" b="1" dirty="0" smtClean="0">
                <a:latin typeface="Times New Roman" pitchFamily="18" charset="0"/>
                <a:ea typeface="Calibri" pitchFamily="34" charset="0"/>
                <a:cs typeface="Times New Roman" pitchFamily="18" charset="0"/>
              </a:rPr>
              <a:t>Fig : No Intermediate lobby in plans before.</a:t>
            </a:r>
            <a:endParaRPr lang="ar-SA" dirty="0"/>
          </a:p>
        </p:txBody>
      </p:sp>
      <p:sp>
        <p:nvSpPr>
          <p:cNvPr id="2" name="مربع نص 1"/>
          <p:cNvSpPr txBox="1"/>
          <p:nvPr/>
        </p:nvSpPr>
        <p:spPr>
          <a:xfrm>
            <a:off x="1331640" y="759199"/>
            <a:ext cx="2762295" cy="400110"/>
          </a:xfrm>
          <a:prstGeom prst="rect">
            <a:avLst/>
          </a:prstGeom>
          <a:noFill/>
        </p:spPr>
        <p:txBody>
          <a:bodyPr wrap="none" rtlCol="0">
            <a:spAutoFit/>
          </a:bodyPr>
          <a:lstStyle/>
          <a:p>
            <a:r>
              <a:rPr lang="en-US" sz="2000" b="1" dirty="0" smtClean="0"/>
              <a:t>6_ Intermediate lobby</a:t>
            </a:r>
            <a:endParaRPr lang="en-GB" sz="2000" b="1"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1413189"/>
            <a:ext cx="5370440" cy="2075727"/>
          </a:xfrm>
          <a:prstGeom prst="rect">
            <a:avLst/>
          </a:prstGeom>
        </p:spPr>
      </p:pic>
      <p:sp>
        <p:nvSpPr>
          <p:cNvPr id="5" name="Date Placeholder 4"/>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34</a:t>
            </a:fld>
            <a:endParaRPr lang="ar-SA">
              <a:solidFill>
                <a:prstClr val="black">
                  <a:tint val="75000"/>
                </a:prstClr>
              </a:solidFill>
            </a:endParaRPr>
          </a:p>
        </p:txBody>
      </p:sp>
      <p:pic>
        <p:nvPicPr>
          <p:cNvPr id="8" name="صورة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4875" y="3942348"/>
            <a:ext cx="6549552" cy="2186460"/>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2452246"/>
            <a:ext cx="2970135" cy="3096344"/>
          </a:xfrm>
          <a:prstGeom prst="rect">
            <a:avLst/>
          </a:prstGeom>
        </p:spPr>
      </p:pic>
      <p:sp>
        <p:nvSpPr>
          <p:cNvPr id="3" name="مربع نص 2"/>
          <p:cNvSpPr txBox="1"/>
          <p:nvPr/>
        </p:nvSpPr>
        <p:spPr>
          <a:xfrm>
            <a:off x="1115616" y="836712"/>
            <a:ext cx="2512226" cy="400110"/>
          </a:xfrm>
          <a:prstGeom prst="rect">
            <a:avLst/>
          </a:prstGeom>
          <a:noFill/>
        </p:spPr>
        <p:txBody>
          <a:bodyPr wrap="none" rtlCol="0">
            <a:spAutoFit/>
          </a:bodyPr>
          <a:lstStyle/>
          <a:p>
            <a:r>
              <a:rPr lang="en-GB" sz="2000" b="1" dirty="0" smtClean="0"/>
              <a:t>7_ Bedrooms shafts.</a:t>
            </a:r>
            <a:endParaRPr lang="en-GB" sz="2000" b="1" dirty="0"/>
          </a:p>
        </p:txBody>
      </p:sp>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2" y="2348880"/>
            <a:ext cx="2897995" cy="2736304"/>
          </a:xfrm>
          <a:prstGeom prst="rect">
            <a:avLst/>
          </a:prstGeom>
        </p:spPr>
      </p:pic>
      <p:sp>
        <p:nvSpPr>
          <p:cNvPr id="7" name="مربع نص 6"/>
          <p:cNvSpPr txBox="1"/>
          <p:nvPr/>
        </p:nvSpPr>
        <p:spPr>
          <a:xfrm>
            <a:off x="1288359" y="5548590"/>
            <a:ext cx="3820277" cy="369332"/>
          </a:xfrm>
          <a:prstGeom prst="rect">
            <a:avLst/>
          </a:prstGeom>
          <a:noFill/>
        </p:spPr>
        <p:txBody>
          <a:bodyPr wrap="none" rtlCol="0">
            <a:spAutoFit/>
          </a:bodyPr>
          <a:lstStyle/>
          <a:p>
            <a:r>
              <a:rPr lang="en-GB" b="1" dirty="0" smtClean="0"/>
              <a:t>Fig: Shafts not found at old design</a:t>
            </a:r>
            <a:endParaRPr lang="en-GB" b="1" dirty="0"/>
          </a:p>
        </p:txBody>
      </p:sp>
      <p:sp>
        <p:nvSpPr>
          <p:cNvPr id="8" name="مربع نص 7"/>
          <p:cNvSpPr txBox="1"/>
          <p:nvPr/>
        </p:nvSpPr>
        <p:spPr>
          <a:xfrm>
            <a:off x="5745164" y="5548590"/>
            <a:ext cx="2582758" cy="369332"/>
          </a:xfrm>
          <a:prstGeom prst="rect">
            <a:avLst/>
          </a:prstGeom>
          <a:noFill/>
        </p:spPr>
        <p:txBody>
          <a:bodyPr wrap="none" rtlCol="0">
            <a:spAutoFit/>
          </a:bodyPr>
          <a:lstStyle/>
          <a:p>
            <a:r>
              <a:rPr lang="en-GB" b="1" dirty="0" smtClean="0"/>
              <a:t>Fig: New design shafts</a:t>
            </a:r>
            <a:endParaRPr lang="en-GB" b="1" dirty="0"/>
          </a:p>
        </p:txBody>
      </p:sp>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35</a:t>
            </a:fld>
            <a:endParaRPr lang="ar-SA">
              <a:solidFill>
                <a:prstClr val="black">
                  <a:tint val="75000"/>
                </a:prstClr>
              </a:solidFill>
            </a:endParaRPr>
          </a:p>
        </p:txBody>
      </p:sp>
    </p:spTree>
    <p:extLst>
      <p:ext uri="{BB962C8B-B14F-4D97-AF65-F5344CB8AC3E}">
        <p14:creationId xmlns:p14="http://schemas.microsoft.com/office/powerpoint/2010/main" val="1891840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91680" y="1052736"/>
            <a:ext cx="5637795" cy="5328592"/>
          </a:xfrm>
        </p:spPr>
      </p:pic>
      <p:sp>
        <p:nvSpPr>
          <p:cNvPr id="3" name="Date Placeholder 2"/>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36</a:t>
            </a:fld>
            <a:endParaRPr lang="ar-SA">
              <a:solidFill>
                <a:prstClr val="black">
                  <a:tint val="75000"/>
                </a:prstClr>
              </a:solidFill>
            </a:endParaRPr>
          </a:p>
        </p:txBody>
      </p:sp>
      <p:sp>
        <p:nvSpPr>
          <p:cNvPr id="2" name="مربع نص 1"/>
          <p:cNvSpPr txBox="1"/>
          <p:nvPr/>
        </p:nvSpPr>
        <p:spPr>
          <a:xfrm>
            <a:off x="1691680" y="578313"/>
            <a:ext cx="5953553" cy="369332"/>
          </a:xfrm>
          <a:prstGeom prst="rect">
            <a:avLst/>
          </a:prstGeom>
          <a:noFill/>
        </p:spPr>
        <p:txBody>
          <a:bodyPr wrap="none" rtlCol="0">
            <a:spAutoFit/>
          </a:bodyPr>
          <a:lstStyle/>
          <a:p>
            <a:r>
              <a:rPr lang="en-US" b="1" dirty="0" smtClean="0"/>
              <a:t>Table: Old design spaces area compared with standards</a:t>
            </a:r>
            <a:endParaRPr lang="en-GB" b="1" dirty="0"/>
          </a:p>
        </p:txBody>
      </p:sp>
    </p:spTree>
    <p:extLst>
      <p:ext uri="{BB962C8B-B14F-4D97-AF65-F5344CB8AC3E}">
        <p14:creationId xmlns:p14="http://schemas.microsoft.com/office/powerpoint/2010/main" val="32146291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75656" y="764704"/>
            <a:ext cx="6498033" cy="5256584"/>
          </a:xfrm>
        </p:spPr>
      </p:pic>
      <p:sp>
        <p:nvSpPr>
          <p:cNvPr id="3" name="Date Placeholder 2"/>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37</a:t>
            </a:fld>
            <a:endParaRPr lang="ar-SA">
              <a:solidFill>
                <a:prstClr val="black">
                  <a:tint val="75000"/>
                </a:prstClr>
              </a:solidFill>
            </a:endParaRPr>
          </a:p>
        </p:txBody>
      </p:sp>
      <p:sp>
        <p:nvSpPr>
          <p:cNvPr id="2" name="مربع نص 1"/>
          <p:cNvSpPr txBox="1"/>
          <p:nvPr/>
        </p:nvSpPr>
        <p:spPr>
          <a:xfrm>
            <a:off x="1619672" y="404664"/>
            <a:ext cx="6101029" cy="369332"/>
          </a:xfrm>
          <a:prstGeom prst="rect">
            <a:avLst/>
          </a:prstGeom>
          <a:noFill/>
        </p:spPr>
        <p:txBody>
          <a:bodyPr wrap="none" rtlCol="0">
            <a:spAutoFit/>
          </a:bodyPr>
          <a:lstStyle/>
          <a:p>
            <a:r>
              <a:rPr lang="en-GB" b="1" dirty="0" smtClean="0"/>
              <a:t>Table: New design </a:t>
            </a:r>
            <a:r>
              <a:rPr lang="en-GB" b="1" dirty="0"/>
              <a:t>spaces area compared with standards</a:t>
            </a:r>
          </a:p>
        </p:txBody>
      </p:sp>
    </p:spTree>
    <p:extLst>
      <p:ext uri="{BB962C8B-B14F-4D97-AF65-F5344CB8AC3E}">
        <p14:creationId xmlns:p14="http://schemas.microsoft.com/office/powerpoint/2010/main" val="425910032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043608" y="1819021"/>
            <a:ext cx="7518855" cy="2123658"/>
          </a:xfrm>
          <a:prstGeom prst="rect">
            <a:avLst/>
          </a:prstGeom>
          <a:noFill/>
        </p:spPr>
        <p:txBody>
          <a:bodyPr wrap="square" rtlCol="0">
            <a:spAutoFit/>
          </a:bodyPr>
          <a:lstStyle/>
          <a:p>
            <a:pPr algn="ctr"/>
            <a:r>
              <a:rPr lang="en-GB" sz="6600" b="1" dirty="0"/>
              <a:t>Environmental Redesign</a:t>
            </a:r>
          </a:p>
        </p:txBody>
      </p:sp>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38</a:t>
            </a:fld>
            <a:endParaRPr lang="ar-SA">
              <a:solidFill>
                <a:prstClr val="black">
                  <a:tint val="75000"/>
                </a:prstClr>
              </a:solidFill>
            </a:endParaRPr>
          </a:p>
        </p:txBody>
      </p:sp>
    </p:spTree>
    <p:extLst>
      <p:ext uri="{BB962C8B-B14F-4D97-AF65-F5344CB8AC3E}">
        <p14:creationId xmlns:p14="http://schemas.microsoft.com/office/powerpoint/2010/main" val="19947629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71500" y="-171400"/>
            <a:ext cx="7772400" cy="1470025"/>
          </a:xfrm>
        </p:spPr>
        <p:txBody>
          <a:bodyPr>
            <a:normAutofit/>
          </a:bodyPr>
          <a:lstStyle/>
          <a:p>
            <a:pPr algn="l"/>
            <a:r>
              <a:rPr lang="en-US" sz="3200" b="1" dirty="0" smtClean="0">
                <a:solidFill>
                  <a:schemeClr val="tx1"/>
                </a:solidFill>
              </a:rPr>
              <a:t>Design builder analysis</a:t>
            </a:r>
            <a:endParaRPr lang="ar-SA" sz="4800" b="1" dirty="0">
              <a:solidFill>
                <a:schemeClr val="tx1"/>
              </a:solidFill>
            </a:endParaRPr>
          </a:p>
        </p:txBody>
      </p:sp>
      <p:sp>
        <p:nvSpPr>
          <p:cNvPr id="5" name="Date Placeholder 4"/>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405A84C8-BCE6-4B11-AE07-082EE80ED0A0}" type="slidenum">
              <a:rPr lang="ar-SA" smtClean="0">
                <a:solidFill>
                  <a:prstClr val="black">
                    <a:tint val="75000"/>
                  </a:prstClr>
                </a:solidFill>
              </a:rPr>
              <a:pPr/>
              <a:t>39</a:t>
            </a:fld>
            <a:endParaRPr lang="ar-SA">
              <a:solidFill>
                <a:prstClr val="black">
                  <a:tint val="75000"/>
                </a:prstClr>
              </a:solidFill>
            </a:endParaRPr>
          </a:p>
        </p:txBody>
      </p:sp>
      <p:pic>
        <p:nvPicPr>
          <p:cNvPr id="4" name="صورة 3" descr="ext 1.PNG"/>
          <p:cNvPicPr/>
          <p:nvPr/>
        </p:nvPicPr>
        <p:blipFill>
          <a:blip r:embed="rId2"/>
          <a:stretch>
            <a:fillRect/>
          </a:stretch>
        </p:blipFill>
        <p:spPr>
          <a:xfrm>
            <a:off x="4714876" y="2500306"/>
            <a:ext cx="3429024" cy="3000396"/>
          </a:xfrm>
          <a:prstGeom prst="rect">
            <a:avLst/>
          </a:prstGeom>
        </p:spPr>
      </p:pic>
      <p:sp>
        <p:nvSpPr>
          <p:cNvPr id="6" name="مربع نص 5"/>
          <p:cNvSpPr txBox="1"/>
          <p:nvPr/>
        </p:nvSpPr>
        <p:spPr>
          <a:xfrm>
            <a:off x="4714876" y="5643578"/>
            <a:ext cx="3786214" cy="369332"/>
          </a:xfrm>
          <a:prstGeom prst="rect">
            <a:avLst/>
          </a:prstGeom>
          <a:noFill/>
        </p:spPr>
        <p:txBody>
          <a:bodyPr wrap="square" rtlCol="1">
            <a:spAutoFit/>
          </a:bodyPr>
          <a:lstStyle/>
          <a:p>
            <a:pPr rtl="1"/>
            <a:r>
              <a:rPr lang="en-US" b="1" dirty="0" smtClean="0">
                <a:solidFill>
                  <a:prstClr val="black"/>
                </a:solidFill>
              </a:rPr>
              <a:t>Fig : Section on external wall after </a:t>
            </a:r>
            <a:endParaRPr lang="ar-SA" b="1" dirty="0">
              <a:solidFill>
                <a:prstClr val="black"/>
              </a:solidFill>
            </a:endParaRPr>
          </a:p>
        </p:txBody>
      </p:sp>
      <p:pic>
        <p:nvPicPr>
          <p:cNvPr id="8" name="Picture 10"/>
          <p:cNvPicPr/>
          <p:nvPr/>
        </p:nvPicPr>
        <p:blipFill>
          <a:blip r:embed="rId3">
            <a:extLst>
              <a:ext uri="{28A0092B-C50C-407E-A947-70E740481C1C}">
                <a14:useLocalDpi xmlns:a14="http://schemas.microsoft.com/office/drawing/2010/main" val="0"/>
              </a:ext>
            </a:extLst>
          </a:blip>
          <a:stretch>
            <a:fillRect/>
          </a:stretch>
        </p:blipFill>
        <p:spPr>
          <a:xfrm>
            <a:off x="642910" y="2428868"/>
            <a:ext cx="3286148" cy="2909886"/>
          </a:xfrm>
          <a:prstGeom prst="rect">
            <a:avLst/>
          </a:prstGeom>
        </p:spPr>
      </p:pic>
      <p:sp>
        <p:nvSpPr>
          <p:cNvPr id="9" name="مستطيل 8"/>
          <p:cNvSpPr/>
          <p:nvPr/>
        </p:nvSpPr>
        <p:spPr>
          <a:xfrm>
            <a:off x="642910" y="5643578"/>
            <a:ext cx="4019049" cy="369332"/>
          </a:xfrm>
          <a:prstGeom prst="rect">
            <a:avLst/>
          </a:prstGeom>
        </p:spPr>
        <p:txBody>
          <a:bodyPr wrap="none">
            <a:spAutoFit/>
          </a:bodyPr>
          <a:lstStyle/>
          <a:p>
            <a:pPr rtl="1"/>
            <a:r>
              <a:rPr lang="en-US" b="1" dirty="0" smtClean="0">
                <a:solidFill>
                  <a:prstClr val="black"/>
                </a:solidFill>
              </a:rPr>
              <a:t>Fig : Section on external wall before </a:t>
            </a:r>
            <a:endParaRPr lang="ar-SA" b="1" dirty="0">
              <a:solidFill>
                <a:prstClr val="black"/>
              </a:solidFill>
            </a:endParaRPr>
          </a:p>
        </p:txBody>
      </p:sp>
      <p:sp>
        <p:nvSpPr>
          <p:cNvPr id="3" name="مربع نص 2"/>
          <p:cNvSpPr txBox="1"/>
          <p:nvPr/>
        </p:nvSpPr>
        <p:spPr>
          <a:xfrm>
            <a:off x="-396552" y="1844823"/>
            <a:ext cx="3096489" cy="461665"/>
          </a:xfrm>
          <a:prstGeom prst="rect">
            <a:avLst/>
          </a:prstGeom>
          <a:noFill/>
        </p:spPr>
        <p:txBody>
          <a:bodyPr wrap="none" rtlCol="0">
            <a:spAutoFit/>
          </a:bodyPr>
          <a:lstStyle/>
          <a:p>
            <a:r>
              <a:rPr lang="en-GB" dirty="0" smtClean="0"/>
              <a:t>	</a:t>
            </a:r>
            <a:r>
              <a:rPr lang="en-GB" sz="2400" b="1" dirty="0" smtClean="0"/>
              <a:t>Envelope layers</a:t>
            </a:r>
            <a:endParaRPr lang="en-GB" b="1" dirty="0"/>
          </a:p>
        </p:txBody>
      </p:sp>
    </p:spTree>
    <p:extLst>
      <p:ext uri="{BB962C8B-B14F-4D97-AF65-F5344CB8AC3E}">
        <p14:creationId xmlns:p14="http://schemas.microsoft.com/office/powerpoint/2010/main" val="38077677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95536" y="116632"/>
            <a:ext cx="2890664" cy="922114"/>
          </a:xfrm>
          <a:prstGeom prst="rect">
            <a:avLst/>
          </a:prstGeo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smtClean="0">
                <a:ln>
                  <a:noFill/>
                </a:ln>
                <a:solidFill>
                  <a:schemeClr val="tx1"/>
                </a:solidFill>
                <a:effectLst/>
                <a:uLnTx/>
                <a:uFillTx/>
              </a:rPr>
              <a:t>Methodology</a:t>
            </a:r>
            <a:endParaRPr kumimoji="0" lang="en-US" sz="3200" b="1" i="0" u="none" strike="noStrike" kern="0" cap="none" spc="0" normalizeH="0" baseline="0" noProof="0" dirty="0">
              <a:ln>
                <a:noFill/>
              </a:ln>
              <a:solidFill>
                <a:schemeClr val="tx1"/>
              </a:solidFill>
              <a:effectLst/>
              <a:uLnTx/>
              <a:uFillTx/>
            </a:endParaRPr>
          </a:p>
        </p:txBody>
      </p:sp>
      <p:sp>
        <p:nvSpPr>
          <p:cNvPr id="3" name="Content Placeholder 2"/>
          <p:cNvSpPr>
            <a:spLocks noGrp="1"/>
          </p:cNvSpPr>
          <p:nvPr>
            <p:ph idx="1"/>
          </p:nvPr>
        </p:nvSpPr>
        <p:spPr>
          <a:xfrm>
            <a:off x="395536" y="1196752"/>
            <a:ext cx="8229600" cy="4525963"/>
          </a:xfrm>
        </p:spPr>
        <p:txBody>
          <a:bodyPr/>
          <a:lstStyle/>
          <a:p>
            <a:pPr marL="0" lvl="0" indent="0">
              <a:buClr>
                <a:srgbClr val="98C723"/>
              </a:buClr>
              <a:buNone/>
            </a:pPr>
            <a:r>
              <a:rPr lang="en-US" sz="2400" b="1" dirty="0">
                <a:solidFill>
                  <a:prstClr val="black"/>
                </a:solidFill>
              </a:rPr>
              <a:t>Consist of two Phases:</a:t>
            </a:r>
          </a:p>
          <a:p>
            <a:pPr marL="0" indent="0">
              <a:buNone/>
            </a:pPr>
            <a:endParaRPr lang="en-US" dirty="0"/>
          </a:p>
        </p:txBody>
      </p:sp>
      <p:sp>
        <p:nvSpPr>
          <p:cNvPr id="2" name="Date Placeholder 1"/>
          <p:cNvSpPr>
            <a:spLocks noGrp="1"/>
          </p:cNvSpPr>
          <p:nvPr>
            <p:ph type="dt" sz="half" idx="10"/>
          </p:nvPr>
        </p:nvSpPr>
        <p:spPr/>
        <p:txBody>
          <a:bodyPr/>
          <a:lstStyle/>
          <a:p>
            <a:pPr rtl="1"/>
            <a:r>
              <a:rPr lang="en-US" dirty="0" smtClean="0">
                <a:solidFill>
                  <a:prstClr val="black">
                    <a:tint val="75000"/>
                  </a:prstClr>
                </a:solidFill>
              </a:rPr>
              <a:t>15/5/2018</a:t>
            </a:r>
            <a:endParaRPr lang="ar-SA" dirty="0">
              <a:solidFill>
                <a:prstClr val="black">
                  <a:tint val="75000"/>
                </a:prstClr>
              </a:solidFill>
            </a:endParaRPr>
          </a:p>
        </p:txBody>
      </p:sp>
      <p:sp>
        <p:nvSpPr>
          <p:cNvPr id="6" name="Slide Number Placeholder 5"/>
          <p:cNvSpPr>
            <a:spLocks noGrp="1"/>
          </p:cNvSpPr>
          <p:nvPr>
            <p:ph type="sldNum" sz="quarter" idx="12"/>
          </p:nvPr>
        </p:nvSpPr>
        <p:spPr>
          <a:xfrm>
            <a:off x="323528" y="6420168"/>
            <a:ext cx="561975" cy="365125"/>
          </a:xfrm>
        </p:spPr>
        <p:txBody>
          <a:bodyPr/>
          <a:lstStyle/>
          <a:p>
            <a:pPr rtl="1"/>
            <a:fld id="{1CF4C278-A958-41EA-9592-89D70E0EC4D9}" type="slidenum">
              <a:rPr lang="ar-SA" smtClean="0">
                <a:solidFill>
                  <a:prstClr val="black">
                    <a:tint val="75000"/>
                  </a:prstClr>
                </a:solidFill>
              </a:rPr>
              <a:pPr rtl="1"/>
              <a:t>4</a:t>
            </a:fld>
            <a:endParaRPr lang="ar-SA" dirty="0">
              <a:solidFill>
                <a:prstClr val="black">
                  <a:tint val="75000"/>
                </a:prstClr>
              </a:solidFill>
            </a:endParaRP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1545933" y="1734047"/>
            <a:ext cx="5474339" cy="4503265"/>
          </a:xfrm>
          <a:prstGeom prst="rect">
            <a:avLst/>
          </a:prstGeom>
        </p:spPr>
      </p:pic>
      <p:sp>
        <p:nvSpPr>
          <p:cNvPr id="7" name="مربع نص 6"/>
          <p:cNvSpPr txBox="1"/>
          <p:nvPr/>
        </p:nvSpPr>
        <p:spPr>
          <a:xfrm>
            <a:off x="3707904" y="6237312"/>
            <a:ext cx="2007281" cy="369332"/>
          </a:xfrm>
          <a:prstGeom prst="rect">
            <a:avLst/>
          </a:prstGeom>
          <a:noFill/>
        </p:spPr>
        <p:txBody>
          <a:bodyPr wrap="none" rtlCol="0">
            <a:spAutoFit/>
          </a:bodyPr>
          <a:lstStyle/>
          <a:p>
            <a:r>
              <a:rPr lang="en-US" dirty="0" smtClean="0"/>
              <a:t>Fig: Methodology</a:t>
            </a:r>
            <a:endParaRPr lang="en-GB" dirty="0"/>
          </a:p>
        </p:txBody>
      </p:sp>
    </p:spTree>
    <p:extLst>
      <p:ext uri="{BB962C8B-B14F-4D97-AF65-F5344CB8AC3E}">
        <p14:creationId xmlns:p14="http://schemas.microsoft.com/office/powerpoint/2010/main" val="181361969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rof 1.PNG"/>
          <p:cNvPicPr/>
          <p:nvPr/>
        </p:nvPicPr>
        <p:blipFill>
          <a:blip r:embed="rId2"/>
          <a:stretch>
            <a:fillRect/>
          </a:stretch>
        </p:blipFill>
        <p:spPr>
          <a:xfrm>
            <a:off x="4857752" y="857232"/>
            <a:ext cx="3458058" cy="3124636"/>
          </a:xfrm>
          <a:prstGeom prst="rect">
            <a:avLst/>
          </a:prstGeom>
        </p:spPr>
      </p:pic>
      <p:sp>
        <p:nvSpPr>
          <p:cNvPr id="5" name="مستطيل 4"/>
          <p:cNvSpPr/>
          <p:nvPr/>
        </p:nvSpPr>
        <p:spPr>
          <a:xfrm>
            <a:off x="5429256" y="4357694"/>
            <a:ext cx="2730235" cy="369332"/>
          </a:xfrm>
          <a:prstGeom prst="rect">
            <a:avLst/>
          </a:prstGeom>
        </p:spPr>
        <p:txBody>
          <a:bodyPr wrap="none">
            <a:spAutoFit/>
          </a:bodyPr>
          <a:lstStyle/>
          <a:p>
            <a:pPr rtl="1"/>
            <a:r>
              <a:rPr lang="en-US" b="1" dirty="0" smtClean="0">
                <a:solidFill>
                  <a:prstClr val="black"/>
                </a:solidFill>
              </a:rPr>
              <a:t>Fig :Section in roof after</a:t>
            </a:r>
            <a:endParaRPr lang="ar-SA" b="1" dirty="0">
              <a:solidFill>
                <a:prstClr val="black"/>
              </a:solidFill>
            </a:endParaRPr>
          </a:p>
        </p:txBody>
      </p:sp>
      <p:pic>
        <p:nvPicPr>
          <p:cNvPr id="6" name="Content Placeholder 4"/>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a:xfrm>
            <a:off x="785786" y="928670"/>
            <a:ext cx="2857520" cy="3159224"/>
          </a:xfrm>
          <a:prstGeom prst="rect">
            <a:avLst/>
          </a:prstGeom>
        </p:spPr>
      </p:pic>
      <p:sp>
        <p:nvSpPr>
          <p:cNvPr id="2" name="Date Placeholder 1"/>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fld id="{405A84C8-BCE6-4B11-AE07-082EE80ED0A0}" type="slidenum">
              <a:rPr lang="ar-SA" smtClean="0">
                <a:solidFill>
                  <a:prstClr val="black">
                    <a:tint val="75000"/>
                  </a:prstClr>
                </a:solidFill>
              </a:rPr>
              <a:pPr/>
              <a:t>40</a:t>
            </a:fld>
            <a:endParaRPr lang="ar-SA">
              <a:solidFill>
                <a:prstClr val="black">
                  <a:tint val="75000"/>
                </a:prstClr>
              </a:solidFill>
            </a:endParaRPr>
          </a:p>
        </p:txBody>
      </p:sp>
      <p:sp>
        <p:nvSpPr>
          <p:cNvPr id="7" name="مستطيل 6"/>
          <p:cNvSpPr/>
          <p:nvPr/>
        </p:nvSpPr>
        <p:spPr>
          <a:xfrm>
            <a:off x="928662" y="4286256"/>
            <a:ext cx="2922595" cy="369332"/>
          </a:xfrm>
          <a:prstGeom prst="rect">
            <a:avLst/>
          </a:prstGeom>
        </p:spPr>
        <p:txBody>
          <a:bodyPr wrap="none">
            <a:spAutoFit/>
          </a:bodyPr>
          <a:lstStyle/>
          <a:p>
            <a:pPr rtl="1"/>
            <a:r>
              <a:rPr lang="en-US" b="1" dirty="0" smtClean="0">
                <a:solidFill>
                  <a:prstClr val="black"/>
                </a:solidFill>
              </a:rPr>
              <a:t>Fig :Section in roof before</a:t>
            </a:r>
            <a:endParaRPr lang="ar-SA" b="1" dirty="0">
              <a:solidFill>
                <a:prstClr val="black"/>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4786314" y="4572008"/>
            <a:ext cx="3857652" cy="369332"/>
          </a:xfrm>
          <a:prstGeom prst="rect">
            <a:avLst/>
          </a:prstGeom>
          <a:noFill/>
        </p:spPr>
        <p:txBody>
          <a:bodyPr wrap="square" rtlCol="1">
            <a:spAutoFit/>
          </a:bodyPr>
          <a:lstStyle/>
          <a:p>
            <a:pPr algn="r" rtl="1"/>
            <a:r>
              <a:rPr lang="en-US" b="1" dirty="0" smtClean="0">
                <a:solidFill>
                  <a:prstClr val="black"/>
                </a:solidFill>
              </a:rPr>
              <a:t>Fig :Section in internal floor after</a:t>
            </a:r>
            <a:endParaRPr lang="ar-SA" b="1" dirty="0">
              <a:solidFill>
                <a:prstClr val="black"/>
              </a:solidFill>
            </a:endParaRPr>
          </a:p>
        </p:txBody>
      </p:sp>
      <p:pic>
        <p:nvPicPr>
          <p:cNvPr id="53249" name="Picture 1"/>
          <p:cNvPicPr>
            <a:picLocks noChangeAspect="1" noChangeArrowheads="1"/>
          </p:cNvPicPr>
          <p:nvPr/>
        </p:nvPicPr>
        <p:blipFill>
          <a:blip r:embed="rId2"/>
          <a:srcRect/>
          <a:stretch>
            <a:fillRect/>
          </a:stretch>
        </p:blipFill>
        <p:spPr bwMode="auto">
          <a:xfrm>
            <a:off x="4857752" y="1214422"/>
            <a:ext cx="3200400" cy="2928958"/>
          </a:xfrm>
          <a:prstGeom prst="rect">
            <a:avLst/>
          </a:prstGeom>
          <a:noFill/>
          <a:ln w="9525">
            <a:noFill/>
            <a:miter lim="800000"/>
            <a:headEnd/>
            <a:tailEnd/>
          </a:ln>
          <a:effectLst/>
        </p:spPr>
      </p:pic>
      <p:pic>
        <p:nvPicPr>
          <p:cNvPr id="7" name="صورة 6" descr="int floor 1.PNG"/>
          <p:cNvPicPr/>
          <p:nvPr/>
        </p:nvPicPr>
        <p:blipFill>
          <a:blip r:embed="rId3"/>
          <a:stretch>
            <a:fillRect/>
          </a:stretch>
        </p:blipFill>
        <p:spPr>
          <a:xfrm>
            <a:off x="428596" y="1071546"/>
            <a:ext cx="3477111" cy="3162742"/>
          </a:xfrm>
          <a:prstGeom prst="rect">
            <a:avLst/>
          </a:prstGeom>
        </p:spPr>
      </p:pic>
      <p:sp>
        <p:nvSpPr>
          <p:cNvPr id="8" name="مستطيل 7"/>
          <p:cNvSpPr/>
          <p:nvPr/>
        </p:nvSpPr>
        <p:spPr>
          <a:xfrm>
            <a:off x="88254" y="4500570"/>
            <a:ext cx="3890809" cy="369332"/>
          </a:xfrm>
          <a:prstGeom prst="rect">
            <a:avLst/>
          </a:prstGeom>
        </p:spPr>
        <p:txBody>
          <a:bodyPr wrap="none">
            <a:spAutoFit/>
          </a:bodyPr>
          <a:lstStyle/>
          <a:p>
            <a:pPr algn="r" rtl="1"/>
            <a:r>
              <a:rPr lang="en-US" b="1" dirty="0" smtClean="0">
                <a:solidFill>
                  <a:prstClr val="black"/>
                </a:solidFill>
              </a:rPr>
              <a:t>Fig :Section in internal floor before</a:t>
            </a:r>
            <a:endParaRPr lang="ar-SA" b="1" dirty="0">
              <a:solidFill>
                <a:prstClr val="black"/>
              </a:solidFill>
            </a:endParaRPr>
          </a:p>
        </p:txBody>
      </p:sp>
      <p:sp>
        <p:nvSpPr>
          <p:cNvPr id="2" name="Date Placeholder 1"/>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fld id="{405A84C8-BCE6-4B11-AE07-082EE80ED0A0}" type="slidenum">
              <a:rPr lang="ar-SA" smtClean="0">
                <a:solidFill>
                  <a:prstClr val="black">
                    <a:tint val="75000"/>
                  </a:prstClr>
                </a:solidFill>
              </a:rPr>
              <a:pPr/>
              <a:t>41</a:t>
            </a:fld>
            <a:endParaRPr lang="ar-SA">
              <a:solidFill>
                <a:prstClr val="black">
                  <a:tint val="75000"/>
                </a:prstClr>
              </a:solidFill>
            </a:endParaRPr>
          </a:p>
        </p:txBody>
      </p:sp>
    </p:spTree>
    <p:extLst>
      <p:ext uri="{BB962C8B-B14F-4D97-AF65-F5344CB8AC3E}">
        <p14:creationId xmlns:p14="http://schemas.microsoft.com/office/powerpoint/2010/main" val="274183339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l" rtl="0"/>
            <a:r>
              <a:rPr lang="en-US" sz="4000" b="1" dirty="0" smtClean="0">
                <a:solidFill>
                  <a:schemeClr val="tx1"/>
                </a:solidFill>
              </a:rPr>
              <a:t>Simulation:</a:t>
            </a:r>
            <a:r>
              <a:rPr lang="en-US" dirty="0" smtClean="0">
                <a:solidFill>
                  <a:schemeClr val="tx1"/>
                </a:solidFill>
              </a:rPr>
              <a:t/>
            </a:r>
            <a:br>
              <a:rPr lang="en-US" dirty="0" smtClean="0">
                <a:solidFill>
                  <a:schemeClr val="tx1"/>
                </a:solidFill>
              </a:rPr>
            </a:br>
            <a:endParaRPr lang="ar-SA" dirty="0">
              <a:solidFill>
                <a:schemeClr val="tx1"/>
              </a:solidFill>
            </a:endParaRPr>
          </a:p>
        </p:txBody>
      </p:sp>
      <p:pic>
        <p:nvPicPr>
          <p:cNvPr id="8" name="عنصر نائب للمحتوى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5786" y="2348880"/>
            <a:ext cx="7992888" cy="2414234"/>
          </a:xfrm>
        </p:spPr>
      </p:pic>
      <p:sp>
        <p:nvSpPr>
          <p:cNvPr id="3" name="Date Placeholder 2"/>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405A84C8-BCE6-4B11-AE07-082EE80ED0A0}" type="slidenum">
              <a:rPr lang="ar-SA" smtClean="0">
                <a:solidFill>
                  <a:prstClr val="black">
                    <a:tint val="75000"/>
                  </a:prstClr>
                </a:solidFill>
              </a:rPr>
              <a:pPr/>
              <a:t>42</a:t>
            </a:fld>
            <a:endParaRPr lang="ar-SA">
              <a:solidFill>
                <a:prstClr val="black">
                  <a:tint val="75000"/>
                </a:prstClr>
              </a:solidFill>
            </a:endParaRPr>
          </a:p>
        </p:txBody>
      </p:sp>
      <p:sp>
        <p:nvSpPr>
          <p:cNvPr id="5" name="مربع نص 4"/>
          <p:cNvSpPr txBox="1"/>
          <p:nvPr/>
        </p:nvSpPr>
        <p:spPr>
          <a:xfrm>
            <a:off x="683568" y="1070457"/>
            <a:ext cx="4429156" cy="400110"/>
          </a:xfrm>
          <a:prstGeom prst="rect">
            <a:avLst/>
          </a:prstGeom>
          <a:noFill/>
        </p:spPr>
        <p:txBody>
          <a:bodyPr wrap="square" rtlCol="1">
            <a:spAutoFit/>
          </a:bodyPr>
          <a:lstStyle/>
          <a:p>
            <a:pPr rtl="1"/>
            <a:r>
              <a:rPr lang="en-US" sz="2000" dirty="0" smtClean="0">
                <a:solidFill>
                  <a:srgbClr val="FF0000"/>
                </a:solidFill>
              </a:rPr>
              <a:t>U values for envelope:</a:t>
            </a:r>
            <a:endParaRPr lang="ar-SA" sz="2000" dirty="0">
              <a:solidFill>
                <a:srgbClr val="FF0000"/>
              </a:solidFill>
            </a:endParaRPr>
          </a:p>
        </p:txBody>
      </p:sp>
      <p:sp>
        <p:nvSpPr>
          <p:cNvPr id="6" name="مربع نص 5"/>
          <p:cNvSpPr txBox="1"/>
          <p:nvPr/>
        </p:nvSpPr>
        <p:spPr>
          <a:xfrm>
            <a:off x="1000100" y="1714488"/>
            <a:ext cx="6429420" cy="369332"/>
          </a:xfrm>
          <a:prstGeom prst="rect">
            <a:avLst/>
          </a:prstGeom>
          <a:noFill/>
        </p:spPr>
        <p:txBody>
          <a:bodyPr wrap="square" rtlCol="1">
            <a:spAutoFit/>
          </a:bodyPr>
          <a:lstStyle/>
          <a:p>
            <a:r>
              <a:rPr lang="en-US" b="1" dirty="0" smtClean="0">
                <a:solidFill>
                  <a:prstClr val="black"/>
                </a:solidFill>
              </a:rPr>
              <a:t>Table: </a:t>
            </a:r>
            <a:r>
              <a:rPr lang="en-US" b="1" dirty="0">
                <a:solidFill>
                  <a:prstClr val="black"/>
                </a:solidFill>
              </a:rPr>
              <a:t>C</a:t>
            </a:r>
            <a:r>
              <a:rPr lang="en-US" b="1" dirty="0" smtClean="0">
                <a:solidFill>
                  <a:prstClr val="black"/>
                </a:solidFill>
              </a:rPr>
              <a:t>omparison in U value between old and new design </a:t>
            </a:r>
            <a:endParaRPr lang="ar-SA" b="1" dirty="0">
              <a:solidFill>
                <a:prstClr val="black"/>
              </a:solidFill>
            </a:endParaRPr>
          </a:p>
        </p:txBody>
      </p:sp>
    </p:spTree>
    <p:extLst>
      <p:ext uri="{BB962C8B-B14F-4D97-AF65-F5344CB8AC3E}">
        <p14:creationId xmlns:p14="http://schemas.microsoft.com/office/powerpoint/2010/main" val="131076782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36301" y="188640"/>
            <a:ext cx="8229600" cy="1000108"/>
          </a:xfrm>
        </p:spPr>
        <p:txBody>
          <a:bodyPr>
            <a:normAutofit/>
          </a:bodyPr>
          <a:lstStyle/>
          <a:p>
            <a:pPr algn="l" rtl="0"/>
            <a:r>
              <a:rPr lang="en-US" sz="3200" b="1" dirty="0" smtClean="0">
                <a:solidFill>
                  <a:schemeClr val="tx1"/>
                </a:solidFill>
              </a:rPr>
              <a:t>Comfort analysis:</a:t>
            </a:r>
            <a:endParaRPr lang="ar-SA" sz="3200" b="1" dirty="0">
              <a:solidFill>
                <a:schemeClr val="tx1"/>
              </a:solidFill>
            </a:endParaRPr>
          </a:p>
        </p:txBody>
      </p:sp>
      <p:pic>
        <p:nvPicPr>
          <p:cNvPr id="4" name="عنصر نائب للمحتوى 3"/>
          <p:cNvPicPr>
            <a:picLocks noGrp="1"/>
          </p:cNvPicPr>
          <p:nvPr>
            <p:ph idx="1"/>
          </p:nvPr>
        </p:nvPicPr>
        <p:blipFill>
          <a:blip r:embed="rId2"/>
          <a:srcRect/>
          <a:stretch>
            <a:fillRect/>
          </a:stretch>
        </p:blipFill>
        <p:spPr bwMode="auto">
          <a:xfrm>
            <a:off x="857224" y="1428736"/>
            <a:ext cx="7315176" cy="1800236"/>
          </a:xfrm>
          <a:prstGeom prst="rect">
            <a:avLst/>
          </a:prstGeom>
          <a:noFill/>
          <a:ln w="9525">
            <a:noFill/>
            <a:miter lim="800000"/>
            <a:headEnd/>
            <a:tailEnd/>
          </a:ln>
        </p:spPr>
      </p:pic>
      <p:sp>
        <p:nvSpPr>
          <p:cNvPr id="3" name="Date Placeholder 2"/>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8" name="Slide Number Placeholder 7"/>
          <p:cNvSpPr>
            <a:spLocks noGrp="1"/>
          </p:cNvSpPr>
          <p:nvPr>
            <p:ph type="sldNum" sz="quarter" idx="12"/>
          </p:nvPr>
        </p:nvSpPr>
        <p:spPr/>
        <p:txBody>
          <a:bodyPr/>
          <a:lstStyle/>
          <a:p>
            <a:fld id="{405A84C8-BCE6-4B11-AE07-082EE80ED0A0}" type="slidenum">
              <a:rPr lang="ar-SA" smtClean="0">
                <a:solidFill>
                  <a:prstClr val="black">
                    <a:tint val="75000"/>
                  </a:prstClr>
                </a:solidFill>
              </a:rPr>
              <a:pPr/>
              <a:t>43</a:t>
            </a:fld>
            <a:endParaRPr lang="ar-SA">
              <a:solidFill>
                <a:prstClr val="black">
                  <a:tint val="75000"/>
                </a:prstClr>
              </a:solidFill>
            </a:endParaRPr>
          </a:p>
        </p:txBody>
      </p:sp>
      <p:sp>
        <p:nvSpPr>
          <p:cNvPr id="5" name="مربع نص 4"/>
          <p:cNvSpPr txBox="1"/>
          <p:nvPr/>
        </p:nvSpPr>
        <p:spPr>
          <a:xfrm>
            <a:off x="2627784" y="3228972"/>
            <a:ext cx="4429156" cy="369332"/>
          </a:xfrm>
          <a:prstGeom prst="rect">
            <a:avLst/>
          </a:prstGeom>
          <a:noFill/>
        </p:spPr>
        <p:txBody>
          <a:bodyPr wrap="square" rtlCol="1">
            <a:spAutoFit/>
          </a:bodyPr>
          <a:lstStyle/>
          <a:p>
            <a:pPr rtl="1"/>
            <a:r>
              <a:rPr lang="en-US" b="1" dirty="0" smtClean="0">
                <a:solidFill>
                  <a:prstClr val="black"/>
                </a:solidFill>
              </a:rPr>
              <a:t>Fig : Comfort simulation before </a:t>
            </a:r>
            <a:r>
              <a:rPr lang="en-US" dirty="0" smtClean="0">
                <a:solidFill>
                  <a:prstClr val="black"/>
                </a:solidFill>
              </a:rPr>
              <a:t>.</a:t>
            </a:r>
            <a:endParaRPr lang="ar-SA" dirty="0">
              <a:solidFill>
                <a:prstClr val="black"/>
              </a:solidFill>
            </a:endParaRPr>
          </a:p>
        </p:txBody>
      </p:sp>
      <p:pic>
        <p:nvPicPr>
          <p:cNvPr id="6" name="صورة 5"/>
          <p:cNvPicPr/>
          <p:nvPr/>
        </p:nvPicPr>
        <p:blipFill>
          <a:blip r:embed="rId3"/>
          <a:srcRect/>
          <a:stretch>
            <a:fillRect/>
          </a:stretch>
        </p:blipFill>
        <p:spPr bwMode="auto">
          <a:xfrm>
            <a:off x="785786" y="4000504"/>
            <a:ext cx="7530630" cy="1826744"/>
          </a:xfrm>
          <a:prstGeom prst="rect">
            <a:avLst/>
          </a:prstGeom>
          <a:noFill/>
          <a:ln w="9525">
            <a:noFill/>
            <a:miter lim="800000"/>
            <a:headEnd/>
            <a:tailEnd/>
          </a:ln>
        </p:spPr>
      </p:pic>
      <p:sp>
        <p:nvSpPr>
          <p:cNvPr id="7" name="مربع نص 6"/>
          <p:cNvSpPr txBox="1"/>
          <p:nvPr/>
        </p:nvSpPr>
        <p:spPr>
          <a:xfrm>
            <a:off x="2632533" y="5827248"/>
            <a:ext cx="4000528" cy="369332"/>
          </a:xfrm>
          <a:prstGeom prst="rect">
            <a:avLst/>
          </a:prstGeom>
          <a:noFill/>
        </p:spPr>
        <p:txBody>
          <a:bodyPr wrap="square" rtlCol="1">
            <a:spAutoFit/>
          </a:bodyPr>
          <a:lstStyle/>
          <a:p>
            <a:r>
              <a:rPr lang="en-US" b="1" dirty="0" smtClean="0">
                <a:solidFill>
                  <a:prstClr val="black"/>
                </a:solidFill>
              </a:rPr>
              <a:t>Fig :Comfort simulation after.</a:t>
            </a:r>
            <a:endParaRPr lang="ar-SA" b="1" dirty="0">
              <a:solidFill>
                <a:prstClr val="black"/>
              </a:solidFill>
            </a:endParaRPr>
          </a:p>
        </p:txBody>
      </p:sp>
    </p:spTree>
    <p:extLst>
      <p:ext uri="{BB962C8B-B14F-4D97-AF65-F5344CB8AC3E}">
        <p14:creationId xmlns:p14="http://schemas.microsoft.com/office/powerpoint/2010/main" val="40526490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srcRect/>
          <a:stretch>
            <a:fillRect/>
          </a:stretch>
        </p:blipFill>
        <p:spPr bwMode="auto">
          <a:xfrm>
            <a:off x="1000100" y="1571612"/>
            <a:ext cx="6786610" cy="1071570"/>
          </a:xfrm>
          <a:prstGeom prst="rect">
            <a:avLst/>
          </a:prstGeom>
          <a:noFill/>
          <a:ln w="9525">
            <a:noFill/>
            <a:miter lim="800000"/>
            <a:headEnd/>
            <a:tailEnd/>
          </a:ln>
          <a:effectLst/>
        </p:spPr>
      </p:pic>
      <p:sp>
        <p:nvSpPr>
          <p:cNvPr id="2" name="Date Placeholder 1"/>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fld id="{405A84C8-BCE6-4B11-AE07-082EE80ED0A0}" type="slidenum">
              <a:rPr lang="ar-SA" smtClean="0">
                <a:solidFill>
                  <a:prstClr val="black">
                    <a:tint val="75000"/>
                  </a:prstClr>
                </a:solidFill>
              </a:rPr>
              <a:pPr/>
              <a:t>44</a:t>
            </a:fld>
            <a:endParaRPr lang="ar-SA">
              <a:solidFill>
                <a:prstClr val="black">
                  <a:tint val="75000"/>
                </a:prstClr>
              </a:solidFill>
            </a:endParaRPr>
          </a:p>
        </p:txBody>
      </p:sp>
      <p:sp>
        <p:nvSpPr>
          <p:cNvPr id="7" name="مربع نص 6"/>
          <p:cNvSpPr txBox="1"/>
          <p:nvPr/>
        </p:nvSpPr>
        <p:spPr>
          <a:xfrm>
            <a:off x="1142976" y="928670"/>
            <a:ext cx="4143404" cy="369332"/>
          </a:xfrm>
          <a:prstGeom prst="rect">
            <a:avLst/>
          </a:prstGeom>
          <a:noFill/>
        </p:spPr>
        <p:txBody>
          <a:bodyPr wrap="square" rtlCol="1">
            <a:spAutoFit/>
          </a:bodyPr>
          <a:lstStyle/>
          <a:p>
            <a:r>
              <a:rPr lang="en-US" b="1" dirty="0">
                <a:solidFill>
                  <a:prstClr val="black"/>
                </a:solidFill>
              </a:rPr>
              <a:t>T</a:t>
            </a:r>
            <a:r>
              <a:rPr lang="en-US" b="1" dirty="0" smtClean="0">
                <a:solidFill>
                  <a:prstClr val="black"/>
                </a:solidFill>
              </a:rPr>
              <a:t>able: comparison in comfort value</a:t>
            </a:r>
            <a:endParaRPr lang="ar-SA" dirty="0">
              <a:solidFill>
                <a:prstClr val="black"/>
              </a:solidFill>
            </a:endParaRPr>
          </a:p>
        </p:txBody>
      </p:sp>
      <p:sp>
        <p:nvSpPr>
          <p:cNvPr id="8" name="مربع نص 7"/>
          <p:cNvSpPr txBox="1"/>
          <p:nvPr/>
        </p:nvSpPr>
        <p:spPr>
          <a:xfrm>
            <a:off x="953463" y="3061134"/>
            <a:ext cx="3714776" cy="400110"/>
          </a:xfrm>
          <a:prstGeom prst="rect">
            <a:avLst/>
          </a:prstGeom>
          <a:noFill/>
        </p:spPr>
        <p:txBody>
          <a:bodyPr wrap="square" rtlCol="1">
            <a:spAutoFit/>
          </a:bodyPr>
          <a:lstStyle/>
          <a:p>
            <a:r>
              <a:rPr lang="en-US" sz="2000" b="1" dirty="0" smtClean="0"/>
              <a:t>Total site energy</a:t>
            </a:r>
            <a:endParaRPr lang="ar-SA" sz="2000" b="1" dirty="0"/>
          </a:p>
        </p:txBody>
      </p:sp>
      <p:sp>
        <p:nvSpPr>
          <p:cNvPr id="10" name="مربع نص 9"/>
          <p:cNvSpPr txBox="1"/>
          <p:nvPr/>
        </p:nvSpPr>
        <p:spPr>
          <a:xfrm>
            <a:off x="1214414" y="3786190"/>
            <a:ext cx="5072098" cy="369332"/>
          </a:xfrm>
          <a:prstGeom prst="rect">
            <a:avLst/>
          </a:prstGeom>
          <a:noFill/>
        </p:spPr>
        <p:txBody>
          <a:bodyPr wrap="square" rtlCol="1">
            <a:spAutoFit/>
          </a:bodyPr>
          <a:lstStyle/>
          <a:p>
            <a:r>
              <a:rPr lang="en-US" b="1" dirty="0" smtClean="0">
                <a:solidFill>
                  <a:prstClr val="black"/>
                </a:solidFill>
              </a:rPr>
              <a:t>Table: Total site energy before.</a:t>
            </a:r>
            <a:endParaRPr lang="ar-SA" b="1" dirty="0">
              <a:solidFill>
                <a:prstClr val="black"/>
              </a:solidFill>
            </a:endParaRPr>
          </a:p>
        </p:txBody>
      </p:sp>
      <p:pic>
        <p:nvPicPr>
          <p:cNvPr id="11"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8662" y="4357694"/>
            <a:ext cx="6500858" cy="909654"/>
          </a:xfrm>
          <a:prstGeom prst="rect">
            <a:avLst/>
          </a:prstGeom>
        </p:spPr>
      </p:pic>
    </p:spTree>
    <p:extLst>
      <p:ext uri="{BB962C8B-B14F-4D97-AF65-F5344CB8AC3E}">
        <p14:creationId xmlns:p14="http://schemas.microsoft.com/office/powerpoint/2010/main" val="309118707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57166"/>
            <a:ext cx="8229600" cy="857256"/>
          </a:xfrm>
        </p:spPr>
        <p:txBody>
          <a:bodyPr>
            <a:normAutofit/>
          </a:bodyPr>
          <a:lstStyle/>
          <a:p>
            <a:pPr algn="l" rtl="0"/>
            <a:r>
              <a:rPr lang="en-US" sz="2000" b="1" dirty="0" smtClean="0">
                <a:solidFill>
                  <a:schemeClr val="tx1"/>
                </a:solidFill>
                <a:effectLst/>
              </a:rPr>
              <a:t>Table </a:t>
            </a:r>
            <a:r>
              <a:rPr lang="en-US" sz="2000" b="1" dirty="0" smtClean="0">
                <a:solidFill>
                  <a:schemeClr val="tx1"/>
                </a:solidFill>
              </a:rPr>
              <a:t>: Total site energy after</a:t>
            </a:r>
            <a:endParaRPr lang="ar-SA" sz="2000" b="1" dirty="0">
              <a:solidFill>
                <a:schemeClr val="tx1"/>
              </a:solidFill>
            </a:endParaRPr>
          </a:p>
        </p:txBody>
      </p:sp>
      <p:sp>
        <p:nvSpPr>
          <p:cNvPr id="3" name="Date Placeholder 2"/>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405A84C8-BCE6-4B11-AE07-082EE80ED0A0}" type="slidenum">
              <a:rPr lang="ar-SA" smtClean="0">
                <a:solidFill>
                  <a:prstClr val="black">
                    <a:tint val="75000"/>
                  </a:prstClr>
                </a:solidFill>
              </a:rPr>
              <a:pPr/>
              <a:t>45</a:t>
            </a:fld>
            <a:endParaRPr lang="ar-SA">
              <a:solidFill>
                <a:prstClr val="black">
                  <a:tint val="75000"/>
                </a:prstClr>
              </a:solidFill>
            </a:endParaRPr>
          </a:p>
        </p:txBody>
      </p:sp>
      <p:sp>
        <p:nvSpPr>
          <p:cNvPr id="8" name="مربع نص 7"/>
          <p:cNvSpPr txBox="1"/>
          <p:nvPr/>
        </p:nvSpPr>
        <p:spPr>
          <a:xfrm>
            <a:off x="642910" y="2928934"/>
            <a:ext cx="5286412" cy="400110"/>
          </a:xfrm>
          <a:prstGeom prst="rect">
            <a:avLst/>
          </a:prstGeom>
          <a:noFill/>
        </p:spPr>
        <p:txBody>
          <a:bodyPr wrap="square" rtlCol="1">
            <a:spAutoFit/>
          </a:bodyPr>
          <a:lstStyle/>
          <a:p>
            <a:r>
              <a:rPr lang="en-US" sz="2000" b="1" dirty="0" smtClean="0">
                <a:solidFill>
                  <a:prstClr val="black"/>
                </a:solidFill>
              </a:rPr>
              <a:t>Table : </a:t>
            </a:r>
            <a:r>
              <a:rPr lang="en-US" sz="2000" b="1" dirty="0">
                <a:solidFill>
                  <a:prstClr val="black"/>
                </a:solidFill>
              </a:rPr>
              <a:t>T</a:t>
            </a:r>
            <a:r>
              <a:rPr lang="en-US" sz="2000" b="1" dirty="0" smtClean="0">
                <a:solidFill>
                  <a:prstClr val="black"/>
                </a:solidFill>
              </a:rPr>
              <a:t>otal energy comparing</a:t>
            </a:r>
            <a:endParaRPr lang="ar-SA" sz="2000" b="1" dirty="0">
              <a:solidFill>
                <a:prstClr val="black"/>
              </a:solidFill>
            </a:endParaRPr>
          </a:p>
        </p:txBody>
      </p:sp>
      <p:pic>
        <p:nvPicPr>
          <p:cNvPr id="49153" name="Picture 1"/>
          <p:cNvPicPr>
            <a:picLocks noChangeAspect="1" noChangeArrowheads="1"/>
          </p:cNvPicPr>
          <p:nvPr/>
        </p:nvPicPr>
        <p:blipFill>
          <a:blip r:embed="rId2"/>
          <a:srcRect/>
          <a:stretch>
            <a:fillRect/>
          </a:stretch>
        </p:blipFill>
        <p:spPr bwMode="auto">
          <a:xfrm>
            <a:off x="571472" y="1428736"/>
            <a:ext cx="6643734" cy="1143008"/>
          </a:xfrm>
          <a:prstGeom prst="rect">
            <a:avLst/>
          </a:prstGeom>
          <a:noFill/>
          <a:ln w="9525">
            <a:noFill/>
            <a:miter lim="800000"/>
            <a:headEnd/>
            <a:tailEnd/>
          </a:ln>
          <a:effectLst/>
        </p:spPr>
      </p:pic>
      <p:pic>
        <p:nvPicPr>
          <p:cNvPr id="49154" name="Picture 2"/>
          <p:cNvPicPr>
            <a:picLocks noChangeAspect="1" noChangeArrowheads="1"/>
          </p:cNvPicPr>
          <p:nvPr/>
        </p:nvPicPr>
        <p:blipFill>
          <a:blip r:embed="rId3"/>
          <a:srcRect/>
          <a:stretch>
            <a:fillRect/>
          </a:stretch>
        </p:blipFill>
        <p:spPr bwMode="auto">
          <a:xfrm>
            <a:off x="500034" y="3500438"/>
            <a:ext cx="7072362" cy="1643074"/>
          </a:xfrm>
          <a:prstGeom prst="rect">
            <a:avLst/>
          </a:prstGeom>
          <a:noFill/>
          <a:ln w="9525">
            <a:noFill/>
            <a:miter lim="800000"/>
            <a:headEnd/>
            <a:tailEnd/>
          </a:ln>
          <a:effectLst/>
        </p:spPr>
      </p:pic>
    </p:spTree>
    <p:extLst>
      <p:ext uri="{BB962C8B-B14F-4D97-AF65-F5344CB8AC3E}">
        <p14:creationId xmlns:p14="http://schemas.microsoft.com/office/powerpoint/2010/main" val="204258361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r>
              <a:rPr lang="en-US" sz="2400" b="1" dirty="0" smtClean="0">
                <a:solidFill>
                  <a:schemeClr val="tx1"/>
                </a:solidFill>
              </a:rPr>
              <a:t>Cooling load and heating load analysis:</a:t>
            </a:r>
            <a:endParaRPr lang="ar-SA" sz="2400" b="1" dirty="0">
              <a:solidFill>
                <a:schemeClr val="tx1"/>
              </a:solidFill>
            </a:endParaRPr>
          </a:p>
        </p:txBody>
      </p:sp>
      <p:pic>
        <p:nvPicPr>
          <p:cNvPr id="4" name="عنصر نائب للمحتوى 3"/>
          <p:cNvPicPr>
            <a:picLocks noGrp="1"/>
          </p:cNvPicPr>
          <p:nvPr>
            <p:ph idx="1"/>
          </p:nvPr>
        </p:nvPicPr>
        <p:blipFill>
          <a:blip r:embed="rId2"/>
          <a:srcRect/>
          <a:stretch>
            <a:fillRect/>
          </a:stretch>
        </p:blipFill>
        <p:spPr bwMode="auto">
          <a:xfrm>
            <a:off x="857224" y="2071678"/>
            <a:ext cx="5715040" cy="3571900"/>
          </a:xfrm>
          <a:prstGeom prst="rect">
            <a:avLst/>
          </a:prstGeom>
          <a:noFill/>
          <a:ln w="9525">
            <a:noFill/>
            <a:miter lim="800000"/>
            <a:headEnd/>
            <a:tailEnd/>
          </a:ln>
        </p:spPr>
      </p:pic>
      <p:sp>
        <p:nvSpPr>
          <p:cNvPr id="3" name="Date Placeholder 2"/>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405A84C8-BCE6-4B11-AE07-082EE80ED0A0}" type="slidenum">
              <a:rPr lang="ar-SA" smtClean="0">
                <a:solidFill>
                  <a:prstClr val="black">
                    <a:tint val="75000"/>
                  </a:prstClr>
                </a:solidFill>
              </a:rPr>
              <a:pPr/>
              <a:t>46</a:t>
            </a:fld>
            <a:endParaRPr lang="ar-SA">
              <a:solidFill>
                <a:prstClr val="black">
                  <a:tint val="75000"/>
                </a:prstClr>
              </a:solidFill>
            </a:endParaRPr>
          </a:p>
        </p:txBody>
      </p:sp>
      <p:sp>
        <p:nvSpPr>
          <p:cNvPr id="5" name="مربع نص 4"/>
          <p:cNvSpPr txBox="1"/>
          <p:nvPr/>
        </p:nvSpPr>
        <p:spPr>
          <a:xfrm>
            <a:off x="1285852" y="1643050"/>
            <a:ext cx="5857916" cy="369332"/>
          </a:xfrm>
          <a:prstGeom prst="rect">
            <a:avLst/>
          </a:prstGeom>
          <a:noFill/>
        </p:spPr>
        <p:txBody>
          <a:bodyPr wrap="square" rtlCol="1">
            <a:spAutoFit/>
          </a:bodyPr>
          <a:lstStyle/>
          <a:p>
            <a:r>
              <a:rPr lang="en-US" b="1" dirty="0" smtClean="0">
                <a:solidFill>
                  <a:prstClr val="black"/>
                </a:solidFill>
              </a:rPr>
              <a:t>Table: </a:t>
            </a:r>
            <a:r>
              <a:rPr lang="en-US" b="1" dirty="0">
                <a:solidFill>
                  <a:prstClr val="black"/>
                </a:solidFill>
              </a:rPr>
              <a:t>H</a:t>
            </a:r>
            <a:r>
              <a:rPr lang="en-US" b="1" dirty="0" smtClean="0">
                <a:solidFill>
                  <a:prstClr val="black"/>
                </a:solidFill>
              </a:rPr>
              <a:t>eating load before</a:t>
            </a:r>
            <a:endParaRPr lang="ar-SA" b="1" dirty="0">
              <a:solidFill>
                <a:prstClr val="black"/>
              </a:solidFill>
            </a:endParaRPr>
          </a:p>
        </p:txBody>
      </p:sp>
    </p:spTree>
    <p:extLst>
      <p:ext uri="{BB962C8B-B14F-4D97-AF65-F5344CB8AC3E}">
        <p14:creationId xmlns:p14="http://schemas.microsoft.com/office/powerpoint/2010/main" val="114258386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8640"/>
            <a:ext cx="8229600" cy="928670"/>
          </a:xfrm>
        </p:spPr>
        <p:txBody>
          <a:bodyPr>
            <a:normAutofit/>
          </a:bodyPr>
          <a:lstStyle/>
          <a:p>
            <a:pPr algn="l" rtl="0"/>
            <a:r>
              <a:rPr lang="en-US" sz="2000" b="1" dirty="0" smtClean="0">
                <a:solidFill>
                  <a:schemeClr val="tx1"/>
                </a:solidFill>
              </a:rPr>
              <a:t>Table</a:t>
            </a:r>
            <a:r>
              <a:rPr lang="en-US" sz="2000" b="1" dirty="0" smtClean="0"/>
              <a:t> </a:t>
            </a:r>
            <a:r>
              <a:rPr lang="en-US" sz="2000" b="1" dirty="0" smtClean="0">
                <a:solidFill>
                  <a:schemeClr val="tx1"/>
                </a:solidFill>
              </a:rPr>
              <a:t>: </a:t>
            </a:r>
            <a:r>
              <a:rPr lang="en-US" sz="2000" b="1" dirty="0">
                <a:solidFill>
                  <a:schemeClr val="tx1"/>
                </a:solidFill>
              </a:rPr>
              <a:t>H</a:t>
            </a:r>
            <a:r>
              <a:rPr lang="en-US" sz="2000" b="1" dirty="0" smtClean="0">
                <a:solidFill>
                  <a:schemeClr val="tx1"/>
                </a:solidFill>
              </a:rPr>
              <a:t>eating load after</a:t>
            </a:r>
            <a:endParaRPr lang="ar-SA" sz="2000" b="1" dirty="0">
              <a:solidFill>
                <a:schemeClr val="tx1"/>
              </a:solidFill>
            </a:endParaRPr>
          </a:p>
        </p:txBody>
      </p:sp>
      <p:pic>
        <p:nvPicPr>
          <p:cNvPr id="4" name="عنصر نائب للمحتوى 3"/>
          <p:cNvPicPr>
            <a:picLocks noGrp="1"/>
          </p:cNvPicPr>
          <p:nvPr>
            <p:ph idx="1"/>
          </p:nvPr>
        </p:nvPicPr>
        <p:blipFill>
          <a:blip r:embed="rId2"/>
          <a:srcRect/>
          <a:stretch>
            <a:fillRect/>
          </a:stretch>
        </p:blipFill>
        <p:spPr bwMode="auto">
          <a:xfrm>
            <a:off x="857224" y="1071546"/>
            <a:ext cx="3929090" cy="2857520"/>
          </a:xfrm>
          <a:prstGeom prst="rect">
            <a:avLst/>
          </a:prstGeom>
          <a:noFill/>
          <a:ln w="9525">
            <a:noFill/>
            <a:miter lim="800000"/>
            <a:headEnd/>
            <a:tailEnd/>
          </a:ln>
        </p:spPr>
      </p:pic>
      <p:sp>
        <p:nvSpPr>
          <p:cNvPr id="3" name="Date Placeholder 2"/>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405A84C8-BCE6-4B11-AE07-082EE80ED0A0}" type="slidenum">
              <a:rPr lang="ar-SA" smtClean="0">
                <a:solidFill>
                  <a:prstClr val="black">
                    <a:tint val="75000"/>
                  </a:prstClr>
                </a:solidFill>
              </a:rPr>
              <a:pPr/>
              <a:t>47</a:t>
            </a:fld>
            <a:endParaRPr lang="ar-SA">
              <a:solidFill>
                <a:prstClr val="black">
                  <a:tint val="75000"/>
                </a:prstClr>
              </a:solidFill>
            </a:endParaRPr>
          </a:p>
        </p:txBody>
      </p:sp>
      <p:sp>
        <p:nvSpPr>
          <p:cNvPr id="6" name="مربع نص 5"/>
          <p:cNvSpPr txBox="1"/>
          <p:nvPr/>
        </p:nvSpPr>
        <p:spPr>
          <a:xfrm>
            <a:off x="928662" y="4286256"/>
            <a:ext cx="5929354" cy="400110"/>
          </a:xfrm>
          <a:prstGeom prst="rect">
            <a:avLst/>
          </a:prstGeom>
          <a:noFill/>
        </p:spPr>
        <p:txBody>
          <a:bodyPr wrap="square" rtlCol="1">
            <a:spAutoFit/>
          </a:bodyPr>
          <a:lstStyle/>
          <a:p>
            <a:r>
              <a:rPr lang="en-US" b="1" dirty="0" smtClean="0"/>
              <a:t>Table : </a:t>
            </a:r>
            <a:r>
              <a:rPr lang="en-US" b="1" dirty="0"/>
              <a:t>H</a:t>
            </a:r>
            <a:r>
              <a:rPr lang="en-US" b="1" dirty="0" smtClean="0"/>
              <a:t>eating and cooling </a:t>
            </a:r>
            <a:r>
              <a:rPr lang="en-US" sz="2000" b="1" dirty="0" smtClean="0"/>
              <a:t>load</a:t>
            </a:r>
            <a:r>
              <a:rPr lang="en-US" b="1" dirty="0" smtClean="0"/>
              <a:t> comparison.</a:t>
            </a:r>
            <a:endParaRPr lang="ar-SA" b="1" dirty="0"/>
          </a:p>
        </p:txBody>
      </p:sp>
      <p:pic>
        <p:nvPicPr>
          <p:cNvPr id="47106" name="Picture 2"/>
          <p:cNvPicPr>
            <a:picLocks noChangeAspect="1" noChangeArrowheads="1"/>
          </p:cNvPicPr>
          <p:nvPr/>
        </p:nvPicPr>
        <p:blipFill>
          <a:blip r:embed="rId3"/>
          <a:srcRect/>
          <a:stretch>
            <a:fillRect/>
          </a:stretch>
        </p:blipFill>
        <p:spPr bwMode="auto">
          <a:xfrm>
            <a:off x="642910" y="4786322"/>
            <a:ext cx="7429552" cy="1500198"/>
          </a:xfrm>
          <a:prstGeom prst="rect">
            <a:avLst/>
          </a:prstGeom>
          <a:noFill/>
          <a:ln w="9525">
            <a:noFill/>
            <a:miter lim="800000"/>
            <a:headEnd/>
            <a:tailEnd/>
          </a:ln>
          <a:effectLst/>
        </p:spPr>
      </p:pic>
    </p:spTree>
    <p:extLst>
      <p:ext uri="{BB962C8B-B14F-4D97-AF65-F5344CB8AC3E}">
        <p14:creationId xmlns:p14="http://schemas.microsoft.com/office/powerpoint/2010/main" val="131752303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755576" y="476672"/>
            <a:ext cx="7632848" cy="5904656"/>
          </a:xfrm>
        </p:spPr>
        <p:txBody>
          <a:bodyPr/>
          <a:lstStyle/>
          <a:p>
            <a:pPr algn="l"/>
            <a:r>
              <a:rPr lang="en-GB" sz="4000" b="1" dirty="0">
                <a:solidFill>
                  <a:schemeClr val="tx1"/>
                </a:solidFill>
              </a:rPr>
              <a:t>Acoustical </a:t>
            </a:r>
            <a:r>
              <a:rPr lang="en-GB" sz="4000" b="1" dirty="0" smtClean="0">
                <a:solidFill>
                  <a:schemeClr val="tx1"/>
                </a:solidFill>
              </a:rPr>
              <a:t>Redesign</a:t>
            </a:r>
            <a:endParaRPr lang="en-GB" sz="2800" b="1" dirty="0">
              <a:solidFill>
                <a:schemeClr val="tx1"/>
              </a:solidFill>
            </a:endParaRPr>
          </a:p>
          <a:p>
            <a:pPr algn="l"/>
            <a:endParaRPr lang="en-GB" sz="2800" b="1" dirty="0" smtClean="0">
              <a:solidFill>
                <a:srgbClr val="FF0000"/>
              </a:solidFill>
            </a:endParaRPr>
          </a:p>
          <a:p>
            <a:pPr algn="l"/>
            <a:r>
              <a:rPr lang="en-GB" sz="2800" b="1" dirty="0" smtClean="0">
                <a:solidFill>
                  <a:srgbClr val="00B050"/>
                </a:solidFill>
              </a:rPr>
              <a:t>Reverberation </a:t>
            </a:r>
            <a:r>
              <a:rPr lang="en-GB" sz="2800" b="1" dirty="0">
                <a:solidFill>
                  <a:srgbClr val="00B050"/>
                </a:solidFill>
              </a:rPr>
              <a:t>time </a:t>
            </a:r>
            <a:r>
              <a:rPr lang="en-GB" sz="2800" b="1" dirty="0" smtClean="0">
                <a:solidFill>
                  <a:srgbClr val="00B050"/>
                </a:solidFill>
              </a:rPr>
              <a:t>(RT60)</a:t>
            </a:r>
          </a:p>
          <a:p>
            <a:pPr algn="l"/>
            <a:r>
              <a:rPr lang="en-GB" sz="2400" b="1" dirty="0" smtClean="0">
                <a:solidFill>
                  <a:schemeClr val="tx1"/>
                </a:solidFill>
              </a:rPr>
              <a:t>Used </a:t>
            </a:r>
            <a:r>
              <a:rPr lang="en-GB" sz="2400" b="1" dirty="0">
                <a:solidFill>
                  <a:schemeClr val="tx1"/>
                </a:solidFill>
              </a:rPr>
              <a:t>materials for the wedding </a:t>
            </a:r>
            <a:r>
              <a:rPr lang="en-GB" sz="2400" b="1" dirty="0" smtClean="0">
                <a:solidFill>
                  <a:schemeClr val="tx1"/>
                </a:solidFill>
              </a:rPr>
              <a:t>hall</a:t>
            </a:r>
            <a:endParaRPr lang="en-GB" sz="2400" dirty="0"/>
          </a:p>
          <a:p>
            <a:pPr algn="l"/>
            <a:r>
              <a:rPr lang="en-GB" sz="2800" b="1" dirty="0" smtClean="0">
                <a:solidFill>
                  <a:schemeClr val="tx1"/>
                </a:solidFill>
              </a:rPr>
              <a:t>False </a:t>
            </a:r>
            <a:r>
              <a:rPr lang="en-GB" sz="2400" b="1" dirty="0" smtClean="0">
                <a:solidFill>
                  <a:schemeClr val="tx1"/>
                </a:solidFill>
              </a:rPr>
              <a:t>celling</a:t>
            </a:r>
            <a:endParaRPr lang="en-GB" sz="2800" b="1" dirty="0" smtClean="0">
              <a:solidFill>
                <a:schemeClr val="tx1"/>
              </a:solidFill>
            </a:endParaRPr>
          </a:p>
          <a:p>
            <a:pPr algn="l"/>
            <a:endParaRPr lang="en-GB" dirty="0"/>
          </a:p>
          <a:p>
            <a:endParaRPr lang="en-GB"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405A84C8-BCE6-4B11-AE07-082EE80ED0A0}" type="slidenum">
              <a:rPr lang="ar-SA" smtClean="0">
                <a:solidFill>
                  <a:prstClr val="black">
                    <a:tint val="75000"/>
                  </a:prstClr>
                </a:solidFill>
              </a:rPr>
              <a:pPr/>
              <a:t>48</a:t>
            </a:fld>
            <a:endParaRPr lang="ar-SA">
              <a:solidFill>
                <a:prstClr val="black">
                  <a:tint val="75000"/>
                </a:prst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12976"/>
            <a:ext cx="4340067"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3212974"/>
            <a:ext cx="3960440" cy="2369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395536" y="5822103"/>
            <a:ext cx="3768980" cy="646331"/>
          </a:xfrm>
          <a:prstGeom prst="rect">
            <a:avLst/>
          </a:prstGeom>
          <a:noFill/>
        </p:spPr>
        <p:txBody>
          <a:bodyPr wrap="none" rtlCol="0">
            <a:spAutoFit/>
          </a:bodyPr>
          <a:lstStyle/>
          <a:p>
            <a:r>
              <a:rPr lang="en-GB" b="1" dirty="0" smtClean="0"/>
              <a:t>Fig: Absorption </a:t>
            </a:r>
            <a:r>
              <a:rPr lang="en-GB" b="1" dirty="0"/>
              <a:t>coefficient for the</a:t>
            </a:r>
          </a:p>
          <a:p>
            <a:r>
              <a:rPr lang="en-GB" b="1" dirty="0"/>
              <a:t> Celling (old)</a:t>
            </a:r>
          </a:p>
        </p:txBody>
      </p:sp>
      <p:sp>
        <p:nvSpPr>
          <p:cNvPr id="5" name="مربع نص 4"/>
          <p:cNvSpPr txBox="1"/>
          <p:nvPr/>
        </p:nvSpPr>
        <p:spPr>
          <a:xfrm>
            <a:off x="5264883" y="5815473"/>
            <a:ext cx="3768980" cy="646331"/>
          </a:xfrm>
          <a:prstGeom prst="rect">
            <a:avLst/>
          </a:prstGeom>
          <a:noFill/>
        </p:spPr>
        <p:txBody>
          <a:bodyPr wrap="none" rtlCol="0">
            <a:spAutoFit/>
          </a:bodyPr>
          <a:lstStyle/>
          <a:p>
            <a:r>
              <a:rPr lang="en-GB" b="1" dirty="0" smtClean="0"/>
              <a:t>Fig: Absorption </a:t>
            </a:r>
            <a:r>
              <a:rPr lang="en-GB" b="1" dirty="0"/>
              <a:t>coefficient for the</a:t>
            </a:r>
          </a:p>
          <a:p>
            <a:r>
              <a:rPr lang="en-GB" b="1" dirty="0"/>
              <a:t> Celling (new)</a:t>
            </a:r>
          </a:p>
        </p:txBody>
      </p:sp>
    </p:spTree>
    <p:extLst>
      <p:ext uri="{BB962C8B-B14F-4D97-AF65-F5344CB8AC3E}">
        <p14:creationId xmlns:p14="http://schemas.microsoft.com/office/powerpoint/2010/main" val="198171856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968645" y="1067544"/>
            <a:ext cx="2141805" cy="461665"/>
          </a:xfrm>
          <a:prstGeom prst="rect">
            <a:avLst/>
          </a:prstGeom>
          <a:noFill/>
        </p:spPr>
        <p:txBody>
          <a:bodyPr wrap="none" rtlCol="0">
            <a:spAutoFit/>
          </a:bodyPr>
          <a:lstStyle/>
          <a:p>
            <a:r>
              <a:rPr lang="en-GB" sz="2400" b="1" dirty="0"/>
              <a:t>Walls materials</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58" y="2284549"/>
            <a:ext cx="4198046" cy="2632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37" y="2284549"/>
            <a:ext cx="3907621" cy="2600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344309" y="5085184"/>
            <a:ext cx="3999813" cy="646331"/>
          </a:xfrm>
          <a:prstGeom prst="rect">
            <a:avLst/>
          </a:prstGeom>
          <a:noFill/>
        </p:spPr>
        <p:txBody>
          <a:bodyPr wrap="none" rtlCol="0">
            <a:spAutoFit/>
          </a:bodyPr>
          <a:lstStyle/>
          <a:p>
            <a:r>
              <a:rPr lang="en-GB" b="1" dirty="0" smtClean="0"/>
              <a:t>Fig: Absorption </a:t>
            </a:r>
            <a:r>
              <a:rPr lang="en-GB" b="1" dirty="0"/>
              <a:t>coefficient for </a:t>
            </a:r>
            <a:r>
              <a:rPr lang="en-GB" b="1" dirty="0" smtClean="0"/>
              <a:t>walls</a:t>
            </a:r>
          </a:p>
          <a:p>
            <a:r>
              <a:rPr lang="en-GB" b="1" dirty="0" smtClean="0"/>
              <a:t> </a:t>
            </a:r>
            <a:r>
              <a:rPr lang="en-GB" b="1" dirty="0"/>
              <a:t>surfaces (old)</a:t>
            </a:r>
          </a:p>
        </p:txBody>
      </p:sp>
      <p:sp>
        <p:nvSpPr>
          <p:cNvPr id="6" name="مربع نص 5"/>
          <p:cNvSpPr txBox="1"/>
          <p:nvPr/>
        </p:nvSpPr>
        <p:spPr>
          <a:xfrm>
            <a:off x="5073181" y="5073766"/>
            <a:ext cx="4057521" cy="646331"/>
          </a:xfrm>
          <a:prstGeom prst="rect">
            <a:avLst/>
          </a:prstGeom>
          <a:noFill/>
        </p:spPr>
        <p:txBody>
          <a:bodyPr wrap="none" rtlCol="0">
            <a:spAutoFit/>
          </a:bodyPr>
          <a:lstStyle/>
          <a:p>
            <a:r>
              <a:rPr lang="en-GB" b="1" dirty="0" smtClean="0"/>
              <a:t>Fig: Absorption </a:t>
            </a:r>
            <a:r>
              <a:rPr lang="en-GB" b="1" dirty="0"/>
              <a:t>coefficient for walls </a:t>
            </a:r>
            <a:endParaRPr lang="en-GB" b="1" dirty="0" smtClean="0"/>
          </a:p>
          <a:p>
            <a:r>
              <a:rPr lang="en-GB" b="1" dirty="0" smtClean="0"/>
              <a:t>surfaces </a:t>
            </a:r>
            <a:r>
              <a:rPr lang="en-GB" b="1" dirty="0"/>
              <a:t>(new)</a:t>
            </a:r>
          </a:p>
        </p:txBody>
      </p:sp>
      <p:sp>
        <p:nvSpPr>
          <p:cNvPr id="2" name="Date Placeholder 1"/>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fld id="{405A84C8-BCE6-4B11-AE07-082EE80ED0A0}" type="slidenum">
              <a:rPr lang="ar-SA" smtClean="0">
                <a:solidFill>
                  <a:prstClr val="black">
                    <a:tint val="75000"/>
                  </a:prstClr>
                </a:solidFill>
              </a:rPr>
              <a:pPr/>
              <a:t>49</a:t>
            </a:fld>
            <a:endParaRPr lang="ar-SA">
              <a:solidFill>
                <a:prstClr val="black">
                  <a:tint val="75000"/>
                </a:prstClr>
              </a:solidFill>
            </a:endParaRPr>
          </a:p>
        </p:txBody>
      </p:sp>
    </p:spTree>
    <p:extLst>
      <p:ext uri="{BB962C8B-B14F-4D97-AF65-F5344CB8AC3E}">
        <p14:creationId xmlns:p14="http://schemas.microsoft.com/office/powerpoint/2010/main" val="26229118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98" y="260648"/>
            <a:ext cx="3754760" cy="778098"/>
          </a:xfrm>
        </p:spPr>
        <p:txBody>
          <a:bodyPr>
            <a:normAutofit fontScale="90000"/>
          </a:bodyPr>
          <a:lstStyle/>
          <a:p>
            <a:pPr marL="914400" marR="0" lvl="2" indent="0" defTabSz="914400" rtl="0" eaLnBrk="1" fontAlgn="auto" latinLnBrk="0" hangingPunct="1">
              <a:lnSpc>
                <a:spcPct val="100000"/>
              </a:lnSpc>
              <a:spcBef>
                <a:spcPts val="0"/>
              </a:spcBef>
              <a:spcAft>
                <a:spcPts val="0"/>
              </a:spcAft>
              <a:tabLst/>
              <a:defRPr/>
            </a:pPr>
            <a:r>
              <a:rPr kumimoji="0" lang="en-US" sz="3200" b="1" i="0" u="none" strike="noStrike" kern="1200" cap="none" spc="0" normalizeH="0" baseline="0" noProof="0" dirty="0" smtClean="0">
                <a:ln>
                  <a:noFill/>
                </a:ln>
                <a:solidFill>
                  <a:schemeClr val="tx1"/>
                </a:solidFill>
                <a:effectLst/>
                <a:uLnTx/>
                <a:uFillTx/>
                <a:latin typeface="Calibri"/>
                <a:ea typeface="+mn-ea"/>
                <a:cs typeface="+mn-cs"/>
              </a:rPr>
              <a:t>Site analysis</a:t>
            </a:r>
            <a:br>
              <a:rPr kumimoji="0" lang="en-US" sz="3200" b="1" i="0" u="none" strike="noStrike" kern="1200" cap="none" spc="0" normalizeH="0" baseline="0" noProof="0" dirty="0" smtClean="0">
                <a:ln>
                  <a:noFill/>
                </a:ln>
                <a:solidFill>
                  <a:schemeClr val="tx1"/>
                </a:solidFill>
                <a:effectLst/>
                <a:uLnTx/>
                <a:uFillTx/>
                <a:latin typeface="Calibri"/>
                <a:ea typeface="+mn-ea"/>
                <a:cs typeface="+mn-cs"/>
              </a:rPr>
            </a:br>
            <a:endParaRPr lang="en-US" dirty="0">
              <a:solidFill>
                <a:schemeClr val="tx1"/>
              </a:solidFill>
            </a:endParaRPr>
          </a:p>
        </p:txBody>
      </p:sp>
      <p:sp>
        <p:nvSpPr>
          <p:cNvPr id="3" name="Date Placeholder 2"/>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5</a:t>
            </a:fld>
            <a:endParaRPr lang="ar-SA" dirty="0">
              <a:solidFill>
                <a:prstClr val="black">
                  <a:tint val="75000"/>
                </a:prstClr>
              </a:solidFill>
            </a:endParaRPr>
          </a:p>
        </p:txBody>
      </p:sp>
      <p:sp>
        <p:nvSpPr>
          <p:cNvPr id="5" name="Rectangle 4"/>
          <p:cNvSpPr/>
          <p:nvPr/>
        </p:nvSpPr>
        <p:spPr>
          <a:xfrm>
            <a:off x="3061200" y="6015857"/>
            <a:ext cx="2805576"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prstClr val="black"/>
                </a:solidFill>
                <a:effectLst/>
                <a:uLnTx/>
                <a:uFillTx/>
              </a:rPr>
              <a:t>Fig: Location of the hotel</a:t>
            </a:r>
            <a:endParaRPr kumimoji="0" lang="en-US" sz="1800" b="1" i="0" u="none" strike="noStrike" kern="0" cap="none" spc="0" normalizeH="0" baseline="0" noProof="0" dirty="0">
              <a:ln>
                <a:noFill/>
              </a:ln>
              <a:solidFill>
                <a:prstClr val="black"/>
              </a:solidFill>
              <a:effectLst/>
              <a:uLnTx/>
              <a:uFillTx/>
            </a:endParaRPr>
          </a:p>
        </p:txBody>
      </p:sp>
      <p:sp>
        <p:nvSpPr>
          <p:cNvPr id="6" name="Rectangle 5"/>
          <p:cNvSpPr/>
          <p:nvPr/>
        </p:nvSpPr>
        <p:spPr>
          <a:xfrm>
            <a:off x="827584" y="1093386"/>
            <a:ext cx="7920880" cy="3693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prstClr val="black"/>
                </a:solidFill>
                <a:effectLst/>
                <a:uLnTx/>
                <a:uFillTx/>
              </a:rPr>
              <a:t>This hotel located at</a:t>
            </a:r>
            <a:r>
              <a:rPr kumimoji="0" lang="en-US" sz="1800" b="1" i="0" u="none" strike="noStrike" kern="0" cap="none" spc="0" normalizeH="0" noProof="0" dirty="0" smtClean="0">
                <a:ln>
                  <a:noFill/>
                </a:ln>
                <a:solidFill>
                  <a:prstClr val="black"/>
                </a:solidFill>
                <a:effectLst/>
                <a:uLnTx/>
                <a:uFillTx/>
              </a:rPr>
              <a:t> Bayt-Wazan Nablus city.</a:t>
            </a:r>
          </a:p>
        </p:txBody>
      </p:sp>
      <p:pic>
        <p:nvPicPr>
          <p:cNvPr id="9" name="صورة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9017" y="1804174"/>
            <a:ext cx="6069942" cy="4211683"/>
          </a:xfrm>
          <a:prstGeom prst="rect">
            <a:avLst/>
          </a:prstGeom>
        </p:spPr>
      </p:pic>
    </p:spTree>
    <p:extLst>
      <p:ext uri="{BB962C8B-B14F-4D97-AF65-F5344CB8AC3E}">
        <p14:creationId xmlns:p14="http://schemas.microsoft.com/office/powerpoint/2010/main" val="382776089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971600" y="908720"/>
            <a:ext cx="2610715" cy="461665"/>
          </a:xfrm>
          <a:prstGeom prst="rect">
            <a:avLst/>
          </a:prstGeom>
          <a:noFill/>
        </p:spPr>
        <p:txBody>
          <a:bodyPr wrap="none" rtlCol="0">
            <a:spAutoFit/>
          </a:bodyPr>
          <a:lstStyle/>
          <a:p>
            <a:r>
              <a:rPr lang="en-GB" sz="2400" b="1" dirty="0"/>
              <a:t>Floor and windows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943" y="1874478"/>
            <a:ext cx="4021858" cy="2634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1916832"/>
            <a:ext cx="4021579"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232943" y="4869159"/>
            <a:ext cx="3768980" cy="646331"/>
          </a:xfrm>
          <a:prstGeom prst="rect">
            <a:avLst/>
          </a:prstGeom>
          <a:noFill/>
        </p:spPr>
        <p:txBody>
          <a:bodyPr wrap="none" rtlCol="0">
            <a:spAutoFit/>
          </a:bodyPr>
          <a:lstStyle/>
          <a:p>
            <a:r>
              <a:rPr lang="en-GB" b="1" dirty="0" smtClean="0"/>
              <a:t>Fig: Absorption </a:t>
            </a:r>
            <a:r>
              <a:rPr lang="en-GB" b="1" dirty="0"/>
              <a:t>coefficient for </a:t>
            </a:r>
            <a:r>
              <a:rPr lang="en-GB" b="1" dirty="0" smtClean="0"/>
              <a:t>the</a:t>
            </a:r>
          </a:p>
          <a:p>
            <a:r>
              <a:rPr lang="en-GB" b="1" dirty="0" smtClean="0"/>
              <a:t> floor (old </a:t>
            </a:r>
            <a:r>
              <a:rPr lang="en-GB" b="1" dirty="0"/>
              <a:t>and new)</a:t>
            </a:r>
          </a:p>
        </p:txBody>
      </p:sp>
      <p:sp>
        <p:nvSpPr>
          <p:cNvPr id="6" name="مستطيل 5"/>
          <p:cNvSpPr/>
          <p:nvPr/>
        </p:nvSpPr>
        <p:spPr>
          <a:xfrm>
            <a:off x="4932040" y="4740163"/>
            <a:ext cx="4572000" cy="646331"/>
          </a:xfrm>
          <a:prstGeom prst="rect">
            <a:avLst/>
          </a:prstGeom>
        </p:spPr>
        <p:txBody>
          <a:bodyPr>
            <a:spAutoFit/>
          </a:bodyPr>
          <a:lstStyle/>
          <a:p>
            <a:r>
              <a:rPr lang="en-GB" b="1" dirty="0" smtClean="0"/>
              <a:t>Fig: Absorption </a:t>
            </a:r>
            <a:r>
              <a:rPr lang="en-GB" b="1" dirty="0"/>
              <a:t>coefficient for </a:t>
            </a:r>
            <a:endParaRPr lang="en-GB" b="1" dirty="0" smtClean="0"/>
          </a:p>
          <a:p>
            <a:r>
              <a:rPr lang="en-GB" b="1" dirty="0" smtClean="0"/>
              <a:t>windows </a:t>
            </a:r>
            <a:r>
              <a:rPr lang="en-GB" b="1" dirty="0"/>
              <a:t> </a:t>
            </a:r>
            <a:r>
              <a:rPr lang="en-GB" b="1" dirty="0" smtClean="0"/>
              <a:t>(</a:t>
            </a:r>
            <a:r>
              <a:rPr lang="en-GB" b="1" dirty="0"/>
              <a:t>old and new)</a:t>
            </a:r>
          </a:p>
        </p:txBody>
      </p:sp>
      <p:sp>
        <p:nvSpPr>
          <p:cNvPr id="2" name="Date Placeholder 1"/>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fld id="{405A84C8-BCE6-4B11-AE07-082EE80ED0A0}" type="slidenum">
              <a:rPr lang="ar-SA" smtClean="0">
                <a:solidFill>
                  <a:prstClr val="black">
                    <a:tint val="75000"/>
                  </a:prstClr>
                </a:solidFill>
              </a:rPr>
              <a:pPr/>
              <a:t>50</a:t>
            </a:fld>
            <a:endParaRPr lang="ar-SA">
              <a:solidFill>
                <a:prstClr val="black">
                  <a:tint val="75000"/>
                </a:prstClr>
              </a:solidFill>
            </a:endParaRPr>
          </a:p>
        </p:txBody>
      </p:sp>
    </p:spTree>
    <p:extLst>
      <p:ext uri="{BB962C8B-B14F-4D97-AF65-F5344CB8AC3E}">
        <p14:creationId xmlns:p14="http://schemas.microsoft.com/office/powerpoint/2010/main" val="5936986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755576" y="1052736"/>
            <a:ext cx="5831468" cy="523220"/>
          </a:xfrm>
          <a:prstGeom prst="rect">
            <a:avLst/>
          </a:prstGeom>
          <a:noFill/>
        </p:spPr>
        <p:txBody>
          <a:bodyPr wrap="none" rtlCol="0">
            <a:spAutoFit/>
          </a:bodyPr>
          <a:lstStyle/>
          <a:p>
            <a:r>
              <a:rPr lang="en-GB" sz="2800" b="1" dirty="0"/>
              <a:t>Redesign </a:t>
            </a:r>
            <a:r>
              <a:rPr lang="en-GB" sz="2800" b="1" dirty="0" smtClean="0"/>
              <a:t>wedding hall Eccotict results</a:t>
            </a:r>
            <a:endParaRPr lang="en-GB" sz="2800" b="1"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9171" y="3356992"/>
            <a:ext cx="5529263" cy="266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1709202" y="2852936"/>
            <a:ext cx="3924216" cy="369332"/>
          </a:xfrm>
          <a:prstGeom prst="rect">
            <a:avLst/>
          </a:prstGeom>
          <a:noFill/>
        </p:spPr>
        <p:txBody>
          <a:bodyPr wrap="none" rtlCol="0">
            <a:spAutoFit/>
          </a:bodyPr>
          <a:lstStyle/>
          <a:p>
            <a:r>
              <a:rPr lang="en-GB" b="1" dirty="0" smtClean="0"/>
              <a:t>Table: Redesign </a:t>
            </a:r>
            <a:r>
              <a:rPr lang="en-GB" b="1" dirty="0"/>
              <a:t>wedding hall </a:t>
            </a:r>
            <a:r>
              <a:rPr lang="en-GB" b="1" dirty="0" smtClean="0"/>
              <a:t>RT60</a:t>
            </a:r>
            <a:endParaRPr lang="en-GB" b="1"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fld id="{405A84C8-BCE6-4B11-AE07-082EE80ED0A0}" type="slidenum">
              <a:rPr lang="ar-SA" smtClean="0">
                <a:solidFill>
                  <a:prstClr val="black">
                    <a:tint val="75000"/>
                  </a:prstClr>
                </a:solidFill>
              </a:rPr>
              <a:pPr/>
              <a:t>51</a:t>
            </a:fld>
            <a:endParaRPr lang="ar-SA">
              <a:solidFill>
                <a:prstClr val="black">
                  <a:tint val="75000"/>
                </a:prstClr>
              </a:solidFill>
            </a:endParaRPr>
          </a:p>
        </p:txBody>
      </p:sp>
    </p:spTree>
    <p:extLst>
      <p:ext uri="{BB962C8B-B14F-4D97-AF65-F5344CB8AC3E}">
        <p14:creationId xmlns:p14="http://schemas.microsoft.com/office/powerpoint/2010/main" val="150093381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52</a:t>
            </a:fld>
            <a:endParaRPr lang="ar-SA">
              <a:solidFill>
                <a:prstClr val="black">
                  <a:tint val="75000"/>
                </a:prstClr>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054119"/>
            <a:ext cx="8691538" cy="4320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مربع نص 6"/>
          <p:cNvSpPr txBox="1"/>
          <p:nvPr/>
        </p:nvSpPr>
        <p:spPr>
          <a:xfrm>
            <a:off x="244767" y="1244689"/>
            <a:ext cx="8536055" cy="369332"/>
          </a:xfrm>
          <a:prstGeom prst="rect">
            <a:avLst/>
          </a:prstGeom>
          <a:noFill/>
        </p:spPr>
        <p:txBody>
          <a:bodyPr wrap="none" rtlCol="0">
            <a:spAutoFit/>
          </a:bodyPr>
          <a:lstStyle/>
          <a:p>
            <a:r>
              <a:rPr lang="en-GB" b="1" dirty="0" smtClean="0"/>
              <a:t>Table: Old and new design wedding </a:t>
            </a:r>
            <a:r>
              <a:rPr lang="en-GB" b="1" dirty="0"/>
              <a:t>hall </a:t>
            </a:r>
            <a:r>
              <a:rPr lang="en-GB" b="1" dirty="0" smtClean="0"/>
              <a:t>RT60 values compared with standards</a:t>
            </a:r>
            <a:endParaRPr lang="en-GB" b="1" dirty="0"/>
          </a:p>
        </p:txBody>
      </p:sp>
    </p:spTree>
    <p:extLst>
      <p:ext uri="{BB962C8B-B14F-4D97-AF65-F5344CB8AC3E}">
        <p14:creationId xmlns:p14="http://schemas.microsoft.com/office/powerpoint/2010/main" val="306301781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65312" y="620688"/>
            <a:ext cx="5836278" cy="523220"/>
          </a:xfrm>
          <a:prstGeom prst="rect">
            <a:avLst/>
          </a:prstGeom>
          <a:noFill/>
        </p:spPr>
        <p:txBody>
          <a:bodyPr wrap="none" rtlCol="0">
            <a:spAutoFit/>
          </a:bodyPr>
          <a:lstStyle/>
          <a:p>
            <a:r>
              <a:rPr lang="en-GB" sz="2800" b="1" dirty="0"/>
              <a:t>Sound Transmission Class (STC</a:t>
            </a:r>
            <a:r>
              <a:rPr lang="en-GB" sz="2800" b="1" dirty="0" smtClean="0"/>
              <a:t>)</a:t>
            </a:r>
            <a:endParaRPr lang="en-GB" sz="2800" b="1"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2346" y="1163485"/>
            <a:ext cx="2127285" cy="212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3628809" y="3448576"/>
            <a:ext cx="2023311" cy="369332"/>
          </a:xfrm>
          <a:prstGeom prst="rect">
            <a:avLst/>
          </a:prstGeom>
          <a:noFill/>
        </p:spPr>
        <p:txBody>
          <a:bodyPr wrap="none" rtlCol="0">
            <a:spAutoFit/>
          </a:bodyPr>
          <a:lstStyle/>
          <a:p>
            <a:r>
              <a:rPr lang="en-GB" b="1" dirty="0" smtClean="0"/>
              <a:t>Fig: External </a:t>
            </a:r>
            <a:r>
              <a:rPr lang="en-GB" b="1" dirty="0"/>
              <a:t>wall</a:t>
            </a:r>
          </a:p>
        </p:txBody>
      </p:sp>
      <p:sp>
        <p:nvSpPr>
          <p:cNvPr id="6" name="مربع نص 5"/>
          <p:cNvSpPr txBox="1"/>
          <p:nvPr/>
        </p:nvSpPr>
        <p:spPr>
          <a:xfrm>
            <a:off x="6490586" y="3370240"/>
            <a:ext cx="1999265" cy="369332"/>
          </a:xfrm>
          <a:prstGeom prst="rect">
            <a:avLst/>
          </a:prstGeom>
          <a:noFill/>
        </p:spPr>
        <p:txBody>
          <a:bodyPr wrap="none" rtlCol="0">
            <a:spAutoFit/>
          </a:bodyPr>
          <a:lstStyle/>
          <a:p>
            <a:r>
              <a:rPr lang="en-GB" b="1" dirty="0" smtClean="0"/>
              <a:t>Fig: Internal </a:t>
            </a:r>
            <a:r>
              <a:rPr lang="en-GB" b="1" dirty="0"/>
              <a:t>wall</a:t>
            </a:r>
          </a:p>
        </p:txBody>
      </p:sp>
      <p:pic>
        <p:nvPicPr>
          <p:cNvPr id="61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4365104"/>
            <a:ext cx="6108700" cy="267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مربع نص 6"/>
          <p:cNvSpPr txBox="1"/>
          <p:nvPr/>
        </p:nvSpPr>
        <p:spPr>
          <a:xfrm>
            <a:off x="545899" y="3894575"/>
            <a:ext cx="8204169" cy="369332"/>
          </a:xfrm>
          <a:prstGeom prst="rect">
            <a:avLst/>
          </a:prstGeom>
          <a:noFill/>
        </p:spPr>
        <p:txBody>
          <a:bodyPr wrap="none" rtlCol="0">
            <a:spAutoFit/>
          </a:bodyPr>
          <a:lstStyle/>
          <a:p>
            <a:r>
              <a:rPr lang="en-GB" b="1" dirty="0" smtClean="0"/>
              <a:t>Table: Old and new STC </a:t>
            </a:r>
            <a:r>
              <a:rPr lang="en-GB" b="1" dirty="0"/>
              <a:t>values for partition </a:t>
            </a:r>
            <a:r>
              <a:rPr lang="en-GB" b="1" dirty="0" smtClean="0"/>
              <a:t>walls compared with standards</a:t>
            </a:r>
            <a:endParaRPr lang="en-GB" b="1"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fld id="{405A84C8-BCE6-4B11-AE07-082EE80ED0A0}" type="slidenum">
              <a:rPr lang="ar-SA" smtClean="0">
                <a:solidFill>
                  <a:prstClr val="black">
                    <a:tint val="75000"/>
                  </a:prstClr>
                </a:solidFill>
              </a:rPr>
              <a:pPr/>
              <a:t>53</a:t>
            </a:fld>
            <a:endParaRPr lang="ar-SA">
              <a:solidFill>
                <a:prstClr val="black">
                  <a:tint val="75000"/>
                </a:prstClr>
              </a:solidFill>
            </a:endParaRPr>
          </a:p>
        </p:txBody>
      </p:sp>
      <p:pic>
        <p:nvPicPr>
          <p:cNvPr id="8" name="صورة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2121" y="1163484"/>
            <a:ext cx="2955214" cy="2121501"/>
          </a:xfrm>
          <a:prstGeom prst="rect">
            <a:avLst/>
          </a:prstGeom>
        </p:spPr>
      </p:pic>
    </p:spTree>
    <p:extLst>
      <p:ext uri="{BB962C8B-B14F-4D97-AF65-F5344CB8AC3E}">
        <p14:creationId xmlns:p14="http://schemas.microsoft.com/office/powerpoint/2010/main" val="21518793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755576" y="550950"/>
            <a:ext cx="4998484" cy="523220"/>
          </a:xfrm>
          <a:prstGeom prst="rect">
            <a:avLst/>
          </a:prstGeom>
          <a:noFill/>
        </p:spPr>
        <p:txBody>
          <a:bodyPr wrap="none" rtlCol="0">
            <a:spAutoFit/>
          </a:bodyPr>
          <a:lstStyle/>
          <a:p>
            <a:r>
              <a:rPr lang="en-GB" sz="2800" b="1" dirty="0"/>
              <a:t>Impact Insulation Class (IIC)</a:t>
            </a:r>
          </a:p>
        </p:txBody>
      </p:sp>
      <p:sp>
        <p:nvSpPr>
          <p:cNvPr id="5" name="مربع نص 4"/>
          <p:cNvSpPr txBox="1"/>
          <p:nvPr/>
        </p:nvSpPr>
        <p:spPr>
          <a:xfrm>
            <a:off x="-303843" y="1262696"/>
            <a:ext cx="9447843" cy="369332"/>
          </a:xfrm>
          <a:prstGeom prst="rect">
            <a:avLst/>
          </a:prstGeom>
          <a:noFill/>
        </p:spPr>
        <p:txBody>
          <a:bodyPr wrap="none" rtlCol="0">
            <a:spAutoFit/>
          </a:bodyPr>
          <a:lstStyle/>
          <a:p>
            <a:r>
              <a:rPr lang="en-GB" dirty="0" smtClean="0"/>
              <a:t>    </a:t>
            </a:r>
            <a:r>
              <a:rPr lang="en-GB" b="1" dirty="0" smtClean="0"/>
              <a:t>It’s </a:t>
            </a:r>
            <a:r>
              <a:rPr lang="en-GB" b="1" dirty="0"/>
              <a:t>a measure to find sound transition </a:t>
            </a:r>
            <a:r>
              <a:rPr lang="en-GB" b="1" dirty="0" smtClean="0"/>
              <a:t>through </a:t>
            </a:r>
            <a:r>
              <a:rPr lang="en-GB" b="1" dirty="0" smtClean="0"/>
              <a:t> </a:t>
            </a:r>
            <a:r>
              <a:rPr lang="en-GB" b="1" dirty="0"/>
              <a:t>slab (floor) </a:t>
            </a:r>
            <a:r>
              <a:rPr lang="en-GB" b="1" dirty="0" smtClean="0"/>
              <a:t>between critical </a:t>
            </a:r>
            <a:r>
              <a:rPr lang="en-GB" b="1" dirty="0"/>
              <a:t>zones.</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3964" y="2163023"/>
            <a:ext cx="2646022" cy="79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6577" y="1808974"/>
            <a:ext cx="2882900" cy="150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3140968"/>
            <a:ext cx="1981200" cy="2809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ربع نص 5"/>
          <p:cNvSpPr txBox="1"/>
          <p:nvPr/>
        </p:nvSpPr>
        <p:spPr>
          <a:xfrm>
            <a:off x="3514640" y="5229200"/>
            <a:ext cx="3479607" cy="523220"/>
          </a:xfrm>
          <a:prstGeom prst="rect">
            <a:avLst/>
          </a:prstGeom>
          <a:noFill/>
        </p:spPr>
        <p:txBody>
          <a:bodyPr wrap="none" rtlCol="0">
            <a:spAutoFit/>
          </a:bodyPr>
          <a:lstStyle/>
          <a:p>
            <a:r>
              <a:rPr lang="en-GB" sz="2800" dirty="0"/>
              <a:t>66 &gt; 62           </a:t>
            </a:r>
            <a:r>
              <a:rPr lang="en-GB" sz="2800" dirty="0" smtClean="0"/>
              <a:t>  its </a:t>
            </a:r>
            <a:r>
              <a:rPr lang="en-GB" sz="2800" dirty="0"/>
              <a:t>good</a:t>
            </a:r>
          </a:p>
        </p:txBody>
      </p:sp>
      <p:pic>
        <p:nvPicPr>
          <p:cNvPr id="717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49643" y="5372617"/>
            <a:ext cx="609600"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مربع نص 6"/>
          <p:cNvSpPr txBox="1"/>
          <p:nvPr/>
        </p:nvSpPr>
        <p:spPr>
          <a:xfrm>
            <a:off x="5123222" y="3323070"/>
            <a:ext cx="1871025" cy="369332"/>
          </a:xfrm>
          <a:prstGeom prst="rect">
            <a:avLst/>
          </a:prstGeom>
          <a:noFill/>
        </p:spPr>
        <p:txBody>
          <a:bodyPr wrap="none" rtlCol="0">
            <a:spAutoFit/>
          </a:bodyPr>
          <a:lstStyle/>
          <a:p>
            <a:r>
              <a:rPr lang="en-GB" b="1" dirty="0" smtClean="0"/>
              <a:t>Fig: Floor layers</a:t>
            </a:r>
            <a:endParaRPr lang="en-GB" b="1" dirty="0"/>
          </a:p>
        </p:txBody>
      </p:sp>
      <p:sp>
        <p:nvSpPr>
          <p:cNvPr id="8" name="مربع نص 7"/>
          <p:cNvSpPr txBox="1"/>
          <p:nvPr/>
        </p:nvSpPr>
        <p:spPr>
          <a:xfrm>
            <a:off x="551549" y="6156012"/>
            <a:ext cx="3600666" cy="369332"/>
          </a:xfrm>
          <a:prstGeom prst="rect">
            <a:avLst/>
          </a:prstGeom>
          <a:noFill/>
        </p:spPr>
        <p:txBody>
          <a:bodyPr wrap="none" rtlCol="0">
            <a:spAutoFit/>
          </a:bodyPr>
          <a:lstStyle/>
          <a:p>
            <a:r>
              <a:rPr lang="en-GB" b="1" dirty="0" smtClean="0"/>
              <a:t>Fig: 6</a:t>
            </a:r>
            <a:r>
              <a:rPr lang="en-GB" b="1" baseline="30000" dirty="0" smtClean="0"/>
              <a:t>th</a:t>
            </a:r>
            <a:r>
              <a:rPr lang="en-GB" b="1" dirty="0" smtClean="0"/>
              <a:t> floor restaurant Floor CII</a:t>
            </a:r>
            <a:endParaRPr lang="en-GB" b="1"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fld id="{405A84C8-BCE6-4B11-AE07-082EE80ED0A0}" type="slidenum">
              <a:rPr lang="ar-SA" smtClean="0">
                <a:solidFill>
                  <a:prstClr val="black">
                    <a:tint val="75000"/>
                  </a:prstClr>
                </a:solidFill>
              </a:rPr>
              <a:pPr/>
              <a:t>54</a:t>
            </a:fld>
            <a:endParaRPr lang="ar-SA">
              <a:solidFill>
                <a:prstClr val="black">
                  <a:tint val="75000"/>
                </a:prstClr>
              </a:solidFill>
            </a:endParaRPr>
          </a:p>
        </p:txBody>
      </p:sp>
    </p:spTree>
    <p:extLst>
      <p:ext uri="{BB962C8B-B14F-4D97-AF65-F5344CB8AC3E}">
        <p14:creationId xmlns:p14="http://schemas.microsoft.com/office/powerpoint/2010/main" val="185864039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4999038"/>
            <a:ext cx="8229600" cy="782960"/>
          </a:xfrm>
        </p:spPr>
        <p:txBody>
          <a:bodyPr>
            <a:noAutofit/>
          </a:bodyPr>
          <a:lstStyle/>
          <a:p>
            <a:r>
              <a:rPr lang="en-GB" sz="1800" b="1" dirty="0" smtClean="0"/>
              <a:t>Fig: Speakers </a:t>
            </a:r>
            <a:r>
              <a:rPr lang="en-GB" sz="1800" b="1" dirty="0"/>
              <a:t>distribution and coverage for 6th floor</a:t>
            </a:r>
          </a:p>
        </p:txBody>
      </p:sp>
      <p:sp>
        <p:nvSpPr>
          <p:cNvPr id="3" name="Date Placeholder 2"/>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405A84C8-BCE6-4B11-AE07-082EE80ED0A0}" type="slidenum">
              <a:rPr lang="ar-SA" smtClean="0">
                <a:solidFill>
                  <a:prstClr val="black">
                    <a:tint val="75000"/>
                  </a:prstClr>
                </a:solidFill>
              </a:rPr>
              <a:pPr/>
              <a:t>55</a:t>
            </a:fld>
            <a:endParaRPr lang="ar-SA">
              <a:solidFill>
                <a:prstClr val="black">
                  <a:tint val="75000"/>
                </a:prstClr>
              </a:solidFill>
            </a:endParaRPr>
          </a:p>
        </p:txBody>
      </p:sp>
      <p:sp>
        <p:nvSpPr>
          <p:cNvPr id="5" name="مربع نص 4"/>
          <p:cNvSpPr txBox="1"/>
          <p:nvPr/>
        </p:nvSpPr>
        <p:spPr>
          <a:xfrm>
            <a:off x="990966" y="889556"/>
            <a:ext cx="3959738" cy="523220"/>
          </a:xfrm>
          <a:prstGeom prst="rect">
            <a:avLst/>
          </a:prstGeom>
          <a:noFill/>
        </p:spPr>
        <p:txBody>
          <a:bodyPr wrap="none" rtlCol="0">
            <a:spAutoFit/>
          </a:bodyPr>
          <a:lstStyle/>
          <a:p>
            <a:r>
              <a:rPr lang="en-GB" sz="2800" b="1" dirty="0"/>
              <a:t>Speakers distribution </a:t>
            </a:r>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988840"/>
            <a:ext cx="8638149" cy="3059485"/>
          </a:xfrm>
          <a:prstGeom prst="rect">
            <a:avLst/>
          </a:prstGeom>
        </p:spPr>
      </p:pic>
    </p:spTree>
    <p:extLst>
      <p:ext uri="{BB962C8B-B14F-4D97-AF65-F5344CB8AC3E}">
        <p14:creationId xmlns:p14="http://schemas.microsoft.com/office/powerpoint/2010/main" val="8427554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56</a:t>
            </a:fld>
            <a:endParaRPr lang="ar-SA">
              <a:solidFill>
                <a:prstClr val="black">
                  <a:tint val="75000"/>
                </a:prstClr>
              </a:solidFill>
            </a:endParaRPr>
          </a:p>
        </p:txBody>
      </p:sp>
      <p:sp>
        <p:nvSpPr>
          <p:cNvPr id="5" name="Rectangle 4"/>
          <p:cNvSpPr/>
          <p:nvPr/>
        </p:nvSpPr>
        <p:spPr>
          <a:xfrm>
            <a:off x="467268" y="2367171"/>
            <a:ext cx="8640960" cy="1107996"/>
          </a:xfrm>
          <a:prstGeom prst="rect">
            <a:avLst/>
          </a:prstGeom>
        </p:spPr>
        <p:txBody>
          <a:bodyPr wrap="square">
            <a:spAutoFit/>
          </a:bodyPr>
          <a:lstStyle/>
          <a:p>
            <a:pPr lvl="0" algn="ctr"/>
            <a:r>
              <a:rPr lang="en-US" sz="6000" b="1" dirty="0">
                <a:cs typeface="Times New Roman" pitchFamily="18" charset="0"/>
              </a:rPr>
              <a:t>Structural</a:t>
            </a:r>
            <a:r>
              <a:rPr lang="en-US" sz="6600" b="1" dirty="0">
                <a:cs typeface="Times New Roman" pitchFamily="18" charset="0"/>
              </a:rPr>
              <a:t> Redesign</a:t>
            </a:r>
            <a:endParaRPr lang="en-US" sz="6000" b="1" dirty="0">
              <a:cs typeface="Times New Roman" pitchFamily="18" charset="0"/>
            </a:endParaRPr>
          </a:p>
        </p:txBody>
      </p:sp>
    </p:spTree>
    <p:extLst>
      <p:ext uri="{BB962C8B-B14F-4D97-AF65-F5344CB8AC3E}">
        <p14:creationId xmlns:p14="http://schemas.microsoft.com/office/powerpoint/2010/main" val="69863865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42910" y="1214422"/>
            <a:ext cx="3276600" cy="538609"/>
          </a:xfrm>
          <a:prstGeom prst="rect">
            <a:avLst/>
          </a:prstGeom>
          <a:noFill/>
        </p:spPr>
        <p:txBody>
          <a:bodyPr wrap="square" rtlCol="0">
            <a:spAutoFit/>
          </a:bodyPr>
          <a:lstStyle/>
          <a:p>
            <a:r>
              <a:rPr lang="en-US" sz="2900" b="1" dirty="0" smtClean="0">
                <a:solidFill>
                  <a:prstClr val="black"/>
                </a:solidFill>
                <a:latin typeface="Times New Roman" panose="02020603050405020304" pitchFamily="18" charset="0"/>
                <a:cs typeface="Times New Roman" panose="02020603050405020304" pitchFamily="18" charset="0"/>
              </a:rPr>
              <a:t>Design Codes:</a:t>
            </a:r>
            <a:endParaRPr lang="en-US" sz="2900" b="1" dirty="0">
              <a:solidFill>
                <a:prstClr val="black"/>
              </a:solidFill>
              <a:latin typeface="Times New Roman" panose="02020603050405020304" pitchFamily="18" charset="0"/>
              <a:cs typeface="Times New Roman" panose="02020603050405020304" pitchFamily="18" charset="0"/>
            </a:endParaRPr>
          </a:p>
        </p:txBody>
      </p:sp>
      <p:sp>
        <p:nvSpPr>
          <p:cNvPr id="5" name="Rectangle 4"/>
          <p:cNvSpPr/>
          <p:nvPr/>
        </p:nvSpPr>
        <p:spPr>
          <a:xfrm>
            <a:off x="971600" y="1988840"/>
            <a:ext cx="7215238" cy="2323713"/>
          </a:xfrm>
          <a:prstGeom prst="rect">
            <a:avLst/>
          </a:prstGeom>
        </p:spPr>
        <p:txBody>
          <a:bodyPr wrap="square">
            <a:spAutoFit/>
          </a:bodyPr>
          <a:lstStyle/>
          <a:p>
            <a:pPr>
              <a:buFont typeface="Wingdings" pitchFamily="2" charset="2"/>
              <a:buChar char="v"/>
            </a:pPr>
            <a:r>
              <a:rPr lang="en-US" sz="2900" dirty="0" smtClean="0">
                <a:solidFill>
                  <a:prstClr val="black"/>
                </a:solidFill>
              </a:rPr>
              <a:t> ACI-318-08 for reinforced concrete design .</a:t>
            </a:r>
          </a:p>
          <a:p>
            <a:pPr>
              <a:buFont typeface="Wingdings" pitchFamily="2" charset="2"/>
              <a:buChar char="v"/>
            </a:pPr>
            <a:r>
              <a:rPr lang="en-US" sz="2900" dirty="0" smtClean="0">
                <a:solidFill>
                  <a:prstClr val="black"/>
                </a:solidFill>
              </a:rPr>
              <a:t> UBC-97 for earthquake load computations .</a:t>
            </a:r>
          </a:p>
          <a:p>
            <a:pPr>
              <a:buFont typeface="Wingdings" pitchFamily="2" charset="2"/>
              <a:buChar char="v"/>
            </a:pPr>
            <a:r>
              <a:rPr lang="en-US" sz="2900" dirty="0" smtClean="0">
                <a:solidFill>
                  <a:prstClr val="black"/>
                </a:solidFill>
              </a:rPr>
              <a:t> ASCE for load computations </a:t>
            </a:r>
            <a:endParaRPr lang="ar-SA" sz="2900" dirty="0">
              <a:solidFill>
                <a:prstClr val="black"/>
              </a:solidFill>
            </a:endParaRPr>
          </a:p>
        </p:txBody>
      </p:sp>
      <p:sp>
        <p:nvSpPr>
          <p:cNvPr id="2" name="Date Placeholder 1"/>
          <p:cNvSpPr>
            <a:spLocks noGrp="1"/>
          </p:cNvSpPr>
          <p:nvPr>
            <p:ph type="dt" sz="half" idx="10"/>
          </p:nvPr>
        </p:nvSpPr>
        <p:spPr/>
        <p:txBody>
          <a:bodyPr/>
          <a:lstStyle/>
          <a:p>
            <a:r>
              <a:rPr lang="en-US" smtClean="0">
                <a:solidFill>
                  <a:prstClr val="black">
                    <a:tint val="75000"/>
                  </a:prstClr>
                </a:solidFill>
              </a:rPr>
              <a:t>15/5/2018</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CD42B3DC-815C-4E86-86DC-24D3623F46BA}" type="slidenum">
              <a:rPr lang="en-US" smtClean="0">
                <a:solidFill>
                  <a:prstClr val="black">
                    <a:tint val="75000"/>
                  </a:prstClr>
                </a:solidFill>
              </a:rPr>
              <a:pPr/>
              <a:t>57</a:t>
            </a:fld>
            <a:endParaRPr lang="en-US">
              <a:solidFill>
                <a:prstClr val="black">
                  <a:tint val="75000"/>
                </a:prstClr>
              </a:solidFill>
            </a:endParaRPr>
          </a:p>
        </p:txBody>
      </p:sp>
    </p:spTree>
    <p:extLst>
      <p:ext uri="{BB962C8B-B14F-4D97-AF65-F5344CB8AC3E}">
        <p14:creationId xmlns:p14="http://schemas.microsoft.com/office/powerpoint/2010/main" val="349894927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pPr algn="l"/>
            <a:r>
              <a:rPr lang="en-GB" sz="3200" dirty="0" smtClean="0">
                <a:solidFill>
                  <a:schemeClr val="tx1"/>
                </a:solidFill>
              </a:rPr>
              <a:t>Characteristics of materials:</a:t>
            </a:r>
            <a:endParaRPr lang="en-US" sz="3200" dirty="0">
              <a:solidFill>
                <a:schemeClr val="tx1"/>
              </a:solidFill>
            </a:endParaRPr>
          </a:p>
        </p:txBody>
      </p:sp>
      <p:sp>
        <p:nvSpPr>
          <p:cNvPr id="3" name="Content Placeholder 2"/>
          <p:cNvSpPr>
            <a:spLocks noGrp="1"/>
          </p:cNvSpPr>
          <p:nvPr>
            <p:ph idx="1"/>
          </p:nvPr>
        </p:nvSpPr>
        <p:spPr>
          <a:xfrm>
            <a:off x="457200" y="1268760"/>
            <a:ext cx="8229600" cy="4857403"/>
          </a:xfrm>
        </p:spPr>
        <p:txBody>
          <a:bodyPr>
            <a:normAutofit/>
          </a:bodyPr>
          <a:lstStyle/>
          <a:p>
            <a:pPr>
              <a:buFont typeface="Wingdings" pitchFamily="2" charset="2"/>
              <a:buChar char="ü"/>
            </a:pPr>
            <a:r>
              <a:rPr lang="en-US" sz="2800" dirty="0">
                <a:solidFill>
                  <a:srgbClr val="000000"/>
                </a:solidFill>
                <a:latin typeface="Times New Roman"/>
              </a:rPr>
              <a:t>Compressive strength of Concrete </a:t>
            </a:r>
            <a:r>
              <a:rPr lang="en-US" sz="2800" i="1" dirty="0">
                <a:solidFill>
                  <a:srgbClr val="000000"/>
                </a:solidFill>
                <a:latin typeface="Times New Roman"/>
              </a:rPr>
              <a:t>f′c </a:t>
            </a:r>
            <a:r>
              <a:rPr lang="en-US" sz="2800" dirty="0">
                <a:solidFill>
                  <a:srgbClr val="000000"/>
                </a:solidFill>
                <a:latin typeface="Times New Roman"/>
              </a:rPr>
              <a:t>= 28MPa</a:t>
            </a:r>
            <a:r>
              <a:rPr lang="en-US" sz="2800" dirty="0" smtClean="0">
                <a:solidFill>
                  <a:srgbClr val="000000"/>
                </a:solidFill>
                <a:latin typeface="Times New Roman"/>
              </a:rPr>
              <a:t>.</a:t>
            </a:r>
          </a:p>
          <a:p>
            <a:pPr>
              <a:buFont typeface="Wingdings" pitchFamily="2" charset="2"/>
              <a:buChar char="ü"/>
            </a:pPr>
            <a:r>
              <a:rPr lang="en-US" sz="2800" dirty="0">
                <a:solidFill>
                  <a:srgbClr val="000000"/>
                </a:solidFill>
                <a:latin typeface="Times New Roman"/>
              </a:rPr>
              <a:t>Concrete weight per unit volume= </a:t>
            </a:r>
            <a:r>
              <a:rPr lang="en-US" sz="2800" dirty="0" smtClean="0">
                <a:solidFill>
                  <a:srgbClr val="000000"/>
                </a:solidFill>
                <a:latin typeface="Times New Roman"/>
              </a:rPr>
              <a:t>25kN/m3 </a:t>
            </a:r>
          </a:p>
          <a:p>
            <a:pPr>
              <a:buFont typeface="Wingdings" pitchFamily="2" charset="2"/>
              <a:buChar char="ü"/>
            </a:pPr>
            <a:r>
              <a:rPr lang="en-US" sz="2800" dirty="0">
                <a:solidFill>
                  <a:srgbClr val="000000"/>
                </a:solidFill>
                <a:latin typeface="Times New Roman"/>
              </a:rPr>
              <a:t>Concrete modules of elasticity </a:t>
            </a:r>
            <a:r>
              <a:rPr lang="en-US" sz="2800" dirty="0" smtClean="0">
                <a:solidFill>
                  <a:srgbClr val="000000"/>
                </a:solidFill>
                <a:latin typeface="Times New Roman"/>
              </a:rPr>
              <a:t>E=24870MPa.</a:t>
            </a:r>
          </a:p>
          <a:p>
            <a:pPr>
              <a:buFont typeface="Wingdings" pitchFamily="2" charset="2"/>
              <a:buChar char="ü"/>
            </a:pPr>
            <a:r>
              <a:rPr lang="en-US" sz="2800" dirty="0">
                <a:solidFill>
                  <a:srgbClr val="000000"/>
                </a:solidFill>
                <a:latin typeface="Times New Roman"/>
              </a:rPr>
              <a:t>Yielding strength of steel </a:t>
            </a:r>
            <a:r>
              <a:rPr lang="en-US" sz="2800" i="1" dirty="0">
                <a:solidFill>
                  <a:srgbClr val="000000"/>
                </a:solidFill>
                <a:latin typeface="Times New Roman"/>
              </a:rPr>
              <a:t>FY </a:t>
            </a:r>
            <a:r>
              <a:rPr lang="en-US" sz="2800" dirty="0">
                <a:solidFill>
                  <a:srgbClr val="000000"/>
                </a:solidFill>
                <a:latin typeface="Times New Roman"/>
              </a:rPr>
              <a:t>= 420MPa.</a:t>
            </a:r>
            <a:r>
              <a:rPr lang="en-US" sz="2800" dirty="0"/>
              <a:t> </a:t>
            </a:r>
            <a:br>
              <a:rPr lang="en-US" sz="2800" dirty="0"/>
            </a:br>
            <a:endParaRPr lang="en-US" sz="2800" dirty="0"/>
          </a:p>
          <a:p>
            <a:pPr marL="0" indent="0">
              <a:buNone/>
            </a:pPr>
            <a:endParaRPr lang="en-US" sz="2800" dirty="0"/>
          </a:p>
        </p:txBody>
      </p:sp>
      <p:sp>
        <p:nvSpPr>
          <p:cNvPr id="4" name="Date Placeholder 3"/>
          <p:cNvSpPr>
            <a:spLocks noGrp="1"/>
          </p:cNvSpPr>
          <p:nvPr>
            <p:ph type="dt" sz="half" idx="10"/>
          </p:nvPr>
        </p:nvSpPr>
        <p:spPr/>
        <p:txBody>
          <a:bodyPr/>
          <a:lstStyle/>
          <a:p>
            <a:r>
              <a:rPr lang="en-US" smtClean="0">
                <a:solidFill>
                  <a:prstClr val="black">
                    <a:tint val="75000"/>
                  </a:prstClr>
                </a:solidFill>
              </a:rPr>
              <a:t>15/5/2018</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CD42B3DC-815C-4E86-86DC-24D3623F46BA}" type="slidenum">
              <a:rPr lang="en-US" smtClean="0">
                <a:solidFill>
                  <a:prstClr val="black">
                    <a:tint val="75000"/>
                  </a:prstClr>
                </a:solidFill>
              </a:rPr>
              <a:pPr/>
              <a:t>58</a:t>
            </a:fld>
            <a:endParaRPr lang="en-US">
              <a:solidFill>
                <a:prstClr val="black">
                  <a:tint val="75000"/>
                </a:prstClr>
              </a:solidFill>
            </a:endParaRPr>
          </a:p>
        </p:txBody>
      </p:sp>
    </p:spTree>
    <p:extLst>
      <p:ext uri="{BB962C8B-B14F-4D97-AF65-F5344CB8AC3E}">
        <p14:creationId xmlns:p14="http://schemas.microsoft.com/office/powerpoint/2010/main" val="118388393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714348" y="928670"/>
            <a:ext cx="1699848" cy="600164"/>
          </a:xfrm>
          <a:prstGeom prst="rect">
            <a:avLst/>
          </a:prstGeom>
        </p:spPr>
        <p:txBody>
          <a:bodyPr wrap="square">
            <a:spAutoFit/>
          </a:bodyPr>
          <a:lstStyle/>
          <a:p>
            <a:r>
              <a:rPr lang="en-US" sz="3300" b="1" dirty="0" smtClean="0">
                <a:solidFill>
                  <a:prstClr val="black"/>
                </a:solidFill>
                <a:latin typeface="Times New Roman" pitchFamily="18" charset="0"/>
                <a:cs typeface="Times New Roman" pitchFamily="18" charset="0"/>
              </a:rPr>
              <a:t>Loads:</a:t>
            </a:r>
            <a:endParaRPr lang="en-US" sz="3300" b="1" dirty="0">
              <a:solidFill>
                <a:prstClr val="black"/>
              </a:solidFill>
              <a:latin typeface="Times New Roman" pitchFamily="18" charset="0"/>
              <a:cs typeface="Times New Roman" pitchFamily="18"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5" y="1772816"/>
            <a:ext cx="5830123" cy="2808312"/>
          </a:xfrm>
          <a:prstGeom prst="rect">
            <a:avLst/>
          </a:prstGeom>
        </p:spPr>
      </p:pic>
      <p:sp>
        <p:nvSpPr>
          <p:cNvPr id="3" name="Date Placeholder 2"/>
          <p:cNvSpPr>
            <a:spLocks noGrp="1"/>
          </p:cNvSpPr>
          <p:nvPr>
            <p:ph type="dt" sz="half" idx="10"/>
          </p:nvPr>
        </p:nvSpPr>
        <p:spPr/>
        <p:txBody>
          <a:bodyPr/>
          <a:lstStyle/>
          <a:p>
            <a:r>
              <a:rPr lang="en-US" smtClean="0">
                <a:solidFill>
                  <a:prstClr val="black">
                    <a:tint val="75000"/>
                  </a:prstClr>
                </a:solidFill>
              </a:rPr>
              <a:t>15/5/2018</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CD42B3DC-815C-4E86-86DC-24D3623F46BA}" type="slidenum">
              <a:rPr lang="en-US" smtClean="0">
                <a:solidFill>
                  <a:prstClr val="black">
                    <a:tint val="75000"/>
                  </a:prstClr>
                </a:solidFill>
              </a:rPr>
              <a:pPr/>
              <a:t>59</a:t>
            </a:fld>
            <a:endParaRPr lang="en-US">
              <a:solidFill>
                <a:prstClr val="black">
                  <a:tint val="75000"/>
                </a:prstClr>
              </a:solidFill>
            </a:endParaRPr>
          </a:p>
        </p:txBody>
      </p:sp>
    </p:spTree>
    <p:extLst>
      <p:ext uri="{BB962C8B-B14F-4D97-AF65-F5344CB8AC3E}">
        <p14:creationId xmlns:p14="http://schemas.microsoft.com/office/powerpoint/2010/main" val="24900935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عنصر نائب للمحتوى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99592" y="1556792"/>
            <a:ext cx="7140559" cy="4160881"/>
          </a:xfrm>
        </p:spPr>
      </p:pic>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6</a:t>
            </a:fld>
            <a:endParaRPr lang="ar-SA">
              <a:solidFill>
                <a:prstClr val="black">
                  <a:tint val="75000"/>
                </a:prstClr>
              </a:solidFill>
            </a:endParaRPr>
          </a:p>
        </p:txBody>
      </p:sp>
      <p:sp>
        <p:nvSpPr>
          <p:cNvPr id="5" name="مستطيل 4"/>
          <p:cNvSpPr/>
          <p:nvPr/>
        </p:nvSpPr>
        <p:spPr>
          <a:xfrm>
            <a:off x="-900608" y="332656"/>
            <a:ext cx="7000924" cy="954107"/>
          </a:xfrm>
          <a:prstGeom prst="rect">
            <a:avLst/>
          </a:prstGeom>
        </p:spPr>
        <p:txBody>
          <a:bodyPr wrap="square">
            <a:spAutoFit/>
          </a:bodyPr>
          <a:lstStyle/>
          <a:p>
            <a:pPr lvl="3"/>
            <a:r>
              <a:rPr lang="en-US" sz="2800" b="1" dirty="0" smtClean="0"/>
              <a:t>Location of project and site </a:t>
            </a:r>
            <a:r>
              <a:rPr lang="en-US" sz="2800" b="1" dirty="0" smtClean="0"/>
              <a:t>plan</a:t>
            </a:r>
            <a:endParaRPr lang="en-US" sz="2800" b="1" dirty="0"/>
          </a:p>
        </p:txBody>
      </p:sp>
      <p:sp>
        <p:nvSpPr>
          <p:cNvPr id="4" name="مربع نص 3"/>
          <p:cNvSpPr txBox="1"/>
          <p:nvPr/>
        </p:nvSpPr>
        <p:spPr>
          <a:xfrm>
            <a:off x="4139952" y="6023922"/>
            <a:ext cx="1604927" cy="369332"/>
          </a:xfrm>
          <a:prstGeom prst="rect">
            <a:avLst/>
          </a:prstGeom>
          <a:noFill/>
        </p:spPr>
        <p:txBody>
          <a:bodyPr wrap="none" rtlCol="0">
            <a:spAutoFit/>
          </a:bodyPr>
          <a:lstStyle/>
          <a:p>
            <a:r>
              <a:rPr lang="en-US" dirty="0" smtClean="0"/>
              <a:t>Fig: Hotel site</a:t>
            </a:r>
            <a:endParaRPr lang="en-GB"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609600" y="609600"/>
            <a:ext cx="3652538" cy="584775"/>
          </a:xfrm>
          <a:prstGeom prst="rect">
            <a:avLst/>
          </a:prstGeom>
        </p:spPr>
        <p:txBody>
          <a:bodyPr wrap="none">
            <a:spAutoFit/>
          </a:bodyPr>
          <a:lstStyle/>
          <a:p>
            <a:r>
              <a:rPr lang="en-US" sz="3200" b="1" dirty="0" smtClean="0">
                <a:latin typeface="Times New Roman" pitchFamily="18" charset="0"/>
                <a:cs typeface="Times New Roman" pitchFamily="18" charset="0"/>
              </a:rPr>
              <a:t>Project description:</a:t>
            </a:r>
            <a:endParaRPr lang="en-US" sz="3200" b="1" dirty="0">
              <a:latin typeface="Times New Roman" pitchFamily="18" charset="0"/>
              <a:cs typeface="Times New Roman"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4221088"/>
            <a:ext cx="5293034" cy="2077516"/>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404664"/>
            <a:ext cx="3586058" cy="4004606"/>
          </a:xfrm>
          <a:prstGeom prst="rect">
            <a:avLst/>
          </a:prstGeom>
        </p:spPr>
      </p:pic>
      <p:sp>
        <p:nvSpPr>
          <p:cNvPr id="8" name="Date Placeholder 7"/>
          <p:cNvSpPr>
            <a:spLocks noGrp="1"/>
          </p:cNvSpPr>
          <p:nvPr>
            <p:ph type="dt" sz="half" idx="10"/>
          </p:nvPr>
        </p:nvSpPr>
        <p:spPr/>
        <p:txBody>
          <a:bodyPr/>
          <a:lstStyle/>
          <a:p>
            <a:r>
              <a:rPr lang="en-US" smtClean="0">
                <a:solidFill>
                  <a:prstClr val="black">
                    <a:tint val="75000"/>
                  </a:prstClr>
                </a:solidFill>
              </a:rPr>
              <a:t>15/5/2018</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CD42B3DC-815C-4E86-86DC-24D3623F46BA}" type="slidenum">
              <a:rPr lang="en-US" smtClean="0">
                <a:solidFill>
                  <a:prstClr val="black">
                    <a:tint val="75000"/>
                  </a:prstClr>
                </a:solidFill>
              </a:rPr>
              <a:pPr/>
              <a:t>60</a:t>
            </a:fld>
            <a:endParaRPr lang="en-US">
              <a:solidFill>
                <a:prstClr val="black">
                  <a:tint val="75000"/>
                </a:prstClr>
              </a:solidFill>
            </a:endParaRPr>
          </a:p>
        </p:txBody>
      </p:sp>
    </p:spTree>
    <p:extLst>
      <p:ext uri="{BB962C8B-B14F-4D97-AF65-F5344CB8AC3E}">
        <p14:creationId xmlns:p14="http://schemas.microsoft.com/office/powerpoint/2010/main" val="215569871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pPr algn="l"/>
            <a:r>
              <a:rPr lang="en-GB" sz="3200" dirty="0" smtClean="0">
                <a:solidFill>
                  <a:schemeClr val="tx1"/>
                </a:solidFill>
              </a:rPr>
              <a:t>Etabs Model for block A</a:t>
            </a:r>
            <a:endParaRPr lang="en-US" sz="3200" dirty="0">
              <a:solidFill>
                <a:schemeClr val="tx1"/>
              </a:solidFill>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95736" y="980728"/>
            <a:ext cx="4838937" cy="5184576"/>
          </a:xfrm>
        </p:spPr>
      </p:pic>
      <p:sp>
        <p:nvSpPr>
          <p:cNvPr id="4" name="Date Placeholder 3"/>
          <p:cNvSpPr>
            <a:spLocks noGrp="1"/>
          </p:cNvSpPr>
          <p:nvPr>
            <p:ph type="dt" sz="half" idx="10"/>
          </p:nvPr>
        </p:nvSpPr>
        <p:spPr/>
        <p:txBody>
          <a:bodyPr/>
          <a:lstStyle/>
          <a:p>
            <a:r>
              <a:rPr lang="en-US" smtClean="0">
                <a:solidFill>
                  <a:prstClr val="black">
                    <a:tint val="75000"/>
                  </a:prstClr>
                </a:solidFill>
              </a:rPr>
              <a:t>15/5/2018</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CD42B3DC-815C-4E86-86DC-24D3623F46BA}" type="slidenum">
              <a:rPr lang="en-US" smtClean="0">
                <a:solidFill>
                  <a:prstClr val="black">
                    <a:tint val="75000"/>
                  </a:prstClr>
                </a:solidFill>
              </a:rPr>
              <a:pPr/>
              <a:t>61</a:t>
            </a:fld>
            <a:endParaRPr lang="en-US">
              <a:solidFill>
                <a:prstClr val="black">
                  <a:tint val="75000"/>
                </a:prstClr>
              </a:solidFill>
            </a:endParaRPr>
          </a:p>
        </p:txBody>
      </p:sp>
    </p:spTree>
    <p:extLst>
      <p:ext uri="{BB962C8B-B14F-4D97-AF65-F5344CB8AC3E}">
        <p14:creationId xmlns:p14="http://schemas.microsoft.com/office/powerpoint/2010/main" val="39368453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pPr algn="l"/>
            <a:r>
              <a:rPr lang="en-GB" sz="3600" dirty="0" smtClean="0">
                <a:solidFill>
                  <a:schemeClr val="tx1"/>
                </a:solidFill>
              </a:rPr>
              <a:t>Seismic design:</a:t>
            </a:r>
            <a:endParaRPr lang="en-US" sz="3600" dirty="0">
              <a:solidFill>
                <a:schemeClr val="tx1"/>
              </a:solidFill>
            </a:endParaRPr>
          </a:p>
        </p:txBody>
      </p:sp>
      <p:sp>
        <p:nvSpPr>
          <p:cNvPr id="3" name="Content Placeholder 2"/>
          <p:cNvSpPr>
            <a:spLocks noGrp="1"/>
          </p:cNvSpPr>
          <p:nvPr>
            <p:ph idx="1"/>
          </p:nvPr>
        </p:nvSpPr>
        <p:spPr>
          <a:xfrm>
            <a:off x="457200" y="1196752"/>
            <a:ext cx="8229600" cy="4929411"/>
          </a:xfrm>
        </p:spPr>
        <p:txBody>
          <a:bodyPr>
            <a:normAutofit/>
          </a:bodyPr>
          <a:lstStyle/>
          <a:p>
            <a:pPr marL="0" indent="0">
              <a:buNone/>
            </a:pPr>
            <a:r>
              <a:rPr lang="en-US" sz="2400" dirty="0">
                <a:solidFill>
                  <a:srgbClr val="000000"/>
                </a:solidFill>
                <a:latin typeface="Times New Roman" pitchFamily="18" charset="0"/>
                <a:cs typeface="Times New Roman" pitchFamily="18" charset="0"/>
              </a:rPr>
              <a:t>Using UBC1997 design </a:t>
            </a:r>
            <a:r>
              <a:rPr lang="en-US" sz="2400" dirty="0" smtClean="0">
                <a:solidFill>
                  <a:srgbClr val="000000"/>
                </a:solidFill>
                <a:latin typeface="Times New Roman" pitchFamily="18" charset="0"/>
                <a:cs typeface="Times New Roman" pitchFamily="18" charset="0"/>
              </a:rPr>
              <a:t>code:</a:t>
            </a:r>
            <a:r>
              <a:rPr lang="en-US" sz="2400" dirty="0">
                <a:solidFill>
                  <a:srgbClr val="000000"/>
                </a:solidFill>
                <a:latin typeface="Times New Roman" pitchFamily="18" charset="0"/>
                <a:cs typeface="Times New Roman" pitchFamily="18" charset="0"/>
              </a:rPr>
              <a:t/>
            </a:r>
            <a:br>
              <a:rPr lang="en-US" sz="2400" dirty="0">
                <a:solidFill>
                  <a:srgbClr val="000000"/>
                </a:solidFill>
                <a:latin typeface="Times New Roman" pitchFamily="18" charset="0"/>
                <a:cs typeface="Times New Roman" pitchFamily="18" charset="0"/>
              </a:rPr>
            </a:br>
            <a:r>
              <a:rPr lang="en-US" sz="2400" dirty="0">
                <a:solidFill>
                  <a:srgbClr val="000000"/>
                </a:solidFill>
                <a:latin typeface="Times New Roman" pitchFamily="18" charset="0"/>
                <a:cs typeface="Times New Roman" pitchFamily="18" charset="0"/>
              </a:rPr>
              <a:t>1. Importance factor: </a:t>
            </a:r>
            <a:r>
              <a:rPr lang="en-US" sz="2400" i="1" dirty="0">
                <a:solidFill>
                  <a:srgbClr val="000000"/>
                </a:solidFill>
                <a:latin typeface="Times New Roman" pitchFamily="18" charset="0"/>
                <a:cs typeface="Times New Roman" pitchFamily="18" charset="0"/>
              </a:rPr>
              <a:t>I </a:t>
            </a:r>
            <a:r>
              <a:rPr lang="en-US" sz="2400" dirty="0">
                <a:solidFill>
                  <a:srgbClr val="000000"/>
                </a:solidFill>
                <a:latin typeface="Times New Roman" pitchFamily="18" charset="0"/>
                <a:cs typeface="Times New Roman" pitchFamily="18" charset="0"/>
              </a:rPr>
              <a:t>=1</a:t>
            </a:r>
            <a:br>
              <a:rPr lang="en-US" sz="2400" dirty="0">
                <a:solidFill>
                  <a:srgbClr val="000000"/>
                </a:solidFill>
                <a:latin typeface="Times New Roman" pitchFamily="18" charset="0"/>
                <a:cs typeface="Times New Roman" pitchFamily="18" charset="0"/>
              </a:rPr>
            </a:br>
            <a:r>
              <a:rPr lang="en-US" sz="2400" dirty="0">
                <a:solidFill>
                  <a:srgbClr val="000000"/>
                </a:solidFill>
                <a:latin typeface="Times New Roman" pitchFamily="18" charset="0"/>
                <a:cs typeface="Times New Roman" pitchFamily="18" charset="0"/>
              </a:rPr>
              <a:t>2. Seismic Zone factor = 0.2</a:t>
            </a:r>
            <a:r>
              <a:rPr lang="en-US" sz="2400" dirty="0">
                <a:latin typeface="Times New Roman" pitchFamily="18" charset="0"/>
                <a:cs typeface="Times New Roman" pitchFamily="18" charset="0"/>
              </a:rPr>
              <a:t> </a:t>
            </a:r>
            <a:br>
              <a:rPr lang="en-US" sz="2400" dirty="0">
                <a:latin typeface="Times New Roman" pitchFamily="18" charset="0"/>
                <a:cs typeface="Times New Roman" pitchFamily="18" charset="0"/>
              </a:rPr>
            </a:br>
            <a:r>
              <a:rPr lang="en-US" sz="2400" dirty="0" smtClean="0">
                <a:solidFill>
                  <a:schemeClr val="tx1"/>
                </a:solidFill>
                <a:latin typeface="Times New Roman" pitchFamily="18" charset="0"/>
                <a:cs typeface="Times New Roman" pitchFamily="18" charset="0"/>
              </a:rPr>
              <a:t>3.Soil </a:t>
            </a:r>
            <a:r>
              <a:rPr lang="en-US" sz="2400" dirty="0">
                <a:solidFill>
                  <a:schemeClr val="tx1"/>
                </a:solidFill>
                <a:latin typeface="Times New Roman" pitchFamily="18" charset="0"/>
                <a:cs typeface="Times New Roman" pitchFamily="18" charset="0"/>
              </a:rPr>
              <a:t>profiles in the project (</a:t>
            </a:r>
            <a:r>
              <a:rPr lang="en-US" sz="2400" i="1" dirty="0" err="1">
                <a:solidFill>
                  <a:schemeClr val="tx1"/>
                </a:solidFill>
                <a:latin typeface="Times New Roman" pitchFamily="18" charset="0"/>
                <a:cs typeface="Times New Roman" pitchFamily="18" charset="0"/>
              </a:rPr>
              <a:t>Sd</a:t>
            </a:r>
            <a:r>
              <a:rPr lang="en-US" sz="2400" dirty="0">
                <a:solidFill>
                  <a:schemeClr val="tx1"/>
                </a:solidFill>
                <a:latin typeface="Times New Roman" pitchFamily="18" charset="0"/>
                <a:cs typeface="Times New Roman" pitchFamily="18" charset="0"/>
              </a:rPr>
              <a:t>).</a:t>
            </a:r>
            <a:br>
              <a:rPr lang="en-US" sz="2400" dirty="0">
                <a:solidFill>
                  <a:schemeClr val="tx1"/>
                </a:solidFill>
                <a:latin typeface="Times New Roman" pitchFamily="18" charset="0"/>
                <a:cs typeface="Times New Roman" pitchFamily="18" charset="0"/>
              </a:rPr>
            </a:br>
            <a:r>
              <a:rPr lang="en-US" sz="2400" dirty="0" smtClean="0">
                <a:solidFill>
                  <a:schemeClr val="tx1"/>
                </a:solidFill>
                <a:latin typeface="Times New Roman" pitchFamily="18" charset="0"/>
                <a:cs typeface="Times New Roman" pitchFamily="18" charset="0"/>
              </a:rPr>
              <a:t>4. </a:t>
            </a:r>
            <a:r>
              <a:rPr lang="en-US" sz="2400" dirty="0">
                <a:solidFill>
                  <a:schemeClr val="tx1"/>
                </a:solidFill>
                <a:latin typeface="Times New Roman" pitchFamily="18" charset="0"/>
                <a:cs typeface="Times New Roman" pitchFamily="18" charset="0"/>
              </a:rPr>
              <a:t>acceleration-dependent seismic coefficient (</a:t>
            </a:r>
            <a:r>
              <a:rPr lang="en-US" sz="2400" i="1" dirty="0" err="1">
                <a:solidFill>
                  <a:schemeClr val="tx1"/>
                </a:solidFill>
                <a:latin typeface="Times New Roman" pitchFamily="18" charset="0"/>
                <a:cs typeface="Times New Roman" pitchFamily="18" charset="0"/>
              </a:rPr>
              <a:t>Ca</a:t>
            </a:r>
            <a:r>
              <a:rPr lang="en-US" sz="2400" dirty="0">
                <a:solidFill>
                  <a:schemeClr val="tx1"/>
                </a:solidFill>
                <a:latin typeface="Times New Roman" pitchFamily="18" charset="0"/>
                <a:cs typeface="Times New Roman" pitchFamily="18" charset="0"/>
              </a:rPr>
              <a:t>) = 0.28</a:t>
            </a:r>
            <a:br>
              <a:rPr lang="en-US" sz="2400" dirty="0">
                <a:solidFill>
                  <a:schemeClr val="tx1"/>
                </a:solidFill>
                <a:latin typeface="Times New Roman" pitchFamily="18" charset="0"/>
                <a:cs typeface="Times New Roman" pitchFamily="18" charset="0"/>
              </a:rPr>
            </a:br>
            <a:r>
              <a:rPr lang="en-US" sz="2400" dirty="0" smtClean="0">
                <a:solidFill>
                  <a:schemeClr val="tx1"/>
                </a:solidFill>
                <a:latin typeface="Times New Roman" pitchFamily="18" charset="0"/>
                <a:cs typeface="Times New Roman" pitchFamily="18" charset="0"/>
              </a:rPr>
              <a:t>5. </a:t>
            </a:r>
            <a:r>
              <a:rPr lang="en-US" sz="2400" dirty="0">
                <a:solidFill>
                  <a:schemeClr val="tx1"/>
                </a:solidFill>
                <a:latin typeface="Times New Roman" pitchFamily="18" charset="0"/>
                <a:cs typeface="Times New Roman" pitchFamily="18" charset="0"/>
              </a:rPr>
              <a:t>velocity-dependent seismic coefficient (</a:t>
            </a:r>
            <a:r>
              <a:rPr lang="en-US" sz="2400" i="1" dirty="0">
                <a:solidFill>
                  <a:schemeClr val="tx1"/>
                </a:solidFill>
                <a:latin typeface="Times New Roman" pitchFamily="18" charset="0"/>
                <a:cs typeface="Times New Roman" pitchFamily="18" charset="0"/>
              </a:rPr>
              <a:t>CV</a:t>
            </a:r>
            <a:r>
              <a:rPr lang="en-US" sz="2400" dirty="0">
                <a:solidFill>
                  <a:schemeClr val="tx1"/>
                </a:solidFill>
                <a:latin typeface="Times New Roman" pitchFamily="18" charset="0"/>
                <a:cs typeface="Times New Roman" pitchFamily="18" charset="0"/>
              </a:rPr>
              <a:t>) = 0.4 </a:t>
            </a:r>
            <a:br>
              <a:rPr lang="en-US" sz="2400" dirty="0">
                <a:solidFill>
                  <a:schemeClr val="tx1"/>
                </a:solidFill>
                <a:latin typeface="Times New Roman" pitchFamily="18" charset="0"/>
                <a:cs typeface="Times New Roman" pitchFamily="18" charset="0"/>
              </a:rPr>
            </a:br>
            <a:r>
              <a:rPr lang="en-US" sz="2400" dirty="0" smtClean="0">
                <a:solidFill>
                  <a:schemeClr val="tx1"/>
                </a:solidFill>
                <a:latin typeface="Times New Roman" pitchFamily="18" charset="0"/>
                <a:cs typeface="Times New Roman" pitchFamily="18" charset="0"/>
              </a:rPr>
              <a:t>6.Response </a:t>
            </a:r>
            <a:r>
              <a:rPr lang="en-US" sz="2400" dirty="0">
                <a:solidFill>
                  <a:schemeClr val="tx1"/>
                </a:solidFill>
                <a:latin typeface="Times New Roman" pitchFamily="18" charset="0"/>
                <a:cs typeface="Times New Roman" pitchFamily="18" charset="0"/>
              </a:rPr>
              <a:t>modification factor </a:t>
            </a:r>
            <a:r>
              <a:rPr lang="en-US" sz="2400" dirty="0" smtClean="0">
                <a:solidFill>
                  <a:schemeClr val="tx1"/>
                </a:solidFill>
                <a:latin typeface="Times New Roman" pitchFamily="18" charset="0"/>
                <a:cs typeface="Times New Roman" pitchFamily="18" charset="0"/>
              </a:rPr>
              <a:t>(</a:t>
            </a:r>
            <a:r>
              <a:rPr lang="en-US" sz="2400" i="1" dirty="0" smtClean="0">
                <a:solidFill>
                  <a:schemeClr val="tx1"/>
                </a:solidFill>
                <a:latin typeface="Times New Roman" pitchFamily="18" charset="0"/>
                <a:cs typeface="Times New Roman" pitchFamily="18" charset="0"/>
              </a:rPr>
              <a:t>R)=5.5</a:t>
            </a:r>
            <a:r>
              <a:rPr lang="en-US" sz="2400" dirty="0">
                <a:solidFill>
                  <a:schemeClr val="tx1"/>
                </a:solidFill>
                <a:latin typeface="Times New Roman" pitchFamily="18" charset="0"/>
                <a:cs typeface="Times New Roman" pitchFamily="18" charset="0"/>
              </a:rPr>
              <a:t/>
            </a:r>
            <a:br>
              <a:rPr lang="en-US" sz="2400" dirty="0">
                <a:solidFill>
                  <a:schemeClr val="tx1"/>
                </a:solidFill>
                <a:latin typeface="Times New Roman" pitchFamily="18" charset="0"/>
                <a:cs typeface="Times New Roman" pitchFamily="18" charset="0"/>
              </a:rPr>
            </a:br>
            <a:endParaRPr lang="en-US" sz="2400" dirty="0">
              <a:solidFill>
                <a:schemeClr val="tx1"/>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r>
              <a:rPr lang="en-US" smtClean="0">
                <a:solidFill>
                  <a:prstClr val="black">
                    <a:tint val="75000"/>
                  </a:prstClr>
                </a:solidFill>
              </a:rPr>
              <a:t>15/5/2018</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CD42B3DC-815C-4E86-86DC-24D3623F46BA}" type="slidenum">
              <a:rPr lang="en-US" smtClean="0">
                <a:solidFill>
                  <a:prstClr val="black">
                    <a:tint val="75000"/>
                  </a:prstClr>
                </a:solidFill>
              </a:rPr>
              <a:pPr/>
              <a:t>62</a:t>
            </a:fld>
            <a:endParaRPr lang="en-US" dirty="0">
              <a:solidFill>
                <a:prstClr val="black">
                  <a:tint val="75000"/>
                </a:prst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8259" y="3573016"/>
            <a:ext cx="2722105"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316933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9512" y="250671"/>
            <a:ext cx="6552728" cy="584775"/>
          </a:xfrm>
          <a:prstGeom prst="rect">
            <a:avLst/>
          </a:prstGeom>
        </p:spPr>
        <p:txBody>
          <a:bodyPr wrap="square">
            <a:spAutoFit/>
          </a:bodyPr>
          <a:lstStyle/>
          <a:p>
            <a:r>
              <a:rPr lang="en-US" sz="3200" b="1" dirty="0" smtClean="0">
                <a:latin typeface="Times New Roman" pitchFamily="18" charset="0"/>
                <a:cs typeface="Times New Roman" pitchFamily="18" charset="0"/>
              </a:rPr>
              <a:t>Model verification checks:</a:t>
            </a:r>
            <a:endParaRPr lang="en-US" sz="3200" b="1" dirty="0">
              <a:latin typeface="Times New Roman" pitchFamily="18" charset="0"/>
              <a:cs typeface="Times New Roman" pitchFamily="18" charset="0"/>
            </a:endParaRPr>
          </a:p>
        </p:txBody>
      </p:sp>
      <p:sp>
        <p:nvSpPr>
          <p:cNvPr id="7" name="Rectangle 6"/>
          <p:cNvSpPr/>
          <p:nvPr/>
        </p:nvSpPr>
        <p:spPr>
          <a:xfrm>
            <a:off x="395536" y="1268760"/>
            <a:ext cx="3252814" cy="461665"/>
          </a:xfrm>
          <a:prstGeom prst="rect">
            <a:avLst/>
          </a:prstGeom>
        </p:spPr>
        <p:txBody>
          <a:bodyPr wrap="none">
            <a:spAutoFit/>
          </a:bodyPr>
          <a:lstStyle/>
          <a:p>
            <a:r>
              <a:rPr lang="en-US" sz="2400" b="1" dirty="0" smtClean="0">
                <a:solidFill>
                  <a:prstClr val="black"/>
                </a:solidFill>
                <a:latin typeface="Times New Roman" pitchFamily="18" charset="0"/>
                <a:cs typeface="Times New Roman" pitchFamily="18" charset="0"/>
              </a:rPr>
              <a:t>1. Compatibility check:</a:t>
            </a:r>
          </a:p>
        </p:txBody>
      </p:sp>
      <p:sp>
        <p:nvSpPr>
          <p:cNvPr id="8" name="مستطيل 7"/>
          <p:cNvSpPr/>
          <p:nvPr/>
        </p:nvSpPr>
        <p:spPr>
          <a:xfrm>
            <a:off x="395536" y="3861048"/>
            <a:ext cx="2654894" cy="461665"/>
          </a:xfrm>
          <a:prstGeom prst="rect">
            <a:avLst/>
          </a:prstGeom>
        </p:spPr>
        <p:txBody>
          <a:bodyPr wrap="none">
            <a:spAutoFit/>
          </a:bodyPr>
          <a:lstStyle/>
          <a:p>
            <a:r>
              <a:rPr lang="en-US" sz="2400" b="1" dirty="0">
                <a:solidFill>
                  <a:prstClr val="black"/>
                </a:solidFill>
                <a:latin typeface="Times New Roman" pitchFamily="18" charset="0"/>
                <a:cs typeface="Times New Roman" pitchFamily="18" charset="0"/>
              </a:rPr>
              <a:t>2</a:t>
            </a:r>
            <a:r>
              <a:rPr lang="ar-SA" sz="2400" b="1" dirty="0" smtClean="0">
                <a:solidFill>
                  <a:prstClr val="black"/>
                </a:solidFill>
                <a:latin typeface="Times New Roman" pitchFamily="18" charset="0"/>
              </a:rPr>
              <a:t>.</a:t>
            </a:r>
            <a:r>
              <a:rPr lang="en-US" sz="2400" b="1" dirty="0" smtClean="0">
                <a:solidFill>
                  <a:prstClr val="black"/>
                </a:solidFill>
                <a:latin typeface="Times New Roman" pitchFamily="18" charset="0"/>
                <a:cs typeface="Times New Roman" pitchFamily="18" charset="0"/>
              </a:rPr>
              <a:t>Deflection</a:t>
            </a:r>
            <a:r>
              <a:rPr lang="en-US" b="1" i="1" dirty="0" smtClean="0">
                <a:solidFill>
                  <a:srgbClr val="1F497D">
                    <a:lumMod val="75000"/>
                  </a:srgbClr>
                </a:solidFill>
              </a:rPr>
              <a:t> </a:t>
            </a:r>
            <a:r>
              <a:rPr lang="en-US" sz="2400" b="1" dirty="0">
                <a:solidFill>
                  <a:prstClr val="black"/>
                </a:solidFill>
                <a:latin typeface="Times New Roman" pitchFamily="18" charset="0"/>
                <a:cs typeface="Times New Roman" pitchFamily="18" charset="0"/>
              </a:rPr>
              <a:t>check:</a:t>
            </a:r>
          </a:p>
        </p:txBody>
      </p:sp>
      <p:sp>
        <p:nvSpPr>
          <p:cNvPr id="10" name="مستطيل 9"/>
          <p:cNvSpPr/>
          <p:nvPr/>
        </p:nvSpPr>
        <p:spPr>
          <a:xfrm>
            <a:off x="611560" y="4816952"/>
            <a:ext cx="4644008" cy="369332"/>
          </a:xfrm>
          <a:prstGeom prst="rect">
            <a:avLst/>
          </a:prstGeom>
        </p:spPr>
        <p:txBody>
          <a:bodyPr wrap="square">
            <a:spAutoFit/>
          </a:bodyPr>
          <a:lstStyle/>
          <a:p>
            <a:r>
              <a:rPr lang="en-US" b="1" i="1" dirty="0" smtClean="0">
                <a:solidFill>
                  <a:srgbClr val="1F497D">
                    <a:lumMod val="75000"/>
                  </a:srgbClr>
                </a:solidFill>
                <a:latin typeface="Times New Roman" pitchFamily="18" charset="0"/>
                <a:cs typeface="Times New Roman" pitchFamily="18" charset="0"/>
              </a:rPr>
              <a:t>U from Etabs = 41.5mm &lt; U max= 54.41mm </a:t>
            </a:r>
            <a:endParaRPr lang="en-US" b="1" i="1" dirty="0">
              <a:solidFill>
                <a:srgbClr val="1F497D">
                  <a:lumMod val="75000"/>
                </a:srgbClr>
              </a:solidFill>
              <a:latin typeface="Times New Roman" pitchFamily="18" charset="0"/>
              <a:cs typeface="Times New Roman" pitchFamily="18"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98713" y="3578934"/>
            <a:ext cx="2302361" cy="3240360"/>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96451" y="747276"/>
            <a:ext cx="2953443" cy="3167019"/>
          </a:xfrm>
          <a:prstGeom prst="rect">
            <a:avLst/>
          </a:prstGeom>
        </p:spPr>
      </p:pic>
      <p:sp>
        <p:nvSpPr>
          <p:cNvPr id="9" name="Date Placeholder 8"/>
          <p:cNvSpPr>
            <a:spLocks noGrp="1"/>
          </p:cNvSpPr>
          <p:nvPr>
            <p:ph type="dt" sz="half" idx="10"/>
          </p:nvPr>
        </p:nvSpPr>
        <p:spPr/>
        <p:txBody>
          <a:bodyPr/>
          <a:lstStyle/>
          <a:p>
            <a:r>
              <a:rPr lang="en-US" smtClean="0">
                <a:solidFill>
                  <a:prstClr val="black">
                    <a:tint val="75000"/>
                  </a:prstClr>
                </a:solidFill>
              </a:rPr>
              <a:t>15/5/2018</a:t>
            </a:r>
            <a:endParaRPr lang="en-US">
              <a:solidFill>
                <a:prstClr val="black">
                  <a:tint val="75000"/>
                </a:prstClr>
              </a:solidFill>
            </a:endParaRPr>
          </a:p>
        </p:txBody>
      </p:sp>
      <p:sp>
        <p:nvSpPr>
          <p:cNvPr id="11" name="Slide Number Placeholder 10"/>
          <p:cNvSpPr>
            <a:spLocks noGrp="1"/>
          </p:cNvSpPr>
          <p:nvPr>
            <p:ph type="sldNum" sz="quarter" idx="12"/>
          </p:nvPr>
        </p:nvSpPr>
        <p:spPr/>
        <p:txBody>
          <a:bodyPr/>
          <a:lstStyle/>
          <a:p>
            <a:fld id="{CD42B3DC-815C-4E86-86DC-24D3623F46BA}" type="slidenum">
              <a:rPr lang="en-US" smtClean="0">
                <a:solidFill>
                  <a:prstClr val="black">
                    <a:tint val="75000"/>
                  </a:prstClr>
                </a:solidFill>
              </a:rPr>
              <a:pPr/>
              <a:t>63</a:t>
            </a:fld>
            <a:endParaRPr lang="en-US">
              <a:solidFill>
                <a:prstClr val="black">
                  <a:tint val="75000"/>
                </a:prstClr>
              </a:solidFill>
            </a:endParaRPr>
          </a:p>
        </p:txBody>
      </p:sp>
    </p:spTree>
    <p:extLst>
      <p:ext uri="{BB962C8B-B14F-4D97-AF65-F5344CB8AC3E}">
        <p14:creationId xmlns:p14="http://schemas.microsoft.com/office/powerpoint/2010/main" val="324536527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23528" y="404664"/>
            <a:ext cx="3124200" cy="523220"/>
          </a:xfrm>
          <a:prstGeom prst="rect">
            <a:avLst/>
          </a:prstGeom>
          <a:noFill/>
        </p:spPr>
        <p:txBody>
          <a:bodyPr wrap="square" rtlCol="0">
            <a:spAutoFit/>
          </a:bodyPr>
          <a:lstStyle/>
          <a:p>
            <a:r>
              <a:rPr lang="en-US" sz="2400" b="1" dirty="0" smtClean="0">
                <a:solidFill>
                  <a:prstClr val="black"/>
                </a:solidFill>
                <a:latin typeface="Times New Roman" pitchFamily="18" charset="0"/>
                <a:cs typeface="Times New Roman" pitchFamily="18" charset="0"/>
              </a:rPr>
              <a:t>2. Equilibrium</a:t>
            </a:r>
            <a:r>
              <a:rPr lang="en-US" sz="2800" b="1" i="1" dirty="0" smtClean="0">
                <a:solidFill>
                  <a:srgbClr val="1F497D">
                    <a:lumMod val="75000"/>
                  </a:srgbClr>
                </a:solidFill>
              </a:rPr>
              <a:t> </a:t>
            </a:r>
            <a:r>
              <a:rPr lang="en-US" sz="2400" b="1" dirty="0">
                <a:solidFill>
                  <a:prstClr val="black"/>
                </a:solidFill>
                <a:latin typeface="Times New Roman" pitchFamily="18" charset="0"/>
                <a:cs typeface="Times New Roman" pitchFamily="18" charset="0"/>
              </a:rPr>
              <a:t>check:</a:t>
            </a:r>
          </a:p>
        </p:txBody>
      </p:sp>
      <p:graphicFrame>
        <p:nvGraphicFramePr>
          <p:cNvPr id="11" name="Table 10"/>
          <p:cNvGraphicFramePr>
            <a:graphicFrameLocks noGrp="1"/>
          </p:cNvGraphicFramePr>
          <p:nvPr>
            <p:extLst>
              <p:ext uri="{D42A27DB-BD31-4B8C-83A1-F6EECF244321}">
                <p14:modId xmlns:p14="http://schemas.microsoft.com/office/powerpoint/2010/main" val="876846341"/>
              </p:ext>
            </p:extLst>
          </p:nvPr>
        </p:nvGraphicFramePr>
        <p:xfrm>
          <a:off x="1043608" y="939611"/>
          <a:ext cx="6096000" cy="1463040"/>
        </p:xfrm>
        <a:graphic>
          <a:graphicData uri="http://schemas.openxmlformats.org/drawingml/2006/table">
            <a:tbl>
              <a:tblPr firstRow="1" bandRow="1">
                <a:tableStyleId>{5C22544A-7EE6-4342-B048-85BDC9FD1C3A}</a:tableStyleId>
              </a:tblPr>
              <a:tblGrid>
                <a:gridCol w="1509698"/>
                <a:gridCol w="1538302"/>
                <a:gridCol w="1524000"/>
                <a:gridCol w="1524000"/>
              </a:tblGrid>
              <a:tr h="284154">
                <a:tc>
                  <a:txBody>
                    <a:bodyPr/>
                    <a:lstStyle/>
                    <a:p>
                      <a:pPr algn="ctr"/>
                      <a:r>
                        <a:rPr lang="en-US" dirty="0" smtClean="0"/>
                        <a:t>Load</a:t>
                      </a:r>
                      <a:endParaRPr lang="en-US" dirty="0"/>
                    </a:p>
                  </a:txBody>
                  <a:tcPr/>
                </a:tc>
                <a:tc>
                  <a:txBody>
                    <a:bodyPr/>
                    <a:lstStyle/>
                    <a:p>
                      <a:pPr algn="ctr"/>
                      <a:r>
                        <a:rPr lang="en-US" dirty="0" smtClean="0"/>
                        <a:t>Manual</a:t>
                      </a:r>
                      <a:endParaRPr lang="en-US" dirty="0"/>
                    </a:p>
                  </a:txBody>
                  <a:tcPr/>
                </a:tc>
                <a:tc>
                  <a:txBody>
                    <a:bodyPr/>
                    <a:lstStyle/>
                    <a:p>
                      <a:pPr algn="ctr"/>
                      <a:r>
                        <a:rPr lang="en-US" dirty="0" smtClean="0"/>
                        <a:t>Etabs</a:t>
                      </a:r>
                      <a:endParaRPr lang="en-US" dirty="0"/>
                    </a:p>
                  </a:txBody>
                  <a:tcPr/>
                </a:tc>
                <a:tc>
                  <a:txBody>
                    <a:bodyPr/>
                    <a:lstStyle/>
                    <a:p>
                      <a:pPr algn="ctr"/>
                      <a:r>
                        <a:rPr lang="en-US" dirty="0" smtClean="0"/>
                        <a:t>Error</a:t>
                      </a:r>
                      <a:endParaRPr lang="en-US" dirty="0"/>
                    </a:p>
                  </a:txBody>
                  <a:tcPr/>
                </a:tc>
              </a:tr>
              <a:tr h="284154">
                <a:tc>
                  <a:txBody>
                    <a:bodyPr/>
                    <a:lstStyle/>
                    <a:p>
                      <a:pPr algn="ctr"/>
                      <a:r>
                        <a:rPr lang="en-US" dirty="0" smtClean="0">
                          <a:latin typeface="Times New Roman" pitchFamily="18" charset="0"/>
                          <a:cs typeface="Times New Roman" pitchFamily="18" charset="0"/>
                        </a:rPr>
                        <a:t>Dead load</a:t>
                      </a:r>
                      <a:endParaRPr lang="en-US" dirty="0">
                        <a:latin typeface="Times New Roman" pitchFamily="18" charset="0"/>
                        <a:cs typeface="Times New Roman" pitchFamily="18" charset="0"/>
                      </a:endParaRPr>
                    </a:p>
                  </a:txBody>
                  <a:tcPr/>
                </a:tc>
                <a:tc>
                  <a:txBody>
                    <a:bodyPr/>
                    <a:lstStyle/>
                    <a:p>
                      <a:pPr algn="ctr"/>
                      <a:r>
                        <a:rPr lang="en-US" sz="1800" kern="1200" noProof="0" dirty="0" smtClean="0">
                          <a:solidFill>
                            <a:schemeClr val="dk1"/>
                          </a:solidFill>
                          <a:latin typeface="+mn-lt"/>
                          <a:ea typeface="+mn-ea"/>
                          <a:cs typeface="+mn-cs"/>
                        </a:rPr>
                        <a:t>54207.05</a:t>
                      </a:r>
                      <a:r>
                        <a:rPr lang="en-US" sz="1800" kern="1200" dirty="0" smtClean="0">
                          <a:solidFill>
                            <a:schemeClr val="dk1"/>
                          </a:solidFill>
                          <a:latin typeface="+mn-lt"/>
                          <a:ea typeface="+mn-ea"/>
                          <a:cs typeface="+mn-cs"/>
                        </a:rPr>
                        <a:t> </a:t>
                      </a:r>
                      <a:r>
                        <a:rPr lang="en-US" dirty="0" smtClean="0">
                          <a:latin typeface="Times New Roman" pitchFamily="18" charset="0"/>
                          <a:cs typeface="Times New Roman" pitchFamily="18" charset="0"/>
                        </a:rPr>
                        <a:t>KN</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54440.551KN</a:t>
                      </a:r>
                      <a:endParaRPr lang="en-US" dirty="0">
                        <a:latin typeface="Times New Roman" pitchFamily="18" charset="0"/>
                        <a:cs typeface="Times New Roman" pitchFamily="18" charset="0"/>
                      </a:endParaRPr>
                    </a:p>
                  </a:txBody>
                  <a:tcPr/>
                </a:tc>
                <a:tc>
                  <a:txBody>
                    <a:bodyPr/>
                    <a:lstStyle/>
                    <a:p>
                      <a:pPr algn="ctr"/>
                      <a:r>
                        <a:rPr lang="en-US" b="1" dirty="0" smtClean="0">
                          <a:latin typeface="Times New Roman" pitchFamily="18" charset="0"/>
                          <a:cs typeface="Times New Roman" pitchFamily="18" charset="0"/>
                        </a:rPr>
                        <a:t> </a:t>
                      </a:r>
                      <a:r>
                        <a:rPr lang="en-US" sz="1800" kern="1200" dirty="0" smtClean="0">
                          <a:solidFill>
                            <a:schemeClr val="dk1"/>
                          </a:solidFill>
                          <a:latin typeface="+mn-lt"/>
                          <a:ea typeface="+mn-ea"/>
                          <a:cs typeface="+mn-cs"/>
                        </a:rPr>
                        <a:t>0.5% </a:t>
                      </a:r>
                      <a:endParaRPr lang="en-US" b="1" dirty="0">
                        <a:latin typeface="Times New Roman" pitchFamily="18" charset="0"/>
                        <a:cs typeface="Times New Roman" pitchFamily="18" charset="0"/>
                      </a:endParaRPr>
                    </a:p>
                  </a:txBody>
                  <a:tcPr/>
                </a:tc>
              </a:tr>
              <a:tr h="284154">
                <a:tc>
                  <a:txBody>
                    <a:bodyPr/>
                    <a:lstStyle/>
                    <a:p>
                      <a:pPr algn="ctr"/>
                      <a:r>
                        <a:rPr lang="en-US" dirty="0" smtClean="0">
                          <a:latin typeface="Times New Roman" pitchFamily="18" charset="0"/>
                          <a:cs typeface="Times New Roman" pitchFamily="18" charset="0"/>
                        </a:rPr>
                        <a:t>Live load</a:t>
                      </a:r>
                      <a:endParaRPr lang="en-US" dirty="0">
                        <a:latin typeface="Times New Roman" pitchFamily="18" charset="0"/>
                        <a:cs typeface="Times New Roman" pitchFamily="18" charset="0"/>
                      </a:endParaRPr>
                    </a:p>
                  </a:txBody>
                  <a:tcPr/>
                </a:tc>
                <a:tc>
                  <a:txBody>
                    <a:bodyPr/>
                    <a:lstStyle/>
                    <a:p>
                      <a:pPr algn="ctr"/>
                      <a:r>
                        <a:rPr lang="en-US" sz="1800" kern="1200" dirty="0" smtClean="0">
                          <a:solidFill>
                            <a:schemeClr val="dk1"/>
                          </a:solidFill>
                          <a:latin typeface="+mn-lt"/>
                          <a:ea typeface="+mn-ea"/>
                          <a:cs typeface="+mn-cs"/>
                        </a:rPr>
                        <a:t>18951.01 K</a:t>
                      </a:r>
                      <a:r>
                        <a:rPr lang="en-US" dirty="0" smtClean="0">
                          <a:latin typeface="Times New Roman" pitchFamily="18" charset="0"/>
                          <a:cs typeface="Times New Roman" pitchFamily="18" charset="0"/>
                        </a:rPr>
                        <a:t>N</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18876.15 KN</a:t>
                      </a:r>
                      <a:endParaRPr lang="en-US" dirty="0">
                        <a:latin typeface="Times New Roman" pitchFamily="18" charset="0"/>
                        <a:cs typeface="Times New Roman" pitchFamily="18" charset="0"/>
                      </a:endParaRPr>
                    </a:p>
                  </a:txBody>
                  <a:tcPr/>
                </a:tc>
                <a:tc>
                  <a:txBody>
                    <a:bodyPr/>
                    <a:lstStyle/>
                    <a:p>
                      <a:pPr algn="ctr"/>
                      <a:r>
                        <a:rPr lang="en-US" b="1" dirty="0" smtClean="0">
                          <a:latin typeface="Times New Roman" pitchFamily="18" charset="0"/>
                          <a:cs typeface="Times New Roman" pitchFamily="18" charset="0"/>
                        </a:rPr>
                        <a:t>0.25%</a:t>
                      </a:r>
                      <a:endParaRPr lang="en-US" b="1" dirty="0">
                        <a:latin typeface="Times New Roman" pitchFamily="18" charset="0"/>
                        <a:cs typeface="Times New Roman" pitchFamily="18" charset="0"/>
                      </a:endParaRPr>
                    </a:p>
                  </a:txBody>
                  <a:tcPr/>
                </a:tc>
              </a:tr>
              <a:tr h="284154">
                <a:tc>
                  <a:txBody>
                    <a:bodyPr/>
                    <a:lstStyle/>
                    <a:p>
                      <a:pPr algn="ctr"/>
                      <a:r>
                        <a:rPr lang="en-GB" dirty="0" smtClean="0">
                          <a:latin typeface="Times New Roman" pitchFamily="18" charset="0"/>
                          <a:cs typeface="Times New Roman" pitchFamily="18" charset="0"/>
                        </a:rPr>
                        <a:t>SID</a:t>
                      </a:r>
                      <a:endParaRPr lang="en-US" dirty="0">
                        <a:latin typeface="Times New Roman" pitchFamily="18" charset="0"/>
                        <a:cs typeface="Times New Roman" pitchFamily="18" charset="0"/>
                      </a:endParaRPr>
                    </a:p>
                  </a:txBody>
                  <a:tcPr/>
                </a:tc>
                <a:tc>
                  <a:txBody>
                    <a:bodyPr/>
                    <a:lstStyle/>
                    <a:p>
                      <a:pPr algn="ctr"/>
                      <a:r>
                        <a:rPr lang="en-GB" dirty="0" smtClean="0">
                          <a:latin typeface="Times New Roman" pitchFamily="18" charset="0"/>
                          <a:cs typeface="Times New Roman" pitchFamily="18" charset="0"/>
                        </a:rPr>
                        <a:t>29419.26</a:t>
                      </a:r>
                      <a:r>
                        <a:rPr lang="ar-SA"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KN</a:t>
                      </a:r>
                      <a:endParaRPr lang="en-US" dirty="0">
                        <a:latin typeface="Times New Roman" pitchFamily="18" charset="0"/>
                        <a:cs typeface="Times New Roman" pitchFamily="18" charset="0"/>
                      </a:endParaRPr>
                    </a:p>
                  </a:txBody>
                  <a:tcPr/>
                </a:tc>
                <a:tc>
                  <a:txBody>
                    <a:bodyPr/>
                    <a:lstStyle/>
                    <a:p>
                      <a:pPr algn="ctr"/>
                      <a:r>
                        <a:rPr lang="en-GB" dirty="0" smtClean="0">
                          <a:latin typeface="Times New Roman" pitchFamily="18" charset="0"/>
                          <a:cs typeface="Times New Roman" pitchFamily="18" charset="0"/>
                        </a:rPr>
                        <a:t>29472.99KN</a:t>
                      </a:r>
                      <a:endParaRPr lang="en-US" dirty="0">
                        <a:latin typeface="Times New Roman" pitchFamily="18" charset="0"/>
                        <a:cs typeface="Times New Roman" pitchFamily="18" charset="0"/>
                      </a:endParaRPr>
                    </a:p>
                  </a:txBody>
                  <a:tcPr/>
                </a:tc>
                <a:tc>
                  <a:txBody>
                    <a:bodyPr/>
                    <a:lstStyle/>
                    <a:p>
                      <a:pPr algn="ctr"/>
                      <a:r>
                        <a:rPr lang="en-GB" b="1" dirty="0" smtClean="0">
                          <a:latin typeface="Times New Roman" pitchFamily="18" charset="0"/>
                          <a:cs typeface="Times New Roman" pitchFamily="18" charset="0"/>
                        </a:rPr>
                        <a:t>0.18%</a:t>
                      </a:r>
                      <a:endParaRPr lang="en-US" b="1" dirty="0">
                        <a:latin typeface="Times New Roman" pitchFamily="18" charset="0"/>
                        <a:cs typeface="Times New Roman" pitchFamily="18" charset="0"/>
                      </a:endParaRPr>
                    </a:p>
                  </a:txBody>
                  <a:tcPr/>
                </a:tc>
              </a:tr>
            </a:tbl>
          </a:graphicData>
        </a:graphic>
      </p:graphicFrame>
      <p:sp>
        <p:nvSpPr>
          <p:cNvPr id="8" name="Rectangle 7"/>
          <p:cNvSpPr/>
          <p:nvPr/>
        </p:nvSpPr>
        <p:spPr>
          <a:xfrm>
            <a:off x="373113" y="2538706"/>
            <a:ext cx="3529364" cy="461665"/>
          </a:xfrm>
          <a:prstGeom prst="rect">
            <a:avLst/>
          </a:prstGeom>
        </p:spPr>
        <p:txBody>
          <a:bodyPr wrap="none">
            <a:spAutoFit/>
          </a:bodyPr>
          <a:lstStyle/>
          <a:p>
            <a:pPr algn="ctr"/>
            <a:r>
              <a:rPr lang="en-US" sz="2400" b="1" dirty="0" smtClean="0">
                <a:solidFill>
                  <a:prstClr val="black"/>
                </a:solidFill>
                <a:latin typeface="Times New Roman" pitchFamily="18" charset="0"/>
                <a:cs typeface="Times New Roman" pitchFamily="18" charset="0"/>
              </a:rPr>
              <a:t>3. Internal </a:t>
            </a:r>
            <a:r>
              <a:rPr lang="en-US" sz="2400" b="1" dirty="0">
                <a:solidFill>
                  <a:prstClr val="black"/>
                </a:solidFill>
                <a:latin typeface="Times New Roman" pitchFamily="18" charset="0"/>
                <a:cs typeface="Times New Roman" pitchFamily="18" charset="0"/>
              </a:rPr>
              <a:t>Forces Check:</a:t>
            </a:r>
          </a:p>
        </p:txBody>
      </p:sp>
      <p:graphicFrame>
        <p:nvGraphicFramePr>
          <p:cNvPr id="10" name="Table 9"/>
          <p:cNvGraphicFramePr>
            <a:graphicFrameLocks noGrp="1"/>
          </p:cNvGraphicFramePr>
          <p:nvPr>
            <p:extLst>
              <p:ext uri="{D42A27DB-BD31-4B8C-83A1-F6EECF244321}">
                <p14:modId xmlns:p14="http://schemas.microsoft.com/office/powerpoint/2010/main" val="1815831195"/>
              </p:ext>
            </p:extLst>
          </p:nvPr>
        </p:nvGraphicFramePr>
        <p:xfrm>
          <a:off x="323528" y="3009252"/>
          <a:ext cx="7728903" cy="1005840"/>
        </p:xfrm>
        <a:graphic>
          <a:graphicData uri="http://schemas.openxmlformats.org/drawingml/2006/table">
            <a:tbl>
              <a:tblPr firstRow="1" bandRow="1">
                <a:tableStyleId>{5C22544A-7EE6-4342-B048-85BDC9FD1C3A}</a:tableStyleId>
              </a:tblPr>
              <a:tblGrid>
                <a:gridCol w="1338243"/>
                <a:gridCol w="785818"/>
                <a:gridCol w="1680542"/>
                <a:gridCol w="1962150"/>
                <a:gridCol w="1962150"/>
              </a:tblGrid>
              <a:tr h="251735">
                <a:tc gridSpan="2">
                  <a:txBody>
                    <a:bodyPr/>
                    <a:lstStyle/>
                    <a:p>
                      <a:pPr algn="ctr"/>
                      <a:r>
                        <a:rPr lang="en-US" dirty="0" smtClean="0"/>
                        <a:t>Load</a:t>
                      </a:r>
                      <a:endParaRPr lang="en-US" dirty="0"/>
                    </a:p>
                  </a:txBody>
                  <a:tcPr/>
                </a:tc>
                <a:tc hMerge="1">
                  <a:txBody>
                    <a:bodyPr/>
                    <a:lstStyle/>
                    <a:p>
                      <a:pPr rtl="1"/>
                      <a:endParaRPr lang="ar-SA"/>
                    </a:p>
                  </a:txBody>
                  <a:tcPr/>
                </a:tc>
                <a:tc>
                  <a:txBody>
                    <a:bodyPr/>
                    <a:lstStyle/>
                    <a:p>
                      <a:pPr algn="ctr"/>
                      <a:r>
                        <a:rPr lang="en-US" dirty="0" smtClean="0"/>
                        <a:t>Manual</a:t>
                      </a:r>
                      <a:endParaRPr lang="en-US" dirty="0"/>
                    </a:p>
                  </a:txBody>
                  <a:tcPr/>
                </a:tc>
                <a:tc>
                  <a:txBody>
                    <a:bodyPr/>
                    <a:lstStyle/>
                    <a:p>
                      <a:pPr algn="ctr"/>
                      <a:r>
                        <a:rPr lang="en-US" dirty="0" smtClean="0"/>
                        <a:t>Etabs</a:t>
                      </a:r>
                      <a:endParaRPr lang="en-US" dirty="0"/>
                    </a:p>
                  </a:txBody>
                  <a:tcPr/>
                </a:tc>
                <a:tc>
                  <a:txBody>
                    <a:bodyPr/>
                    <a:lstStyle/>
                    <a:p>
                      <a:pPr algn="ctr"/>
                      <a:r>
                        <a:rPr lang="en-US" dirty="0" smtClean="0"/>
                        <a:t>Error </a:t>
                      </a:r>
                      <a:endParaRPr lang="en-US" dirty="0"/>
                    </a:p>
                  </a:txBody>
                  <a:tcPr/>
                </a:tc>
              </a:tr>
              <a:tr h="629339">
                <a:tc>
                  <a:txBody>
                    <a:bodyPr/>
                    <a:lstStyle/>
                    <a:p>
                      <a:pPr algn="ctr"/>
                      <a:r>
                        <a:rPr lang="en-US" dirty="0" smtClean="0"/>
                        <a:t>For Dead load</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Slab</a:t>
                      </a:r>
                      <a:endParaRPr lang="en-US" dirty="0">
                        <a:latin typeface="Times New Roman" pitchFamily="18" charset="0"/>
                        <a:cs typeface="Times New Roman" pitchFamily="18" charset="0"/>
                      </a:endParaRPr>
                    </a:p>
                  </a:txBody>
                  <a:tcPr/>
                </a:tc>
                <a:tc>
                  <a:txBody>
                    <a:bodyPr/>
                    <a:lstStyle/>
                    <a:p>
                      <a:pPr algn="ctr"/>
                      <a:r>
                        <a:rPr lang="en-US" sz="1800" kern="1200" dirty="0" smtClean="0"/>
                        <a:t>36.2</a:t>
                      </a:r>
                      <a:endParaRPr lang="en-US" dirty="0">
                        <a:latin typeface="Times New Roman" pitchFamily="18" charset="0"/>
                        <a:cs typeface="Times New Roman" pitchFamily="18" charset="0"/>
                      </a:endParaRPr>
                    </a:p>
                  </a:txBody>
                  <a:tcPr/>
                </a:tc>
                <a:tc>
                  <a:txBody>
                    <a:bodyPr/>
                    <a:lstStyle/>
                    <a:p>
                      <a:pPr algn="ctr"/>
                      <a:r>
                        <a:rPr lang="en-US" sz="1800" kern="1200" dirty="0" smtClean="0"/>
                        <a:t>35</a:t>
                      </a:r>
                      <a:endParaRPr lang="en-US" dirty="0">
                        <a:latin typeface="Times New Roman" pitchFamily="18" charset="0"/>
                        <a:cs typeface="Times New Roman" pitchFamily="18" charset="0"/>
                      </a:endParaRPr>
                    </a:p>
                  </a:txBody>
                  <a:tcPr/>
                </a:tc>
                <a:tc>
                  <a:txBody>
                    <a:bodyPr/>
                    <a:lstStyle/>
                    <a:p>
                      <a:pPr algn="ctr"/>
                      <a:r>
                        <a:rPr lang="en-US" dirty="0" smtClean="0"/>
                        <a:t> </a:t>
                      </a:r>
                      <a:r>
                        <a:rPr lang="en-US" sz="1800" kern="1200" dirty="0" smtClean="0"/>
                        <a:t>3.3 % </a:t>
                      </a:r>
                      <a:endParaRPr lang="en-US" b="1" dirty="0">
                        <a:latin typeface="Times New Roman" pitchFamily="18" charset="0"/>
                        <a:cs typeface="Times New Roman" pitchFamily="18" charset="0"/>
                      </a:endParaRPr>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579652207"/>
              </p:ext>
            </p:extLst>
          </p:nvPr>
        </p:nvGraphicFramePr>
        <p:xfrm>
          <a:off x="316348" y="4005064"/>
          <a:ext cx="7728903" cy="1005840"/>
        </p:xfrm>
        <a:graphic>
          <a:graphicData uri="http://schemas.openxmlformats.org/drawingml/2006/table">
            <a:tbl>
              <a:tblPr firstRow="1" bandRow="1">
                <a:tableStyleId>{5C22544A-7EE6-4342-B048-85BDC9FD1C3A}</a:tableStyleId>
              </a:tblPr>
              <a:tblGrid>
                <a:gridCol w="1338243"/>
                <a:gridCol w="785818"/>
                <a:gridCol w="1680542"/>
                <a:gridCol w="1962150"/>
                <a:gridCol w="1962150"/>
              </a:tblGrid>
              <a:tr h="251735">
                <a:tc gridSpan="2">
                  <a:txBody>
                    <a:bodyPr/>
                    <a:lstStyle/>
                    <a:p>
                      <a:pPr algn="ctr"/>
                      <a:r>
                        <a:rPr lang="en-US" dirty="0" smtClean="0"/>
                        <a:t>Load</a:t>
                      </a:r>
                      <a:endParaRPr lang="en-US" dirty="0"/>
                    </a:p>
                  </a:txBody>
                  <a:tcPr/>
                </a:tc>
                <a:tc hMerge="1">
                  <a:txBody>
                    <a:bodyPr/>
                    <a:lstStyle/>
                    <a:p>
                      <a:pPr rtl="1"/>
                      <a:endParaRPr lang="ar-SA"/>
                    </a:p>
                  </a:txBody>
                  <a:tcPr/>
                </a:tc>
                <a:tc>
                  <a:txBody>
                    <a:bodyPr/>
                    <a:lstStyle/>
                    <a:p>
                      <a:pPr algn="ctr"/>
                      <a:r>
                        <a:rPr lang="en-US" dirty="0" smtClean="0"/>
                        <a:t>Manual</a:t>
                      </a:r>
                      <a:endParaRPr lang="en-US" dirty="0"/>
                    </a:p>
                  </a:txBody>
                  <a:tcPr/>
                </a:tc>
                <a:tc>
                  <a:txBody>
                    <a:bodyPr/>
                    <a:lstStyle/>
                    <a:p>
                      <a:pPr algn="ctr"/>
                      <a:r>
                        <a:rPr lang="en-US" dirty="0" smtClean="0"/>
                        <a:t>Etabs</a:t>
                      </a:r>
                      <a:endParaRPr lang="en-US" dirty="0"/>
                    </a:p>
                  </a:txBody>
                  <a:tcPr/>
                </a:tc>
                <a:tc>
                  <a:txBody>
                    <a:bodyPr/>
                    <a:lstStyle/>
                    <a:p>
                      <a:pPr algn="ctr"/>
                      <a:r>
                        <a:rPr lang="en-US" dirty="0" smtClean="0"/>
                        <a:t>Error </a:t>
                      </a:r>
                      <a:endParaRPr lang="en-US" dirty="0"/>
                    </a:p>
                  </a:txBody>
                  <a:tcPr/>
                </a:tc>
              </a:tr>
              <a:tr h="629339">
                <a:tc>
                  <a:txBody>
                    <a:bodyPr/>
                    <a:lstStyle/>
                    <a:p>
                      <a:pPr algn="ctr"/>
                      <a:r>
                        <a:rPr lang="en-US" dirty="0" smtClean="0"/>
                        <a:t>For Dead load</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Beam</a:t>
                      </a:r>
                      <a:r>
                        <a:rPr lang="en-US" baseline="0"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a:txBody>
                  <a:tcPr/>
                </a:tc>
                <a:tc>
                  <a:txBody>
                    <a:bodyPr/>
                    <a:lstStyle/>
                    <a:p>
                      <a:pPr algn="ctr"/>
                      <a:r>
                        <a:rPr lang="en-US" sz="1800" kern="1200" dirty="0" smtClean="0"/>
                        <a:t>1224.3</a:t>
                      </a:r>
                      <a:endParaRPr lang="en-US" dirty="0">
                        <a:latin typeface="Times New Roman" pitchFamily="18" charset="0"/>
                        <a:cs typeface="Times New Roman" pitchFamily="18" charset="0"/>
                      </a:endParaRPr>
                    </a:p>
                  </a:txBody>
                  <a:tcPr/>
                </a:tc>
                <a:tc>
                  <a:txBody>
                    <a:bodyPr/>
                    <a:lstStyle/>
                    <a:p>
                      <a:pPr algn="ctr"/>
                      <a:r>
                        <a:rPr lang="en-US" sz="1800" kern="1200" dirty="0" smtClean="0"/>
                        <a:t>1171.3</a:t>
                      </a:r>
                      <a:r>
                        <a:rPr lang="en-US" dirty="0" smtClean="0"/>
                        <a:t> </a:t>
                      </a:r>
                      <a:endParaRPr lang="en-US" dirty="0">
                        <a:latin typeface="Times New Roman" pitchFamily="18" charset="0"/>
                        <a:cs typeface="Times New Roman" pitchFamily="18" charset="0"/>
                      </a:endParaRPr>
                    </a:p>
                  </a:txBody>
                  <a:tcPr/>
                </a:tc>
                <a:tc>
                  <a:txBody>
                    <a:bodyPr/>
                    <a:lstStyle/>
                    <a:p>
                      <a:pPr algn="ctr"/>
                      <a:r>
                        <a:rPr lang="en-US" dirty="0" smtClean="0"/>
                        <a:t> </a:t>
                      </a:r>
                      <a:r>
                        <a:rPr lang="en-US" sz="1800" kern="1200" dirty="0" smtClean="0"/>
                        <a:t>4.3% </a:t>
                      </a:r>
                      <a:endParaRPr lang="en-US" b="1" dirty="0">
                        <a:latin typeface="Times New Roman" pitchFamily="18" charset="0"/>
                        <a:cs typeface="Times New Roman" pitchFamily="18" charset="0"/>
                      </a:endParaRPr>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571337022"/>
              </p:ext>
            </p:extLst>
          </p:nvPr>
        </p:nvGraphicFramePr>
        <p:xfrm>
          <a:off x="373113" y="5013176"/>
          <a:ext cx="7728903" cy="1077848"/>
        </p:xfrm>
        <a:graphic>
          <a:graphicData uri="http://schemas.openxmlformats.org/drawingml/2006/table">
            <a:tbl>
              <a:tblPr firstRow="1" bandRow="1">
                <a:tableStyleId>{5C22544A-7EE6-4342-B048-85BDC9FD1C3A}</a:tableStyleId>
              </a:tblPr>
              <a:tblGrid>
                <a:gridCol w="1338243"/>
                <a:gridCol w="947773"/>
                <a:gridCol w="1518587"/>
                <a:gridCol w="1962150"/>
                <a:gridCol w="1962150"/>
              </a:tblGrid>
              <a:tr h="437768">
                <a:tc gridSpan="2">
                  <a:txBody>
                    <a:bodyPr/>
                    <a:lstStyle/>
                    <a:p>
                      <a:pPr algn="ctr"/>
                      <a:r>
                        <a:rPr lang="en-US" dirty="0" smtClean="0"/>
                        <a:t>Load</a:t>
                      </a:r>
                      <a:endParaRPr lang="en-US" dirty="0"/>
                    </a:p>
                  </a:txBody>
                  <a:tcPr/>
                </a:tc>
                <a:tc hMerge="1">
                  <a:txBody>
                    <a:bodyPr/>
                    <a:lstStyle/>
                    <a:p>
                      <a:pPr rtl="1"/>
                      <a:endParaRPr lang="ar-SA"/>
                    </a:p>
                  </a:txBody>
                  <a:tcPr/>
                </a:tc>
                <a:tc>
                  <a:txBody>
                    <a:bodyPr/>
                    <a:lstStyle/>
                    <a:p>
                      <a:pPr algn="ctr"/>
                      <a:r>
                        <a:rPr lang="en-US" dirty="0" smtClean="0"/>
                        <a:t>Manual</a:t>
                      </a:r>
                      <a:endParaRPr lang="en-US" dirty="0"/>
                    </a:p>
                  </a:txBody>
                  <a:tcPr/>
                </a:tc>
                <a:tc>
                  <a:txBody>
                    <a:bodyPr/>
                    <a:lstStyle/>
                    <a:p>
                      <a:pPr algn="ctr"/>
                      <a:r>
                        <a:rPr lang="en-US" dirty="0" smtClean="0"/>
                        <a:t>Etabs</a:t>
                      </a:r>
                      <a:endParaRPr lang="en-US" dirty="0"/>
                    </a:p>
                  </a:txBody>
                  <a:tcPr/>
                </a:tc>
                <a:tc>
                  <a:txBody>
                    <a:bodyPr/>
                    <a:lstStyle/>
                    <a:p>
                      <a:pPr algn="ctr"/>
                      <a:r>
                        <a:rPr lang="en-US" dirty="0" smtClean="0"/>
                        <a:t>Error </a:t>
                      </a:r>
                      <a:endParaRPr lang="en-US" dirty="0"/>
                    </a:p>
                  </a:txBody>
                  <a:tcPr/>
                </a:tc>
              </a:tr>
              <a:tr h="629339">
                <a:tc>
                  <a:txBody>
                    <a:bodyPr/>
                    <a:lstStyle/>
                    <a:p>
                      <a:pPr algn="ctr"/>
                      <a:r>
                        <a:rPr lang="en-US" dirty="0" smtClean="0"/>
                        <a:t>For Dead load</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Column</a:t>
                      </a:r>
                      <a:endParaRPr lang="en-US" dirty="0">
                        <a:latin typeface="Times New Roman" pitchFamily="18" charset="0"/>
                        <a:cs typeface="Times New Roman" pitchFamily="18" charset="0"/>
                      </a:endParaRPr>
                    </a:p>
                  </a:txBody>
                  <a:tcPr/>
                </a:tc>
                <a:tc>
                  <a:txBody>
                    <a:bodyPr/>
                    <a:lstStyle/>
                    <a:p>
                      <a:pPr algn="ctr"/>
                      <a:r>
                        <a:rPr lang="en-US" sz="1800" kern="1200" dirty="0" smtClean="0"/>
                        <a:t>1182.57</a:t>
                      </a:r>
                      <a:endParaRPr lang="en-US" dirty="0">
                        <a:latin typeface="Times New Roman" pitchFamily="18" charset="0"/>
                        <a:cs typeface="Times New Roman" pitchFamily="18" charset="0"/>
                      </a:endParaRPr>
                    </a:p>
                  </a:txBody>
                  <a:tcPr/>
                </a:tc>
                <a:tc>
                  <a:txBody>
                    <a:bodyPr/>
                    <a:lstStyle/>
                    <a:p>
                      <a:pPr algn="ctr"/>
                      <a:r>
                        <a:rPr lang="en-US" sz="1800" kern="1200" dirty="0" smtClean="0">
                          <a:solidFill>
                            <a:schemeClr val="tx1"/>
                          </a:solidFill>
                        </a:rPr>
                        <a:t>1885.92</a:t>
                      </a:r>
                      <a:endParaRPr lang="en-US" dirty="0">
                        <a:solidFill>
                          <a:schemeClr val="tx1"/>
                        </a:solidFill>
                        <a:latin typeface="Times New Roman" pitchFamily="18" charset="0"/>
                        <a:cs typeface="Times New Roman" pitchFamily="18" charset="0"/>
                      </a:endParaRPr>
                    </a:p>
                  </a:txBody>
                  <a:tcPr>
                    <a:solidFill>
                      <a:schemeClr val="accent6">
                        <a:lumMod val="40000"/>
                        <a:lumOff val="60000"/>
                      </a:schemeClr>
                    </a:solidFill>
                  </a:tcPr>
                </a:tc>
                <a:tc>
                  <a:txBody>
                    <a:bodyPr/>
                    <a:lstStyle/>
                    <a:p>
                      <a:pPr algn="ctr"/>
                      <a:r>
                        <a:rPr lang="en-US" dirty="0" smtClean="0"/>
                        <a:t> </a:t>
                      </a:r>
                      <a:r>
                        <a:rPr lang="en-US" sz="1800" kern="1200" dirty="0" smtClean="0"/>
                        <a:t>0.28% </a:t>
                      </a:r>
                      <a:endParaRPr lang="en-US" b="1" dirty="0">
                        <a:latin typeface="Times New Roman" pitchFamily="18" charset="0"/>
                        <a:cs typeface="Times New Roman" pitchFamily="18" charset="0"/>
                      </a:endParaRPr>
                    </a:p>
                  </a:txBody>
                  <a:tcPr/>
                </a:tc>
              </a:tr>
            </a:tbl>
          </a:graphicData>
        </a:graphic>
      </p:graphicFrame>
      <p:sp>
        <p:nvSpPr>
          <p:cNvPr id="2" name="Date Placeholder 1"/>
          <p:cNvSpPr>
            <a:spLocks noGrp="1"/>
          </p:cNvSpPr>
          <p:nvPr>
            <p:ph type="dt" sz="half" idx="10"/>
          </p:nvPr>
        </p:nvSpPr>
        <p:spPr/>
        <p:txBody>
          <a:bodyPr/>
          <a:lstStyle/>
          <a:p>
            <a:r>
              <a:rPr lang="en-US" smtClean="0">
                <a:solidFill>
                  <a:prstClr val="black">
                    <a:tint val="75000"/>
                  </a:prstClr>
                </a:solidFill>
              </a:rPr>
              <a:t>15/5/2018</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CD42B3DC-815C-4E86-86DC-24D3623F46BA}" type="slidenum">
              <a:rPr lang="en-US" smtClean="0">
                <a:solidFill>
                  <a:prstClr val="black">
                    <a:tint val="75000"/>
                  </a:prstClr>
                </a:solidFill>
              </a:rPr>
              <a:pPr/>
              <a:t>64</a:t>
            </a:fld>
            <a:endParaRPr lang="en-US">
              <a:solidFill>
                <a:prstClr val="black">
                  <a:tint val="75000"/>
                </a:prstClr>
              </a:solidFill>
            </a:endParaRPr>
          </a:p>
        </p:txBody>
      </p:sp>
    </p:spTree>
    <p:extLst>
      <p:ext uri="{BB962C8B-B14F-4D97-AF65-F5344CB8AC3E}">
        <p14:creationId xmlns:p14="http://schemas.microsoft.com/office/powerpoint/2010/main" val="374427056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pPr algn="l"/>
            <a:r>
              <a:rPr lang="en-GB" sz="3600" dirty="0" smtClean="0">
                <a:solidFill>
                  <a:schemeClr val="tx1"/>
                </a:solidFill>
              </a:rPr>
              <a:t>Seismic checks:</a:t>
            </a:r>
            <a:endParaRPr lang="en-US" sz="3600" dirty="0">
              <a:solidFill>
                <a:schemeClr val="tx1"/>
              </a:solidFill>
            </a:endParaRPr>
          </a:p>
        </p:txBody>
      </p:sp>
      <p:sp>
        <p:nvSpPr>
          <p:cNvPr id="3" name="Content Placeholder 2"/>
          <p:cNvSpPr>
            <a:spLocks noGrp="1"/>
          </p:cNvSpPr>
          <p:nvPr>
            <p:ph idx="1"/>
          </p:nvPr>
        </p:nvSpPr>
        <p:spPr>
          <a:xfrm>
            <a:off x="457200" y="980728"/>
            <a:ext cx="8229600" cy="5145435"/>
          </a:xfrm>
        </p:spPr>
        <p:txBody>
          <a:bodyPr>
            <a:normAutofit fontScale="62500" lnSpcReduction="20000"/>
          </a:bodyPr>
          <a:lstStyle/>
          <a:p>
            <a:pPr>
              <a:buFont typeface="Wingdings" pitchFamily="2" charset="2"/>
              <a:buChar char="ü"/>
            </a:pPr>
            <a:r>
              <a:rPr lang="en-GB" sz="3200" b="1" dirty="0" smtClean="0">
                <a:solidFill>
                  <a:schemeClr val="tx1"/>
                </a:solidFill>
                <a:latin typeface="Times New Roman" pitchFamily="18" charset="0"/>
                <a:cs typeface="Times New Roman" pitchFamily="18" charset="0"/>
              </a:rPr>
              <a:t>Period check:</a:t>
            </a:r>
          </a:p>
          <a:p>
            <a:pPr>
              <a:buFont typeface="Wingdings" pitchFamily="2" charset="2"/>
              <a:buChar char="ü"/>
            </a:pPr>
            <a:endParaRPr lang="en-GB" sz="2400" b="1" dirty="0">
              <a:latin typeface="Times New Roman" pitchFamily="18" charset="0"/>
              <a:cs typeface="Times New Roman" pitchFamily="18" charset="0"/>
            </a:endParaRPr>
          </a:p>
          <a:p>
            <a:pPr>
              <a:buFont typeface="Wingdings" pitchFamily="2" charset="2"/>
              <a:buChar char="ü"/>
            </a:pPr>
            <a:endParaRPr lang="en-GB" sz="2400" b="1" dirty="0" smtClean="0">
              <a:latin typeface="Times New Roman" pitchFamily="18" charset="0"/>
              <a:cs typeface="Times New Roman" pitchFamily="18" charset="0"/>
            </a:endParaRPr>
          </a:p>
          <a:p>
            <a:pPr>
              <a:buFont typeface="Wingdings" pitchFamily="2" charset="2"/>
              <a:buChar char="ü"/>
            </a:pPr>
            <a:endParaRPr lang="en-GB" sz="2400" b="1" dirty="0" smtClean="0">
              <a:latin typeface="Times New Roman" pitchFamily="18" charset="0"/>
              <a:cs typeface="Times New Roman" pitchFamily="18" charset="0"/>
            </a:endParaRPr>
          </a:p>
          <a:p>
            <a:pPr marL="0" indent="0">
              <a:buNone/>
            </a:pPr>
            <a:endParaRPr lang="en-GB" sz="2800" dirty="0" smtClean="0">
              <a:latin typeface="Times New Roman" pitchFamily="18" charset="0"/>
              <a:cs typeface="Times New Roman" pitchFamily="18" charset="0"/>
            </a:endParaRPr>
          </a:p>
          <a:p>
            <a:pPr>
              <a:buFont typeface="Wingdings" pitchFamily="2" charset="2"/>
              <a:buChar char="ü"/>
            </a:pPr>
            <a:r>
              <a:rPr lang="en-GB" sz="4500" b="1" dirty="0" smtClean="0">
                <a:latin typeface="Times New Roman" pitchFamily="18" charset="0"/>
                <a:cs typeface="Times New Roman" pitchFamily="18" charset="0"/>
              </a:rPr>
              <a:t> </a:t>
            </a:r>
            <a:r>
              <a:rPr lang="en-GB" sz="3200" b="1" dirty="0" smtClean="0">
                <a:solidFill>
                  <a:schemeClr val="tx1"/>
                </a:solidFill>
                <a:latin typeface="Times New Roman" pitchFamily="18" charset="0"/>
                <a:cs typeface="Times New Roman" pitchFamily="18" charset="0"/>
              </a:rPr>
              <a:t>Base shear check:</a:t>
            </a:r>
          </a:p>
          <a:p>
            <a:pPr>
              <a:buFont typeface="Wingdings" pitchFamily="2" charset="2"/>
              <a:buChar char="ü"/>
            </a:pPr>
            <a:endParaRPr lang="en-GB" dirty="0">
              <a:solidFill>
                <a:schemeClr val="tx1"/>
              </a:solidFill>
              <a:latin typeface="Times New Roman" pitchFamily="18" charset="0"/>
              <a:cs typeface="Times New Roman" pitchFamily="18" charset="0"/>
            </a:endParaRPr>
          </a:p>
          <a:p>
            <a:pPr>
              <a:buFont typeface="Wingdings" pitchFamily="2" charset="2"/>
              <a:buChar char="ü"/>
            </a:pPr>
            <a:endParaRPr lang="en-GB" sz="2400" dirty="0" smtClean="0">
              <a:solidFill>
                <a:schemeClr val="tx1"/>
              </a:solidFill>
              <a:latin typeface="Times New Roman" pitchFamily="18" charset="0"/>
              <a:cs typeface="Times New Roman" pitchFamily="18" charset="0"/>
            </a:endParaRPr>
          </a:p>
          <a:p>
            <a:pPr>
              <a:buFont typeface="Wingdings" pitchFamily="2" charset="2"/>
              <a:buChar char="ü"/>
            </a:pPr>
            <a:endParaRPr lang="en-GB" dirty="0">
              <a:solidFill>
                <a:schemeClr val="tx1"/>
              </a:solidFill>
              <a:latin typeface="Times New Roman" pitchFamily="18" charset="0"/>
              <a:cs typeface="Times New Roman" pitchFamily="18" charset="0"/>
            </a:endParaRPr>
          </a:p>
          <a:p>
            <a:pPr>
              <a:buFont typeface="Wingdings" pitchFamily="2" charset="2"/>
              <a:buChar char="ü"/>
            </a:pPr>
            <a:endParaRPr lang="en-GB" sz="2400" dirty="0" smtClean="0">
              <a:solidFill>
                <a:schemeClr val="tx1"/>
              </a:solidFill>
              <a:latin typeface="Times New Roman" pitchFamily="18" charset="0"/>
              <a:cs typeface="Times New Roman" pitchFamily="18" charset="0"/>
            </a:endParaRPr>
          </a:p>
          <a:p>
            <a:pPr marL="0" indent="0">
              <a:buNone/>
            </a:pPr>
            <a:endParaRPr lang="en-US" sz="2400" b="1" dirty="0" smtClean="0">
              <a:solidFill>
                <a:schemeClr val="tx1"/>
              </a:solidFill>
            </a:endParaRPr>
          </a:p>
          <a:p>
            <a:pPr>
              <a:buFont typeface="Wingdings" pitchFamily="2" charset="2"/>
              <a:buChar char="ü"/>
            </a:pPr>
            <a:r>
              <a:rPr lang="en-US" sz="2400" b="1" dirty="0" smtClean="0">
                <a:solidFill>
                  <a:schemeClr val="tx1"/>
                </a:solidFill>
              </a:rPr>
              <a:t>Drift check:</a:t>
            </a:r>
          </a:p>
          <a:p>
            <a:pPr marL="0" marR="0" indent="0" algn="just">
              <a:lnSpc>
                <a:spcPct val="150000"/>
              </a:lnSpc>
              <a:spcBef>
                <a:spcPts val="0"/>
              </a:spcBef>
              <a:spcAft>
                <a:spcPts val="0"/>
              </a:spcAft>
              <a:buNone/>
            </a:pPr>
            <a:r>
              <a:rPr lang="en-US" sz="2900" dirty="0" smtClean="0">
                <a:solidFill>
                  <a:srgbClr val="000000"/>
                </a:solidFill>
                <a:latin typeface="Times New Roman"/>
                <a:ea typeface="Calibri"/>
                <a:cs typeface="Times New Roman"/>
              </a:rPr>
              <a:t>∆ </a:t>
            </a:r>
            <a:r>
              <a:rPr lang="en-US" sz="2900" dirty="0">
                <a:solidFill>
                  <a:srgbClr val="000000"/>
                </a:solidFill>
                <a:latin typeface="Times New Roman"/>
                <a:ea typeface="Calibri"/>
                <a:cs typeface="Times New Roman"/>
              </a:rPr>
              <a:t>S = 18 mm from ETABS </a:t>
            </a:r>
            <a:endParaRPr lang="en-US" sz="2900" dirty="0">
              <a:solidFill>
                <a:srgbClr val="000000"/>
              </a:solidFill>
              <a:latin typeface="Times New Roman"/>
              <a:ea typeface="Calibri"/>
              <a:cs typeface="Arial"/>
            </a:endParaRPr>
          </a:p>
          <a:p>
            <a:pPr marL="0" marR="0" indent="0" algn="just">
              <a:lnSpc>
                <a:spcPct val="150000"/>
              </a:lnSpc>
              <a:spcBef>
                <a:spcPts val="0"/>
              </a:spcBef>
              <a:spcAft>
                <a:spcPts val="0"/>
              </a:spcAft>
              <a:buNone/>
            </a:pPr>
            <a:r>
              <a:rPr lang="en-US" sz="2900" dirty="0">
                <a:solidFill>
                  <a:srgbClr val="000000"/>
                </a:solidFill>
                <a:latin typeface="Times New Roman"/>
                <a:ea typeface="Calibri"/>
                <a:cs typeface="Times New Roman"/>
              </a:rPr>
              <a:t>Then </a:t>
            </a:r>
            <a:endParaRPr lang="en-US" sz="2900" dirty="0">
              <a:solidFill>
                <a:srgbClr val="000000"/>
              </a:solidFill>
              <a:latin typeface="Times New Roman"/>
              <a:ea typeface="Calibri"/>
              <a:cs typeface="Arial"/>
            </a:endParaRPr>
          </a:p>
          <a:p>
            <a:pPr marL="0" marR="0" indent="0" algn="just">
              <a:lnSpc>
                <a:spcPct val="150000"/>
              </a:lnSpc>
              <a:spcBef>
                <a:spcPts val="0"/>
              </a:spcBef>
              <a:spcAft>
                <a:spcPts val="0"/>
              </a:spcAft>
              <a:buNone/>
            </a:pPr>
            <a:r>
              <a:rPr lang="en-US" sz="2900" dirty="0">
                <a:solidFill>
                  <a:srgbClr val="000000"/>
                </a:solidFill>
                <a:latin typeface="Times New Roman"/>
                <a:ea typeface="Calibri"/>
                <a:cs typeface="Times New Roman"/>
              </a:rPr>
              <a:t>∆M =</a:t>
            </a:r>
            <a:r>
              <a:rPr lang="en-US" sz="2900" dirty="0" smtClean="0">
                <a:solidFill>
                  <a:srgbClr val="000000"/>
                </a:solidFill>
                <a:latin typeface="Times New Roman"/>
                <a:ea typeface="Calibri"/>
                <a:cs typeface="Times New Roman"/>
              </a:rPr>
              <a:t>0.7*5.5*18 </a:t>
            </a:r>
            <a:r>
              <a:rPr lang="en-US" sz="2900" dirty="0">
                <a:solidFill>
                  <a:srgbClr val="000000"/>
                </a:solidFill>
                <a:latin typeface="Times New Roman"/>
                <a:ea typeface="Calibri"/>
                <a:cs typeface="Times New Roman"/>
              </a:rPr>
              <a:t>&lt; 0.025 (5) *</a:t>
            </a:r>
            <a:r>
              <a:rPr lang="en-US" sz="2900" dirty="0" smtClean="0">
                <a:solidFill>
                  <a:srgbClr val="000000"/>
                </a:solidFill>
                <a:latin typeface="Times New Roman"/>
                <a:ea typeface="Calibri"/>
                <a:cs typeface="Times New Roman"/>
              </a:rPr>
              <a:t>10</a:t>
            </a:r>
            <a:r>
              <a:rPr lang="en-US" sz="2900" baseline="30000" dirty="0" smtClean="0">
                <a:solidFill>
                  <a:srgbClr val="000000"/>
                </a:solidFill>
                <a:latin typeface="Times New Roman"/>
                <a:ea typeface="Calibri"/>
                <a:cs typeface="Times New Roman"/>
              </a:rPr>
              <a:t>3</a:t>
            </a:r>
            <a:r>
              <a:rPr lang="en-US" sz="2900" dirty="0" smtClean="0">
                <a:solidFill>
                  <a:srgbClr val="000000"/>
                </a:solidFill>
                <a:latin typeface="Times New Roman"/>
                <a:ea typeface="Calibri"/>
                <a:cs typeface="Times New Roman"/>
              </a:rPr>
              <a:t>   → Ok</a:t>
            </a:r>
          </a:p>
          <a:p>
            <a:pPr marL="0" marR="0" indent="0" algn="just">
              <a:lnSpc>
                <a:spcPct val="150000"/>
              </a:lnSpc>
              <a:spcBef>
                <a:spcPts val="0"/>
              </a:spcBef>
              <a:spcAft>
                <a:spcPts val="0"/>
              </a:spcAft>
              <a:buNone/>
            </a:pPr>
            <a:r>
              <a:rPr lang="en-US" sz="1900" dirty="0">
                <a:solidFill>
                  <a:srgbClr val="000000"/>
                </a:solidFill>
                <a:latin typeface="Times New Roman"/>
                <a:ea typeface="Calibri"/>
                <a:cs typeface="Times New Roman"/>
              </a:rPr>
              <a:t>∆M   The Maximum Inelastic Response Displacement</a:t>
            </a:r>
            <a:endParaRPr lang="en-US" sz="1900" dirty="0">
              <a:solidFill>
                <a:srgbClr val="000000"/>
              </a:solidFill>
              <a:latin typeface="Times New Roman"/>
              <a:ea typeface="Calibri"/>
              <a:cs typeface="Arial"/>
            </a:endParaRPr>
          </a:p>
          <a:p>
            <a:pPr marL="0" marR="0" indent="0" algn="just">
              <a:lnSpc>
                <a:spcPct val="150000"/>
              </a:lnSpc>
              <a:spcBef>
                <a:spcPts val="0"/>
              </a:spcBef>
              <a:spcAft>
                <a:spcPts val="0"/>
              </a:spcAft>
              <a:buNone/>
            </a:pPr>
            <a:r>
              <a:rPr lang="en-US" sz="1900" dirty="0">
                <a:solidFill>
                  <a:srgbClr val="000000"/>
                </a:solidFill>
                <a:latin typeface="Times New Roman"/>
                <a:ea typeface="Calibri"/>
                <a:cs typeface="Times New Roman"/>
              </a:rPr>
              <a:t>∆ S  </a:t>
            </a:r>
            <a:r>
              <a:rPr lang="en-US" sz="1900" dirty="0" smtClean="0">
                <a:solidFill>
                  <a:srgbClr val="000000"/>
                </a:solidFill>
                <a:latin typeface="Times New Roman"/>
                <a:ea typeface="Calibri"/>
                <a:cs typeface="Times New Roman"/>
              </a:rPr>
              <a:t>the </a:t>
            </a:r>
            <a:r>
              <a:rPr lang="en-US" sz="1900" dirty="0">
                <a:solidFill>
                  <a:srgbClr val="000000"/>
                </a:solidFill>
                <a:latin typeface="Times New Roman"/>
                <a:ea typeface="Calibri"/>
                <a:cs typeface="Times New Roman"/>
              </a:rPr>
              <a:t>Maximum Elastic Response Displacement (from ETABS) </a:t>
            </a:r>
            <a:endParaRPr lang="en-US" sz="1900" dirty="0" smtClean="0">
              <a:solidFill>
                <a:srgbClr val="000000"/>
              </a:solidFill>
              <a:latin typeface="Times New Roman"/>
              <a:ea typeface="Calibri"/>
              <a:cs typeface="Arial"/>
            </a:endParaRPr>
          </a:p>
          <a:p>
            <a:pPr marL="0" marR="0" indent="0" algn="just">
              <a:lnSpc>
                <a:spcPct val="150000"/>
              </a:lnSpc>
              <a:spcBef>
                <a:spcPts val="0"/>
              </a:spcBef>
              <a:spcAft>
                <a:spcPts val="0"/>
              </a:spcAft>
              <a:buNone/>
            </a:pPr>
            <a:r>
              <a:rPr lang="en-US" sz="1900" dirty="0" smtClean="0"/>
              <a:t/>
            </a:r>
            <a:br>
              <a:rPr lang="en-US" sz="1900" dirty="0" smtClean="0"/>
            </a:br>
            <a:endParaRPr lang="en-GB" sz="1900" dirty="0">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r>
              <a:rPr lang="en-US" smtClean="0">
                <a:solidFill>
                  <a:prstClr val="black">
                    <a:tint val="75000"/>
                  </a:prstClr>
                </a:solidFill>
              </a:rPr>
              <a:t>15/5/2018</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CD42B3DC-815C-4E86-86DC-24D3623F46BA}" type="slidenum">
              <a:rPr lang="en-US" smtClean="0">
                <a:solidFill>
                  <a:prstClr val="black">
                    <a:tint val="75000"/>
                  </a:prstClr>
                </a:solidFill>
              </a:rPr>
              <a:pPr/>
              <a:t>65</a:t>
            </a:fld>
            <a:endParaRPr lang="en-US">
              <a:solidFill>
                <a:prstClr val="black">
                  <a:tint val="75000"/>
                </a:prstClr>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892075618"/>
              </p:ext>
            </p:extLst>
          </p:nvPr>
        </p:nvGraphicFramePr>
        <p:xfrm>
          <a:off x="611560" y="1412776"/>
          <a:ext cx="6912768" cy="736600"/>
        </p:xfrm>
        <a:graphic>
          <a:graphicData uri="http://schemas.openxmlformats.org/drawingml/2006/table">
            <a:tbl>
              <a:tblPr firstRow="1" bandRow="1">
                <a:tableStyleId>{5C22544A-7EE6-4342-B048-85BDC9FD1C3A}</a:tableStyleId>
              </a:tblPr>
              <a:tblGrid>
                <a:gridCol w="2232248"/>
                <a:gridCol w="2376264"/>
                <a:gridCol w="936104"/>
                <a:gridCol w="1368152"/>
              </a:tblGrid>
              <a:tr h="360040">
                <a:tc>
                  <a:txBody>
                    <a:bodyPr/>
                    <a:lstStyle/>
                    <a:p>
                      <a:r>
                        <a:rPr lang="en-GB" dirty="0" smtClean="0"/>
                        <a:t>Period</a:t>
                      </a:r>
                      <a:r>
                        <a:rPr lang="en-GB" baseline="0" dirty="0" smtClean="0"/>
                        <a:t> manually</a:t>
                      </a:r>
                      <a:endParaRPr lang="en-US" dirty="0"/>
                    </a:p>
                  </a:txBody>
                  <a:tcPr/>
                </a:tc>
                <a:tc>
                  <a:txBody>
                    <a:bodyPr/>
                    <a:lstStyle/>
                    <a:p>
                      <a:r>
                        <a:rPr lang="en-GB" dirty="0" smtClean="0"/>
                        <a:t>Period from</a:t>
                      </a:r>
                      <a:r>
                        <a:rPr lang="en-GB" baseline="0" dirty="0" smtClean="0"/>
                        <a:t> Etabs</a:t>
                      </a:r>
                      <a:endParaRPr lang="en-US" dirty="0"/>
                    </a:p>
                  </a:txBody>
                  <a:tcPr/>
                </a:tc>
                <a:tc>
                  <a:txBody>
                    <a:bodyPr/>
                    <a:lstStyle/>
                    <a:p>
                      <a:r>
                        <a:rPr lang="en-GB" dirty="0" smtClean="0"/>
                        <a:t>Error</a:t>
                      </a:r>
                      <a:endParaRPr lang="en-US" dirty="0"/>
                    </a:p>
                  </a:txBody>
                  <a:tcPr/>
                </a:tc>
                <a:tc>
                  <a:txBody>
                    <a:bodyPr/>
                    <a:lstStyle/>
                    <a:p>
                      <a:r>
                        <a:rPr lang="en-GB" dirty="0" smtClean="0"/>
                        <a:t>Satisfy</a:t>
                      </a:r>
                      <a:endParaRPr lang="en-US" dirty="0"/>
                    </a:p>
                  </a:txBody>
                  <a:tcPr/>
                </a:tc>
              </a:tr>
              <a:tr h="370840">
                <a:tc>
                  <a:txBody>
                    <a:bodyPr/>
                    <a:lstStyle/>
                    <a:p>
                      <a:r>
                        <a:rPr lang="en-GB" dirty="0" smtClean="0"/>
                        <a:t>0.77</a:t>
                      </a:r>
                      <a:endParaRPr lang="en-US" dirty="0"/>
                    </a:p>
                  </a:txBody>
                  <a:tcPr/>
                </a:tc>
                <a:tc>
                  <a:txBody>
                    <a:bodyPr/>
                    <a:lstStyle/>
                    <a:p>
                      <a:r>
                        <a:rPr lang="en-GB" dirty="0" smtClean="0"/>
                        <a:t>1.1</a:t>
                      </a:r>
                      <a:endParaRPr lang="en-US" dirty="0"/>
                    </a:p>
                  </a:txBody>
                  <a:tcPr/>
                </a:tc>
                <a:tc>
                  <a:txBody>
                    <a:bodyPr/>
                    <a:lstStyle/>
                    <a:p>
                      <a:r>
                        <a:rPr lang="en-GB" dirty="0" smtClean="0"/>
                        <a:t>2.8%</a:t>
                      </a:r>
                      <a:endParaRPr lang="en-US" dirty="0"/>
                    </a:p>
                  </a:txBody>
                  <a:tcPr/>
                </a:tc>
                <a:tc>
                  <a:txBody>
                    <a:bodyPr/>
                    <a:lstStyle/>
                    <a:p>
                      <a:r>
                        <a:rPr lang="en-GB" dirty="0" smtClean="0"/>
                        <a:t>Yes</a:t>
                      </a:r>
                      <a:endParaRPr lang="en-US" dirty="0"/>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903381648"/>
              </p:ext>
            </p:extLst>
          </p:nvPr>
        </p:nvGraphicFramePr>
        <p:xfrm>
          <a:off x="683568" y="2852936"/>
          <a:ext cx="5976663" cy="1005840"/>
        </p:xfrm>
        <a:graphic>
          <a:graphicData uri="http://schemas.openxmlformats.org/drawingml/2006/table">
            <a:tbl>
              <a:tblPr firstRow="1" bandRow="1">
                <a:tableStyleId>{5C22544A-7EE6-4342-B048-85BDC9FD1C3A}</a:tableStyleId>
              </a:tblPr>
              <a:tblGrid>
                <a:gridCol w="1992221"/>
                <a:gridCol w="1992221"/>
                <a:gridCol w="1992221"/>
              </a:tblGrid>
              <a:tr h="432048">
                <a:tc>
                  <a:txBody>
                    <a:bodyPr/>
                    <a:lstStyle/>
                    <a:p>
                      <a:r>
                        <a:rPr lang="en-GB" dirty="0" smtClean="0"/>
                        <a:t>Shear </a:t>
                      </a:r>
                      <a:r>
                        <a:rPr lang="en-GB" baseline="0" dirty="0" smtClean="0"/>
                        <a:t>manually</a:t>
                      </a:r>
                      <a:endParaRPr lang="en-US" dirty="0"/>
                    </a:p>
                  </a:txBody>
                  <a:tcPr/>
                </a:tc>
                <a:tc>
                  <a:txBody>
                    <a:bodyPr/>
                    <a:lstStyle/>
                    <a:p>
                      <a:r>
                        <a:rPr lang="en-GB" dirty="0" smtClean="0"/>
                        <a:t>shear from</a:t>
                      </a:r>
                      <a:r>
                        <a:rPr lang="en-GB" baseline="0" dirty="0" smtClean="0"/>
                        <a:t> Etabs</a:t>
                      </a:r>
                      <a:endParaRPr lang="en-US" dirty="0"/>
                    </a:p>
                  </a:txBody>
                  <a:tcPr/>
                </a:tc>
                <a:tc>
                  <a:txBody>
                    <a:bodyPr/>
                    <a:lstStyle/>
                    <a:p>
                      <a:r>
                        <a:rPr lang="en-GB" dirty="0" smtClean="0"/>
                        <a:t>Satisfy</a:t>
                      </a:r>
                      <a:endParaRPr lang="en-US" dirty="0"/>
                    </a:p>
                  </a:txBody>
                  <a:tcPr/>
                </a:tc>
              </a:tr>
              <a:tr h="288032">
                <a:tc>
                  <a:txBody>
                    <a:bodyPr/>
                    <a:lstStyle/>
                    <a:p>
                      <a:r>
                        <a:rPr lang="en-GB" dirty="0" smtClean="0"/>
                        <a:t>9691.9 KN</a:t>
                      </a:r>
                      <a:endParaRPr lang="en-US" dirty="0"/>
                    </a:p>
                  </a:txBody>
                  <a:tcPr/>
                </a:tc>
                <a:tc>
                  <a:txBody>
                    <a:bodyPr/>
                    <a:lstStyle/>
                    <a:p>
                      <a:r>
                        <a:rPr lang="en-US" dirty="0" smtClean="0"/>
                        <a:t>9692</a:t>
                      </a:r>
                      <a:endParaRPr lang="en-US" dirty="0"/>
                    </a:p>
                  </a:txBody>
                  <a:tcPr/>
                </a:tc>
                <a:tc>
                  <a:txBody>
                    <a:bodyPr/>
                    <a:lstStyle/>
                    <a:p>
                      <a:r>
                        <a:rPr lang="en-GB" dirty="0" smtClean="0"/>
                        <a:t>Yes</a:t>
                      </a:r>
                      <a:endParaRPr lang="en-US" dirty="0"/>
                    </a:p>
                  </a:txBody>
                  <a:tcPr/>
                </a:tc>
              </a:tr>
            </a:tbl>
          </a:graphicData>
        </a:graphic>
      </p:graphicFrame>
    </p:spTree>
    <p:extLst>
      <p:ext uri="{BB962C8B-B14F-4D97-AF65-F5344CB8AC3E}">
        <p14:creationId xmlns:p14="http://schemas.microsoft.com/office/powerpoint/2010/main" val="119787734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23528" y="548680"/>
            <a:ext cx="8229600" cy="562074"/>
          </a:xfrm>
        </p:spPr>
        <p:txBody>
          <a:bodyPr>
            <a:normAutofit fontScale="90000"/>
          </a:bodyPr>
          <a:lstStyle/>
          <a:p>
            <a:pPr algn="l"/>
            <a:r>
              <a:rPr lang="en-US" sz="3600" dirty="0" smtClean="0">
                <a:solidFill>
                  <a:schemeClr val="tx1"/>
                </a:solidFill>
              </a:rPr>
              <a:t>Slab design: one way ribbed slab</a:t>
            </a:r>
            <a:endParaRPr lang="en-US" sz="3600" dirty="0">
              <a:solidFill>
                <a:schemeClr val="tx1"/>
              </a:solidFill>
            </a:endParaRPr>
          </a:p>
        </p:txBody>
      </p:sp>
      <p:sp>
        <p:nvSpPr>
          <p:cNvPr id="6" name="Date Placeholder 5"/>
          <p:cNvSpPr>
            <a:spLocks noGrp="1"/>
          </p:cNvSpPr>
          <p:nvPr>
            <p:ph type="dt" sz="half" idx="10"/>
          </p:nvPr>
        </p:nvSpPr>
        <p:spPr/>
        <p:txBody>
          <a:bodyPr/>
          <a:lstStyle/>
          <a:p>
            <a:r>
              <a:rPr lang="en-US" smtClean="0">
                <a:solidFill>
                  <a:prstClr val="black">
                    <a:tint val="75000"/>
                  </a:prstClr>
                </a:solidFill>
              </a:rPr>
              <a:t>15/5/2018</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D42B3DC-815C-4E86-86DC-24D3623F46BA}" type="slidenum">
              <a:rPr lang="en-US" smtClean="0">
                <a:solidFill>
                  <a:prstClr val="black">
                    <a:tint val="75000"/>
                  </a:prstClr>
                </a:solidFill>
              </a:rPr>
              <a:pPr/>
              <a:t>66</a:t>
            </a:fld>
            <a:endParaRPr lang="en-US">
              <a:solidFill>
                <a:prstClr val="black">
                  <a:tint val="75000"/>
                </a:prstClr>
              </a:solidFill>
            </a:endParaRPr>
          </a:p>
        </p:txBody>
      </p:sp>
      <p:sp>
        <p:nvSpPr>
          <p:cNvPr id="9" name="Rectangle 8"/>
          <p:cNvSpPr/>
          <p:nvPr/>
        </p:nvSpPr>
        <p:spPr>
          <a:xfrm>
            <a:off x="251520" y="1052736"/>
            <a:ext cx="7704856" cy="1015663"/>
          </a:xfrm>
          <a:prstGeom prst="rect">
            <a:avLst/>
          </a:prstGeom>
        </p:spPr>
        <p:txBody>
          <a:bodyPr wrap="square">
            <a:spAutoFit/>
          </a:bodyPr>
          <a:lstStyle/>
          <a:p>
            <a:pPr>
              <a:lnSpc>
                <a:spcPct val="150000"/>
              </a:lnSpc>
            </a:pPr>
            <a:r>
              <a:rPr lang="en-US" sz="2000" dirty="0" smtClean="0">
                <a:solidFill>
                  <a:prstClr val="black"/>
                </a:solidFill>
                <a:latin typeface="Times New Roman" pitchFamily="18" charset="0"/>
                <a:cs typeface="Times New Roman" pitchFamily="18" charset="0"/>
              </a:rPr>
              <a:t>1- one way ribbed slab (33 cm thickness ) </a:t>
            </a:r>
          </a:p>
          <a:p>
            <a:pPr>
              <a:lnSpc>
                <a:spcPct val="150000"/>
              </a:lnSpc>
            </a:pPr>
            <a:endParaRPr lang="en-US" sz="2000" dirty="0">
              <a:solidFill>
                <a:prstClr val="black"/>
              </a:solidFill>
              <a:latin typeface="Times New Roman" pitchFamily="18" charset="0"/>
              <a:cs typeface="Times New Roman"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070602"/>
            <a:ext cx="8408548" cy="3314213"/>
          </a:xfrm>
          <a:prstGeom prst="rect">
            <a:avLst/>
          </a:prstGeom>
        </p:spPr>
      </p:pic>
      <p:sp>
        <p:nvSpPr>
          <p:cNvPr id="10" name="Rectangle 9"/>
          <p:cNvSpPr/>
          <p:nvPr/>
        </p:nvSpPr>
        <p:spPr>
          <a:xfrm>
            <a:off x="1907704" y="5805264"/>
            <a:ext cx="5066398" cy="400110"/>
          </a:xfrm>
          <a:prstGeom prst="rect">
            <a:avLst/>
          </a:prstGeom>
        </p:spPr>
        <p:txBody>
          <a:bodyPr wrap="square">
            <a:spAutoFit/>
          </a:bodyPr>
          <a:lstStyle/>
          <a:p>
            <a:pPr algn="ctr"/>
            <a:r>
              <a:rPr lang="en-US" sz="2000" b="1" dirty="0" smtClean="0">
                <a:solidFill>
                  <a:srgbClr val="2F2B20"/>
                </a:solidFill>
                <a:latin typeface="Times New Roman" panose="02020603050405020304" pitchFamily="18" charset="0"/>
                <a:cs typeface="Times New Roman" panose="02020603050405020304" pitchFamily="18" charset="0"/>
              </a:rPr>
              <a:t>Slab plan</a:t>
            </a:r>
            <a:endParaRPr lang="en-US" sz="2000" b="1" dirty="0">
              <a:solidFill>
                <a:srgbClr val="2F2B2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0824008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62921" y="4437112"/>
            <a:ext cx="3090461" cy="369332"/>
          </a:xfrm>
          <a:prstGeom prst="rect">
            <a:avLst/>
          </a:prstGeom>
          <a:noFill/>
        </p:spPr>
        <p:txBody>
          <a:bodyPr wrap="none" rtlCol="1">
            <a:spAutoFit/>
          </a:bodyPr>
          <a:lstStyle/>
          <a:p>
            <a:r>
              <a:rPr lang="en-US" dirty="0" smtClean="0">
                <a:solidFill>
                  <a:prstClr val="black"/>
                </a:solidFill>
              </a:rPr>
              <a:t>Section in one way ribbed slab </a:t>
            </a:r>
            <a:endParaRPr lang="ar-SA" dirty="0">
              <a:solidFill>
                <a:prstClr val="black"/>
              </a:solidFill>
            </a:endParaRPr>
          </a:p>
        </p:txBody>
      </p:sp>
      <p:sp>
        <p:nvSpPr>
          <p:cNvPr id="3" name="Date Placeholder 2"/>
          <p:cNvSpPr>
            <a:spLocks noGrp="1"/>
          </p:cNvSpPr>
          <p:nvPr>
            <p:ph type="dt" sz="half" idx="10"/>
          </p:nvPr>
        </p:nvSpPr>
        <p:spPr/>
        <p:txBody>
          <a:bodyPr/>
          <a:lstStyle/>
          <a:p>
            <a:r>
              <a:rPr lang="en-US" smtClean="0">
                <a:solidFill>
                  <a:prstClr val="black">
                    <a:tint val="75000"/>
                  </a:prstClr>
                </a:solidFill>
              </a:rPr>
              <a:t>15/5/2018</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D42B3DC-815C-4E86-86DC-24D3623F46BA}" type="slidenum">
              <a:rPr lang="en-US" smtClean="0">
                <a:solidFill>
                  <a:prstClr val="black">
                    <a:tint val="75000"/>
                  </a:prstClr>
                </a:solidFill>
              </a:rPr>
              <a:pPr/>
              <a:t>67</a:t>
            </a:fld>
            <a:endParaRPr lang="en-US">
              <a:solidFill>
                <a:prstClr val="black">
                  <a:tint val="75000"/>
                </a:prstClr>
              </a:solidFill>
            </a:endParaRPr>
          </a:p>
        </p:txBody>
      </p:sp>
      <p:sp>
        <p:nvSpPr>
          <p:cNvPr id="7" name="Title 1"/>
          <p:cNvSpPr txBox="1">
            <a:spLocks/>
          </p:cNvSpPr>
          <p:nvPr/>
        </p:nvSpPr>
        <p:spPr>
          <a:xfrm>
            <a:off x="457200" y="274638"/>
            <a:ext cx="8229600" cy="706090"/>
          </a:xfrm>
          <a:prstGeom prst="rect">
            <a:avLst/>
          </a:prstGeom>
        </p:spPr>
        <p:txBody>
          <a:bodyPr vert="horz" lIns="91440" tIns="45720" rIns="91440" bIns="45720" rtlCol="0" anchor="b">
            <a:normAutofit fontScale="97500"/>
          </a:bodyPr>
          <a:lstStyle>
            <a:lvl1pPr algn="ctr" defTabSz="914400" rtl="0" eaLnBrk="1" latinLnBrk="0" hangingPunct="1">
              <a:lnSpc>
                <a:spcPct val="100000"/>
              </a:lnSpc>
              <a:spcBef>
                <a:spcPct val="0"/>
              </a:spcBef>
              <a:buNone/>
              <a:defRPr sz="80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lgn="l"/>
            <a:r>
              <a:rPr lang="en-GB" sz="3600" dirty="0" smtClean="0">
                <a:solidFill>
                  <a:schemeClr val="tx1"/>
                </a:solidFill>
              </a:rPr>
              <a:t>Section in slab:</a:t>
            </a:r>
            <a:endParaRPr lang="en-US" sz="3600" dirty="0">
              <a:solidFill>
                <a:schemeClr val="tx1"/>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146" y="1569997"/>
            <a:ext cx="8489707" cy="3252965"/>
          </a:xfrm>
          <a:prstGeom prst="rect">
            <a:avLst/>
          </a:prstGeom>
        </p:spPr>
      </p:pic>
      <p:sp>
        <p:nvSpPr>
          <p:cNvPr id="9" name="Rectangle 8"/>
          <p:cNvSpPr/>
          <p:nvPr/>
        </p:nvSpPr>
        <p:spPr>
          <a:xfrm>
            <a:off x="1907704" y="4957137"/>
            <a:ext cx="5066398" cy="400110"/>
          </a:xfrm>
          <a:prstGeom prst="rect">
            <a:avLst/>
          </a:prstGeom>
        </p:spPr>
        <p:txBody>
          <a:bodyPr wrap="square">
            <a:spAutoFit/>
          </a:bodyPr>
          <a:lstStyle/>
          <a:p>
            <a:pPr algn="ctr"/>
            <a:r>
              <a:rPr lang="en-US" sz="2000" b="1" dirty="0" smtClean="0">
                <a:solidFill>
                  <a:srgbClr val="2F2B20"/>
                </a:solidFill>
                <a:latin typeface="Times New Roman" panose="02020603050405020304" pitchFamily="18" charset="0"/>
                <a:cs typeface="Times New Roman" panose="02020603050405020304" pitchFamily="18" charset="0"/>
              </a:rPr>
              <a:t>Slab section</a:t>
            </a:r>
            <a:endParaRPr lang="en-US" sz="2000" b="1" dirty="0">
              <a:solidFill>
                <a:srgbClr val="2F2B2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254965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9672" y="1124744"/>
            <a:ext cx="5760640" cy="4895359"/>
          </a:xfrm>
        </p:spPr>
      </p:pic>
      <p:sp>
        <p:nvSpPr>
          <p:cNvPr id="4" name="Date Placeholder 3"/>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68</a:t>
            </a:fld>
            <a:endParaRPr lang="ar-SA">
              <a:solidFill>
                <a:prstClr val="black">
                  <a:tint val="75000"/>
                </a:prstClr>
              </a:solidFill>
            </a:endParaRPr>
          </a:p>
        </p:txBody>
      </p:sp>
      <p:sp>
        <p:nvSpPr>
          <p:cNvPr id="7" name="Title 1"/>
          <p:cNvSpPr txBox="1">
            <a:spLocks/>
          </p:cNvSpPr>
          <p:nvPr/>
        </p:nvSpPr>
        <p:spPr>
          <a:xfrm>
            <a:off x="457200" y="274638"/>
            <a:ext cx="8229600" cy="706090"/>
          </a:xfrm>
          <a:prstGeom prst="rect">
            <a:avLst/>
          </a:prstGeom>
        </p:spPr>
        <p:txBody>
          <a:bodyPr vert="horz" lIns="91440" tIns="45720" rIns="91440" bIns="45720" rtlCol="0" anchor="b">
            <a:normAutofit fontScale="97500"/>
          </a:bodyPr>
          <a:lstStyle>
            <a:lvl1pPr algn="ctr" defTabSz="914400" rtl="0" eaLnBrk="1" latinLnBrk="0" hangingPunct="1">
              <a:lnSpc>
                <a:spcPct val="100000"/>
              </a:lnSpc>
              <a:spcBef>
                <a:spcPct val="0"/>
              </a:spcBef>
              <a:buNone/>
              <a:defRPr sz="80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lgn="l"/>
            <a:r>
              <a:rPr lang="en-GB" sz="3600" dirty="0" smtClean="0">
                <a:solidFill>
                  <a:schemeClr val="tx1"/>
                </a:solidFill>
              </a:rPr>
              <a:t>Design of beams</a:t>
            </a:r>
            <a:endParaRPr lang="en-US" sz="3600" dirty="0">
              <a:solidFill>
                <a:schemeClr val="tx1"/>
              </a:solidFill>
            </a:endParaRPr>
          </a:p>
        </p:txBody>
      </p:sp>
      <p:sp>
        <p:nvSpPr>
          <p:cNvPr id="8" name="Rectangle 7"/>
          <p:cNvSpPr/>
          <p:nvPr/>
        </p:nvSpPr>
        <p:spPr>
          <a:xfrm>
            <a:off x="1763688" y="6093296"/>
            <a:ext cx="5066398" cy="400110"/>
          </a:xfrm>
          <a:prstGeom prst="rect">
            <a:avLst/>
          </a:prstGeom>
        </p:spPr>
        <p:txBody>
          <a:bodyPr wrap="square">
            <a:spAutoFit/>
          </a:bodyPr>
          <a:lstStyle/>
          <a:p>
            <a:pPr algn="ctr"/>
            <a:r>
              <a:rPr lang="en-US" sz="2000" b="1" dirty="0" smtClean="0">
                <a:solidFill>
                  <a:srgbClr val="2F2B20"/>
                </a:solidFill>
                <a:latin typeface="Times New Roman" panose="02020603050405020304" pitchFamily="18" charset="0"/>
                <a:cs typeface="Times New Roman" panose="02020603050405020304" pitchFamily="18" charset="0"/>
              </a:rPr>
              <a:t>Beams layout for B1 floor</a:t>
            </a:r>
            <a:endParaRPr lang="en-US" sz="2000" b="1" dirty="0">
              <a:solidFill>
                <a:srgbClr val="2F2B2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521896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69</a:t>
            </a:fld>
            <a:endParaRPr lang="ar-SA">
              <a:solidFill>
                <a:prstClr val="black">
                  <a:tint val="75000"/>
                </a:prst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9832" y="581235"/>
            <a:ext cx="5611611" cy="5276428"/>
          </a:xfrm>
          <a:prstGeom prst="rect">
            <a:avLst/>
          </a:prstGeom>
        </p:spPr>
      </p:pic>
      <p:sp>
        <p:nvSpPr>
          <p:cNvPr id="5" name="Rectangle 4"/>
          <p:cNvSpPr/>
          <p:nvPr/>
        </p:nvSpPr>
        <p:spPr>
          <a:xfrm>
            <a:off x="2483768" y="5845334"/>
            <a:ext cx="5066398" cy="400110"/>
          </a:xfrm>
          <a:prstGeom prst="rect">
            <a:avLst/>
          </a:prstGeom>
        </p:spPr>
        <p:txBody>
          <a:bodyPr wrap="square">
            <a:spAutoFit/>
          </a:bodyPr>
          <a:lstStyle/>
          <a:p>
            <a:pPr algn="ctr"/>
            <a:r>
              <a:rPr lang="en-US" sz="2000" b="1" dirty="0" smtClean="0">
                <a:solidFill>
                  <a:srgbClr val="2F2B20"/>
                </a:solidFill>
                <a:latin typeface="Times New Roman" panose="02020603050405020304" pitchFamily="18" charset="0"/>
                <a:cs typeface="Times New Roman" panose="02020603050405020304" pitchFamily="18" charset="0"/>
              </a:rPr>
              <a:t>Group D detailing</a:t>
            </a:r>
            <a:endParaRPr lang="en-US" sz="2000" b="1" dirty="0">
              <a:solidFill>
                <a:srgbClr val="2F2B20"/>
              </a:solidFill>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2466671"/>
            <a:ext cx="2668719" cy="2592288"/>
          </a:xfrm>
          <a:prstGeom prst="rect">
            <a:avLst/>
          </a:prstGeom>
        </p:spPr>
      </p:pic>
      <p:sp>
        <p:nvSpPr>
          <p:cNvPr id="7" name="Rectangle 4"/>
          <p:cNvSpPr/>
          <p:nvPr/>
        </p:nvSpPr>
        <p:spPr>
          <a:xfrm>
            <a:off x="-892152" y="5140218"/>
            <a:ext cx="5066398" cy="400110"/>
          </a:xfrm>
          <a:prstGeom prst="rect">
            <a:avLst/>
          </a:prstGeom>
        </p:spPr>
        <p:txBody>
          <a:bodyPr wrap="square">
            <a:spAutoFit/>
          </a:bodyPr>
          <a:lstStyle/>
          <a:p>
            <a:pPr algn="ctr"/>
            <a:r>
              <a:rPr lang="en-US" sz="2000" b="1" dirty="0" smtClean="0">
                <a:solidFill>
                  <a:srgbClr val="2F2B20"/>
                </a:solidFill>
                <a:latin typeface="Times New Roman" panose="02020603050405020304" pitchFamily="18" charset="0"/>
                <a:cs typeface="Times New Roman" panose="02020603050405020304" pitchFamily="18" charset="0"/>
              </a:rPr>
              <a:t>Group D section</a:t>
            </a:r>
            <a:endParaRPr lang="en-US" sz="2000" b="1" dirty="0">
              <a:solidFill>
                <a:srgbClr val="2F2B2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299423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sun path 1.PNG"/>
          <p:cNvPicPr>
            <a:picLocks noChangeAspect="1"/>
          </p:cNvPicPr>
          <p:nvPr/>
        </p:nvPicPr>
        <p:blipFill>
          <a:blip r:embed="rId2"/>
          <a:stretch>
            <a:fillRect/>
          </a:stretch>
        </p:blipFill>
        <p:spPr>
          <a:xfrm>
            <a:off x="1857356" y="857232"/>
            <a:ext cx="5715040" cy="4634304"/>
          </a:xfrm>
          <a:prstGeom prst="rect">
            <a:avLst/>
          </a:prstGeom>
        </p:spPr>
      </p:pic>
      <p:sp>
        <p:nvSpPr>
          <p:cNvPr id="5" name="مستطيل 4"/>
          <p:cNvSpPr/>
          <p:nvPr/>
        </p:nvSpPr>
        <p:spPr>
          <a:xfrm>
            <a:off x="4071934" y="5786454"/>
            <a:ext cx="1588897" cy="369332"/>
          </a:xfrm>
          <a:prstGeom prst="rect">
            <a:avLst/>
          </a:prstGeom>
        </p:spPr>
        <p:txBody>
          <a:bodyPr wrap="none">
            <a:spAutoFit/>
          </a:bodyPr>
          <a:lstStyle/>
          <a:p>
            <a:r>
              <a:rPr lang="en-US" b="1" dirty="0" smtClean="0"/>
              <a:t>Fig: Sun path</a:t>
            </a:r>
            <a:endParaRPr lang="en-US" b="1" dirty="0"/>
          </a:p>
        </p:txBody>
      </p:sp>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7</a:t>
            </a:fld>
            <a:endParaRPr lang="ar-SA">
              <a:solidFill>
                <a:prstClr val="black">
                  <a:tint val="75000"/>
                </a:prstClr>
              </a:solidFill>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70</a:t>
            </a:fld>
            <a:endParaRPr lang="ar-SA">
              <a:solidFill>
                <a:prstClr val="black">
                  <a:tint val="75000"/>
                </a:prst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01" y="447884"/>
            <a:ext cx="9144000" cy="2981116"/>
          </a:xfrm>
          <a:prstGeom prst="rect">
            <a:avLst/>
          </a:prstGeom>
        </p:spPr>
      </p:pic>
      <p:sp>
        <p:nvSpPr>
          <p:cNvPr id="5" name="Rectangle 4"/>
          <p:cNvSpPr/>
          <p:nvPr/>
        </p:nvSpPr>
        <p:spPr>
          <a:xfrm>
            <a:off x="1907704" y="3429000"/>
            <a:ext cx="5066398" cy="400110"/>
          </a:xfrm>
          <a:prstGeom prst="rect">
            <a:avLst/>
          </a:prstGeom>
        </p:spPr>
        <p:txBody>
          <a:bodyPr wrap="square">
            <a:spAutoFit/>
          </a:bodyPr>
          <a:lstStyle/>
          <a:p>
            <a:pPr algn="ctr"/>
            <a:r>
              <a:rPr lang="en-US" sz="2000" b="1" dirty="0" smtClean="0">
                <a:solidFill>
                  <a:srgbClr val="2F2B20"/>
                </a:solidFill>
                <a:latin typeface="Times New Roman" panose="02020603050405020304" pitchFamily="18" charset="0"/>
                <a:cs typeface="Times New Roman" panose="02020603050405020304" pitchFamily="18" charset="0"/>
              </a:rPr>
              <a:t>Group C detailing</a:t>
            </a:r>
            <a:endParaRPr lang="en-US" sz="2000" b="1" dirty="0">
              <a:solidFill>
                <a:srgbClr val="2F2B20"/>
              </a:solidFill>
              <a:latin typeface="Times New Roman" panose="02020603050405020304" pitchFamily="18" charset="0"/>
              <a:cs typeface="Times New Roman" panose="02020603050405020304" pitchFamily="18" charset="0"/>
            </a:endParaRPr>
          </a:p>
        </p:txBody>
      </p:sp>
      <p:pic>
        <p:nvPicPr>
          <p:cNvPr id="6"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5656" y="3813314"/>
            <a:ext cx="2736304" cy="2535597"/>
          </a:xfrm>
          <a:prstGeom prst="rect">
            <a:avLst/>
          </a:prstGeom>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4048" y="3825187"/>
            <a:ext cx="2550660" cy="253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4"/>
          <p:cNvSpPr/>
          <p:nvPr/>
        </p:nvSpPr>
        <p:spPr>
          <a:xfrm>
            <a:off x="2339752" y="6361436"/>
            <a:ext cx="5066398" cy="400110"/>
          </a:xfrm>
          <a:prstGeom prst="rect">
            <a:avLst/>
          </a:prstGeom>
        </p:spPr>
        <p:txBody>
          <a:bodyPr wrap="square">
            <a:spAutoFit/>
          </a:bodyPr>
          <a:lstStyle/>
          <a:p>
            <a:pPr algn="ctr"/>
            <a:r>
              <a:rPr lang="en-US" sz="2000" b="1" dirty="0" smtClean="0">
                <a:solidFill>
                  <a:srgbClr val="2F2B20"/>
                </a:solidFill>
                <a:latin typeface="Times New Roman" panose="02020603050405020304" pitchFamily="18" charset="0"/>
                <a:cs typeface="Times New Roman" panose="02020603050405020304" pitchFamily="18" charset="0"/>
              </a:rPr>
              <a:t>Group C beam  sections</a:t>
            </a:r>
            <a:endParaRPr lang="en-US" sz="2000" b="1" dirty="0">
              <a:solidFill>
                <a:srgbClr val="2F2B2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651871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71</a:t>
            </a:fld>
            <a:endParaRPr lang="ar-SA">
              <a:solidFill>
                <a:prstClr val="black">
                  <a:tint val="75000"/>
                </a:prst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764704"/>
            <a:ext cx="7217996" cy="4968552"/>
          </a:xfrm>
          <a:prstGeom prst="rect">
            <a:avLst/>
          </a:prstGeom>
        </p:spPr>
      </p:pic>
      <p:sp>
        <p:nvSpPr>
          <p:cNvPr id="5" name="Rectangle 4"/>
          <p:cNvSpPr/>
          <p:nvPr/>
        </p:nvSpPr>
        <p:spPr>
          <a:xfrm>
            <a:off x="1903383" y="5846361"/>
            <a:ext cx="5066398" cy="400110"/>
          </a:xfrm>
          <a:prstGeom prst="rect">
            <a:avLst/>
          </a:prstGeom>
        </p:spPr>
        <p:txBody>
          <a:bodyPr wrap="square">
            <a:spAutoFit/>
          </a:bodyPr>
          <a:lstStyle/>
          <a:p>
            <a:pPr algn="ctr"/>
            <a:r>
              <a:rPr lang="en-US" sz="2000" b="1" dirty="0" smtClean="0">
                <a:solidFill>
                  <a:srgbClr val="2F2B20"/>
                </a:solidFill>
                <a:latin typeface="Times New Roman" panose="02020603050405020304" pitchFamily="18" charset="0"/>
                <a:cs typeface="Times New Roman" panose="02020603050405020304" pitchFamily="18" charset="0"/>
              </a:rPr>
              <a:t>Remaining beams detailing</a:t>
            </a:r>
            <a:endParaRPr lang="en-US" sz="2000" b="1" dirty="0">
              <a:solidFill>
                <a:srgbClr val="2F2B2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3656883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72</a:t>
            </a:fld>
            <a:endParaRPr lang="ar-SA">
              <a:solidFill>
                <a:prstClr val="black">
                  <a:tint val="75000"/>
                </a:prstClr>
              </a:solidFill>
            </a:endParaRPr>
          </a:p>
        </p:txBody>
      </p:sp>
      <p:sp>
        <p:nvSpPr>
          <p:cNvPr id="7" name="Title 1"/>
          <p:cNvSpPr txBox="1">
            <a:spLocks/>
          </p:cNvSpPr>
          <p:nvPr/>
        </p:nvSpPr>
        <p:spPr>
          <a:xfrm>
            <a:off x="457200" y="274638"/>
            <a:ext cx="8229600" cy="706090"/>
          </a:xfrm>
          <a:prstGeom prst="rect">
            <a:avLst/>
          </a:prstGeom>
        </p:spPr>
        <p:txBody>
          <a:bodyPr vert="horz" lIns="91440" tIns="45720" rIns="91440" bIns="45720" rtlCol="0" anchor="b">
            <a:normAutofit fontScale="97500"/>
          </a:bodyPr>
          <a:lstStyle>
            <a:lvl1pPr algn="ctr" defTabSz="914400" rtl="0" eaLnBrk="1" latinLnBrk="0" hangingPunct="1">
              <a:lnSpc>
                <a:spcPct val="100000"/>
              </a:lnSpc>
              <a:spcBef>
                <a:spcPct val="0"/>
              </a:spcBef>
              <a:buNone/>
              <a:defRPr sz="80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lgn="l"/>
            <a:r>
              <a:rPr lang="en-GB" sz="3600" dirty="0" smtClean="0">
                <a:solidFill>
                  <a:schemeClr val="tx1"/>
                </a:solidFill>
              </a:rPr>
              <a:t>Design of columns:</a:t>
            </a:r>
            <a:endParaRPr lang="en-US" sz="3600" dirty="0">
              <a:solidFill>
                <a:schemeClr val="tx1"/>
              </a:solidFill>
            </a:endParaRPr>
          </a:p>
        </p:txBody>
      </p:sp>
      <p:sp>
        <p:nvSpPr>
          <p:cNvPr id="8" name="Rectangle 7"/>
          <p:cNvSpPr/>
          <p:nvPr/>
        </p:nvSpPr>
        <p:spPr>
          <a:xfrm>
            <a:off x="1763688" y="5893241"/>
            <a:ext cx="5066398" cy="400110"/>
          </a:xfrm>
          <a:prstGeom prst="rect">
            <a:avLst/>
          </a:prstGeom>
        </p:spPr>
        <p:txBody>
          <a:bodyPr wrap="square">
            <a:spAutoFit/>
          </a:bodyPr>
          <a:lstStyle/>
          <a:p>
            <a:pPr algn="ctr"/>
            <a:r>
              <a:rPr lang="en-US" sz="2000" b="1" dirty="0" smtClean="0">
                <a:solidFill>
                  <a:srgbClr val="2F2B20"/>
                </a:solidFill>
                <a:latin typeface="Times New Roman" panose="02020603050405020304" pitchFamily="18" charset="0"/>
                <a:cs typeface="Times New Roman" panose="02020603050405020304" pitchFamily="18" charset="0"/>
              </a:rPr>
              <a:t>column layout for B1 floor</a:t>
            </a:r>
            <a:endParaRPr lang="en-US" sz="2000" b="1" dirty="0">
              <a:solidFill>
                <a:srgbClr val="2F2B20"/>
              </a:solidFill>
              <a:latin typeface="Times New Roman" panose="02020603050405020304" pitchFamily="18" charset="0"/>
              <a:cs typeface="Times New Roman" panose="02020603050405020304" pitchFamily="18" charset="0"/>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7389" y="1124744"/>
            <a:ext cx="5442923" cy="4646397"/>
          </a:xfrm>
          <a:prstGeom prst="rect">
            <a:avLst/>
          </a:prstGeom>
        </p:spPr>
      </p:pic>
    </p:spTree>
    <p:extLst>
      <p:ext uri="{BB962C8B-B14F-4D97-AF65-F5344CB8AC3E}">
        <p14:creationId xmlns:p14="http://schemas.microsoft.com/office/powerpoint/2010/main" val="313016040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en-US" smtClean="0">
                <a:solidFill>
                  <a:prstClr val="black">
                    <a:tint val="75000"/>
                  </a:prstClr>
                </a:solidFill>
              </a:rPr>
              <a:t>15/5/2018</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D42B3DC-815C-4E86-86DC-24D3623F46BA}" type="slidenum">
              <a:rPr lang="en-US" smtClean="0">
                <a:solidFill>
                  <a:prstClr val="black">
                    <a:tint val="75000"/>
                  </a:prstClr>
                </a:solidFill>
              </a:rPr>
              <a:pPr/>
              <a:t>73</a:t>
            </a:fld>
            <a:endParaRPr lang="en-US">
              <a:solidFill>
                <a:prstClr val="black">
                  <a:tint val="75000"/>
                </a:prstClr>
              </a:solidFill>
            </a:endParaRPr>
          </a:p>
        </p:txBody>
      </p:sp>
      <p:sp>
        <p:nvSpPr>
          <p:cNvPr id="8" name="Rectangle 7"/>
          <p:cNvSpPr/>
          <p:nvPr/>
        </p:nvSpPr>
        <p:spPr>
          <a:xfrm>
            <a:off x="1763688" y="5893241"/>
            <a:ext cx="5066398" cy="400110"/>
          </a:xfrm>
          <a:prstGeom prst="rect">
            <a:avLst/>
          </a:prstGeom>
        </p:spPr>
        <p:txBody>
          <a:bodyPr wrap="square">
            <a:spAutoFit/>
          </a:bodyPr>
          <a:lstStyle/>
          <a:p>
            <a:pPr algn="ctr"/>
            <a:r>
              <a:rPr lang="en-US" sz="2000" b="1" dirty="0" smtClean="0">
                <a:solidFill>
                  <a:srgbClr val="2F2B20"/>
                </a:solidFill>
                <a:latin typeface="Times New Roman" panose="02020603050405020304" pitchFamily="18" charset="0"/>
                <a:cs typeface="Times New Roman" panose="02020603050405020304" pitchFamily="18" charset="0"/>
              </a:rPr>
              <a:t>Section in column C2</a:t>
            </a:r>
            <a:endParaRPr lang="en-US" sz="2000" b="1" dirty="0">
              <a:solidFill>
                <a:srgbClr val="2F2B20"/>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0275" y="476671"/>
            <a:ext cx="3567275" cy="541656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2420888"/>
            <a:ext cx="3936437" cy="2016224"/>
          </a:xfrm>
          <a:prstGeom prst="rect">
            <a:avLst/>
          </a:prstGeom>
        </p:spPr>
      </p:pic>
    </p:spTree>
    <p:extLst>
      <p:ext uri="{BB962C8B-B14F-4D97-AF65-F5344CB8AC3E}">
        <p14:creationId xmlns:p14="http://schemas.microsoft.com/office/powerpoint/2010/main" val="109737701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74</a:t>
            </a:fld>
            <a:endParaRPr lang="ar-SA">
              <a:solidFill>
                <a:prstClr val="black">
                  <a:tint val="75000"/>
                </a:prst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8617" y="1340768"/>
            <a:ext cx="6956014" cy="3960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1797790" y="5493131"/>
            <a:ext cx="5066398" cy="400110"/>
          </a:xfrm>
          <a:prstGeom prst="rect">
            <a:avLst/>
          </a:prstGeom>
        </p:spPr>
        <p:txBody>
          <a:bodyPr wrap="square">
            <a:spAutoFit/>
          </a:bodyPr>
          <a:lstStyle/>
          <a:p>
            <a:pPr algn="ctr"/>
            <a:r>
              <a:rPr lang="en-US" sz="2000" b="1" dirty="0" smtClean="0">
                <a:solidFill>
                  <a:srgbClr val="2F2B20"/>
                </a:solidFill>
                <a:latin typeface="Times New Roman" panose="02020603050405020304" pitchFamily="18" charset="0"/>
                <a:cs typeface="Times New Roman" panose="02020603050405020304" pitchFamily="18" charset="0"/>
              </a:rPr>
              <a:t>Reinforcement for remaining columns</a:t>
            </a:r>
            <a:endParaRPr lang="en-US" sz="2000" b="1" dirty="0">
              <a:solidFill>
                <a:srgbClr val="2F2B2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425685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75</a:t>
            </a:fld>
            <a:endParaRPr lang="ar-SA">
              <a:solidFill>
                <a:prstClr val="black">
                  <a:tint val="75000"/>
                </a:prstClr>
              </a:solidFill>
            </a:endParaRPr>
          </a:p>
        </p:txBody>
      </p:sp>
      <p:sp>
        <p:nvSpPr>
          <p:cNvPr id="6" name="Title 1"/>
          <p:cNvSpPr txBox="1">
            <a:spLocks/>
          </p:cNvSpPr>
          <p:nvPr/>
        </p:nvSpPr>
        <p:spPr>
          <a:xfrm>
            <a:off x="457200" y="274638"/>
            <a:ext cx="8229600" cy="706090"/>
          </a:xfrm>
          <a:prstGeom prst="rect">
            <a:avLst/>
          </a:prstGeom>
        </p:spPr>
        <p:txBody>
          <a:bodyPr vert="horz" lIns="91440" tIns="45720" rIns="91440" bIns="45720" rtlCol="0" anchor="b">
            <a:normAutofit fontScale="97500"/>
          </a:bodyPr>
          <a:lstStyle>
            <a:lvl1pPr algn="ctr" defTabSz="914400" rtl="0" eaLnBrk="1" latinLnBrk="0" hangingPunct="1">
              <a:lnSpc>
                <a:spcPct val="100000"/>
              </a:lnSpc>
              <a:spcBef>
                <a:spcPct val="0"/>
              </a:spcBef>
              <a:buNone/>
              <a:defRPr sz="80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lgn="l"/>
            <a:r>
              <a:rPr lang="en-GB" sz="3600" dirty="0" smtClean="0">
                <a:solidFill>
                  <a:schemeClr val="tx1"/>
                </a:solidFill>
              </a:rPr>
              <a:t>Design of footings:</a:t>
            </a:r>
            <a:endParaRPr lang="en-US" sz="3600" dirty="0">
              <a:solidFill>
                <a:schemeClr val="tx1"/>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6487" y="1124744"/>
            <a:ext cx="4672877" cy="4752528"/>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1205452"/>
            <a:ext cx="3277057" cy="4572638"/>
          </a:xfrm>
          <a:prstGeom prst="rect">
            <a:avLst/>
          </a:prstGeom>
        </p:spPr>
      </p:pic>
      <p:sp>
        <p:nvSpPr>
          <p:cNvPr id="9" name="Rectangle 8"/>
          <p:cNvSpPr/>
          <p:nvPr/>
        </p:nvSpPr>
        <p:spPr>
          <a:xfrm>
            <a:off x="1763688" y="5893241"/>
            <a:ext cx="5066398" cy="400110"/>
          </a:xfrm>
          <a:prstGeom prst="rect">
            <a:avLst/>
          </a:prstGeom>
        </p:spPr>
        <p:txBody>
          <a:bodyPr wrap="square">
            <a:spAutoFit/>
          </a:bodyPr>
          <a:lstStyle/>
          <a:p>
            <a:pPr algn="ctr"/>
            <a:r>
              <a:rPr lang="en-US" sz="2000" b="1" dirty="0" smtClean="0">
                <a:solidFill>
                  <a:srgbClr val="2F2B20"/>
                </a:solidFill>
                <a:latin typeface="Times New Roman" panose="02020603050405020304" pitchFamily="18" charset="0"/>
                <a:cs typeface="Times New Roman" panose="02020603050405020304" pitchFamily="18" charset="0"/>
              </a:rPr>
              <a:t>Footing Layout</a:t>
            </a:r>
            <a:endParaRPr lang="en-US" sz="2000" b="1" dirty="0">
              <a:solidFill>
                <a:srgbClr val="2F2B2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3576138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700884"/>
            <a:ext cx="3607819" cy="2128971"/>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510" y="3014700"/>
            <a:ext cx="6745237" cy="3078596"/>
          </a:xfrm>
          <a:prstGeom prst="rect">
            <a:avLst/>
          </a:prstGeom>
        </p:spPr>
      </p:pic>
      <p:sp>
        <p:nvSpPr>
          <p:cNvPr id="8" name="Date Placeholder 7"/>
          <p:cNvSpPr>
            <a:spLocks noGrp="1"/>
          </p:cNvSpPr>
          <p:nvPr>
            <p:ph type="dt" sz="half" idx="10"/>
          </p:nvPr>
        </p:nvSpPr>
        <p:spPr/>
        <p:txBody>
          <a:bodyPr/>
          <a:lstStyle/>
          <a:p>
            <a:r>
              <a:rPr lang="en-US" smtClean="0">
                <a:solidFill>
                  <a:prstClr val="black">
                    <a:tint val="75000"/>
                  </a:prstClr>
                </a:solidFill>
              </a:rPr>
              <a:t>15/5/2018</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CD42B3DC-815C-4E86-86DC-24D3623F46BA}" type="slidenum">
              <a:rPr lang="en-US" smtClean="0">
                <a:solidFill>
                  <a:prstClr val="black">
                    <a:tint val="75000"/>
                  </a:prstClr>
                </a:solidFill>
              </a:rPr>
              <a:pPr/>
              <a:t>76</a:t>
            </a:fld>
            <a:endParaRPr lang="en-US">
              <a:solidFill>
                <a:prstClr val="black">
                  <a:tint val="75000"/>
                </a:prstClr>
              </a:solidFill>
            </a:endParaRPr>
          </a:p>
        </p:txBody>
      </p:sp>
      <p:sp>
        <p:nvSpPr>
          <p:cNvPr id="10" name="Rectangle 9"/>
          <p:cNvSpPr/>
          <p:nvPr/>
        </p:nvSpPr>
        <p:spPr>
          <a:xfrm>
            <a:off x="1773705" y="6092174"/>
            <a:ext cx="5066398" cy="400110"/>
          </a:xfrm>
          <a:prstGeom prst="rect">
            <a:avLst/>
          </a:prstGeom>
        </p:spPr>
        <p:txBody>
          <a:bodyPr wrap="square">
            <a:spAutoFit/>
          </a:bodyPr>
          <a:lstStyle/>
          <a:p>
            <a:pPr algn="ctr"/>
            <a:r>
              <a:rPr lang="en-US" sz="2000" b="1" dirty="0" smtClean="0">
                <a:solidFill>
                  <a:srgbClr val="2F2B20"/>
                </a:solidFill>
                <a:latin typeface="Times New Roman" panose="02020603050405020304" pitchFamily="18" charset="0"/>
                <a:cs typeface="Times New Roman" panose="02020603050405020304" pitchFamily="18" charset="0"/>
              </a:rPr>
              <a:t>Detailing of single footing group B</a:t>
            </a:r>
            <a:endParaRPr lang="en-US" sz="2000" b="1" dirty="0">
              <a:solidFill>
                <a:srgbClr val="2F2B20"/>
              </a:solidFill>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17951" y="1526330"/>
            <a:ext cx="4457107" cy="3342830"/>
          </a:xfrm>
          <a:prstGeom prst="rect">
            <a:avLst/>
          </a:prstGeom>
        </p:spPr>
      </p:pic>
    </p:spTree>
    <p:extLst>
      <p:ext uri="{BB962C8B-B14F-4D97-AF65-F5344CB8AC3E}">
        <p14:creationId xmlns:p14="http://schemas.microsoft.com/office/powerpoint/2010/main" val="79754963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77</a:t>
            </a:fld>
            <a:endParaRPr lang="ar-SA">
              <a:solidFill>
                <a:prstClr val="black">
                  <a:tint val="75000"/>
                </a:prstClr>
              </a:solidFill>
            </a:endParaRPr>
          </a:p>
        </p:txBody>
      </p:sp>
      <p:sp>
        <p:nvSpPr>
          <p:cNvPr id="4" name="Rectangle 3"/>
          <p:cNvSpPr/>
          <p:nvPr/>
        </p:nvSpPr>
        <p:spPr>
          <a:xfrm>
            <a:off x="1331640" y="6021288"/>
            <a:ext cx="5066398" cy="400110"/>
          </a:xfrm>
          <a:prstGeom prst="rect">
            <a:avLst/>
          </a:prstGeom>
        </p:spPr>
        <p:txBody>
          <a:bodyPr wrap="square">
            <a:spAutoFit/>
          </a:bodyPr>
          <a:lstStyle/>
          <a:p>
            <a:pPr algn="ctr"/>
            <a:r>
              <a:rPr lang="en-US" sz="2000" b="1" dirty="0" smtClean="0">
                <a:solidFill>
                  <a:srgbClr val="2F2B20"/>
                </a:solidFill>
                <a:latin typeface="Times New Roman" panose="02020603050405020304" pitchFamily="18" charset="0"/>
                <a:cs typeface="Times New Roman" panose="02020603050405020304" pitchFamily="18" charset="0"/>
              </a:rPr>
              <a:t>Detailing of combined footing F10B</a:t>
            </a:r>
            <a:endParaRPr lang="en-US" sz="2000" b="1" dirty="0">
              <a:solidFill>
                <a:srgbClr val="2F2B20"/>
              </a:solidFill>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7" y="496820"/>
            <a:ext cx="5312437" cy="273671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5657" y="3284984"/>
            <a:ext cx="5318142" cy="2600973"/>
          </a:xfrm>
          <a:prstGeom prst="rect">
            <a:avLst/>
          </a:prstGeom>
        </p:spPr>
      </p:pic>
    </p:spTree>
    <p:extLst>
      <p:ext uri="{BB962C8B-B14F-4D97-AF65-F5344CB8AC3E}">
        <p14:creationId xmlns:p14="http://schemas.microsoft.com/office/powerpoint/2010/main" val="12100771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78</a:t>
            </a:fld>
            <a:endParaRPr lang="ar-SA">
              <a:solidFill>
                <a:prstClr val="black">
                  <a:tint val="75000"/>
                </a:prstClr>
              </a:solidFill>
            </a:endParaRPr>
          </a:p>
        </p:txBody>
      </p:sp>
      <p:sp>
        <p:nvSpPr>
          <p:cNvPr id="4" name="Rectangle 3"/>
          <p:cNvSpPr/>
          <p:nvPr/>
        </p:nvSpPr>
        <p:spPr>
          <a:xfrm>
            <a:off x="2339752" y="2634137"/>
            <a:ext cx="5066398" cy="400110"/>
          </a:xfrm>
          <a:prstGeom prst="rect">
            <a:avLst/>
          </a:prstGeom>
        </p:spPr>
        <p:txBody>
          <a:bodyPr wrap="square">
            <a:spAutoFit/>
          </a:bodyPr>
          <a:lstStyle/>
          <a:p>
            <a:pPr algn="ctr"/>
            <a:r>
              <a:rPr lang="en-US" sz="2000" b="1" dirty="0" smtClean="0">
                <a:solidFill>
                  <a:srgbClr val="2F2B20"/>
                </a:solidFill>
                <a:latin typeface="Times New Roman" panose="02020603050405020304" pitchFamily="18" charset="0"/>
                <a:cs typeface="Times New Roman" panose="02020603050405020304" pitchFamily="18" charset="0"/>
              </a:rPr>
              <a:t>Section in matt foundation</a:t>
            </a:r>
            <a:endParaRPr lang="en-US" sz="2000" b="1" dirty="0">
              <a:solidFill>
                <a:srgbClr val="2F2B20"/>
              </a:solidFill>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647" y="476672"/>
            <a:ext cx="6518859" cy="2088072"/>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92517" y="3034247"/>
            <a:ext cx="5451665" cy="2758674"/>
          </a:xfrm>
          <a:prstGeom prst="rect">
            <a:avLst/>
          </a:prstGeom>
        </p:spPr>
      </p:pic>
      <p:sp>
        <p:nvSpPr>
          <p:cNvPr id="7" name="Rectangle 6"/>
          <p:cNvSpPr/>
          <p:nvPr/>
        </p:nvSpPr>
        <p:spPr>
          <a:xfrm>
            <a:off x="1899196" y="5792921"/>
            <a:ext cx="5066398" cy="400110"/>
          </a:xfrm>
          <a:prstGeom prst="rect">
            <a:avLst/>
          </a:prstGeom>
        </p:spPr>
        <p:txBody>
          <a:bodyPr wrap="square">
            <a:spAutoFit/>
          </a:bodyPr>
          <a:lstStyle/>
          <a:p>
            <a:pPr algn="ctr"/>
            <a:r>
              <a:rPr lang="en-US" sz="2000" b="1" dirty="0" smtClean="0">
                <a:solidFill>
                  <a:srgbClr val="2F2B20"/>
                </a:solidFill>
                <a:latin typeface="Times New Roman" panose="02020603050405020304" pitchFamily="18" charset="0"/>
                <a:cs typeface="Times New Roman" panose="02020603050405020304" pitchFamily="18" charset="0"/>
              </a:rPr>
              <a:t>Reinforcement for remain footing</a:t>
            </a:r>
            <a:endParaRPr lang="en-US" sz="2000" b="1" dirty="0">
              <a:solidFill>
                <a:srgbClr val="2F2B2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1756113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04664"/>
            <a:ext cx="3581400" cy="908720"/>
          </a:xfrm>
        </p:spPr>
        <p:txBody>
          <a:bodyPr>
            <a:normAutofit/>
          </a:bodyPr>
          <a:lstStyle/>
          <a:p>
            <a:r>
              <a:rPr lang="en-US" sz="3200" b="1" dirty="0">
                <a:solidFill>
                  <a:schemeClr val="tx1"/>
                </a:solidFill>
                <a:latin typeface="Times New Roman" pitchFamily="18" charset="0"/>
                <a:cs typeface="Times New Roman" pitchFamily="18" charset="0"/>
              </a:rPr>
              <a:t>Shear Wall </a:t>
            </a:r>
            <a:r>
              <a:rPr lang="en-US" sz="3200" b="1" dirty="0" smtClean="0">
                <a:solidFill>
                  <a:schemeClr val="tx1"/>
                </a:solidFill>
                <a:latin typeface="Times New Roman" pitchFamily="18" charset="0"/>
                <a:cs typeface="Times New Roman" pitchFamily="18" charset="0"/>
              </a:rPr>
              <a:t>Design:</a:t>
            </a:r>
            <a:endParaRPr lang="en-US" sz="3200" b="1" dirty="0">
              <a:solidFill>
                <a:schemeClr val="tx1"/>
              </a:solidFill>
              <a:latin typeface="Times New Roman" pitchFamily="18" charset="0"/>
              <a:cs typeface="Times New Roman" pitchFamily="18" charset="0"/>
            </a:endParaRPr>
          </a:p>
        </p:txBody>
      </p:sp>
      <p:sp>
        <p:nvSpPr>
          <p:cNvPr id="6" name="Date Placeholder 5"/>
          <p:cNvSpPr>
            <a:spLocks noGrp="1"/>
          </p:cNvSpPr>
          <p:nvPr>
            <p:ph type="dt" sz="half" idx="10"/>
          </p:nvPr>
        </p:nvSpPr>
        <p:spPr/>
        <p:txBody>
          <a:bodyPr/>
          <a:lstStyle/>
          <a:p>
            <a:r>
              <a:rPr lang="en-US" smtClean="0">
                <a:solidFill>
                  <a:prstClr val="black">
                    <a:tint val="75000"/>
                  </a:prstClr>
                </a:solidFill>
              </a:rPr>
              <a:t>15/5/2018</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D42B3DC-815C-4E86-86DC-24D3623F46BA}" type="slidenum">
              <a:rPr lang="en-US" smtClean="0">
                <a:solidFill>
                  <a:prstClr val="black">
                    <a:tint val="75000"/>
                  </a:prstClr>
                </a:solidFill>
              </a:rPr>
              <a:pPr/>
              <a:t>79</a:t>
            </a:fld>
            <a:endParaRPr lang="en-US">
              <a:solidFill>
                <a:prstClr val="black">
                  <a:tint val="75000"/>
                </a:prstClr>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4897" y="1124744"/>
            <a:ext cx="6083630" cy="4680520"/>
          </a:xfrm>
          <a:prstGeom prst="rect">
            <a:avLst/>
          </a:prstGeom>
        </p:spPr>
      </p:pic>
      <p:sp>
        <p:nvSpPr>
          <p:cNvPr id="8" name="Rectangle 7"/>
          <p:cNvSpPr/>
          <p:nvPr/>
        </p:nvSpPr>
        <p:spPr>
          <a:xfrm>
            <a:off x="2123513" y="5952361"/>
            <a:ext cx="5066398" cy="400110"/>
          </a:xfrm>
          <a:prstGeom prst="rect">
            <a:avLst/>
          </a:prstGeom>
        </p:spPr>
        <p:txBody>
          <a:bodyPr wrap="square">
            <a:spAutoFit/>
          </a:bodyPr>
          <a:lstStyle/>
          <a:p>
            <a:pPr algn="ctr"/>
            <a:r>
              <a:rPr lang="en-US" sz="2000" b="1" dirty="0" smtClean="0">
                <a:solidFill>
                  <a:srgbClr val="2F2B20"/>
                </a:solidFill>
                <a:latin typeface="Times New Roman" panose="02020603050405020304" pitchFamily="18" charset="0"/>
                <a:cs typeface="Times New Roman" panose="02020603050405020304" pitchFamily="18" charset="0"/>
              </a:rPr>
              <a:t>Shear wall detailing</a:t>
            </a:r>
            <a:endParaRPr lang="en-US" sz="2000" b="1" dirty="0">
              <a:solidFill>
                <a:srgbClr val="2F2B2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47052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642910" y="285728"/>
            <a:ext cx="4572000" cy="1107996"/>
          </a:xfrm>
          <a:prstGeom prst="rect">
            <a:avLst/>
          </a:prstGeom>
        </p:spPr>
        <p:txBody>
          <a:bodyPr>
            <a:spAutoFit/>
          </a:bodyPr>
          <a:lstStyle/>
          <a:p>
            <a:r>
              <a:rPr lang="en-US" sz="2800" b="1" dirty="0" smtClean="0"/>
              <a:t>Building shadow</a:t>
            </a:r>
          </a:p>
          <a:p>
            <a:endParaRPr lang="en-US" b="1" dirty="0" smtClean="0"/>
          </a:p>
          <a:p>
            <a:r>
              <a:rPr lang="en-US" sz="2000" b="1" dirty="0" smtClean="0"/>
              <a:t>At 21- January</a:t>
            </a:r>
            <a:endParaRPr lang="ar-SA" sz="2000" dirty="0"/>
          </a:p>
        </p:txBody>
      </p:sp>
      <p:pic>
        <p:nvPicPr>
          <p:cNvPr id="5" name="صورة 4" descr="12  21 jan.PNG"/>
          <p:cNvPicPr>
            <a:picLocks noChangeAspect="1"/>
          </p:cNvPicPr>
          <p:nvPr/>
        </p:nvPicPr>
        <p:blipFill>
          <a:blip r:embed="rId2"/>
          <a:stretch>
            <a:fillRect/>
          </a:stretch>
        </p:blipFill>
        <p:spPr>
          <a:xfrm>
            <a:off x="4952029" y="1544968"/>
            <a:ext cx="3243801" cy="3500462"/>
          </a:xfrm>
          <a:prstGeom prst="rect">
            <a:avLst/>
          </a:prstGeom>
        </p:spPr>
      </p:pic>
      <p:sp>
        <p:nvSpPr>
          <p:cNvPr id="6" name="مستطيل 5"/>
          <p:cNvSpPr/>
          <p:nvPr/>
        </p:nvSpPr>
        <p:spPr>
          <a:xfrm>
            <a:off x="4788024" y="5500702"/>
            <a:ext cx="3571812" cy="369332"/>
          </a:xfrm>
          <a:prstGeom prst="rect">
            <a:avLst/>
          </a:prstGeom>
        </p:spPr>
        <p:txBody>
          <a:bodyPr wrap="none">
            <a:spAutoFit/>
          </a:bodyPr>
          <a:lstStyle/>
          <a:p>
            <a:r>
              <a:rPr lang="en-US" b="1" dirty="0" smtClean="0"/>
              <a:t>Fig: Shading at 21- January at 12pm</a:t>
            </a:r>
            <a:endParaRPr lang="en-US" dirty="0"/>
          </a:p>
        </p:txBody>
      </p:sp>
      <p:pic>
        <p:nvPicPr>
          <p:cNvPr id="7" name="صورة 6" descr="21-8-jan.PNG"/>
          <p:cNvPicPr>
            <a:picLocks noChangeAspect="1"/>
          </p:cNvPicPr>
          <p:nvPr/>
        </p:nvPicPr>
        <p:blipFill>
          <a:blip r:embed="rId3"/>
          <a:stretch>
            <a:fillRect/>
          </a:stretch>
        </p:blipFill>
        <p:spPr>
          <a:xfrm>
            <a:off x="428596" y="1643050"/>
            <a:ext cx="3286148" cy="3429024"/>
          </a:xfrm>
          <a:prstGeom prst="rect">
            <a:avLst/>
          </a:prstGeom>
        </p:spPr>
      </p:pic>
      <p:sp>
        <p:nvSpPr>
          <p:cNvPr id="8" name="مستطيل 7"/>
          <p:cNvSpPr/>
          <p:nvPr/>
        </p:nvSpPr>
        <p:spPr>
          <a:xfrm>
            <a:off x="428596" y="5500702"/>
            <a:ext cx="3445174" cy="369332"/>
          </a:xfrm>
          <a:prstGeom prst="rect">
            <a:avLst/>
          </a:prstGeom>
        </p:spPr>
        <p:txBody>
          <a:bodyPr wrap="none">
            <a:spAutoFit/>
          </a:bodyPr>
          <a:lstStyle/>
          <a:p>
            <a:r>
              <a:rPr lang="en-US" b="1" dirty="0" smtClean="0"/>
              <a:t>Fig: Shading at 21- January at 8am</a:t>
            </a:r>
            <a:endParaRPr lang="en-US" dirty="0"/>
          </a:p>
        </p:txBody>
      </p:sp>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8</a:t>
            </a:fld>
            <a:endParaRPr lang="ar-SA">
              <a:solidFill>
                <a:prstClr val="black">
                  <a:tint val="75000"/>
                </a:prstClr>
              </a:solidFill>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80</a:t>
            </a:fld>
            <a:endParaRPr lang="ar-SA">
              <a:solidFill>
                <a:prstClr val="black">
                  <a:tint val="75000"/>
                </a:prstClr>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439102"/>
            <a:ext cx="4896544" cy="4790098"/>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1078" y="5265788"/>
            <a:ext cx="4873170" cy="949692"/>
          </a:xfrm>
          <a:prstGeom prst="rect">
            <a:avLst/>
          </a:prstGeom>
        </p:spPr>
      </p:pic>
      <p:sp>
        <p:nvSpPr>
          <p:cNvPr id="8" name="Rectangle 7"/>
          <p:cNvSpPr/>
          <p:nvPr/>
        </p:nvSpPr>
        <p:spPr>
          <a:xfrm>
            <a:off x="2133530" y="6352471"/>
            <a:ext cx="5066398" cy="400110"/>
          </a:xfrm>
          <a:prstGeom prst="rect">
            <a:avLst/>
          </a:prstGeom>
        </p:spPr>
        <p:txBody>
          <a:bodyPr wrap="square">
            <a:spAutoFit/>
          </a:bodyPr>
          <a:lstStyle/>
          <a:p>
            <a:pPr algn="ctr"/>
            <a:r>
              <a:rPr lang="en-US" sz="2000" b="1" dirty="0" smtClean="0">
                <a:solidFill>
                  <a:srgbClr val="2F2B20"/>
                </a:solidFill>
                <a:latin typeface="Times New Roman" panose="02020603050405020304" pitchFamily="18" charset="0"/>
                <a:cs typeface="Times New Roman" panose="02020603050405020304" pitchFamily="18" charset="0"/>
              </a:rPr>
              <a:t>Detailing for remain shear walls</a:t>
            </a:r>
            <a:endParaRPr lang="en-US" sz="2000" b="1" dirty="0">
              <a:solidFill>
                <a:srgbClr val="2F2B2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606828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2060848"/>
            <a:ext cx="8229600" cy="4525963"/>
          </a:xfrm>
        </p:spPr>
        <p:txBody>
          <a:bodyPr>
            <a:normAutofit/>
          </a:bodyPr>
          <a:lstStyle/>
          <a:p>
            <a:pPr marL="0" indent="0" algn="ctr">
              <a:buNone/>
            </a:pPr>
            <a:r>
              <a:rPr lang="en-GB" sz="6600" b="1" dirty="0" smtClean="0"/>
              <a:t> </a:t>
            </a:r>
            <a:r>
              <a:rPr lang="en-GB" sz="6000" b="1" dirty="0" smtClean="0"/>
              <a:t>Electro-Mechanical Redesign</a:t>
            </a:r>
            <a:endParaRPr lang="en-GB" sz="6000" b="1" dirty="0"/>
          </a:p>
        </p:txBody>
      </p:sp>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81</a:t>
            </a:fld>
            <a:endParaRPr lang="ar-SA">
              <a:solidFill>
                <a:prstClr val="black">
                  <a:tint val="75000"/>
                </a:prstClr>
              </a:solidFill>
            </a:endParaRPr>
          </a:p>
        </p:txBody>
      </p:sp>
    </p:spTree>
    <p:extLst>
      <p:ext uri="{BB962C8B-B14F-4D97-AF65-F5344CB8AC3E}">
        <p14:creationId xmlns:p14="http://schemas.microsoft.com/office/powerpoint/2010/main" val="377326582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GB" sz="4000" b="1" dirty="0">
                <a:solidFill>
                  <a:srgbClr val="FF0000"/>
                </a:solidFill>
              </a:rPr>
              <a:t>Lighting </a:t>
            </a:r>
            <a:r>
              <a:rPr lang="en-GB" sz="4000" b="1" dirty="0" smtClean="0">
                <a:solidFill>
                  <a:srgbClr val="FF0000"/>
                </a:solidFill>
              </a:rPr>
              <a:t>Redesign</a:t>
            </a:r>
            <a:endParaRPr lang="en-GB" sz="4000" b="1" dirty="0">
              <a:solidFill>
                <a:srgbClr val="FF0000"/>
              </a:solidFill>
            </a:endParaRPr>
          </a:p>
        </p:txBody>
      </p:sp>
      <p:sp>
        <p:nvSpPr>
          <p:cNvPr id="3" name="عنصر نائب للمحتوى 2"/>
          <p:cNvSpPr>
            <a:spLocks noGrp="1"/>
          </p:cNvSpPr>
          <p:nvPr>
            <p:ph idx="1"/>
          </p:nvPr>
        </p:nvSpPr>
        <p:spPr/>
        <p:txBody>
          <a:bodyPr/>
          <a:lstStyle/>
          <a:p>
            <a:pPr marL="0" indent="0">
              <a:buNone/>
            </a:pPr>
            <a:endParaRPr lang="en-GB" b="1" dirty="0" smtClean="0"/>
          </a:p>
          <a:p>
            <a:pPr marL="0" indent="0">
              <a:buNone/>
            </a:pPr>
            <a:r>
              <a:rPr lang="en-GB" b="1" dirty="0" smtClean="0">
                <a:solidFill>
                  <a:schemeClr val="tx1"/>
                </a:solidFill>
              </a:rPr>
              <a:t>Old </a:t>
            </a:r>
            <a:r>
              <a:rPr lang="en-GB" b="1" dirty="0">
                <a:solidFill>
                  <a:schemeClr val="tx1"/>
                </a:solidFill>
              </a:rPr>
              <a:t>design problems</a:t>
            </a:r>
          </a:p>
          <a:p>
            <a:pPr marL="0" indent="0">
              <a:buNone/>
            </a:pPr>
            <a:r>
              <a:rPr lang="en-GB" dirty="0">
                <a:solidFill>
                  <a:schemeClr val="tx1"/>
                </a:solidFill>
              </a:rPr>
              <a:t> </a:t>
            </a:r>
            <a:r>
              <a:rPr lang="en-GB" dirty="0" smtClean="0">
                <a:solidFill>
                  <a:schemeClr val="tx1"/>
                </a:solidFill>
              </a:rPr>
              <a:t>  There </a:t>
            </a:r>
            <a:r>
              <a:rPr lang="en-GB" dirty="0">
                <a:solidFill>
                  <a:schemeClr val="tx1"/>
                </a:solidFill>
              </a:rPr>
              <a:t>were problems in hotel spaces lighting like: bad illuminace, uniformity and glare.</a:t>
            </a:r>
          </a:p>
          <a:p>
            <a:pPr marL="0" indent="0">
              <a:buNone/>
            </a:pPr>
            <a:endParaRPr lang="en-GB" dirty="0"/>
          </a:p>
        </p:txBody>
      </p:sp>
      <p:sp>
        <p:nvSpPr>
          <p:cNvPr id="4" name="Date Placeholder 3"/>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82</a:t>
            </a:fld>
            <a:endParaRPr lang="ar-SA">
              <a:solidFill>
                <a:prstClr val="black">
                  <a:tint val="75000"/>
                </a:prstClr>
              </a:solidFill>
            </a:endParaRPr>
          </a:p>
        </p:txBody>
      </p:sp>
    </p:spTree>
    <p:extLst>
      <p:ext uri="{BB962C8B-B14F-4D97-AF65-F5344CB8AC3E}">
        <p14:creationId xmlns:p14="http://schemas.microsoft.com/office/powerpoint/2010/main" val="1562635933"/>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476672"/>
            <a:ext cx="8229600" cy="5462067"/>
          </a:xfrm>
        </p:spPr>
        <p:txBody>
          <a:bodyPr>
            <a:normAutofit/>
          </a:bodyPr>
          <a:lstStyle/>
          <a:p>
            <a:r>
              <a:rPr lang="en-GB" sz="5100" b="1" dirty="0">
                <a:solidFill>
                  <a:srgbClr val="FF0000"/>
                </a:solidFill>
              </a:rPr>
              <a:t>New  design </a:t>
            </a:r>
            <a:r>
              <a:rPr lang="en-GB" sz="5100" b="1" dirty="0" smtClean="0">
                <a:solidFill>
                  <a:srgbClr val="FF0000"/>
                </a:solidFill>
              </a:rPr>
              <a:t>solutions</a:t>
            </a:r>
            <a:endParaRPr lang="en-GB" dirty="0" smtClean="0"/>
          </a:p>
          <a:p>
            <a:pPr marL="0" indent="0">
              <a:buNone/>
            </a:pPr>
            <a:endParaRPr lang="en-GB" dirty="0" smtClean="0"/>
          </a:p>
          <a:p>
            <a:pPr marL="0" indent="0">
              <a:buNone/>
            </a:pPr>
            <a:r>
              <a:rPr lang="en-GB" dirty="0" smtClean="0">
                <a:solidFill>
                  <a:schemeClr val="tx1"/>
                </a:solidFill>
              </a:rPr>
              <a:t>    </a:t>
            </a:r>
            <a:r>
              <a:rPr lang="en-GB" dirty="0">
                <a:solidFill>
                  <a:schemeClr val="tx1"/>
                </a:solidFill>
              </a:rPr>
              <a:t>The new  design solved old design problems by using this </a:t>
            </a:r>
            <a:r>
              <a:rPr lang="en-GB" b="1" dirty="0">
                <a:solidFill>
                  <a:schemeClr val="tx1"/>
                </a:solidFill>
              </a:rPr>
              <a:t>strategy</a:t>
            </a:r>
            <a:r>
              <a:rPr lang="en-GB" b="1" dirty="0" smtClean="0">
                <a:solidFill>
                  <a:schemeClr val="tx1"/>
                </a:solidFill>
              </a:rPr>
              <a:t>:</a:t>
            </a:r>
          </a:p>
          <a:p>
            <a:pPr marL="0" indent="0">
              <a:buNone/>
            </a:pPr>
            <a:endParaRPr lang="en-GB" dirty="0">
              <a:solidFill>
                <a:schemeClr val="tx1"/>
              </a:solidFill>
            </a:endParaRPr>
          </a:p>
          <a:p>
            <a:pPr marL="0" indent="0">
              <a:buNone/>
            </a:pPr>
            <a:r>
              <a:rPr lang="en-GB" dirty="0">
                <a:solidFill>
                  <a:schemeClr val="tx1"/>
                </a:solidFill>
              </a:rPr>
              <a:t>1_Luminaire with low illuminace and good </a:t>
            </a:r>
            <a:r>
              <a:rPr lang="en-GB" dirty="0" smtClean="0">
                <a:solidFill>
                  <a:schemeClr val="tx1"/>
                </a:solidFill>
              </a:rPr>
              <a:t>distribution.</a:t>
            </a:r>
            <a:endParaRPr lang="en-GB" dirty="0">
              <a:solidFill>
                <a:schemeClr val="tx1"/>
              </a:solidFill>
            </a:endParaRPr>
          </a:p>
          <a:p>
            <a:pPr marL="0" indent="0">
              <a:buNone/>
            </a:pPr>
            <a:r>
              <a:rPr lang="en-GB" dirty="0">
                <a:solidFill>
                  <a:schemeClr val="tx1"/>
                </a:solidFill>
              </a:rPr>
              <a:t>2_ </a:t>
            </a:r>
            <a:r>
              <a:rPr lang="en-GB" dirty="0" smtClean="0">
                <a:solidFill>
                  <a:schemeClr val="tx1"/>
                </a:solidFill>
              </a:rPr>
              <a:t>Different </a:t>
            </a:r>
            <a:r>
              <a:rPr lang="en-GB" dirty="0">
                <a:solidFill>
                  <a:schemeClr val="tx1"/>
                </a:solidFill>
              </a:rPr>
              <a:t>lighting system is used in the </a:t>
            </a:r>
            <a:r>
              <a:rPr lang="en-GB" dirty="0" smtClean="0">
                <a:solidFill>
                  <a:schemeClr val="tx1"/>
                </a:solidFill>
              </a:rPr>
              <a:t>same. 3_Dimming </a:t>
            </a:r>
            <a:r>
              <a:rPr lang="en-GB" dirty="0">
                <a:solidFill>
                  <a:schemeClr val="tx1"/>
                </a:solidFill>
              </a:rPr>
              <a:t>system was </a:t>
            </a:r>
            <a:r>
              <a:rPr lang="en-GB" dirty="0" smtClean="0">
                <a:solidFill>
                  <a:schemeClr val="tx1"/>
                </a:solidFill>
              </a:rPr>
              <a:t>used.</a:t>
            </a:r>
          </a:p>
          <a:p>
            <a:pPr marL="0" indent="0">
              <a:buNone/>
            </a:pPr>
            <a:r>
              <a:rPr lang="en-GB" dirty="0" smtClean="0">
                <a:solidFill>
                  <a:schemeClr val="tx1"/>
                </a:solidFill>
              </a:rPr>
              <a:t>4_Philips </a:t>
            </a:r>
            <a:r>
              <a:rPr lang="en-GB" dirty="0">
                <a:solidFill>
                  <a:schemeClr val="tx1"/>
                </a:solidFill>
              </a:rPr>
              <a:t>led </a:t>
            </a:r>
            <a:r>
              <a:rPr lang="en-GB" dirty="0" smtClean="0">
                <a:solidFill>
                  <a:schemeClr val="tx1"/>
                </a:solidFill>
              </a:rPr>
              <a:t>light.</a:t>
            </a:r>
            <a:endParaRPr lang="en-GB" dirty="0">
              <a:solidFill>
                <a:schemeClr val="tx1"/>
              </a:solidFill>
            </a:endParaRPr>
          </a:p>
        </p:txBody>
      </p:sp>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83</a:t>
            </a:fld>
            <a:endParaRPr lang="ar-SA">
              <a:solidFill>
                <a:prstClr val="black">
                  <a:tint val="75000"/>
                </a:prstClr>
              </a:solidFill>
            </a:endParaRPr>
          </a:p>
        </p:txBody>
      </p:sp>
    </p:spTree>
    <p:extLst>
      <p:ext uri="{BB962C8B-B14F-4D97-AF65-F5344CB8AC3E}">
        <p14:creationId xmlns:p14="http://schemas.microsoft.com/office/powerpoint/2010/main" val="1401163879"/>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normAutofit/>
          </a:bodyPr>
          <a:lstStyle/>
          <a:p>
            <a:pPr marL="0" indent="0">
              <a:buNone/>
            </a:pPr>
            <a:r>
              <a:rPr lang="en-GB" sz="3600" b="1" dirty="0">
                <a:solidFill>
                  <a:srgbClr val="FF0000"/>
                </a:solidFill>
              </a:rPr>
              <a:t>Dialux evo analysis</a:t>
            </a:r>
          </a:p>
        </p:txBody>
      </p:sp>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84</a:t>
            </a:fld>
            <a:endParaRPr lang="ar-SA">
              <a:solidFill>
                <a:prstClr val="black">
                  <a:tint val="75000"/>
                </a:prstClr>
              </a:solidFill>
            </a:endParaRPr>
          </a:p>
        </p:txBody>
      </p:sp>
      <p:sp>
        <p:nvSpPr>
          <p:cNvPr id="4" name="مربع نص 3"/>
          <p:cNvSpPr txBox="1"/>
          <p:nvPr/>
        </p:nvSpPr>
        <p:spPr>
          <a:xfrm>
            <a:off x="2843808" y="5661248"/>
            <a:ext cx="4139275" cy="369332"/>
          </a:xfrm>
          <a:prstGeom prst="rect">
            <a:avLst/>
          </a:prstGeom>
          <a:noFill/>
        </p:spPr>
        <p:txBody>
          <a:bodyPr wrap="none" rtlCol="0">
            <a:spAutoFit/>
          </a:bodyPr>
          <a:lstStyle/>
          <a:p>
            <a:r>
              <a:rPr lang="en-GB" b="1" dirty="0" smtClean="0"/>
              <a:t>Fig: 6</a:t>
            </a:r>
            <a:r>
              <a:rPr lang="en-GB" b="1" baseline="30000" dirty="0" smtClean="0"/>
              <a:t>th</a:t>
            </a:r>
            <a:r>
              <a:rPr lang="en-GB" b="1" dirty="0" smtClean="0"/>
              <a:t>  </a:t>
            </a:r>
            <a:r>
              <a:rPr lang="en-GB" b="1" dirty="0"/>
              <a:t>floor created using dialux evo</a:t>
            </a:r>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1916832"/>
            <a:ext cx="6209652" cy="3569042"/>
          </a:xfrm>
          <a:prstGeom prst="rect">
            <a:avLst/>
          </a:prstGeom>
        </p:spPr>
      </p:pic>
    </p:spTree>
    <p:extLst>
      <p:ext uri="{BB962C8B-B14F-4D97-AF65-F5344CB8AC3E}">
        <p14:creationId xmlns:p14="http://schemas.microsoft.com/office/powerpoint/2010/main" val="167457023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99592" y="836712"/>
            <a:ext cx="3225627" cy="523220"/>
          </a:xfrm>
          <a:prstGeom prst="rect">
            <a:avLst/>
          </a:prstGeom>
          <a:noFill/>
        </p:spPr>
        <p:txBody>
          <a:bodyPr wrap="none" rtlCol="0">
            <a:spAutoFit/>
          </a:bodyPr>
          <a:lstStyle/>
          <a:p>
            <a:r>
              <a:rPr lang="en-GB" sz="2800" b="1" dirty="0"/>
              <a:t>Dining area analysis </a:t>
            </a:r>
          </a:p>
        </p:txBody>
      </p:sp>
      <p:sp>
        <p:nvSpPr>
          <p:cNvPr id="5" name="مربع نص 4"/>
          <p:cNvSpPr txBox="1"/>
          <p:nvPr/>
        </p:nvSpPr>
        <p:spPr>
          <a:xfrm>
            <a:off x="2478951" y="5811894"/>
            <a:ext cx="4801314" cy="369332"/>
          </a:xfrm>
          <a:prstGeom prst="rect">
            <a:avLst/>
          </a:prstGeom>
          <a:noFill/>
        </p:spPr>
        <p:txBody>
          <a:bodyPr wrap="none" rtlCol="0">
            <a:spAutoFit/>
          </a:bodyPr>
          <a:lstStyle/>
          <a:p>
            <a:r>
              <a:rPr lang="en-GB" b="1" dirty="0" smtClean="0"/>
              <a:t>Fig: 3D </a:t>
            </a:r>
            <a:r>
              <a:rPr lang="en-GB" b="1" dirty="0"/>
              <a:t>view for restaurant using dialux evo</a:t>
            </a:r>
          </a:p>
        </p:txBody>
      </p:sp>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85</a:t>
            </a:fld>
            <a:endParaRPr lang="ar-SA">
              <a:solidFill>
                <a:prstClr val="black">
                  <a:tint val="75000"/>
                </a:prstClr>
              </a:solidFill>
            </a:endParaRPr>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1946165"/>
            <a:ext cx="6520016" cy="3781867"/>
          </a:xfrm>
          <a:prstGeom prst="rect">
            <a:avLst/>
          </a:prstGeom>
        </p:spPr>
      </p:pic>
    </p:spTree>
    <p:extLst>
      <p:ext uri="{BB962C8B-B14F-4D97-AF65-F5344CB8AC3E}">
        <p14:creationId xmlns:p14="http://schemas.microsoft.com/office/powerpoint/2010/main" val="140016041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422168" y="1600200"/>
            <a:ext cx="4299664"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86</a:t>
            </a:fld>
            <a:endParaRPr lang="ar-SA">
              <a:solidFill>
                <a:prstClr val="black">
                  <a:tint val="75000"/>
                </a:prstClr>
              </a:solidFill>
            </a:endParaRPr>
          </a:p>
        </p:txBody>
      </p:sp>
      <p:sp>
        <p:nvSpPr>
          <p:cNvPr id="4" name="مربع نص 3"/>
          <p:cNvSpPr txBox="1"/>
          <p:nvPr/>
        </p:nvSpPr>
        <p:spPr>
          <a:xfrm>
            <a:off x="755575" y="332656"/>
            <a:ext cx="2223557" cy="523220"/>
          </a:xfrm>
          <a:prstGeom prst="rect">
            <a:avLst/>
          </a:prstGeom>
          <a:noFill/>
        </p:spPr>
        <p:txBody>
          <a:bodyPr wrap="none" rtlCol="0">
            <a:spAutoFit/>
          </a:bodyPr>
          <a:lstStyle/>
          <a:p>
            <a:r>
              <a:rPr lang="en-GB" sz="2800" b="1" dirty="0" smtClean="0"/>
              <a:t>Lighting Units</a:t>
            </a:r>
            <a:endParaRPr lang="en-GB" sz="2800" b="1" dirty="0"/>
          </a:p>
        </p:txBody>
      </p:sp>
      <p:sp>
        <p:nvSpPr>
          <p:cNvPr id="5" name="مربع نص 4"/>
          <p:cNvSpPr txBox="1"/>
          <p:nvPr/>
        </p:nvSpPr>
        <p:spPr>
          <a:xfrm>
            <a:off x="1259632" y="1082069"/>
            <a:ext cx="7146187" cy="369332"/>
          </a:xfrm>
          <a:prstGeom prst="rect">
            <a:avLst/>
          </a:prstGeom>
          <a:noFill/>
        </p:spPr>
        <p:txBody>
          <a:bodyPr wrap="none" rtlCol="0">
            <a:spAutoFit/>
          </a:bodyPr>
          <a:lstStyle/>
          <a:p>
            <a:r>
              <a:rPr lang="en-GB" b="1" dirty="0" smtClean="0"/>
              <a:t>Table: </a:t>
            </a:r>
            <a:r>
              <a:rPr lang="en-GB" b="1" dirty="0"/>
              <a:t>L</a:t>
            </a:r>
            <a:r>
              <a:rPr lang="en-GB" b="1" dirty="0" smtClean="0"/>
              <a:t>uminaries </a:t>
            </a:r>
            <a:r>
              <a:rPr lang="en-GB" b="1" dirty="0"/>
              <a:t>used in the restaurant and number of used </a:t>
            </a:r>
            <a:r>
              <a:rPr lang="en-GB" b="1" dirty="0" smtClean="0"/>
              <a:t>units</a:t>
            </a:r>
            <a:endParaRPr lang="en-GB" b="1" dirty="0"/>
          </a:p>
        </p:txBody>
      </p:sp>
    </p:spTree>
    <p:extLst>
      <p:ext uri="{BB962C8B-B14F-4D97-AF65-F5344CB8AC3E}">
        <p14:creationId xmlns:p14="http://schemas.microsoft.com/office/powerpoint/2010/main" val="264860798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99592" y="616908"/>
            <a:ext cx="2480231" cy="523220"/>
          </a:xfrm>
          <a:prstGeom prst="rect">
            <a:avLst/>
          </a:prstGeom>
          <a:noFill/>
        </p:spPr>
        <p:txBody>
          <a:bodyPr wrap="none" rtlCol="0">
            <a:spAutoFit/>
          </a:bodyPr>
          <a:lstStyle/>
          <a:p>
            <a:r>
              <a:rPr lang="en-GB" sz="2800" b="1" dirty="0"/>
              <a:t>Analysis results</a:t>
            </a: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2495" y="1412776"/>
            <a:ext cx="7089786"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7178" y="4634477"/>
            <a:ext cx="7346950"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2993535" y="5303923"/>
            <a:ext cx="3910045" cy="369332"/>
          </a:xfrm>
          <a:prstGeom prst="rect">
            <a:avLst/>
          </a:prstGeom>
          <a:noFill/>
        </p:spPr>
        <p:txBody>
          <a:bodyPr wrap="none" rtlCol="0">
            <a:spAutoFit/>
          </a:bodyPr>
          <a:lstStyle/>
          <a:p>
            <a:r>
              <a:rPr lang="en-GB" b="1" dirty="0" smtClean="0"/>
              <a:t>Fig: False colour for the </a:t>
            </a:r>
            <a:r>
              <a:rPr lang="en-GB" b="1" dirty="0"/>
              <a:t>dining area</a:t>
            </a:r>
          </a:p>
        </p:txBody>
      </p:sp>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87</a:t>
            </a:fld>
            <a:endParaRPr lang="ar-SA">
              <a:solidFill>
                <a:prstClr val="black">
                  <a:tint val="75000"/>
                </a:prstClr>
              </a:solidFill>
            </a:endParaRPr>
          </a:p>
        </p:txBody>
      </p:sp>
    </p:spTree>
    <p:extLst>
      <p:ext uri="{BB962C8B-B14F-4D97-AF65-F5344CB8AC3E}">
        <p14:creationId xmlns:p14="http://schemas.microsoft.com/office/powerpoint/2010/main" val="817956834"/>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264" y="2276872"/>
            <a:ext cx="7945788"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514398" y="1340768"/>
            <a:ext cx="8497519" cy="646331"/>
          </a:xfrm>
          <a:prstGeom prst="rect">
            <a:avLst/>
          </a:prstGeom>
          <a:noFill/>
        </p:spPr>
        <p:txBody>
          <a:bodyPr wrap="none" rtlCol="0">
            <a:spAutoFit/>
          </a:bodyPr>
          <a:lstStyle/>
          <a:p>
            <a:r>
              <a:rPr lang="en-GB" b="1" dirty="0" smtClean="0"/>
              <a:t>Table: Old, </a:t>
            </a:r>
            <a:r>
              <a:rPr lang="en-GB" b="1" dirty="0"/>
              <a:t>new and standard values for IL luminance, glare and </a:t>
            </a:r>
            <a:r>
              <a:rPr lang="en-GB" b="1" dirty="0" smtClean="0"/>
              <a:t>uniformity </a:t>
            </a:r>
            <a:r>
              <a:rPr lang="en-GB" b="1" dirty="0"/>
              <a:t>in </a:t>
            </a:r>
            <a:endParaRPr lang="en-GB" b="1" dirty="0" smtClean="0"/>
          </a:p>
          <a:p>
            <a:r>
              <a:rPr lang="en-GB" b="1" dirty="0" smtClean="0"/>
              <a:t>the </a:t>
            </a:r>
            <a:r>
              <a:rPr lang="en-GB" b="1" dirty="0"/>
              <a:t>dining area</a:t>
            </a:r>
          </a:p>
        </p:txBody>
      </p:sp>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88</a:t>
            </a:fld>
            <a:endParaRPr lang="ar-SA">
              <a:solidFill>
                <a:prstClr val="black">
                  <a:tint val="75000"/>
                </a:prstClr>
              </a:solidFill>
            </a:endParaRPr>
          </a:p>
        </p:txBody>
      </p:sp>
    </p:spTree>
    <p:extLst>
      <p:ext uri="{BB962C8B-B14F-4D97-AF65-F5344CB8AC3E}">
        <p14:creationId xmlns:p14="http://schemas.microsoft.com/office/powerpoint/2010/main" val="1827745195"/>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19672" y="1340768"/>
            <a:ext cx="5749588" cy="5256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89</a:t>
            </a:fld>
            <a:endParaRPr lang="ar-SA">
              <a:solidFill>
                <a:prstClr val="black">
                  <a:tint val="75000"/>
                </a:prstClr>
              </a:solidFill>
            </a:endParaRPr>
          </a:p>
        </p:txBody>
      </p:sp>
      <p:sp>
        <p:nvSpPr>
          <p:cNvPr id="4" name="مربع نص 3"/>
          <p:cNvSpPr txBox="1"/>
          <p:nvPr/>
        </p:nvSpPr>
        <p:spPr>
          <a:xfrm>
            <a:off x="827584" y="508030"/>
            <a:ext cx="8337219" cy="646331"/>
          </a:xfrm>
          <a:prstGeom prst="rect">
            <a:avLst/>
          </a:prstGeom>
          <a:noFill/>
        </p:spPr>
        <p:txBody>
          <a:bodyPr wrap="none" rtlCol="0">
            <a:spAutoFit/>
          </a:bodyPr>
          <a:lstStyle/>
          <a:p>
            <a:r>
              <a:rPr lang="en-GB" b="1" dirty="0" smtClean="0"/>
              <a:t>Table:  Old, </a:t>
            </a:r>
            <a:r>
              <a:rPr lang="en-GB" b="1" dirty="0"/>
              <a:t>new and standard values for IL luminance, glare and uniformity </a:t>
            </a:r>
            <a:endParaRPr lang="en-GB" b="1" dirty="0" smtClean="0"/>
          </a:p>
          <a:p>
            <a:r>
              <a:rPr lang="en-GB" b="1" dirty="0" smtClean="0"/>
              <a:t>at </a:t>
            </a:r>
            <a:r>
              <a:rPr lang="en-GB" b="1" dirty="0"/>
              <a:t>analysed spaces</a:t>
            </a:r>
          </a:p>
        </p:txBody>
      </p:sp>
    </p:spTree>
    <p:extLst>
      <p:ext uri="{BB962C8B-B14F-4D97-AF65-F5344CB8AC3E}">
        <p14:creationId xmlns:p14="http://schemas.microsoft.com/office/powerpoint/2010/main" val="22365923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571472" y="500042"/>
            <a:ext cx="1500860" cy="461665"/>
          </a:xfrm>
          <a:prstGeom prst="rect">
            <a:avLst/>
          </a:prstGeom>
        </p:spPr>
        <p:txBody>
          <a:bodyPr wrap="none">
            <a:spAutoFit/>
          </a:bodyPr>
          <a:lstStyle/>
          <a:p>
            <a:r>
              <a:rPr lang="en-US" sz="2400" b="1" dirty="0" smtClean="0"/>
              <a:t>At 21- July</a:t>
            </a:r>
            <a:endParaRPr lang="en-US" sz="2400" b="1" dirty="0"/>
          </a:p>
        </p:txBody>
      </p:sp>
      <p:pic>
        <p:nvPicPr>
          <p:cNvPr id="5" name="صورة 4" descr="21-8 jul.PNG"/>
          <p:cNvPicPr>
            <a:picLocks noChangeAspect="1"/>
          </p:cNvPicPr>
          <p:nvPr/>
        </p:nvPicPr>
        <p:blipFill>
          <a:blip r:embed="rId2"/>
          <a:stretch>
            <a:fillRect/>
          </a:stretch>
        </p:blipFill>
        <p:spPr>
          <a:xfrm>
            <a:off x="357158" y="1285860"/>
            <a:ext cx="3500462" cy="3357586"/>
          </a:xfrm>
          <a:prstGeom prst="rect">
            <a:avLst/>
          </a:prstGeom>
        </p:spPr>
      </p:pic>
      <p:pic>
        <p:nvPicPr>
          <p:cNvPr id="6" name="صورة 5" descr="12 21 july.PNG"/>
          <p:cNvPicPr>
            <a:picLocks noChangeAspect="1"/>
          </p:cNvPicPr>
          <p:nvPr/>
        </p:nvPicPr>
        <p:blipFill>
          <a:blip r:embed="rId3"/>
          <a:stretch>
            <a:fillRect/>
          </a:stretch>
        </p:blipFill>
        <p:spPr>
          <a:xfrm>
            <a:off x="4499992" y="1285860"/>
            <a:ext cx="3753450" cy="3214710"/>
          </a:xfrm>
          <a:prstGeom prst="rect">
            <a:avLst/>
          </a:prstGeom>
        </p:spPr>
      </p:pic>
      <p:sp>
        <p:nvSpPr>
          <p:cNvPr id="7" name="مستطيل 6"/>
          <p:cNvSpPr/>
          <p:nvPr/>
        </p:nvSpPr>
        <p:spPr>
          <a:xfrm>
            <a:off x="500034" y="4857760"/>
            <a:ext cx="3067443" cy="369332"/>
          </a:xfrm>
          <a:prstGeom prst="rect">
            <a:avLst/>
          </a:prstGeom>
        </p:spPr>
        <p:txBody>
          <a:bodyPr wrap="none">
            <a:spAutoFit/>
          </a:bodyPr>
          <a:lstStyle/>
          <a:p>
            <a:r>
              <a:rPr lang="en-US" b="1" dirty="0" smtClean="0"/>
              <a:t>Fig: Shading at 21- July at 8am</a:t>
            </a:r>
            <a:endParaRPr lang="en-US" dirty="0"/>
          </a:p>
        </p:txBody>
      </p:sp>
      <p:sp>
        <p:nvSpPr>
          <p:cNvPr id="8" name="مستطيل 7"/>
          <p:cNvSpPr/>
          <p:nvPr/>
        </p:nvSpPr>
        <p:spPr>
          <a:xfrm>
            <a:off x="5059362" y="4786322"/>
            <a:ext cx="3194080" cy="369332"/>
          </a:xfrm>
          <a:prstGeom prst="rect">
            <a:avLst/>
          </a:prstGeom>
        </p:spPr>
        <p:txBody>
          <a:bodyPr wrap="none">
            <a:spAutoFit/>
          </a:bodyPr>
          <a:lstStyle/>
          <a:p>
            <a:r>
              <a:rPr lang="en-US" b="1" dirty="0" smtClean="0"/>
              <a:t>Fig: Shading at 21- July at 12pm</a:t>
            </a:r>
            <a:endParaRPr lang="en-US" dirty="0"/>
          </a:p>
        </p:txBody>
      </p:sp>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9</a:t>
            </a:fld>
            <a:endParaRPr lang="ar-SA">
              <a:solidFill>
                <a:prstClr val="black">
                  <a:tint val="75000"/>
                </a:prstClr>
              </a:solidFill>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90</a:t>
            </a:fld>
            <a:endParaRPr lang="ar-SA">
              <a:solidFill>
                <a:prstClr val="black">
                  <a:tint val="75000"/>
                </a:prstClr>
              </a:solidFill>
            </a:endParaRPr>
          </a:p>
        </p:txBody>
      </p:sp>
      <p:sp>
        <p:nvSpPr>
          <p:cNvPr id="6" name="Title 1"/>
          <p:cNvSpPr>
            <a:spLocks noGrp="1"/>
          </p:cNvSpPr>
          <p:nvPr>
            <p:ph type="title"/>
          </p:nvPr>
        </p:nvSpPr>
        <p:spPr>
          <a:xfrm>
            <a:off x="457200" y="533400"/>
            <a:ext cx="8229600" cy="990600"/>
          </a:xfrm>
        </p:spPr>
        <p:txBody>
          <a:bodyPr>
            <a:normAutofit/>
          </a:bodyPr>
          <a:lstStyle/>
          <a:p>
            <a:r>
              <a:rPr lang="en-GB" sz="3200" b="1" dirty="0" smtClean="0"/>
              <a:t>Da</a:t>
            </a:r>
            <a:r>
              <a:rPr lang="en-GB" sz="3600" b="1" dirty="0" smtClean="0"/>
              <a:t>y light factor</a:t>
            </a:r>
            <a:endParaRPr lang="en-US" sz="3600" b="1"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163" y="1772816"/>
            <a:ext cx="8321675"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3231045"/>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52964" y="562035"/>
            <a:ext cx="5904656" cy="1323439"/>
          </a:xfrm>
          <a:prstGeom prst="rect">
            <a:avLst/>
          </a:prstGeom>
          <a:noFill/>
        </p:spPr>
        <p:txBody>
          <a:bodyPr wrap="square" rtlCol="0">
            <a:spAutoFit/>
          </a:bodyPr>
          <a:lstStyle/>
          <a:p>
            <a:r>
              <a:rPr lang="en-GB" sz="4000" b="1" dirty="0" smtClean="0">
                <a:solidFill>
                  <a:srgbClr val="FF0000"/>
                </a:solidFill>
              </a:rPr>
              <a:t>Electrical connections</a:t>
            </a:r>
          </a:p>
          <a:p>
            <a:endParaRPr lang="en-GB" sz="4000" b="1" dirty="0">
              <a:solidFill>
                <a:srgbClr val="FF0000"/>
              </a:solidFill>
            </a:endParaRPr>
          </a:p>
        </p:txBody>
      </p:sp>
      <p:sp>
        <p:nvSpPr>
          <p:cNvPr id="5" name="مربع نص 4"/>
          <p:cNvSpPr txBox="1"/>
          <p:nvPr/>
        </p:nvSpPr>
        <p:spPr>
          <a:xfrm>
            <a:off x="971600" y="1700808"/>
            <a:ext cx="432048" cy="369332"/>
          </a:xfrm>
          <a:prstGeom prst="rect">
            <a:avLst/>
          </a:prstGeom>
          <a:noFill/>
        </p:spPr>
        <p:txBody>
          <a:bodyPr wrap="square" rtlCol="0">
            <a:spAutoFit/>
          </a:bodyPr>
          <a:lstStyle/>
          <a:p>
            <a:endParaRPr lang="en-GB" dirty="0"/>
          </a:p>
        </p:txBody>
      </p:sp>
      <p:sp>
        <p:nvSpPr>
          <p:cNvPr id="9" name="مربع نص 8"/>
          <p:cNvSpPr txBox="1"/>
          <p:nvPr/>
        </p:nvSpPr>
        <p:spPr>
          <a:xfrm>
            <a:off x="2784383" y="5655777"/>
            <a:ext cx="4203395" cy="369332"/>
          </a:xfrm>
          <a:prstGeom prst="rect">
            <a:avLst/>
          </a:prstGeom>
          <a:noFill/>
        </p:spPr>
        <p:txBody>
          <a:bodyPr wrap="none" rtlCol="0">
            <a:spAutoFit/>
          </a:bodyPr>
          <a:lstStyle/>
          <a:p>
            <a:r>
              <a:rPr lang="en-GB" b="1" dirty="0" smtClean="0"/>
              <a:t>Fig: Electrical connection  </a:t>
            </a:r>
            <a:r>
              <a:rPr lang="en-GB" b="1" dirty="0"/>
              <a:t>for 6th floor</a:t>
            </a:r>
          </a:p>
        </p:txBody>
      </p:sp>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91</a:t>
            </a:fld>
            <a:endParaRPr lang="ar-SA">
              <a:solidFill>
                <a:prstClr val="black">
                  <a:tint val="75000"/>
                </a:prstClr>
              </a:solidFill>
            </a:endParaRPr>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2348880"/>
            <a:ext cx="8676456" cy="3101310"/>
          </a:xfrm>
          <a:prstGeom prst="rect">
            <a:avLst/>
          </a:prstGeom>
        </p:spPr>
      </p:pic>
    </p:spTree>
    <p:extLst>
      <p:ext uri="{BB962C8B-B14F-4D97-AF65-F5344CB8AC3E}">
        <p14:creationId xmlns:p14="http://schemas.microsoft.com/office/powerpoint/2010/main" val="168109764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GB" sz="4000" b="1" dirty="0">
                <a:solidFill>
                  <a:srgbClr val="FF0000"/>
                </a:solidFill>
              </a:rPr>
              <a:t>Power distribution</a:t>
            </a:r>
          </a:p>
        </p:txBody>
      </p:sp>
      <p:sp>
        <p:nvSpPr>
          <p:cNvPr id="3" name="Date Placeholder 2"/>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92</a:t>
            </a:fld>
            <a:endParaRPr lang="ar-SA">
              <a:solidFill>
                <a:prstClr val="black">
                  <a:tint val="75000"/>
                </a:prstClr>
              </a:solidFill>
            </a:endParaRPr>
          </a:p>
        </p:txBody>
      </p:sp>
      <p:sp>
        <p:nvSpPr>
          <p:cNvPr id="4" name="مربع نص 3"/>
          <p:cNvSpPr txBox="1"/>
          <p:nvPr/>
        </p:nvSpPr>
        <p:spPr>
          <a:xfrm>
            <a:off x="3096135" y="5779626"/>
            <a:ext cx="3954929" cy="369332"/>
          </a:xfrm>
          <a:prstGeom prst="rect">
            <a:avLst/>
          </a:prstGeom>
          <a:noFill/>
        </p:spPr>
        <p:txBody>
          <a:bodyPr wrap="none" rtlCol="0">
            <a:spAutoFit/>
          </a:bodyPr>
          <a:lstStyle/>
          <a:p>
            <a:r>
              <a:rPr lang="en-GB" b="1" dirty="0" smtClean="0"/>
              <a:t>Fig: Power </a:t>
            </a:r>
            <a:r>
              <a:rPr lang="en-GB" b="1" dirty="0"/>
              <a:t>distribution for 6th floor</a:t>
            </a:r>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97" y="2492896"/>
            <a:ext cx="8862394" cy="3197005"/>
          </a:xfrm>
          <a:prstGeom prst="rect">
            <a:avLst/>
          </a:prstGeom>
        </p:spPr>
      </p:pic>
    </p:spTree>
    <p:extLst>
      <p:ext uri="{BB962C8B-B14F-4D97-AF65-F5344CB8AC3E}">
        <p14:creationId xmlns:p14="http://schemas.microsoft.com/office/powerpoint/2010/main" val="3819694108"/>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31510" y="2054984"/>
            <a:ext cx="5730737" cy="1292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93</a:t>
            </a:fld>
            <a:endParaRPr lang="ar-SA">
              <a:solidFill>
                <a:prstClr val="black">
                  <a:tint val="75000"/>
                </a:prstClr>
              </a:solidFill>
            </a:endParaRPr>
          </a:p>
        </p:txBody>
      </p:sp>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4509120"/>
            <a:ext cx="5986463"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2524380" y="3533253"/>
            <a:ext cx="4715825" cy="369332"/>
          </a:xfrm>
          <a:prstGeom prst="rect">
            <a:avLst/>
          </a:prstGeom>
          <a:noFill/>
        </p:spPr>
        <p:txBody>
          <a:bodyPr wrap="square" rtlCol="0">
            <a:spAutoFit/>
          </a:bodyPr>
          <a:lstStyle/>
          <a:p>
            <a:r>
              <a:rPr lang="en-GB" b="1" dirty="0" smtClean="0"/>
              <a:t>Fig: New </a:t>
            </a:r>
            <a:r>
              <a:rPr lang="en-GB" b="1" dirty="0"/>
              <a:t>corridor </a:t>
            </a:r>
            <a:r>
              <a:rPr lang="en-GB" b="1" dirty="0" smtClean="0"/>
              <a:t>socket distribution</a:t>
            </a:r>
            <a:endParaRPr lang="en-GB" b="1" dirty="0"/>
          </a:p>
        </p:txBody>
      </p:sp>
      <p:sp>
        <p:nvSpPr>
          <p:cNvPr id="5" name="مربع نص 4"/>
          <p:cNvSpPr txBox="1"/>
          <p:nvPr/>
        </p:nvSpPr>
        <p:spPr>
          <a:xfrm>
            <a:off x="2882387" y="5589240"/>
            <a:ext cx="3999813" cy="646331"/>
          </a:xfrm>
          <a:prstGeom prst="rect">
            <a:avLst/>
          </a:prstGeom>
          <a:noFill/>
        </p:spPr>
        <p:txBody>
          <a:bodyPr wrap="none" rtlCol="0">
            <a:spAutoFit/>
          </a:bodyPr>
          <a:lstStyle/>
          <a:p>
            <a:r>
              <a:rPr lang="en-GB" b="1" dirty="0" smtClean="0"/>
              <a:t>Fig: Old </a:t>
            </a:r>
            <a:r>
              <a:rPr lang="en-GB" b="1" dirty="0"/>
              <a:t>corridor </a:t>
            </a:r>
            <a:r>
              <a:rPr lang="en-GB" b="1" dirty="0" smtClean="0"/>
              <a:t>socket distribution</a:t>
            </a:r>
            <a:endParaRPr lang="en-GB" b="1" dirty="0"/>
          </a:p>
          <a:p>
            <a:r>
              <a:rPr lang="en-GB" dirty="0"/>
              <a:t> </a:t>
            </a:r>
          </a:p>
        </p:txBody>
      </p:sp>
      <p:sp>
        <p:nvSpPr>
          <p:cNvPr id="6" name="مربع نص 5"/>
          <p:cNvSpPr txBox="1"/>
          <p:nvPr/>
        </p:nvSpPr>
        <p:spPr>
          <a:xfrm>
            <a:off x="539552" y="548680"/>
            <a:ext cx="6059479" cy="584775"/>
          </a:xfrm>
          <a:prstGeom prst="rect">
            <a:avLst/>
          </a:prstGeom>
          <a:noFill/>
        </p:spPr>
        <p:txBody>
          <a:bodyPr wrap="none" rtlCol="0">
            <a:spAutoFit/>
          </a:bodyPr>
          <a:lstStyle/>
          <a:p>
            <a:r>
              <a:rPr lang="en-GB" sz="3200" b="1" dirty="0" smtClean="0"/>
              <a:t>Old design problems and solutions</a:t>
            </a:r>
            <a:endParaRPr lang="en-GB" sz="3200" b="1" dirty="0"/>
          </a:p>
        </p:txBody>
      </p:sp>
      <p:sp>
        <p:nvSpPr>
          <p:cNvPr id="7" name="مربع نص 6"/>
          <p:cNvSpPr txBox="1"/>
          <p:nvPr/>
        </p:nvSpPr>
        <p:spPr>
          <a:xfrm>
            <a:off x="547046" y="1556792"/>
            <a:ext cx="546945" cy="523220"/>
          </a:xfrm>
          <a:prstGeom prst="rect">
            <a:avLst/>
          </a:prstGeom>
          <a:noFill/>
        </p:spPr>
        <p:txBody>
          <a:bodyPr wrap="none" rtlCol="0">
            <a:spAutoFit/>
          </a:bodyPr>
          <a:lstStyle/>
          <a:p>
            <a:r>
              <a:rPr lang="en-GB" sz="2800" b="1" dirty="0" smtClean="0"/>
              <a:t>1_</a:t>
            </a:r>
            <a:endParaRPr lang="en-GB" sz="2800" b="1" dirty="0"/>
          </a:p>
        </p:txBody>
      </p:sp>
    </p:spTree>
    <p:extLst>
      <p:ext uri="{BB962C8B-B14F-4D97-AF65-F5344CB8AC3E}">
        <p14:creationId xmlns:p14="http://schemas.microsoft.com/office/powerpoint/2010/main" val="489041181"/>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772816"/>
            <a:ext cx="3663495"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1857295"/>
            <a:ext cx="2664296" cy="31434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1043608" y="5150183"/>
            <a:ext cx="2467342" cy="369332"/>
          </a:xfrm>
          <a:prstGeom prst="rect">
            <a:avLst/>
          </a:prstGeom>
          <a:noFill/>
        </p:spPr>
        <p:txBody>
          <a:bodyPr wrap="none" rtlCol="0">
            <a:spAutoFit/>
          </a:bodyPr>
          <a:lstStyle/>
          <a:p>
            <a:r>
              <a:rPr lang="en-GB" b="1" dirty="0" smtClean="0"/>
              <a:t>Fig: Old </a:t>
            </a:r>
            <a:r>
              <a:rPr lang="en-GB" b="1" dirty="0"/>
              <a:t>design office</a:t>
            </a:r>
          </a:p>
        </p:txBody>
      </p:sp>
      <p:sp>
        <p:nvSpPr>
          <p:cNvPr id="5" name="مربع نص 4"/>
          <p:cNvSpPr txBox="1"/>
          <p:nvPr/>
        </p:nvSpPr>
        <p:spPr>
          <a:xfrm>
            <a:off x="5506357" y="5320126"/>
            <a:ext cx="2813591" cy="369332"/>
          </a:xfrm>
          <a:prstGeom prst="rect">
            <a:avLst/>
          </a:prstGeom>
          <a:noFill/>
        </p:spPr>
        <p:txBody>
          <a:bodyPr wrap="none" rtlCol="0">
            <a:spAutoFit/>
          </a:bodyPr>
          <a:lstStyle/>
          <a:p>
            <a:r>
              <a:rPr lang="en-GB" b="1" dirty="0" smtClean="0"/>
              <a:t>Fig: Old </a:t>
            </a:r>
            <a:r>
              <a:rPr lang="en-GB" b="1" dirty="0"/>
              <a:t>design bedroom</a:t>
            </a:r>
          </a:p>
        </p:txBody>
      </p:sp>
      <p:sp>
        <p:nvSpPr>
          <p:cNvPr id="6" name="مربع نص 5"/>
          <p:cNvSpPr txBox="1"/>
          <p:nvPr/>
        </p:nvSpPr>
        <p:spPr>
          <a:xfrm>
            <a:off x="496663" y="1124744"/>
            <a:ext cx="546945" cy="523220"/>
          </a:xfrm>
          <a:prstGeom prst="rect">
            <a:avLst/>
          </a:prstGeom>
          <a:noFill/>
        </p:spPr>
        <p:txBody>
          <a:bodyPr wrap="none" rtlCol="0">
            <a:spAutoFit/>
          </a:bodyPr>
          <a:lstStyle/>
          <a:p>
            <a:r>
              <a:rPr lang="en-GB" sz="2800" b="1" dirty="0" smtClean="0"/>
              <a:t>2_</a:t>
            </a:r>
            <a:endParaRPr lang="en-GB" sz="2800" b="1" dirty="0"/>
          </a:p>
        </p:txBody>
      </p:sp>
      <p:sp>
        <p:nvSpPr>
          <p:cNvPr id="7" name="مربع نص 6"/>
          <p:cNvSpPr txBox="1"/>
          <p:nvPr/>
        </p:nvSpPr>
        <p:spPr>
          <a:xfrm>
            <a:off x="5227775" y="1124744"/>
            <a:ext cx="628698" cy="523220"/>
          </a:xfrm>
          <a:prstGeom prst="rect">
            <a:avLst/>
          </a:prstGeom>
          <a:noFill/>
        </p:spPr>
        <p:txBody>
          <a:bodyPr wrap="none" rtlCol="0">
            <a:spAutoFit/>
          </a:bodyPr>
          <a:lstStyle/>
          <a:p>
            <a:r>
              <a:rPr lang="en-GB" sz="2800" b="1" dirty="0" smtClean="0"/>
              <a:t>3_ </a:t>
            </a:r>
            <a:endParaRPr lang="en-GB" sz="2800" b="1" dirty="0"/>
          </a:p>
        </p:txBody>
      </p:sp>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94</a:t>
            </a:fld>
            <a:endParaRPr lang="ar-SA">
              <a:solidFill>
                <a:prstClr val="black">
                  <a:tint val="75000"/>
                </a:prstClr>
              </a:solidFill>
            </a:endParaRPr>
          </a:p>
        </p:txBody>
      </p:sp>
    </p:spTree>
    <p:extLst>
      <p:ext uri="{BB962C8B-B14F-4D97-AF65-F5344CB8AC3E}">
        <p14:creationId xmlns:p14="http://schemas.microsoft.com/office/powerpoint/2010/main" val="1907454495"/>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buNone/>
            </a:pPr>
            <a:r>
              <a:rPr lang="en-US" b="1" i="1" dirty="0" smtClean="0">
                <a:latin typeface="Times New Roman" pitchFamily="18" charset="0"/>
                <a:cs typeface="Times New Roman" pitchFamily="18" charset="0"/>
              </a:rPr>
              <a:t> </a:t>
            </a:r>
          </a:p>
          <a:p>
            <a:pPr>
              <a:buNone/>
            </a:pPr>
            <a:r>
              <a:rPr lang="en-US" b="1" dirty="0" smtClean="0">
                <a:solidFill>
                  <a:schemeClr val="accent1"/>
                </a:solidFill>
                <a:latin typeface="Times New Roman" pitchFamily="18" charset="0"/>
                <a:ea typeface="+mj-ea"/>
                <a:cs typeface="Times New Roman" pitchFamily="18" charset="0"/>
              </a:rPr>
              <a:t>	</a:t>
            </a:r>
            <a:endParaRPr lang="en-US" b="1" dirty="0">
              <a:solidFill>
                <a:schemeClr val="accent1"/>
              </a:solidFill>
              <a:latin typeface="Times New Roman" pitchFamily="18" charset="0"/>
              <a:ea typeface="+mj-ea"/>
              <a:cs typeface="Times New Roman" pitchFamily="18" charset="0"/>
            </a:endParaRPr>
          </a:p>
        </p:txBody>
      </p:sp>
      <p:sp>
        <p:nvSpPr>
          <p:cNvPr id="6" name="Date Placeholder 5"/>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95</a:t>
            </a:fld>
            <a:endParaRPr lang="ar-SA">
              <a:solidFill>
                <a:prstClr val="black">
                  <a:tint val="75000"/>
                </a:prstClr>
              </a:solidFill>
            </a:endParaRPr>
          </a:p>
        </p:txBody>
      </p:sp>
      <p:sp>
        <p:nvSpPr>
          <p:cNvPr id="5" name="Rectangle 4"/>
          <p:cNvSpPr/>
          <p:nvPr/>
        </p:nvSpPr>
        <p:spPr>
          <a:xfrm>
            <a:off x="539552" y="1394688"/>
            <a:ext cx="4634987" cy="646331"/>
          </a:xfrm>
          <a:prstGeom prst="rect">
            <a:avLst/>
          </a:prstGeom>
          <a:ln>
            <a:solidFill>
              <a:schemeClr val="accent1"/>
            </a:solidFill>
          </a:ln>
        </p:spPr>
        <p:txBody>
          <a:bodyPr wrap="none">
            <a:spAutoFit/>
          </a:bodyPr>
          <a:lstStyle/>
          <a:p>
            <a:r>
              <a:rPr lang="en-US" sz="3600" b="1" dirty="0">
                <a:solidFill>
                  <a:srgbClr val="FF0000"/>
                </a:solidFill>
              </a:rPr>
              <a:t>Water system </a:t>
            </a:r>
            <a:r>
              <a:rPr lang="en-US" sz="3600" b="1" dirty="0" smtClean="0">
                <a:solidFill>
                  <a:srgbClr val="FF0000"/>
                </a:solidFill>
              </a:rPr>
              <a:t>Redesign</a:t>
            </a:r>
            <a:endParaRPr lang="en-US" sz="3200" b="1" dirty="0" smtClean="0">
              <a:solidFill>
                <a:srgbClr val="0070C0"/>
              </a:solidFill>
              <a:latin typeface="Times New Roman" pitchFamily="18" charset="0"/>
              <a:ea typeface="+mj-ea"/>
              <a:cs typeface="Times New Roman" pitchFamily="18" charset="0"/>
            </a:endParaRPr>
          </a:p>
        </p:txBody>
      </p:sp>
      <p:sp>
        <p:nvSpPr>
          <p:cNvPr id="2" name="Rectangle 1"/>
          <p:cNvSpPr/>
          <p:nvPr/>
        </p:nvSpPr>
        <p:spPr>
          <a:xfrm>
            <a:off x="685800" y="2051506"/>
            <a:ext cx="1278363" cy="369332"/>
          </a:xfrm>
          <a:prstGeom prst="rect">
            <a:avLst/>
          </a:prstGeom>
        </p:spPr>
        <p:txBody>
          <a:bodyPr wrap="none">
            <a:spAutoFit/>
          </a:bodyPr>
          <a:lstStyle/>
          <a:p>
            <a:pPr lvl="0"/>
            <a:r>
              <a:rPr lang="en-US" dirty="0">
                <a:solidFill>
                  <a:prstClr val="black"/>
                </a:solidFill>
              </a:rPr>
              <a:t>New plans :</a:t>
            </a:r>
            <a:endParaRPr lang="ar-SA" dirty="0">
              <a:solidFill>
                <a:prstClr val="black"/>
              </a:solidFill>
            </a:endParaRPr>
          </a:p>
        </p:txBody>
      </p:sp>
      <p:sp>
        <p:nvSpPr>
          <p:cNvPr id="4" name="Rectangle 3"/>
          <p:cNvSpPr/>
          <p:nvPr/>
        </p:nvSpPr>
        <p:spPr>
          <a:xfrm>
            <a:off x="2289775" y="6021288"/>
            <a:ext cx="5047904" cy="369332"/>
          </a:xfrm>
          <a:prstGeom prst="rect">
            <a:avLst/>
          </a:prstGeom>
        </p:spPr>
        <p:txBody>
          <a:bodyPr wrap="square">
            <a:spAutoFit/>
          </a:bodyPr>
          <a:lstStyle/>
          <a:p>
            <a:pPr lvl="0"/>
            <a:r>
              <a:rPr lang="en-US" b="1" dirty="0" smtClean="0">
                <a:solidFill>
                  <a:prstClr val="black"/>
                </a:solidFill>
              </a:rPr>
              <a:t>Fig : Water </a:t>
            </a:r>
            <a:r>
              <a:rPr lang="en-US" b="1" dirty="0">
                <a:solidFill>
                  <a:prstClr val="black"/>
                </a:solidFill>
              </a:rPr>
              <a:t>plan for basement 1 floor</a:t>
            </a:r>
            <a:endParaRPr lang="ar-SA" b="1" dirty="0">
              <a:solidFill>
                <a:prstClr val="black"/>
              </a:solidFill>
            </a:endParaRPr>
          </a:p>
        </p:txBody>
      </p:sp>
      <p:pic>
        <p:nvPicPr>
          <p:cNvPr id="8" name="Picture 2"/>
          <p:cNvPicPr>
            <a:picLocks noChangeAspect="1" noChangeArrowheads="1"/>
          </p:cNvPicPr>
          <p:nvPr/>
        </p:nvPicPr>
        <p:blipFill>
          <a:blip r:embed="rId2"/>
          <a:srcRect/>
          <a:stretch>
            <a:fillRect/>
          </a:stretch>
        </p:blipFill>
        <p:spPr bwMode="auto">
          <a:xfrm>
            <a:off x="1123950" y="2420838"/>
            <a:ext cx="6896100" cy="3600450"/>
          </a:xfrm>
          <a:prstGeom prst="rect">
            <a:avLst/>
          </a:prstGeom>
          <a:noFill/>
          <a:ln w="9525">
            <a:noFill/>
            <a:miter lim="800000"/>
            <a:headEnd/>
            <a:tailEnd/>
          </a:ln>
          <a:effectLst/>
        </p:spPr>
      </p:pic>
      <p:sp>
        <p:nvSpPr>
          <p:cNvPr id="9" name="مربع نص 8"/>
          <p:cNvSpPr txBox="1"/>
          <p:nvPr/>
        </p:nvSpPr>
        <p:spPr>
          <a:xfrm>
            <a:off x="395536" y="404664"/>
            <a:ext cx="5708614" cy="769441"/>
          </a:xfrm>
          <a:prstGeom prst="rect">
            <a:avLst/>
          </a:prstGeom>
          <a:noFill/>
        </p:spPr>
        <p:txBody>
          <a:bodyPr wrap="none" rtlCol="0">
            <a:spAutoFit/>
          </a:bodyPr>
          <a:lstStyle/>
          <a:p>
            <a:r>
              <a:rPr lang="en-GB" sz="4400" b="1" dirty="0" smtClean="0">
                <a:solidFill>
                  <a:srgbClr val="FF0000"/>
                </a:solidFill>
              </a:rPr>
              <a:t>Mechanical Redesign</a:t>
            </a:r>
            <a:endParaRPr lang="en-GB" sz="4400" b="1" dirty="0">
              <a:solidFill>
                <a:srgbClr val="FF0000"/>
              </a:solidFill>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2000232" y="2786058"/>
            <a:ext cx="4714908" cy="369332"/>
          </a:xfrm>
          <a:prstGeom prst="rect">
            <a:avLst/>
          </a:prstGeom>
          <a:noFill/>
        </p:spPr>
        <p:txBody>
          <a:bodyPr wrap="square" rtlCol="1">
            <a:spAutoFit/>
          </a:bodyPr>
          <a:lstStyle/>
          <a:p>
            <a:r>
              <a:rPr lang="en-US" b="1" dirty="0" smtClean="0">
                <a:solidFill>
                  <a:prstClr val="black"/>
                </a:solidFill>
              </a:rPr>
              <a:t>Fig : Water plan for ground floor</a:t>
            </a:r>
            <a:endParaRPr lang="ar-SA" b="1" dirty="0">
              <a:solidFill>
                <a:prstClr val="black"/>
              </a:solidFill>
            </a:endParaRPr>
          </a:p>
        </p:txBody>
      </p:sp>
      <p:sp>
        <p:nvSpPr>
          <p:cNvPr id="8" name="مستطيل 7"/>
          <p:cNvSpPr/>
          <p:nvPr/>
        </p:nvSpPr>
        <p:spPr>
          <a:xfrm>
            <a:off x="3039996" y="6122028"/>
            <a:ext cx="3206839" cy="369332"/>
          </a:xfrm>
          <a:prstGeom prst="rect">
            <a:avLst/>
          </a:prstGeom>
        </p:spPr>
        <p:txBody>
          <a:bodyPr wrap="none">
            <a:spAutoFit/>
          </a:bodyPr>
          <a:lstStyle/>
          <a:p>
            <a:pPr algn="r" rtl="1"/>
            <a:r>
              <a:rPr lang="en-US" b="1" dirty="0" smtClean="0">
                <a:solidFill>
                  <a:prstClr val="black"/>
                </a:solidFill>
              </a:rPr>
              <a:t>Fig: Water plan for first floor</a:t>
            </a:r>
            <a:endParaRPr lang="ar-SA" b="1" dirty="0">
              <a:solidFill>
                <a:prstClr val="black"/>
              </a:solidFill>
            </a:endParaRPr>
          </a:p>
        </p:txBody>
      </p:sp>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96</a:t>
            </a:fld>
            <a:endParaRPr lang="ar-SA">
              <a:solidFill>
                <a:prstClr val="black">
                  <a:tint val="75000"/>
                </a:prstClr>
              </a:solidFill>
            </a:endParaRPr>
          </a:p>
        </p:txBody>
      </p:sp>
      <p:pic>
        <p:nvPicPr>
          <p:cNvPr id="4" name="Picture 2"/>
          <p:cNvPicPr>
            <a:picLocks noChangeAspect="1" noChangeArrowheads="1"/>
          </p:cNvPicPr>
          <p:nvPr/>
        </p:nvPicPr>
        <p:blipFill>
          <a:blip r:embed="rId2"/>
          <a:srcRect/>
          <a:stretch>
            <a:fillRect/>
          </a:stretch>
        </p:blipFill>
        <p:spPr bwMode="auto">
          <a:xfrm>
            <a:off x="1500166" y="285728"/>
            <a:ext cx="6286500" cy="253365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a:off x="1538266" y="3407384"/>
            <a:ext cx="6248400" cy="2714644"/>
          </a:xfrm>
          <a:prstGeom prst="rect">
            <a:avLst/>
          </a:prstGeom>
          <a:noFill/>
          <a:ln w="9525">
            <a:noFill/>
            <a:miter lim="800000"/>
            <a:headEnd/>
            <a:tailEnd/>
          </a:ln>
          <a:effectLst/>
        </p:spPr>
      </p:pic>
    </p:spTree>
    <p:extLst>
      <p:ext uri="{BB962C8B-B14F-4D97-AF65-F5344CB8AC3E}">
        <p14:creationId xmlns:p14="http://schemas.microsoft.com/office/powerpoint/2010/main" val="4246220170"/>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6"/>
          <p:cNvSpPr/>
          <p:nvPr/>
        </p:nvSpPr>
        <p:spPr>
          <a:xfrm>
            <a:off x="2581019" y="4939983"/>
            <a:ext cx="3835216" cy="369332"/>
          </a:xfrm>
          <a:prstGeom prst="rect">
            <a:avLst/>
          </a:prstGeom>
        </p:spPr>
        <p:txBody>
          <a:bodyPr wrap="none">
            <a:spAutoFit/>
          </a:bodyPr>
          <a:lstStyle/>
          <a:p>
            <a:pPr algn="r" rtl="1"/>
            <a:r>
              <a:rPr lang="en-US" b="1" dirty="0" smtClean="0">
                <a:solidFill>
                  <a:prstClr val="black"/>
                </a:solidFill>
              </a:rPr>
              <a:t>Fig: Water plan for second floor98*</a:t>
            </a:r>
            <a:endParaRPr lang="ar-SA" b="1" dirty="0">
              <a:solidFill>
                <a:prstClr val="black"/>
              </a:solidFill>
            </a:endParaRPr>
          </a:p>
        </p:txBody>
      </p:sp>
      <p:sp>
        <p:nvSpPr>
          <p:cNvPr id="2" name="Date Placeholder 1"/>
          <p:cNvSpPr>
            <a:spLocks noGrp="1"/>
          </p:cNvSpPr>
          <p:nvPr>
            <p:ph type="dt" sz="half" idx="10"/>
          </p:nvPr>
        </p:nvSpPr>
        <p:spPr/>
        <p:txBody>
          <a:bodyPr/>
          <a:lstStyle/>
          <a:p>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fld id="{1CF4C278-A958-41EA-9592-89D70E0EC4D9}" type="slidenum">
              <a:rPr lang="ar-SA" smtClean="0">
                <a:solidFill>
                  <a:prstClr val="black">
                    <a:tint val="75000"/>
                  </a:prstClr>
                </a:solidFill>
              </a:rPr>
              <a:pPr/>
              <a:t>97</a:t>
            </a:fld>
            <a:endParaRPr lang="ar-SA">
              <a:solidFill>
                <a:prstClr val="black">
                  <a:tint val="75000"/>
                </a:prstClr>
              </a:solidFill>
            </a:endParaRPr>
          </a:p>
        </p:txBody>
      </p:sp>
      <p:pic>
        <p:nvPicPr>
          <p:cNvPr id="3074" name="Picture 2"/>
          <p:cNvPicPr>
            <a:picLocks noChangeAspect="1" noChangeArrowheads="1"/>
          </p:cNvPicPr>
          <p:nvPr/>
        </p:nvPicPr>
        <p:blipFill>
          <a:blip r:embed="rId2"/>
          <a:srcRect/>
          <a:stretch>
            <a:fillRect/>
          </a:stretch>
        </p:blipFill>
        <p:spPr bwMode="auto">
          <a:xfrm>
            <a:off x="1000100" y="1142984"/>
            <a:ext cx="6624640" cy="3643338"/>
          </a:xfrm>
          <a:prstGeom prst="rect">
            <a:avLst/>
          </a:prstGeom>
          <a:noFill/>
          <a:ln w="9525">
            <a:noFill/>
            <a:miter lim="800000"/>
            <a:headEnd/>
            <a:tailEnd/>
          </a:ln>
          <a:effectLst/>
        </p:spPr>
      </p:pic>
    </p:spTree>
    <p:extLst>
      <p:ext uri="{BB962C8B-B14F-4D97-AF65-F5344CB8AC3E}">
        <p14:creationId xmlns:p14="http://schemas.microsoft.com/office/powerpoint/2010/main" val="3463306332"/>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98</a:t>
            </a:fld>
            <a:endParaRPr lang="ar-SA">
              <a:solidFill>
                <a:prstClr val="black">
                  <a:tint val="75000"/>
                </a:prstClr>
              </a:solidFill>
            </a:endParaRPr>
          </a:p>
        </p:txBody>
      </p:sp>
      <p:sp>
        <p:nvSpPr>
          <p:cNvPr id="6" name="مستطيل 5"/>
          <p:cNvSpPr/>
          <p:nvPr/>
        </p:nvSpPr>
        <p:spPr>
          <a:xfrm>
            <a:off x="2071670" y="3286124"/>
            <a:ext cx="6286544" cy="369332"/>
          </a:xfrm>
          <a:prstGeom prst="rect">
            <a:avLst/>
          </a:prstGeom>
        </p:spPr>
        <p:txBody>
          <a:bodyPr wrap="square">
            <a:spAutoFit/>
          </a:bodyPr>
          <a:lstStyle/>
          <a:p>
            <a:r>
              <a:rPr lang="en-US" b="1" dirty="0" err="1" smtClean="0">
                <a:solidFill>
                  <a:prstClr val="black"/>
                </a:solidFill>
              </a:rPr>
              <a:t>Fig:Water</a:t>
            </a:r>
            <a:r>
              <a:rPr lang="en-US" b="1" dirty="0" smtClean="0">
                <a:solidFill>
                  <a:prstClr val="black"/>
                </a:solidFill>
              </a:rPr>
              <a:t> plan for  third </a:t>
            </a:r>
            <a:r>
              <a:rPr lang="en-US" b="1" dirty="0">
                <a:solidFill>
                  <a:prstClr val="black"/>
                </a:solidFill>
              </a:rPr>
              <a:t>,</a:t>
            </a:r>
            <a:r>
              <a:rPr lang="en-US" b="1" dirty="0" smtClean="0">
                <a:solidFill>
                  <a:prstClr val="black"/>
                </a:solidFill>
              </a:rPr>
              <a:t>fourth and fifth floors</a:t>
            </a:r>
            <a:endParaRPr lang="ar-SA" b="1" dirty="0">
              <a:solidFill>
                <a:prstClr val="black"/>
              </a:solidFill>
            </a:endParaRPr>
          </a:p>
        </p:txBody>
      </p:sp>
      <p:pic>
        <p:nvPicPr>
          <p:cNvPr id="12" name="Picture 2"/>
          <p:cNvPicPr>
            <a:picLocks noChangeAspect="1" noChangeArrowheads="1"/>
          </p:cNvPicPr>
          <p:nvPr/>
        </p:nvPicPr>
        <p:blipFill>
          <a:blip r:embed="rId2"/>
          <a:srcRect/>
          <a:stretch>
            <a:fillRect/>
          </a:stretch>
        </p:blipFill>
        <p:spPr bwMode="auto">
          <a:xfrm>
            <a:off x="1714480" y="3714752"/>
            <a:ext cx="5143536" cy="2286016"/>
          </a:xfrm>
          <a:prstGeom prst="rect">
            <a:avLst/>
          </a:prstGeom>
          <a:noFill/>
          <a:ln w="9525">
            <a:noFill/>
            <a:miter lim="800000"/>
            <a:headEnd/>
            <a:tailEnd/>
          </a:ln>
          <a:effectLst/>
        </p:spPr>
      </p:pic>
      <p:sp>
        <p:nvSpPr>
          <p:cNvPr id="13" name="مستطيل 12"/>
          <p:cNvSpPr/>
          <p:nvPr/>
        </p:nvSpPr>
        <p:spPr>
          <a:xfrm>
            <a:off x="2071670" y="6143644"/>
            <a:ext cx="5143536" cy="369332"/>
          </a:xfrm>
          <a:prstGeom prst="rect">
            <a:avLst/>
          </a:prstGeom>
        </p:spPr>
        <p:txBody>
          <a:bodyPr wrap="square">
            <a:spAutoFit/>
          </a:bodyPr>
          <a:lstStyle/>
          <a:p>
            <a:pPr algn="r" rtl="1"/>
            <a:r>
              <a:rPr lang="en-US" b="1" dirty="0" smtClean="0">
                <a:solidFill>
                  <a:prstClr val="black"/>
                </a:solidFill>
              </a:rPr>
              <a:t>Fig: Water connection in bathroom </a:t>
            </a:r>
            <a:endParaRPr lang="ar-SA" b="1" dirty="0">
              <a:solidFill>
                <a:prstClr val="black"/>
              </a:solidFill>
            </a:endParaRPr>
          </a:p>
        </p:txBody>
      </p:sp>
      <p:pic>
        <p:nvPicPr>
          <p:cNvPr id="4099" name="Picture 3"/>
          <p:cNvPicPr>
            <a:picLocks noChangeAspect="1" noChangeArrowheads="1"/>
          </p:cNvPicPr>
          <p:nvPr/>
        </p:nvPicPr>
        <p:blipFill>
          <a:blip r:embed="rId3"/>
          <a:srcRect/>
          <a:stretch>
            <a:fillRect/>
          </a:stretch>
        </p:blipFill>
        <p:spPr bwMode="auto">
          <a:xfrm>
            <a:off x="1500166" y="357166"/>
            <a:ext cx="6191250" cy="2819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3131840" y="5085184"/>
            <a:ext cx="3283784" cy="369332"/>
          </a:xfrm>
          <a:prstGeom prst="rect">
            <a:avLst/>
          </a:prstGeom>
        </p:spPr>
        <p:txBody>
          <a:bodyPr wrap="none">
            <a:spAutoFit/>
          </a:bodyPr>
          <a:lstStyle/>
          <a:p>
            <a:r>
              <a:rPr lang="en-US" b="1" dirty="0" smtClean="0">
                <a:solidFill>
                  <a:prstClr val="black"/>
                </a:solidFill>
              </a:rPr>
              <a:t>Fig: Water plan for sixth floor</a:t>
            </a:r>
            <a:endParaRPr lang="ar-SA" dirty="0"/>
          </a:p>
        </p:txBody>
      </p:sp>
      <p:sp>
        <p:nvSpPr>
          <p:cNvPr id="2" name="Date Placeholder 1"/>
          <p:cNvSpPr>
            <a:spLocks noGrp="1"/>
          </p:cNvSpPr>
          <p:nvPr>
            <p:ph type="dt" sz="half" idx="10"/>
          </p:nvPr>
        </p:nvSpPr>
        <p:spPr/>
        <p:txBody>
          <a:bodyPr/>
          <a:lstStyle/>
          <a:p>
            <a:pPr rtl="1"/>
            <a:r>
              <a:rPr lang="en-US" smtClean="0">
                <a:solidFill>
                  <a:prstClr val="black">
                    <a:tint val="75000"/>
                  </a:prstClr>
                </a:solidFill>
              </a:rPr>
              <a:t>15/5/2018</a:t>
            </a:r>
            <a:endParaRPr lang="ar-SA">
              <a:solidFill>
                <a:prstClr val="black">
                  <a:tint val="75000"/>
                </a:prstClr>
              </a:solidFill>
            </a:endParaRPr>
          </a:p>
        </p:txBody>
      </p:sp>
      <p:sp>
        <p:nvSpPr>
          <p:cNvPr id="3" name="Slide Number Placeholder 2"/>
          <p:cNvSpPr>
            <a:spLocks noGrp="1"/>
          </p:cNvSpPr>
          <p:nvPr>
            <p:ph type="sldNum" sz="quarter" idx="12"/>
          </p:nvPr>
        </p:nvSpPr>
        <p:spPr/>
        <p:txBody>
          <a:bodyPr/>
          <a:lstStyle/>
          <a:p>
            <a:pPr rtl="1"/>
            <a:fld id="{1CF4C278-A958-41EA-9592-89D70E0EC4D9}" type="slidenum">
              <a:rPr lang="ar-SA" smtClean="0">
                <a:solidFill>
                  <a:prstClr val="black">
                    <a:tint val="75000"/>
                  </a:prstClr>
                </a:solidFill>
              </a:rPr>
              <a:pPr rtl="1"/>
              <a:t>99</a:t>
            </a:fld>
            <a:endParaRPr lang="ar-SA">
              <a:solidFill>
                <a:prstClr val="black">
                  <a:tint val="75000"/>
                </a:prstClr>
              </a:solidFill>
            </a:endParaRPr>
          </a:p>
        </p:txBody>
      </p:sp>
      <p:pic>
        <p:nvPicPr>
          <p:cNvPr id="5122" name="Picture 2"/>
          <p:cNvPicPr>
            <a:picLocks noChangeAspect="1" noChangeArrowheads="1"/>
          </p:cNvPicPr>
          <p:nvPr/>
        </p:nvPicPr>
        <p:blipFill>
          <a:blip r:embed="rId2"/>
          <a:srcRect/>
          <a:stretch>
            <a:fillRect/>
          </a:stretch>
        </p:blipFill>
        <p:spPr bwMode="auto">
          <a:xfrm>
            <a:off x="1495424" y="1500174"/>
            <a:ext cx="6219847" cy="3438539"/>
          </a:xfrm>
          <a:prstGeom prst="rect">
            <a:avLst/>
          </a:prstGeom>
          <a:noFill/>
          <a:ln w="9525">
            <a:noFill/>
            <a:miter lim="800000"/>
            <a:headEnd/>
            <a:tailEnd/>
          </a:ln>
          <a:effectLst/>
        </p:spPr>
      </p:pic>
    </p:spTree>
    <p:extLst>
      <p:ext uri="{BB962C8B-B14F-4D97-AF65-F5344CB8AC3E}">
        <p14:creationId xmlns:p14="http://schemas.microsoft.com/office/powerpoint/2010/main" val="40345071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3646</TotalTime>
  <Words>2014</Words>
  <Application>Microsoft Office PowerPoint</Application>
  <PresentationFormat>On-screen Show (4:3)</PresentationFormat>
  <Paragraphs>651</Paragraphs>
  <Slides>121</Slides>
  <Notes>9</Notes>
  <HiddenSlides>0</HiddenSlides>
  <MMClips>0</MMClips>
  <ScaleCrop>false</ScaleCrop>
  <HeadingPairs>
    <vt:vector size="4" baseType="variant">
      <vt:variant>
        <vt:lpstr>Theme</vt:lpstr>
      </vt:variant>
      <vt:variant>
        <vt:i4>1</vt:i4>
      </vt:variant>
      <vt:variant>
        <vt:lpstr>Slide Titles</vt:lpstr>
      </vt:variant>
      <vt:variant>
        <vt:i4>121</vt:i4>
      </vt:variant>
    </vt:vector>
  </HeadingPairs>
  <TitlesOfParts>
    <vt:vector size="122" baseType="lpstr">
      <vt:lpstr>Clarity</vt:lpstr>
      <vt:lpstr>PowerPoint Presentation</vt:lpstr>
      <vt:lpstr>PowerPoint Presentation</vt:lpstr>
      <vt:lpstr>PowerPoint Presentation</vt:lpstr>
      <vt:lpstr>Methodology</vt:lpstr>
      <vt:lpstr>Site analysis </vt:lpstr>
      <vt:lpstr>PowerPoint Presentation</vt:lpstr>
      <vt:lpstr>PowerPoint Presentation</vt:lpstr>
      <vt:lpstr>PowerPoint Presentation</vt:lpstr>
      <vt:lpstr>PowerPoint Presentation</vt:lpstr>
      <vt:lpstr>3D views for new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Strength points at new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Design builder analysis</vt:lpstr>
      <vt:lpstr>PowerPoint Presentation</vt:lpstr>
      <vt:lpstr>PowerPoint Presentation</vt:lpstr>
      <vt:lpstr>Simulation: </vt:lpstr>
      <vt:lpstr>Comfort analysis:</vt:lpstr>
      <vt:lpstr>PowerPoint Presentation</vt:lpstr>
      <vt:lpstr>Table : Total site energy after</vt:lpstr>
      <vt:lpstr>Cooling load and heating load analysis:</vt:lpstr>
      <vt:lpstr>Table : Heating load after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Fig: Speakers distribution and coverage for 6th floor</vt:lpstr>
      <vt:lpstr>PowerPoint Presentation</vt:lpstr>
      <vt:lpstr>PowerPoint Presentation</vt:lpstr>
      <vt:lpstr>Characteristics of materials:</vt:lpstr>
      <vt:lpstr>PowerPoint Presentation</vt:lpstr>
      <vt:lpstr>PowerPoint Presentation</vt:lpstr>
      <vt:lpstr>Etabs Model for block A</vt:lpstr>
      <vt:lpstr>Seismic design:</vt:lpstr>
      <vt:lpstr>PowerPoint Presentation</vt:lpstr>
      <vt:lpstr>PowerPoint Presentation</vt:lpstr>
      <vt:lpstr>Seismic checks:</vt:lpstr>
      <vt:lpstr>Slab design: one way ribbed slab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Shear Wall Design:</vt:lpstr>
      <vt:lpstr>PowerPoint Presentation</vt:lpstr>
      <vt:lpstr>PowerPoint Presentation</vt:lpstr>
      <vt:lpstr>Lighting Redesign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Day light factor</vt:lpstr>
      <vt:lpstr>PowerPoint Presentation</vt:lpstr>
      <vt:lpstr>Power distribution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Diameter used according to calculation:</vt:lpstr>
      <vt:lpstr>Problems  solved in redesign:</vt:lpstr>
      <vt:lpstr>Drainage system Redesign</vt:lpstr>
      <vt:lpstr>PowerPoint Presentation</vt:lpstr>
      <vt:lpstr>PowerPoint Presentation</vt:lpstr>
      <vt:lpstr>PowerPoint Presentation</vt:lpstr>
      <vt:lpstr>PowerPoint Presentation</vt:lpstr>
      <vt:lpstr>2-No shafts which make connection untidy</vt:lpstr>
      <vt:lpstr>PowerPoint Presentation</vt:lpstr>
      <vt:lpstr>HVAC System </vt:lpstr>
      <vt:lpstr>Old design problems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Maysa</dc:creator>
  <cp:lastModifiedBy>EBDA3</cp:lastModifiedBy>
  <cp:revision>432</cp:revision>
  <dcterms:created xsi:type="dcterms:W3CDTF">2015-12-08T06:49:22Z</dcterms:created>
  <dcterms:modified xsi:type="dcterms:W3CDTF">2018-05-16T06:20:39Z</dcterms:modified>
</cp:coreProperties>
</file>