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81" r:id="rId20"/>
    <p:sldId id="282" r:id="rId21"/>
    <p:sldId id="283" r:id="rId22"/>
    <p:sldId id="284" r:id="rId23"/>
    <p:sldId id="285" r:id="rId24"/>
    <p:sldId id="286" r:id="rId25"/>
    <p:sldId id="291" r:id="rId26"/>
    <p:sldId id="287" r:id="rId27"/>
    <p:sldId id="288" r:id="rId28"/>
    <p:sldId id="290" r:id="rId29"/>
    <p:sldId id="289" r:id="rId30"/>
    <p:sldId id="292" r:id="rId31"/>
    <p:sldId id="293" r:id="rId32"/>
    <p:sldId id="294" r:id="rId33"/>
    <p:sldId id="295" r:id="rId34"/>
    <p:sldId id="296" r:id="rId35"/>
    <p:sldId id="299" r:id="rId36"/>
    <p:sldId id="297" r:id="rId37"/>
    <p:sldId id="29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39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320F4-4DF5-4735-B221-A8C8230A144A}" type="datetimeFigureOut">
              <a:rPr lang="en-US" smtClean="0"/>
              <a:pPr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8E1D9-96E8-415D-9C7F-23BA9183A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Host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all   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Content Placeholder 7" descr="E:\engineering projects\mall\KamelFarahat-Host Mall\kamel farahat-final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64971" y="1942941"/>
            <a:ext cx="4414058" cy="384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7649" name="Picture 1" descr="C:\Users\ProBook\Desktop\fff\Capture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0"/>
            <a:ext cx="79248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check if the thickness is sufficient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or not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 lnSpcReduction="1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∑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αf</a:t>
            </a:r>
            <a:r>
              <a:rPr lang="en-US" sz="2200" b="1" baseline="-25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2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latin typeface="Times New Roman" pitchFamily="18" charset="0"/>
                <a:cs typeface="Times New Roman" pitchFamily="18" charset="0"/>
              </a:rPr>
            </a:br>
            <a:endParaRPr lang="en-US" sz="22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200" b="1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αf</a:t>
            </a:r>
            <a:r>
              <a:rPr lang="en-US" sz="2200" b="1" baseline="-250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m</a:t>
            </a:r>
            <a:r>
              <a:rPr lang="en-US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000" dirty="0" smtClean="0">
                <a:ea typeface="Times New Roman"/>
                <a:cs typeface="Times New Roman"/>
              </a:rPr>
              <a:t>=                               =                                         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dirty="0">
                <a:ea typeface="Times New Roman"/>
                <a:cs typeface="Times New Roman"/>
              </a:rPr>
              <a:t> </a:t>
            </a:r>
            <a:r>
              <a:rPr lang="en-US" sz="2000" dirty="0" smtClean="0">
                <a:ea typeface="Times New Roman"/>
                <a:cs typeface="Times New Roman"/>
              </a:rPr>
              <a:t>     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dirty="0">
                <a:ea typeface="Times New Roman"/>
                <a:cs typeface="Times New Roman"/>
              </a:rPr>
              <a:t> </a:t>
            </a:r>
            <a:r>
              <a:rPr lang="en-US" sz="2000" dirty="0" smtClean="0">
                <a:ea typeface="Times New Roman"/>
                <a:cs typeface="Times New Roman"/>
              </a:rPr>
              <a:t>       </a:t>
            </a:r>
            <a:r>
              <a:rPr lang="en-US" sz="2000" dirty="0">
                <a:ea typeface="Times New Roman"/>
                <a:cs typeface="Times New Roman"/>
              </a:rPr>
              <a:t>= </a:t>
            </a:r>
            <a:r>
              <a:rPr lang="en-US" sz="2000" dirty="0" smtClean="0">
                <a:ea typeface="Times New Roman"/>
                <a:cs typeface="Times New Roman"/>
              </a:rPr>
              <a:t>3.61 </a:t>
            </a:r>
            <a:endParaRPr lang="en-US" sz="2000" dirty="0">
              <a:ea typeface="Calibri"/>
              <a:cs typeface="Arial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ea typeface="Times New Roman"/>
                <a:cs typeface="Times New Roman"/>
              </a:rPr>
              <a:t> </a:t>
            </a:r>
            <a:r>
              <a:rPr lang="en-US" sz="2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check it for shear :</a:t>
            </a:r>
          </a:p>
          <a:p>
            <a:r>
              <a:rPr lang="en-US" sz="2200" b="1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Maximum  ultimate shear on slab</a:t>
            </a:r>
          </a:p>
          <a:p>
            <a:pPr>
              <a:buNone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  V</a:t>
            </a:r>
            <a:r>
              <a:rPr lang="en-US" sz="2200" b="1" baseline="-25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=W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/2 – d) </a:t>
            </a:r>
            <a:endParaRPr lang="en-US" sz="2200" b="1" cap="none" spc="0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b="1" dirty="0" smtClean="0">
                <a:ln w="11430"/>
                <a:latin typeface="Times New Roman" pitchFamily="18" charset="0"/>
                <a:cs typeface="Times New Roman" pitchFamily="18" charset="0"/>
              </a:rPr>
              <a:t>       Vu </a:t>
            </a:r>
            <a:r>
              <a:rPr lang="en-US" sz="2200" b="1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=60 </a:t>
            </a:r>
            <a:r>
              <a:rPr lang="en-US" sz="2200" b="1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KN</a:t>
            </a:r>
            <a:endParaRPr lang="en-US" sz="2200" b="1" cap="none" spc="0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n w="11430"/>
                <a:latin typeface="Times New Roman" pitchFamily="18" charset="0"/>
                <a:cs typeface="Times New Roman" pitchFamily="18" charset="0"/>
              </a:rPr>
              <a:t>Shear capacity for slab:  </a:t>
            </a:r>
          </a:p>
          <a:p>
            <a:pPr>
              <a:buNone/>
            </a:pPr>
            <a:r>
              <a:rPr lang="en-US" sz="2200" b="1" dirty="0" smtClean="0">
                <a:ln w="11430"/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200" b="1" dirty="0" err="1" smtClean="0">
                <a:ln w="11430"/>
                <a:latin typeface="Times New Roman" pitchFamily="18" charset="0"/>
                <a:cs typeface="Times New Roman" pitchFamily="18" charset="0"/>
              </a:rPr>
              <a:t>ɸVc</a:t>
            </a:r>
            <a:r>
              <a:rPr lang="en-US" sz="2200" b="1" dirty="0" smtClean="0">
                <a:ln w="11430"/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1/6 x ɸ x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bw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x d /1000</a:t>
            </a:r>
            <a:endParaRPr lang="en-US" sz="2200" b="1" dirty="0">
              <a:ln w="11430"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b="1" dirty="0" smtClean="0">
                <a:ln w="11430"/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200" b="1" dirty="0" err="1" smtClean="0">
                <a:ln w="11430"/>
                <a:latin typeface="Times New Roman" pitchFamily="18" charset="0"/>
                <a:cs typeface="Times New Roman" pitchFamily="18" charset="0"/>
              </a:rPr>
              <a:t>ɸVc</a:t>
            </a:r>
            <a:r>
              <a:rPr lang="en-US" sz="2200" b="1" dirty="0" smtClean="0">
                <a:ln w="11430"/>
                <a:latin typeface="Times New Roman" pitchFamily="18" charset="0"/>
                <a:cs typeface="Times New Roman" pitchFamily="18" charset="0"/>
              </a:rPr>
              <a:t> =105.8 KN</a:t>
            </a:r>
            <a:r>
              <a:rPr lang="en-US" sz="2200" b="1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So</a:t>
            </a:r>
            <a:r>
              <a:rPr lang="en-US" sz="2200" dirty="0">
                <a:latin typeface="Times New Roman" pitchFamily="18" charset="0"/>
                <a:ea typeface="Times New Roman"/>
                <a:cs typeface="Times New Roman" pitchFamily="18" charset="0"/>
                <a:sym typeface="Wingdings"/>
              </a:rPr>
              <a:t></a:t>
            </a:r>
            <a:r>
              <a:rPr lang="en-US" sz="2200" dirty="0">
                <a:latin typeface="Times New Roman" pitchFamily="18" charset="0"/>
                <a:ea typeface="Times New Roman"/>
                <a:cs typeface="Times New Roman" pitchFamily="18" charset="0"/>
              </a:rPr>
              <a:t> the thickness of slab is ok.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1676400"/>
            <a:ext cx="2074985" cy="609600"/>
          </a:xfrm>
          <a:prstGeom prst="rect">
            <a:avLst/>
          </a:prstGeom>
          <a:noFill/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676400"/>
            <a:ext cx="1409700" cy="685800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990600"/>
            <a:ext cx="533400" cy="469392"/>
          </a:xfrm>
          <a:prstGeom prst="rect">
            <a:avLst/>
          </a:prstGeom>
          <a:noFill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590800"/>
            <a:ext cx="533400" cy="469392"/>
          </a:xfrm>
          <a:prstGeom prst="rect">
            <a:avLst/>
          </a:prstGeom>
          <a:noFill/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4800600"/>
            <a:ext cx="457200" cy="339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312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spc="50" dirty="0" smtClean="0">
                <a:ln w="11430"/>
                <a:latin typeface="Times New Roman" pitchFamily="18" charset="0"/>
                <a:cs typeface="Times New Roman" pitchFamily="18" charset="0"/>
              </a:rPr>
              <a:t>Load calculations</a:t>
            </a:r>
            <a:endParaRPr lang="en-US" sz="2800" cap="none" spc="5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Superimposed dead load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0.025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x28 +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0.025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x23 +0.1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x20 = 3.3KN/m²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2000" dirty="0"/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2000" dirty="0"/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2000" dirty="0"/>
          </a:p>
          <a:p>
            <a:pPr lvl="0">
              <a:buFont typeface="Wingdings" pitchFamily="2" charset="2"/>
              <a:buChar char="Ø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own weight of slab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25x0.2x1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5 KN/m²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514600"/>
            <a:ext cx="45529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HP\Desktop\New folder\Capture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5029200"/>
            <a:ext cx="37147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Partitions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own weight = 1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KN/m²</a:t>
            </a:r>
          </a:p>
          <a:p>
            <a:pPr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Masonry wall own weight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3.5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0.1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x12 +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0.11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x24 +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0.07x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26 +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0.02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x23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21KN/m run 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Fall sealing = 0.2KN/m²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Live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load 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4.79KN/m²</a:t>
            </a:r>
          </a:p>
          <a:p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124200"/>
            <a:ext cx="2600591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Load combination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ultimate load we use :-</a:t>
            </a: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1.4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</a:p>
          <a:p>
            <a:pPr marL="457200" indent="-45720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1.2 D + 1.6 L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1.2 D + 1.0 E + 1.0 L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0.9 D + 1.0 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 sz="2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2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SAP  MODEL  VERIFICATIONS :</a:t>
            </a:r>
            <a:r>
              <a:rPr lang="en-US" sz="2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571500" lvl="0" indent="-571500">
              <a:buFont typeface="Wingdings" pitchFamily="2" charset="2"/>
              <a:buChar char="Ø"/>
            </a:pPr>
            <a:r>
              <a:rPr lang="en-GB" sz="2000" spc="50" dirty="0" smtClean="0">
                <a:ln w="11430"/>
                <a:latin typeface="Times New Roman" pitchFamily="18" charset="0"/>
                <a:cs typeface="Times New Roman" pitchFamily="18" charset="0"/>
              </a:rPr>
              <a:t>Compatibility</a:t>
            </a:r>
          </a:p>
          <a:p>
            <a:pPr marL="571500" lvl="0" indent="-571500">
              <a:buNone/>
            </a:pPr>
            <a:endParaRPr lang="en-GB" sz="2000" spc="50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000" spc="50" dirty="0" smtClean="0">
                <a:ln w="11430"/>
                <a:latin typeface="Times New Roman" pitchFamily="18" charset="0"/>
                <a:cs typeface="Times New Roman" pitchFamily="18" charset="0"/>
              </a:rPr>
              <a:t>       Compatibility is ok as the model move as a one unit.</a:t>
            </a:r>
          </a:p>
          <a:p>
            <a:pPr>
              <a:buNone/>
            </a:pPr>
            <a:endParaRPr lang="en-US" sz="2000" spc="50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2000" spc="50" dirty="0" smtClean="0">
                <a:ln w="11430"/>
                <a:latin typeface="Times New Roman" pitchFamily="18" charset="0"/>
                <a:cs typeface="Times New Roman" pitchFamily="18" charset="0"/>
              </a:rPr>
              <a:t>Equilibrium</a:t>
            </a:r>
            <a:endParaRPr lang="en-GB" sz="2000" spc="50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spc="50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Courier New" pitchFamily="49" charset="0"/>
              <a:buChar char="o"/>
            </a:pPr>
            <a:r>
              <a:rPr lang="en-GB" sz="2000" cap="none" spc="50" dirty="0" smtClean="0">
                <a:ln w="11430"/>
                <a:latin typeface="Times New Roman" pitchFamily="18" charset="0"/>
                <a:cs typeface="Times New Roman" pitchFamily="18" charset="0"/>
              </a:rPr>
              <a:t>    TOTAL Building own weight by hand   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4637.92 KN </a:t>
            </a:r>
            <a:endParaRPr lang="en-US" sz="2000" cap="none" spc="50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Courier New" pitchFamily="49" charset="0"/>
              <a:buChar char="o"/>
            </a:pPr>
            <a:endParaRPr lang="en-GB" sz="2000" cap="none" spc="50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Courier New" pitchFamily="49" charset="0"/>
              <a:buChar char="o"/>
            </a:pPr>
            <a:r>
              <a:rPr lang="en-GB" sz="2000" cap="none" spc="50" dirty="0" smtClean="0">
                <a:ln w="11430"/>
                <a:latin typeface="Times New Roman" pitchFamily="18" charset="0"/>
                <a:cs typeface="Times New Roman" pitchFamily="18" charset="0"/>
              </a:rPr>
              <a:t>    TOTAL Building own weight from sap 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4674.492 KN </a:t>
            </a:r>
            <a:r>
              <a:rPr lang="en-GB" sz="2000" cap="none" spc="50" dirty="0" smtClean="0">
                <a:ln w="11430"/>
                <a:latin typeface="Times New Roman" pitchFamily="18" charset="0"/>
                <a:cs typeface="Times New Roman" pitchFamily="18" charset="0"/>
              </a:rPr>
              <a:t>KN</a:t>
            </a:r>
            <a:endParaRPr lang="ar-JO" sz="2000" cap="none" spc="50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GB" sz="20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GB" sz="20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000" spc="50" dirty="0" smtClean="0">
                <a:ln w="11430"/>
                <a:latin typeface="Times New Roman" pitchFamily="18" charset="0"/>
                <a:cs typeface="Times New Roman" pitchFamily="18" charset="0"/>
              </a:rPr>
              <a:t>Error = (4637.92 – 4674.49)/4637.92 =0.788 %....ACCEPTED</a:t>
            </a:r>
            <a:endParaRPr lang="en-US" sz="2000" spc="50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Stress-Strain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Distributed load on the beam = 10.951KN/m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WL²/ 8 =11.3x6.25²/8 =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53.473KN.m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moment from SAP </a:t>
            </a: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C:\Users\HP\Desktop\New folder\iiiiii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733800"/>
            <a:ext cx="52863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HP\Desktop\New folder\qqqqqqqqqqq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0"/>
            <a:ext cx="52863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066800" y="4724400"/>
            <a:ext cx="4175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Maximum Negative  Moment From SAP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6324600"/>
            <a:ext cx="4027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Maximum Positive Moment From SAP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moment from SAP = (44.3958/2)+29.0053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=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51.203KN.m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Error calculation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Error =	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4.24% &lt; 5% OK</a:t>
            </a:r>
          </a:p>
          <a:p>
            <a:endParaRPr lang="en-US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514600"/>
            <a:ext cx="5836920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sz="31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en-US" sz="31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Dynamic analysis</a:t>
            </a:r>
            <a:r>
              <a:rPr lang="en-US" sz="31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Structure period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We use two method  to estimate the period :-</a:t>
            </a: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=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 1.20602   sec</a:t>
            </a:r>
          </a:p>
          <a:p>
            <a:pPr lvl="1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T=</a:t>
            </a:r>
          </a:p>
          <a:p>
            <a:pPr lvl="1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=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1.658741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</a:t>
            </a:r>
          </a:p>
          <a:p>
            <a:pPr lvl="1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b="1" baseline="-25000" dirty="0" err="1" smtClean="0">
                <a:latin typeface="Times New Roman" pitchFamily="18" charset="0"/>
                <a:cs typeface="Times New Roman" pitchFamily="18" charset="0"/>
              </a:rPr>
              <a:t>sap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1.31016 sec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2819400"/>
            <a:ext cx="838200" cy="685800"/>
          </a:xfrm>
          <a:prstGeom prst="rect">
            <a:avLst/>
          </a:prstGeom>
          <a:noFill/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4267200"/>
            <a:ext cx="127635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Seismic Hazard Map to Find Ss.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526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4267200" y="2362200"/>
            <a:ext cx="685800" cy="76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5257800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tx2"/>
              </a:buClr>
              <a:buFont typeface="Courier New" pitchFamily="49" charset="0"/>
              <a:buChar char="o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en-US" sz="2800" spc="50" dirty="0" smtClean="0">
                <a:ln w="11430"/>
              </a:rPr>
              <a:t>location &amp; Description.</a:t>
            </a:r>
          </a:p>
          <a:p>
            <a:pPr marL="685800" indent="-685800">
              <a:buClr>
                <a:schemeClr val="tx2"/>
              </a:buClr>
              <a:buFont typeface="Courier New" pitchFamily="49" charset="0"/>
              <a:buChar char="o"/>
            </a:pPr>
            <a:r>
              <a:rPr lang="en-US" sz="2800" spc="50" dirty="0" smtClean="0">
                <a:ln w="11430"/>
              </a:rPr>
              <a:t> Material properties.</a:t>
            </a:r>
          </a:p>
          <a:p>
            <a:pPr marL="685800" lvl="0" indent="-685800">
              <a:buClr>
                <a:schemeClr val="tx2"/>
              </a:buClr>
              <a:buFont typeface="Courier New" pitchFamily="49" charset="0"/>
              <a:buChar char="o"/>
            </a:pPr>
            <a:r>
              <a:rPr lang="en-US" sz="2800" spc="50" dirty="0" smtClean="0">
                <a:ln w="11430"/>
              </a:rPr>
              <a:t> Slab system &amp; load transfer.</a:t>
            </a:r>
          </a:p>
          <a:p>
            <a:pPr marL="685800" indent="-685800">
              <a:buClr>
                <a:schemeClr val="tx2"/>
              </a:buClr>
              <a:buFont typeface="Courier New" pitchFamily="49" charset="0"/>
              <a:buChar char="o"/>
            </a:pPr>
            <a:r>
              <a:rPr lang="en-US" sz="2800" spc="50" dirty="0" smtClean="0">
                <a:ln w="11430"/>
              </a:rPr>
              <a:t> Preliminary design &amp; Load calculations.</a:t>
            </a:r>
          </a:p>
          <a:p>
            <a:pPr marL="685800" lvl="0" indent="-685800">
              <a:buClr>
                <a:schemeClr val="tx2"/>
              </a:buClr>
              <a:buFont typeface="Courier New" pitchFamily="49" charset="0"/>
              <a:buChar char="o"/>
            </a:pPr>
            <a:r>
              <a:rPr lang="en-US" sz="2800" spc="50" dirty="0" smtClean="0">
                <a:ln w="11430"/>
              </a:rPr>
              <a:t> 3D sap model.</a:t>
            </a:r>
          </a:p>
          <a:p>
            <a:pPr marL="685800" lvl="0" indent="-685800">
              <a:buClr>
                <a:schemeClr val="tx2"/>
              </a:buClr>
              <a:buFont typeface="Courier New" pitchFamily="49" charset="0"/>
              <a:buChar char="o"/>
            </a:pPr>
            <a:r>
              <a:rPr lang="en-US" sz="2800" spc="50" dirty="0" smtClean="0">
                <a:ln w="11430"/>
              </a:rPr>
              <a:t> Static design</a:t>
            </a:r>
            <a:r>
              <a:rPr lang="en-US" sz="2800" spc="50" dirty="0" smtClean="0">
                <a:ln w="11430"/>
              </a:rPr>
              <a:t>.</a:t>
            </a:r>
            <a:endParaRPr lang="en-US" sz="2800" spc="50" dirty="0" smtClean="0">
              <a:ln w="11430"/>
            </a:endParaRPr>
          </a:p>
          <a:p>
            <a:pPr marL="685800" lvl="0" indent="-685800">
              <a:buClr>
                <a:schemeClr val="tx2"/>
              </a:buClr>
              <a:buFont typeface="Courier New" pitchFamily="49" charset="0"/>
              <a:buChar char="o"/>
            </a:pPr>
            <a:r>
              <a:rPr lang="en-US" sz="2800" spc="50" dirty="0" smtClean="0">
                <a:ln w="11430"/>
              </a:rPr>
              <a:t> Dynamic analysis</a:t>
            </a:r>
            <a:r>
              <a:rPr lang="en-US" sz="2800" spc="50" dirty="0" smtClean="0">
                <a:ln w="11430"/>
              </a:rPr>
              <a:t>.</a:t>
            </a:r>
          </a:p>
          <a:p>
            <a:pPr marL="685800" lvl="0" indent="-685800">
              <a:buClr>
                <a:schemeClr val="tx2"/>
              </a:buClr>
              <a:buFont typeface="Courier New" pitchFamily="49" charset="0"/>
              <a:buChar char="o"/>
            </a:pPr>
            <a:r>
              <a:rPr lang="en-US" sz="2800" spc="50" dirty="0" smtClean="0">
                <a:ln w="11430"/>
              </a:rPr>
              <a:t> Final design.</a:t>
            </a:r>
            <a:endParaRPr lang="en-US" sz="2800" spc="50" dirty="0" smtClean="0">
              <a:ln w="11430"/>
            </a:endParaRPr>
          </a:p>
          <a:p>
            <a:pPr marL="685800" lvl="0" indent="-685800">
              <a:buClr>
                <a:schemeClr val="tx2"/>
              </a:buClr>
              <a:buNone/>
            </a:pP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Seismic Hazard Map to Find S1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7924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 flipH="1">
            <a:off x="4267200" y="2286000"/>
            <a:ext cx="6096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Site Soil type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E:\القص\Capture 3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8153399" cy="472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828800" y="2819400"/>
            <a:ext cx="13716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Value of Site coefficient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E:\القص\Capture 4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05000"/>
            <a:ext cx="646783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 flipV="1">
            <a:off x="2743200" y="3429000"/>
            <a:ext cx="685800" cy="533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Value of Site coefficient Fv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E:\القص\Capture 8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81200"/>
            <a:ext cx="7239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 flipH="1">
            <a:off x="3733800" y="29718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The Factors Used in the Analysis: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=5.5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1.00 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0.24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0.18 </a:t>
            </a:r>
          </a:p>
          <a:p>
            <a:pPr lvl="0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classification: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(Rock).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1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Fa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1 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×S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0.24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M1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F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×S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0.18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2/3(S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MS)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0.16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SD1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2/3(S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M1)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0.12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Ds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/2.5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0.064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 The mapped spectral accelerations for short periods</a:t>
            </a:r>
          </a:p>
          <a:p>
            <a:pPr>
              <a:buFont typeface="Courier New" pitchFamily="49" charset="0"/>
              <a:buChar char="o"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 The mapped spectral accelerations for 1-second periods </a:t>
            </a:r>
          </a:p>
          <a:p>
            <a:pPr>
              <a:buFont typeface="Courier New" pitchFamily="49" charset="0"/>
              <a:buChar char="o"/>
            </a:pP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Fa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Site coefficient for Ss</a:t>
            </a:r>
          </a:p>
          <a:p>
            <a:pPr>
              <a:buFont typeface="Courier New" pitchFamily="49" charset="0"/>
              <a:buChar char="o"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Fv: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Site coefficient S1</a:t>
            </a:r>
          </a:p>
          <a:p>
            <a:pPr>
              <a:buFont typeface="Courier New" pitchFamily="49" charset="0"/>
              <a:buChar char="o"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SMS and SM1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 Maximum spectral response acceleration</a:t>
            </a:r>
          </a:p>
          <a:p>
            <a:pPr>
              <a:buFont typeface="Courier New" pitchFamily="49" charset="0"/>
              <a:buChar char="o"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SDS and SD1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 Design spectral response acceleration</a:t>
            </a:r>
          </a:p>
          <a:p>
            <a:pPr>
              <a:buFont typeface="Courier New" pitchFamily="49" charset="0"/>
              <a:buChar char="o"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: Response modification factor</a:t>
            </a:r>
          </a:p>
          <a:p>
            <a:pPr>
              <a:buFont typeface="Courier New" pitchFamily="49" charset="0"/>
              <a:buChar char="o"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: occupancy importance factor</a:t>
            </a:r>
          </a:p>
          <a:p>
            <a:pPr>
              <a:buFont typeface="Courier New" pitchFamily="49" charset="0"/>
              <a:buChar char="o"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CT and x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 factors for calculating the fundamental period</a:t>
            </a:r>
          </a:p>
          <a:p>
            <a:pPr>
              <a:buFont typeface="Courier New" pitchFamily="49" charset="0"/>
              <a:buChar char="o"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Ta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 Approximate the fundamental period</a:t>
            </a:r>
          </a:p>
          <a:p>
            <a:pPr>
              <a:buFont typeface="Courier New" pitchFamily="49" charset="0"/>
              <a:buChar char="o"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 Seismic response coefficient</a:t>
            </a:r>
          </a:p>
          <a:p>
            <a:pPr>
              <a:buFont typeface="Courier New" pitchFamily="49" charset="0"/>
              <a:buChar char="o"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C:\Users\ProBook\Desktop\New folder\Capture 12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28600"/>
            <a:ext cx="64008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Spectral Response acceleration curve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C:\Users\ProBook\Desktop\New folder\Capture13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752600"/>
            <a:ext cx="7696200" cy="495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5410200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-direction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scale factor for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= 1.78.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scale factor for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 X 30%= 0.535.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result base shear in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direction=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1419.973KN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-direction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scale factor for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= 1.78.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scale factor for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X 30%= 0.535.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Total Reactions for Response Spectral from SAP 2000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4" name="Picture 3" descr="C:\Users\ProBook\Desktop\New folder\Capture7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124200"/>
            <a:ext cx="7162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2800" spc="50" dirty="0" smtClean="0">
                <a:ln w="11430"/>
                <a:latin typeface="Times New Roman" pitchFamily="18" charset="0"/>
                <a:cs typeface="Times New Roman" pitchFamily="18" charset="0"/>
              </a:rPr>
              <a:t>location &amp; Description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structure is a commercial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building,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located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at Ramallah city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with 12 stories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building has many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functions:- </a:t>
            </a:r>
          </a:p>
          <a:p>
            <a:pPr lvl="1">
              <a:buFont typeface="Wingdings" pitchFamily="2" charset="2"/>
              <a:buChar char="Ø"/>
            </a:pP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parking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lots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shopping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centers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business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offices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1"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pc="50" dirty="0" smtClean="0">
                <a:ln w="11430"/>
                <a:latin typeface="Times New Roman" pitchFamily="18" charset="0"/>
                <a:cs typeface="Times New Roman" pitchFamily="18" charset="0"/>
              </a:rPr>
              <a:t>Architectural plan.</a:t>
            </a:r>
            <a:endParaRPr lang="en-GB" spc="50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95400"/>
            <a:ext cx="8229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3100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733800"/>
            <a:ext cx="80010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81000"/>
            <a:ext cx="3429000" cy="566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609600"/>
            <a:ext cx="35814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524000"/>
            <a:ext cx="385762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838200"/>
            <a:ext cx="8915400" cy="364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90800" y="5029200"/>
            <a:ext cx="3798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4925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Strip Section in MAT Foundation  Y</a:t>
            </a:r>
            <a:r>
              <a:rPr kumimoji="0" lang="en-US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dir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0178" name="Picture 2" descr="C:\Users\ProBook\Desktop\fff\Capturej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0"/>
            <a:ext cx="7391400" cy="6423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0"/>
            <a:ext cx="402954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533400"/>
            <a:ext cx="2209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876800"/>
            <a:ext cx="8229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02" name="Picture 2" descr="C:\Users\ProBook\Desktop\fff\Captur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"/>
            <a:ext cx="7391399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3793" name="Picture 1" descr="C:\Users\ProBook\Desktop\fff\Capturesss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533400"/>
            <a:ext cx="75438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spc="50" dirty="0" smtClean="0">
                <a:ln w="11430"/>
                <a:latin typeface="Times New Roman" pitchFamily="18" charset="0"/>
                <a:cs typeface="Times New Roman" pitchFamily="18" charset="0"/>
              </a:rPr>
              <a:t>Material properties.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05531673"/>
              </p:ext>
            </p:extLst>
          </p:nvPr>
        </p:nvGraphicFramePr>
        <p:xfrm>
          <a:off x="457200" y="1584960"/>
          <a:ext cx="8229600" cy="14630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886200"/>
                <a:gridCol w="2157618"/>
                <a:gridCol w="2185782"/>
              </a:tblGrid>
              <a:tr h="19050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MATERIAL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TYPE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PROPERTIES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Reinforced con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(beam &amp;slab)</a:t>
                      </a: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Structural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fc’ = 28MPa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Reinforced con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(column)</a:t>
                      </a:r>
                      <a:endParaRPr lang="en-US" sz="24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</a:rPr>
                        <a:t>Structural</a:t>
                      </a:r>
                      <a:endParaRPr lang="en-US" sz="24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>
                          <a:effectLst/>
                        </a:rPr>
                        <a:t>fc</a:t>
                      </a:r>
                      <a:r>
                        <a:rPr lang="en-US" sz="2400" dirty="0" smtClean="0">
                          <a:effectLst/>
                        </a:rPr>
                        <a:t>’ = 35MPa</a:t>
                      </a:r>
                      <a:endParaRPr lang="en-US" sz="24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Reinforcement steel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Structural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fy</a:t>
                      </a:r>
                      <a:r>
                        <a:rPr lang="en-US" sz="2400" dirty="0">
                          <a:effectLst/>
                        </a:rPr>
                        <a:t> = 420MPa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705531673"/>
              </p:ext>
            </p:extLst>
          </p:nvPr>
        </p:nvGraphicFramePr>
        <p:xfrm>
          <a:off x="457200" y="3505200"/>
          <a:ext cx="8229600" cy="292379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886200"/>
                <a:gridCol w="2157618"/>
                <a:gridCol w="2185782"/>
              </a:tblGrid>
              <a:tr h="40005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MATERIAL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TYPE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PROPERTIES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Sand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Non-structural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γ = 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Plain concrete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</a:rPr>
                        <a:t>Non-structural</a:t>
                      </a:r>
                      <a:endParaRPr lang="en-US" sz="24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γ = 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Block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</a:rPr>
                        <a:t>Non-structural</a:t>
                      </a:r>
                      <a:endParaRPr lang="en-US" sz="24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γ = 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Stone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Non-structural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γ = 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Tile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</a:rPr>
                        <a:t>Non-structural</a:t>
                      </a:r>
                      <a:endParaRPr lang="en-US" sz="24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γ = 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Mortar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Non-structural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γ = 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Structural System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design the building we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choose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way solid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slab.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   to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achieve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best con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dition in load transfer.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Load transfers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1" name="Picture 1" descr="C:\Users\ProBook\Desktop\fff\ss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143000"/>
            <a:ext cx="64008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Preliminary design &amp; Load calculations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2743200"/>
          <a:ext cx="8077200" cy="1442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935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SS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OEC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TEC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CANT.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OWSS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L/20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L/24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L/28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L/10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Beam Or OWRS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L/16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L/18.5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L/21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L/8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81000" y="1447800"/>
            <a:ext cx="31790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min thickness for beam 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5257800"/>
            <a:ext cx="2960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  We use beam 60 X 40  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Slab thickness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28600" y="1828800"/>
            <a:ext cx="1219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min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1524000"/>
            <a:ext cx="2514600" cy="978838"/>
          </a:xfrm>
          <a:prstGeom prst="rect">
            <a:avLst/>
          </a:prstGeom>
          <a:noFill/>
        </p:spPr>
      </p:pic>
      <p:pic>
        <p:nvPicPr>
          <p:cNvPr id="6" name="Picture 5" descr="C:\Users\ProBook\Desktop\New folder\l-sec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810000"/>
            <a:ext cx="2788644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3886200"/>
            <a:ext cx="2853546" cy="263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28600" y="3124200"/>
            <a:ext cx="36473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 smtClean="0">
              <a:sym typeface="Wingdings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take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 err="1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0" y="2819400"/>
            <a:ext cx="129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0.15m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Wingding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</TotalTime>
  <Words>706</Words>
  <Application>Microsoft Office PowerPoint</Application>
  <PresentationFormat>On-screen Show (4:3)</PresentationFormat>
  <Paragraphs>226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Structural Design for Host Mall   </vt:lpstr>
      <vt:lpstr>Outline </vt:lpstr>
      <vt:lpstr> location &amp; Description</vt:lpstr>
      <vt:lpstr> </vt:lpstr>
      <vt:lpstr>Material properties.</vt:lpstr>
      <vt:lpstr>Structural System </vt:lpstr>
      <vt:lpstr>Load transfers </vt:lpstr>
      <vt:lpstr>Preliminary design &amp; Load calculations</vt:lpstr>
      <vt:lpstr>Slab thickness </vt:lpstr>
      <vt:lpstr> </vt:lpstr>
      <vt:lpstr> To check if the thickness is sufficient or not </vt:lpstr>
      <vt:lpstr>Load calculations</vt:lpstr>
      <vt:lpstr> </vt:lpstr>
      <vt:lpstr>Load combination </vt:lpstr>
      <vt:lpstr> SAP  MODEL  VERIFICATIONS :- </vt:lpstr>
      <vt:lpstr>Stress-Strain relationship</vt:lpstr>
      <vt:lpstr> </vt:lpstr>
      <vt:lpstr>  Dynamic analysis  </vt:lpstr>
      <vt:lpstr>Seismic Hazard Map to Find Ss.</vt:lpstr>
      <vt:lpstr>Seismic Hazard Map to Find S1</vt:lpstr>
      <vt:lpstr>Site Soil type</vt:lpstr>
      <vt:lpstr>Value of Site coefficient Fa</vt:lpstr>
      <vt:lpstr>Value of Site coefficient Fv</vt:lpstr>
      <vt:lpstr>The Factors Used in the Analysis: </vt:lpstr>
      <vt:lpstr> </vt:lpstr>
      <vt:lpstr> </vt:lpstr>
      <vt:lpstr>Spectral Response acceleration curve.</vt:lpstr>
      <vt:lpstr> </vt:lpstr>
      <vt:lpstr>Total Reactions for Response Spectral from SAP 2000  </vt:lpstr>
      <vt:lpstr> </vt:lpstr>
      <vt:lpstr>Slide 31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design for host mall</dc:title>
  <dc:creator>FAHMI</dc:creator>
  <cp:lastModifiedBy>ProBook</cp:lastModifiedBy>
  <cp:revision>57</cp:revision>
  <dcterms:created xsi:type="dcterms:W3CDTF">2014-05-13T00:42:19Z</dcterms:created>
  <dcterms:modified xsi:type="dcterms:W3CDTF">2014-05-17T23:00:50Z</dcterms:modified>
</cp:coreProperties>
</file>