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regular.fntdata"/><Relationship Id="rId25" Type="http://schemas.openxmlformats.org/officeDocument/2006/relationships/slide" Target="slides/slide20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6.xml"/><Relationship Id="rId33" Type="http://schemas.openxmlformats.org/officeDocument/2006/relationships/font" Target="fonts/Lato-boldItalic.fntdata"/><Relationship Id="rId10" Type="http://schemas.openxmlformats.org/officeDocument/2006/relationships/slide" Target="slides/slide5.xml"/><Relationship Id="rId32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b2bb204b6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b2bb204b6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b2bb204b6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b2bb204b6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b2f97a0e4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b2f97a0e4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b2f97a0e4_4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b2f97a0e4_4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b2f97a0e4_4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b2f97a0e4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b2bb204b6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b2bb204b6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b2bb204b6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b2bb204b6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b2bb204b6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b2bb204b6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b2bb204b6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b2bb204b6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b2bb204b6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b2bb204b6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b2bb204b6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b2bb204b6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b2bb204b6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b2bb204b6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b2bb204b6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b2bb204b6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b2bb204b6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b2bb204b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b2bb204b6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b2bb204b6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b2bb204b6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b2bb204b6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b2bb204b6_0_3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b2bb204b6_0_3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b2bb204b6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b2bb204b6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b2bb204b6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b2bb204b6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Robot </a:t>
            </a:r>
            <a:r>
              <a:rPr lang="en"/>
              <a:t>Vacuum Cleaner </a:t>
            </a:r>
            <a:r>
              <a:rPr lang="en"/>
              <a:t> 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Prepared by: 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Laith Abukhader</a:t>
            </a:r>
            <a:endParaRPr>
              <a:solidFill>
                <a:srgbClr val="43434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Sudqi Jawabreh</a:t>
            </a:r>
            <a:endParaRPr>
              <a:solidFill>
                <a:srgbClr val="43434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Batteries</a:t>
            </a:r>
            <a:r>
              <a:rPr lang="en"/>
              <a:t> </a:t>
            </a:r>
            <a:endParaRPr/>
          </a:p>
        </p:txBody>
      </p:sp>
      <p:sp>
        <p:nvSpPr>
          <p:cNvPr id="147" name="Google Shape;147;p2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-3 Cell LiPo </a:t>
            </a:r>
            <a:r>
              <a:rPr lang="en" sz="1800"/>
              <a:t>Battery  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-1500mAh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-11.1V</a:t>
            </a:r>
            <a:endParaRPr sz="1800"/>
          </a:p>
        </p:txBody>
      </p:sp>
      <p:pic>
        <p:nvPicPr>
          <p:cNvPr id="148" name="Google Shape;1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1379625"/>
            <a:ext cx="2960350" cy="296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Step-Down</a:t>
            </a:r>
            <a:endParaRPr/>
          </a:p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7276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LM2596 2A Adjustable Step-Down</a:t>
            </a:r>
            <a:br>
              <a:rPr lang="en" sz="1800"/>
            </a:br>
            <a:r>
              <a:rPr lang="en" sz="1800"/>
              <a:t>-2 A</a:t>
            </a:r>
            <a:endParaRPr sz="1800"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1350" y="1318650"/>
            <a:ext cx="3289650" cy="328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3"/>
          <p:cNvSpPr txBox="1"/>
          <p:nvPr/>
        </p:nvSpPr>
        <p:spPr>
          <a:xfrm>
            <a:off x="0" y="662950"/>
            <a:ext cx="68700" cy="23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Flow and 3D model</a:t>
            </a:r>
            <a:endParaRPr/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650" y="823950"/>
            <a:ext cx="7558326" cy="408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3125" y="757625"/>
            <a:ext cx="6729401" cy="395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Motion</a:t>
            </a:r>
            <a:endParaRPr/>
          </a:p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</a:t>
            </a:r>
            <a:r>
              <a:rPr lang="en" sz="1800"/>
              <a:t>Algorithms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-ZigZag </a:t>
            </a:r>
            <a:endParaRPr sz="1800"/>
          </a:p>
        </p:txBody>
      </p:sp>
      <p:pic>
        <p:nvPicPr>
          <p:cNvPr id="183" name="Google Shape;18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5650" y="1318650"/>
            <a:ext cx="198120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9400" y="2871234"/>
            <a:ext cx="2373675" cy="165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81975" y="2731774"/>
            <a:ext cx="1905000" cy="17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96348" y="746248"/>
            <a:ext cx="3221300" cy="2066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9775" y="1318650"/>
            <a:ext cx="5583600" cy="35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Constrains </a:t>
            </a:r>
            <a:endParaRPr/>
          </a:p>
        </p:txBody>
      </p:sp>
      <p:sp>
        <p:nvSpPr>
          <p:cNvPr id="199" name="Google Shape;199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Noisy sensors.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Accumulated error  in state.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Model Spacing.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Drifting.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Unavailable parts so we 3D-printed them.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The cost of the printing process.</a:t>
            </a:r>
            <a:endParaRPr sz="1800"/>
          </a:p>
        </p:txBody>
      </p:sp>
      <p:pic>
        <p:nvPicPr>
          <p:cNvPr id="200" name="Google Shape;20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9325" y="3094596"/>
            <a:ext cx="1555875" cy="162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9203" y="1116200"/>
            <a:ext cx="2162219" cy="197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7725" y="1099421"/>
            <a:ext cx="2211475" cy="197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sp>
        <p:nvSpPr>
          <p:cNvPr id="208" name="Google Shape;208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4" name="Google Shape;214;p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Support for different surfaces </a:t>
            </a:r>
            <a:endParaRPr sz="1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Self-charging </a:t>
            </a:r>
            <a:endParaRPr sz="1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Mapping and Localization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5"/>
                </a:solidFill>
              </a:rPr>
              <a:t>Outline</a:t>
            </a:r>
            <a:endParaRPr sz="3000">
              <a:solidFill>
                <a:schemeClr val="accent5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7650" y="20674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-Motivation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-Technical 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choices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-Implementation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-Constraints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-Demo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-Future work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569425" y="29418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    THANKS!</a:t>
            </a:r>
            <a:endParaRPr/>
          </a:p>
        </p:txBody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76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7650" y="205602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-The tedious process of cleaning</a:t>
            </a:r>
            <a:endParaRPr sz="1800"/>
          </a:p>
          <a:p>
            <a:pPr indent="0" lvl="0" marL="0" rtl="0">
              <a:lnSpc>
                <a:spcPct val="110000"/>
              </a:lnSpc>
              <a:spcBef>
                <a:spcPts val="1600"/>
              </a:spcBef>
              <a:spcAft>
                <a:spcPts val="800"/>
              </a:spcAft>
              <a:buNone/>
            </a:pPr>
            <a:r>
              <a:rPr lang="en" sz="1800"/>
              <a:t>-For e</a:t>
            </a:r>
            <a:r>
              <a:rPr lang="en" sz="1800"/>
              <a:t>lderlies </a:t>
            </a:r>
            <a:r>
              <a:rPr lang="en" sz="1800"/>
              <a:t>and disabled.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options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-Controllers                                                       -Hbridge 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-S</a:t>
            </a:r>
            <a:r>
              <a:rPr lang="en" sz="1800"/>
              <a:t>ensor                                                                 -Motors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-Air Blower                                                         -Batteries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-Step-Down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Controllers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7650" y="20674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-</a:t>
            </a:r>
            <a:r>
              <a:rPr lang="en" sz="1800"/>
              <a:t>Arduino</a:t>
            </a:r>
            <a:r>
              <a:rPr lang="en" sz="1800"/>
              <a:t> MEGA</a:t>
            </a:r>
            <a:endParaRPr sz="1800"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9626" y="1853851"/>
            <a:ext cx="3503824" cy="180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Sensors</a:t>
            </a:r>
            <a:endParaRPr/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-Ultrasonic  Sensors</a:t>
            </a:r>
            <a:br>
              <a:rPr lang="en" sz="1800"/>
            </a:br>
            <a:r>
              <a:rPr lang="en" sz="1800"/>
              <a:t>-range 2-200 cm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- angle 20 degree</a:t>
            </a:r>
            <a:endParaRPr sz="1800"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5450" y="2825500"/>
            <a:ext cx="255270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H-bridge </a:t>
            </a:r>
            <a:endParaRPr/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lt1"/>
                </a:highlight>
              </a:rPr>
              <a:t>Motor Drive Controller Board Module</a:t>
            </a:r>
            <a:endParaRPr sz="1800"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highlight>
                  <a:schemeClr val="lt1"/>
                </a:highlight>
              </a:rPr>
              <a:t> L298N Dual H Bridge</a:t>
            </a:r>
            <a:endParaRPr sz="1800">
              <a:highlight>
                <a:schemeClr val="lt1"/>
              </a:highlight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6863" y="881050"/>
            <a:ext cx="3381375" cy="338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Motors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-DC motor with Gearbox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- 6v  210rpm 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</a:t>
            </a:r>
            <a:r>
              <a:rPr lang="en" sz="1800"/>
              <a:t>quadrature</a:t>
            </a:r>
            <a:r>
              <a:rPr lang="en" sz="1800"/>
              <a:t> hall effect encoder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-(34:1 Ratio)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0325" y="2396875"/>
            <a:ext cx="1943100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Blower</a:t>
            </a:r>
            <a:endParaRPr/>
          </a:p>
        </p:txBody>
      </p:sp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-SanAceB97 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-High speed Air Blower  </a:t>
            </a:r>
            <a:r>
              <a:rPr b="1" lang="en" sz="1800"/>
              <a:t>(12V DC--  3.4A)/1.4 cmh</a:t>
            </a:r>
            <a:endParaRPr b="1" sz="18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8750" y="3028950"/>
            <a:ext cx="281940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5213" y="302895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