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0" r:id="rId1"/>
  </p:sldMasterIdLst>
  <p:notesMasterIdLst>
    <p:notesMasterId r:id="rId106"/>
  </p:notesMasterIdLst>
  <p:handoutMasterIdLst>
    <p:handoutMasterId r:id="rId107"/>
  </p:handoutMasterIdLst>
  <p:sldIdLst>
    <p:sldId id="311" r:id="rId2"/>
    <p:sldId id="257" r:id="rId3"/>
    <p:sldId id="334" r:id="rId4"/>
    <p:sldId id="388" r:id="rId5"/>
    <p:sldId id="389" r:id="rId6"/>
    <p:sldId id="390" r:id="rId7"/>
    <p:sldId id="392" r:id="rId8"/>
    <p:sldId id="394" r:id="rId9"/>
    <p:sldId id="395" r:id="rId10"/>
    <p:sldId id="396" r:id="rId11"/>
    <p:sldId id="397" r:id="rId12"/>
    <p:sldId id="398" r:id="rId13"/>
    <p:sldId id="399" r:id="rId14"/>
    <p:sldId id="400" r:id="rId15"/>
    <p:sldId id="401" r:id="rId16"/>
    <p:sldId id="402" r:id="rId17"/>
    <p:sldId id="446" r:id="rId18"/>
    <p:sldId id="447" r:id="rId19"/>
    <p:sldId id="448" r:id="rId20"/>
    <p:sldId id="449" r:id="rId21"/>
    <p:sldId id="256" r:id="rId22"/>
    <p:sldId id="279" r:id="rId23"/>
    <p:sldId id="268" r:id="rId24"/>
    <p:sldId id="263" r:id="rId25"/>
    <p:sldId id="264" r:id="rId26"/>
    <p:sldId id="265" r:id="rId27"/>
    <p:sldId id="266" r:id="rId28"/>
    <p:sldId id="267" r:id="rId29"/>
    <p:sldId id="280" r:id="rId30"/>
    <p:sldId id="270" r:id="rId31"/>
    <p:sldId id="271" r:id="rId32"/>
    <p:sldId id="272" r:id="rId33"/>
    <p:sldId id="273" r:id="rId34"/>
    <p:sldId id="281" r:id="rId35"/>
    <p:sldId id="258" r:id="rId36"/>
    <p:sldId id="259" r:id="rId37"/>
    <p:sldId id="283" r:id="rId38"/>
    <p:sldId id="274" r:id="rId39"/>
    <p:sldId id="275" r:id="rId40"/>
    <p:sldId id="278" r:id="rId41"/>
    <p:sldId id="277" r:id="rId42"/>
    <p:sldId id="284" r:id="rId43"/>
    <p:sldId id="285" r:id="rId44"/>
    <p:sldId id="403" r:id="rId45"/>
    <p:sldId id="404" r:id="rId46"/>
    <p:sldId id="405" r:id="rId47"/>
    <p:sldId id="406" r:id="rId48"/>
    <p:sldId id="407" r:id="rId49"/>
    <p:sldId id="408" r:id="rId50"/>
    <p:sldId id="409" r:id="rId51"/>
    <p:sldId id="410" r:id="rId52"/>
    <p:sldId id="411" r:id="rId53"/>
    <p:sldId id="412" r:id="rId54"/>
    <p:sldId id="414" r:id="rId55"/>
    <p:sldId id="413" r:id="rId56"/>
    <p:sldId id="415" r:id="rId57"/>
    <p:sldId id="417" r:id="rId58"/>
    <p:sldId id="421" r:id="rId59"/>
    <p:sldId id="422" r:id="rId60"/>
    <p:sldId id="419" r:id="rId61"/>
    <p:sldId id="420" r:id="rId62"/>
    <p:sldId id="423" r:id="rId63"/>
    <p:sldId id="260" r:id="rId64"/>
    <p:sldId id="261" r:id="rId65"/>
    <p:sldId id="262" r:id="rId66"/>
    <p:sldId id="424" r:id="rId67"/>
    <p:sldId id="425" r:id="rId68"/>
    <p:sldId id="426" r:id="rId69"/>
    <p:sldId id="427" r:id="rId70"/>
    <p:sldId id="428" r:id="rId71"/>
    <p:sldId id="429" r:id="rId72"/>
    <p:sldId id="269" r:id="rId73"/>
    <p:sldId id="430" r:id="rId74"/>
    <p:sldId id="431" r:id="rId75"/>
    <p:sldId id="432" r:id="rId76"/>
    <p:sldId id="300" r:id="rId77"/>
    <p:sldId id="303" r:id="rId78"/>
    <p:sldId id="301" r:id="rId79"/>
    <p:sldId id="302" r:id="rId80"/>
    <p:sldId id="299" r:id="rId81"/>
    <p:sldId id="433" r:id="rId82"/>
    <p:sldId id="434" r:id="rId83"/>
    <p:sldId id="297" r:id="rId84"/>
    <p:sldId id="298" r:id="rId85"/>
    <p:sldId id="435" r:id="rId86"/>
    <p:sldId id="436" r:id="rId87"/>
    <p:sldId id="276" r:id="rId88"/>
    <p:sldId id="437" r:id="rId89"/>
    <p:sldId id="438" r:id="rId90"/>
    <p:sldId id="439" r:id="rId91"/>
    <p:sldId id="440" r:id="rId92"/>
    <p:sldId id="441" r:id="rId93"/>
    <p:sldId id="282" r:id="rId94"/>
    <p:sldId id="442" r:id="rId95"/>
    <p:sldId id="443" r:id="rId96"/>
    <p:sldId id="444" r:id="rId97"/>
    <p:sldId id="286" r:id="rId98"/>
    <p:sldId id="287" r:id="rId99"/>
    <p:sldId id="288" r:id="rId100"/>
    <p:sldId id="289" r:id="rId101"/>
    <p:sldId id="290" r:id="rId102"/>
    <p:sldId id="291" r:id="rId103"/>
    <p:sldId id="295" r:id="rId104"/>
    <p:sldId id="445" r:id="rId10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603" autoAdjust="0"/>
    <p:restoredTop sz="94660"/>
  </p:normalViewPr>
  <p:slideViewPr>
    <p:cSldViewPr snapToGrid="0">
      <p:cViewPr varScale="1">
        <p:scale>
          <a:sx n="68" d="100"/>
          <a:sy n="68" d="100"/>
        </p:scale>
        <p:origin x="46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handoutMaster" Target="handoutMasters/handoutMaster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77BE77A-2938-4306-B1DB-0C78834EEE6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SA"/>
          </a:p>
        </p:txBody>
      </p:sp>
      <p:sp>
        <p:nvSpPr>
          <p:cNvPr id="3" name="Date Placeholder 2">
            <a:extLst>
              <a:ext uri="{FF2B5EF4-FFF2-40B4-BE49-F238E27FC236}">
                <a16:creationId xmlns:a16="http://schemas.microsoft.com/office/drawing/2014/main" id="{07C6BB51-168E-46CF-9F4B-CA8527DCC7B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a:defRPr sz="1200"/>
            </a:lvl1pPr>
          </a:lstStyle>
          <a:p>
            <a:fld id="{DB32D047-DCFE-44CF-AFD4-CE2F33352E09}" type="datetimeFigureOut">
              <a:rPr lang="ar-SA" smtClean="0"/>
              <a:t>16/09/1440</a:t>
            </a:fld>
            <a:endParaRPr lang="ar-SA"/>
          </a:p>
        </p:txBody>
      </p:sp>
      <p:sp>
        <p:nvSpPr>
          <p:cNvPr id="4" name="Footer Placeholder 3">
            <a:extLst>
              <a:ext uri="{FF2B5EF4-FFF2-40B4-BE49-F238E27FC236}">
                <a16:creationId xmlns:a16="http://schemas.microsoft.com/office/drawing/2014/main" id="{9BBC0872-7AA0-417F-9208-42A76095411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r">
              <a:defRPr sz="1200"/>
            </a:lvl1pPr>
          </a:lstStyle>
          <a:p>
            <a:endParaRPr lang="ar-SA"/>
          </a:p>
        </p:txBody>
      </p:sp>
      <p:sp>
        <p:nvSpPr>
          <p:cNvPr id="5" name="Slide Number Placeholder 4">
            <a:extLst>
              <a:ext uri="{FF2B5EF4-FFF2-40B4-BE49-F238E27FC236}">
                <a16:creationId xmlns:a16="http://schemas.microsoft.com/office/drawing/2014/main" id="{36A8D1CE-3DF0-4E9D-94D6-D41EA0C848B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a:defRPr sz="1200"/>
            </a:lvl1pPr>
          </a:lstStyle>
          <a:p>
            <a:fld id="{1425D246-8F2A-491B-A813-A2B4E09F1DDE}" type="slidenum">
              <a:rPr lang="ar-SA" smtClean="0"/>
              <a:t>‹#›</a:t>
            </a:fld>
            <a:endParaRPr lang="ar-SA"/>
          </a:p>
        </p:txBody>
      </p:sp>
    </p:spTree>
    <p:extLst>
      <p:ext uri="{BB962C8B-B14F-4D97-AF65-F5344CB8AC3E}">
        <p14:creationId xmlns:p14="http://schemas.microsoft.com/office/powerpoint/2010/main" val="16176632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S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0F78F88A-5422-49D7-B9B1-CBE2F9381823}" type="datetimeFigureOut">
              <a:rPr lang="ar-SA" smtClean="0"/>
              <a:t>16/09/1440</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S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B83832F5-1DF2-42F0-AB13-8A4AB7181F02}" type="slidenum">
              <a:rPr lang="ar-SA" smtClean="0"/>
              <a:t>‹#›</a:t>
            </a:fld>
            <a:endParaRPr lang="ar-SA"/>
          </a:p>
        </p:txBody>
      </p:sp>
    </p:spTree>
    <p:extLst>
      <p:ext uri="{BB962C8B-B14F-4D97-AF65-F5344CB8AC3E}">
        <p14:creationId xmlns:p14="http://schemas.microsoft.com/office/powerpoint/2010/main" val="258343421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4</a:t>
            </a:fld>
            <a:endParaRPr lang="ar-SA"/>
          </a:p>
        </p:txBody>
      </p:sp>
    </p:spTree>
    <p:extLst>
      <p:ext uri="{BB962C8B-B14F-4D97-AF65-F5344CB8AC3E}">
        <p14:creationId xmlns:p14="http://schemas.microsoft.com/office/powerpoint/2010/main" val="37539993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14</a:t>
            </a:fld>
            <a:endParaRPr lang="ar-SA"/>
          </a:p>
        </p:txBody>
      </p:sp>
    </p:spTree>
    <p:extLst>
      <p:ext uri="{BB962C8B-B14F-4D97-AF65-F5344CB8AC3E}">
        <p14:creationId xmlns:p14="http://schemas.microsoft.com/office/powerpoint/2010/main" val="1460048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15</a:t>
            </a:fld>
            <a:endParaRPr lang="ar-SA"/>
          </a:p>
        </p:txBody>
      </p:sp>
    </p:spTree>
    <p:extLst>
      <p:ext uri="{BB962C8B-B14F-4D97-AF65-F5344CB8AC3E}">
        <p14:creationId xmlns:p14="http://schemas.microsoft.com/office/powerpoint/2010/main" val="30520813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16</a:t>
            </a:fld>
            <a:endParaRPr lang="ar-SA"/>
          </a:p>
        </p:txBody>
      </p:sp>
    </p:spTree>
    <p:extLst>
      <p:ext uri="{BB962C8B-B14F-4D97-AF65-F5344CB8AC3E}">
        <p14:creationId xmlns:p14="http://schemas.microsoft.com/office/powerpoint/2010/main" val="2834879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17</a:t>
            </a:fld>
            <a:endParaRPr lang="ar-SA"/>
          </a:p>
        </p:txBody>
      </p:sp>
    </p:spTree>
    <p:extLst>
      <p:ext uri="{BB962C8B-B14F-4D97-AF65-F5344CB8AC3E}">
        <p14:creationId xmlns:p14="http://schemas.microsoft.com/office/powerpoint/2010/main" val="22772033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18</a:t>
            </a:fld>
            <a:endParaRPr lang="ar-SA"/>
          </a:p>
        </p:txBody>
      </p:sp>
    </p:spTree>
    <p:extLst>
      <p:ext uri="{BB962C8B-B14F-4D97-AF65-F5344CB8AC3E}">
        <p14:creationId xmlns:p14="http://schemas.microsoft.com/office/powerpoint/2010/main" val="23426551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19</a:t>
            </a:fld>
            <a:endParaRPr lang="ar-SA"/>
          </a:p>
        </p:txBody>
      </p:sp>
    </p:spTree>
    <p:extLst>
      <p:ext uri="{BB962C8B-B14F-4D97-AF65-F5344CB8AC3E}">
        <p14:creationId xmlns:p14="http://schemas.microsoft.com/office/powerpoint/2010/main" val="1653699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20</a:t>
            </a:fld>
            <a:endParaRPr lang="ar-SA"/>
          </a:p>
        </p:txBody>
      </p:sp>
    </p:spTree>
    <p:extLst>
      <p:ext uri="{BB962C8B-B14F-4D97-AF65-F5344CB8AC3E}">
        <p14:creationId xmlns:p14="http://schemas.microsoft.com/office/powerpoint/2010/main" val="12478193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46</a:t>
            </a:fld>
            <a:endParaRPr lang="ar-SA"/>
          </a:p>
        </p:txBody>
      </p:sp>
    </p:spTree>
    <p:extLst>
      <p:ext uri="{BB962C8B-B14F-4D97-AF65-F5344CB8AC3E}">
        <p14:creationId xmlns:p14="http://schemas.microsoft.com/office/powerpoint/2010/main" val="3521479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5</a:t>
            </a:fld>
            <a:endParaRPr lang="ar-SA"/>
          </a:p>
        </p:txBody>
      </p:sp>
    </p:spTree>
    <p:extLst>
      <p:ext uri="{BB962C8B-B14F-4D97-AF65-F5344CB8AC3E}">
        <p14:creationId xmlns:p14="http://schemas.microsoft.com/office/powerpoint/2010/main" val="8320660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6</a:t>
            </a:fld>
            <a:endParaRPr lang="ar-SA"/>
          </a:p>
        </p:txBody>
      </p:sp>
    </p:spTree>
    <p:extLst>
      <p:ext uri="{BB962C8B-B14F-4D97-AF65-F5344CB8AC3E}">
        <p14:creationId xmlns:p14="http://schemas.microsoft.com/office/powerpoint/2010/main" val="3577144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8</a:t>
            </a:fld>
            <a:endParaRPr lang="ar-SA"/>
          </a:p>
        </p:txBody>
      </p:sp>
    </p:spTree>
    <p:extLst>
      <p:ext uri="{BB962C8B-B14F-4D97-AF65-F5344CB8AC3E}">
        <p14:creationId xmlns:p14="http://schemas.microsoft.com/office/powerpoint/2010/main" val="434922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9</a:t>
            </a:fld>
            <a:endParaRPr lang="ar-SA"/>
          </a:p>
        </p:txBody>
      </p:sp>
    </p:spTree>
    <p:extLst>
      <p:ext uri="{BB962C8B-B14F-4D97-AF65-F5344CB8AC3E}">
        <p14:creationId xmlns:p14="http://schemas.microsoft.com/office/powerpoint/2010/main" val="18709125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10</a:t>
            </a:fld>
            <a:endParaRPr lang="ar-SA"/>
          </a:p>
        </p:txBody>
      </p:sp>
    </p:spTree>
    <p:extLst>
      <p:ext uri="{BB962C8B-B14F-4D97-AF65-F5344CB8AC3E}">
        <p14:creationId xmlns:p14="http://schemas.microsoft.com/office/powerpoint/2010/main" val="10532983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11</a:t>
            </a:fld>
            <a:endParaRPr lang="ar-SA"/>
          </a:p>
        </p:txBody>
      </p:sp>
    </p:spTree>
    <p:extLst>
      <p:ext uri="{BB962C8B-B14F-4D97-AF65-F5344CB8AC3E}">
        <p14:creationId xmlns:p14="http://schemas.microsoft.com/office/powerpoint/2010/main" val="3135500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12</a:t>
            </a:fld>
            <a:endParaRPr lang="ar-SA"/>
          </a:p>
        </p:txBody>
      </p:sp>
    </p:spTree>
    <p:extLst>
      <p:ext uri="{BB962C8B-B14F-4D97-AF65-F5344CB8AC3E}">
        <p14:creationId xmlns:p14="http://schemas.microsoft.com/office/powerpoint/2010/main" val="10386110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3832F5-1DF2-42F0-AB13-8A4AB7181F02}" type="slidenum">
              <a:rPr lang="ar-SA" smtClean="0"/>
              <a:t>13</a:t>
            </a:fld>
            <a:endParaRPr lang="ar-SA"/>
          </a:p>
        </p:txBody>
      </p:sp>
    </p:spTree>
    <p:extLst>
      <p:ext uri="{BB962C8B-B14F-4D97-AF65-F5344CB8AC3E}">
        <p14:creationId xmlns:p14="http://schemas.microsoft.com/office/powerpoint/2010/main" val="2590394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5344613-AFE5-47FC-BA34-E60AA626C662}" type="datetime1">
              <a:rPr lang="en-US" smtClean="0"/>
              <a:t>20-May-19</a:t>
            </a:fld>
            <a:endParaRPr lang="ar-SA"/>
          </a:p>
        </p:txBody>
      </p:sp>
      <p:sp>
        <p:nvSpPr>
          <p:cNvPr id="5" name="Footer Placeholder 4"/>
          <p:cNvSpPr>
            <a:spLocks noGrp="1"/>
          </p:cNvSpPr>
          <p:nvPr>
            <p:ph type="ftr" sz="quarter" idx="11"/>
          </p:nvPr>
        </p:nvSpPr>
        <p:spPr/>
        <p:txBody>
          <a:bodyPr/>
          <a:lstStyle/>
          <a:p>
            <a:endParaRPr lang="ar-SA"/>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BF69CD8-3917-42D1-9CF2-E78257F3A9CA}" type="slidenum">
              <a:rPr lang="ar-SA" smtClean="0"/>
              <a:t>‹#›</a:t>
            </a:fld>
            <a:endParaRPr lang="ar-SA"/>
          </a:p>
        </p:txBody>
      </p:sp>
    </p:spTree>
    <p:extLst>
      <p:ext uri="{BB962C8B-B14F-4D97-AF65-F5344CB8AC3E}">
        <p14:creationId xmlns:p14="http://schemas.microsoft.com/office/powerpoint/2010/main" val="2167719274"/>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CC67A2A-E114-4323-BF73-BDE91F6C38E0}" type="datetime1">
              <a:rPr lang="en-US" smtClean="0"/>
              <a:t>20-May-19</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BF69CD8-3917-42D1-9CF2-E78257F3A9CA}" type="slidenum">
              <a:rPr lang="ar-SA" smtClean="0"/>
              <a:t>‹#›</a:t>
            </a:fld>
            <a:endParaRPr lang="ar-SA"/>
          </a:p>
        </p:txBody>
      </p:sp>
    </p:spTree>
    <p:extLst>
      <p:ext uri="{BB962C8B-B14F-4D97-AF65-F5344CB8AC3E}">
        <p14:creationId xmlns:p14="http://schemas.microsoft.com/office/powerpoint/2010/main" val="3662579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AD7D1F1-33FA-40F2-A1D8-7EDD69EA10C7}" type="datetime1">
              <a:rPr lang="en-US" smtClean="0"/>
              <a:t>20-May-19</a:t>
            </a:fld>
            <a:endParaRPr lang="ar-SA"/>
          </a:p>
        </p:txBody>
      </p:sp>
      <p:sp>
        <p:nvSpPr>
          <p:cNvPr id="5" name="Footer Placeholder 4"/>
          <p:cNvSpPr>
            <a:spLocks noGrp="1"/>
          </p:cNvSpPr>
          <p:nvPr>
            <p:ph type="ftr" sz="quarter" idx="11"/>
          </p:nvPr>
        </p:nvSpPr>
        <p:spPr/>
        <p:txBody>
          <a:bodyPr/>
          <a:lstStyle/>
          <a:p>
            <a:endParaRPr lang="ar-SA"/>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BF69CD8-3917-42D1-9CF2-E78257F3A9CA}" type="slidenum">
              <a:rPr lang="ar-SA" smtClean="0"/>
              <a:t>‹#›</a:t>
            </a:fld>
            <a:endParaRPr lang="ar-S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793060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686D5873-411C-4653-820A-C69E17EC6729}" type="datetime1">
              <a:rPr lang="en-US" smtClean="0"/>
              <a:t>20-May-19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BF69CD8-3917-42D1-9CF2-E78257F3A9CA}" type="slidenum">
              <a:rPr lang="ar-SA" smtClean="0"/>
              <a:t>‹#›</a:t>
            </a:fld>
            <a:endParaRPr lang="ar-SA"/>
          </a:p>
        </p:txBody>
      </p:sp>
    </p:spTree>
    <p:extLst>
      <p:ext uri="{BB962C8B-B14F-4D97-AF65-F5344CB8AC3E}">
        <p14:creationId xmlns:p14="http://schemas.microsoft.com/office/powerpoint/2010/main" val="42554749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A29ECC7A-27D1-495E-91D2-B453B1474E37}" type="datetime1">
              <a:rPr lang="en-US" smtClean="0"/>
              <a:t>20-May-19</a:t>
            </a:fld>
            <a:endParaRPr lang="ar-SA"/>
          </a:p>
        </p:txBody>
      </p:sp>
      <p:sp>
        <p:nvSpPr>
          <p:cNvPr id="6" name="Footer Placeholder 5"/>
          <p:cNvSpPr>
            <a:spLocks noGrp="1"/>
          </p:cNvSpPr>
          <p:nvPr>
            <p:ph type="ftr" sz="quarter" idx="11"/>
          </p:nvPr>
        </p:nvSpPr>
        <p:spPr/>
        <p:txBody>
          <a:bodyPr/>
          <a:lstStyle/>
          <a:p>
            <a:endParaRPr lang="ar-SA"/>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BF69CD8-3917-42D1-9CF2-E78257F3A9CA}" type="slidenum">
              <a:rPr lang="ar-SA" smtClean="0"/>
              <a:t>‹#›</a:t>
            </a:fld>
            <a:endParaRPr lang="ar-S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6520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9377F6C2-DC86-40A2-8076-780FB6E73F79}" type="datetime1">
              <a:rPr lang="en-US" smtClean="0"/>
              <a:t>20-May-19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BF69CD8-3917-42D1-9CF2-E78257F3A9CA}" type="slidenum">
              <a:rPr lang="ar-SA" smtClean="0"/>
              <a:t>‹#›</a:t>
            </a:fld>
            <a:endParaRPr lang="ar-SA"/>
          </a:p>
        </p:txBody>
      </p:sp>
    </p:spTree>
    <p:extLst>
      <p:ext uri="{BB962C8B-B14F-4D97-AF65-F5344CB8AC3E}">
        <p14:creationId xmlns:p14="http://schemas.microsoft.com/office/powerpoint/2010/main" val="636907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5DDC5F-2938-47F0-9998-646D532A52D7}" type="datetime1">
              <a:rPr lang="en-US" smtClean="0"/>
              <a:t>20-May-19</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BF69CD8-3917-42D1-9CF2-E78257F3A9CA}" type="slidenum">
              <a:rPr lang="ar-SA" smtClean="0"/>
              <a:t>‹#›</a:t>
            </a:fld>
            <a:endParaRPr lang="ar-SA"/>
          </a:p>
        </p:txBody>
      </p:sp>
    </p:spTree>
    <p:extLst>
      <p:ext uri="{BB962C8B-B14F-4D97-AF65-F5344CB8AC3E}">
        <p14:creationId xmlns:p14="http://schemas.microsoft.com/office/powerpoint/2010/main" val="22799237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3F0DFE-6FBA-4626-9F73-AB9DBD2D1487}" type="datetime1">
              <a:rPr lang="en-US" smtClean="0"/>
              <a:t>20-May-19</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BF69CD8-3917-42D1-9CF2-E78257F3A9CA}" type="slidenum">
              <a:rPr lang="ar-SA" smtClean="0"/>
              <a:t>‹#›</a:t>
            </a:fld>
            <a:endParaRPr lang="ar-SA"/>
          </a:p>
        </p:txBody>
      </p:sp>
    </p:spTree>
    <p:extLst>
      <p:ext uri="{BB962C8B-B14F-4D97-AF65-F5344CB8AC3E}">
        <p14:creationId xmlns:p14="http://schemas.microsoft.com/office/powerpoint/2010/main" val="1257581887"/>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5E2D58-FB6D-41E3-9D91-DCF3C22A768B}" type="datetime1">
              <a:rPr lang="en-US" smtClean="0"/>
              <a:t>20-May-19</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BF69CD8-3917-42D1-9CF2-E78257F3A9CA}" type="slidenum">
              <a:rPr lang="ar-SA" smtClean="0"/>
              <a:t>‹#›</a:t>
            </a:fld>
            <a:endParaRPr lang="ar-SA"/>
          </a:p>
        </p:txBody>
      </p:sp>
    </p:spTree>
    <p:extLst>
      <p:ext uri="{BB962C8B-B14F-4D97-AF65-F5344CB8AC3E}">
        <p14:creationId xmlns:p14="http://schemas.microsoft.com/office/powerpoint/2010/main" val="3017310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1E9F00C-C38B-4376-B68A-F007BF7CBF18}" type="datetime1">
              <a:rPr lang="en-US" smtClean="0"/>
              <a:t>20-May-19</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BF69CD8-3917-42D1-9CF2-E78257F3A9CA}" type="slidenum">
              <a:rPr lang="ar-SA" smtClean="0"/>
              <a:t>‹#›</a:t>
            </a:fld>
            <a:endParaRPr lang="ar-SA"/>
          </a:p>
        </p:txBody>
      </p:sp>
    </p:spTree>
    <p:extLst>
      <p:ext uri="{BB962C8B-B14F-4D97-AF65-F5344CB8AC3E}">
        <p14:creationId xmlns:p14="http://schemas.microsoft.com/office/powerpoint/2010/main" val="4248990326"/>
      </p:ext>
    </p:extLst>
  </p:cSld>
  <p:clrMapOvr>
    <a:masterClrMapping/>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A6E3A6D-DF2D-4435-BCB2-F37985119F5A}" type="datetime1">
              <a:rPr lang="en-US" smtClean="0"/>
              <a:t>20-May-19</a:t>
            </a:fld>
            <a:endParaRPr lang="ar-SA"/>
          </a:p>
        </p:txBody>
      </p:sp>
      <p:sp>
        <p:nvSpPr>
          <p:cNvPr id="6" name="Footer Placeholder 5"/>
          <p:cNvSpPr>
            <a:spLocks noGrp="1"/>
          </p:cNvSpPr>
          <p:nvPr>
            <p:ph type="ftr" sz="quarter" idx="11"/>
          </p:nvPr>
        </p:nvSpPr>
        <p:spPr/>
        <p:txBody>
          <a:bodyPr/>
          <a:lstStyle/>
          <a:p>
            <a:endParaRPr lang="ar-S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BF69CD8-3917-42D1-9CF2-E78257F3A9CA}" type="slidenum">
              <a:rPr lang="ar-SA" smtClean="0"/>
              <a:t>‹#›</a:t>
            </a:fld>
            <a:endParaRPr lang="ar-SA"/>
          </a:p>
        </p:txBody>
      </p:sp>
    </p:spTree>
    <p:extLst>
      <p:ext uri="{BB962C8B-B14F-4D97-AF65-F5344CB8AC3E}">
        <p14:creationId xmlns:p14="http://schemas.microsoft.com/office/powerpoint/2010/main" val="97768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8251797-351F-4477-9AF7-46DBCE0203A6}" type="datetime1">
              <a:rPr lang="en-US" smtClean="0"/>
              <a:t>20-May-19</a:t>
            </a:fld>
            <a:endParaRPr lang="ar-SA"/>
          </a:p>
        </p:txBody>
      </p:sp>
      <p:sp>
        <p:nvSpPr>
          <p:cNvPr id="8" name="Footer Placeholder 7"/>
          <p:cNvSpPr>
            <a:spLocks noGrp="1"/>
          </p:cNvSpPr>
          <p:nvPr>
            <p:ph type="ftr" sz="quarter" idx="11"/>
          </p:nvPr>
        </p:nvSpPr>
        <p:spPr/>
        <p:txBody>
          <a:bodyPr/>
          <a:lstStyle/>
          <a:p>
            <a:endParaRPr lang="ar-S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BF69CD8-3917-42D1-9CF2-E78257F3A9CA}" type="slidenum">
              <a:rPr lang="ar-SA" smtClean="0"/>
              <a:t>‹#›</a:t>
            </a:fld>
            <a:endParaRPr lang="ar-SA"/>
          </a:p>
        </p:txBody>
      </p:sp>
    </p:spTree>
    <p:extLst>
      <p:ext uri="{BB962C8B-B14F-4D97-AF65-F5344CB8AC3E}">
        <p14:creationId xmlns:p14="http://schemas.microsoft.com/office/powerpoint/2010/main" val="3722564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8F90C2D-DB05-425A-8670-DCC1A194427A}" type="datetime1">
              <a:rPr lang="en-US" smtClean="0"/>
              <a:t>20-May-19</a:t>
            </a:fld>
            <a:endParaRPr lang="ar-SA"/>
          </a:p>
        </p:txBody>
      </p:sp>
      <p:sp>
        <p:nvSpPr>
          <p:cNvPr id="4" name="Footer Placeholder 3"/>
          <p:cNvSpPr>
            <a:spLocks noGrp="1"/>
          </p:cNvSpPr>
          <p:nvPr>
            <p:ph type="ftr" sz="quarter" idx="11"/>
          </p:nvPr>
        </p:nvSpPr>
        <p:spPr/>
        <p:txBody>
          <a:bodyPr/>
          <a:lstStyle/>
          <a:p>
            <a:endParaRPr lang="ar-SA"/>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BF69CD8-3917-42D1-9CF2-E78257F3A9CA}" type="slidenum">
              <a:rPr lang="ar-SA" smtClean="0"/>
              <a:t>‹#›</a:t>
            </a:fld>
            <a:endParaRPr lang="ar-SA"/>
          </a:p>
        </p:txBody>
      </p:sp>
    </p:spTree>
    <p:extLst>
      <p:ext uri="{BB962C8B-B14F-4D97-AF65-F5344CB8AC3E}">
        <p14:creationId xmlns:p14="http://schemas.microsoft.com/office/powerpoint/2010/main" val="356115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A6418D-B949-480F-94C0-744C96EE969B}" type="datetime1">
              <a:rPr lang="en-US" smtClean="0"/>
              <a:t>20-May-19</a:t>
            </a:fld>
            <a:endParaRPr lang="ar-SA"/>
          </a:p>
        </p:txBody>
      </p:sp>
      <p:sp>
        <p:nvSpPr>
          <p:cNvPr id="3" name="Footer Placeholder 2"/>
          <p:cNvSpPr>
            <a:spLocks noGrp="1"/>
          </p:cNvSpPr>
          <p:nvPr>
            <p:ph type="ftr" sz="quarter" idx="11"/>
          </p:nvPr>
        </p:nvSpPr>
        <p:spPr/>
        <p:txBody>
          <a:bodyPr/>
          <a:lstStyle/>
          <a:p>
            <a:endParaRPr lang="ar-SA"/>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BF69CD8-3917-42D1-9CF2-E78257F3A9CA}" type="slidenum">
              <a:rPr lang="ar-SA" smtClean="0"/>
              <a:t>‹#›</a:t>
            </a:fld>
            <a:endParaRPr lang="ar-SA"/>
          </a:p>
        </p:txBody>
      </p:sp>
    </p:spTree>
    <p:extLst>
      <p:ext uri="{BB962C8B-B14F-4D97-AF65-F5344CB8AC3E}">
        <p14:creationId xmlns:p14="http://schemas.microsoft.com/office/powerpoint/2010/main" val="3082495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1553FBB-5E35-4BA1-9D6C-AEDE83AA4B4C}" type="datetime1">
              <a:rPr lang="en-US" smtClean="0"/>
              <a:t>20-May-19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BF69CD8-3917-42D1-9CF2-E78257F3A9CA}" type="slidenum">
              <a:rPr lang="ar-SA" smtClean="0"/>
              <a:t>‹#›</a:t>
            </a:fld>
            <a:endParaRPr lang="ar-SA"/>
          </a:p>
        </p:txBody>
      </p:sp>
    </p:spTree>
    <p:extLst>
      <p:ext uri="{BB962C8B-B14F-4D97-AF65-F5344CB8AC3E}">
        <p14:creationId xmlns:p14="http://schemas.microsoft.com/office/powerpoint/2010/main" val="503771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D3BF2A8-2D51-415E-B706-87E1FAC5BD9B}" type="datetime1">
              <a:rPr lang="en-US" smtClean="0"/>
              <a:t>20-May-19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BF69CD8-3917-42D1-9CF2-E78257F3A9CA}" type="slidenum">
              <a:rPr lang="ar-SA" smtClean="0"/>
              <a:t>‹#›</a:t>
            </a:fld>
            <a:endParaRPr lang="ar-SA"/>
          </a:p>
        </p:txBody>
      </p:sp>
    </p:spTree>
    <p:extLst>
      <p:ext uri="{BB962C8B-B14F-4D97-AF65-F5344CB8AC3E}">
        <p14:creationId xmlns:p14="http://schemas.microsoft.com/office/powerpoint/2010/main" val="416187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AE8E4B6-AAB5-4AC2-98AE-830BFE068BA5}" type="datetime1">
              <a:rPr lang="en-US" smtClean="0"/>
              <a:t>20-May-19</a:t>
            </a:fld>
            <a:endParaRPr lang="ar-S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BF69CD8-3917-42D1-9CF2-E78257F3A9CA}" type="slidenum">
              <a:rPr lang="ar-SA" smtClean="0"/>
              <a:t>‹#›</a:t>
            </a:fld>
            <a:endParaRPr lang="ar-SA"/>
          </a:p>
        </p:txBody>
      </p:sp>
    </p:spTree>
    <p:extLst>
      <p:ext uri="{BB962C8B-B14F-4D97-AF65-F5344CB8AC3E}">
        <p14:creationId xmlns:p14="http://schemas.microsoft.com/office/powerpoint/2010/main" val="1024106825"/>
      </p:ext>
    </p:extLst>
  </p:cSld>
  <p:clrMap bg1="lt1" tx1="dk1" bg2="lt2" tx2="dk2" accent1="accent1" accent2="accent2" accent3="accent3" accent4="accent4" accent5="accent5" accent6="accent6" hlink="hlink" folHlink="folHlink"/>
  <p:sldLayoutIdLst>
    <p:sldLayoutId id="2147483991" r:id="rId1"/>
    <p:sldLayoutId id="2147483992" r:id="rId2"/>
    <p:sldLayoutId id="2147483993" r:id="rId3"/>
    <p:sldLayoutId id="2147483994" r:id="rId4"/>
    <p:sldLayoutId id="2147483995" r:id="rId5"/>
    <p:sldLayoutId id="2147483996" r:id="rId6"/>
    <p:sldLayoutId id="2147483997" r:id="rId7"/>
    <p:sldLayoutId id="2147483998" r:id="rId8"/>
    <p:sldLayoutId id="2147483999" r:id="rId9"/>
    <p:sldLayoutId id="2147484000" r:id="rId10"/>
    <p:sldLayoutId id="2147484001" r:id="rId11"/>
    <p:sldLayoutId id="2147484002" r:id="rId12"/>
    <p:sldLayoutId id="2147484003" r:id="rId13"/>
    <p:sldLayoutId id="2147484004" r:id="rId14"/>
    <p:sldLayoutId id="2147484005" r:id="rId15"/>
    <p:sldLayoutId id="2147484006" r:id="rId16"/>
  </p:sldLayoutIdLst>
  <p:hf hdr="0" ftr="0" dt="0"/>
  <p:txStyles>
    <p:title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8.png"/><Relationship Id="rId4"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22.PNG"/><Relationship Id="rId1" Type="http://schemas.openxmlformats.org/officeDocument/2006/relationships/slideLayout" Target="../slideLayouts/slideLayout4.xml"/><Relationship Id="rId5" Type="http://schemas.openxmlformats.org/officeDocument/2006/relationships/image" Target="../media/image43.png"/><Relationship Id="rId4" Type="http://schemas.openxmlformats.org/officeDocument/2006/relationships/image" Target="../media/image42.png"/></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 Id="rId4" Type="http://schemas.openxmlformats.org/officeDocument/2006/relationships/image" Target="../media/image46.png"/></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xml"/><Relationship Id="rId6" Type="http://schemas.openxmlformats.org/officeDocument/2006/relationships/image" Target="../media/image460.png"/><Relationship Id="rId5" Type="http://schemas.openxmlformats.org/officeDocument/2006/relationships/image" Target="../media/image50.png"/><Relationship Id="rId4" Type="http://schemas.openxmlformats.org/officeDocument/2006/relationships/image" Target="../media/image49.png"/></Relationships>
</file>

<file path=ppt/slides/_rels/slide4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image" Target="../media/image25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63.JPG"/><Relationship Id="rId1" Type="http://schemas.openxmlformats.org/officeDocument/2006/relationships/slideLayout" Target="../slideLayouts/slideLayout2.xml"/><Relationship Id="rId4" Type="http://schemas.openxmlformats.org/officeDocument/2006/relationships/image" Target="../media/image64.JPG"/></Relationships>
</file>

<file path=ppt/slides/_rels/slide5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5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4.xml"/><Relationship Id="rId4" Type="http://schemas.openxmlformats.org/officeDocument/2006/relationships/image" Target="../media/image104.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2.xml"/><Relationship Id="rId5" Type="http://schemas.openxmlformats.org/officeDocument/2006/relationships/image" Target="../media/image112.png"/><Relationship Id="rId4" Type="http://schemas.openxmlformats.org/officeDocument/2006/relationships/image" Target="../media/image111.png"/></Relationships>
</file>

<file path=ppt/slides/_rels/slide95.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410.PNG"/><Relationship Id="rId2" Type="http://schemas.openxmlformats.org/officeDocument/2006/relationships/image" Target="../media/image116.PNG"/><Relationship Id="rId1" Type="http://schemas.openxmlformats.org/officeDocument/2006/relationships/slideLayout" Target="../slideLayouts/slideLayout4.xml"/><Relationship Id="rId6" Type="http://schemas.openxmlformats.org/officeDocument/2006/relationships/image" Target="../media/image117.png"/><Relationship Id="rId5" Type="http://schemas.openxmlformats.org/officeDocument/2006/relationships/image" Target="../media/image430.PNG"/><Relationship Id="rId4" Type="http://schemas.openxmlformats.org/officeDocument/2006/relationships/image" Target="../media/image420.PNG"/></Relationships>
</file>

<file path=ppt/slides/_rels/slide99.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08688" y="2802327"/>
            <a:ext cx="8574622" cy="1727213"/>
          </a:xfrm>
        </p:spPr>
        <p:txBody>
          <a:bodyPr>
            <a:normAutofit/>
          </a:bodyPr>
          <a:lstStyle/>
          <a:p>
            <a:pPr algn="ctr">
              <a:lnSpc>
                <a:spcPct val="150000"/>
              </a:lnSpc>
            </a:pPr>
            <a:r>
              <a:rPr lang="en-US" sz="2400" b="1" dirty="0">
                <a:solidFill>
                  <a:schemeClr val="tx1"/>
                </a:solidFill>
                <a:latin typeface="Times New Roman" panose="02020603050405020304" pitchFamily="18" charset="0"/>
                <a:cs typeface="Times New Roman" panose="02020603050405020304" pitchFamily="18" charset="0"/>
              </a:rPr>
              <a:t>Design For The English School </a:t>
            </a:r>
            <a:br>
              <a:rPr lang="en-US" sz="4000" dirty="0">
                <a:solidFill>
                  <a:schemeClr val="tx1"/>
                </a:solidFill>
              </a:rPr>
            </a:br>
            <a:endParaRPr lang="en-US" sz="4000" dirty="0">
              <a:solidFill>
                <a:schemeClr val="tx1"/>
              </a:solidFill>
            </a:endParaRPr>
          </a:p>
        </p:txBody>
      </p:sp>
      <p:sp>
        <p:nvSpPr>
          <p:cNvPr id="3" name="Subtitle 2"/>
          <p:cNvSpPr>
            <a:spLocks noGrp="1"/>
          </p:cNvSpPr>
          <p:nvPr>
            <p:ph type="subTitle" idx="1"/>
          </p:nvPr>
        </p:nvSpPr>
        <p:spPr>
          <a:xfrm>
            <a:off x="3437632" y="3815414"/>
            <a:ext cx="4876800" cy="1727214"/>
          </a:xfrm>
        </p:spPr>
        <p:txBody>
          <a:bodyPr>
            <a:normAutofit/>
          </a:bodyPr>
          <a:lstStyle/>
          <a:p>
            <a:pPr marL="173038"/>
            <a:endParaRPr lang="en-US" sz="2000" b="1" i="1" dirty="0">
              <a:solidFill>
                <a:schemeClr val="tx1"/>
              </a:solidFill>
              <a:latin typeface="Times New Roman" panose="02020603050405020304" pitchFamily="18" charset="0"/>
              <a:cs typeface="Times New Roman" panose="02020603050405020304" pitchFamily="18" charset="0"/>
            </a:endParaRPr>
          </a:p>
          <a:p>
            <a:pPr marL="173038"/>
            <a:r>
              <a:rPr lang="en-US" sz="2000" b="1" i="1" dirty="0">
                <a:solidFill>
                  <a:schemeClr val="tx1"/>
                </a:solidFill>
                <a:latin typeface="Times New Roman" panose="02020603050405020304" pitchFamily="18" charset="0"/>
                <a:cs typeface="Times New Roman" panose="02020603050405020304" pitchFamily="18" charset="0"/>
              </a:rPr>
              <a:t>Prepared By:</a:t>
            </a:r>
          </a:p>
          <a:p>
            <a:pPr algn="ctr"/>
            <a:r>
              <a:rPr lang="en-US" sz="2100" b="1" dirty="0">
                <a:solidFill>
                  <a:schemeClr val="tx1"/>
                </a:solidFill>
                <a:latin typeface="Times New Roman" panose="02020603050405020304" pitchFamily="18" charset="0"/>
                <a:cs typeface="Times New Roman" panose="02020603050405020304" pitchFamily="18" charset="0"/>
              </a:rPr>
              <a:t>Ahmad </a:t>
            </a:r>
            <a:r>
              <a:rPr lang="en-US" sz="2100" b="1" dirty="0" err="1">
                <a:solidFill>
                  <a:schemeClr val="tx1"/>
                </a:solidFill>
                <a:latin typeface="Times New Roman" panose="02020603050405020304" pitchFamily="18" charset="0"/>
                <a:cs typeface="Times New Roman" panose="02020603050405020304" pitchFamily="18" charset="0"/>
              </a:rPr>
              <a:t>Daraghmeh</a:t>
            </a:r>
            <a:r>
              <a:rPr lang="en-US" sz="2100" b="1" dirty="0">
                <a:solidFill>
                  <a:schemeClr val="tx1"/>
                </a:solidFill>
                <a:latin typeface="Times New Roman" panose="02020603050405020304" pitchFamily="18" charset="0"/>
                <a:cs typeface="Times New Roman" panose="02020603050405020304" pitchFamily="18" charset="0"/>
              </a:rPr>
              <a:t>.</a:t>
            </a:r>
          </a:p>
          <a:p>
            <a:pPr algn="ctr"/>
            <a:r>
              <a:rPr lang="en-US" sz="2100" b="1" dirty="0">
                <a:solidFill>
                  <a:schemeClr val="tx1"/>
                </a:solidFill>
                <a:latin typeface="Times New Roman" panose="02020603050405020304" pitchFamily="18" charset="0"/>
                <a:cs typeface="Times New Roman" panose="02020603050405020304" pitchFamily="18" charset="0"/>
              </a:rPr>
              <a:t>    Mohammad Shurrab.</a:t>
            </a:r>
          </a:p>
          <a:p>
            <a:pPr algn="ct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3877576" y="5629087"/>
            <a:ext cx="4436856" cy="498663"/>
          </a:xfrm>
          <a:prstGeom prst="rect">
            <a:avLst/>
          </a:prstGeom>
        </p:spPr>
        <p:txBody>
          <a:bodyPr wrap="none">
            <a:spAutoFit/>
          </a:bodyPr>
          <a:lstStyle/>
          <a:p>
            <a:pPr algn="ctr">
              <a:lnSpc>
                <a:spcPct val="150000"/>
              </a:lnSpc>
              <a:spcAft>
                <a:spcPts val="0"/>
              </a:spcAft>
            </a:pPr>
            <a:r>
              <a:rPr lang="en-US" sz="2000" b="1" dirty="0">
                <a:latin typeface="Times New Roman" panose="02020603050405020304" pitchFamily="18" charset="0"/>
                <a:ea typeface="Calibri" panose="020F0502020204030204" pitchFamily="34" charset="0"/>
                <a:cs typeface="Times New Roman" panose="02020603050405020304" pitchFamily="18" charset="0"/>
              </a:rPr>
              <a:t>Supervisor: </a:t>
            </a:r>
            <a:r>
              <a:rPr lang="en-US" sz="2000" b="1" spc="100" dirty="0">
                <a:latin typeface="Times New Roman" panose="02020603050405020304" pitchFamily="18" charset="0"/>
                <a:ea typeface="Calibri" panose="020F0502020204030204" pitchFamily="34" charset="0"/>
                <a:cs typeface="Times New Roman" panose="02020603050405020304" pitchFamily="18" charset="0"/>
              </a:rPr>
              <a:t>Dr. Ahmad Alhaj Saleh  </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Title 1"/>
          <p:cNvSpPr txBox="1">
            <a:spLocks/>
          </p:cNvSpPr>
          <p:nvPr/>
        </p:nvSpPr>
        <p:spPr>
          <a:xfrm>
            <a:off x="3304390" y="124508"/>
            <a:ext cx="5583219" cy="1544590"/>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lnSpc>
                <a:spcPct val="150000"/>
              </a:lnSpc>
            </a:pPr>
            <a:r>
              <a:rPr lang="en-US" sz="1600" b="1" dirty="0">
                <a:solidFill>
                  <a:prstClr val="black"/>
                </a:solidFill>
                <a:latin typeface="Times New Roman" panose="02020603050405020304" pitchFamily="18" charset="0"/>
                <a:cs typeface="Times New Roman" panose="02020603050405020304" pitchFamily="18" charset="0"/>
              </a:rPr>
              <a:t>An-Najah National University </a:t>
            </a:r>
            <a:br>
              <a:rPr lang="en-US" sz="1600" b="1" dirty="0">
                <a:solidFill>
                  <a:prstClr val="black"/>
                </a:solidFill>
                <a:latin typeface="Times New Roman" panose="02020603050405020304" pitchFamily="18" charset="0"/>
                <a:cs typeface="Times New Roman" panose="02020603050405020304" pitchFamily="18" charset="0"/>
              </a:rPr>
            </a:br>
            <a:r>
              <a:rPr lang="en-US" sz="1600" b="1" dirty="0">
                <a:solidFill>
                  <a:prstClr val="black"/>
                </a:solidFill>
                <a:latin typeface="Times New Roman" panose="02020603050405020304" pitchFamily="18" charset="0"/>
                <a:cs typeface="Times New Roman" panose="02020603050405020304" pitchFamily="18" charset="0"/>
              </a:rPr>
              <a:t>Faculty of Engineering </a:t>
            </a:r>
            <a:br>
              <a:rPr lang="en-US" sz="1600" b="1" dirty="0">
                <a:solidFill>
                  <a:prstClr val="black"/>
                </a:solidFill>
                <a:latin typeface="Times New Roman" panose="02020603050405020304" pitchFamily="18" charset="0"/>
                <a:cs typeface="Times New Roman" panose="02020603050405020304" pitchFamily="18" charset="0"/>
              </a:rPr>
            </a:br>
            <a:r>
              <a:rPr lang="en-US" sz="1600" b="1" dirty="0">
                <a:solidFill>
                  <a:prstClr val="black"/>
                </a:solidFill>
                <a:latin typeface="Times New Roman" panose="02020603050405020304" pitchFamily="18" charset="0"/>
                <a:cs typeface="Times New Roman" panose="02020603050405020304" pitchFamily="18" charset="0"/>
              </a:rPr>
              <a:t>Building Engineering Department</a:t>
            </a:r>
            <a:br>
              <a:rPr lang="ar-SA" sz="1600" b="1" dirty="0">
                <a:solidFill>
                  <a:prstClr val="black"/>
                </a:solidFill>
                <a:latin typeface="Times New Roman" panose="02020603050405020304" pitchFamily="18" charset="0"/>
                <a:cs typeface="Times New Roman" panose="02020603050405020304" pitchFamily="18" charset="0"/>
              </a:rPr>
            </a:br>
            <a:endParaRPr lang="en-US" sz="1600" b="1" dirty="0">
              <a:latin typeface="Times New Roman" panose="02020603050405020304" pitchFamily="18" charset="0"/>
              <a:cs typeface="Times New Roman" panose="02020603050405020304" pitchFamily="18" charset="0"/>
            </a:endParaRPr>
          </a:p>
        </p:txBody>
      </p:sp>
      <p:pic>
        <p:nvPicPr>
          <p:cNvPr id="8" name="Picture 7" descr="ABET center logo"/>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71450" y="1315372"/>
            <a:ext cx="1649097" cy="1544590"/>
          </a:xfrm>
          <a:prstGeom prst="rect">
            <a:avLst/>
          </a:prstGeom>
          <a:noFill/>
          <a:ln>
            <a:noFill/>
          </a:ln>
        </p:spPr>
      </p:pic>
      <p:sp>
        <p:nvSpPr>
          <p:cNvPr id="9" name="TextBox 8">
            <a:extLst>
              <a:ext uri="{FF2B5EF4-FFF2-40B4-BE49-F238E27FC236}">
                <a16:creationId xmlns:a16="http://schemas.microsoft.com/office/drawing/2014/main" id="{3F5657D8-2AD6-4688-9DD9-0E05181A75FF}"/>
              </a:ext>
            </a:extLst>
          </p:cNvPr>
          <p:cNvSpPr txBox="1"/>
          <p:nvPr/>
        </p:nvSpPr>
        <p:spPr>
          <a:xfrm>
            <a:off x="588324" y="4529540"/>
            <a:ext cx="773723" cy="369332"/>
          </a:xfrm>
          <a:prstGeom prst="rect">
            <a:avLst/>
          </a:prstGeom>
          <a:noFill/>
        </p:spPr>
        <p:txBody>
          <a:bodyPr wrap="square" rtlCol="1">
            <a:spAutoFit/>
          </a:bodyPr>
          <a:lstStyle/>
          <a:p>
            <a:pPr algn="r"/>
            <a:fld id="{120AB9D1-E5DC-4485-970C-B2B50581A5C4}" type="slidenum">
              <a:rPr lang="ar-SA" smtClean="0">
                <a:solidFill>
                  <a:schemeClr val="bg1"/>
                </a:solidFill>
              </a:rPr>
              <a:pPr algn="r"/>
              <a:t>1</a:t>
            </a:fld>
            <a:endParaRPr lang="ar-SA" dirty="0">
              <a:solidFill>
                <a:schemeClr val="bg1"/>
              </a:solidFill>
            </a:endParaRPr>
          </a:p>
        </p:txBody>
      </p:sp>
    </p:spTree>
    <p:extLst>
      <p:ext uri="{BB962C8B-B14F-4D97-AF65-F5344CB8AC3E}">
        <p14:creationId xmlns:p14="http://schemas.microsoft.com/office/powerpoint/2010/main" val="1305653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1608F-B2D1-43DD-88B0-B71519F568A9}"/>
              </a:ext>
            </a:extLst>
          </p:cNvPr>
          <p:cNvSpPr>
            <a:spLocks noGrp="1"/>
          </p:cNvSpPr>
          <p:nvPr>
            <p:ph type="title"/>
          </p:nvPr>
        </p:nvSpPr>
        <p:spPr>
          <a:xfrm>
            <a:off x="1634587" y="512462"/>
            <a:ext cx="8911687" cy="1280890"/>
          </a:xfrm>
        </p:spPr>
        <p:txBody>
          <a:bodyPr>
            <a:normAutofit/>
          </a:bodyPr>
          <a:lstStyle/>
          <a:p>
            <a:pPr algn="ctr" rtl="0"/>
            <a:r>
              <a:rPr lang="en-US" sz="3200" dirty="0">
                <a:latin typeface="Times New Roman" panose="02020603050405020304" pitchFamily="18" charset="0"/>
                <a:cs typeface="Times New Roman" panose="02020603050405020304" pitchFamily="18" charset="0"/>
              </a:rPr>
              <a:t>First Floor</a:t>
            </a:r>
          </a:p>
        </p:txBody>
      </p:sp>
      <p:sp>
        <p:nvSpPr>
          <p:cNvPr id="5" name="Slide Number Placeholder 4">
            <a:extLst>
              <a:ext uri="{FF2B5EF4-FFF2-40B4-BE49-F238E27FC236}">
                <a16:creationId xmlns:a16="http://schemas.microsoft.com/office/drawing/2014/main" id="{2EDA9F46-961B-4D69-9498-AF4A7277F57D}"/>
              </a:ext>
            </a:extLst>
          </p:cNvPr>
          <p:cNvSpPr>
            <a:spLocks noGrp="1"/>
          </p:cNvSpPr>
          <p:nvPr>
            <p:ph type="sldNum" sz="quarter" idx="12"/>
          </p:nvPr>
        </p:nvSpPr>
        <p:spPr/>
        <p:txBody>
          <a:bodyPr/>
          <a:lstStyle/>
          <a:p>
            <a:fld id="{8BF69CD8-3917-42D1-9CF2-E78257F3A9CA}" type="slidenum">
              <a:rPr lang="ar-SA" smtClean="0"/>
              <a:t>10</a:t>
            </a:fld>
            <a:endParaRPr lang="ar-SA"/>
          </a:p>
        </p:txBody>
      </p:sp>
      <p:pic>
        <p:nvPicPr>
          <p:cNvPr id="3" name="Picture 2">
            <a:extLst>
              <a:ext uri="{FF2B5EF4-FFF2-40B4-BE49-F238E27FC236}">
                <a16:creationId xmlns:a16="http://schemas.microsoft.com/office/drawing/2014/main" id="{554A156F-BA30-4125-9D7B-224CCB760D55}"/>
              </a:ext>
            </a:extLst>
          </p:cNvPr>
          <p:cNvPicPr>
            <a:picLocks noChangeAspect="1"/>
          </p:cNvPicPr>
          <p:nvPr/>
        </p:nvPicPr>
        <p:blipFill>
          <a:blip r:embed="rId3"/>
          <a:stretch>
            <a:fillRect/>
          </a:stretch>
        </p:blipFill>
        <p:spPr>
          <a:xfrm>
            <a:off x="1819275" y="1276350"/>
            <a:ext cx="9538536" cy="4801134"/>
          </a:xfrm>
          <a:prstGeom prst="rect">
            <a:avLst/>
          </a:prstGeom>
        </p:spPr>
      </p:pic>
    </p:spTree>
    <p:extLst>
      <p:ext uri="{BB962C8B-B14F-4D97-AF65-F5344CB8AC3E}">
        <p14:creationId xmlns:p14="http://schemas.microsoft.com/office/powerpoint/2010/main" val="14227589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1853" y="624110"/>
            <a:ext cx="9422594" cy="1280890"/>
          </a:xfrm>
        </p:spPr>
        <p:txBody>
          <a:bodyPr>
            <a:normAutofit/>
          </a:bodyPr>
          <a:lstStyle/>
          <a:p>
            <a:r>
              <a:rPr lang="en-US" dirty="0"/>
              <a:t>Mechanical Design. </a:t>
            </a:r>
            <a:br>
              <a:rPr lang="en-US" sz="3600" dirty="0"/>
            </a:br>
            <a:r>
              <a:rPr lang="en-US" sz="3600" dirty="0">
                <a:solidFill>
                  <a:srgbClr val="C00000"/>
                </a:solidFill>
              </a:rPr>
              <a:t>Emergency Exist and Evacuation System.</a:t>
            </a:r>
            <a:endParaRPr lang="ar-SA" sz="3600" dirty="0">
              <a:solidFill>
                <a:srgbClr val="C0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690689"/>
            <a:ext cx="10515599" cy="4852986"/>
          </a:xfrm>
        </p:spPr>
      </p:pic>
      <p:sp>
        <p:nvSpPr>
          <p:cNvPr id="3" name="Slide Number Placeholder 2">
            <a:extLst>
              <a:ext uri="{FF2B5EF4-FFF2-40B4-BE49-F238E27FC236}">
                <a16:creationId xmlns:a16="http://schemas.microsoft.com/office/drawing/2014/main" id="{B1C546E2-539E-4924-89E5-376080483C30}"/>
              </a:ext>
            </a:extLst>
          </p:cNvPr>
          <p:cNvSpPr>
            <a:spLocks noGrp="1"/>
          </p:cNvSpPr>
          <p:nvPr>
            <p:ph type="sldNum" sz="quarter" idx="12"/>
          </p:nvPr>
        </p:nvSpPr>
        <p:spPr/>
        <p:txBody>
          <a:bodyPr/>
          <a:lstStyle/>
          <a:p>
            <a:fld id="{8BF69CD8-3917-42D1-9CF2-E78257F3A9CA}" type="slidenum">
              <a:rPr lang="ar-SA" smtClean="0"/>
              <a:t>100</a:t>
            </a:fld>
            <a:endParaRPr lang="ar-SA"/>
          </a:p>
        </p:txBody>
      </p:sp>
    </p:spTree>
    <p:extLst>
      <p:ext uri="{BB962C8B-B14F-4D97-AF65-F5344CB8AC3E}">
        <p14:creationId xmlns:p14="http://schemas.microsoft.com/office/powerpoint/2010/main" val="335237344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6684" y="609823"/>
            <a:ext cx="9401492" cy="1280890"/>
          </a:xfrm>
        </p:spPr>
        <p:txBody>
          <a:bodyPr>
            <a:normAutofit/>
          </a:bodyPr>
          <a:lstStyle/>
          <a:p>
            <a:r>
              <a:rPr lang="en-US" dirty="0"/>
              <a:t>Mechanical Design. </a:t>
            </a:r>
            <a:br>
              <a:rPr lang="en-US" sz="3600" dirty="0"/>
            </a:br>
            <a:r>
              <a:rPr lang="en-US" sz="3600" dirty="0">
                <a:solidFill>
                  <a:srgbClr val="C00000"/>
                </a:solidFill>
              </a:rPr>
              <a:t>Emergency Exist and Evacuation System.</a:t>
            </a:r>
            <a:endParaRPr lang="ar-SA" sz="3600" dirty="0">
              <a:solidFill>
                <a:srgbClr val="C0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96683" y="1890713"/>
            <a:ext cx="10515600" cy="4967287"/>
          </a:xfrm>
        </p:spPr>
      </p:pic>
      <p:sp>
        <p:nvSpPr>
          <p:cNvPr id="3" name="Slide Number Placeholder 2">
            <a:extLst>
              <a:ext uri="{FF2B5EF4-FFF2-40B4-BE49-F238E27FC236}">
                <a16:creationId xmlns:a16="http://schemas.microsoft.com/office/drawing/2014/main" id="{5A2CE630-3755-45C4-B30C-79FF985D9953}"/>
              </a:ext>
            </a:extLst>
          </p:cNvPr>
          <p:cNvSpPr>
            <a:spLocks noGrp="1"/>
          </p:cNvSpPr>
          <p:nvPr>
            <p:ph type="sldNum" sz="quarter" idx="12"/>
          </p:nvPr>
        </p:nvSpPr>
        <p:spPr/>
        <p:txBody>
          <a:bodyPr/>
          <a:lstStyle/>
          <a:p>
            <a:fld id="{8BF69CD8-3917-42D1-9CF2-E78257F3A9CA}" type="slidenum">
              <a:rPr lang="ar-SA" smtClean="0"/>
              <a:t>101</a:t>
            </a:fld>
            <a:endParaRPr lang="ar-SA"/>
          </a:p>
        </p:txBody>
      </p:sp>
    </p:spTree>
    <p:extLst>
      <p:ext uri="{BB962C8B-B14F-4D97-AF65-F5344CB8AC3E}">
        <p14:creationId xmlns:p14="http://schemas.microsoft.com/office/powerpoint/2010/main" val="45423550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4055" y="624110"/>
            <a:ext cx="9830557" cy="1280890"/>
          </a:xfrm>
        </p:spPr>
        <p:txBody>
          <a:bodyPr/>
          <a:lstStyle/>
          <a:p>
            <a:r>
              <a:rPr lang="en-US" dirty="0"/>
              <a:t>Mechanical Design. </a:t>
            </a:r>
            <a:br>
              <a:rPr lang="en-US" dirty="0"/>
            </a:br>
            <a:r>
              <a:rPr lang="en-US" sz="3600" dirty="0">
                <a:solidFill>
                  <a:srgbClr val="C00000"/>
                </a:solidFill>
              </a:rPr>
              <a:t>Elevators System.</a:t>
            </a:r>
            <a:endParaRPr lang="ar-SA" sz="3600" dirty="0">
              <a:solidFill>
                <a:srgbClr val="C0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18683" y="2138163"/>
            <a:ext cx="2950188" cy="2917163"/>
          </a:xfrm>
        </p:spPr>
      </p:pic>
      <p:graphicFrame>
        <p:nvGraphicFramePr>
          <p:cNvPr id="6" name="جدول 4"/>
          <p:cNvGraphicFramePr>
            <a:graphicFrameLocks noGrp="1"/>
          </p:cNvGraphicFramePr>
          <p:nvPr>
            <p:extLst>
              <p:ext uri="{D42A27DB-BD31-4B8C-83A1-F6EECF244321}">
                <p14:modId xmlns:p14="http://schemas.microsoft.com/office/powerpoint/2010/main" val="3784794174"/>
              </p:ext>
            </p:extLst>
          </p:nvPr>
        </p:nvGraphicFramePr>
        <p:xfrm>
          <a:off x="1223387" y="3254161"/>
          <a:ext cx="4544951" cy="1603253"/>
        </p:xfrm>
        <a:graphic>
          <a:graphicData uri="http://schemas.openxmlformats.org/drawingml/2006/table">
            <a:tbl>
              <a:tblPr rtl="1" firstRow="1" bandRow="1">
                <a:tableStyleId>{5C22544A-7EE6-4342-B048-85BDC9FD1C3A}</a:tableStyleId>
              </a:tblPr>
              <a:tblGrid>
                <a:gridCol w="1632582">
                  <a:extLst>
                    <a:ext uri="{9D8B030D-6E8A-4147-A177-3AD203B41FA5}">
                      <a16:colId xmlns:a16="http://schemas.microsoft.com/office/drawing/2014/main" val="20000"/>
                    </a:ext>
                  </a:extLst>
                </a:gridCol>
                <a:gridCol w="2912369">
                  <a:extLst>
                    <a:ext uri="{9D8B030D-6E8A-4147-A177-3AD203B41FA5}">
                      <a16:colId xmlns:a16="http://schemas.microsoft.com/office/drawing/2014/main" val="20001"/>
                    </a:ext>
                  </a:extLst>
                </a:gridCol>
              </a:tblGrid>
              <a:tr h="362012">
                <a:tc>
                  <a:txBody>
                    <a:bodyPr/>
                    <a:lstStyle/>
                    <a:p>
                      <a:pPr marL="0" marR="0" algn="ctr" rtl="0">
                        <a:lnSpc>
                          <a:spcPct val="115000"/>
                        </a:lnSpc>
                        <a:spcBef>
                          <a:spcPts val="0"/>
                        </a:spcBef>
                        <a:spcAft>
                          <a:spcPts val="0"/>
                        </a:spcAft>
                      </a:pPr>
                      <a:r>
                        <a:rPr lang="en-US" sz="1800" b="1" dirty="0">
                          <a:solidFill>
                            <a:schemeClr val="bg1"/>
                          </a:solidFill>
                          <a:effectLst/>
                        </a:rPr>
                        <a:t>675 Kg</a:t>
                      </a:r>
                      <a:endPar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b="1" dirty="0">
                          <a:solidFill>
                            <a:schemeClr val="bg1"/>
                          </a:solidFill>
                          <a:effectLst/>
                        </a:rPr>
                        <a:t>Capacity</a:t>
                      </a:r>
                      <a:endParaRPr lang="en-US" sz="1800" b="1" dirty="0">
                        <a:solidFill>
                          <a:schemeClr val="bg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0"/>
                  </a:ext>
                </a:extLst>
              </a:tr>
              <a:tr h="369820">
                <a:tc>
                  <a:txBody>
                    <a:bodyPr/>
                    <a:lstStyle/>
                    <a:p>
                      <a:pPr marL="0" marR="0" algn="ctr" rtl="0">
                        <a:lnSpc>
                          <a:spcPct val="115000"/>
                        </a:lnSpc>
                        <a:spcBef>
                          <a:spcPts val="0"/>
                        </a:spcBef>
                        <a:spcAft>
                          <a:spcPts val="0"/>
                        </a:spcAft>
                      </a:pPr>
                      <a:r>
                        <a:rPr lang="en-US" sz="1800" b="1" dirty="0">
                          <a:solidFill>
                            <a:schemeClr val="tx1"/>
                          </a:solidFill>
                          <a:effectLst/>
                        </a:rPr>
                        <a:t>1.5 m/s</a:t>
                      </a:r>
                      <a:endPar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b="1" dirty="0">
                          <a:solidFill>
                            <a:schemeClr val="tx1"/>
                          </a:solidFill>
                          <a:effectLst/>
                        </a:rPr>
                        <a:t>Speed</a:t>
                      </a:r>
                      <a:endPar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871421">
                <a:tc>
                  <a:txBody>
                    <a:bodyPr/>
                    <a:lstStyle/>
                    <a:p>
                      <a:pPr marL="0" marR="0" algn="ctr" rtl="0">
                        <a:lnSpc>
                          <a:spcPct val="115000"/>
                        </a:lnSpc>
                        <a:spcBef>
                          <a:spcPts val="0"/>
                        </a:spcBef>
                        <a:spcAft>
                          <a:spcPts val="0"/>
                        </a:spcAft>
                      </a:pPr>
                      <a:r>
                        <a:rPr lang="en-US" sz="1800" b="1" dirty="0">
                          <a:solidFill>
                            <a:schemeClr val="tx1"/>
                          </a:solidFill>
                          <a:effectLst/>
                        </a:rPr>
                        <a:t>9 person</a:t>
                      </a:r>
                      <a:endPar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b="1" dirty="0">
                          <a:solidFill>
                            <a:schemeClr val="tx1"/>
                          </a:solidFill>
                          <a:effectLst/>
                        </a:rPr>
                        <a:t>Number of passengers allowed</a:t>
                      </a:r>
                      <a:endPar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bl>
          </a:graphicData>
        </a:graphic>
      </p:graphicFrame>
      <p:sp>
        <p:nvSpPr>
          <p:cNvPr id="7" name="Rectangle 6"/>
          <p:cNvSpPr/>
          <p:nvPr/>
        </p:nvSpPr>
        <p:spPr>
          <a:xfrm>
            <a:off x="1019551" y="2340548"/>
            <a:ext cx="4952624" cy="461665"/>
          </a:xfrm>
          <a:prstGeom prst="rect">
            <a:avLst/>
          </a:prstGeom>
        </p:spPr>
        <p:txBody>
          <a:bodyPr wrap="square">
            <a:spAutoFit/>
          </a:bodyPr>
          <a:lstStyle/>
          <a:p>
            <a:r>
              <a:rPr lang="ar-SA" sz="2400" dirty="0"/>
              <a:t>we will use one elevator for services</a:t>
            </a:r>
          </a:p>
        </p:txBody>
      </p:sp>
      <p:sp>
        <p:nvSpPr>
          <p:cNvPr id="3" name="Slide Number Placeholder 2">
            <a:extLst>
              <a:ext uri="{FF2B5EF4-FFF2-40B4-BE49-F238E27FC236}">
                <a16:creationId xmlns:a16="http://schemas.microsoft.com/office/drawing/2014/main" id="{8039ECD1-BAAA-453C-92AB-DB064A598E11}"/>
              </a:ext>
            </a:extLst>
          </p:cNvPr>
          <p:cNvSpPr>
            <a:spLocks noGrp="1"/>
          </p:cNvSpPr>
          <p:nvPr>
            <p:ph type="sldNum" sz="quarter" idx="12"/>
          </p:nvPr>
        </p:nvSpPr>
        <p:spPr/>
        <p:txBody>
          <a:bodyPr/>
          <a:lstStyle/>
          <a:p>
            <a:fld id="{8BF69CD8-3917-42D1-9CF2-E78257F3A9CA}" type="slidenum">
              <a:rPr lang="ar-SA" smtClean="0"/>
              <a:t>102</a:t>
            </a:fld>
            <a:endParaRPr lang="ar-SA"/>
          </a:p>
        </p:txBody>
      </p:sp>
    </p:spTree>
    <p:extLst>
      <p:ext uri="{BB962C8B-B14F-4D97-AF65-F5344CB8AC3E}">
        <p14:creationId xmlns:p14="http://schemas.microsoft.com/office/powerpoint/2010/main" val="113527247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Quantity Survey.</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45665573"/>
              </p:ext>
            </p:extLst>
          </p:nvPr>
        </p:nvGraphicFramePr>
        <p:xfrm>
          <a:off x="1859196" y="1905000"/>
          <a:ext cx="9233264" cy="3334205"/>
        </p:xfrm>
        <a:graphic>
          <a:graphicData uri="http://schemas.openxmlformats.org/drawingml/2006/table">
            <a:tbl>
              <a:tblPr rtl="1" firstRow="1" bandRow="1">
                <a:tableStyleId>{5C22544A-7EE6-4342-B048-85BDC9FD1C3A}</a:tableStyleId>
              </a:tblPr>
              <a:tblGrid>
                <a:gridCol w="4616632">
                  <a:extLst>
                    <a:ext uri="{9D8B030D-6E8A-4147-A177-3AD203B41FA5}">
                      <a16:colId xmlns:a16="http://schemas.microsoft.com/office/drawing/2014/main" val="492894658"/>
                    </a:ext>
                  </a:extLst>
                </a:gridCol>
                <a:gridCol w="4616632">
                  <a:extLst>
                    <a:ext uri="{9D8B030D-6E8A-4147-A177-3AD203B41FA5}">
                      <a16:colId xmlns:a16="http://schemas.microsoft.com/office/drawing/2014/main" val="3426654148"/>
                    </a:ext>
                  </a:extLst>
                </a:gridCol>
              </a:tblGrid>
              <a:tr h="476315">
                <a:tc>
                  <a:txBody>
                    <a:bodyPr/>
                    <a:lstStyle/>
                    <a:p>
                      <a:pPr algn="ctr" rtl="1"/>
                      <a:r>
                        <a:rPr lang="en-US" dirty="0"/>
                        <a:t>Cost</a:t>
                      </a:r>
                      <a:endParaRPr lang="ar-SA" dirty="0"/>
                    </a:p>
                  </a:txBody>
                  <a:tcPr/>
                </a:tc>
                <a:tc>
                  <a:txBody>
                    <a:bodyPr/>
                    <a:lstStyle/>
                    <a:p>
                      <a:pPr algn="ctr" rtl="1"/>
                      <a:r>
                        <a:rPr lang="en-US" dirty="0"/>
                        <a:t>Stage</a:t>
                      </a:r>
                      <a:endParaRPr lang="ar-SA" dirty="0"/>
                    </a:p>
                  </a:txBody>
                  <a:tcPr/>
                </a:tc>
                <a:extLst>
                  <a:ext uri="{0D108BD9-81ED-4DB2-BD59-A6C34878D82A}">
                    <a16:rowId xmlns:a16="http://schemas.microsoft.com/office/drawing/2014/main" val="1023906340"/>
                  </a:ext>
                </a:extLst>
              </a:tr>
              <a:tr h="476315">
                <a:tc>
                  <a:txBody>
                    <a:bodyPr/>
                    <a:lstStyle/>
                    <a:p>
                      <a:pPr algn="ctr" rtl="1"/>
                      <a:r>
                        <a:rPr lang="en-US" dirty="0"/>
                        <a:t>1737557NIS</a:t>
                      </a:r>
                      <a:endParaRPr lang="ar-SA" dirty="0"/>
                    </a:p>
                  </a:txBody>
                  <a:tcPr/>
                </a:tc>
                <a:tc>
                  <a:txBody>
                    <a:bodyPr/>
                    <a:lstStyle/>
                    <a:p>
                      <a:pPr algn="ctr" rtl="1"/>
                      <a:r>
                        <a:rPr lang="en-US" dirty="0"/>
                        <a:t>Structural work</a:t>
                      </a:r>
                      <a:endParaRPr lang="ar-SA" dirty="0"/>
                    </a:p>
                  </a:txBody>
                  <a:tcPr/>
                </a:tc>
                <a:extLst>
                  <a:ext uri="{0D108BD9-81ED-4DB2-BD59-A6C34878D82A}">
                    <a16:rowId xmlns:a16="http://schemas.microsoft.com/office/drawing/2014/main" val="2886063014"/>
                  </a:ext>
                </a:extLst>
              </a:tr>
              <a:tr h="476315">
                <a:tc>
                  <a:txBody>
                    <a:bodyPr/>
                    <a:lstStyle/>
                    <a:p>
                      <a:pPr algn="ctr" rtl="1"/>
                      <a:r>
                        <a:rPr lang="en-US" dirty="0"/>
                        <a:t>166056NIS</a:t>
                      </a:r>
                      <a:endParaRPr lang="ar-SA" dirty="0"/>
                    </a:p>
                  </a:txBody>
                  <a:tcPr/>
                </a:tc>
                <a:tc>
                  <a:txBody>
                    <a:bodyPr/>
                    <a:lstStyle/>
                    <a:p>
                      <a:pPr algn="ctr" rtl="1"/>
                      <a:r>
                        <a:rPr lang="en-US" dirty="0"/>
                        <a:t>Mechanical work</a:t>
                      </a:r>
                      <a:endParaRPr lang="ar-SA" dirty="0"/>
                    </a:p>
                  </a:txBody>
                  <a:tcPr/>
                </a:tc>
                <a:extLst>
                  <a:ext uri="{0D108BD9-81ED-4DB2-BD59-A6C34878D82A}">
                    <a16:rowId xmlns:a16="http://schemas.microsoft.com/office/drawing/2014/main" val="3488004339"/>
                  </a:ext>
                </a:extLst>
              </a:tr>
              <a:tr h="476315">
                <a:tc>
                  <a:txBody>
                    <a:bodyPr/>
                    <a:lstStyle/>
                    <a:p>
                      <a:pPr algn="ctr" rtl="1"/>
                      <a:r>
                        <a:rPr lang="en-US" dirty="0"/>
                        <a:t>163066NIS</a:t>
                      </a:r>
                      <a:endParaRPr lang="ar-SA" dirty="0"/>
                    </a:p>
                  </a:txBody>
                  <a:tcPr/>
                </a:tc>
                <a:tc>
                  <a:txBody>
                    <a:bodyPr/>
                    <a:lstStyle/>
                    <a:p>
                      <a:pPr algn="ctr" rtl="1"/>
                      <a:r>
                        <a:rPr lang="en-US" dirty="0"/>
                        <a:t>Electrical work</a:t>
                      </a:r>
                      <a:endParaRPr lang="ar-SA" dirty="0"/>
                    </a:p>
                  </a:txBody>
                  <a:tcPr/>
                </a:tc>
                <a:extLst>
                  <a:ext uri="{0D108BD9-81ED-4DB2-BD59-A6C34878D82A}">
                    <a16:rowId xmlns:a16="http://schemas.microsoft.com/office/drawing/2014/main" val="811299163"/>
                  </a:ext>
                </a:extLst>
              </a:tr>
              <a:tr h="476315">
                <a:tc>
                  <a:txBody>
                    <a:bodyPr/>
                    <a:lstStyle/>
                    <a:p>
                      <a:pPr algn="ctr" rtl="1"/>
                      <a:r>
                        <a:rPr lang="en-US" dirty="0"/>
                        <a:t>1404992NIS</a:t>
                      </a:r>
                      <a:endParaRPr lang="ar-SA" dirty="0"/>
                    </a:p>
                  </a:txBody>
                  <a:tcPr/>
                </a:tc>
                <a:tc>
                  <a:txBody>
                    <a:bodyPr/>
                    <a:lstStyle/>
                    <a:p>
                      <a:pPr algn="ctr" rtl="1"/>
                      <a:r>
                        <a:rPr lang="en-US" dirty="0"/>
                        <a:t>Finishing</a:t>
                      </a:r>
                      <a:endParaRPr lang="ar-SA" dirty="0"/>
                    </a:p>
                  </a:txBody>
                  <a:tcPr/>
                </a:tc>
                <a:extLst>
                  <a:ext uri="{0D108BD9-81ED-4DB2-BD59-A6C34878D82A}">
                    <a16:rowId xmlns:a16="http://schemas.microsoft.com/office/drawing/2014/main" val="2368666517"/>
                  </a:ext>
                </a:extLst>
              </a:tr>
              <a:tr h="476315">
                <a:tc>
                  <a:txBody>
                    <a:bodyPr/>
                    <a:lstStyle/>
                    <a:p>
                      <a:pPr algn="ctr" rtl="1"/>
                      <a:r>
                        <a:rPr lang="en-US" dirty="0"/>
                        <a:t>3471672NIS</a:t>
                      </a:r>
                      <a:endParaRPr lang="ar-SA" dirty="0"/>
                    </a:p>
                  </a:txBody>
                  <a:tcPr/>
                </a:tc>
                <a:tc>
                  <a:txBody>
                    <a:bodyPr/>
                    <a:lstStyle/>
                    <a:p>
                      <a:pPr algn="ctr" rtl="1"/>
                      <a:r>
                        <a:rPr lang="en-US" dirty="0"/>
                        <a:t>Total project cost</a:t>
                      </a:r>
                      <a:endParaRPr lang="ar-SA" dirty="0"/>
                    </a:p>
                  </a:txBody>
                  <a:tcPr/>
                </a:tc>
                <a:extLst>
                  <a:ext uri="{0D108BD9-81ED-4DB2-BD59-A6C34878D82A}">
                    <a16:rowId xmlns:a16="http://schemas.microsoft.com/office/drawing/2014/main" val="4172791035"/>
                  </a:ext>
                </a:extLst>
              </a:tr>
              <a:tr h="476315">
                <a:tc>
                  <a:txBody>
                    <a:bodyPr/>
                    <a:lstStyle/>
                    <a:p>
                      <a:pPr algn="ctr" rtl="1"/>
                      <a:r>
                        <a:rPr lang="en-US" dirty="0"/>
                        <a:t>1428NIS/m2</a:t>
                      </a:r>
                      <a:endParaRPr lang="ar-SA" dirty="0"/>
                    </a:p>
                  </a:txBody>
                  <a:tcPr/>
                </a:tc>
                <a:tc>
                  <a:txBody>
                    <a:bodyPr/>
                    <a:lstStyle/>
                    <a:p>
                      <a:pPr algn="ctr" rtl="1"/>
                      <a:r>
                        <a:rPr lang="en-US" dirty="0"/>
                        <a:t>Unit cost</a:t>
                      </a:r>
                      <a:endParaRPr lang="ar-SA" dirty="0"/>
                    </a:p>
                  </a:txBody>
                  <a:tcPr/>
                </a:tc>
                <a:extLst>
                  <a:ext uri="{0D108BD9-81ED-4DB2-BD59-A6C34878D82A}">
                    <a16:rowId xmlns:a16="http://schemas.microsoft.com/office/drawing/2014/main" val="3613483372"/>
                  </a:ext>
                </a:extLst>
              </a:tr>
            </a:tbl>
          </a:graphicData>
        </a:graphic>
      </p:graphicFrame>
      <p:sp>
        <p:nvSpPr>
          <p:cNvPr id="3" name="Slide Number Placeholder 2">
            <a:extLst>
              <a:ext uri="{FF2B5EF4-FFF2-40B4-BE49-F238E27FC236}">
                <a16:creationId xmlns:a16="http://schemas.microsoft.com/office/drawing/2014/main" id="{FB3C92E7-578A-42C4-A7C0-9B8C6F38F114}"/>
              </a:ext>
            </a:extLst>
          </p:cNvPr>
          <p:cNvSpPr>
            <a:spLocks noGrp="1"/>
          </p:cNvSpPr>
          <p:nvPr>
            <p:ph type="sldNum" sz="quarter" idx="12"/>
          </p:nvPr>
        </p:nvSpPr>
        <p:spPr/>
        <p:txBody>
          <a:bodyPr/>
          <a:lstStyle/>
          <a:p>
            <a:fld id="{8BF69CD8-3917-42D1-9CF2-E78257F3A9CA}" type="slidenum">
              <a:rPr lang="ar-SA" smtClean="0"/>
              <a:t>103</a:t>
            </a:fld>
            <a:endParaRPr lang="ar-SA"/>
          </a:p>
        </p:txBody>
      </p:sp>
    </p:spTree>
    <p:extLst>
      <p:ext uri="{BB962C8B-B14F-4D97-AF65-F5344CB8AC3E}">
        <p14:creationId xmlns:p14="http://schemas.microsoft.com/office/powerpoint/2010/main" val="263743424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17256" y="2080621"/>
            <a:ext cx="4407430" cy="2262781"/>
          </a:xfrm>
        </p:spPr>
        <p:txBody>
          <a:bodyPr>
            <a:normAutofit fontScale="90000"/>
          </a:bodyPr>
          <a:lstStyle/>
          <a:p>
            <a:r>
              <a:rPr lang="en-US" dirty="0">
                <a:solidFill>
                  <a:srgbClr val="002060"/>
                </a:solidFill>
              </a:rPr>
              <a:t>      </a:t>
            </a:r>
            <a:r>
              <a:rPr lang="en-US" sz="6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Done!</a:t>
            </a:r>
            <a:br>
              <a:rPr lang="en-US" sz="6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6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Thanks a Lot</a:t>
            </a:r>
            <a:endParaRPr lang="ar-SA" sz="6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FBDC606E-100F-440C-817F-257B2189D946}"/>
              </a:ext>
            </a:extLst>
          </p:cNvPr>
          <p:cNvSpPr>
            <a:spLocks noGrp="1"/>
          </p:cNvSpPr>
          <p:nvPr>
            <p:ph type="sldNum" sz="quarter" idx="12"/>
          </p:nvPr>
        </p:nvSpPr>
        <p:spPr/>
        <p:txBody>
          <a:bodyPr/>
          <a:lstStyle/>
          <a:p>
            <a:fld id="{8BF69CD8-3917-42D1-9CF2-E78257F3A9CA}" type="slidenum">
              <a:rPr lang="ar-SA" smtClean="0"/>
              <a:t>104</a:t>
            </a:fld>
            <a:endParaRPr lang="ar-SA"/>
          </a:p>
        </p:txBody>
      </p:sp>
    </p:spTree>
    <p:extLst>
      <p:ext uri="{BB962C8B-B14F-4D97-AF65-F5344CB8AC3E}">
        <p14:creationId xmlns:p14="http://schemas.microsoft.com/office/powerpoint/2010/main" val="1816075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1608F-B2D1-43DD-88B0-B71519F568A9}"/>
              </a:ext>
            </a:extLst>
          </p:cNvPr>
          <p:cNvSpPr>
            <a:spLocks noGrp="1"/>
          </p:cNvSpPr>
          <p:nvPr>
            <p:ph type="title"/>
          </p:nvPr>
        </p:nvSpPr>
        <p:spPr>
          <a:xfrm>
            <a:off x="1634587" y="512462"/>
            <a:ext cx="8911687" cy="1280890"/>
          </a:xfrm>
        </p:spPr>
        <p:txBody>
          <a:bodyPr>
            <a:normAutofit/>
          </a:bodyPr>
          <a:lstStyle/>
          <a:p>
            <a:pPr algn="ctr" rtl="0"/>
            <a:r>
              <a:rPr lang="en-US" sz="3200" dirty="0">
                <a:latin typeface="Times New Roman" panose="02020603050405020304" pitchFamily="18" charset="0"/>
                <a:cs typeface="Times New Roman" panose="02020603050405020304" pitchFamily="18" charset="0"/>
              </a:rPr>
              <a:t>North Elevation</a:t>
            </a:r>
          </a:p>
        </p:txBody>
      </p:sp>
      <p:sp>
        <p:nvSpPr>
          <p:cNvPr id="5" name="Slide Number Placeholder 4">
            <a:extLst>
              <a:ext uri="{FF2B5EF4-FFF2-40B4-BE49-F238E27FC236}">
                <a16:creationId xmlns:a16="http://schemas.microsoft.com/office/drawing/2014/main" id="{2EDA9F46-961B-4D69-9498-AF4A7277F57D}"/>
              </a:ext>
            </a:extLst>
          </p:cNvPr>
          <p:cNvSpPr>
            <a:spLocks noGrp="1"/>
          </p:cNvSpPr>
          <p:nvPr>
            <p:ph type="sldNum" sz="quarter" idx="12"/>
          </p:nvPr>
        </p:nvSpPr>
        <p:spPr/>
        <p:txBody>
          <a:bodyPr/>
          <a:lstStyle/>
          <a:p>
            <a:fld id="{8BF69CD8-3917-42D1-9CF2-E78257F3A9CA}" type="slidenum">
              <a:rPr lang="ar-SA" smtClean="0"/>
              <a:t>11</a:t>
            </a:fld>
            <a:endParaRPr lang="ar-SA"/>
          </a:p>
        </p:txBody>
      </p:sp>
      <p:pic>
        <p:nvPicPr>
          <p:cNvPr id="3" name="Picture 2">
            <a:extLst>
              <a:ext uri="{FF2B5EF4-FFF2-40B4-BE49-F238E27FC236}">
                <a16:creationId xmlns:a16="http://schemas.microsoft.com/office/drawing/2014/main" id="{EBC2A0A3-7F80-4485-8901-AA062ADB1DB6}"/>
              </a:ext>
            </a:extLst>
          </p:cNvPr>
          <p:cNvPicPr>
            <a:picLocks noChangeAspect="1"/>
          </p:cNvPicPr>
          <p:nvPr/>
        </p:nvPicPr>
        <p:blipFill>
          <a:blip r:embed="rId3"/>
          <a:stretch>
            <a:fillRect/>
          </a:stretch>
        </p:blipFill>
        <p:spPr>
          <a:xfrm>
            <a:off x="180975" y="2085975"/>
            <a:ext cx="11830050" cy="2738688"/>
          </a:xfrm>
          <a:prstGeom prst="rect">
            <a:avLst/>
          </a:prstGeom>
        </p:spPr>
      </p:pic>
    </p:spTree>
    <p:extLst>
      <p:ext uri="{BB962C8B-B14F-4D97-AF65-F5344CB8AC3E}">
        <p14:creationId xmlns:p14="http://schemas.microsoft.com/office/powerpoint/2010/main" val="2220861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1608F-B2D1-43DD-88B0-B71519F568A9}"/>
              </a:ext>
            </a:extLst>
          </p:cNvPr>
          <p:cNvSpPr>
            <a:spLocks noGrp="1"/>
          </p:cNvSpPr>
          <p:nvPr>
            <p:ph type="title"/>
          </p:nvPr>
        </p:nvSpPr>
        <p:spPr>
          <a:xfrm>
            <a:off x="1634587" y="512462"/>
            <a:ext cx="8911687" cy="1280890"/>
          </a:xfrm>
        </p:spPr>
        <p:txBody>
          <a:bodyPr>
            <a:normAutofit/>
          </a:bodyPr>
          <a:lstStyle/>
          <a:p>
            <a:pPr algn="ctr" rtl="0"/>
            <a:r>
              <a:rPr lang="en-US" sz="3200" dirty="0">
                <a:latin typeface="Times New Roman" panose="02020603050405020304" pitchFamily="18" charset="0"/>
                <a:cs typeface="Times New Roman" panose="02020603050405020304" pitchFamily="18" charset="0"/>
              </a:rPr>
              <a:t>South Elevation</a:t>
            </a:r>
          </a:p>
        </p:txBody>
      </p:sp>
      <p:sp>
        <p:nvSpPr>
          <p:cNvPr id="5" name="Slide Number Placeholder 4">
            <a:extLst>
              <a:ext uri="{FF2B5EF4-FFF2-40B4-BE49-F238E27FC236}">
                <a16:creationId xmlns:a16="http://schemas.microsoft.com/office/drawing/2014/main" id="{2EDA9F46-961B-4D69-9498-AF4A7277F57D}"/>
              </a:ext>
            </a:extLst>
          </p:cNvPr>
          <p:cNvSpPr>
            <a:spLocks noGrp="1"/>
          </p:cNvSpPr>
          <p:nvPr>
            <p:ph type="sldNum" sz="quarter" idx="12"/>
          </p:nvPr>
        </p:nvSpPr>
        <p:spPr/>
        <p:txBody>
          <a:bodyPr/>
          <a:lstStyle/>
          <a:p>
            <a:fld id="{8BF69CD8-3917-42D1-9CF2-E78257F3A9CA}" type="slidenum">
              <a:rPr lang="ar-SA" smtClean="0"/>
              <a:t>12</a:t>
            </a:fld>
            <a:endParaRPr lang="ar-SA"/>
          </a:p>
        </p:txBody>
      </p:sp>
      <p:pic>
        <p:nvPicPr>
          <p:cNvPr id="4" name="Picture 3">
            <a:extLst>
              <a:ext uri="{FF2B5EF4-FFF2-40B4-BE49-F238E27FC236}">
                <a16:creationId xmlns:a16="http://schemas.microsoft.com/office/drawing/2014/main" id="{13CEDE28-15E2-4CC8-B58C-E67C4458ECF7}"/>
              </a:ext>
            </a:extLst>
          </p:cNvPr>
          <p:cNvPicPr>
            <a:picLocks noChangeAspect="1"/>
          </p:cNvPicPr>
          <p:nvPr/>
        </p:nvPicPr>
        <p:blipFill>
          <a:blip r:embed="rId3"/>
          <a:stretch>
            <a:fillRect/>
          </a:stretch>
        </p:blipFill>
        <p:spPr>
          <a:xfrm>
            <a:off x="314325" y="2006917"/>
            <a:ext cx="11877675" cy="3209925"/>
          </a:xfrm>
          <a:prstGeom prst="rect">
            <a:avLst/>
          </a:prstGeom>
        </p:spPr>
      </p:pic>
    </p:spTree>
    <p:extLst>
      <p:ext uri="{BB962C8B-B14F-4D97-AF65-F5344CB8AC3E}">
        <p14:creationId xmlns:p14="http://schemas.microsoft.com/office/powerpoint/2010/main" val="31553602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1608F-B2D1-43DD-88B0-B71519F568A9}"/>
              </a:ext>
            </a:extLst>
          </p:cNvPr>
          <p:cNvSpPr>
            <a:spLocks noGrp="1"/>
          </p:cNvSpPr>
          <p:nvPr>
            <p:ph type="title"/>
          </p:nvPr>
        </p:nvSpPr>
        <p:spPr>
          <a:xfrm>
            <a:off x="1634587" y="512462"/>
            <a:ext cx="8911687" cy="1280890"/>
          </a:xfrm>
        </p:spPr>
        <p:txBody>
          <a:bodyPr>
            <a:normAutofit/>
          </a:bodyPr>
          <a:lstStyle/>
          <a:p>
            <a:pPr algn="ctr" rtl="0"/>
            <a:r>
              <a:rPr lang="en-US" sz="3200" dirty="0">
                <a:latin typeface="Times New Roman" panose="02020603050405020304" pitchFamily="18" charset="0"/>
                <a:cs typeface="Times New Roman" panose="02020603050405020304" pitchFamily="18" charset="0"/>
              </a:rPr>
              <a:t>East Elevation</a:t>
            </a:r>
          </a:p>
        </p:txBody>
      </p:sp>
      <p:sp>
        <p:nvSpPr>
          <p:cNvPr id="5" name="Slide Number Placeholder 4">
            <a:extLst>
              <a:ext uri="{FF2B5EF4-FFF2-40B4-BE49-F238E27FC236}">
                <a16:creationId xmlns:a16="http://schemas.microsoft.com/office/drawing/2014/main" id="{2EDA9F46-961B-4D69-9498-AF4A7277F57D}"/>
              </a:ext>
            </a:extLst>
          </p:cNvPr>
          <p:cNvSpPr>
            <a:spLocks noGrp="1"/>
          </p:cNvSpPr>
          <p:nvPr>
            <p:ph type="sldNum" sz="quarter" idx="12"/>
          </p:nvPr>
        </p:nvSpPr>
        <p:spPr/>
        <p:txBody>
          <a:bodyPr/>
          <a:lstStyle/>
          <a:p>
            <a:fld id="{8BF69CD8-3917-42D1-9CF2-E78257F3A9CA}" type="slidenum">
              <a:rPr lang="ar-SA" smtClean="0"/>
              <a:t>13</a:t>
            </a:fld>
            <a:endParaRPr lang="ar-SA"/>
          </a:p>
        </p:txBody>
      </p:sp>
      <p:pic>
        <p:nvPicPr>
          <p:cNvPr id="6" name="Picture 5">
            <a:extLst>
              <a:ext uri="{FF2B5EF4-FFF2-40B4-BE49-F238E27FC236}">
                <a16:creationId xmlns:a16="http://schemas.microsoft.com/office/drawing/2014/main" id="{58C69616-1AA4-4654-9009-B9A6799C022A}"/>
              </a:ext>
            </a:extLst>
          </p:cNvPr>
          <p:cNvPicPr>
            <a:picLocks noChangeAspect="1"/>
          </p:cNvPicPr>
          <p:nvPr/>
        </p:nvPicPr>
        <p:blipFill>
          <a:blip r:embed="rId3"/>
          <a:stretch>
            <a:fillRect/>
          </a:stretch>
        </p:blipFill>
        <p:spPr>
          <a:xfrm>
            <a:off x="2099433" y="1413523"/>
            <a:ext cx="9633022" cy="5324527"/>
          </a:xfrm>
          <a:prstGeom prst="rect">
            <a:avLst/>
          </a:prstGeom>
        </p:spPr>
      </p:pic>
    </p:spTree>
    <p:extLst>
      <p:ext uri="{BB962C8B-B14F-4D97-AF65-F5344CB8AC3E}">
        <p14:creationId xmlns:p14="http://schemas.microsoft.com/office/powerpoint/2010/main" val="24960393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1608F-B2D1-43DD-88B0-B71519F568A9}"/>
              </a:ext>
            </a:extLst>
          </p:cNvPr>
          <p:cNvSpPr>
            <a:spLocks noGrp="1"/>
          </p:cNvSpPr>
          <p:nvPr>
            <p:ph type="title"/>
          </p:nvPr>
        </p:nvSpPr>
        <p:spPr>
          <a:xfrm>
            <a:off x="1634587" y="512462"/>
            <a:ext cx="8911687" cy="1280890"/>
          </a:xfrm>
        </p:spPr>
        <p:txBody>
          <a:bodyPr>
            <a:normAutofit/>
          </a:bodyPr>
          <a:lstStyle/>
          <a:p>
            <a:pPr algn="ctr" rtl="0"/>
            <a:r>
              <a:rPr lang="en-US" sz="3200" dirty="0">
                <a:latin typeface="Times New Roman" panose="02020603050405020304" pitchFamily="18" charset="0"/>
                <a:cs typeface="Times New Roman" panose="02020603050405020304" pitchFamily="18" charset="0"/>
              </a:rPr>
              <a:t>West Elevation</a:t>
            </a:r>
          </a:p>
        </p:txBody>
      </p:sp>
      <p:sp>
        <p:nvSpPr>
          <p:cNvPr id="5" name="Slide Number Placeholder 4">
            <a:extLst>
              <a:ext uri="{FF2B5EF4-FFF2-40B4-BE49-F238E27FC236}">
                <a16:creationId xmlns:a16="http://schemas.microsoft.com/office/drawing/2014/main" id="{2EDA9F46-961B-4D69-9498-AF4A7277F57D}"/>
              </a:ext>
            </a:extLst>
          </p:cNvPr>
          <p:cNvSpPr>
            <a:spLocks noGrp="1"/>
          </p:cNvSpPr>
          <p:nvPr>
            <p:ph type="sldNum" sz="quarter" idx="12"/>
          </p:nvPr>
        </p:nvSpPr>
        <p:spPr/>
        <p:txBody>
          <a:bodyPr/>
          <a:lstStyle/>
          <a:p>
            <a:fld id="{8BF69CD8-3917-42D1-9CF2-E78257F3A9CA}" type="slidenum">
              <a:rPr lang="ar-SA" smtClean="0"/>
              <a:t>14</a:t>
            </a:fld>
            <a:endParaRPr lang="ar-SA"/>
          </a:p>
        </p:txBody>
      </p:sp>
      <p:pic>
        <p:nvPicPr>
          <p:cNvPr id="3" name="Picture 2">
            <a:extLst>
              <a:ext uri="{FF2B5EF4-FFF2-40B4-BE49-F238E27FC236}">
                <a16:creationId xmlns:a16="http://schemas.microsoft.com/office/drawing/2014/main" id="{D9BCC519-057B-4011-B500-BD7272358C89}"/>
              </a:ext>
            </a:extLst>
          </p:cNvPr>
          <p:cNvPicPr>
            <a:picLocks noChangeAspect="1"/>
          </p:cNvPicPr>
          <p:nvPr/>
        </p:nvPicPr>
        <p:blipFill>
          <a:blip r:embed="rId3"/>
          <a:stretch>
            <a:fillRect/>
          </a:stretch>
        </p:blipFill>
        <p:spPr>
          <a:xfrm>
            <a:off x="1645726" y="1152907"/>
            <a:ext cx="10134600" cy="5000625"/>
          </a:xfrm>
          <a:prstGeom prst="rect">
            <a:avLst/>
          </a:prstGeom>
        </p:spPr>
      </p:pic>
    </p:spTree>
    <p:extLst>
      <p:ext uri="{BB962C8B-B14F-4D97-AF65-F5344CB8AC3E}">
        <p14:creationId xmlns:p14="http://schemas.microsoft.com/office/powerpoint/2010/main" val="32803045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1608F-B2D1-43DD-88B0-B71519F568A9}"/>
              </a:ext>
            </a:extLst>
          </p:cNvPr>
          <p:cNvSpPr>
            <a:spLocks noGrp="1"/>
          </p:cNvSpPr>
          <p:nvPr>
            <p:ph type="title"/>
          </p:nvPr>
        </p:nvSpPr>
        <p:spPr>
          <a:xfrm>
            <a:off x="1634587" y="512462"/>
            <a:ext cx="8911687" cy="1280890"/>
          </a:xfrm>
        </p:spPr>
        <p:txBody>
          <a:bodyPr>
            <a:normAutofit/>
          </a:bodyPr>
          <a:lstStyle/>
          <a:p>
            <a:pPr algn="ctr" rtl="0"/>
            <a:r>
              <a:rPr lang="en-US" sz="3200" dirty="0">
                <a:latin typeface="Times New Roman" panose="02020603050405020304" pitchFamily="18" charset="0"/>
                <a:cs typeface="Times New Roman" panose="02020603050405020304" pitchFamily="18" charset="0"/>
              </a:rPr>
              <a:t>Section A-A</a:t>
            </a:r>
          </a:p>
        </p:txBody>
      </p:sp>
      <p:sp>
        <p:nvSpPr>
          <p:cNvPr id="5" name="Slide Number Placeholder 4">
            <a:extLst>
              <a:ext uri="{FF2B5EF4-FFF2-40B4-BE49-F238E27FC236}">
                <a16:creationId xmlns:a16="http://schemas.microsoft.com/office/drawing/2014/main" id="{2EDA9F46-961B-4D69-9498-AF4A7277F57D}"/>
              </a:ext>
            </a:extLst>
          </p:cNvPr>
          <p:cNvSpPr>
            <a:spLocks noGrp="1"/>
          </p:cNvSpPr>
          <p:nvPr>
            <p:ph type="sldNum" sz="quarter" idx="12"/>
          </p:nvPr>
        </p:nvSpPr>
        <p:spPr/>
        <p:txBody>
          <a:bodyPr/>
          <a:lstStyle/>
          <a:p>
            <a:fld id="{8BF69CD8-3917-42D1-9CF2-E78257F3A9CA}" type="slidenum">
              <a:rPr lang="ar-SA" smtClean="0"/>
              <a:t>15</a:t>
            </a:fld>
            <a:endParaRPr lang="ar-SA"/>
          </a:p>
        </p:txBody>
      </p:sp>
      <p:pic>
        <p:nvPicPr>
          <p:cNvPr id="6" name="Picture 5">
            <a:extLst>
              <a:ext uri="{FF2B5EF4-FFF2-40B4-BE49-F238E27FC236}">
                <a16:creationId xmlns:a16="http://schemas.microsoft.com/office/drawing/2014/main" id="{52DCC122-7FDA-454C-8080-FA7E4AC0DA03}"/>
              </a:ext>
            </a:extLst>
          </p:cNvPr>
          <p:cNvPicPr>
            <a:picLocks noChangeAspect="1"/>
          </p:cNvPicPr>
          <p:nvPr/>
        </p:nvPicPr>
        <p:blipFill>
          <a:blip r:embed="rId3"/>
          <a:stretch>
            <a:fillRect/>
          </a:stretch>
        </p:blipFill>
        <p:spPr>
          <a:xfrm>
            <a:off x="364830" y="1636981"/>
            <a:ext cx="11827170" cy="3976028"/>
          </a:xfrm>
          <a:prstGeom prst="rect">
            <a:avLst/>
          </a:prstGeom>
        </p:spPr>
      </p:pic>
    </p:spTree>
    <p:extLst>
      <p:ext uri="{BB962C8B-B14F-4D97-AF65-F5344CB8AC3E}">
        <p14:creationId xmlns:p14="http://schemas.microsoft.com/office/powerpoint/2010/main" val="36957150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1608F-B2D1-43DD-88B0-B71519F568A9}"/>
              </a:ext>
            </a:extLst>
          </p:cNvPr>
          <p:cNvSpPr>
            <a:spLocks noGrp="1"/>
          </p:cNvSpPr>
          <p:nvPr>
            <p:ph type="title"/>
          </p:nvPr>
        </p:nvSpPr>
        <p:spPr>
          <a:xfrm>
            <a:off x="1634587" y="512462"/>
            <a:ext cx="8911687" cy="1280890"/>
          </a:xfrm>
        </p:spPr>
        <p:txBody>
          <a:bodyPr>
            <a:normAutofit/>
          </a:bodyPr>
          <a:lstStyle/>
          <a:p>
            <a:pPr algn="ctr" rtl="0"/>
            <a:r>
              <a:rPr lang="en-US" sz="3200" dirty="0">
                <a:latin typeface="Times New Roman" panose="02020603050405020304" pitchFamily="18" charset="0"/>
                <a:cs typeface="Times New Roman" panose="02020603050405020304" pitchFamily="18" charset="0"/>
              </a:rPr>
              <a:t>Section B-B</a:t>
            </a:r>
          </a:p>
        </p:txBody>
      </p:sp>
      <p:sp>
        <p:nvSpPr>
          <p:cNvPr id="5" name="Slide Number Placeholder 4">
            <a:extLst>
              <a:ext uri="{FF2B5EF4-FFF2-40B4-BE49-F238E27FC236}">
                <a16:creationId xmlns:a16="http://schemas.microsoft.com/office/drawing/2014/main" id="{2EDA9F46-961B-4D69-9498-AF4A7277F57D}"/>
              </a:ext>
            </a:extLst>
          </p:cNvPr>
          <p:cNvSpPr>
            <a:spLocks noGrp="1"/>
          </p:cNvSpPr>
          <p:nvPr>
            <p:ph type="sldNum" sz="quarter" idx="12"/>
          </p:nvPr>
        </p:nvSpPr>
        <p:spPr/>
        <p:txBody>
          <a:bodyPr/>
          <a:lstStyle/>
          <a:p>
            <a:fld id="{8BF69CD8-3917-42D1-9CF2-E78257F3A9CA}" type="slidenum">
              <a:rPr lang="ar-SA" smtClean="0"/>
              <a:t>16</a:t>
            </a:fld>
            <a:endParaRPr lang="ar-SA"/>
          </a:p>
        </p:txBody>
      </p:sp>
      <p:pic>
        <p:nvPicPr>
          <p:cNvPr id="3" name="Picture 2">
            <a:extLst>
              <a:ext uri="{FF2B5EF4-FFF2-40B4-BE49-F238E27FC236}">
                <a16:creationId xmlns:a16="http://schemas.microsoft.com/office/drawing/2014/main" id="{FE4A61AE-4C3E-4999-B953-C697613FD731}"/>
              </a:ext>
            </a:extLst>
          </p:cNvPr>
          <p:cNvPicPr>
            <a:picLocks noChangeAspect="1"/>
          </p:cNvPicPr>
          <p:nvPr/>
        </p:nvPicPr>
        <p:blipFill>
          <a:blip r:embed="rId3"/>
          <a:stretch>
            <a:fillRect/>
          </a:stretch>
        </p:blipFill>
        <p:spPr>
          <a:xfrm>
            <a:off x="1311579" y="1223832"/>
            <a:ext cx="9937947" cy="5153840"/>
          </a:xfrm>
          <a:prstGeom prst="rect">
            <a:avLst/>
          </a:prstGeom>
        </p:spPr>
      </p:pic>
    </p:spTree>
    <p:extLst>
      <p:ext uri="{BB962C8B-B14F-4D97-AF65-F5344CB8AC3E}">
        <p14:creationId xmlns:p14="http://schemas.microsoft.com/office/powerpoint/2010/main" val="3194158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1608F-B2D1-43DD-88B0-B71519F568A9}"/>
              </a:ext>
            </a:extLst>
          </p:cNvPr>
          <p:cNvSpPr>
            <a:spLocks noGrp="1"/>
          </p:cNvSpPr>
          <p:nvPr>
            <p:ph type="title"/>
          </p:nvPr>
        </p:nvSpPr>
        <p:spPr>
          <a:xfrm>
            <a:off x="1634587" y="512462"/>
            <a:ext cx="8911687" cy="1330406"/>
          </a:xfrm>
        </p:spPr>
        <p:txBody>
          <a:bodyPr>
            <a:normAutofit/>
          </a:bodyPr>
          <a:lstStyle/>
          <a:p>
            <a:pPr algn="ctr" rtl="0"/>
            <a:r>
              <a:rPr lang="en-US" sz="3200" dirty="0">
                <a:latin typeface="Times New Roman" panose="02020603050405020304" pitchFamily="18" charset="0"/>
                <a:cs typeface="Times New Roman" panose="02020603050405020304" pitchFamily="18" charset="0"/>
              </a:rPr>
              <a:t>3D Model </a:t>
            </a:r>
          </a:p>
        </p:txBody>
      </p:sp>
      <p:sp>
        <p:nvSpPr>
          <p:cNvPr id="5" name="Slide Number Placeholder 4">
            <a:extLst>
              <a:ext uri="{FF2B5EF4-FFF2-40B4-BE49-F238E27FC236}">
                <a16:creationId xmlns:a16="http://schemas.microsoft.com/office/drawing/2014/main" id="{2EDA9F46-961B-4D69-9498-AF4A7277F57D}"/>
              </a:ext>
            </a:extLst>
          </p:cNvPr>
          <p:cNvSpPr>
            <a:spLocks noGrp="1"/>
          </p:cNvSpPr>
          <p:nvPr>
            <p:ph type="sldNum" sz="quarter" idx="12"/>
          </p:nvPr>
        </p:nvSpPr>
        <p:spPr/>
        <p:txBody>
          <a:bodyPr/>
          <a:lstStyle/>
          <a:p>
            <a:fld id="{8BF69CD8-3917-42D1-9CF2-E78257F3A9CA}" type="slidenum">
              <a:rPr lang="ar-SA" smtClean="0"/>
              <a:t>17</a:t>
            </a:fld>
            <a:endParaRPr lang="ar-SA"/>
          </a:p>
        </p:txBody>
      </p:sp>
      <p:pic>
        <p:nvPicPr>
          <p:cNvPr id="6" name="Picture 5">
            <a:extLst>
              <a:ext uri="{FF2B5EF4-FFF2-40B4-BE49-F238E27FC236}">
                <a16:creationId xmlns:a16="http://schemas.microsoft.com/office/drawing/2014/main" id="{99E4D835-1467-4C1E-A2A3-D5617B9BAD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5345" y="1177665"/>
            <a:ext cx="9216268" cy="5184150"/>
          </a:xfrm>
          <a:prstGeom prst="rect">
            <a:avLst/>
          </a:prstGeom>
        </p:spPr>
      </p:pic>
    </p:spTree>
    <p:extLst>
      <p:ext uri="{BB962C8B-B14F-4D97-AF65-F5344CB8AC3E}">
        <p14:creationId xmlns:p14="http://schemas.microsoft.com/office/powerpoint/2010/main" val="39315726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1608F-B2D1-43DD-88B0-B71519F568A9}"/>
              </a:ext>
            </a:extLst>
          </p:cNvPr>
          <p:cNvSpPr>
            <a:spLocks noGrp="1"/>
          </p:cNvSpPr>
          <p:nvPr>
            <p:ph type="title"/>
          </p:nvPr>
        </p:nvSpPr>
        <p:spPr>
          <a:xfrm>
            <a:off x="1634587" y="512462"/>
            <a:ext cx="8911687" cy="1330406"/>
          </a:xfrm>
        </p:spPr>
        <p:txBody>
          <a:bodyPr>
            <a:normAutofit/>
          </a:bodyPr>
          <a:lstStyle/>
          <a:p>
            <a:pPr algn="ctr" rtl="0"/>
            <a:r>
              <a:rPr lang="en-US" sz="3200" dirty="0">
                <a:latin typeface="Times New Roman" panose="02020603050405020304" pitchFamily="18" charset="0"/>
                <a:cs typeface="Times New Roman" panose="02020603050405020304" pitchFamily="18" charset="0"/>
              </a:rPr>
              <a:t>3D Model </a:t>
            </a:r>
          </a:p>
        </p:txBody>
      </p:sp>
      <p:sp>
        <p:nvSpPr>
          <p:cNvPr id="5" name="Slide Number Placeholder 4">
            <a:extLst>
              <a:ext uri="{FF2B5EF4-FFF2-40B4-BE49-F238E27FC236}">
                <a16:creationId xmlns:a16="http://schemas.microsoft.com/office/drawing/2014/main" id="{2EDA9F46-961B-4D69-9498-AF4A7277F57D}"/>
              </a:ext>
            </a:extLst>
          </p:cNvPr>
          <p:cNvSpPr>
            <a:spLocks noGrp="1"/>
          </p:cNvSpPr>
          <p:nvPr>
            <p:ph type="sldNum" sz="quarter" idx="12"/>
          </p:nvPr>
        </p:nvSpPr>
        <p:spPr/>
        <p:txBody>
          <a:bodyPr/>
          <a:lstStyle/>
          <a:p>
            <a:fld id="{8BF69CD8-3917-42D1-9CF2-E78257F3A9CA}" type="slidenum">
              <a:rPr lang="ar-SA" smtClean="0"/>
              <a:t>18</a:t>
            </a:fld>
            <a:endParaRPr lang="ar-SA"/>
          </a:p>
        </p:txBody>
      </p:sp>
      <p:pic>
        <p:nvPicPr>
          <p:cNvPr id="4" name="Picture 3">
            <a:extLst>
              <a:ext uri="{FF2B5EF4-FFF2-40B4-BE49-F238E27FC236}">
                <a16:creationId xmlns:a16="http://schemas.microsoft.com/office/drawing/2014/main" id="{EBB2D4FC-8EB6-4796-BBA2-FDEAC6FA3D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3492" y="1330406"/>
            <a:ext cx="8915790" cy="5015132"/>
          </a:xfrm>
          <a:prstGeom prst="rect">
            <a:avLst/>
          </a:prstGeom>
        </p:spPr>
      </p:pic>
    </p:spTree>
    <p:extLst>
      <p:ext uri="{BB962C8B-B14F-4D97-AF65-F5344CB8AC3E}">
        <p14:creationId xmlns:p14="http://schemas.microsoft.com/office/powerpoint/2010/main" val="256640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1608F-B2D1-43DD-88B0-B71519F568A9}"/>
              </a:ext>
            </a:extLst>
          </p:cNvPr>
          <p:cNvSpPr>
            <a:spLocks noGrp="1"/>
          </p:cNvSpPr>
          <p:nvPr>
            <p:ph type="title"/>
          </p:nvPr>
        </p:nvSpPr>
        <p:spPr>
          <a:xfrm>
            <a:off x="1634587" y="512462"/>
            <a:ext cx="8911687" cy="1330406"/>
          </a:xfrm>
        </p:spPr>
        <p:txBody>
          <a:bodyPr>
            <a:normAutofit/>
          </a:bodyPr>
          <a:lstStyle/>
          <a:p>
            <a:pPr algn="ctr" rtl="0"/>
            <a:r>
              <a:rPr lang="en-US" sz="3200" dirty="0">
                <a:latin typeface="Times New Roman" panose="02020603050405020304" pitchFamily="18" charset="0"/>
                <a:cs typeface="Times New Roman" panose="02020603050405020304" pitchFamily="18" charset="0"/>
              </a:rPr>
              <a:t>3D Model </a:t>
            </a:r>
          </a:p>
        </p:txBody>
      </p:sp>
      <p:sp>
        <p:nvSpPr>
          <p:cNvPr id="5" name="Slide Number Placeholder 4">
            <a:extLst>
              <a:ext uri="{FF2B5EF4-FFF2-40B4-BE49-F238E27FC236}">
                <a16:creationId xmlns:a16="http://schemas.microsoft.com/office/drawing/2014/main" id="{2EDA9F46-961B-4D69-9498-AF4A7277F57D}"/>
              </a:ext>
            </a:extLst>
          </p:cNvPr>
          <p:cNvSpPr>
            <a:spLocks noGrp="1"/>
          </p:cNvSpPr>
          <p:nvPr>
            <p:ph type="sldNum" sz="quarter" idx="12"/>
          </p:nvPr>
        </p:nvSpPr>
        <p:spPr/>
        <p:txBody>
          <a:bodyPr/>
          <a:lstStyle/>
          <a:p>
            <a:fld id="{8BF69CD8-3917-42D1-9CF2-E78257F3A9CA}" type="slidenum">
              <a:rPr lang="ar-SA" smtClean="0"/>
              <a:t>19</a:t>
            </a:fld>
            <a:endParaRPr lang="ar-SA"/>
          </a:p>
        </p:txBody>
      </p:sp>
      <p:pic>
        <p:nvPicPr>
          <p:cNvPr id="6" name="Picture 5">
            <a:extLst>
              <a:ext uri="{FF2B5EF4-FFF2-40B4-BE49-F238E27FC236}">
                <a16:creationId xmlns:a16="http://schemas.microsoft.com/office/drawing/2014/main" id="{A6060404-FFA2-4544-8089-76C8EDCE9B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3350" y="1403518"/>
            <a:ext cx="9116059" cy="5127784"/>
          </a:xfrm>
          <a:prstGeom prst="rect">
            <a:avLst/>
          </a:prstGeom>
        </p:spPr>
      </p:pic>
    </p:spTree>
    <p:extLst>
      <p:ext uri="{BB962C8B-B14F-4D97-AF65-F5344CB8AC3E}">
        <p14:creationId xmlns:p14="http://schemas.microsoft.com/office/powerpoint/2010/main" val="51061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0F27F9-187D-470E-9C27-BA88E21E4195}"/>
              </a:ext>
            </a:extLst>
          </p:cNvPr>
          <p:cNvSpPr txBox="1"/>
          <p:nvPr/>
        </p:nvSpPr>
        <p:spPr>
          <a:xfrm>
            <a:off x="2171115" y="1147876"/>
            <a:ext cx="9181098" cy="5008102"/>
          </a:xfrm>
          <a:prstGeom prst="rect">
            <a:avLst/>
          </a:prstGeom>
          <a:noFill/>
        </p:spPr>
        <p:txBody>
          <a:bodyPr wrap="square" rtlCol="1">
            <a:spAutoFit/>
          </a:bodyPr>
          <a:lstStyle/>
          <a:p>
            <a:pPr marL="285750" indent="-285750">
              <a:lnSpc>
                <a:spcPct val="150000"/>
              </a:lnSpc>
              <a:buFont typeface="Wingdings" panose="05000000000000000000" pitchFamily="2" charset="2"/>
              <a:buChar char="Ø"/>
            </a:pPr>
            <a:r>
              <a:rPr lang="en-US" sz="2400" dirty="0">
                <a:cs typeface="+mj-cs"/>
              </a:rPr>
              <a:t>Introduction.</a:t>
            </a:r>
          </a:p>
          <a:p>
            <a:pPr marL="285750" indent="-285750">
              <a:lnSpc>
                <a:spcPct val="150000"/>
              </a:lnSpc>
              <a:buFont typeface="Wingdings" panose="05000000000000000000" pitchFamily="2" charset="2"/>
              <a:buChar char="Ø"/>
            </a:pPr>
            <a:r>
              <a:rPr lang="en-US" sz="2400" dirty="0">
                <a:cs typeface="+mj-cs"/>
              </a:rPr>
              <a:t>Site Analysis.</a:t>
            </a:r>
          </a:p>
          <a:p>
            <a:pPr marL="285750" indent="-285750">
              <a:lnSpc>
                <a:spcPct val="150000"/>
              </a:lnSpc>
              <a:buFont typeface="Wingdings" panose="05000000000000000000" pitchFamily="2" charset="2"/>
              <a:buChar char="Ø"/>
            </a:pPr>
            <a:r>
              <a:rPr lang="en-US" sz="2400" dirty="0">
                <a:cs typeface="+mj-cs"/>
              </a:rPr>
              <a:t>Architectural Design.</a:t>
            </a:r>
          </a:p>
          <a:p>
            <a:pPr marL="285750" indent="-285750">
              <a:lnSpc>
                <a:spcPct val="150000"/>
              </a:lnSpc>
              <a:buFont typeface="Wingdings" panose="05000000000000000000" pitchFamily="2" charset="2"/>
              <a:buChar char="Ø"/>
            </a:pPr>
            <a:r>
              <a:rPr lang="en-US" sz="2400" dirty="0"/>
              <a:t>Environmental Design.</a:t>
            </a:r>
            <a:endParaRPr lang="en-US" sz="2400" dirty="0">
              <a:cs typeface="+mj-cs"/>
            </a:endParaRPr>
          </a:p>
          <a:p>
            <a:pPr marL="285750" indent="-285750">
              <a:lnSpc>
                <a:spcPct val="150000"/>
              </a:lnSpc>
              <a:buFont typeface="Wingdings" panose="05000000000000000000" pitchFamily="2" charset="2"/>
              <a:buChar char="Ø"/>
            </a:pPr>
            <a:r>
              <a:rPr lang="en-US" sz="2400" dirty="0">
                <a:cs typeface="+mj-cs"/>
              </a:rPr>
              <a:t>Structural Design.</a:t>
            </a:r>
          </a:p>
          <a:p>
            <a:pPr marL="285750" indent="-285750">
              <a:lnSpc>
                <a:spcPct val="150000"/>
              </a:lnSpc>
              <a:buFont typeface="Wingdings" panose="05000000000000000000" pitchFamily="2" charset="2"/>
              <a:buChar char="Ø"/>
            </a:pPr>
            <a:r>
              <a:rPr lang="en-US" sz="2400" dirty="0">
                <a:cs typeface="+mj-cs"/>
              </a:rPr>
              <a:t>Electrical Design.</a:t>
            </a:r>
          </a:p>
          <a:p>
            <a:pPr marL="285750" indent="-285750">
              <a:lnSpc>
                <a:spcPct val="150000"/>
              </a:lnSpc>
              <a:buFont typeface="Wingdings" panose="05000000000000000000" pitchFamily="2" charset="2"/>
              <a:buChar char="Ø"/>
            </a:pPr>
            <a:r>
              <a:rPr lang="en-US" sz="2400" dirty="0">
                <a:cs typeface="+mj-cs"/>
              </a:rPr>
              <a:t>PV-System Design.</a:t>
            </a:r>
          </a:p>
          <a:p>
            <a:pPr marL="285750" indent="-285750">
              <a:lnSpc>
                <a:spcPct val="150000"/>
              </a:lnSpc>
              <a:buFont typeface="Wingdings" panose="05000000000000000000" pitchFamily="2" charset="2"/>
              <a:buChar char="Ø"/>
            </a:pPr>
            <a:r>
              <a:rPr lang="en-US" sz="2400" dirty="0">
                <a:cs typeface="+mj-cs"/>
              </a:rPr>
              <a:t>Mechanical Design.</a:t>
            </a:r>
          </a:p>
          <a:p>
            <a:pPr marL="285750" indent="-285750">
              <a:lnSpc>
                <a:spcPct val="150000"/>
              </a:lnSpc>
              <a:buFont typeface="Wingdings" panose="05000000000000000000" pitchFamily="2" charset="2"/>
              <a:buChar char="Ø"/>
            </a:pPr>
            <a:r>
              <a:rPr lang="en-US" sz="2400" dirty="0">
                <a:cs typeface="+mj-cs"/>
              </a:rPr>
              <a:t>Quantity Survey and Cost.</a:t>
            </a:r>
          </a:p>
        </p:txBody>
      </p:sp>
      <p:sp>
        <p:nvSpPr>
          <p:cNvPr id="3" name="TextBox 2">
            <a:extLst>
              <a:ext uri="{FF2B5EF4-FFF2-40B4-BE49-F238E27FC236}">
                <a16:creationId xmlns:a16="http://schemas.microsoft.com/office/drawing/2014/main" id="{934581DD-4A75-42BD-BACC-CE9391913868}"/>
              </a:ext>
            </a:extLst>
          </p:cNvPr>
          <p:cNvSpPr txBox="1"/>
          <p:nvPr/>
        </p:nvSpPr>
        <p:spPr>
          <a:xfrm>
            <a:off x="633569" y="624656"/>
            <a:ext cx="10874326" cy="523220"/>
          </a:xfrm>
          <a:prstGeom prst="rect">
            <a:avLst/>
          </a:prstGeom>
          <a:noFill/>
        </p:spPr>
        <p:txBody>
          <a:bodyPr wrap="square" rtlCol="1">
            <a:spAutoFit/>
          </a:bodyPr>
          <a:lstStyle/>
          <a:p>
            <a:pPr algn="ctr"/>
            <a:r>
              <a:rPr lang="en-US" sz="2800" dirty="0">
                <a:cs typeface="+mj-cs"/>
              </a:rPr>
              <a:t>Contents </a:t>
            </a:r>
            <a:endParaRPr lang="ar-SA" sz="2800" dirty="0">
              <a:cs typeface="+mj-cs"/>
            </a:endParaRPr>
          </a:p>
        </p:txBody>
      </p:sp>
      <p:sp>
        <p:nvSpPr>
          <p:cNvPr id="5" name="Slide Number Placeholder 4">
            <a:extLst>
              <a:ext uri="{FF2B5EF4-FFF2-40B4-BE49-F238E27FC236}">
                <a16:creationId xmlns:a16="http://schemas.microsoft.com/office/drawing/2014/main" id="{E640426E-DA78-4CC7-B9D6-BA742E1A2024}"/>
              </a:ext>
            </a:extLst>
          </p:cNvPr>
          <p:cNvSpPr txBox="1">
            <a:spLocks/>
          </p:cNvSpPr>
          <p:nvPr/>
        </p:nvSpPr>
        <p:spPr bwMode="gray">
          <a:xfrm>
            <a:off x="684212" y="4681940"/>
            <a:ext cx="779767" cy="365125"/>
          </a:xfrm>
          <a:prstGeom prst="rect">
            <a:avLst/>
          </a:prstGeom>
        </p:spPr>
        <p:txBody>
          <a:bodyPr vert="horz" lIns="91440" tIns="45720" rIns="91440" bIns="45720" rtlCol="0" anchor="ctr"/>
          <a:lstStyle>
            <a:defPPr>
              <a:defRPr lang="en-US"/>
            </a:defPPr>
            <a:lvl1pPr marL="0" algn="r" defTabSz="457200" rtl="0" eaLnBrk="1" latinLnBrk="0" hangingPunct="1">
              <a:defRPr sz="2000" kern="1200">
                <a:solidFill>
                  <a:srgbClr val="FE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mtClean="0"/>
              <a:pPr/>
              <a:t>2</a:t>
            </a:fld>
            <a:endParaRPr lang="en-US" dirty="0"/>
          </a:p>
        </p:txBody>
      </p:sp>
      <p:sp>
        <p:nvSpPr>
          <p:cNvPr id="8" name="Slide Number Placeholder 7">
            <a:extLst>
              <a:ext uri="{FF2B5EF4-FFF2-40B4-BE49-F238E27FC236}">
                <a16:creationId xmlns:a16="http://schemas.microsoft.com/office/drawing/2014/main" id="{6C87914C-F55F-49C3-BB3F-8B316A7B6D97}"/>
              </a:ext>
            </a:extLst>
          </p:cNvPr>
          <p:cNvSpPr>
            <a:spLocks noGrp="1"/>
          </p:cNvSpPr>
          <p:nvPr>
            <p:ph type="sldNum" sz="quarter" idx="12"/>
          </p:nvPr>
        </p:nvSpPr>
        <p:spPr/>
        <p:txBody>
          <a:bodyPr/>
          <a:lstStyle/>
          <a:p>
            <a:fld id="{8BF69CD8-3917-42D1-9CF2-E78257F3A9CA}" type="slidenum">
              <a:rPr lang="ar-SA" smtClean="0"/>
              <a:t>2</a:t>
            </a:fld>
            <a:endParaRPr lang="ar-SA"/>
          </a:p>
        </p:txBody>
      </p:sp>
    </p:spTree>
    <p:extLst>
      <p:ext uri="{BB962C8B-B14F-4D97-AF65-F5344CB8AC3E}">
        <p14:creationId xmlns:p14="http://schemas.microsoft.com/office/powerpoint/2010/main" val="2685705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1608F-B2D1-43DD-88B0-B71519F568A9}"/>
              </a:ext>
            </a:extLst>
          </p:cNvPr>
          <p:cNvSpPr>
            <a:spLocks noGrp="1"/>
          </p:cNvSpPr>
          <p:nvPr>
            <p:ph type="title"/>
          </p:nvPr>
        </p:nvSpPr>
        <p:spPr>
          <a:xfrm>
            <a:off x="1634587" y="512462"/>
            <a:ext cx="8911687" cy="1330406"/>
          </a:xfrm>
        </p:spPr>
        <p:txBody>
          <a:bodyPr>
            <a:normAutofit/>
          </a:bodyPr>
          <a:lstStyle/>
          <a:p>
            <a:pPr algn="ctr" rtl="0"/>
            <a:r>
              <a:rPr lang="en-US" sz="3200" dirty="0">
                <a:latin typeface="Times New Roman" panose="02020603050405020304" pitchFamily="18" charset="0"/>
                <a:cs typeface="Times New Roman" panose="02020603050405020304" pitchFamily="18" charset="0"/>
              </a:rPr>
              <a:t>3D Model </a:t>
            </a:r>
          </a:p>
        </p:txBody>
      </p:sp>
      <p:sp>
        <p:nvSpPr>
          <p:cNvPr id="5" name="Slide Number Placeholder 4">
            <a:extLst>
              <a:ext uri="{FF2B5EF4-FFF2-40B4-BE49-F238E27FC236}">
                <a16:creationId xmlns:a16="http://schemas.microsoft.com/office/drawing/2014/main" id="{2EDA9F46-961B-4D69-9498-AF4A7277F57D}"/>
              </a:ext>
            </a:extLst>
          </p:cNvPr>
          <p:cNvSpPr>
            <a:spLocks noGrp="1"/>
          </p:cNvSpPr>
          <p:nvPr>
            <p:ph type="sldNum" sz="quarter" idx="12"/>
          </p:nvPr>
        </p:nvSpPr>
        <p:spPr/>
        <p:txBody>
          <a:bodyPr/>
          <a:lstStyle/>
          <a:p>
            <a:fld id="{8BF69CD8-3917-42D1-9CF2-E78257F3A9CA}" type="slidenum">
              <a:rPr lang="ar-SA" smtClean="0"/>
              <a:t>20</a:t>
            </a:fld>
            <a:endParaRPr lang="ar-SA"/>
          </a:p>
        </p:txBody>
      </p:sp>
      <p:pic>
        <p:nvPicPr>
          <p:cNvPr id="3" name="video1">
            <a:hlinkClick r:id="" action="ppaction://media"/>
            <a:extLst>
              <a:ext uri="{FF2B5EF4-FFF2-40B4-BE49-F238E27FC236}">
                <a16:creationId xmlns:a16="http://schemas.microsoft.com/office/drawing/2014/main" id="{891D447F-8EF8-4E7D-AE4E-83988ACC0DC5}"/>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0"/>
            <a:ext cx="12192000" cy="6858000"/>
          </a:xfrm>
          <a:prstGeom prst="rect">
            <a:avLst/>
          </a:prstGeom>
        </p:spPr>
      </p:pic>
    </p:spTree>
    <p:extLst>
      <p:ext uri="{BB962C8B-B14F-4D97-AF65-F5344CB8AC3E}">
        <p14:creationId xmlns:p14="http://schemas.microsoft.com/office/powerpoint/2010/main" val="3516462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5059"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0082" y="2868490"/>
            <a:ext cx="9144000" cy="1685925"/>
          </a:xfrm>
        </p:spPr>
        <p:txBody>
          <a:bodyPr>
            <a:normAutofit lnSpcReduction="10000"/>
          </a:bodyPr>
          <a:lstStyle/>
          <a:p>
            <a:pPr algn="ctr"/>
            <a:r>
              <a:rPr lang="en-US" sz="5400" b="1" dirty="0">
                <a:solidFill>
                  <a:schemeClr val="tx1"/>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Environmental Design.</a:t>
            </a:r>
            <a:br>
              <a:rPr lang="en-US" sz="5400" b="1" dirty="0">
                <a:solidFill>
                  <a:schemeClr val="tx1"/>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br>
            <a:endParaRPr lang="ar-SA" sz="5400" b="1" dirty="0">
              <a:solidFill>
                <a:schemeClr val="tx1"/>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endParaRPr>
          </a:p>
        </p:txBody>
      </p:sp>
      <p:sp>
        <p:nvSpPr>
          <p:cNvPr id="2" name="Slide Number Placeholder 1">
            <a:extLst>
              <a:ext uri="{FF2B5EF4-FFF2-40B4-BE49-F238E27FC236}">
                <a16:creationId xmlns:a16="http://schemas.microsoft.com/office/drawing/2014/main" id="{CDDF4312-D6F0-4A80-957E-BA9DEEBEB534}"/>
              </a:ext>
            </a:extLst>
          </p:cNvPr>
          <p:cNvSpPr>
            <a:spLocks noGrp="1"/>
          </p:cNvSpPr>
          <p:nvPr>
            <p:ph type="sldNum" sz="quarter" idx="12"/>
          </p:nvPr>
        </p:nvSpPr>
        <p:spPr/>
        <p:txBody>
          <a:bodyPr/>
          <a:lstStyle/>
          <a:p>
            <a:fld id="{8BF69CD8-3917-42D1-9CF2-E78257F3A9CA}" type="slidenum">
              <a:rPr lang="ar-SA" smtClean="0"/>
              <a:t>21</a:t>
            </a:fld>
            <a:endParaRPr lang="ar-SA"/>
          </a:p>
        </p:txBody>
      </p:sp>
    </p:spTree>
    <p:extLst>
      <p:ext uri="{BB962C8B-B14F-4D97-AF65-F5344CB8AC3E}">
        <p14:creationId xmlns:p14="http://schemas.microsoft.com/office/powerpoint/2010/main" val="9603479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1004" y="624110"/>
            <a:ext cx="9633608" cy="1280890"/>
          </a:xfrm>
        </p:spPr>
        <p:txBody>
          <a:bodyPr/>
          <a:lstStyle/>
          <a:p>
            <a:r>
              <a:rPr lang="en-US" dirty="0"/>
              <a:t>ENVIRONMENTAL DESIGN.</a:t>
            </a:r>
            <a:br>
              <a:rPr lang="en-US" dirty="0"/>
            </a:br>
            <a:r>
              <a:rPr lang="en-US" sz="3600" b="1" dirty="0">
                <a:solidFill>
                  <a:srgbClr val="C00000"/>
                </a:solidFill>
              </a:rPr>
              <a:t>ORIENTATION.</a:t>
            </a:r>
            <a:endParaRPr lang="ar-SA" sz="3600"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340242" y="2525264"/>
            <a:ext cx="5708525" cy="3239588"/>
          </a:xfrm>
        </p:spPr>
      </p:pic>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947806" y="1690687"/>
            <a:ext cx="3938542" cy="4908741"/>
          </a:xfrm>
        </p:spPr>
      </p:pic>
      <p:sp>
        <p:nvSpPr>
          <p:cNvPr id="3" name="Slide Number Placeholder 2">
            <a:extLst>
              <a:ext uri="{FF2B5EF4-FFF2-40B4-BE49-F238E27FC236}">
                <a16:creationId xmlns:a16="http://schemas.microsoft.com/office/drawing/2014/main" id="{C78F9643-5AE2-40C3-8982-FB1575A88E7A}"/>
              </a:ext>
            </a:extLst>
          </p:cNvPr>
          <p:cNvSpPr>
            <a:spLocks noGrp="1"/>
          </p:cNvSpPr>
          <p:nvPr>
            <p:ph type="sldNum" sz="quarter" idx="12"/>
          </p:nvPr>
        </p:nvSpPr>
        <p:spPr/>
        <p:txBody>
          <a:bodyPr/>
          <a:lstStyle/>
          <a:p>
            <a:fld id="{8BF69CD8-3917-42D1-9CF2-E78257F3A9CA}" type="slidenum">
              <a:rPr lang="ar-SA" smtClean="0"/>
              <a:t>22</a:t>
            </a:fld>
            <a:endParaRPr lang="ar-SA"/>
          </a:p>
        </p:txBody>
      </p:sp>
    </p:spTree>
    <p:extLst>
      <p:ext uri="{BB962C8B-B14F-4D97-AF65-F5344CB8AC3E}">
        <p14:creationId xmlns:p14="http://schemas.microsoft.com/office/powerpoint/2010/main" val="4991681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3116" y="198819"/>
            <a:ext cx="10515600" cy="1177925"/>
          </a:xfrm>
        </p:spPr>
        <p:txBody>
          <a:bodyPr>
            <a:normAutofit fontScale="90000"/>
          </a:bodyPr>
          <a:lstStyle/>
          <a:p>
            <a:br>
              <a:rPr lang="en-US" sz="3200" dirty="0">
                <a:solidFill>
                  <a:schemeClr val="accent1">
                    <a:lumMod val="50000"/>
                  </a:schemeClr>
                </a:solidFill>
              </a:rPr>
            </a:br>
            <a:r>
              <a:rPr lang="en-US" dirty="0"/>
              <a:t>ENVIRONMENTAL DESIGN. </a:t>
            </a:r>
            <a:br>
              <a:rPr lang="en-US" sz="4000" dirty="0"/>
            </a:br>
            <a:r>
              <a:rPr lang="en-US" sz="4000" dirty="0">
                <a:solidFill>
                  <a:srgbClr val="C00000"/>
                </a:solidFill>
              </a:rPr>
              <a:t>Thermal Design.</a:t>
            </a:r>
            <a:br>
              <a:rPr lang="en-US" sz="3200" dirty="0">
                <a:solidFill>
                  <a:schemeClr val="accent1">
                    <a:lumMod val="50000"/>
                  </a:schemeClr>
                </a:solidFill>
              </a:rPr>
            </a:br>
            <a:r>
              <a:rPr lang="en-US" sz="3200" dirty="0">
                <a:solidFill>
                  <a:schemeClr val="accent1">
                    <a:lumMod val="50000"/>
                  </a:schemeClr>
                </a:solidFill>
              </a:rPr>
              <a:t>3D Model in Design Builder. </a:t>
            </a:r>
            <a:br>
              <a:rPr lang="en-US" sz="3200" dirty="0">
                <a:solidFill>
                  <a:schemeClr val="accent1">
                    <a:lumMod val="50000"/>
                  </a:schemeClr>
                </a:solidFill>
              </a:rPr>
            </a:br>
            <a:endParaRPr lang="ar-SA" sz="32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21745" y="2507469"/>
            <a:ext cx="8418342" cy="3985406"/>
          </a:xfrm>
        </p:spPr>
      </p:pic>
      <p:sp>
        <p:nvSpPr>
          <p:cNvPr id="3" name="Slide Number Placeholder 2">
            <a:extLst>
              <a:ext uri="{FF2B5EF4-FFF2-40B4-BE49-F238E27FC236}">
                <a16:creationId xmlns:a16="http://schemas.microsoft.com/office/drawing/2014/main" id="{28EDD155-10C3-4100-94FA-F89159EC9D9E}"/>
              </a:ext>
            </a:extLst>
          </p:cNvPr>
          <p:cNvSpPr>
            <a:spLocks noGrp="1"/>
          </p:cNvSpPr>
          <p:nvPr>
            <p:ph type="sldNum" sz="quarter" idx="12"/>
          </p:nvPr>
        </p:nvSpPr>
        <p:spPr/>
        <p:txBody>
          <a:bodyPr/>
          <a:lstStyle/>
          <a:p>
            <a:fld id="{8BF69CD8-3917-42D1-9CF2-E78257F3A9CA}" type="slidenum">
              <a:rPr lang="ar-SA" smtClean="0"/>
              <a:t>23</a:t>
            </a:fld>
            <a:endParaRPr lang="ar-SA"/>
          </a:p>
        </p:txBody>
      </p:sp>
    </p:spTree>
    <p:extLst>
      <p:ext uri="{BB962C8B-B14F-4D97-AF65-F5344CB8AC3E}">
        <p14:creationId xmlns:p14="http://schemas.microsoft.com/office/powerpoint/2010/main" val="21868002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4394" y="98475"/>
            <a:ext cx="9609406" cy="1592214"/>
          </a:xfrm>
        </p:spPr>
        <p:txBody>
          <a:bodyPr>
            <a:normAutofit fontScale="90000"/>
          </a:bodyPr>
          <a:lstStyle/>
          <a:p>
            <a:br>
              <a:rPr lang="en-US" dirty="0"/>
            </a:br>
            <a:r>
              <a:rPr lang="en-US" sz="4900" dirty="0"/>
              <a:t>ENVIRONMENTAL DESIGN.</a:t>
            </a:r>
            <a:br>
              <a:rPr lang="en-US" dirty="0"/>
            </a:br>
            <a:r>
              <a:rPr lang="en-US" sz="4000" dirty="0">
                <a:solidFill>
                  <a:srgbClr val="C00000"/>
                </a:solidFill>
              </a:rPr>
              <a:t>Material used and properties:</a:t>
            </a:r>
            <a:br>
              <a:rPr lang="en-US" dirty="0">
                <a:solidFill>
                  <a:schemeClr val="accent2">
                    <a:lumMod val="75000"/>
                  </a:schemeClr>
                </a:solidFill>
              </a:rPr>
            </a:b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22046" y="2029798"/>
            <a:ext cx="5135136" cy="4558145"/>
          </a:xfrm>
        </p:spPr>
      </p:pic>
      <p:sp>
        <p:nvSpPr>
          <p:cNvPr id="6" name="Rectangle 5"/>
          <p:cNvSpPr/>
          <p:nvPr/>
        </p:nvSpPr>
        <p:spPr>
          <a:xfrm>
            <a:off x="6883458" y="1836120"/>
            <a:ext cx="3112655" cy="584775"/>
          </a:xfrm>
          <a:prstGeom prst="rect">
            <a:avLst/>
          </a:prstGeom>
        </p:spPr>
        <p:txBody>
          <a:bodyPr wrap="square">
            <a:spAutoFit/>
          </a:bodyPr>
          <a:lstStyle/>
          <a:p>
            <a:r>
              <a:rPr lang="en-US" sz="3200" b="1" dirty="0">
                <a:solidFill>
                  <a:schemeClr val="accent2">
                    <a:lumMod val="75000"/>
                  </a:schemeClr>
                </a:solidFill>
              </a:rPr>
              <a:t>External Walls</a:t>
            </a:r>
          </a:p>
        </p:txBody>
      </p:sp>
      <p:sp>
        <p:nvSpPr>
          <p:cNvPr id="7" name="Rectangle 6"/>
          <p:cNvSpPr/>
          <p:nvPr/>
        </p:nvSpPr>
        <p:spPr>
          <a:xfrm>
            <a:off x="6883458" y="2565461"/>
            <a:ext cx="3121367" cy="461665"/>
          </a:xfrm>
          <a:prstGeom prst="rect">
            <a:avLst/>
          </a:prstGeom>
        </p:spPr>
        <p:txBody>
          <a:bodyPr wrap="none">
            <a:spAutoFit/>
          </a:bodyPr>
          <a:lstStyle/>
          <a:p>
            <a:pPr algn="ctr" rtl="1"/>
            <a:r>
              <a:rPr lang="en-US" sz="2400" b="1" dirty="0">
                <a:latin typeface="Times New Roman" panose="02020603050405020304" pitchFamily="18" charset="0"/>
                <a:ea typeface="Calibri" panose="020F0502020204030204" pitchFamily="34" charset="0"/>
                <a:cs typeface="Arial" panose="020B0604020202020204" pitchFamily="34" charset="0"/>
              </a:rPr>
              <a:t>U value = 0.36 w/m</a:t>
            </a:r>
            <a:r>
              <a:rPr lang="en-US" sz="2400" b="1" baseline="30000" dirty="0">
                <a:latin typeface="Times New Roman" panose="02020603050405020304" pitchFamily="18" charset="0"/>
                <a:ea typeface="Calibri" panose="020F0502020204030204" pitchFamily="34" charset="0"/>
                <a:cs typeface="Arial" panose="020B0604020202020204" pitchFamily="34" charset="0"/>
              </a:rPr>
              <a:t>2</a:t>
            </a:r>
            <a:r>
              <a:rPr lang="en-US" sz="2400" b="1" dirty="0">
                <a:latin typeface="Times New Roman" panose="02020603050405020304" pitchFamily="18" charset="0"/>
                <a:ea typeface="Calibri" panose="020F0502020204030204" pitchFamily="34" charset="0"/>
                <a:cs typeface="Arial" panose="020B0604020202020204" pitchFamily="34" charset="0"/>
              </a:rPr>
              <a:t>.k.</a:t>
            </a:r>
          </a:p>
        </p:txBody>
      </p:sp>
      <p:sp>
        <p:nvSpPr>
          <p:cNvPr id="3" name="Slide Number Placeholder 2">
            <a:extLst>
              <a:ext uri="{FF2B5EF4-FFF2-40B4-BE49-F238E27FC236}">
                <a16:creationId xmlns:a16="http://schemas.microsoft.com/office/drawing/2014/main" id="{2601D673-0ACC-40B3-BAA4-F7723A943B5D}"/>
              </a:ext>
            </a:extLst>
          </p:cNvPr>
          <p:cNvSpPr>
            <a:spLocks noGrp="1"/>
          </p:cNvSpPr>
          <p:nvPr>
            <p:ph type="sldNum" sz="quarter" idx="12"/>
          </p:nvPr>
        </p:nvSpPr>
        <p:spPr/>
        <p:txBody>
          <a:bodyPr/>
          <a:lstStyle/>
          <a:p>
            <a:fld id="{8BF69CD8-3917-42D1-9CF2-E78257F3A9CA}" type="slidenum">
              <a:rPr lang="ar-SA" smtClean="0"/>
              <a:t>24</a:t>
            </a:fld>
            <a:endParaRPr lang="ar-SA"/>
          </a:p>
        </p:txBody>
      </p:sp>
    </p:spTree>
    <p:extLst>
      <p:ext uri="{BB962C8B-B14F-4D97-AF65-F5344CB8AC3E}">
        <p14:creationId xmlns:p14="http://schemas.microsoft.com/office/powerpoint/2010/main" val="19190125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337" y="147337"/>
            <a:ext cx="8911687" cy="1280890"/>
          </a:xfrm>
        </p:spPr>
        <p:txBody>
          <a:bodyPr>
            <a:normAutofit fontScale="90000"/>
          </a:bodyPr>
          <a:lstStyle/>
          <a:p>
            <a:br>
              <a:rPr lang="en-US" dirty="0"/>
            </a:br>
            <a:r>
              <a:rPr lang="en-US" sz="4900" dirty="0"/>
              <a:t>ENVIRONMENTAL DESIGN.</a:t>
            </a:r>
            <a:br>
              <a:rPr lang="en-US" dirty="0"/>
            </a:br>
            <a:r>
              <a:rPr lang="en-US" sz="4000" dirty="0">
                <a:solidFill>
                  <a:srgbClr val="C00000"/>
                </a:solidFill>
              </a:rPr>
              <a:t>Material used and properties:</a:t>
            </a:r>
            <a:br>
              <a:rPr lang="en-US" dirty="0">
                <a:solidFill>
                  <a:schemeClr val="accent2">
                    <a:lumMod val="75000"/>
                  </a:schemeClr>
                </a:solidFill>
              </a:rPr>
            </a:b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66324" y="2404348"/>
            <a:ext cx="4260273" cy="4207467"/>
          </a:xfrm>
        </p:spPr>
      </p:pic>
      <p:sp>
        <p:nvSpPr>
          <p:cNvPr id="5" name="Rectangle 4"/>
          <p:cNvSpPr/>
          <p:nvPr/>
        </p:nvSpPr>
        <p:spPr>
          <a:xfrm>
            <a:off x="6096000" y="1819573"/>
            <a:ext cx="3110980" cy="584775"/>
          </a:xfrm>
          <a:prstGeom prst="rect">
            <a:avLst/>
          </a:prstGeom>
        </p:spPr>
        <p:txBody>
          <a:bodyPr wrap="none">
            <a:spAutoFit/>
          </a:bodyPr>
          <a:lstStyle/>
          <a:p>
            <a:r>
              <a:rPr lang="en-US" sz="3200" b="1" dirty="0">
                <a:solidFill>
                  <a:schemeClr val="accent2">
                    <a:lumMod val="75000"/>
                  </a:schemeClr>
                </a:solidFill>
              </a:rPr>
              <a:t>Internal</a:t>
            </a:r>
            <a:r>
              <a:rPr lang="en-US" sz="3200" dirty="0">
                <a:solidFill>
                  <a:schemeClr val="accent2">
                    <a:lumMod val="75000"/>
                  </a:schemeClr>
                </a:solidFill>
              </a:rPr>
              <a:t> </a:t>
            </a:r>
            <a:r>
              <a:rPr lang="en-US" sz="3200" b="1" dirty="0">
                <a:solidFill>
                  <a:schemeClr val="accent2">
                    <a:lumMod val="75000"/>
                  </a:schemeClr>
                </a:solidFill>
              </a:rPr>
              <a:t>partition</a:t>
            </a:r>
          </a:p>
        </p:txBody>
      </p:sp>
      <p:sp>
        <p:nvSpPr>
          <p:cNvPr id="6" name="Rectangle 5"/>
          <p:cNvSpPr/>
          <p:nvPr/>
        </p:nvSpPr>
        <p:spPr>
          <a:xfrm>
            <a:off x="6096000" y="2699488"/>
            <a:ext cx="3121367" cy="483017"/>
          </a:xfrm>
          <a:prstGeom prst="rect">
            <a:avLst/>
          </a:prstGeom>
        </p:spPr>
        <p:txBody>
          <a:bodyPr wrap="none">
            <a:spAutoFit/>
          </a:bodyPr>
          <a:lstStyle/>
          <a:p>
            <a:pPr algn="ctr">
              <a:lnSpc>
                <a:spcPct val="115000"/>
              </a:lnSpc>
            </a:pPr>
            <a:r>
              <a:rPr lang="en-US" sz="2400" b="1" dirty="0">
                <a:latin typeface="Times New Roman" panose="02020603050405020304" pitchFamily="18" charset="0"/>
                <a:ea typeface="Calibri" panose="020F0502020204030204" pitchFamily="34" charset="0"/>
                <a:cs typeface="Arial" panose="020B0604020202020204" pitchFamily="34" charset="0"/>
              </a:rPr>
              <a:t>U value = 1.13 </a:t>
            </a:r>
            <a:r>
              <a:rPr lang="en-US" sz="2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w/m</a:t>
            </a:r>
            <a:r>
              <a:rPr lang="en-US" sz="2400" b="1"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en-US" sz="2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.k.</a:t>
            </a:r>
            <a:endParaRPr lang="en-US" sz="2400" b="1" dirty="0">
              <a:latin typeface="Times New Roman" panose="02020603050405020304" pitchFamily="18" charset="0"/>
              <a:ea typeface="Calibri" panose="020F050202020403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D1BDE499-90D9-45C8-869D-AE3AA107B379}"/>
              </a:ext>
            </a:extLst>
          </p:cNvPr>
          <p:cNvSpPr>
            <a:spLocks noGrp="1"/>
          </p:cNvSpPr>
          <p:nvPr>
            <p:ph type="sldNum" sz="quarter" idx="12"/>
          </p:nvPr>
        </p:nvSpPr>
        <p:spPr/>
        <p:txBody>
          <a:bodyPr/>
          <a:lstStyle/>
          <a:p>
            <a:fld id="{8BF69CD8-3917-42D1-9CF2-E78257F3A9CA}" type="slidenum">
              <a:rPr lang="ar-SA" smtClean="0"/>
              <a:t>25</a:t>
            </a:fld>
            <a:endParaRPr lang="ar-SA"/>
          </a:p>
        </p:txBody>
      </p:sp>
    </p:spTree>
    <p:extLst>
      <p:ext uri="{BB962C8B-B14F-4D97-AF65-F5344CB8AC3E}">
        <p14:creationId xmlns:p14="http://schemas.microsoft.com/office/powerpoint/2010/main" val="4608560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1451" y="147337"/>
            <a:ext cx="9194972" cy="1280890"/>
          </a:xfrm>
        </p:spPr>
        <p:txBody>
          <a:bodyPr>
            <a:normAutofit fontScale="90000"/>
          </a:bodyPr>
          <a:lstStyle/>
          <a:p>
            <a:br>
              <a:rPr lang="en-US" dirty="0"/>
            </a:br>
            <a:r>
              <a:rPr lang="en-US" sz="4900" dirty="0"/>
              <a:t>ENVIRONMENTAL DESIGN.</a:t>
            </a:r>
            <a:br>
              <a:rPr lang="en-US" sz="4900" dirty="0"/>
            </a:br>
            <a:r>
              <a:rPr lang="en-US" sz="4000" dirty="0">
                <a:solidFill>
                  <a:srgbClr val="C00000"/>
                </a:solidFill>
              </a:rPr>
              <a:t>Material used and properties:</a:t>
            </a:r>
            <a:br>
              <a:rPr lang="en-US" dirty="0">
                <a:solidFill>
                  <a:schemeClr val="accent2">
                    <a:lumMod val="75000"/>
                  </a:schemeClr>
                </a:solidFill>
              </a:rPr>
            </a:br>
            <a:endParaRPr lang="ar-SA"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21450" y="2429961"/>
            <a:ext cx="6072052" cy="3803929"/>
          </a:xfrm>
        </p:spPr>
      </p:pic>
      <p:sp>
        <p:nvSpPr>
          <p:cNvPr id="4" name="Rectangle 3"/>
          <p:cNvSpPr/>
          <p:nvPr/>
        </p:nvSpPr>
        <p:spPr>
          <a:xfrm>
            <a:off x="8481909" y="2511231"/>
            <a:ext cx="2434513" cy="584775"/>
          </a:xfrm>
          <a:prstGeom prst="rect">
            <a:avLst/>
          </a:prstGeom>
        </p:spPr>
        <p:txBody>
          <a:bodyPr wrap="none">
            <a:spAutoFit/>
          </a:bodyPr>
          <a:lstStyle/>
          <a:p>
            <a:r>
              <a:rPr lang="en-US" sz="3200" b="1" dirty="0">
                <a:solidFill>
                  <a:schemeClr val="accent2">
                    <a:lumMod val="75000"/>
                  </a:schemeClr>
                </a:solidFill>
              </a:rPr>
              <a:t>Internal floor</a:t>
            </a:r>
          </a:p>
        </p:txBody>
      </p:sp>
      <p:sp>
        <p:nvSpPr>
          <p:cNvPr id="6" name="Rectangle 5"/>
          <p:cNvSpPr/>
          <p:nvPr/>
        </p:nvSpPr>
        <p:spPr>
          <a:xfrm>
            <a:off x="8114822" y="3354188"/>
            <a:ext cx="3121367" cy="483017"/>
          </a:xfrm>
          <a:prstGeom prst="rect">
            <a:avLst/>
          </a:prstGeom>
        </p:spPr>
        <p:txBody>
          <a:bodyPr wrap="none">
            <a:spAutoFit/>
          </a:bodyPr>
          <a:lstStyle/>
          <a:p>
            <a:pPr algn="ctr">
              <a:lnSpc>
                <a:spcPct val="115000"/>
              </a:lnSpc>
            </a:pPr>
            <a:r>
              <a:rPr lang="en-US" sz="2400" b="1" dirty="0">
                <a:latin typeface="Times New Roman" panose="02020603050405020304" pitchFamily="18" charset="0"/>
                <a:ea typeface="Calibri" panose="020F0502020204030204" pitchFamily="34" charset="0"/>
                <a:cs typeface="Arial" panose="020B0604020202020204" pitchFamily="34" charset="0"/>
              </a:rPr>
              <a:t>U value = .366 </a:t>
            </a:r>
            <a:r>
              <a:rPr lang="en-US" sz="2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w/m</a:t>
            </a:r>
            <a:r>
              <a:rPr lang="en-US" sz="2400" b="1"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en-US" sz="2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.k.</a:t>
            </a:r>
            <a:endParaRPr lang="en-US" sz="2400" b="1" dirty="0">
              <a:latin typeface="Times New Roman" panose="02020603050405020304" pitchFamily="18" charset="0"/>
              <a:ea typeface="Calibri" panose="020F050202020403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48771FDA-21A1-4502-AE25-C0EF0B2EA1FB}"/>
              </a:ext>
            </a:extLst>
          </p:cNvPr>
          <p:cNvSpPr>
            <a:spLocks noGrp="1"/>
          </p:cNvSpPr>
          <p:nvPr>
            <p:ph type="sldNum" sz="quarter" idx="12"/>
          </p:nvPr>
        </p:nvSpPr>
        <p:spPr/>
        <p:txBody>
          <a:bodyPr/>
          <a:lstStyle/>
          <a:p>
            <a:fld id="{8BF69CD8-3917-42D1-9CF2-E78257F3A9CA}" type="slidenum">
              <a:rPr lang="ar-SA" smtClean="0"/>
              <a:t>26</a:t>
            </a:fld>
            <a:endParaRPr lang="ar-SA"/>
          </a:p>
        </p:txBody>
      </p:sp>
    </p:spTree>
    <p:extLst>
      <p:ext uri="{BB962C8B-B14F-4D97-AF65-F5344CB8AC3E}">
        <p14:creationId xmlns:p14="http://schemas.microsoft.com/office/powerpoint/2010/main" val="6267478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0326" y="119201"/>
            <a:ext cx="9197511" cy="1280890"/>
          </a:xfrm>
        </p:spPr>
        <p:txBody>
          <a:bodyPr>
            <a:normAutofit fontScale="90000"/>
          </a:bodyPr>
          <a:lstStyle/>
          <a:p>
            <a:br>
              <a:rPr lang="en-US" dirty="0"/>
            </a:br>
            <a:r>
              <a:rPr lang="en-US" sz="4900" dirty="0"/>
              <a:t>ENVIRONMENTAL DESIGN.</a:t>
            </a:r>
            <a:br>
              <a:rPr lang="en-US" sz="4900" dirty="0"/>
            </a:br>
            <a:r>
              <a:rPr lang="en-US" sz="4000" dirty="0">
                <a:solidFill>
                  <a:srgbClr val="C00000"/>
                </a:solidFill>
              </a:rPr>
              <a:t>Material used and properties:</a:t>
            </a:r>
            <a:br>
              <a:rPr lang="en-US" dirty="0">
                <a:solidFill>
                  <a:schemeClr val="accent2">
                    <a:lumMod val="75000"/>
                  </a:schemeClr>
                </a:solidFill>
              </a:rPr>
            </a:br>
            <a:endParaRPr lang="ar-SA"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41654" y="2483776"/>
            <a:ext cx="4929353" cy="3409311"/>
          </a:xfrm>
        </p:spPr>
      </p:pic>
      <p:sp>
        <p:nvSpPr>
          <p:cNvPr id="4" name="Rectangle 3"/>
          <p:cNvSpPr/>
          <p:nvPr/>
        </p:nvSpPr>
        <p:spPr>
          <a:xfrm>
            <a:off x="8329701" y="2191389"/>
            <a:ext cx="980525" cy="584775"/>
          </a:xfrm>
          <a:prstGeom prst="rect">
            <a:avLst/>
          </a:prstGeom>
        </p:spPr>
        <p:txBody>
          <a:bodyPr wrap="none">
            <a:spAutoFit/>
          </a:bodyPr>
          <a:lstStyle/>
          <a:p>
            <a:r>
              <a:rPr lang="en-US" sz="3200" b="1" dirty="0">
                <a:solidFill>
                  <a:schemeClr val="accent2">
                    <a:lumMod val="75000"/>
                  </a:schemeClr>
                </a:solidFill>
              </a:rPr>
              <a:t>Roof</a:t>
            </a:r>
          </a:p>
        </p:txBody>
      </p:sp>
      <p:sp>
        <p:nvSpPr>
          <p:cNvPr id="6" name="Rectangle 5"/>
          <p:cNvSpPr/>
          <p:nvPr/>
        </p:nvSpPr>
        <p:spPr>
          <a:xfrm>
            <a:off x="7885670" y="2911101"/>
            <a:ext cx="3275257" cy="483017"/>
          </a:xfrm>
          <a:prstGeom prst="rect">
            <a:avLst/>
          </a:prstGeom>
        </p:spPr>
        <p:txBody>
          <a:bodyPr wrap="none">
            <a:spAutoFit/>
          </a:bodyPr>
          <a:lstStyle/>
          <a:p>
            <a:pPr algn="ctr">
              <a:lnSpc>
                <a:spcPct val="115000"/>
              </a:lnSpc>
            </a:pPr>
            <a:r>
              <a:rPr lang="en-US" sz="2400" b="1" dirty="0">
                <a:latin typeface="Times New Roman" panose="02020603050405020304" pitchFamily="18" charset="0"/>
                <a:ea typeface="Calibri" panose="020F0502020204030204" pitchFamily="34" charset="0"/>
                <a:cs typeface="Arial" panose="020B0604020202020204" pitchFamily="34" charset="0"/>
              </a:rPr>
              <a:t>U value = 0.389 </a:t>
            </a:r>
            <a:r>
              <a:rPr lang="en-US" sz="2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w/m</a:t>
            </a:r>
            <a:r>
              <a:rPr lang="en-US" sz="2400" b="1"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en-US" sz="2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.k.</a:t>
            </a:r>
            <a:endParaRPr lang="en-US" sz="2400" b="1" dirty="0">
              <a:latin typeface="Times New Roman" panose="02020603050405020304" pitchFamily="18" charset="0"/>
              <a:ea typeface="Calibri" panose="020F050202020403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1C4DEFD8-5C59-427B-89C7-65FE76CFED83}"/>
              </a:ext>
            </a:extLst>
          </p:cNvPr>
          <p:cNvSpPr>
            <a:spLocks noGrp="1"/>
          </p:cNvSpPr>
          <p:nvPr>
            <p:ph type="sldNum" sz="quarter" idx="12"/>
          </p:nvPr>
        </p:nvSpPr>
        <p:spPr/>
        <p:txBody>
          <a:bodyPr/>
          <a:lstStyle/>
          <a:p>
            <a:fld id="{8BF69CD8-3917-42D1-9CF2-E78257F3A9CA}" type="slidenum">
              <a:rPr lang="ar-SA" smtClean="0"/>
              <a:t>27</a:t>
            </a:fld>
            <a:endParaRPr lang="ar-SA"/>
          </a:p>
        </p:txBody>
      </p:sp>
    </p:spTree>
    <p:extLst>
      <p:ext uri="{BB962C8B-B14F-4D97-AF65-F5344CB8AC3E}">
        <p14:creationId xmlns:p14="http://schemas.microsoft.com/office/powerpoint/2010/main" val="11855796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0326" y="0"/>
            <a:ext cx="9293899" cy="1280890"/>
          </a:xfrm>
        </p:spPr>
        <p:txBody>
          <a:bodyPr>
            <a:normAutofit fontScale="90000"/>
          </a:bodyPr>
          <a:lstStyle/>
          <a:p>
            <a:br>
              <a:rPr lang="en-US" dirty="0"/>
            </a:br>
            <a:r>
              <a:rPr lang="en-US" sz="4900" dirty="0"/>
              <a:t>ENVIRONMENTAL DESIGN.</a:t>
            </a:r>
            <a:br>
              <a:rPr lang="en-US" dirty="0"/>
            </a:br>
            <a:r>
              <a:rPr lang="en-US" sz="4000" dirty="0">
                <a:solidFill>
                  <a:srgbClr val="C00000"/>
                </a:solidFill>
              </a:rPr>
              <a:t>Material used and properties:</a:t>
            </a:r>
            <a:br>
              <a:rPr lang="en-US" dirty="0">
                <a:solidFill>
                  <a:schemeClr val="accent2">
                    <a:lumMod val="75000"/>
                  </a:schemeClr>
                </a:solidFill>
              </a:rPr>
            </a:br>
            <a:endParaRPr lang="ar-SA"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34569" y="2564622"/>
            <a:ext cx="3324440" cy="3899902"/>
          </a:xfrm>
        </p:spPr>
      </p:pic>
      <p:sp>
        <p:nvSpPr>
          <p:cNvPr id="7" name="Rectangle 6"/>
          <p:cNvSpPr/>
          <p:nvPr/>
        </p:nvSpPr>
        <p:spPr>
          <a:xfrm>
            <a:off x="7112323" y="2058472"/>
            <a:ext cx="1784206" cy="584775"/>
          </a:xfrm>
          <a:prstGeom prst="rect">
            <a:avLst/>
          </a:prstGeom>
        </p:spPr>
        <p:txBody>
          <a:bodyPr wrap="none">
            <a:spAutoFit/>
          </a:bodyPr>
          <a:lstStyle/>
          <a:p>
            <a:r>
              <a:rPr lang="en-US" sz="3200" b="1" dirty="0">
                <a:solidFill>
                  <a:schemeClr val="accent2">
                    <a:lumMod val="75000"/>
                  </a:schemeClr>
                </a:solidFill>
              </a:rPr>
              <a:t>Windows</a:t>
            </a:r>
            <a:endParaRPr lang="ar-SA" sz="3200" dirty="0"/>
          </a:p>
        </p:txBody>
      </p:sp>
      <p:sp>
        <p:nvSpPr>
          <p:cNvPr id="8" name="Rectangle 7"/>
          <p:cNvSpPr/>
          <p:nvPr/>
        </p:nvSpPr>
        <p:spPr>
          <a:xfrm>
            <a:off x="7112323" y="2643247"/>
            <a:ext cx="3037520" cy="941796"/>
          </a:xfrm>
          <a:prstGeom prst="rect">
            <a:avLst/>
          </a:prstGeom>
        </p:spPr>
        <p:txBody>
          <a:bodyPr wrap="square">
            <a:spAutoFit/>
          </a:bodyPr>
          <a:lstStyle/>
          <a:p>
            <a:pPr algn="ctr">
              <a:lnSpc>
                <a:spcPct val="115000"/>
              </a:lnSpc>
            </a:pPr>
            <a:r>
              <a:rPr lang="en-US" sz="2400" b="1" dirty="0"/>
              <a:t>6mm Double glass</a:t>
            </a:r>
            <a:endParaRPr lang="en-US" sz="2400" b="1" dirty="0">
              <a:latin typeface="Times New Roman" panose="02020603050405020304" pitchFamily="18" charset="0"/>
              <a:ea typeface="Calibri" panose="020F0502020204030204" pitchFamily="34" charset="0"/>
              <a:cs typeface="Arial" panose="020B0604020202020204" pitchFamily="34" charset="0"/>
            </a:endParaRPr>
          </a:p>
          <a:p>
            <a:pPr algn="ctr">
              <a:lnSpc>
                <a:spcPct val="115000"/>
              </a:lnSpc>
            </a:pPr>
            <a:r>
              <a:rPr lang="en-US" sz="2400" b="1" dirty="0"/>
              <a:t>with 13mm air gab</a:t>
            </a:r>
            <a:endParaRPr lang="en-US" sz="2400" b="1" dirty="0">
              <a:latin typeface="Times New Roman" panose="02020603050405020304" pitchFamily="18" charset="0"/>
              <a:ea typeface="Calibri" panose="020F0502020204030204" pitchFamily="34" charset="0"/>
              <a:cs typeface="Arial" panose="020B0604020202020204" pitchFamily="34" charset="0"/>
            </a:endParaRPr>
          </a:p>
        </p:txBody>
      </p:sp>
      <p:sp>
        <p:nvSpPr>
          <p:cNvPr id="9" name="Rectangle 8"/>
          <p:cNvSpPr/>
          <p:nvPr/>
        </p:nvSpPr>
        <p:spPr>
          <a:xfrm>
            <a:off x="6794844" y="4036622"/>
            <a:ext cx="4203370" cy="477951"/>
          </a:xfrm>
          <a:prstGeom prst="rect">
            <a:avLst/>
          </a:prstGeom>
        </p:spPr>
        <p:txBody>
          <a:bodyPr wrap="square">
            <a:spAutoFit/>
          </a:bodyPr>
          <a:lstStyle/>
          <a:p>
            <a:pPr algn="ctr" rtl="1">
              <a:lnSpc>
                <a:spcPct val="115000"/>
              </a:lnSpc>
            </a:pPr>
            <a:r>
              <a:rPr lang="en-US" sz="2400" b="1" dirty="0"/>
              <a:t>U value = 1.77</a:t>
            </a:r>
            <a:r>
              <a:rPr lang="en-US" sz="2400" b="1" dirty="0">
                <a:solidFill>
                  <a:srgbClr val="000000"/>
                </a:solidFill>
                <a:ea typeface="Calibri" panose="020F0502020204030204" pitchFamily="34" charset="0"/>
                <a:cs typeface="Times New Roman" panose="02020603050405020304" pitchFamily="18" charset="0"/>
              </a:rPr>
              <a:t>w/m</a:t>
            </a:r>
            <a:r>
              <a:rPr lang="en-US" sz="2400" b="1" baseline="30000" dirty="0">
                <a:solidFill>
                  <a:srgbClr val="000000"/>
                </a:solidFill>
                <a:ea typeface="Calibri" panose="020F0502020204030204" pitchFamily="34" charset="0"/>
                <a:cs typeface="Times New Roman" panose="02020603050405020304" pitchFamily="18" charset="0"/>
              </a:rPr>
              <a:t>2</a:t>
            </a:r>
            <a:r>
              <a:rPr lang="en-US" sz="2400" b="1" dirty="0">
                <a:solidFill>
                  <a:srgbClr val="000000"/>
                </a:solidFill>
                <a:ea typeface="Calibri" panose="020F0502020204030204" pitchFamily="34" charset="0"/>
                <a:cs typeface="Times New Roman" panose="02020603050405020304" pitchFamily="18" charset="0"/>
              </a:rPr>
              <a:t>.k.</a:t>
            </a:r>
            <a:endParaRPr lang="en-US" sz="2400" b="1" dirty="0">
              <a:ea typeface="Calibri" panose="020F050202020403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D41DB07C-76D5-45A2-B6C6-263C1E62D56A}"/>
              </a:ext>
            </a:extLst>
          </p:cNvPr>
          <p:cNvSpPr>
            <a:spLocks noGrp="1"/>
          </p:cNvSpPr>
          <p:nvPr>
            <p:ph type="sldNum" sz="quarter" idx="12"/>
          </p:nvPr>
        </p:nvSpPr>
        <p:spPr/>
        <p:txBody>
          <a:bodyPr/>
          <a:lstStyle/>
          <a:p>
            <a:fld id="{8BF69CD8-3917-42D1-9CF2-E78257F3A9CA}" type="slidenum">
              <a:rPr lang="ar-SA" smtClean="0"/>
              <a:t>28</a:t>
            </a:fld>
            <a:endParaRPr lang="ar-SA"/>
          </a:p>
        </p:txBody>
      </p:sp>
    </p:spTree>
    <p:extLst>
      <p:ext uri="{BB962C8B-B14F-4D97-AF65-F5344CB8AC3E}">
        <p14:creationId xmlns:p14="http://schemas.microsoft.com/office/powerpoint/2010/main" val="32477917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0327" y="624110"/>
            <a:ext cx="9774286" cy="1280890"/>
          </a:xfrm>
        </p:spPr>
        <p:txBody>
          <a:bodyPr/>
          <a:lstStyle/>
          <a:p>
            <a:r>
              <a:rPr lang="en-US" dirty="0"/>
              <a:t>ENVIRONMENTAL DESIGN. </a:t>
            </a:r>
            <a:br>
              <a:rPr lang="en-US" dirty="0"/>
            </a:br>
            <a:r>
              <a:rPr lang="en-US" sz="3600" dirty="0">
                <a:solidFill>
                  <a:srgbClr val="C00000"/>
                </a:solidFill>
              </a:rPr>
              <a:t>Thermal Design.</a:t>
            </a:r>
            <a:endParaRPr lang="ar-SA" sz="3600" dirty="0"/>
          </a:p>
        </p:txBody>
      </p:sp>
      <p:sp>
        <p:nvSpPr>
          <p:cNvPr id="3" name="Content Placeholder 2"/>
          <p:cNvSpPr>
            <a:spLocks noGrp="1"/>
          </p:cNvSpPr>
          <p:nvPr>
            <p:ph idx="1"/>
          </p:nvPr>
        </p:nvSpPr>
        <p:spPr/>
        <p:txBody>
          <a:bodyPr/>
          <a:lstStyle/>
          <a:p>
            <a:pPr algn="l" rtl="0">
              <a:buClr>
                <a:srgbClr val="0070C0"/>
              </a:buClr>
            </a:pPr>
            <a:r>
              <a:rPr lang="en-US" sz="3600" dirty="0">
                <a:solidFill>
                  <a:schemeClr val="accent1">
                    <a:lumMod val="50000"/>
                  </a:schemeClr>
                </a:solidFill>
              </a:rPr>
              <a:t>Shading</a:t>
            </a:r>
          </a:p>
          <a:p>
            <a:pPr marL="812800" indent="-457200" algn="l" rtl="0">
              <a:buClr>
                <a:schemeClr val="accent6">
                  <a:lumMod val="50000"/>
                </a:schemeClr>
              </a:buClr>
              <a:buFont typeface="Wingdings" panose="05000000000000000000" pitchFamily="2" charset="2"/>
              <a:buChar char="§"/>
            </a:pPr>
            <a:r>
              <a:rPr lang="en-US" dirty="0">
                <a:solidFill>
                  <a:schemeClr val="accent6">
                    <a:lumMod val="50000"/>
                  </a:schemeClr>
                </a:solidFill>
              </a:rPr>
              <a:t>Louvers System For south Elevation</a:t>
            </a:r>
          </a:p>
          <a:p>
            <a:pPr marL="812800" indent="-457200" algn="l" rtl="0">
              <a:buClr>
                <a:schemeClr val="accent6">
                  <a:lumMod val="50000"/>
                </a:schemeClr>
              </a:buClr>
              <a:buFont typeface="Wingdings" panose="05000000000000000000" pitchFamily="2" charset="2"/>
              <a:buChar char="§"/>
            </a:pPr>
            <a:r>
              <a:rPr lang="en-US" dirty="0">
                <a:solidFill>
                  <a:schemeClr val="accent6">
                    <a:lumMod val="50000"/>
                  </a:schemeClr>
                </a:solidFill>
              </a:rPr>
              <a:t>Cantilever System For Other Elevation.</a:t>
            </a:r>
          </a:p>
          <a:p>
            <a:pPr marL="812800" indent="-457200" algn="l" rtl="0">
              <a:buClr>
                <a:schemeClr val="accent6">
                  <a:lumMod val="50000"/>
                </a:schemeClr>
              </a:buClr>
              <a:buFont typeface="Wingdings" panose="05000000000000000000" pitchFamily="2" charset="2"/>
              <a:buChar char="§"/>
            </a:pPr>
            <a:r>
              <a:rPr lang="en-US" dirty="0">
                <a:solidFill>
                  <a:schemeClr val="accent6">
                    <a:lumMod val="50000"/>
                  </a:schemeClr>
                </a:solidFill>
              </a:rPr>
              <a:t>According to calculation we need cantilever with a length 0.7 m.</a:t>
            </a:r>
          </a:p>
          <a:p>
            <a:endParaRPr lang="ar-SA" dirty="0"/>
          </a:p>
        </p:txBody>
      </p:sp>
      <p:sp>
        <p:nvSpPr>
          <p:cNvPr id="4" name="Slide Number Placeholder 3">
            <a:extLst>
              <a:ext uri="{FF2B5EF4-FFF2-40B4-BE49-F238E27FC236}">
                <a16:creationId xmlns:a16="http://schemas.microsoft.com/office/drawing/2014/main" id="{5C6A35CB-5C32-4B62-9F47-4C3707E090F1}"/>
              </a:ext>
            </a:extLst>
          </p:cNvPr>
          <p:cNvSpPr>
            <a:spLocks noGrp="1"/>
          </p:cNvSpPr>
          <p:nvPr>
            <p:ph type="sldNum" sz="quarter" idx="12"/>
          </p:nvPr>
        </p:nvSpPr>
        <p:spPr/>
        <p:txBody>
          <a:bodyPr/>
          <a:lstStyle/>
          <a:p>
            <a:fld id="{8BF69CD8-3917-42D1-9CF2-E78257F3A9CA}" type="slidenum">
              <a:rPr lang="ar-SA" smtClean="0"/>
              <a:t>29</a:t>
            </a:fld>
            <a:endParaRPr lang="ar-SA"/>
          </a:p>
        </p:txBody>
      </p:sp>
    </p:spTree>
    <p:extLst>
      <p:ext uri="{BB962C8B-B14F-4D97-AF65-F5344CB8AC3E}">
        <p14:creationId xmlns:p14="http://schemas.microsoft.com/office/powerpoint/2010/main" val="1965848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3979" y="1564804"/>
            <a:ext cx="6500275" cy="3617690"/>
          </a:xfrm>
        </p:spPr>
        <p:txBody>
          <a:bodyPr>
            <a:normAutofit/>
          </a:bodyPr>
          <a:lstStyle/>
          <a:p>
            <a:pPr algn="ctr"/>
            <a:br>
              <a:rPr lang="en-US" sz="4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5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Site Analysis</a:t>
            </a:r>
            <a:br>
              <a:rPr lang="en-US" sz="4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n-US" sz="4400" b="1" dirty="0">
              <a:solidFill>
                <a:schemeClr val="tx1"/>
              </a:solidFill>
              <a:effectLst>
                <a:outerShdw blurRad="38100" dist="38100" dir="2700000" algn="tl">
                  <a:srgbClr val="000000">
                    <a:alpha val="43137"/>
                  </a:srgbClr>
                </a:outerShdw>
              </a:effectLst>
            </a:endParaRPr>
          </a:p>
        </p:txBody>
      </p:sp>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t>3</a:t>
            </a:fld>
            <a:endParaRPr lang="ar-SA"/>
          </a:p>
        </p:txBody>
      </p:sp>
    </p:spTree>
    <p:extLst>
      <p:ext uri="{BB962C8B-B14F-4D97-AF65-F5344CB8AC3E}">
        <p14:creationId xmlns:p14="http://schemas.microsoft.com/office/powerpoint/2010/main" val="38242398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0326" y="424497"/>
            <a:ext cx="9251007" cy="1280890"/>
          </a:xfrm>
        </p:spPr>
        <p:txBody>
          <a:bodyPr/>
          <a:lstStyle/>
          <a:p>
            <a:r>
              <a:rPr lang="en-US" dirty="0"/>
              <a:t>ENVIRONMENTAL DESIGN. </a:t>
            </a:r>
            <a:br>
              <a:rPr lang="en-US" dirty="0"/>
            </a:br>
            <a:r>
              <a:rPr lang="en-US" sz="3600" dirty="0">
                <a:solidFill>
                  <a:srgbClr val="C00000"/>
                </a:solidFill>
              </a:rPr>
              <a:t>Thermal Design.</a:t>
            </a:r>
            <a:endParaRPr lang="ar-SA" sz="3600"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2854037"/>
            <a:ext cx="5181600" cy="2405244"/>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525490" y="2854036"/>
            <a:ext cx="4828309" cy="2405245"/>
          </a:xfrm>
        </p:spPr>
      </p:pic>
      <p:sp>
        <p:nvSpPr>
          <p:cNvPr id="7" name="Rectangle 6"/>
          <p:cNvSpPr/>
          <p:nvPr/>
        </p:nvSpPr>
        <p:spPr>
          <a:xfrm>
            <a:off x="942109" y="1482436"/>
            <a:ext cx="6054436" cy="954107"/>
          </a:xfrm>
          <a:prstGeom prst="rect">
            <a:avLst/>
          </a:prstGeom>
        </p:spPr>
        <p:txBody>
          <a:bodyPr wrap="square">
            <a:spAutoFit/>
          </a:bodyPr>
          <a:lstStyle/>
          <a:p>
            <a:pPr>
              <a:buClr>
                <a:srgbClr val="0070C0"/>
              </a:buClr>
            </a:pPr>
            <a:r>
              <a:rPr lang="en-US" sz="2800" dirty="0">
                <a:solidFill>
                  <a:schemeClr val="accent1">
                    <a:lumMod val="50000"/>
                  </a:schemeClr>
                </a:solidFill>
              </a:rPr>
              <a:t>Shading</a:t>
            </a:r>
          </a:p>
          <a:p>
            <a:pPr marL="812800" indent="-457200">
              <a:buClr>
                <a:schemeClr val="accent6">
                  <a:lumMod val="50000"/>
                </a:schemeClr>
              </a:buClr>
              <a:buFont typeface="Wingdings" panose="05000000000000000000" pitchFamily="2" charset="2"/>
              <a:buChar char="§"/>
            </a:pPr>
            <a:r>
              <a:rPr lang="en-US" sz="2800" dirty="0">
                <a:solidFill>
                  <a:schemeClr val="accent6">
                    <a:lumMod val="50000"/>
                  </a:schemeClr>
                </a:solidFill>
              </a:rPr>
              <a:t>In Winter Day</a:t>
            </a:r>
          </a:p>
        </p:txBody>
      </p:sp>
      <p:sp>
        <p:nvSpPr>
          <p:cNvPr id="8" name="Rectangle 7"/>
          <p:cNvSpPr/>
          <p:nvPr/>
        </p:nvSpPr>
        <p:spPr>
          <a:xfrm>
            <a:off x="2165678" y="5645475"/>
            <a:ext cx="2288447" cy="461665"/>
          </a:xfrm>
          <a:prstGeom prst="rect">
            <a:avLst/>
          </a:prstGeom>
        </p:spPr>
        <p:txBody>
          <a:bodyPr wrap="none">
            <a:spAutoFit/>
          </a:bodyPr>
          <a:lstStyle/>
          <a:p>
            <a:r>
              <a:rPr lang="en-US" sz="2400" dirty="0">
                <a:solidFill>
                  <a:srgbClr val="00B050"/>
                </a:solidFill>
                <a:latin typeface="Eurostile" panose="020B0504020202050204" pitchFamily="34" charset="0"/>
              </a:rPr>
              <a:t>21 July at 8 AM</a:t>
            </a:r>
          </a:p>
        </p:txBody>
      </p:sp>
      <p:sp>
        <p:nvSpPr>
          <p:cNvPr id="9" name="Rectangle 8"/>
          <p:cNvSpPr/>
          <p:nvPr/>
        </p:nvSpPr>
        <p:spPr>
          <a:xfrm>
            <a:off x="7988101" y="5676774"/>
            <a:ext cx="2476960" cy="461665"/>
          </a:xfrm>
          <a:prstGeom prst="rect">
            <a:avLst/>
          </a:prstGeom>
        </p:spPr>
        <p:txBody>
          <a:bodyPr wrap="none">
            <a:spAutoFit/>
          </a:bodyPr>
          <a:lstStyle/>
          <a:p>
            <a:r>
              <a:rPr lang="en-US" sz="2400" dirty="0">
                <a:solidFill>
                  <a:srgbClr val="00B050"/>
                </a:solidFill>
                <a:latin typeface="Eurostile" panose="020B0504020202050204" pitchFamily="34" charset="0"/>
              </a:rPr>
              <a:t>21 July at 12 PM</a:t>
            </a:r>
          </a:p>
        </p:txBody>
      </p:sp>
      <p:sp>
        <p:nvSpPr>
          <p:cNvPr id="3" name="Slide Number Placeholder 2">
            <a:extLst>
              <a:ext uri="{FF2B5EF4-FFF2-40B4-BE49-F238E27FC236}">
                <a16:creationId xmlns:a16="http://schemas.microsoft.com/office/drawing/2014/main" id="{C5341135-0578-4C4B-8223-54C6E3DCF06C}"/>
              </a:ext>
            </a:extLst>
          </p:cNvPr>
          <p:cNvSpPr>
            <a:spLocks noGrp="1"/>
          </p:cNvSpPr>
          <p:nvPr>
            <p:ph type="sldNum" sz="quarter" idx="12"/>
          </p:nvPr>
        </p:nvSpPr>
        <p:spPr/>
        <p:txBody>
          <a:bodyPr/>
          <a:lstStyle/>
          <a:p>
            <a:fld id="{8BF69CD8-3917-42D1-9CF2-E78257F3A9CA}" type="slidenum">
              <a:rPr lang="ar-SA" smtClean="0"/>
              <a:t>30</a:t>
            </a:fld>
            <a:endParaRPr lang="ar-SA"/>
          </a:p>
        </p:txBody>
      </p:sp>
    </p:spTree>
    <p:extLst>
      <p:ext uri="{BB962C8B-B14F-4D97-AF65-F5344CB8AC3E}">
        <p14:creationId xmlns:p14="http://schemas.microsoft.com/office/powerpoint/2010/main" val="15990725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8124" y="624110"/>
            <a:ext cx="9816488" cy="1280890"/>
          </a:xfrm>
        </p:spPr>
        <p:txBody>
          <a:bodyPr/>
          <a:lstStyle/>
          <a:p>
            <a:r>
              <a:rPr lang="en-US" dirty="0"/>
              <a:t>ENVIRONMENTAL DESIGN. </a:t>
            </a:r>
            <a:br>
              <a:rPr lang="en-US" dirty="0"/>
            </a:br>
            <a:r>
              <a:rPr lang="en-US" sz="3600" dirty="0">
                <a:solidFill>
                  <a:srgbClr val="C00000"/>
                </a:solidFill>
              </a:rPr>
              <a:t>Thermal Design.</a:t>
            </a:r>
            <a:endParaRPr lang="ar-SA" sz="3600"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00755" y="2878297"/>
            <a:ext cx="5133109" cy="3257258"/>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579321" y="2878297"/>
            <a:ext cx="4925291" cy="3257258"/>
          </a:xfrm>
        </p:spPr>
      </p:pic>
      <p:sp>
        <p:nvSpPr>
          <p:cNvPr id="8" name="Rectangle 7"/>
          <p:cNvSpPr/>
          <p:nvPr/>
        </p:nvSpPr>
        <p:spPr>
          <a:xfrm>
            <a:off x="963899" y="1813587"/>
            <a:ext cx="6096000" cy="954107"/>
          </a:xfrm>
          <a:prstGeom prst="rect">
            <a:avLst/>
          </a:prstGeom>
        </p:spPr>
        <p:txBody>
          <a:bodyPr>
            <a:spAutoFit/>
          </a:bodyPr>
          <a:lstStyle/>
          <a:p>
            <a:pPr>
              <a:buClr>
                <a:srgbClr val="0070C0"/>
              </a:buClr>
            </a:pPr>
            <a:r>
              <a:rPr lang="en-US" sz="2800" dirty="0">
                <a:solidFill>
                  <a:schemeClr val="accent1">
                    <a:lumMod val="50000"/>
                  </a:schemeClr>
                </a:solidFill>
              </a:rPr>
              <a:t> Shading</a:t>
            </a:r>
          </a:p>
          <a:p>
            <a:pPr marL="812800" indent="-457200">
              <a:buClr>
                <a:schemeClr val="accent6">
                  <a:lumMod val="50000"/>
                </a:schemeClr>
              </a:buClr>
              <a:buFont typeface="Wingdings" panose="05000000000000000000" pitchFamily="2" charset="2"/>
              <a:buChar char="§"/>
            </a:pPr>
            <a:r>
              <a:rPr lang="en-US" sz="2800" dirty="0">
                <a:solidFill>
                  <a:schemeClr val="accent6">
                    <a:lumMod val="50000"/>
                  </a:schemeClr>
                </a:solidFill>
              </a:rPr>
              <a:t>In Winter Day</a:t>
            </a:r>
          </a:p>
        </p:txBody>
      </p:sp>
      <p:sp>
        <p:nvSpPr>
          <p:cNvPr id="3" name="Rectangle 2"/>
          <p:cNvSpPr/>
          <p:nvPr/>
        </p:nvSpPr>
        <p:spPr>
          <a:xfrm>
            <a:off x="2459796" y="6328422"/>
            <a:ext cx="2836674" cy="461665"/>
          </a:xfrm>
          <a:prstGeom prst="rect">
            <a:avLst/>
          </a:prstGeom>
        </p:spPr>
        <p:txBody>
          <a:bodyPr wrap="none">
            <a:spAutoFit/>
          </a:bodyPr>
          <a:lstStyle/>
          <a:p>
            <a:r>
              <a:rPr lang="en-US" sz="2400" dirty="0">
                <a:solidFill>
                  <a:srgbClr val="00B050"/>
                </a:solidFill>
                <a:latin typeface="Eurostile" panose="020B0504020202050204" pitchFamily="34" charset="0"/>
              </a:rPr>
              <a:t>21 January at 8 AM</a:t>
            </a:r>
          </a:p>
        </p:txBody>
      </p:sp>
      <p:sp>
        <p:nvSpPr>
          <p:cNvPr id="4" name="Rectangle 3"/>
          <p:cNvSpPr/>
          <p:nvPr/>
        </p:nvSpPr>
        <p:spPr>
          <a:xfrm>
            <a:off x="7562974" y="6328421"/>
            <a:ext cx="3025187" cy="461665"/>
          </a:xfrm>
          <a:prstGeom prst="rect">
            <a:avLst/>
          </a:prstGeom>
        </p:spPr>
        <p:txBody>
          <a:bodyPr wrap="none">
            <a:spAutoFit/>
          </a:bodyPr>
          <a:lstStyle/>
          <a:p>
            <a:r>
              <a:rPr lang="en-US" sz="2400" dirty="0">
                <a:solidFill>
                  <a:srgbClr val="00B050"/>
                </a:solidFill>
                <a:latin typeface="Eurostile" panose="020B0504020202050204" pitchFamily="34" charset="0"/>
              </a:rPr>
              <a:t>21 January at 12 PM</a:t>
            </a:r>
          </a:p>
        </p:txBody>
      </p:sp>
      <p:sp>
        <p:nvSpPr>
          <p:cNvPr id="7" name="Slide Number Placeholder 6">
            <a:extLst>
              <a:ext uri="{FF2B5EF4-FFF2-40B4-BE49-F238E27FC236}">
                <a16:creationId xmlns:a16="http://schemas.microsoft.com/office/drawing/2014/main" id="{10109F94-A77A-4383-A2A1-EC2E5FF87F8D}"/>
              </a:ext>
            </a:extLst>
          </p:cNvPr>
          <p:cNvSpPr>
            <a:spLocks noGrp="1"/>
          </p:cNvSpPr>
          <p:nvPr>
            <p:ph type="sldNum" sz="quarter" idx="12"/>
          </p:nvPr>
        </p:nvSpPr>
        <p:spPr/>
        <p:txBody>
          <a:bodyPr/>
          <a:lstStyle/>
          <a:p>
            <a:fld id="{8BF69CD8-3917-42D1-9CF2-E78257F3A9CA}" type="slidenum">
              <a:rPr lang="ar-SA" smtClean="0"/>
              <a:t>31</a:t>
            </a:fld>
            <a:endParaRPr lang="ar-SA"/>
          </a:p>
        </p:txBody>
      </p:sp>
    </p:spTree>
    <p:extLst>
      <p:ext uri="{BB962C8B-B14F-4D97-AF65-F5344CB8AC3E}">
        <p14:creationId xmlns:p14="http://schemas.microsoft.com/office/powerpoint/2010/main" val="32662300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2937" y="524295"/>
            <a:ext cx="10515600" cy="1648691"/>
          </a:xfrm>
        </p:spPr>
        <p:txBody>
          <a:bodyPr>
            <a:normAutofit fontScale="90000"/>
          </a:bodyPr>
          <a:lstStyle/>
          <a:p>
            <a:r>
              <a:rPr lang="en-US" dirty="0"/>
              <a:t>ENVIRONMENTAL DESIGN. </a:t>
            </a:r>
            <a:br>
              <a:rPr lang="en-US" dirty="0"/>
            </a:br>
            <a:r>
              <a:rPr lang="en-US" sz="4000" dirty="0">
                <a:solidFill>
                  <a:srgbClr val="C00000"/>
                </a:solidFill>
              </a:rPr>
              <a:t>Thermal Design.</a:t>
            </a:r>
            <a:br>
              <a:rPr lang="en-US" dirty="0">
                <a:solidFill>
                  <a:srgbClr val="C00000"/>
                </a:solidFill>
              </a:rPr>
            </a:br>
            <a:r>
              <a:rPr lang="en-US" dirty="0">
                <a:solidFill>
                  <a:srgbClr val="C00000"/>
                </a:solidFill>
              </a:rPr>
              <a:t> </a:t>
            </a:r>
            <a:r>
              <a:rPr lang="en-US" sz="3600" dirty="0">
                <a:solidFill>
                  <a:schemeClr val="accent1">
                    <a:lumMod val="50000"/>
                  </a:schemeClr>
                </a:solidFill>
              </a:rPr>
              <a:t>Comfort PMV-Set.</a:t>
            </a:r>
            <a:br>
              <a:rPr lang="en-US" dirty="0">
                <a:solidFill>
                  <a:schemeClr val="accent1">
                    <a:lumMod val="50000"/>
                  </a:schemeClr>
                </a:solidFill>
              </a:rPr>
            </a:br>
            <a:endParaRPr lang="ar-SA"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0872" y="2449426"/>
            <a:ext cx="10560096" cy="1974470"/>
          </a:xfrm>
        </p:spPr>
      </p:pic>
      <p:pic>
        <p:nvPicPr>
          <p:cNvPr id="3" name="Picture 2"/>
          <p:cNvPicPr>
            <a:picLocks noChangeAspect="1"/>
          </p:cNvPicPr>
          <p:nvPr/>
        </p:nvPicPr>
        <p:blipFill>
          <a:blip r:embed="rId3"/>
          <a:stretch>
            <a:fillRect/>
          </a:stretch>
        </p:blipFill>
        <p:spPr>
          <a:xfrm>
            <a:off x="1954670" y="4700336"/>
            <a:ext cx="8282659" cy="1535294"/>
          </a:xfrm>
          <a:prstGeom prst="rect">
            <a:avLst/>
          </a:prstGeom>
        </p:spPr>
      </p:pic>
      <p:sp>
        <p:nvSpPr>
          <p:cNvPr id="4" name="Slide Number Placeholder 3">
            <a:extLst>
              <a:ext uri="{FF2B5EF4-FFF2-40B4-BE49-F238E27FC236}">
                <a16:creationId xmlns:a16="http://schemas.microsoft.com/office/drawing/2014/main" id="{9F1AD95A-6126-45BD-BD4B-66C4B6065BD2}"/>
              </a:ext>
            </a:extLst>
          </p:cNvPr>
          <p:cNvSpPr>
            <a:spLocks noGrp="1"/>
          </p:cNvSpPr>
          <p:nvPr>
            <p:ph type="sldNum" sz="quarter" idx="12"/>
          </p:nvPr>
        </p:nvSpPr>
        <p:spPr/>
        <p:txBody>
          <a:bodyPr/>
          <a:lstStyle/>
          <a:p>
            <a:fld id="{8BF69CD8-3917-42D1-9CF2-E78257F3A9CA}" type="slidenum">
              <a:rPr lang="ar-SA" smtClean="0"/>
              <a:t>32</a:t>
            </a:fld>
            <a:endParaRPr lang="ar-SA"/>
          </a:p>
        </p:txBody>
      </p:sp>
    </p:spTree>
    <p:extLst>
      <p:ext uri="{BB962C8B-B14F-4D97-AF65-F5344CB8AC3E}">
        <p14:creationId xmlns:p14="http://schemas.microsoft.com/office/powerpoint/2010/main" val="12037553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2740" y="636192"/>
            <a:ext cx="8911687" cy="1280890"/>
          </a:xfrm>
        </p:spPr>
        <p:txBody>
          <a:bodyPr/>
          <a:lstStyle/>
          <a:p>
            <a:r>
              <a:rPr lang="en-US" dirty="0"/>
              <a:t>ENVIRONMENTAL DESIGN.</a:t>
            </a:r>
            <a:br>
              <a:rPr lang="en-US" dirty="0"/>
            </a:br>
            <a:r>
              <a:rPr lang="en-US" sz="3600" dirty="0">
                <a:solidFill>
                  <a:srgbClr val="C00000"/>
                </a:solidFill>
              </a:rPr>
              <a:t>Day lighting performance.</a:t>
            </a:r>
            <a:endParaRPr lang="ar-SA" sz="3600" dirty="0">
              <a:solidFill>
                <a:srgbClr val="C00000"/>
              </a:solidFill>
            </a:endParaRPr>
          </a:p>
        </p:txBody>
      </p:sp>
      <p:sp>
        <p:nvSpPr>
          <p:cNvPr id="5" name="Rectangle 4"/>
          <p:cNvSpPr/>
          <p:nvPr/>
        </p:nvSpPr>
        <p:spPr>
          <a:xfrm>
            <a:off x="537598" y="1955608"/>
            <a:ext cx="2782300" cy="461665"/>
          </a:xfrm>
          <a:prstGeom prst="rect">
            <a:avLst/>
          </a:prstGeom>
        </p:spPr>
        <p:txBody>
          <a:bodyPr wrap="none">
            <a:spAutoFit/>
          </a:bodyPr>
          <a:lstStyle/>
          <a:p>
            <a:r>
              <a:rPr lang="en-US" sz="2400" b="1" dirty="0">
                <a:solidFill>
                  <a:schemeClr val="accent2">
                    <a:lumMod val="75000"/>
                  </a:schemeClr>
                </a:solidFill>
              </a:rPr>
              <a:t>Ground floor result: </a:t>
            </a:r>
          </a:p>
        </p:txBody>
      </p:sp>
      <p:sp>
        <p:nvSpPr>
          <p:cNvPr id="14" name="Rectangle 13"/>
          <p:cNvSpPr/>
          <p:nvPr/>
        </p:nvSpPr>
        <p:spPr>
          <a:xfrm>
            <a:off x="531811" y="2454284"/>
            <a:ext cx="2309597" cy="461665"/>
          </a:xfrm>
          <a:prstGeom prst="rect">
            <a:avLst/>
          </a:prstGeom>
        </p:spPr>
        <p:txBody>
          <a:bodyPr wrap="square">
            <a:spAutoFit/>
          </a:bodyPr>
          <a:lstStyle/>
          <a:p>
            <a:r>
              <a:rPr lang="en-US" sz="2400" b="1" dirty="0">
                <a:solidFill>
                  <a:schemeClr val="accent2">
                    <a:lumMod val="75000"/>
                  </a:schemeClr>
                </a:solidFill>
              </a:rPr>
              <a:t>for </a:t>
            </a:r>
            <a:r>
              <a:rPr lang="en-US" sz="2400" b="1" u="sng" dirty="0">
                <a:solidFill>
                  <a:srgbClr val="0070C0"/>
                </a:solidFill>
              </a:rPr>
              <a:t>classroom</a:t>
            </a:r>
          </a:p>
        </p:txBody>
      </p:sp>
      <p:sp>
        <p:nvSpPr>
          <p:cNvPr id="15" name="Rectangle 14"/>
          <p:cNvSpPr/>
          <p:nvPr/>
        </p:nvSpPr>
        <p:spPr>
          <a:xfrm>
            <a:off x="840572" y="3117829"/>
            <a:ext cx="2309598" cy="584775"/>
          </a:xfrm>
          <a:prstGeom prst="rect">
            <a:avLst/>
          </a:prstGeom>
        </p:spPr>
        <p:txBody>
          <a:bodyPr wrap="square">
            <a:spAutoFit/>
          </a:bodyPr>
          <a:lstStyle/>
          <a:p>
            <a:r>
              <a:rPr lang="en-US" sz="3200" b="1" dirty="0">
                <a:solidFill>
                  <a:schemeClr val="accent2">
                    <a:lumMod val="75000"/>
                  </a:schemeClr>
                </a:solidFill>
              </a:rPr>
              <a:t>%DF =5%</a:t>
            </a:r>
            <a:endParaRPr lang="en-US" sz="3200" b="1" dirty="0"/>
          </a:p>
        </p:txBody>
      </p:sp>
      <p:sp>
        <p:nvSpPr>
          <p:cNvPr id="16" name="Rounded Rectangle 15"/>
          <p:cNvSpPr/>
          <p:nvPr/>
        </p:nvSpPr>
        <p:spPr>
          <a:xfrm>
            <a:off x="743091" y="3082880"/>
            <a:ext cx="2140786" cy="584775"/>
          </a:xfrm>
          <a:prstGeom prst="roundRect">
            <a:avLst/>
          </a:prstGeom>
          <a:noFill/>
          <a:ln>
            <a:solidFill>
              <a:srgbClr val="92D050"/>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18" name="Content Placeholder 1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16614" y="1757475"/>
            <a:ext cx="8520565" cy="4315427"/>
          </a:xfrm>
        </p:spPr>
      </p:pic>
      <p:sp>
        <p:nvSpPr>
          <p:cNvPr id="19" name="Oval 18"/>
          <p:cNvSpPr/>
          <p:nvPr/>
        </p:nvSpPr>
        <p:spPr>
          <a:xfrm>
            <a:off x="3316614" y="2269746"/>
            <a:ext cx="1809169" cy="955674"/>
          </a:xfrm>
          <a:prstGeom prst="ellipse">
            <a:avLst/>
          </a:prstGeom>
          <a:noFill/>
          <a:ln>
            <a:solidFill>
              <a:srgbClr val="FF0000"/>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p>
        </p:txBody>
      </p:sp>
      <p:sp>
        <p:nvSpPr>
          <p:cNvPr id="9" name="Rounded Rectangle 8"/>
          <p:cNvSpPr/>
          <p:nvPr/>
        </p:nvSpPr>
        <p:spPr>
          <a:xfrm>
            <a:off x="840572" y="5797989"/>
            <a:ext cx="5938953" cy="584775"/>
          </a:xfrm>
          <a:prstGeom prst="roundRect">
            <a:avLst/>
          </a:prstGeom>
          <a:noFill/>
          <a:ln>
            <a:solidFill>
              <a:srgbClr val="92D050"/>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p:cNvSpPr/>
          <p:nvPr/>
        </p:nvSpPr>
        <p:spPr>
          <a:xfrm>
            <a:off x="867714" y="5808608"/>
            <a:ext cx="4991366" cy="523220"/>
          </a:xfrm>
          <a:prstGeom prst="rect">
            <a:avLst/>
          </a:prstGeom>
        </p:spPr>
        <p:txBody>
          <a:bodyPr wrap="none">
            <a:spAutoFit/>
          </a:bodyPr>
          <a:lstStyle/>
          <a:p>
            <a:r>
              <a:rPr lang="en-US" sz="2800" b="1" dirty="0">
                <a:solidFill>
                  <a:schemeClr val="accent2">
                    <a:lumMod val="75000"/>
                  </a:schemeClr>
                </a:solidFill>
              </a:rPr>
              <a:t>Recommendation Rang = 2%-6%</a:t>
            </a:r>
            <a:endParaRPr lang="en-US" sz="2800" b="1" dirty="0"/>
          </a:p>
        </p:txBody>
      </p:sp>
      <p:sp>
        <p:nvSpPr>
          <p:cNvPr id="4" name="Slide Number Placeholder 3">
            <a:extLst>
              <a:ext uri="{FF2B5EF4-FFF2-40B4-BE49-F238E27FC236}">
                <a16:creationId xmlns:a16="http://schemas.microsoft.com/office/drawing/2014/main" id="{9833447E-298A-4C0D-8BEB-F0435C1FEEEE}"/>
              </a:ext>
            </a:extLst>
          </p:cNvPr>
          <p:cNvSpPr>
            <a:spLocks noGrp="1"/>
          </p:cNvSpPr>
          <p:nvPr>
            <p:ph type="sldNum" sz="quarter" idx="12"/>
          </p:nvPr>
        </p:nvSpPr>
        <p:spPr/>
        <p:txBody>
          <a:bodyPr/>
          <a:lstStyle/>
          <a:p>
            <a:fld id="{8BF69CD8-3917-42D1-9CF2-E78257F3A9CA}" type="slidenum">
              <a:rPr lang="ar-SA" smtClean="0"/>
              <a:t>33</a:t>
            </a:fld>
            <a:endParaRPr lang="ar-SA"/>
          </a:p>
        </p:txBody>
      </p:sp>
    </p:spTree>
    <p:extLst>
      <p:ext uri="{BB962C8B-B14F-4D97-AF65-F5344CB8AC3E}">
        <p14:creationId xmlns:p14="http://schemas.microsoft.com/office/powerpoint/2010/main" val="3731950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randombar(horizontal)">
                                      <p:cBhvr>
                                        <p:cTn id="12" dur="500"/>
                                        <p:tgtEl>
                                          <p:spTgt spid="19"/>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9762" y="2422526"/>
            <a:ext cx="9144000" cy="2387600"/>
          </a:xfrm>
        </p:spPr>
        <p:txBody>
          <a:bodyPr>
            <a:normAutofit fontScale="90000"/>
          </a:bodyPr>
          <a:lstStyle/>
          <a:p>
            <a:pPr algn="ctr">
              <a:spcBef>
                <a:spcPts val="1000"/>
              </a:spcBef>
              <a:buClr>
                <a:schemeClr val="accent1"/>
              </a:buClr>
            </a:pPr>
            <a:r>
              <a:rPr lang="en-US"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ENVIRONMENTAL DESIGN.</a:t>
            </a:r>
            <a:br>
              <a:rPr lang="en-US"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Acoustical DESIGN.</a:t>
            </a:r>
            <a:br>
              <a:rPr lang="en-US"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ar-SA"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E78A3286-5619-4D55-850C-1CD69F090942}"/>
              </a:ext>
            </a:extLst>
          </p:cNvPr>
          <p:cNvSpPr>
            <a:spLocks noGrp="1"/>
          </p:cNvSpPr>
          <p:nvPr>
            <p:ph type="sldNum" sz="quarter" idx="12"/>
          </p:nvPr>
        </p:nvSpPr>
        <p:spPr/>
        <p:txBody>
          <a:bodyPr/>
          <a:lstStyle/>
          <a:p>
            <a:fld id="{8BF69CD8-3917-42D1-9CF2-E78257F3A9CA}" type="slidenum">
              <a:rPr lang="ar-SA" smtClean="0"/>
              <a:t>34</a:t>
            </a:fld>
            <a:endParaRPr lang="ar-SA"/>
          </a:p>
        </p:txBody>
      </p:sp>
    </p:spTree>
    <p:extLst>
      <p:ext uri="{BB962C8B-B14F-4D97-AF65-F5344CB8AC3E}">
        <p14:creationId xmlns:p14="http://schemas.microsoft.com/office/powerpoint/2010/main" val="41097579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7784" y="638691"/>
            <a:ext cx="9707873" cy="1371600"/>
          </a:xfrm>
        </p:spPr>
        <p:txBody>
          <a:bodyPr>
            <a:normAutofit fontScale="90000"/>
          </a:bodyPr>
          <a:lstStyle/>
          <a:p>
            <a:pPr>
              <a:buClr>
                <a:srgbClr val="0070C0"/>
              </a:buClr>
            </a:pPr>
            <a:r>
              <a:rPr lang="en-US" sz="4900" dirty="0"/>
              <a:t>Acoustical Design. </a:t>
            </a:r>
            <a:br>
              <a:rPr lang="en-US" sz="4900" dirty="0">
                <a:solidFill>
                  <a:schemeClr val="accent1">
                    <a:lumMod val="50000"/>
                  </a:schemeClr>
                </a:solidFill>
              </a:rPr>
            </a:br>
            <a:r>
              <a:rPr lang="en-US" sz="4000" dirty="0">
                <a:solidFill>
                  <a:srgbClr val="C00000"/>
                </a:solidFill>
              </a:rPr>
              <a:t>3D Model in Ecotect. </a:t>
            </a:r>
            <a:br>
              <a:rPr lang="en-US" sz="4000" dirty="0">
                <a:solidFill>
                  <a:srgbClr val="C00000"/>
                </a:solidFill>
              </a:rPr>
            </a:br>
            <a:endParaRPr lang="en-US" sz="4000" dirty="0">
              <a:solidFill>
                <a:schemeClr val="accent1">
                  <a:lumMod val="50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92071" y="2010291"/>
            <a:ext cx="8825984" cy="4259919"/>
          </a:xfrm>
        </p:spPr>
      </p:pic>
      <p:sp>
        <p:nvSpPr>
          <p:cNvPr id="3" name="Slide Number Placeholder 2">
            <a:extLst>
              <a:ext uri="{FF2B5EF4-FFF2-40B4-BE49-F238E27FC236}">
                <a16:creationId xmlns:a16="http://schemas.microsoft.com/office/drawing/2014/main" id="{9DB15ED2-29AA-41DA-B2E7-89283F2D91E4}"/>
              </a:ext>
            </a:extLst>
          </p:cNvPr>
          <p:cNvSpPr>
            <a:spLocks noGrp="1"/>
          </p:cNvSpPr>
          <p:nvPr>
            <p:ph type="sldNum" sz="quarter" idx="12"/>
          </p:nvPr>
        </p:nvSpPr>
        <p:spPr/>
        <p:txBody>
          <a:bodyPr/>
          <a:lstStyle/>
          <a:p>
            <a:fld id="{8BF69CD8-3917-42D1-9CF2-E78257F3A9CA}" type="slidenum">
              <a:rPr lang="ar-SA" smtClean="0"/>
              <a:t>35</a:t>
            </a:fld>
            <a:endParaRPr lang="ar-SA"/>
          </a:p>
        </p:txBody>
      </p:sp>
    </p:spTree>
    <p:extLst>
      <p:ext uri="{BB962C8B-B14F-4D97-AF65-F5344CB8AC3E}">
        <p14:creationId xmlns:p14="http://schemas.microsoft.com/office/powerpoint/2010/main" val="38488036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8463" y="624110"/>
            <a:ext cx="9746150" cy="1280890"/>
          </a:xfrm>
        </p:spPr>
        <p:txBody>
          <a:bodyPr/>
          <a:lstStyle/>
          <a:p>
            <a:r>
              <a:rPr lang="en-US" dirty="0"/>
              <a:t>Acoustical Design. </a:t>
            </a:r>
            <a:br>
              <a:rPr lang="en-US" dirty="0">
                <a:solidFill>
                  <a:schemeClr val="accent1">
                    <a:lumMod val="50000"/>
                  </a:schemeClr>
                </a:solidFill>
              </a:rPr>
            </a:br>
            <a:r>
              <a:rPr lang="en-US" sz="3600" dirty="0">
                <a:solidFill>
                  <a:srgbClr val="C00000"/>
                </a:solidFill>
              </a:rPr>
              <a:t>Recommended values of RT60.</a:t>
            </a:r>
            <a:endParaRPr lang="ar-SA" sz="3600" dirty="0">
              <a:solidFill>
                <a:srgbClr val="C00000"/>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95086" y="1905000"/>
            <a:ext cx="11172825" cy="4756871"/>
          </a:xfrm>
        </p:spPr>
      </p:pic>
      <p:sp>
        <p:nvSpPr>
          <p:cNvPr id="4" name="Rounded Rectangle 3"/>
          <p:cNvSpPr/>
          <p:nvPr/>
        </p:nvSpPr>
        <p:spPr>
          <a:xfrm>
            <a:off x="3023157" y="5201968"/>
            <a:ext cx="1869480" cy="257175"/>
          </a:xfrm>
          <a:prstGeom prst="roundRect">
            <a:avLst/>
          </a:prstGeom>
          <a:noFill/>
          <a:ln>
            <a:solidFill>
              <a:srgbClr val="C00000"/>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3" name="Slide Number Placeholder 2">
            <a:extLst>
              <a:ext uri="{FF2B5EF4-FFF2-40B4-BE49-F238E27FC236}">
                <a16:creationId xmlns:a16="http://schemas.microsoft.com/office/drawing/2014/main" id="{770093E3-DC53-4A2B-AB4E-9A79D6CF00CD}"/>
              </a:ext>
            </a:extLst>
          </p:cNvPr>
          <p:cNvSpPr>
            <a:spLocks noGrp="1"/>
          </p:cNvSpPr>
          <p:nvPr>
            <p:ph type="sldNum" sz="quarter" idx="12"/>
          </p:nvPr>
        </p:nvSpPr>
        <p:spPr/>
        <p:txBody>
          <a:bodyPr/>
          <a:lstStyle/>
          <a:p>
            <a:fld id="{8BF69CD8-3917-42D1-9CF2-E78257F3A9CA}" type="slidenum">
              <a:rPr lang="ar-SA" smtClean="0"/>
              <a:t>36</a:t>
            </a:fld>
            <a:endParaRPr lang="ar-SA"/>
          </a:p>
        </p:txBody>
      </p:sp>
    </p:spTree>
    <p:extLst>
      <p:ext uri="{BB962C8B-B14F-4D97-AF65-F5344CB8AC3E}">
        <p14:creationId xmlns:p14="http://schemas.microsoft.com/office/powerpoint/2010/main" val="2176774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6258" y="385764"/>
            <a:ext cx="5598942" cy="1605370"/>
          </a:xfrm>
        </p:spPr>
        <p:txBody>
          <a:bodyPr>
            <a:normAutofit fontScale="90000"/>
          </a:bodyPr>
          <a:lstStyle/>
          <a:p>
            <a:r>
              <a:rPr lang="en-US" sz="4900" dirty="0"/>
              <a:t>Acoustical Design.</a:t>
            </a:r>
            <a:br>
              <a:rPr lang="en-US" sz="4900" dirty="0"/>
            </a:br>
            <a:r>
              <a:rPr lang="en-US" sz="4000" dirty="0">
                <a:solidFill>
                  <a:srgbClr val="C00000"/>
                </a:solidFill>
              </a:rPr>
              <a:t>Absorption Coefficient.</a:t>
            </a:r>
            <a:r>
              <a:rPr lang="en-US" sz="3100" dirty="0">
                <a:solidFill>
                  <a:srgbClr val="C00000"/>
                </a:solidFill>
              </a:rPr>
              <a:t> </a:t>
            </a:r>
            <a:br>
              <a:rPr lang="en-US" dirty="0">
                <a:solidFill>
                  <a:schemeClr val="accent1">
                    <a:lumMod val="50000"/>
                  </a:schemeClr>
                </a:solidFill>
              </a:rPr>
            </a:b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2779" y="2185988"/>
            <a:ext cx="10106441" cy="3214687"/>
          </a:xfrm>
        </p:spPr>
      </p:pic>
      <p:sp>
        <p:nvSpPr>
          <p:cNvPr id="3" name="Slide Number Placeholder 2">
            <a:extLst>
              <a:ext uri="{FF2B5EF4-FFF2-40B4-BE49-F238E27FC236}">
                <a16:creationId xmlns:a16="http://schemas.microsoft.com/office/drawing/2014/main" id="{C902D239-5FC3-416E-A579-A8020C7CE820}"/>
              </a:ext>
            </a:extLst>
          </p:cNvPr>
          <p:cNvSpPr>
            <a:spLocks noGrp="1"/>
          </p:cNvSpPr>
          <p:nvPr>
            <p:ph type="sldNum" sz="quarter" idx="12"/>
          </p:nvPr>
        </p:nvSpPr>
        <p:spPr/>
        <p:txBody>
          <a:bodyPr/>
          <a:lstStyle/>
          <a:p>
            <a:fld id="{8BF69CD8-3917-42D1-9CF2-E78257F3A9CA}" type="slidenum">
              <a:rPr lang="ar-SA" smtClean="0"/>
              <a:t>37</a:t>
            </a:fld>
            <a:endParaRPr lang="ar-SA"/>
          </a:p>
        </p:txBody>
      </p:sp>
    </p:spTree>
    <p:extLst>
      <p:ext uri="{BB962C8B-B14F-4D97-AF65-F5344CB8AC3E}">
        <p14:creationId xmlns:p14="http://schemas.microsoft.com/office/powerpoint/2010/main" val="7174218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6597" y="516882"/>
            <a:ext cx="9295520" cy="818165"/>
          </a:xfrm>
        </p:spPr>
        <p:txBody>
          <a:bodyPr>
            <a:normAutofit fontScale="90000"/>
          </a:bodyPr>
          <a:lstStyle/>
          <a:p>
            <a:r>
              <a:rPr lang="en-US" sz="4900" dirty="0"/>
              <a:t>Acoustical Design. </a:t>
            </a:r>
            <a:br>
              <a:rPr lang="en-US" sz="4900" dirty="0"/>
            </a:br>
            <a:r>
              <a:rPr lang="en-US" sz="4000" dirty="0">
                <a:solidFill>
                  <a:srgbClr val="C00000"/>
                </a:solidFill>
              </a:rPr>
              <a:t>Reverberation time (RT60).</a:t>
            </a:r>
            <a:r>
              <a:rPr lang="en-US" sz="4000" dirty="0">
                <a:solidFill>
                  <a:srgbClr val="C00000"/>
                </a:solidFill>
                <a:latin typeface="Calibri" panose="020F0502020204030204" pitchFamily="34" charset="0"/>
                <a:ea typeface="Calibri" panose="020F0502020204030204" pitchFamily="34" charset="0"/>
                <a:cs typeface="Arial" panose="020B0604020202020204" pitchFamily="34" charset="0"/>
              </a:rPr>
              <a:t> </a:t>
            </a:r>
            <a:br>
              <a:rPr lang="en-US" sz="4900" dirty="0">
                <a:latin typeface="Calibri" panose="020F0502020204030204" pitchFamily="34" charset="0"/>
                <a:ea typeface="Calibri" panose="020F0502020204030204" pitchFamily="34" charset="0"/>
                <a:cs typeface="Arial" panose="020B0604020202020204" pitchFamily="34" charset="0"/>
              </a:rPr>
            </a:br>
            <a:br>
              <a:rPr lang="en-US" dirty="0">
                <a:latin typeface="Calibri" panose="020F0502020204030204" pitchFamily="34" charset="0"/>
                <a:ea typeface="Calibri" panose="020F0502020204030204" pitchFamily="34" charset="0"/>
                <a:cs typeface="Arial" panose="020B0604020202020204" pitchFamily="34" charset="0"/>
              </a:rPr>
            </a:br>
            <a:endParaRPr lang="ar-SA"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65563" y="1961943"/>
            <a:ext cx="6832598" cy="4857750"/>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761314" y="2987187"/>
            <a:ext cx="4217061" cy="3557588"/>
          </a:xfrm>
        </p:spPr>
      </p:pic>
      <p:sp>
        <p:nvSpPr>
          <p:cNvPr id="9" name="Oval 8"/>
          <p:cNvSpPr/>
          <p:nvPr/>
        </p:nvSpPr>
        <p:spPr>
          <a:xfrm>
            <a:off x="3981862" y="4125578"/>
            <a:ext cx="758997" cy="477954"/>
          </a:xfrm>
          <a:prstGeom prst="ellipse">
            <a:avLst/>
          </a:prstGeom>
          <a:noFill/>
          <a:ln>
            <a:solidFill>
              <a:srgbClr val="FF0000"/>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p>
        </p:txBody>
      </p:sp>
      <p:sp>
        <p:nvSpPr>
          <p:cNvPr id="10" name="Oval 9"/>
          <p:cNvSpPr/>
          <p:nvPr/>
        </p:nvSpPr>
        <p:spPr>
          <a:xfrm>
            <a:off x="6692146" y="4111510"/>
            <a:ext cx="758997" cy="477954"/>
          </a:xfrm>
          <a:prstGeom prst="ellipse">
            <a:avLst/>
          </a:prstGeom>
          <a:noFill/>
          <a:ln>
            <a:solidFill>
              <a:srgbClr val="FF0000"/>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p>
        </p:txBody>
      </p:sp>
      <p:sp>
        <p:nvSpPr>
          <p:cNvPr id="3" name="Rectangle 2"/>
          <p:cNvSpPr/>
          <p:nvPr/>
        </p:nvSpPr>
        <p:spPr>
          <a:xfrm>
            <a:off x="7670797" y="2003715"/>
            <a:ext cx="4059242" cy="461665"/>
          </a:xfrm>
          <a:prstGeom prst="rect">
            <a:avLst/>
          </a:prstGeom>
        </p:spPr>
        <p:txBody>
          <a:bodyPr wrap="square">
            <a:spAutoFit/>
          </a:bodyPr>
          <a:lstStyle/>
          <a:p>
            <a:r>
              <a:rPr lang="en-US" sz="2400" dirty="0">
                <a:solidFill>
                  <a:srgbClr val="00B0F0"/>
                </a:solidFill>
                <a:latin typeface="Calibri" panose="020F0502020204030204" pitchFamily="34" charset="0"/>
                <a:ea typeface="Calibri" panose="020F0502020204030204" pitchFamily="34" charset="0"/>
                <a:cs typeface="Arial" panose="020B0604020202020204" pitchFamily="34" charset="0"/>
              </a:rPr>
              <a:t>Recommended Value(0.5-0.9).</a:t>
            </a:r>
            <a:endParaRPr lang="ar-SA" sz="2400" dirty="0">
              <a:solidFill>
                <a:srgbClr val="00B0F0"/>
              </a:solidFill>
            </a:endParaRPr>
          </a:p>
        </p:txBody>
      </p:sp>
      <p:sp>
        <p:nvSpPr>
          <p:cNvPr id="4" name="Slide Number Placeholder 3">
            <a:extLst>
              <a:ext uri="{FF2B5EF4-FFF2-40B4-BE49-F238E27FC236}">
                <a16:creationId xmlns:a16="http://schemas.microsoft.com/office/drawing/2014/main" id="{9AF0DC75-FF30-470D-89FD-DE256A30EF43}"/>
              </a:ext>
            </a:extLst>
          </p:cNvPr>
          <p:cNvSpPr>
            <a:spLocks noGrp="1"/>
          </p:cNvSpPr>
          <p:nvPr>
            <p:ph type="sldNum" sz="quarter" idx="12"/>
          </p:nvPr>
        </p:nvSpPr>
        <p:spPr/>
        <p:txBody>
          <a:bodyPr/>
          <a:lstStyle/>
          <a:p>
            <a:fld id="{8BF69CD8-3917-42D1-9CF2-E78257F3A9CA}" type="slidenum">
              <a:rPr lang="ar-SA" smtClean="0"/>
              <a:t>38</a:t>
            </a:fld>
            <a:endParaRPr lang="ar-SA"/>
          </a:p>
        </p:txBody>
      </p:sp>
    </p:spTree>
    <p:extLst>
      <p:ext uri="{BB962C8B-B14F-4D97-AF65-F5344CB8AC3E}">
        <p14:creationId xmlns:p14="http://schemas.microsoft.com/office/powerpoint/2010/main" val="4193199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9026" y="540541"/>
            <a:ext cx="9390184" cy="1091312"/>
          </a:xfrm>
        </p:spPr>
        <p:txBody>
          <a:bodyPr>
            <a:normAutofit fontScale="90000"/>
          </a:bodyPr>
          <a:lstStyle/>
          <a:p>
            <a:r>
              <a:rPr lang="en-US" sz="4900" dirty="0"/>
              <a:t>Acoustical Design. </a:t>
            </a:r>
            <a:br>
              <a:rPr lang="en-US" sz="4900" dirty="0"/>
            </a:br>
            <a:r>
              <a:rPr lang="en-US" sz="4000" dirty="0">
                <a:solidFill>
                  <a:srgbClr val="C00000"/>
                </a:solidFill>
              </a:rPr>
              <a:t>Reverberation time (RT60).</a:t>
            </a:r>
            <a:r>
              <a:rPr lang="en-US" sz="4000" dirty="0">
                <a:solidFill>
                  <a:srgbClr val="C00000"/>
                </a:solidFill>
                <a:latin typeface="Calibri" panose="020F0502020204030204" pitchFamily="34" charset="0"/>
                <a:ea typeface="Calibri" panose="020F0502020204030204" pitchFamily="34" charset="0"/>
                <a:cs typeface="Arial" panose="020B0604020202020204" pitchFamily="34" charset="0"/>
              </a:rPr>
              <a:t> </a:t>
            </a:r>
            <a:br>
              <a:rPr lang="en-US" sz="4000" dirty="0">
                <a:solidFill>
                  <a:srgbClr val="C00000"/>
                </a:solidFill>
                <a:latin typeface="Calibri" panose="020F0502020204030204" pitchFamily="34" charset="0"/>
                <a:ea typeface="Calibri" panose="020F0502020204030204" pitchFamily="34" charset="0"/>
                <a:cs typeface="Arial" panose="020B0604020202020204" pitchFamily="34" charset="0"/>
              </a:rPr>
            </a:br>
            <a:br>
              <a:rPr lang="en-US" sz="4000" dirty="0">
                <a:solidFill>
                  <a:srgbClr val="C00000"/>
                </a:solidFill>
                <a:latin typeface="Calibri" panose="020F0502020204030204" pitchFamily="34" charset="0"/>
                <a:ea typeface="Calibri" panose="020F0502020204030204" pitchFamily="34" charset="0"/>
                <a:cs typeface="Arial" panose="020B0604020202020204" pitchFamily="34" charset="0"/>
              </a:rPr>
            </a:br>
            <a:br>
              <a:rPr lang="en-US" dirty="0">
                <a:latin typeface="Calibri" panose="020F0502020204030204" pitchFamily="34" charset="0"/>
                <a:ea typeface="Calibri" panose="020F0502020204030204" pitchFamily="34" charset="0"/>
                <a:cs typeface="Arial" panose="020B0604020202020204" pitchFamily="34" charset="0"/>
              </a:rPr>
            </a:br>
            <a:br>
              <a:rPr lang="en-US" dirty="0"/>
            </a:br>
            <a:endParaRPr lang="ar-SA"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11354" y="1805635"/>
            <a:ext cx="6717290" cy="4650808"/>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374743" y="2767186"/>
            <a:ext cx="4415473" cy="3451800"/>
          </a:xfrm>
        </p:spPr>
      </p:pic>
      <p:sp>
        <p:nvSpPr>
          <p:cNvPr id="8" name="Oval 7"/>
          <p:cNvSpPr/>
          <p:nvPr/>
        </p:nvSpPr>
        <p:spPr>
          <a:xfrm>
            <a:off x="3869999" y="3849858"/>
            <a:ext cx="758997" cy="477954"/>
          </a:xfrm>
          <a:prstGeom prst="ellipse">
            <a:avLst/>
          </a:prstGeom>
          <a:noFill/>
          <a:ln>
            <a:solidFill>
              <a:srgbClr val="FF0000"/>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p>
        </p:txBody>
      </p:sp>
      <p:sp>
        <p:nvSpPr>
          <p:cNvPr id="9" name="Oval 8"/>
          <p:cNvSpPr/>
          <p:nvPr/>
        </p:nvSpPr>
        <p:spPr>
          <a:xfrm>
            <a:off x="6528825" y="3849858"/>
            <a:ext cx="758997" cy="477954"/>
          </a:xfrm>
          <a:prstGeom prst="ellipse">
            <a:avLst/>
          </a:prstGeom>
          <a:noFill/>
          <a:ln>
            <a:solidFill>
              <a:srgbClr val="FF0000"/>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p>
        </p:txBody>
      </p:sp>
      <p:sp>
        <p:nvSpPr>
          <p:cNvPr id="3" name="Rectangle 2"/>
          <p:cNvSpPr/>
          <p:nvPr/>
        </p:nvSpPr>
        <p:spPr>
          <a:xfrm>
            <a:off x="7374743" y="2107685"/>
            <a:ext cx="4155269" cy="461665"/>
          </a:xfrm>
          <a:prstGeom prst="rect">
            <a:avLst/>
          </a:prstGeom>
        </p:spPr>
        <p:txBody>
          <a:bodyPr wrap="square">
            <a:spAutoFit/>
          </a:bodyPr>
          <a:lstStyle/>
          <a:p>
            <a:r>
              <a:rPr lang="en-US" sz="2400" dirty="0">
                <a:solidFill>
                  <a:srgbClr val="00B0F0"/>
                </a:solidFill>
                <a:latin typeface="Calibri" panose="020F0502020204030204" pitchFamily="34" charset="0"/>
                <a:ea typeface="Calibri" panose="020F0502020204030204" pitchFamily="34" charset="0"/>
                <a:cs typeface="Arial" panose="020B0604020202020204" pitchFamily="34" charset="0"/>
              </a:rPr>
              <a:t>Recommended Value(0.6-1.15).</a:t>
            </a:r>
            <a:endParaRPr lang="ar-SA" sz="2400" dirty="0">
              <a:solidFill>
                <a:srgbClr val="00B0F0"/>
              </a:solidFill>
            </a:endParaRPr>
          </a:p>
        </p:txBody>
      </p:sp>
      <p:sp>
        <p:nvSpPr>
          <p:cNvPr id="4" name="Slide Number Placeholder 3">
            <a:extLst>
              <a:ext uri="{FF2B5EF4-FFF2-40B4-BE49-F238E27FC236}">
                <a16:creationId xmlns:a16="http://schemas.microsoft.com/office/drawing/2014/main" id="{654A9E31-7034-48D6-8AD5-EE4F0D391DC2}"/>
              </a:ext>
            </a:extLst>
          </p:cNvPr>
          <p:cNvSpPr>
            <a:spLocks noGrp="1"/>
          </p:cNvSpPr>
          <p:nvPr>
            <p:ph type="sldNum" sz="quarter" idx="12"/>
          </p:nvPr>
        </p:nvSpPr>
        <p:spPr/>
        <p:txBody>
          <a:bodyPr/>
          <a:lstStyle/>
          <a:p>
            <a:fld id="{8BF69CD8-3917-42D1-9CF2-E78257F3A9CA}" type="slidenum">
              <a:rPr lang="ar-SA" smtClean="0"/>
              <a:t>39</a:t>
            </a:fld>
            <a:endParaRPr lang="ar-SA"/>
          </a:p>
        </p:txBody>
      </p:sp>
    </p:spTree>
    <p:extLst>
      <p:ext uri="{BB962C8B-B14F-4D97-AF65-F5344CB8AC3E}">
        <p14:creationId xmlns:p14="http://schemas.microsoft.com/office/powerpoint/2010/main" val="822504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1608F-B2D1-43DD-88B0-B71519F568A9}"/>
              </a:ext>
            </a:extLst>
          </p:cNvPr>
          <p:cNvSpPr>
            <a:spLocks noGrp="1"/>
          </p:cNvSpPr>
          <p:nvPr>
            <p:ph type="title"/>
          </p:nvPr>
        </p:nvSpPr>
        <p:spPr>
          <a:xfrm>
            <a:off x="1634587" y="512462"/>
            <a:ext cx="8911687" cy="1280890"/>
          </a:xfrm>
        </p:spPr>
        <p:txBody>
          <a:bodyPr>
            <a:normAutofit/>
          </a:bodyPr>
          <a:lstStyle/>
          <a:p>
            <a:pPr algn="ctr" rtl="0"/>
            <a:r>
              <a:rPr lang="en-US" dirty="0">
                <a:latin typeface="Times New Roman" panose="02020603050405020304" pitchFamily="18" charset="0"/>
                <a:cs typeface="Times New Roman" panose="02020603050405020304" pitchFamily="18" charset="0"/>
              </a:rPr>
              <a:t>Site analysis </a:t>
            </a:r>
          </a:p>
        </p:txBody>
      </p:sp>
      <p:sp>
        <p:nvSpPr>
          <p:cNvPr id="3" name="Content Placeholder 2">
            <a:extLst>
              <a:ext uri="{FF2B5EF4-FFF2-40B4-BE49-F238E27FC236}">
                <a16:creationId xmlns:a16="http://schemas.microsoft.com/office/drawing/2014/main" id="{C2EC092C-F90E-48A3-8543-1905657EC38B}"/>
              </a:ext>
            </a:extLst>
          </p:cNvPr>
          <p:cNvSpPr>
            <a:spLocks noGrp="1"/>
          </p:cNvSpPr>
          <p:nvPr>
            <p:ph idx="1"/>
          </p:nvPr>
        </p:nvSpPr>
        <p:spPr>
          <a:xfrm>
            <a:off x="1645726" y="1152907"/>
            <a:ext cx="8915400" cy="3777622"/>
          </a:xfrm>
        </p:spPr>
        <p:txBody>
          <a:bodyPr>
            <a:normAutofit/>
          </a:bodyPr>
          <a:lstStyle/>
          <a:p>
            <a:pPr algn="l" rtl="0">
              <a:lnSpc>
                <a:spcPct val="150000"/>
              </a:lnSpc>
            </a:pPr>
            <a:r>
              <a:rPr lang="en-US" sz="2200" dirty="0">
                <a:latin typeface="Times New Roman" panose="02020603050405020304" pitchFamily="18" charset="0"/>
                <a:cs typeface="Times New Roman" panose="02020603050405020304" pitchFamily="18" charset="0"/>
              </a:rPr>
              <a:t>The Site is located in Al-</a:t>
            </a:r>
            <a:r>
              <a:rPr lang="en-US" sz="2200" dirty="0" err="1">
                <a:latin typeface="Times New Roman" panose="02020603050405020304" pitchFamily="18" charset="0"/>
                <a:cs typeface="Times New Roman" panose="02020603050405020304" pitchFamily="18" charset="0"/>
              </a:rPr>
              <a:t>Ma’jeen</a:t>
            </a:r>
            <a:r>
              <a:rPr lang="en-US" sz="2200" dirty="0">
                <a:latin typeface="Times New Roman" panose="02020603050405020304" pitchFamily="18" charset="0"/>
                <a:cs typeface="Times New Roman" panose="02020603050405020304" pitchFamily="18" charset="0"/>
              </a:rPr>
              <a:t> in Nablus City, its rise about 486 m above sea level, The total area of site is 3704 m</a:t>
            </a:r>
            <a:r>
              <a:rPr lang="en-US" sz="2200" baseline="30000" dirty="0">
                <a:latin typeface="Times New Roman" panose="02020603050405020304" pitchFamily="18" charset="0"/>
                <a:cs typeface="Times New Roman" panose="02020603050405020304" pitchFamily="18" charset="0"/>
              </a:rPr>
              <a:t>2</a:t>
            </a:r>
            <a:endParaRPr lang="en-US" sz="2200" dirty="0">
              <a:latin typeface="Times New Roman" panose="02020603050405020304" pitchFamily="18"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2EDA9F46-961B-4D69-9498-AF4A7277F57D}"/>
              </a:ext>
            </a:extLst>
          </p:cNvPr>
          <p:cNvSpPr>
            <a:spLocks noGrp="1"/>
          </p:cNvSpPr>
          <p:nvPr>
            <p:ph type="sldNum" sz="quarter" idx="12"/>
          </p:nvPr>
        </p:nvSpPr>
        <p:spPr/>
        <p:txBody>
          <a:bodyPr/>
          <a:lstStyle/>
          <a:p>
            <a:fld id="{8BF69CD8-3917-42D1-9CF2-E78257F3A9CA}" type="slidenum">
              <a:rPr lang="ar-SA" smtClean="0"/>
              <a:t>4</a:t>
            </a:fld>
            <a:endParaRPr lang="ar-SA"/>
          </a:p>
        </p:txBody>
      </p:sp>
      <p:pic>
        <p:nvPicPr>
          <p:cNvPr id="7" name="Picture 6">
            <a:extLst>
              <a:ext uri="{FF2B5EF4-FFF2-40B4-BE49-F238E27FC236}">
                <a16:creationId xmlns:a16="http://schemas.microsoft.com/office/drawing/2014/main" id="{19348B2F-7C56-43DD-AD30-585CEBFB0000}"/>
              </a:ext>
            </a:extLst>
          </p:cNvPr>
          <p:cNvPicPr>
            <a:picLocks noChangeAspect="1"/>
          </p:cNvPicPr>
          <p:nvPr/>
        </p:nvPicPr>
        <p:blipFill rotWithShape="1">
          <a:blip r:embed="rId3"/>
          <a:srcRect t="535"/>
          <a:stretch/>
        </p:blipFill>
        <p:spPr>
          <a:xfrm>
            <a:off x="1311579" y="2213810"/>
            <a:ext cx="5182484" cy="4471381"/>
          </a:xfrm>
          <a:prstGeom prst="rect">
            <a:avLst/>
          </a:prstGeom>
        </p:spPr>
      </p:pic>
      <p:pic>
        <p:nvPicPr>
          <p:cNvPr id="8" name="Content Placeholder 4">
            <a:extLst>
              <a:ext uri="{FF2B5EF4-FFF2-40B4-BE49-F238E27FC236}">
                <a16:creationId xmlns:a16="http://schemas.microsoft.com/office/drawing/2014/main" id="{B1631383-1825-44A6-AB53-4F97F78F47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6070" y="2656794"/>
            <a:ext cx="4666434" cy="3585411"/>
          </a:xfrm>
          <a:prstGeom prst="rect">
            <a:avLst/>
          </a:prstGeom>
        </p:spPr>
      </p:pic>
    </p:spTree>
    <p:extLst>
      <p:ext uri="{BB962C8B-B14F-4D97-AF65-F5344CB8AC3E}">
        <p14:creationId xmlns:p14="http://schemas.microsoft.com/office/powerpoint/2010/main" val="9771496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9988" y="384220"/>
            <a:ext cx="9693812" cy="1015892"/>
          </a:xfrm>
        </p:spPr>
        <p:txBody>
          <a:bodyPr>
            <a:normAutofit fontScale="90000"/>
          </a:bodyPr>
          <a:lstStyle/>
          <a:p>
            <a:r>
              <a:rPr lang="en-US" dirty="0"/>
              <a:t>Acoustical Design. </a:t>
            </a:r>
            <a:br>
              <a:rPr lang="en-US" sz="3600" dirty="0"/>
            </a:br>
            <a:r>
              <a:rPr lang="en-US" sz="3600" dirty="0">
                <a:solidFill>
                  <a:srgbClr val="C00000"/>
                </a:solidFill>
              </a:rPr>
              <a:t>STC for external wall.</a:t>
            </a:r>
            <a:endParaRPr lang="ar-SA" sz="3600" dirty="0">
              <a:solidFill>
                <a:srgbClr val="C00000"/>
              </a:solidFill>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350328" y="3048990"/>
            <a:ext cx="3653736" cy="3296392"/>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8390337" y="3048990"/>
            <a:ext cx="3355157" cy="3559628"/>
          </a:xfrm>
        </p:spPr>
      </p:pic>
      <p:sp>
        <p:nvSpPr>
          <p:cNvPr id="8" name="Rectangle 7"/>
          <p:cNvSpPr/>
          <p:nvPr/>
        </p:nvSpPr>
        <p:spPr>
          <a:xfrm>
            <a:off x="3974134" y="1572523"/>
            <a:ext cx="4635946" cy="954107"/>
          </a:xfrm>
          <a:prstGeom prst="rect">
            <a:avLst/>
          </a:prstGeom>
        </p:spPr>
        <p:txBody>
          <a:bodyPr wrap="square">
            <a:spAutoFit/>
          </a:bodyPr>
          <a:lstStyle/>
          <a:p>
            <a:pPr marL="812800" indent="-457200">
              <a:buClr>
                <a:schemeClr val="accent6">
                  <a:lumMod val="50000"/>
                </a:schemeClr>
              </a:buClr>
              <a:buFont typeface="Wingdings" panose="05000000000000000000" pitchFamily="2" charset="2"/>
              <a:buChar char="§"/>
            </a:pPr>
            <a:r>
              <a:rPr lang="en-US" sz="2800" dirty="0">
                <a:solidFill>
                  <a:schemeClr val="accent6">
                    <a:lumMod val="50000"/>
                  </a:schemeClr>
                </a:solidFill>
              </a:rPr>
              <a:t>The Recommended Range (50 – 60) dB</a:t>
            </a:r>
            <a:endParaRPr lang="en-US" sz="2800" dirty="0">
              <a:solidFill>
                <a:schemeClr val="accent1">
                  <a:lumMod val="50000"/>
                </a:schemeClr>
              </a:solidFill>
            </a:endParaRPr>
          </a:p>
        </p:txBody>
      </p:sp>
      <p:pic>
        <p:nvPicPr>
          <p:cNvPr id="4" name="Picture 3"/>
          <p:cNvPicPr>
            <a:picLocks noChangeAspect="1"/>
          </p:cNvPicPr>
          <p:nvPr/>
        </p:nvPicPr>
        <p:blipFill>
          <a:blip r:embed="rId4"/>
          <a:stretch>
            <a:fillRect/>
          </a:stretch>
        </p:blipFill>
        <p:spPr>
          <a:xfrm>
            <a:off x="838200" y="1490726"/>
            <a:ext cx="3318162" cy="4983054"/>
          </a:xfrm>
          <a:prstGeom prst="rect">
            <a:avLst/>
          </a:prstGeom>
        </p:spPr>
      </p:pic>
      <p:sp>
        <p:nvSpPr>
          <p:cNvPr id="7" name="Slide Number Placeholder 6">
            <a:extLst>
              <a:ext uri="{FF2B5EF4-FFF2-40B4-BE49-F238E27FC236}">
                <a16:creationId xmlns:a16="http://schemas.microsoft.com/office/drawing/2014/main" id="{D30DDF1F-8C8C-4699-A1D9-5127034BAE42}"/>
              </a:ext>
            </a:extLst>
          </p:cNvPr>
          <p:cNvSpPr>
            <a:spLocks noGrp="1"/>
          </p:cNvSpPr>
          <p:nvPr>
            <p:ph type="sldNum" sz="quarter" idx="12"/>
          </p:nvPr>
        </p:nvSpPr>
        <p:spPr/>
        <p:txBody>
          <a:bodyPr/>
          <a:lstStyle/>
          <a:p>
            <a:fld id="{8BF69CD8-3917-42D1-9CF2-E78257F3A9CA}" type="slidenum">
              <a:rPr lang="ar-SA" smtClean="0"/>
              <a:t>40</a:t>
            </a:fld>
            <a:endParaRPr lang="ar-SA"/>
          </a:p>
        </p:txBody>
      </p:sp>
      <p:pic>
        <p:nvPicPr>
          <p:cNvPr id="9" name="Picture 8">
            <a:extLst>
              <a:ext uri="{FF2B5EF4-FFF2-40B4-BE49-F238E27FC236}">
                <a16:creationId xmlns:a16="http://schemas.microsoft.com/office/drawing/2014/main" id="{E6BE2270-1C0D-41EC-AA49-11DD95524C03}"/>
              </a:ext>
            </a:extLst>
          </p:cNvPr>
          <p:cNvPicPr>
            <a:picLocks noChangeAspect="1"/>
          </p:cNvPicPr>
          <p:nvPr/>
        </p:nvPicPr>
        <p:blipFill>
          <a:blip r:embed="rId5"/>
          <a:stretch>
            <a:fillRect/>
          </a:stretch>
        </p:blipFill>
        <p:spPr>
          <a:xfrm>
            <a:off x="8958489" y="1333367"/>
            <a:ext cx="1728551" cy="418281"/>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482213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0947" y="375371"/>
            <a:ext cx="8750105" cy="1325563"/>
          </a:xfrm>
        </p:spPr>
        <p:txBody>
          <a:bodyPr>
            <a:normAutofit fontScale="90000"/>
          </a:bodyPr>
          <a:lstStyle/>
          <a:p>
            <a:r>
              <a:rPr lang="en-US" dirty="0"/>
              <a:t>Acoustical Design. </a:t>
            </a:r>
            <a:br>
              <a:rPr lang="en-US" sz="3200" dirty="0"/>
            </a:br>
            <a:r>
              <a:rPr lang="en-US" sz="3600" dirty="0">
                <a:solidFill>
                  <a:srgbClr val="C00000"/>
                </a:solidFill>
              </a:rPr>
              <a:t>STC for internal wall between classrooms.</a:t>
            </a:r>
            <a:endParaRPr lang="ar-SA" sz="3600" dirty="0">
              <a:solidFill>
                <a:srgbClr val="C00000"/>
              </a:solidFill>
            </a:endParaRPr>
          </a:p>
        </p:txBody>
      </p:sp>
      <p:pic>
        <p:nvPicPr>
          <p:cNvPr id="12" name="Content Placeholder 11"/>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12219" y="1700934"/>
            <a:ext cx="3678289" cy="4351338"/>
          </a:xfrm>
        </p:spPr>
      </p:pic>
      <p:sp>
        <p:nvSpPr>
          <p:cNvPr id="14" name="Rectangle 13"/>
          <p:cNvSpPr/>
          <p:nvPr/>
        </p:nvSpPr>
        <p:spPr>
          <a:xfrm>
            <a:off x="3569253" y="2232953"/>
            <a:ext cx="6235929" cy="461665"/>
          </a:xfrm>
          <a:prstGeom prst="rect">
            <a:avLst/>
          </a:prstGeom>
        </p:spPr>
        <p:txBody>
          <a:bodyPr wrap="square">
            <a:spAutoFit/>
          </a:bodyPr>
          <a:lstStyle/>
          <a:p>
            <a:pPr marL="812800" indent="-457200">
              <a:buClr>
                <a:schemeClr val="accent6">
                  <a:lumMod val="50000"/>
                </a:schemeClr>
              </a:buClr>
              <a:buFont typeface="Wingdings" panose="05000000000000000000" pitchFamily="2" charset="2"/>
              <a:buChar char="§"/>
            </a:pPr>
            <a:r>
              <a:rPr lang="en-US" sz="2400" dirty="0">
                <a:solidFill>
                  <a:schemeClr val="accent6">
                    <a:lumMod val="50000"/>
                  </a:schemeClr>
                </a:solidFill>
              </a:rPr>
              <a:t>The Recommended Value = 45 dB</a:t>
            </a:r>
          </a:p>
        </p:txBody>
      </p:sp>
      <p:sp>
        <p:nvSpPr>
          <p:cNvPr id="3" name="Slide Number Placeholder 2">
            <a:extLst>
              <a:ext uri="{FF2B5EF4-FFF2-40B4-BE49-F238E27FC236}">
                <a16:creationId xmlns:a16="http://schemas.microsoft.com/office/drawing/2014/main" id="{8A1EB14D-749D-4F1A-9E4E-1D184975096C}"/>
              </a:ext>
            </a:extLst>
          </p:cNvPr>
          <p:cNvSpPr>
            <a:spLocks noGrp="1"/>
          </p:cNvSpPr>
          <p:nvPr>
            <p:ph type="sldNum" sz="quarter" idx="12"/>
          </p:nvPr>
        </p:nvSpPr>
        <p:spPr/>
        <p:txBody>
          <a:bodyPr/>
          <a:lstStyle/>
          <a:p>
            <a:fld id="{8BF69CD8-3917-42D1-9CF2-E78257F3A9CA}" type="slidenum">
              <a:rPr lang="ar-SA" smtClean="0"/>
              <a:t>41</a:t>
            </a:fld>
            <a:endParaRPr lang="ar-SA"/>
          </a:p>
        </p:txBody>
      </p:sp>
      <p:pic>
        <p:nvPicPr>
          <p:cNvPr id="5" name="Picture 4">
            <a:extLst>
              <a:ext uri="{FF2B5EF4-FFF2-40B4-BE49-F238E27FC236}">
                <a16:creationId xmlns:a16="http://schemas.microsoft.com/office/drawing/2014/main" id="{45364F28-BF96-4A3A-99A4-16E3FD878FC6}"/>
              </a:ext>
            </a:extLst>
          </p:cNvPr>
          <p:cNvPicPr>
            <a:picLocks noChangeAspect="1"/>
          </p:cNvPicPr>
          <p:nvPr/>
        </p:nvPicPr>
        <p:blipFill>
          <a:blip r:embed="rId3"/>
          <a:stretch>
            <a:fillRect/>
          </a:stretch>
        </p:blipFill>
        <p:spPr>
          <a:xfrm>
            <a:off x="6874015" y="3812675"/>
            <a:ext cx="4930728" cy="2025417"/>
          </a:xfrm>
          <a:prstGeom prst="rect">
            <a:avLst/>
          </a:prstGeom>
        </p:spPr>
      </p:pic>
      <p:pic>
        <p:nvPicPr>
          <p:cNvPr id="6" name="Picture 5">
            <a:extLst>
              <a:ext uri="{FF2B5EF4-FFF2-40B4-BE49-F238E27FC236}">
                <a16:creationId xmlns:a16="http://schemas.microsoft.com/office/drawing/2014/main" id="{388D5C22-4227-4168-B1A4-AF0A877048C1}"/>
              </a:ext>
            </a:extLst>
          </p:cNvPr>
          <p:cNvPicPr>
            <a:picLocks noChangeAspect="1"/>
          </p:cNvPicPr>
          <p:nvPr/>
        </p:nvPicPr>
        <p:blipFill>
          <a:blip r:embed="rId4"/>
          <a:stretch>
            <a:fillRect/>
          </a:stretch>
        </p:blipFill>
        <p:spPr>
          <a:xfrm>
            <a:off x="9805182" y="2764940"/>
            <a:ext cx="1749599" cy="560769"/>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1265781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4583" y="383279"/>
            <a:ext cx="4881489" cy="1325563"/>
          </a:xfrm>
        </p:spPr>
        <p:txBody>
          <a:bodyPr/>
          <a:lstStyle/>
          <a:p>
            <a:r>
              <a:rPr lang="en-US" dirty="0"/>
              <a:t>Acoustical Design. </a:t>
            </a:r>
            <a:br>
              <a:rPr lang="en-US" dirty="0"/>
            </a:br>
            <a:r>
              <a:rPr lang="en-US" sz="3600" dirty="0">
                <a:solidFill>
                  <a:srgbClr val="C00000"/>
                </a:solidFill>
              </a:rPr>
              <a:t>Speakers Design.</a:t>
            </a:r>
            <a:endParaRPr lang="ar-SA" sz="3600" dirty="0">
              <a:solidFill>
                <a:srgbClr val="C00000"/>
              </a:solidFill>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95060" y="1754189"/>
            <a:ext cx="1960550" cy="5026807"/>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2855610" y="1708842"/>
            <a:ext cx="2029899" cy="5026807"/>
          </a:xfrm>
        </p:spPr>
      </p:pic>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9168351" y="2960207"/>
            <a:ext cx="2380990" cy="2301702"/>
          </a:xfrm>
          <a:prstGeom prst="rect">
            <a:avLst/>
          </a:prstGeom>
        </p:spPr>
      </p:pic>
      <p:pic>
        <p:nvPicPr>
          <p:cNvPr id="8" name="Picture 7"/>
          <p:cNvPicPr/>
          <p:nvPr/>
        </p:nvPicPr>
        <p:blipFill>
          <a:blip r:embed="rId5">
            <a:extLst>
              <a:ext uri="{28A0092B-C50C-407E-A947-70E740481C1C}">
                <a14:useLocalDpi xmlns:a14="http://schemas.microsoft.com/office/drawing/2010/main" val="0"/>
              </a:ext>
            </a:extLst>
          </a:blip>
          <a:stretch>
            <a:fillRect/>
          </a:stretch>
        </p:blipFill>
        <p:spPr>
          <a:xfrm>
            <a:off x="5395044" y="3520066"/>
            <a:ext cx="3562442" cy="2954655"/>
          </a:xfrm>
          <a:prstGeom prst="rect">
            <a:avLst/>
          </a:prstGeom>
        </p:spPr>
      </p:pic>
      <mc:AlternateContent xmlns:mc="http://schemas.openxmlformats.org/markup-compatibility/2006" xmlns:a14="http://schemas.microsoft.com/office/drawing/2010/main">
        <mc:Choice Requires="a14">
          <p:sp>
            <p:nvSpPr>
              <p:cNvPr id="9" name="Rectangle 8"/>
              <p:cNvSpPr/>
              <p:nvPr/>
            </p:nvSpPr>
            <p:spPr>
              <a:xfrm>
                <a:off x="4976950" y="1883866"/>
                <a:ext cx="7388552" cy="519309"/>
              </a:xfrm>
              <a:prstGeom prst="rect">
                <a:avLst/>
              </a:prstGeom>
            </p:spPr>
            <p:txBody>
              <a:bodyPr wrap="square">
                <a:spAutoFit/>
              </a:bodyPr>
              <a:lstStyle/>
              <a:p>
                <a:pPr rtl="1">
                  <a:lnSpc>
                    <a:spcPct val="107000"/>
                  </a:lnSpc>
                  <a:spcAft>
                    <a:spcPts val="800"/>
                  </a:spcAft>
                  <a:tabLst>
                    <a:tab pos="3093085" algn="l"/>
                  </a:tabLst>
                </a:pPr>
                <a:r>
                  <a:rPr lang="en-US" dirty="0">
                    <a:latin typeface="Arial" panose="020B0604020202020204" pitchFamily="34" charset="0"/>
                    <a:ea typeface="Times New Roman" panose="02020603050405020304" pitchFamily="18" charset="0"/>
                    <a:cs typeface="Arial" panose="020B0604020202020204" pitchFamily="34" charset="0"/>
                  </a:rPr>
                  <a:t>Number of speaker for lab = </a:t>
                </a:r>
                <a14:m>
                  <m:oMath xmlns:m="http://schemas.openxmlformats.org/officeDocument/2006/math">
                    <m:f>
                      <m:fPr>
                        <m:ctrlPr>
                          <a:rPr lang="en-US" i="1">
                            <a:latin typeface="Cambria Math" panose="02040503050406030204" pitchFamily="18" charset="0"/>
                            <a:ea typeface="Times New Roman" panose="02020603050405020304" pitchFamily="18" charset="0"/>
                            <a:cs typeface="Arial" panose="020B0604020202020204" pitchFamily="34" charset="0"/>
                          </a:rPr>
                        </m:ctrlPr>
                      </m:fPr>
                      <m:num>
                        <m:r>
                          <a:rPr lang="en-US" i="1">
                            <a:latin typeface="Cambria Math" panose="02040503050406030204" pitchFamily="18" charset="0"/>
                            <a:ea typeface="Times New Roman" panose="02020603050405020304" pitchFamily="18" charset="0"/>
                            <a:cs typeface="Arial" panose="020B0604020202020204" pitchFamily="34" charset="0"/>
                          </a:rPr>
                          <m:t>𝑡𝑜𝑡𝑎𝑙</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𝑎𝑟𝑒𝑎</m:t>
                        </m:r>
                      </m:num>
                      <m:den>
                        <m:r>
                          <a:rPr lang="en-US" i="1">
                            <a:latin typeface="Cambria Math" panose="02040503050406030204" pitchFamily="18" charset="0"/>
                            <a:ea typeface="Times New Roman" panose="02020603050405020304" pitchFamily="18" charset="0"/>
                            <a:cs typeface="Arial" panose="020B0604020202020204" pitchFamily="34" charset="0"/>
                          </a:rPr>
                          <m:t>𝑐𝑜𝑣𝑒𝑟𝑖𝑎𝑛𝑐𝑒</m:t>
                        </m:r>
                        <m:r>
                          <a:rPr lang="en-US" i="1">
                            <a:latin typeface="Cambria Math" panose="02040503050406030204" pitchFamily="18" charset="0"/>
                            <a:ea typeface="Times New Roman" panose="02020603050405020304" pitchFamily="18" charset="0"/>
                            <a:cs typeface="Arial" panose="020B0604020202020204" pitchFamily="34" charset="0"/>
                          </a:rPr>
                          <m:t> </m:t>
                        </m:r>
                        <m:r>
                          <a:rPr lang="en-US" i="1">
                            <a:latin typeface="Cambria Math" panose="02040503050406030204" pitchFamily="18" charset="0"/>
                            <a:ea typeface="Times New Roman" panose="02020603050405020304" pitchFamily="18" charset="0"/>
                            <a:cs typeface="Arial" panose="020B0604020202020204" pitchFamily="34" charset="0"/>
                          </a:rPr>
                          <m:t>𝑎𝑟𝑒𝑎</m:t>
                        </m:r>
                        <m:r>
                          <a:rPr lang="en-US" i="1">
                            <a:latin typeface="Cambria Math" panose="02040503050406030204" pitchFamily="18" charset="0"/>
                            <a:ea typeface="Times New Roman" panose="02020603050405020304" pitchFamily="18" charset="0"/>
                            <a:cs typeface="Arial" panose="020B0604020202020204" pitchFamily="34" charset="0"/>
                          </a:rPr>
                          <m:t> </m:t>
                        </m:r>
                      </m:den>
                    </m:f>
                  </m:oMath>
                </a14:m>
                <a:r>
                  <a:rPr lang="en-US" dirty="0">
                    <a:latin typeface="Arial" panose="020B0604020202020204" pitchFamily="34" charset="0"/>
                    <a:ea typeface="Times New Roman" panose="02020603050405020304" pitchFamily="18" charset="0"/>
                    <a:cs typeface="Arial" panose="020B0604020202020204" pitchFamily="34" charset="0"/>
                  </a:rPr>
                  <a:t>  = </a:t>
                </a:r>
                <a14:m>
                  <m:oMath xmlns:m="http://schemas.openxmlformats.org/officeDocument/2006/math">
                    <m:f>
                      <m:fPr>
                        <m:ctrlPr>
                          <a:rPr lang="en-US" i="1">
                            <a:latin typeface="Cambria Math" panose="02040503050406030204" pitchFamily="18" charset="0"/>
                            <a:ea typeface="Times New Roman" panose="02020603050405020304" pitchFamily="18" charset="0"/>
                            <a:cs typeface="Arial" panose="020B0604020202020204" pitchFamily="34" charset="0"/>
                          </a:rPr>
                        </m:ctrlPr>
                      </m:fPr>
                      <m:num>
                        <m:r>
                          <a:rPr lang="en-US" b="0" i="1" smtClean="0">
                            <a:latin typeface="Cambria Math" panose="02040503050406030204" pitchFamily="18" charset="0"/>
                            <a:ea typeface="Times New Roman" panose="02020603050405020304" pitchFamily="18" charset="0"/>
                            <a:cs typeface="Arial" panose="020B0604020202020204" pitchFamily="34" charset="0"/>
                          </a:rPr>
                          <m:t>4</m:t>
                        </m:r>
                        <m:r>
                          <a:rPr lang="en-US" i="1">
                            <a:latin typeface="Cambria Math" panose="02040503050406030204" pitchFamily="18" charset="0"/>
                            <a:ea typeface="Times New Roman" panose="02020603050405020304" pitchFamily="18" charset="0"/>
                            <a:cs typeface="Arial" panose="020B0604020202020204" pitchFamily="34" charset="0"/>
                          </a:rPr>
                          <m:t>5</m:t>
                        </m:r>
                      </m:num>
                      <m:den>
                        <m:r>
                          <a:rPr lang="en-US" i="1">
                            <a:latin typeface="Cambria Math" panose="02040503050406030204" pitchFamily="18" charset="0"/>
                            <a:ea typeface="Times New Roman" panose="02020603050405020304" pitchFamily="18" charset="0"/>
                            <a:cs typeface="Arial" panose="020B0604020202020204" pitchFamily="34" charset="0"/>
                          </a:rPr>
                          <m:t>24</m:t>
                        </m:r>
                        <m:r>
                          <a:rPr lang="en-US" i="1">
                            <a:latin typeface="Cambria Math" panose="02040503050406030204" pitchFamily="18" charset="0"/>
                            <a:ea typeface="Times New Roman" panose="02020603050405020304" pitchFamily="18" charset="0"/>
                            <a:cs typeface="Arial" panose="020B0604020202020204" pitchFamily="34" charset="0"/>
                          </a:rPr>
                          <m:t>.</m:t>
                        </m:r>
                        <m:r>
                          <a:rPr lang="en-US" i="1">
                            <a:latin typeface="Cambria Math" panose="02040503050406030204" pitchFamily="18" charset="0"/>
                            <a:ea typeface="Times New Roman" panose="02020603050405020304" pitchFamily="18" charset="0"/>
                            <a:cs typeface="Arial" panose="020B0604020202020204" pitchFamily="34" charset="0"/>
                          </a:rPr>
                          <m:t>6</m:t>
                        </m:r>
                      </m:den>
                    </m:f>
                  </m:oMath>
                </a14:m>
                <a:r>
                  <a:rPr lang="en-US" dirty="0">
                    <a:latin typeface="Arial" panose="020B0604020202020204" pitchFamily="34" charset="0"/>
                    <a:ea typeface="Times New Roman" panose="02020603050405020304" pitchFamily="18" charset="0"/>
                    <a:cs typeface="Arial" panose="020B0604020202020204" pitchFamily="34" charset="0"/>
                  </a:rPr>
                  <a:t> = 1.94 = 2 speakers.</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9" name="Rectangle 8"/>
              <p:cNvSpPr>
                <a:spLocks noRot="1" noChangeAspect="1" noMove="1" noResize="1" noEditPoints="1" noAdjustHandles="1" noChangeArrowheads="1" noChangeShapeType="1" noTextEdit="1"/>
              </p:cNvSpPr>
              <p:nvPr/>
            </p:nvSpPr>
            <p:spPr>
              <a:xfrm>
                <a:off x="4976950" y="1883866"/>
                <a:ext cx="7388552" cy="519309"/>
              </a:xfrm>
              <a:prstGeom prst="rect">
                <a:avLst/>
              </a:prstGeom>
              <a:blipFill>
                <a:blip r:embed="rId6"/>
                <a:stretch>
                  <a:fillRect l="-578" b="-5882"/>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2899C3C4-5762-45D1-9ECA-CFEBDE17F10C}"/>
              </a:ext>
            </a:extLst>
          </p:cNvPr>
          <p:cNvSpPr>
            <a:spLocks noGrp="1"/>
          </p:cNvSpPr>
          <p:nvPr>
            <p:ph type="sldNum" sz="quarter" idx="12"/>
          </p:nvPr>
        </p:nvSpPr>
        <p:spPr/>
        <p:txBody>
          <a:bodyPr/>
          <a:lstStyle/>
          <a:p>
            <a:fld id="{8BF69CD8-3917-42D1-9CF2-E78257F3A9CA}" type="slidenum">
              <a:rPr lang="ar-SA" smtClean="0"/>
              <a:t>42</a:t>
            </a:fld>
            <a:endParaRPr lang="ar-SA"/>
          </a:p>
        </p:txBody>
      </p:sp>
    </p:spTree>
    <p:extLst>
      <p:ext uri="{BB962C8B-B14F-4D97-AF65-F5344CB8AC3E}">
        <p14:creationId xmlns:p14="http://schemas.microsoft.com/office/powerpoint/2010/main" val="1947711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717" y="624110"/>
            <a:ext cx="9900895" cy="1280890"/>
          </a:xfrm>
        </p:spPr>
        <p:txBody>
          <a:bodyPr/>
          <a:lstStyle/>
          <a:p>
            <a:r>
              <a:rPr lang="en-US" dirty="0"/>
              <a:t>Acoustical Design. </a:t>
            </a:r>
            <a:br>
              <a:rPr lang="en-US" dirty="0"/>
            </a:br>
            <a:r>
              <a:rPr lang="en-US" sz="3600" dirty="0">
                <a:solidFill>
                  <a:srgbClr val="C00000"/>
                </a:solidFill>
              </a:rPr>
              <a:t>Speakers Design.</a:t>
            </a: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077908"/>
            <a:ext cx="11353800" cy="4243866"/>
          </a:xfrm>
        </p:spPr>
      </p:pic>
      <p:sp>
        <p:nvSpPr>
          <p:cNvPr id="3" name="Slide Number Placeholder 2">
            <a:extLst>
              <a:ext uri="{FF2B5EF4-FFF2-40B4-BE49-F238E27FC236}">
                <a16:creationId xmlns:a16="http://schemas.microsoft.com/office/drawing/2014/main" id="{D28EAAFC-BE02-432A-9FFC-4D091018BA6F}"/>
              </a:ext>
            </a:extLst>
          </p:cNvPr>
          <p:cNvSpPr>
            <a:spLocks noGrp="1"/>
          </p:cNvSpPr>
          <p:nvPr>
            <p:ph type="sldNum" sz="quarter" idx="12"/>
          </p:nvPr>
        </p:nvSpPr>
        <p:spPr/>
        <p:txBody>
          <a:bodyPr/>
          <a:lstStyle/>
          <a:p>
            <a:fld id="{8BF69CD8-3917-42D1-9CF2-E78257F3A9CA}" type="slidenum">
              <a:rPr lang="ar-SA" smtClean="0"/>
              <a:t>43</a:t>
            </a:fld>
            <a:endParaRPr lang="ar-SA"/>
          </a:p>
        </p:txBody>
      </p:sp>
    </p:spTree>
    <p:extLst>
      <p:ext uri="{BB962C8B-B14F-4D97-AF65-F5344CB8AC3E}">
        <p14:creationId xmlns:p14="http://schemas.microsoft.com/office/powerpoint/2010/main" val="1142245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4294" y="1601758"/>
            <a:ext cx="6500275" cy="3654484"/>
          </a:xfrm>
        </p:spPr>
        <p:txBody>
          <a:bodyPr>
            <a:normAutofit/>
          </a:bodyPr>
          <a:lstStyle/>
          <a:p>
            <a:pPr algn="ctr"/>
            <a:br>
              <a:rPr lang="en-US" sz="4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6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Structural Design</a:t>
            </a:r>
            <a:r>
              <a:rPr lang="en-US" sz="5400" dirty="0"/>
              <a:t>	</a:t>
            </a:r>
            <a:br>
              <a:rPr lang="en-US" sz="4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n-US" sz="4400" b="1" dirty="0">
              <a:solidFill>
                <a:schemeClr val="tx1"/>
              </a:solidFill>
              <a:effectLst>
                <a:outerShdw blurRad="38100" dist="38100" dir="2700000" algn="tl">
                  <a:srgbClr val="000000">
                    <a:alpha val="43137"/>
                  </a:srgbClr>
                </a:outerShdw>
              </a:effectLst>
            </a:endParaRPr>
          </a:p>
        </p:txBody>
      </p:sp>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t>44</a:t>
            </a:fld>
            <a:endParaRPr lang="ar-SA"/>
          </a:p>
        </p:txBody>
      </p:sp>
    </p:spTree>
    <p:extLst>
      <p:ext uri="{BB962C8B-B14F-4D97-AF65-F5344CB8AC3E}">
        <p14:creationId xmlns:p14="http://schemas.microsoft.com/office/powerpoint/2010/main" val="15335127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45</a:t>
            </a:fld>
            <a:endParaRPr lang="ar-SA"/>
          </a:p>
        </p:txBody>
      </p:sp>
      <p:sp>
        <p:nvSpPr>
          <p:cNvPr id="6" name="عنوان فرعي 2">
            <a:extLst>
              <a:ext uri="{FF2B5EF4-FFF2-40B4-BE49-F238E27FC236}">
                <a16:creationId xmlns:a16="http://schemas.microsoft.com/office/drawing/2014/main" id="{A967C350-2060-48AC-9959-D802669C9973}"/>
              </a:ext>
            </a:extLst>
          </p:cNvPr>
          <p:cNvSpPr txBox="1">
            <a:spLocks/>
          </p:cNvSpPr>
          <p:nvPr/>
        </p:nvSpPr>
        <p:spPr>
          <a:xfrm>
            <a:off x="1498452" y="1201032"/>
            <a:ext cx="9195096" cy="5144505"/>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r>
              <a:rPr lang="en-US" sz="2000" b="1" dirty="0">
                <a:solidFill>
                  <a:schemeClr val="accent1">
                    <a:lumMod val="75000"/>
                  </a:schemeClr>
                </a:solidFill>
                <a:latin typeface="Times New Roman" panose="02020603050405020304" pitchFamily="18" charset="0"/>
                <a:cs typeface="Times New Roman" panose="02020603050405020304" pitchFamily="18" charset="0"/>
              </a:rPr>
              <a:t> Codes</a:t>
            </a:r>
            <a:endParaRPr lang="ar-SA" sz="2000" b="1" dirty="0">
              <a:solidFill>
                <a:schemeClr val="accent1">
                  <a:lumMod val="75000"/>
                </a:schemeClr>
              </a:solidFill>
              <a:latin typeface="Times New Roman" panose="02020603050405020304" pitchFamily="18" charset="0"/>
              <a:cs typeface="Times New Roman" panose="02020603050405020304" pitchFamily="18" charset="0"/>
            </a:endParaRPr>
          </a:p>
          <a:p>
            <a:pPr marL="428625" indent="-428625" algn="l" rtl="0">
              <a:lnSpc>
                <a:spcPct val="120000"/>
              </a:lnSpc>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IBC – 2010.</a:t>
            </a:r>
          </a:p>
          <a:p>
            <a:pPr marL="428625" indent="-428625" algn="l" rtl="0">
              <a:lnSpc>
                <a:spcPct val="120000"/>
              </a:lnSpc>
              <a:buFont typeface="Wingdings" panose="05000000000000000000" pitchFamily="2" charset="2"/>
              <a:buChar char="Ø"/>
            </a:pPr>
            <a:r>
              <a:rPr lang="en-US" sz="2000" dirty="0">
                <a:solidFill>
                  <a:schemeClr val="accent1">
                    <a:lumMod val="75000"/>
                  </a:schemeClr>
                </a:solidFill>
                <a:latin typeface="Times New Roman" panose="02020603050405020304" pitchFamily="18" charset="0"/>
                <a:cs typeface="Times New Roman" panose="02020603050405020304" pitchFamily="18" charset="0"/>
              </a:rPr>
              <a:t>ACI 318-14 for RC structure design.</a:t>
            </a:r>
          </a:p>
          <a:p>
            <a:pPr algn="l" rtl="0"/>
            <a:r>
              <a:rPr lang="en-US" sz="2000" b="1" dirty="0">
                <a:solidFill>
                  <a:schemeClr val="accent1">
                    <a:lumMod val="75000"/>
                  </a:schemeClr>
                </a:solidFill>
                <a:latin typeface="Times New Roman" panose="02020603050405020304" pitchFamily="18" charset="0"/>
                <a:cs typeface="Times New Roman" panose="02020603050405020304" pitchFamily="18" charset="0"/>
              </a:rPr>
              <a:t>Design Parameters: </a:t>
            </a:r>
            <a:endParaRPr lang="en-US" sz="2000" b="1" dirty="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  Super imposed dead load = 4 KN/m</a:t>
            </a:r>
            <a:r>
              <a:rPr lang="en-US" sz="2000" baseline="30000" dirty="0">
                <a:solidFill>
                  <a:schemeClr val="tx1"/>
                </a:solidFill>
                <a:latin typeface="Times New Roman" panose="02020603050405020304" pitchFamily="18" charset="0"/>
                <a:cs typeface="Times New Roman" panose="02020603050405020304" pitchFamily="18" charset="0"/>
              </a:rPr>
              <a:t>2</a:t>
            </a:r>
            <a:r>
              <a:rPr lang="ar-SA" sz="2000" dirty="0">
                <a:solidFill>
                  <a:schemeClr val="tx1"/>
                </a:solidFill>
                <a:latin typeface="Times New Roman" panose="02020603050405020304" pitchFamily="18" charset="0"/>
                <a:cs typeface="Times New Roman" panose="02020603050405020304" pitchFamily="18" charset="0"/>
              </a:rPr>
              <a:t>.</a:t>
            </a:r>
            <a:endParaRPr lang="en-US" sz="2000" dirty="0">
              <a:solidFill>
                <a:schemeClr val="tx1"/>
              </a:solidFill>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  Live load = 5 KN/m</a:t>
            </a:r>
            <a:r>
              <a:rPr lang="en-US" sz="2000" baseline="30000" dirty="0">
                <a:solidFill>
                  <a:schemeClr val="tx1"/>
                </a:solidFill>
                <a:latin typeface="Times New Roman" panose="02020603050405020304" pitchFamily="18" charset="0"/>
                <a:cs typeface="Times New Roman" panose="02020603050405020304" pitchFamily="18" charset="0"/>
              </a:rPr>
              <a:t>2</a:t>
            </a:r>
            <a:r>
              <a:rPr lang="en-US" sz="2000" dirty="0">
                <a:solidFill>
                  <a:schemeClr val="tx1"/>
                </a:solidFill>
                <a:latin typeface="Times New Roman" panose="02020603050405020304" pitchFamily="18" charset="0"/>
                <a:cs typeface="Times New Roman" panose="02020603050405020304" pitchFamily="18" charset="0"/>
              </a:rPr>
              <a:t>.</a:t>
            </a:r>
            <a:endParaRPr lang="ar-SA" sz="2000" dirty="0">
              <a:latin typeface="Times New Roman" panose="02020603050405020304" pitchFamily="18" charset="0"/>
              <a:cs typeface="Times New Roman" panose="02020603050405020304" pitchFamily="18" charset="0"/>
            </a:endParaRPr>
          </a:p>
          <a:p>
            <a:pPr marL="428625" indent="-428625" algn="l" rtl="0">
              <a:lnSpc>
                <a:spcPct val="120000"/>
              </a:lnSpc>
              <a:buFont typeface="Wingdings" panose="05000000000000000000" pitchFamily="2" charset="2"/>
              <a:buChar char="Ø"/>
            </a:pPr>
            <a:r>
              <a:rPr lang="en-US" sz="2000" dirty="0">
                <a:solidFill>
                  <a:schemeClr val="accent1">
                    <a:lumMod val="75000"/>
                  </a:schemeClr>
                </a:solidFill>
                <a:latin typeface="Times New Roman" panose="02020603050405020304" pitchFamily="18" charset="0"/>
                <a:cs typeface="Times New Roman" panose="02020603050405020304" pitchFamily="18" charset="0"/>
              </a:rPr>
              <a:t>External Wall Weight = 25 KN/m.</a:t>
            </a:r>
            <a:endParaRPr lang="en-US" sz="2000" baseline="30000" dirty="0">
              <a:solidFill>
                <a:schemeClr val="accent1">
                  <a:lumMod val="75000"/>
                </a:schemeClr>
              </a:solidFill>
              <a:latin typeface="Times New Roman" panose="02020603050405020304" pitchFamily="18" charset="0"/>
              <a:cs typeface="Times New Roman" panose="02020603050405020304" pitchFamily="18" charset="0"/>
            </a:endParaRPr>
          </a:p>
          <a:p>
            <a:pPr algn="l" rtl="0">
              <a:lnSpc>
                <a:spcPct val="120000"/>
              </a:lnSpc>
              <a:buFont typeface="Courier New" panose="02070309020205020404" pitchFamily="49" charset="0"/>
              <a:buChar char="o"/>
            </a:pPr>
            <a:r>
              <a:rPr lang="en-US" sz="2000" dirty="0">
                <a:solidFill>
                  <a:schemeClr val="accent1">
                    <a:lumMod val="75000"/>
                  </a:schemeClr>
                </a:solidFill>
                <a:latin typeface="Times New Roman" panose="02020603050405020304" pitchFamily="18" charset="0"/>
                <a:cs typeface="Times New Roman" panose="02020603050405020304" pitchFamily="18" charset="0"/>
              </a:rPr>
              <a:t>R = 6 (Building Frame System – Shear walls).</a:t>
            </a:r>
          </a:p>
          <a:p>
            <a:pPr algn="l" rtl="0">
              <a:lnSpc>
                <a:spcPct val="120000"/>
              </a:lnSpc>
              <a:buFont typeface="Courier New" panose="02070309020205020404" pitchFamily="49" charset="0"/>
              <a:buChar char="o"/>
            </a:pPr>
            <a:r>
              <a:rPr lang="en-US" sz="2000" dirty="0">
                <a:solidFill>
                  <a:schemeClr val="accent1">
                    <a:lumMod val="75000"/>
                  </a:schemeClr>
                </a:solidFill>
                <a:latin typeface="Times New Roman" panose="02020603050405020304" pitchFamily="18" charset="0"/>
                <a:cs typeface="Times New Roman" panose="02020603050405020304" pitchFamily="18" charset="0"/>
              </a:rPr>
              <a:t>Ss = 0.7 , S1 = 0.18  in Nablus.</a:t>
            </a:r>
          </a:p>
          <a:p>
            <a:pPr algn="l" rtl="0">
              <a:lnSpc>
                <a:spcPct val="120000"/>
              </a:lnSpc>
              <a:buFont typeface="Courier New" panose="02070309020205020404" pitchFamily="49" charset="0"/>
              <a:buChar char="o"/>
            </a:pPr>
            <a:r>
              <a:rPr lang="en-US" sz="2000" dirty="0" err="1">
                <a:solidFill>
                  <a:schemeClr val="accent1">
                    <a:lumMod val="75000"/>
                  </a:schemeClr>
                </a:solidFill>
                <a:latin typeface="Times New Roman" panose="02020603050405020304" pitchFamily="18" charset="0"/>
                <a:cs typeface="Times New Roman" panose="02020603050405020304" pitchFamily="18" charset="0"/>
              </a:rPr>
              <a:t>Qall</a:t>
            </a:r>
            <a:r>
              <a:rPr lang="en-US" sz="2000" dirty="0">
                <a:solidFill>
                  <a:schemeClr val="accent1">
                    <a:lumMod val="75000"/>
                  </a:schemeClr>
                </a:solidFill>
                <a:latin typeface="Times New Roman" panose="02020603050405020304" pitchFamily="18" charset="0"/>
                <a:cs typeface="Times New Roman" panose="02020603050405020304" pitchFamily="18" charset="0"/>
              </a:rPr>
              <a:t> = 250 KN/m</a:t>
            </a:r>
            <a:r>
              <a:rPr lang="en-US" sz="2000" baseline="30000" dirty="0">
                <a:solidFill>
                  <a:schemeClr val="accent1">
                    <a:lumMod val="75000"/>
                  </a:schemeClr>
                </a:solidFill>
                <a:latin typeface="Times New Roman" panose="02020603050405020304" pitchFamily="18" charset="0"/>
                <a:cs typeface="Times New Roman" panose="02020603050405020304" pitchFamily="18" charset="0"/>
              </a:rPr>
              <a:t>2</a:t>
            </a:r>
          </a:p>
          <a:p>
            <a:pPr algn="l" rtl="0">
              <a:lnSpc>
                <a:spcPct val="120000"/>
              </a:lnSpc>
              <a:buFont typeface="Courier New" panose="02070309020205020404" pitchFamily="49" charset="0"/>
              <a:buChar char="o"/>
            </a:pPr>
            <a:r>
              <a:rPr lang="en-US" sz="2000" dirty="0">
                <a:solidFill>
                  <a:schemeClr val="accent1">
                    <a:lumMod val="75000"/>
                  </a:schemeClr>
                </a:solidFill>
                <a:latin typeface="Times New Roman" panose="02020603050405020304" pitchFamily="18" charset="0"/>
                <a:cs typeface="Times New Roman" panose="02020603050405020304" pitchFamily="18" charset="0"/>
              </a:rPr>
              <a:t>Cd = 5 </a:t>
            </a:r>
          </a:p>
          <a:p>
            <a:pPr marL="0" indent="0" algn="l" rtl="0">
              <a:lnSpc>
                <a:spcPct val="120000"/>
              </a:lnSpc>
              <a:buNone/>
            </a:pPr>
            <a:endParaRPr lang="en-US" sz="2000" dirty="0">
              <a:solidFill>
                <a:schemeClr val="accent1">
                  <a:lumMod val="75000"/>
                </a:schemeClr>
              </a:solidFill>
              <a:latin typeface="Times New Roman" panose="02020603050405020304" pitchFamily="18" charset="0"/>
              <a:cs typeface="Times New Roman" panose="02020603050405020304" pitchFamily="18" charset="0"/>
            </a:endParaRPr>
          </a:p>
          <a:p>
            <a:pPr algn="l" rtl="0">
              <a:lnSpc>
                <a:spcPct val="120000"/>
              </a:lnSpc>
              <a:buFont typeface="Wingdings" panose="05000000000000000000" pitchFamily="2" charset="2"/>
              <a:buChar char="q"/>
            </a:pPr>
            <a:endParaRPr lang="en-US" sz="2000"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34587" y="512462"/>
            <a:ext cx="8911687" cy="688570"/>
          </a:xfrm>
        </p:spPr>
        <p:txBody>
          <a:bodyPr>
            <a:normAutofit/>
          </a:bodyPr>
          <a:lstStyle/>
          <a:p>
            <a:pPr algn="ctr" rtl="0"/>
            <a:r>
              <a:rPr lang="en-US" sz="3200" dirty="0">
                <a:latin typeface="Times New Roman" panose="02020603050405020304" pitchFamily="18" charset="0"/>
                <a:cs typeface="Times New Roman" panose="02020603050405020304" pitchFamily="18" charset="0"/>
              </a:rPr>
              <a:t>Codes &amp; Parameters</a:t>
            </a:r>
          </a:p>
        </p:txBody>
      </p:sp>
    </p:spTree>
    <p:extLst>
      <p:ext uri="{BB962C8B-B14F-4D97-AF65-F5344CB8AC3E}">
        <p14:creationId xmlns:p14="http://schemas.microsoft.com/office/powerpoint/2010/main" val="29477167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46</a:t>
            </a:fld>
            <a:endParaRPr lang="ar-SA"/>
          </a:p>
        </p:txBody>
      </p:sp>
      <p:sp>
        <p:nvSpPr>
          <p:cNvPr id="6" name="عنوان فرعي 2">
            <a:extLst>
              <a:ext uri="{FF2B5EF4-FFF2-40B4-BE49-F238E27FC236}">
                <a16:creationId xmlns:a16="http://schemas.microsoft.com/office/drawing/2014/main" id="{A967C350-2060-48AC-9959-D802669C9973}"/>
              </a:ext>
            </a:extLst>
          </p:cNvPr>
          <p:cNvSpPr txBox="1">
            <a:spLocks/>
          </p:cNvSpPr>
          <p:nvPr/>
        </p:nvSpPr>
        <p:spPr>
          <a:xfrm>
            <a:off x="1498452" y="1201032"/>
            <a:ext cx="9195096" cy="5144505"/>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r>
              <a:rPr lang="en-US" sz="2000" b="1" dirty="0">
                <a:solidFill>
                  <a:schemeClr val="accent1">
                    <a:lumMod val="75000"/>
                  </a:schemeClr>
                </a:solidFill>
                <a:latin typeface="Times New Roman" panose="02020603050405020304" pitchFamily="18" charset="0"/>
                <a:cs typeface="Times New Roman" panose="02020603050405020304" pitchFamily="18" charset="0"/>
              </a:rPr>
              <a:t> Seismic Hazard Maps</a:t>
            </a:r>
          </a:p>
          <a:p>
            <a:pPr marL="0" indent="0" algn="l" rtl="0">
              <a:lnSpc>
                <a:spcPct val="120000"/>
              </a:lnSpc>
              <a:buNone/>
            </a:pPr>
            <a:endParaRPr lang="en-US" sz="2000" dirty="0">
              <a:solidFill>
                <a:schemeClr val="accent1">
                  <a:lumMod val="75000"/>
                </a:schemeClr>
              </a:solidFill>
              <a:latin typeface="Times New Roman" panose="02020603050405020304" pitchFamily="18" charset="0"/>
              <a:cs typeface="Times New Roman" panose="02020603050405020304" pitchFamily="18" charset="0"/>
            </a:endParaRPr>
          </a:p>
          <a:p>
            <a:pPr algn="l" rtl="0">
              <a:lnSpc>
                <a:spcPct val="120000"/>
              </a:lnSpc>
              <a:buFont typeface="Wingdings" panose="05000000000000000000" pitchFamily="2" charset="2"/>
              <a:buChar char="q"/>
            </a:pPr>
            <a:endParaRPr lang="en-US" sz="2000"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40156" y="478996"/>
            <a:ext cx="8911687" cy="688570"/>
          </a:xfrm>
        </p:spPr>
        <p:txBody>
          <a:bodyPr>
            <a:normAutofit/>
          </a:bodyPr>
          <a:lstStyle/>
          <a:p>
            <a:pPr rtl="0"/>
            <a:r>
              <a:rPr lang="en-US" sz="3200" dirty="0">
                <a:latin typeface="Times New Roman" panose="02020603050405020304" pitchFamily="18" charset="0"/>
                <a:cs typeface="Times New Roman" panose="02020603050405020304" pitchFamily="18" charset="0"/>
              </a:rPr>
              <a:t>Codes &amp; Parameters</a:t>
            </a:r>
          </a:p>
        </p:txBody>
      </p:sp>
      <p:pic>
        <p:nvPicPr>
          <p:cNvPr id="4" name="Picture 3">
            <a:extLst>
              <a:ext uri="{FF2B5EF4-FFF2-40B4-BE49-F238E27FC236}">
                <a16:creationId xmlns:a16="http://schemas.microsoft.com/office/drawing/2014/main" id="{1C7C0231-44EF-4826-9C0E-A96947E3DED5}"/>
              </a:ext>
            </a:extLst>
          </p:cNvPr>
          <p:cNvPicPr>
            <a:picLocks noChangeAspect="1"/>
          </p:cNvPicPr>
          <p:nvPr/>
        </p:nvPicPr>
        <p:blipFill>
          <a:blip r:embed="rId3"/>
          <a:stretch>
            <a:fillRect/>
          </a:stretch>
        </p:blipFill>
        <p:spPr>
          <a:xfrm>
            <a:off x="9709068" y="0"/>
            <a:ext cx="2475442" cy="5807221"/>
          </a:xfrm>
          <a:prstGeom prst="rect">
            <a:avLst/>
          </a:prstGeom>
        </p:spPr>
      </p:pic>
      <p:pic>
        <p:nvPicPr>
          <p:cNvPr id="13" name="Picture 12">
            <a:extLst>
              <a:ext uri="{FF2B5EF4-FFF2-40B4-BE49-F238E27FC236}">
                <a16:creationId xmlns:a16="http://schemas.microsoft.com/office/drawing/2014/main" id="{8A02A016-AE6D-4ED3-8913-CE3C10CD2282}"/>
              </a:ext>
            </a:extLst>
          </p:cNvPr>
          <p:cNvPicPr>
            <a:picLocks noChangeAspect="1"/>
          </p:cNvPicPr>
          <p:nvPr/>
        </p:nvPicPr>
        <p:blipFill>
          <a:blip r:embed="rId4"/>
          <a:stretch>
            <a:fillRect/>
          </a:stretch>
        </p:blipFill>
        <p:spPr>
          <a:xfrm>
            <a:off x="7839075" y="5859762"/>
            <a:ext cx="4352925" cy="485775"/>
          </a:xfrm>
          <a:prstGeom prst="rect">
            <a:avLst/>
          </a:prstGeom>
        </p:spPr>
      </p:pic>
      <p:pic>
        <p:nvPicPr>
          <p:cNvPr id="14" name="Picture 13">
            <a:extLst>
              <a:ext uri="{FF2B5EF4-FFF2-40B4-BE49-F238E27FC236}">
                <a16:creationId xmlns:a16="http://schemas.microsoft.com/office/drawing/2014/main" id="{AB977033-1BA6-40C2-BEBC-E79A760794D6}"/>
              </a:ext>
            </a:extLst>
          </p:cNvPr>
          <p:cNvPicPr>
            <a:picLocks noChangeAspect="1"/>
          </p:cNvPicPr>
          <p:nvPr/>
        </p:nvPicPr>
        <p:blipFill>
          <a:blip r:embed="rId5"/>
          <a:stretch>
            <a:fillRect/>
          </a:stretch>
        </p:blipFill>
        <p:spPr>
          <a:xfrm>
            <a:off x="8947068" y="334460"/>
            <a:ext cx="762000" cy="3209925"/>
          </a:xfrm>
          <a:prstGeom prst="rect">
            <a:avLst/>
          </a:prstGeom>
        </p:spPr>
      </p:pic>
      <p:pic>
        <p:nvPicPr>
          <p:cNvPr id="15" name="Picture 14">
            <a:extLst>
              <a:ext uri="{FF2B5EF4-FFF2-40B4-BE49-F238E27FC236}">
                <a16:creationId xmlns:a16="http://schemas.microsoft.com/office/drawing/2014/main" id="{F901A7A7-A606-4274-BF43-9730BA61C2EB}"/>
              </a:ext>
            </a:extLst>
          </p:cNvPr>
          <p:cNvPicPr>
            <a:picLocks noChangeAspect="1"/>
          </p:cNvPicPr>
          <p:nvPr/>
        </p:nvPicPr>
        <p:blipFill>
          <a:blip r:embed="rId6"/>
          <a:stretch>
            <a:fillRect/>
          </a:stretch>
        </p:blipFill>
        <p:spPr>
          <a:xfrm>
            <a:off x="5931737" y="0"/>
            <a:ext cx="2473451" cy="5905690"/>
          </a:xfrm>
          <a:prstGeom prst="rect">
            <a:avLst/>
          </a:prstGeom>
        </p:spPr>
      </p:pic>
      <p:pic>
        <p:nvPicPr>
          <p:cNvPr id="16" name="Picture 15">
            <a:extLst>
              <a:ext uri="{FF2B5EF4-FFF2-40B4-BE49-F238E27FC236}">
                <a16:creationId xmlns:a16="http://schemas.microsoft.com/office/drawing/2014/main" id="{C9FC4709-73DE-44E5-A17E-BC9295BE3A7E}"/>
              </a:ext>
            </a:extLst>
          </p:cNvPr>
          <p:cNvPicPr>
            <a:picLocks noChangeAspect="1"/>
          </p:cNvPicPr>
          <p:nvPr/>
        </p:nvPicPr>
        <p:blipFill>
          <a:blip r:embed="rId7"/>
          <a:stretch>
            <a:fillRect/>
          </a:stretch>
        </p:blipFill>
        <p:spPr>
          <a:xfrm>
            <a:off x="5240687" y="334460"/>
            <a:ext cx="885825" cy="3324225"/>
          </a:xfrm>
          <a:prstGeom prst="rect">
            <a:avLst/>
          </a:prstGeom>
        </p:spPr>
      </p:pic>
      <p:pic>
        <p:nvPicPr>
          <p:cNvPr id="17" name="Picture 16">
            <a:extLst>
              <a:ext uri="{FF2B5EF4-FFF2-40B4-BE49-F238E27FC236}">
                <a16:creationId xmlns:a16="http://schemas.microsoft.com/office/drawing/2014/main" id="{E41DFEA3-FADF-4603-84F3-D389C4CC3668}"/>
              </a:ext>
            </a:extLst>
          </p:cNvPr>
          <p:cNvPicPr>
            <a:picLocks noChangeAspect="1"/>
          </p:cNvPicPr>
          <p:nvPr/>
        </p:nvPicPr>
        <p:blipFill>
          <a:blip r:embed="rId8"/>
          <a:stretch>
            <a:fillRect/>
          </a:stretch>
        </p:blipFill>
        <p:spPr>
          <a:xfrm>
            <a:off x="3399466" y="5899367"/>
            <a:ext cx="4305300" cy="419100"/>
          </a:xfrm>
          <a:prstGeom prst="rect">
            <a:avLst/>
          </a:prstGeom>
        </p:spPr>
      </p:pic>
    </p:spTree>
    <p:extLst>
      <p:ext uri="{BB962C8B-B14F-4D97-AF65-F5344CB8AC3E}">
        <p14:creationId xmlns:p14="http://schemas.microsoft.com/office/powerpoint/2010/main" val="41960401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47</a:t>
            </a:fld>
            <a:endParaRPr lang="ar-SA"/>
          </a:p>
        </p:txBody>
      </p:sp>
      <p:sp>
        <p:nvSpPr>
          <p:cNvPr id="6" name="عنوان فرعي 2">
            <a:extLst>
              <a:ext uri="{FF2B5EF4-FFF2-40B4-BE49-F238E27FC236}">
                <a16:creationId xmlns:a16="http://schemas.microsoft.com/office/drawing/2014/main" id="{A967C350-2060-48AC-9959-D802669C9973}"/>
              </a:ext>
            </a:extLst>
          </p:cNvPr>
          <p:cNvSpPr txBox="1">
            <a:spLocks/>
          </p:cNvSpPr>
          <p:nvPr/>
        </p:nvSpPr>
        <p:spPr>
          <a:xfrm>
            <a:off x="1498452" y="1201032"/>
            <a:ext cx="9195096" cy="5144505"/>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r>
              <a:rPr lang="en-US" sz="2000" b="1" dirty="0">
                <a:solidFill>
                  <a:schemeClr val="accent1">
                    <a:lumMod val="75000"/>
                  </a:schemeClr>
                </a:solidFill>
                <a:latin typeface="Times New Roman" panose="02020603050405020304" pitchFamily="18" charset="0"/>
                <a:cs typeface="Times New Roman" panose="02020603050405020304" pitchFamily="18" charset="0"/>
              </a:rPr>
              <a:t>Structural</a:t>
            </a:r>
            <a:r>
              <a:rPr lang="en-US" b="1" dirty="0">
                <a:solidFill>
                  <a:schemeClr val="accent1">
                    <a:lumMod val="75000"/>
                  </a:schemeClr>
                </a:solidFill>
                <a:latin typeface="Times New Roman" panose="02020603050405020304" pitchFamily="18" charset="0"/>
                <a:cs typeface="Times New Roman" panose="02020603050405020304" pitchFamily="18" charset="0"/>
              </a:rPr>
              <a:t> </a:t>
            </a:r>
            <a:r>
              <a:rPr lang="en-US" sz="2000" b="1" dirty="0">
                <a:solidFill>
                  <a:schemeClr val="accent1">
                    <a:lumMod val="75000"/>
                  </a:schemeClr>
                </a:solidFill>
                <a:latin typeface="Times New Roman" panose="02020603050405020304" pitchFamily="18" charset="0"/>
                <a:cs typeface="Times New Roman" panose="02020603050405020304" pitchFamily="18" charset="0"/>
              </a:rPr>
              <a:t>System</a:t>
            </a:r>
            <a:endParaRPr lang="ar-SA" sz="2000" b="1" dirty="0">
              <a:solidFill>
                <a:schemeClr val="accent1">
                  <a:lumMod val="75000"/>
                </a:schemeClr>
              </a:solidFill>
              <a:latin typeface="Times New Roman" panose="02020603050405020304" pitchFamily="18" charset="0"/>
              <a:cs typeface="Times New Roman" panose="02020603050405020304" pitchFamily="18" charset="0"/>
            </a:endParaRPr>
          </a:p>
          <a:p>
            <a:pPr marL="0" indent="0" algn="l" rtl="0">
              <a:lnSpc>
                <a:spcPct val="120000"/>
              </a:lnSpc>
              <a:buNone/>
            </a:pPr>
            <a:r>
              <a:rPr lang="en-US" sz="2000" dirty="0">
                <a:solidFill>
                  <a:schemeClr val="tx1"/>
                </a:solidFill>
                <a:latin typeface="Times New Roman" panose="02020603050405020304" pitchFamily="18" charset="0"/>
                <a:cs typeface="Times New Roman" panose="02020603050405020304" pitchFamily="18" charset="0"/>
              </a:rPr>
              <a:t>One way and Two way Ribbed Slab with Drop Beams.</a:t>
            </a:r>
          </a:p>
          <a:p>
            <a:pPr algn="l" rtl="0"/>
            <a:r>
              <a:rPr lang="en-US" sz="2000" b="1" dirty="0">
                <a:solidFill>
                  <a:schemeClr val="accent1">
                    <a:lumMod val="75000"/>
                  </a:schemeClr>
                </a:solidFill>
                <a:latin typeface="Times New Roman" panose="02020603050405020304" pitchFamily="18" charset="0"/>
                <a:cs typeface="Times New Roman" panose="02020603050405020304" pitchFamily="18" charset="0"/>
              </a:rPr>
              <a:t>Materials</a:t>
            </a:r>
            <a:endParaRPr lang="en-US" sz="2000" b="1" dirty="0">
              <a:latin typeface="Times New Roman" panose="02020603050405020304" pitchFamily="18" charset="0"/>
              <a:cs typeface="Times New Roman" panose="02020603050405020304" pitchFamily="18" charset="0"/>
            </a:endParaRPr>
          </a:p>
          <a:p>
            <a:pPr marL="0" indent="0" algn="l" rtl="0">
              <a:buNone/>
            </a:pPr>
            <a:r>
              <a:rPr lang="en-US" sz="2000" dirty="0">
                <a:solidFill>
                  <a:schemeClr val="tx1"/>
                </a:solidFill>
                <a:latin typeface="Times New Roman" panose="02020603050405020304" pitchFamily="18" charset="0"/>
                <a:cs typeface="Times New Roman" panose="02020603050405020304" pitchFamily="18" charset="0"/>
              </a:rPr>
              <a:t>Concrete fc = 24 </a:t>
            </a:r>
            <a:r>
              <a:rPr lang="en-US" sz="2000" dirty="0" err="1">
                <a:solidFill>
                  <a:schemeClr val="tx1"/>
                </a:solidFill>
                <a:latin typeface="Times New Roman" panose="02020603050405020304" pitchFamily="18" charset="0"/>
                <a:cs typeface="Times New Roman" panose="02020603050405020304" pitchFamily="18" charset="0"/>
              </a:rPr>
              <a:t>Mpa</a:t>
            </a:r>
            <a:r>
              <a:rPr lang="en-US" sz="2000" dirty="0">
                <a:solidFill>
                  <a:schemeClr val="tx1"/>
                </a:solidFill>
                <a:latin typeface="Times New Roman" panose="02020603050405020304" pitchFamily="18" charset="0"/>
                <a:cs typeface="Times New Roman" panose="02020603050405020304" pitchFamily="18" charset="0"/>
              </a:rPr>
              <a:t> for slabs and beams.</a:t>
            </a:r>
          </a:p>
          <a:p>
            <a:pPr marL="0" indent="0" algn="l" rtl="0">
              <a:buNone/>
            </a:pPr>
            <a:r>
              <a:rPr lang="en-US" sz="2000" dirty="0">
                <a:solidFill>
                  <a:schemeClr val="tx1"/>
                </a:solidFill>
                <a:latin typeface="Times New Roman" panose="02020603050405020304" pitchFamily="18" charset="0"/>
                <a:cs typeface="Times New Roman" panose="02020603050405020304" pitchFamily="18" charset="0"/>
              </a:rPr>
              <a:t>Concrete fc = 28 </a:t>
            </a:r>
            <a:r>
              <a:rPr lang="en-US" sz="2000" dirty="0" err="1">
                <a:solidFill>
                  <a:schemeClr val="tx1"/>
                </a:solidFill>
                <a:latin typeface="Times New Roman" panose="02020603050405020304" pitchFamily="18" charset="0"/>
                <a:cs typeface="Times New Roman" panose="02020603050405020304" pitchFamily="18" charset="0"/>
              </a:rPr>
              <a:t>Mpa</a:t>
            </a:r>
            <a:r>
              <a:rPr lang="en-US" sz="2000" dirty="0">
                <a:solidFill>
                  <a:schemeClr val="tx1"/>
                </a:solidFill>
                <a:latin typeface="Times New Roman" panose="02020603050405020304" pitchFamily="18" charset="0"/>
                <a:cs typeface="Times New Roman" panose="02020603050405020304" pitchFamily="18" charset="0"/>
              </a:rPr>
              <a:t> for Columns and Footings.</a:t>
            </a:r>
          </a:p>
          <a:p>
            <a:pPr algn="l" rtl="0"/>
            <a:r>
              <a:rPr lang="en-US" sz="2000" b="1" dirty="0">
                <a:solidFill>
                  <a:schemeClr val="accent1">
                    <a:lumMod val="75000"/>
                  </a:schemeClr>
                </a:solidFill>
                <a:latin typeface="Times New Roman" panose="02020603050405020304" pitchFamily="18" charset="0"/>
                <a:cs typeface="Times New Roman" panose="02020603050405020304" pitchFamily="18" charset="0"/>
              </a:rPr>
              <a:t>Design Sections</a:t>
            </a:r>
          </a:p>
          <a:p>
            <a:pPr algn="l" rtl="0">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Slabs Thickness 30 and 32 cm.</a:t>
            </a:r>
          </a:p>
          <a:p>
            <a:pPr algn="l" rtl="0">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Column</a:t>
            </a:r>
            <a:r>
              <a:rPr lang="en-US" sz="2000" b="1" dirty="0">
                <a:solidFill>
                  <a:schemeClr val="accent1">
                    <a:lumMod val="75000"/>
                  </a:schemeClr>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Dimensions ( 30 </a:t>
            </a:r>
            <a:r>
              <a:rPr lang="ar-SA" sz="2000" dirty="0">
                <a:solidFill>
                  <a:schemeClr val="tx1"/>
                </a:solidFill>
                <a:latin typeface="Times New Roman" panose="02020603050405020304" pitchFamily="18" charset="0"/>
                <a:cs typeface="Times New Roman" panose="02020603050405020304" pitchFamily="18" charset="0"/>
              </a:rPr>
              <a:t>×</a:t>
            </a:r>
            <a:r>
              <a:rPr lang="en-US" sz="2000" dirty="0">
                <a:solidFill>
                  <a:schemeClr val="tx1"/>
                </a:solidFill>
                <a:latin typeface="Times New Roman" panose="02020603050405020304" pitchFamily="18" charset="0"/>
                <a:cs typeface="Times New Roman" panose="02020603050405020304" pitchFamily="18" charset="0"/>
              </a:rPr>
              <a:t> 70 cm  , 30 </a:t>
            </a:r>
            <a:r>
              <a:rPr lang="ar-SA" sz="2000" dirty="0">
                <a:solidFill>
                  <a:schemeClr val="tx1"/>
                </a:solidFill>
                <a:latin typeface="Times New Roman" panose="02020603050405020304" pitchFamily="18" charset="0"/>
                <a:cs typeface="Times New Roman" panose="02020603050405020304" pitchFamily="18" charset="0"/>
              </a:rPr>
              <a:t>×</a:t>
            </a:r>
            <a:r>
              <a:rPr lang="en-US" sz="2000" dirty="0">
                <a:solidFill>
                  <a:schemeClr val="tx1"/>
                </a:solidFill>
                <a:latin typeface="Times New Roman" panose="02020603050405020304" pitchFamily="18" charset="0"/>
                <a:cs typeface="Times New Roman" panose="02020603050405020304" pitchFamily="18" charset="0"/>
              </a:rPr>
              <a:t> 90 cm )</a:t>
            </a:r>
          </a:p>
          <a:p>
            <a:pPr algn="l" rtl="0">
              <a:buFont typeface="Arial" panose="020B0604020202020204" pitchFamily="34" charset="0"/>
              <a:buChar char="•"/>
            </a:pPr>
            <a:r>
              <a:rPr lang="en-US" sz="2000" dirty="0">
                <a:solidFill>
                  <a:schemeClr val="tx1"/>
                </a:solidFill>
                <a:latin typeface="Times New Roman" panose="02020603050405020304" pitchFamily="18" charset="0"/>
                <a:cs typeface="Times New Roman" panose="02020603050405020304" pitchFamily="18" charset="0"/>
              </a:rPr>
              <a:t>Shear Wall thickness = 20 cm</a:t>
            </a:r>
            <a:r>
              <a:rPr lang="en-US" sz="2000" b="1" dirty="0">
                <a:solidFill>
                  <a:schemeClr val="accent1">
                    <a:lumMod val="75000"/>
                  </a:schemeClr>
                </a:solidFill>
                <a:latin typeface="Times New Roman" panose="02020603050405020304" pitchFamily="18" charset="0"/>
                <a:cs typeface="Times New Roman" panose="02020603050405020304" pitchFamily="18" charset="0"/>
              </a:rPr>
              <a:t>.</a:t>
            </a:r>
            <a:endParaRPr lang="en-US" sz="2000" b="1" dirty="0">
              <a:latin typeface="Times New Roman" panose="02020603050405020304" pitchFamily="18" charset="0"/>
              <a:cs typeface="Times New Roman" panose="02020603050405020304" pitchFamily="18" charset="0"/>
            </a:endParaRPr>
          </a:p>
          <a:p>
            <a:pPr marL="0" indent="0" algn="l" rtl="0">
              <a:buNone/>
            </a:pPr>
            <a:endParaRPr lang="en-US" sz="2000" dirty="0">
              <a:solidFill>
                <a:schemeClr val="tx1"/>
              </a:solidFill>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Ø"/>
            </a:pPr>
            <a:endParaRPr lang="en-US" sz="2000" dirty="0">
              <a:solidFill>
                <a:schemeClr val="accent1">
                  <a:lumMod val="75000"/>
                </a:schemeClr>
              </a:solidFill>
              <a:latin typeface="Times New Roman" panose="02020603050405020304" pitchFamily="18" charset="0"/>
              <a:cs typeface="Times New Roman" panose="02020603050405020304" pitchFamily="18" charset="0"/>
            </a:endParaRPr>
          </a:p>
          <a:p>
            <a:pPr algn="l" rtl="0">
              <a:lnSpc>
                <a:spcPct val="120000"/>
              </a:lnSpc>
              <a:buFont typeface="Wingdings" panose="05000000000000000000" pitchFamily="2" charset="2"/>
              <a:buChar char="q"/>
            </a:pPr>
            <a:endParaRPr lang="en-US" sz="2000"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34587" y="512462"/>
            <a:ext cx="8911687" cy="688570"/>
          </a:xfrm>
        </p:spPr>
        <p:txBody>
          <a:bodyPr>
            <a:normAutofit/>
          </a:bodyPr>
          <a:lstStyle/>
          <a:p>
            <a:pPr algn="ctr" rtl="0"/>
            <a:r>
              <a:rPr lang="en-US" sz="3200" dirty="0">
                <a:latin typeface="Times New Roman" panose="02020603050405020304" pitchFamily="18" charset="0"/>
                <a:cs typeface="Times New Roman" panose="02020603050405020304" pitchFamily="18" charset="0"/>
              </a:rPr>
              <a:t>Structural System</a:t>
            </a:r>
          </a:p>
        </p:txBody>
      </p:sp>
    </p:spTree>
    <p:extLst>
      <p:ext uri="{BB962C8B-B14F-4D97-AF65-F5344CB8AC3E}">
        <p14:creationId xmlns:p14="http://schemas.microsoft.com/office/powerpoint/2010/main" val="15262269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48</a:t>
            </a:fld>
            <a:endParaRPr lang="ar-SA"/>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34587" y="512462"/>
            <a:ext cx="8911687" cy="688570"/>
          </a:xfrm>
        </p:spPr>
        <p:txBody>
          <a:bodyPr>
            <a:normAutofit/>
          </a:bodyPr>
          <a:lstStyle/>
          <a:p>
            <a:pPr algn="ctr" rtl="0"/>
            <a:r>
              <a:rPr lang="en-US" sz="3200" dirty="0">
                <a:latin typeface="Times New Roman" panose="02020603050405020304" pitchFamily="18" charset="0"/>
                <a:cs typeface="Times New Roman" panose="02020603050405020304" pitchFamily="18" charset="0"/>
              </a:rPr>
              <a:t>3-D Models for Building</a:t>
            </a:r>
          </a:p>
        </p:txBody>
      </p:sp>
      <p:sp>
        <p:nvSpPr>
          <p:cNvPr id="4" name="Rectangle 3">
            <a:extLst>
              <a:ext uri="{FF2B5EF4-FFF2-40B4-BE49-F238E27FC236}">
                <a16:creationId xmlns:a16="http://schemas.microsoft.com/office/drawing/2014/main" id="{96598514-0D40-46CA-A6FE-39F8ADEB7177}"/>
              </a:ext>
            </a:extLst>
          </p:cNvPr>
          <p:cNvSpPr/>
          <p:nvPr/>
        </p:nvSpPr>
        <p:spPr>
          <a:xfrm>
            <a:off x="7881833" y="5285814"/>
            <a:ext cx="1858201" cy="369332"/>
          </a:xfrm>
          <a:prstGeom prst="rect">
            <a:avLst/>
          </a:prstGeom>
        </p:spPr>
        <p:txBody>
          <a:bodyPr wrap="none">
            <a:spAutoFit/>
          </a:bodyPr>
          <a:lstStyle/>
          <a:p>
            <a:r>
              <a:rPr lang="en-US" b="1" dirty="0">
                <a:solidFill>
                  <a:schemeClr val="accent1">
                    <a:lumMod val="75000"/>
                  </a:schemeClr>
                </a:solidFill>
                <a:latin typeface="Times New Roman" panose="02020603050405020304" pitchFamily="18" charset="0"/>
                <a:cs typeface="Times New Roman" panose="02020603050405020304" pitchFamily="18" charset="0"/>
              </a:rPr>
              <a:t>Model of Block 2</a:t>
            </a:r>
          </a:p>
        </p:txBody>
      </p:sp>
      <p:sp>
        <p:nvSpPr>
          <p:cNvPr id="8" name="Rectangle 7">
            <a:extLst>
              <a:ext uri="{FF2B5EF4-FFF2-40B4-BE49-F238E27FC236}">
                <a16:creationId xmlns:a16="http://schemas.microsoft.com/office/drawing/2014/main" id="{F9BDDDE2-F740-421B-8A63-F16F4C65D64E}"/>
              </a:ext>
            </a:extLst>
          </p:cNvPr>
          <p:cNvSpPr/>
          <p:nvPr/>
        </p:nvSpPr>
        <p:spPr>
          <a:xfrm>
            <a:off x="7881833" y="5287633"/>
            <a:ext cx="1858201" cy="369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C2D55BA-D7D9-4C12-97C9-1F797C12DA65}"/>
              </a:ext>
            </a:extLst>
          </p:cNvPr>
          <p:cNvSpPr/>
          <p:nvPr/>
        </p:nvSpPr>
        <p:spPr>
          <a:xfrm>
            <a:off x="2451967" y="5287633"/>
            <a:ext cx="1858201" cy="369332"/>
          </a:xfrm>
          <a:prstGeom prst="rect">
            <a:avLst/>
          </a:prstGeom>
        </p:spPr>
        <p:txBody>
          <a:bodyPr wrap="none">
            <a:spAutoFit/>
          </a:bodyPr>
          <a:lstStyle/>
          <a:p>
            <a:r>
              <a:rPr lang="en-US" b="1" dirty="0">
                <a:solidFill>
                  <a:schemeClr val="accent1">
                    <a:lumMod val="75000"/>
                  </a:schemeClr>
                </a:solidFill>
                <a:latin typeface="Times New Roman" panose="02020603050405020304" pitchFamily="18" charset="0"/>
                <a:cs typeface="Times New Roman" panose="02020603050405020304" pitchFamily="18" charset="0"/>
              </a:rPr>
              <a:t>Model of Block 1</a:t>
            </a:r>
          </a:p>
        </p:txBody>
      </p:sp>
      <p:sp>
        <p:nvSpPr>
          <p:cNvPr id="10" name="Rectangle 9">
            <a:extLst>
              <a:ext uri="{FF2B5EF4-FFF2-40B4-BE49-F238E27FC236}">
                <a16:creationId xmlns:a16="http://schemas.microsoft.com/office/drawing/2014/main" id="{B6661EDF-690D-4E82-BC22-729B8C0A4D85}"/>
              </a:ext>
            </a:extLst>
          </p:cNvPr>
          <p:cNvSpPr/>
          <p:nvPr/>
        </p:nvSpPr>
        <p:spPr>
          <a:xfrm>
            <a:off x="2451967" y="5287633"/>
            <a:ext cx="1858201" cy="369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7C03C40A-A673-4459-83E5-690F6FC167A2}"/>
              </a:ext>
            </a:extLst>
          </p:cNvPr>
          <p:cNvPicPr>
            <a:picLocks noChangeAspect="1"/>
          </p:cNvPicPr>
          <p:nvPr/>
        </p:nvPicPr>
        <p:blipFill>
          <a:blip r:embed="rId2"/>
          <a:stretch>
            <a:fillRect/>
          </a:stretch>
        </p:blipFill>
        <p:spPr>
          <a:xfrm>
            <a:off x="531812" y="1625241"/>
            <a:ext cx="5370250" cy="34716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a:extLst>
              <a:ext uri="{FF2B5EF4-FFF2-40B4-BE49-F238E27FC236}">
                <a16:creationId xmlns:a16="http://schemas.microsoft.com/office/drawing/2014/main" id="{0BA018DF-B1A4-4DE7-8AAE-106B977880D2}"/>
              </a:ext>
            </a:extLst>
          </p:cNvPr>
          <p:cNvPicPr>
            <a:picLocks noChangeAspect="1"/>
          </p:cNvPicPr>
          <p:nvPr/>
        </p:nvPicPr>
        <p:blipFill>
          <a:blip r:embed="rId3"/>
          <a:stretch>
            <a:fillRect/>
          </a:stretch>
        </p:blipFill>
        <p:spPr>
          <a:xfrm>
            <a:off x="6090430" y="1625241"/>
            <a:ext cx="5629006" cy="34716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833482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49</a:t>
            </a:fld>
            <a:endParaRPr lang="ar-SA"/>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34587" y="512462"/>
            <a:ext cx="8911687" cy="688570"/>
          </a:xfrm>
        </p:spPr>
        <p:txBody>
          <a:bodyPr>
            <a:normAutofit/>
          </a:bodyPr>
          <a:lstStyle/>
          <a:p>
            <a:pPr algn="ctr" rtl="0"/>
            <a:r>
              <a:rPr lang="en-US" sz="3200" dirty="0">
                <a:latin typeface="Times New Roman" panose="02020603050405020304" pitchFamily="18" charset="0"/>
                <a:cs typeface="Times New Roman" panose="02020603050405020304" pitchFamily="18" charset="0"/>
              </a:rPr>
              <a:t>Model Checks</a:t>
            </a:r>
          </a:p>
        </p:txBody>
      </p:sp>
      <p:pic>
        <p:nvPicPr>
          <p:cNvPr id="3" name="Picture 2">
            <a:extLst>
              <a:ext uri="{FF2B5EF4-FFF2-40B4-BE49-F238E27FC236}">
                <a16:creationId xmlns:a16="http://schemas.microsoft.com/office/drawing/2014/main" id="{91C59501-5F27-410C-A64C-63F830985DCE}"/>
              </a:ext>
            </a:extLst>
          </p:cNvPr>
          <p:cNvPicPr>
            <a:picLocks noChangeAspect="1"/>
          </p:cNvPicPr>
          <p:nvPr/>
        </p:nvPicPr>
        <p:blipFill>
          <a:blip r:embed="rId2"/>
          <a:stretch>
            <a:fillRect/>
          </a:stretch>
        </p:blipFill>
        <p:spPr>
          <a:xfrm>
            <a:off x="921695" y="2293293"/>
            <a:ext cx="5399775" cy="30513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a:extLst>
              <a:ext uri="{FF2B5EF4-FFF2-40B4-BE49-F238E27FC236}">
                <a16:creationId xmlns:a16="http://schemas.microsoft.com/office/drawing/2014/main" id="{B19BF1F2-8073-435B-BE3C-BA4B8813C9A7}"/>
              </a:ext>
            </a:extLst>
          </p:cNvPr>
          <p:cNvPicPr>
            <a:picLocks noChangeAspect="1"/>
          </p:cNvPicPr>
          <p:nvPr/>
        </p:nvPicPr>
        <p:blipFill>
          <a:blip r:embed="rId3"/>
          <a:stretch>
            <a:fillRect/>
          </a:stretch>
        </p:blipFill>
        <p:spPr>
          <a:xfrm>
            <a:off x="6459292" y="2293293"/>
            <a:ext cx="5399772" cy="30513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a:extLst>
              <a:ext uri="{FF2B5EF4-FFF2-40B4-BE49-F238E27FC236}">
                <a16:creationId xmlns:a16="http://schemas.microsoft.com/office/drawing/2014/main" id="{A99D118A-BFC2-4EA2-A493-1A1AAAA18AF6}"/>
              </a:ext>
            </a:extLst>
          </p:cNvPr>
          <p:cNvSpPr/>
          <p:nvPr/>
        </p:nvSpPr>
        <p:spPr>
          <a:xfrm>
            <a:off x="1752380" y="1451628"/>
            <a:ext cx="2757486" cy="400110"/>
          </a:xfrm>
          <a:prstGeom prst="rect">
            <a:avLst/>
          </a:prstGeom>
        </p:spPr>
        <p:txBody>
          <a:bodyPr wrap="none">
            <a:spAutoFit/>
          </a:bodyPr>
          <a:lstStyle/>
          <a:p>
            <a:pPr marL="285750" indent="-285750">
              <a:buFont typeface="Wingdings" panose="05000000000000000000" pitchFamily="2" charset="2"/>
              <a:buChar char="q"/>
            </a:pPr>
            <a:r>
              <a:rPr lang="en-US" sz="2000" b="1" dirty="0">
                <a:solidFill>
                  <a:schemeClr val="accent1">
                    <a:lumMod val="75000"/>
                  </a:schemeClr>
                </a:solidFill>
                <a:latin typeface="Times New Roman" panose="02020603050405020304" pitchFamily="18" charset="0"/>
                <a:cs typeface="Times New Roman" panose="02020603050405020304" pitchFamily="18" charset="0"/>
              </a:rPr>
              <a:t>Compatibility Check</a:t>
            </a:r>
            <a:endParaRPr lang="ar-SA" sz="2000" b="1" dirty="0">
              <a:solidFill>
                <a:schemeClr val="accent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8368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EDA9F46-961B-4D69-9498-AF4A7277F57D}"/>
              </a:ext>
            </a:extLst>
          </p:cNvPr>
          <p:cNvSpPr>
            <a:spLocks noGrp="1"/>
          </p:cNvSpPr>
          <p:nvPr>
            <p:ph type="sldNum" sz="quarter" idx="12"/>
          </p:nvPr>
        </p:nvSpPr>
        <p:spPr/>
        <p:txBody>
          <a:bodyPr/>
          <a:lstStyle/>
          <a:p>
            <a:fld id="{8BF69CD8-3917-42D1-9CF2-E78257F3A9CA}" type="slidenum">
              <a:rPr lang="ar-SA" smtClean="0"/>
              <a:t>5</a:t>
            </a:fld>
            <a:endParaRPr lang="ar-SA"/>
          </a:p>
        </p:txBody>
      </p:sp>
      <p:pic>
        <p:nvPicPr>
          <p:cNvPr id="7" name="Picture 6">
            <a:extLst>
              <a:ext uri="{FF2B5EF4-FFF2-40B4-BE49-F238E27FC236}">
                <a16:creationId xmlns:a16="http://schemas.microsoft.com/office/drawing/2014/main" id="{19348B2F-7C56-43DD-AD30-585CEBFB0000}"/>
              </a:ext>
            </a:extLst>
          </p:cNvPr>
          <p:cNvPicPr>
            <a:picLocks noChangeAspect="1"/>
          </p:cNvPicPr>
          <p:nvPr/>
        </p:nvPicPr>
        <p:blipFill rotWithShape="1">
          <a:blip r:embed="rId3"/>
          <a:srcRect t="535"/>
          <a:stretch/>
        </p:blipFill>
        <p:spPr>
          <a:xfrm>
            <a:off x="2387422" y="372978"/>
            <a:ext cx="8019894" cy="6027822"/>
          </a:xfrm>
          <a:prstGeom prst="rect">
            <a:avLst/>
          </a:prstGeom>
        </p:spPr>
      </p:pic>
      <p:pic>
        <p:nvPicPr>
          <p:cNvPr id="10" name="Picture 9">
            <a:extLst>
              <a:ext uri="{FF2B5EF4-FFF2-40B4-BE49-F238E27FC236}">
                <a16:creationId xmlns:a16="http://schemas.microsoft.com/office/drawing/2014/main" id="{86F268FD-FFCE-4D21-818D-DA12F354C099}"/>
              </a:ext>
            </a:extLst>
          </p:cNvPr>
          <p:cNvPicPr>
            <a:picLocks noChangeAspect="1"/>
          </p:cNvPicPr>
          <p:nvPr/>
        </p:nvPicPr>
        <p:blipFill>
          <a:blip r:embed="rId4"/>
          <a:stretch>
            <a:fillRect/>
          </a:stretch>
        </p:blipFill>
        <p:spPr>
          <a:xfrm>
            <a:off x="10447286" y="1470163"/>
            <a:ext cx="599323" cy="1452759"/>
          </a:xfrm>
          <a:prstGeom prst="rect">
            <a:avLst/>
          </a:prstGeom>
        </p:spPr>
      </p:pic>
    </p:spTree>
    <p:extLst>
      <p:ext uri="{BB962C8B-B14F-4D97-AF65-F5344CB8AC3E}">
        <p14:creationId xmlns:p14="http://schemas.microsoft.com/office/powerpoint/2010/main" val="8222967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50</a:t>
            </a:fld>
            <a:endParaRPr lang="ar-SA"/>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34587" y="512462"/>
            <a:ext cx="8911687" cy="688570"/>
          </a:xfrm>
        </p:spPr>
        <p:txBody>
          <a:bodyPr>
            <a:normAutofit/>
          </a:bodyPr>
          <a:lstStyle/>
          <a:p>
            <a:pPr algn="ctr" rtl="0"/>
            <a:r>
              <a:rPr lang="en-US" sz="3200" dirty="0">
                <a:latin typeface="Times New Roman" panose="02020603050405020304" pitchFamily="18" charset="0"/>
                <a:cs typeface="Times New Roman" panose="02020603050405020304" pitchFamily="18" charset="0"/>
              </a:rPr>
              <a:t>Model Checks</a:t>
            </a:r>
          </a:p>
        </p:txBody>
      </p:sp>
      <p:sp>
        <p:nvSpPr>
          <p:cNvPr id="8" name="Rectangle 7">
            <a:extLst>
              <a:ext uri="{FF2B5EF4-FFF2-40B4-BE49-F238E27FC236}">
                <a16:creationId xmlns:a16="http://schemas.microsoft.com/office/drawing/2014/main" id="{A99D118A-BFC2-4EA2-A493-1A1AAAA18AF6}"/>
              </a:ext>
            </a:extLst>
          </p:cNvPr>
          <p:cNvSpPr/>
          <p:nvPr/>
        </p:nvSpPr>
        <p:spPr>
          <a:xfrm>
            <a:off x="1752380" y="1451628"/>
            <a:ext cx="2587568" cy="400110"/>
          </a:xfrm>
          <a:prstGeom prst="rect">
            <a:avLst/>
          </a:prstGeom>
        </p:spPr>
        <p:txBody>
          <a:bodyPr wrap="none">
            <a:spAutoFit/>
          </a:bodyPr>
          <a:lstStyle/>
          <a:p>
            <a:pPr marL="285750" indent="-285750">
              <a:buFont typeface="Wingdings" panose="05000000000000000000" pitchFamily="2" charset="2"/>
              <a:buChar char="q"/>
            </a:pPr>
            <a:r>
              <a:rPr lang="en-US" sz="2000" b="1" dirty="0">
                <a:solidFill>
                  <a:schemeClr val="accent1">
                    <a:lumMod val="75000"/>
                  </a:schemeClr>
                </a:solidFill>
                <a:latin typeface="Times New Roman" panose="02020603050405020304" pitchFamily="18" charset="0"/>
                <a:cs typeface="Times New Roman" panose="02020603050405020304" pitchFamily="18" charset="0"/>
              </a:rPr>
              <a:t>Equilibrium Check</a:t>
            </a:r>
            <a:endParaRPr lang="ar-SA" sz="2000" b="1" dirty="0">
              <a:solidFill>
                <a:schemeClr val="accent1">
                  <a:lumMod val="75000"/>
                </a:schemeClr>
              </a:solidFill>
              <a:latin typeface="Times New Roman" panose="02020603050405020304" pitchFamily="18"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21CFE120-4903-4183-ACF1-37D475BCF0DA}"/>
              </a:ext>
            </a:extLst>
          </p:cNvPr>
          <p:cNvGraphicFramePr>
            <a:graphicFrameLocks noGrp="1"/>
          </p:cNvGraphicFramePr>
          <p:nvPr>
            <p:extLst>
              <p:ext uri="{D42A27DB-BD31-4B8C-83A1-F6EECF244321}">
                <p14:modId xmlns:p14="http://schemas.microsoft.com/office/powerpoint/2010/main" val="2277783913"/>
              </p:ext>
            </p:extLst>
          </p:nvPr>
        </p:nvGraphicFramePr>
        <p:xfrm>
          <a:off x="3196970" y="1865193"/>
          <a:ext cx="5549989" cy="1174750"/>
        </p:xfrm>
        <a:graphic>
          <a:graphicData uri="http://schemas.openxmlformats.org/drawingml/2006/table">
            <a:tbl>
              <a:tblPr firstRow="1" firstCol="1" bandRow="1">
                <a:tableStyleId>{5C22544A-7EE6-4342-B048-85BDC9FD1C3A}</a:tableStyleId>
              </a:tblPr>
              <a:tblGrid>
                <a:gridCol w="1523964">
                  <a:extLst>
                    <a:ext uri="{9D8B030D-6E8A-4147-A177-3AD203B41FA5}">
                      <a16:colId xmlns:a16="http://schemas.microsoft.com/office/drawing/2014/main" val="2890662864"/>
                    </a:ext>
                  </a:extLst>
                </a:gridCol>
                <a:gridCol w="1342008">
                  <a:extLst>
                    <a:ext uri="{9D8B030D-6E8A-4147-A177-3AD203B41FA5}">
                      <a16:colId xmlns:a16="http://schemas.microsoft.com/office/drawing/2014/main" val="2177768612"/>
                    </a:ext>
                  </a:extLst>
                </a:gridCol>
                <a:gridCol w="1459826">
                  <a:extLst>
                    <a:ext uri="{9D8B030D-6E8A-4147-A177-3AD203B41FA5}">
                      <a16:colId xmlns:a16="http://schemas.microsoft.com/office/drawing/2014/main" val="1002548457"/>
                    </a:ext>
                  </a:extLst>
                </a:gridCol>
                <a:gridCol w="1224191">
                  <a:extLst>
                    <a:ext uri="{9D8B030D-6E8A-4147-A177-3AD203B41FA5}">
                      <a16:colId xmlns:a16="http://schemas.microsoft.com/office/drawing/2014/main" val="3207653497"/>
                    </a:ext>
                  </a:extLst>
                </a:gridCol>
              </a:tblGrid>
              <a:tr h="438812">
                <a:tc>
                  <a:txBody>
                    <a:bodyPr/>
                    <a:lstStyle/>
                    <a:p>
                      <a:pPr algn="ctr">
                        <a:lnSpc>
                          <a:spcPct val="107000"/>
                        </a:lnSpc>
                      </a:pPr>
                      <a:r>
                        <a:rPr lang="en-US" sz="1400" dirty="0">
                          <a:effectLst/>
                        </a:rPr>
                        <a:t>Load cases/comp</a:t>
                      </a:r>
                      <a:endParaRPr lang="en-US" sz="1400" dirty="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07000"/>
                        </a:lnSpc>
                      </a:pPr>
                      <a:r>
                        <a:rPr lang="en-US" sz="1400">
                          <a:effectLst/>
                        </a:rPr>
                        <a:t>ETABS</a:t>
                      </a:r>
                      <a:endParaRPr lang="en-US" sz="140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07000"/>
                        </a:lnSpc>
                      </a:pPr>
                      <a:r>
                        <a:rPr lang="en-US" sz="1400">
                          <a:effectLst/>
                        </a:rPr>
                        <a:t>Hand Calculations</a:t>
                      </a:r>
                      <a:endParaRPr lang="en-US" sz="140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07000"/>
                        </a:lnSpc>
                      </a:pPr>
                      <a:r>
                        <a:rPr lang="en-US" sz="1400" dirty="0">
                          <a:effectLst/>
                        </a:rPr>
                        <a:t>Error</a:t>
                      </a:r>
                      <a:endParaRPr lang="en-US" sz="1400" dirty="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15369670"/>
                  </a:ext>
                </a:extLst>
              </a:tr>
              <a:tr h="228696">
                <a:tc>
                  <a:txBody>
                    <a:bodyPr/>
                    <a:lstStyle/>
                    <a:p>
                      <a:pPr algn="ctr">
                        <a:lnSpc>
                          <a:spcPct val="107000"/>
                        </a:lnSpc>
                      </a:pPr>
                      <a:r>
                        <a:rPr lang="en-US" sz="1400" dirty="0">
                          <a:effectLst/>
                        </a:rPr>
                        <a:t>Dead</a:t>
                      </a:r>
                      <a:endParaRPr lang="en-US" sz="1400" dirty="0">
                        <a:effectLst/>
                        <a:latin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8519</a:t>
                      </a:r>
                    </a:p>
                  </a:txBody>
                  <a:tcPr marL="68580" marR="68580" marT="0" marB="0" anchor="ctr"/>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8509</a:t>
                      </a:r>
                    </a:p>
                  </a:txBody>
                  <a:tcPr marL="68580" marR="68580" marT="0" marB="0"/>
                </a:tc>
                <a:tc>
                  <a:txBody>
                    <a:bodyPr/>
                    <a:lstStyle/>
                    <a:p>
                      <a:pPr marL="0" marR="0" algn="ctr">
                        <a:lnSpc>
                          <a:spcPct val="107000"/>
                        </a:lnSpc>
                        <a:spcBef>
                          <a:spcPts val="0"/>
                        </a:spcBef>
                        <a:spcAft>
                          <a:spcPts val="800"/>
                        </a:spcAft>
                      </a:pPr>
                      <a:r>
                        <a:rPr lang="en-US" sz="1600" dirty="0">
                          <a:effectLst/>
                        </a:rPr>
                        <a:t>0.12%</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751129517"/>
                  </a:ext>
                </a:extLst>
              </a:tr>
              <a:tr h="228696">
                <a:tc>
                  <a:txBody>
                    <a:bodyPr/>
                    <a:lstStyle/>
                    <a:p>
                      <a:pPr algn="ctr">
                        <a:lnSpc>
                          <a:spcPct val="107000"/>
                        </a:lnSpc>
                      </a:pPr>
                      <a:r>
                        <a:rPr lang="en-US" sz="1400" dirty="0">
                          <a:effectLst/>
                        </a:rPr>
                        <a:t>Live</a:t>
                      </a:r>
                      <a:endParaRPr lang="en-US" sz="1400" dirty="0">
                        <a:effectLst/>
                        <a:latin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5338</a:t>
                      </a:r>
                    </a:p>
                  </a:txBody>
                  <a:tcPr marL="68580" marR="68580" marT="0" marB="0" anchor="ctr"/>
                </a:tc>
                <a:tc>
                  <a:txBody>
                    <a:bodyPr/>
                    <a:lstStyle/>
                    <a:p>
                      <a:pPr marL="0" marR="0" algn="ctr">
                        <a:lnSpc>
                          <a:spcPct val="107000"/>
                        </a:lnSpc>
                        <a:spcBef>
                          <a:spcPts val="0"/>
                        </a:spcBef>
                        <a:spcAft>
                          <a:spcPts val="800"/>
                        </a:spcAft>
                      </a:pPr>
                      <a:r>
                        <a:rPr lang="en-US" sz="1600" dirty="0">
                          <a:effectLst/>
                        </a:rPr>
                        <a:t>5339</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1600" dirty="0">
                          <a:effectLst/>
                        </a:rPr>
                        <a:t>0.0013%</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27903906"/>
                  </a:ext>
                </a:extLst>
              </a:tr>
              <a:tr h="228696">
                <a:tc>
                  <a:txBody>
                    <a:bodyPr/>
                    <a:lstStyle/>
                    <a:p>
                      <a:pPr algn="ctr">
                        <a:lnSpc>
                          <a:spcPct val="107000"/>
                        </a:lnSpc>
                      </a:pPr>
                      <a:r>
                        <a:rPr lang="en-US" sz="1400" dirty="0">
                          <a:effectLst/>
                        </a:rPr>
                        <a:t>SID</a:t>
                      </a:r>
                      <a:endParaRPr lang="en-US" sz="1400" dirty="0">
                        <a:effectLst/>
                        <a:latin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14464</a:t>
                      </a:r>
                    </a:p>
                  </a:txBody>
                  <a:tcPr marL="68580" marR="68580" marT="0" marB="0" anchor="ctr"/>
                </a:tc>
                <a:tc>
                  <a:txBody>
                    <a:bodyPr/>
                    <a:lstStyle/>
                    <a:p>
                      <a:pPr marL="0" marR="0" algn="ctr">
                        <a:lnSpc>
                          <a:spcPct val="107000"/>
                        </a:lnSpc>
                        <a:spcBef>
                          <a:spcPts val="0"/>
                        </a:spcBef>
                        <a:spcAft>
                          <a:spcPts val="800"/>
                        </a:spcAft>
                      </a:pPr>
                      <a:r>
                        <a:rPr lang="en-US" sz="1600" dirty="0">
                          <a:effectLst/>
                        </a:rPr>
                        <a:t>14439</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800"/>
                        </a:spcAft>
                      </a:pPr>
                      <a:r>
                        <a:rPr lang="en-US" sz="1600" dirty="0">
                          <a:effectLst/>
                        </a:rPr>
                        <a:t>0.17 %</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36902425"/>
                  </a:ext>
                </a:extLst>
              </a:tr>
            </a:tbl>
          </a:graphicData>
        </a:graphic>
      </p:graphicFrame>
      <p:sp>
        <p:nvSpPr>
          <p:cNvPr id="9" name="Rectangle 8">
            <a:extLst>
              <a:ext uri="{FF2B5EF4-FFF2-40B4-BE49-F238E27FC236}">
                <a16:creationId xmlns:a16="http://schemas.microsoft.com/office/drawing/2014/main" id="{A6E65DDA-DA47-42CB-A728-DC85D6FED928}"/>
              </a:ext>
            </a:extLst>
          </p:cNvPr>
          <p:cNvSpPr/>
          <p:nvPr/>
        </p:nvSpPr>
        <p:spPr>
          <a:xfrm>
            <a:off x="5202270" y="3082652"/>
            <a:ext cx="1776320" cy="338554"/>
          </a:xfrm>
          <a:prstGeom prst="rect">
            <a:avLst/>
          </a:prstGeom>
        </p:spPr>
        <p:txBody>
          <a:bodyPr wrap="none">
            <a:spAutoFit/>
          </a:bodyPr>
          <a:lstStyle/>
          <a:p>
            <a:r>
              <a:rPr lang="en-US" sz="1600" b="1" dirty="0">
                <a:solidFill>
                  <a:schemeClr val="accent1">
                    <a:lumMod val="75000"/>
                  </a:schemeClr>
                </a:solidFill>
                <a:latin typeface="Times New Roman" panose="02020603050405020304" pitchFamily="18" charset="0"/>
                <a:cs typeface="Times New Roman" panose="02020603050405020304" pitchFamily="18" charset="0"/>
              </a:rPr>
              <a:t>Values for Block 2</a:t>
            </a:r>
          </a:p>
        </p:txBody>
      </p:sp>
      <p:sp>
        <p:nvSpPr>
          <p:cNvPr id="4" name="Rectangle 3">
            <a:extLst>
              <a:ext uri="{FF2B5EF4-FFF2-40B4-BE49-F238E27FC236}">
                <a16:creationId xmlns:a16="http://schemas.microsoft.com/office/drawing/2014/main" id="{3A08C254-40CF-42B8-A6A8-8F0348B33769}"/>
              </a:ext>
            </a:extLst>
          </p:cNvPr>
          <p:cNvSpPr/>
          <p:nvPr/>
        </p:nvSpPr>
        <p:spPr>
          <a:xfrm>
            <a:off x="1447007" y="3429000"/>
            <a:ext cx="4256293" cy="369332"/>
          </a:xfrm>
          <a:prstGeom prst="rect">
            <a:avLst/>
          </a:prstGeom>
        </p:spPr>
        <p:txBody>
          <a:bodyPr wrap="none">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values are within error less than 5% </a:t>
            </a:r>
            <a:endParaRPr lang="en-US" dirty="0"/>
          </a:p>
        </p:txBody>
      </p:sp>
      <p:sp>
        <p:nvSpPr>
          <p:cNvPr id="10" name="Rectangle 9">
            <a:extLst>
              <a:ext uri="{FF2B5EF4-FFF2-40B4-BE49-F238E27FC236}">
                <a16:creationId xmlns:a16="http://schemas.microsoft.com/office/drawing/2014/main" id="{8EDC300F-2247-426A-9789-C77B867BF2A4}"/>
              </a:ext>
            </a:extLst>
          </p:cNvPr>
          <p:cNvSpPr/>
          <p:nvPr/>
        </p:nvSpPr>
        <p:spPr>
          <a:xfrm>
            <a:off x="1752380" y="3898231"/>
            <a:ext cx="2917978" cy="400110"/>
          </a:xfrm>
          <a:prstGeom prst="rect">
            <a:avLst/>
          </a:prstGeom>
        </p:spPr>
        <p:txBody>
          <a:bodyPr wrap="none">
            <a:spAutoFit/>
          </a:bodyPr>
          <a:lstStyle/>
          <a:p>
            <a:pPr marL="285750" indent="-285750">
              <a:buFont typeface="Wingdings" panose="05000000000000000000" pitchFamily="2" charset="2"/>
              <a:buChar char="q"/>
            </a:pPr>
            <a:r>
              <a:rPr lang="en-US" sz="2000" b="1" dirty="0">
                <a:solidFill>
                  <a:schemeClr val="accent1">
                    <a:lumMod val="75000"/>
                  </a:schemeClr>
                </a:solidFill>
                <a:latin typeface="Times New Roman" panose="02020603050405020304" pitchFamily="18" charset="0"/>
                <a:cs typeface="Times New Roman" panose="02020603050405020304" pitchFamily="18" charset="0"/>
              </a:rPr>
              <a:t>Internal Forces Check</a:t>
            </a:r>
            <a:endParaRPr lang="ar-SA" sz="2000"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11" name="Rectangle 10">
            <a:extLst>
              <a:ext uri="{FF2B5EF4-FFF2-40B4-BE49-F238E27FC236}">
                <a16:creationId xmlns:a16="http://schemas.microsoft.com/office/drawing/2014/main" id="{B3D135CD-D04E-497D-B13E-8D1F3B06F092}"/>
              </a:ext>
            </a:extLst>
          </p:cNvPr>
          <p:cNvSpPr/>
          <p:nvPr/>
        </p:nvSpPr>
        <p:spPr>
          <a:xfrm>
            <a:off x="1447007" y="4367462"/>
            <a:ext cx="8266045" cy="369332"/>
          </a:xfrm>
          <a:prstGeom prst="rect">
            <a:avLst/>
          </a:prstGeom>
        </p:spPr>
        <p:txBody>
          <a:bodyPr wrap="none">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values are within difference less than 10% and done for slab, beam and column.</a:t>
            </a:r>
            <a:endParaRPr lang="en-US" dirty="0"/>
          </a:p>
        </p:txBody>
      </p:sp>
    </p:spTree>
    <p:extLst>
      <p:ext uri="{BB962C8B-B14F-4D97-AF65-F5344CB8AC3E}">
        <p14:creationId xmlns:p14="http://schemas.microsoft.com/office/powerpoint/2010/main" val="31107818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51</a:t>
            </a:fld>
            <a:endParaRPr lang="ar-SA"/>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34587" y="512462"/>
            <a:ext cx="8911687" cy="688570"/>
          </a:xfrm>
        </p:spPr>
        <p:txBody>
          <a:bodyPr>
            <a:normAutofit/>
          </a:bodyPr>
          <a:lstStyle/>
          <a:p>
            <a:pPr algn="ctr" rtl="0"/>
            <a:r>
              <a:rPr lang="en-US" sz="3200" dirty="0">
                <a:latin typeface="Times New Roman" panose="02020603050405020304" pitchFamily="18" charset="0"/>
                <a:cs typeface="Times New Roman" panose="02020603050405020304" pitchFamily="18" charset="0"/>
              </a:rPr>
              <a:t>Model Checks</a:t>
            </a:r>
          </a:p>
        </p:txBody>
      </p:sp>
      <p:sp>
        <p:nvSpPr>
          <p:cNvPr id="8" name="Rectangle 7">
            <a:extLst>
              <a:ext uri="{FF2B5EF4-FFF2-40B4-BE49-F238E27FC236}">
                <a16:creationId xmlns:a16="http://schemas.microsoft.com/office/drawing/2014/main" id="{A99D118A-BFC2-4EA2-A493-1A1AAAA18AF6}"/>
              </a:ext>
            </a:extLst>
          </p:cNvPr>
          <p:cNvSpPr/>
          <p:nvPr/>
        </p:nvSpPr>
        <p:spPr>
          <a:xfrm>
            <a:off x="1752380" y="1451628"/>
            <a:ext cx="2345514" cy="400110"/>
          </a:xfrm>
          <a:prstGeom prst="rect">
            <a:avLst/>
          </a:prstGeom>
        </p:spPr>
        <p:txBody>
          <a:bodyPr wrap="none">
            <a:spAutoFit/>
          </a:bodyPr>
          <a:lstStyle/>
          <a:p>
            <a:pPr marL="285750" indent="-285750">
              <a:buFont typeface="Wingdings" panose="05000000000000000000" pitchFamily="2" charset="2"/>
              <a:buChar char="q"/>
            </a:pPr>
            <a:r>
              <a:rPr lang="en-US" sz="2000" b="1" dirty="0">
                <a:solidFill>
                  <a:schemeClr val="accent1">
                    <a:lumMod val="75000"/>
                  </a:schemeClr>
                </a:solidFill>
                <a:latin typeface="Times New Roman" panose="02020603050405020304" pitchFamily="18" charset="0"/>
                <a:cs typeface="Times New Roman" panose="02020603050405020304" pitchFamily="18" charset="0"/>
              </a:rPr>
              <a:t>Deflection Check</a:t>
            </a:r>
            <a:endParaRPr lang="ar-SA" sz="2000"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A6E65DDA-DA47-42CB-A728-DC85D6FED928}"/>
              </a:ext>
            </a:extLst>
          </p:cNvPr>
          <p:cNvSpPr/>
          <p:nvPr/>
        </p:nvSpPr>
        <p:spPr>
          <a:xfrm>
            <a:off x="1752379" y="2071556"/>
            <a:ext cx="6332841" cy="1156086"/>
          </a:xfrm>
          <a:prstGeom prst="rect">
            <a:avLst/>
          </a:prstGeom>
        </p:spPr>
        <p:txBody>
          <a:bodyPr wrap="square">
            <a:spAutoFit/>
          </a:bodyPr>
          <a:lstStyle/>
          <a:p>
            <a:pPr marL="285750" indent="-285750">
              <a:lnSpc>
                <a:spcPct val="150000"/>
              </a:lnSpc>
              <a:buFont typeface="Wingdings" panose="05000000000000000000" pitchFamily="2" charset="2"/>
              <a:buChar char="§"/>
            </a:pPr>
            <a:r>
              <a:rPr lang="en-US" sz="1600" dirty="0">
                <a:solidFill>
                  <a:schemeClr val="accent1">
                    <a:lumMod val="75000"/>
                  </a:schemeClr>
                </a:solidFill>
                <a:latin typeface="Times New Roman" panose="02020603050405020304" pitchFamily="18" charset="0"/>
                <a:cs typeface="Times New Roman" panose="02020603050405020304" pitchFamily="18" charset="0"/>
              </a:rPr>
              <a:t>For Block 1, the maximum deflection value was 34.5 mm.</a:t>
            </a:r>
          </a:p>
          <a:p>
            <a:pPr>
              <a:lnSpc>
                <a:spcPct val="150000"/>
              </a:lnSpc>
            </a:pPr>
            <a:r>
              <a:rPr lang="en-US" sz="1600" dirty="0">
                <a:solidFill>
                  <a:schemeClr val="accent1">
                    <a:lumMod val="75000"/>
                  </a:schemeClr>
                </a:solidFill>
                <a:latin typeface="Times New Roman" panose="02020603050405020304" pitchFamily="18" charset="0"/>
                <a:cs typeface="Times New Roman" panose="02020603050405020304" pitchFamily="18" charset="0"/>
              </a:rPr>
              <a:t>Allowable deflection = L/240 = 9/240 = 37.5 mm &gt; 34.5mm.</a:t>
            </a:r>
          </a:p>
          <a:p>
            <a:pPr>
              <a:lnSpc>
                <a:spcPct val="150000"/>
              </a:lnSpc>
            </a:pPr>
            <a:r>
              <a:rPr lang="en-US" sz="1600" dirty="0">
                <a:solidFill>
                  <a:schemeClr val="accent1">
                    <a:lumMod val="75000"/>
                  </a:schemeClr>
                </a:solidFill>
                <a:latin typeface="Times New Roman" panose="02020603050405020304" pitchFamily="18" charset="0"/>
                <a:cs typeface="Times New Roman" panose="02020603050405020304" pitchFamily="18" charset="0"/>
              </a:rPr>
              <a:t>So the deflection is OK.</a:t>
            </a:r>
          </a:p>
        </p:txBody>
      </p:sp>
      <p:sp>
        <p:nvSpPr>
          <p:cNvPr id="12" name="Rectangle 11">
            <a:extLst>
              <a:ext uri="{FF2B5EF4-FFF2-40B4-BE49-F238E27FC236}">
                <a16:creationId xmlns:a16="http://schemas.microsoft.com/office/drawing/2014/main" id="{C9E5D52A-DBB9-42E7-8720-C4CAA018A769}"/>
              </a:ext>
            </a:extLst>
          </p:cNvPr>
          <p:cNvSpPr/>
          <p:nvPr/>
        </p:nvSpPr>
        <p:spPr>
          <a:xfrm>
            <a:off x="1752378" y="3630359"/>
            <a:ext cx="6332841" cy="1156086"/>
          </a:xfrm>
          <a:prstGeom prst="rect">
            <a:avLst/>
          </a:prstGeom>
        </p:spPr>
        <p:txBody>
          <a:bodyPr wrap="square">
            <a:spAutoFit/>
          </a:bodyPr>
          <a:lstStyle/>
          <a:p>
            <a:pPr marL="285750" indent="-285750">
              <a:lnSpc>
                <a:spcPct val="150000"/>
              </a:lnSpc>
              <a:buFont typeface="Wingdings" panose="05000000000000000000" pitchFamily="2" charset="2"/>
              <a:buChar char="§"/>
            </a:pPr>
            <a:r>
              <a:rPr lang="en-US" sz="1600" dirty="0">
                <a:solidFill>
                  <a:schemeClr val="accent1">
                    <a:lumMod val="75000"/>
                  </a:schemeClr>
                </a:solidFill>
                <a:latin typeface="Times New Roman" panose="02020603050405020304" pitchFamily="18" charset="0"/>
                <a:cs typeface="Times New Roman" panose="02020603050405020304" pitchFamily="18" charset="0"/>
              </a:rPr>
              <a:t>For Block 2, the maximum deflection value was 29 mm.</a:t>
            </a:r>
          </a:p>
          <a:p>
            <a:pPr>
              <a:lnSpc>
                <a:spcPct val="150000"/>
              </a:lnSpc>
            </a:pPr>
            <a:r>
              <a:rPr lang="en-US" sz="1600" dirty="0">
                <a:solidFill>
                  <a:schemeClr val="accent1">
                    <a:lumMod val="75000"/>
                  </a:schemeClr>
                </a:solidFill>
                <a:latin typeface="Times New Roman" panose="02020603050405020304" pitchFamily="18" charset="0"/>
                <a:cs typeface="Times New Roman" panose="02020603050405020304" pitchFamily="18" charset="0"/>
              </a:rPr>
              <a:t>Allowable deflection = L/240 = 9/240 = 37.5 mm &gt; 29 mm.</a:t>
            </a:r>
          </a:p>
          <a:p>
            <a:pPr>
              <a:lnSpc>
                <a:spcPct val="150000"/>
              </a:lnSpc>
            </a:pPr>
            <a:r>
              <a:rPr lang="en-US" sz="1600" dirty="0">
                <a:solidFill>
                  <a:schemeClr val="accent1">
                    <a:lumMod val="75000"/>
                  </a:schemeClr>
                </a:solidFill>
                <a:latin typeface="Times New Roman" panose="02020603050405020304" pitchFamily="18" charset="0"/>
                <a:cs typeface="Times New Roman" panose="02020603050405020304" pitchFamily="18" charset="0"/>
              </a:rPr>
              <a:t>So the deflection is OK.</a:t>
            </a:r>
          </a:p>
        </p:txBody>
      </p:sp>
    </p:spTree>
    <p:extLst>
      <p:ext uri="{BB962C8B-B14F-4D97-AF65-F5344CB8AC3E}">
        <p14:creationId xmlns:p14="http://schemas.microsoft.com/office/powerpoint/2010/main" val="25522009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52</a:t>
            </a:fld>
            <a:endParaRPr lang="ar-SA"/>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34587" y="512462"/>
            <a:ext cx="8911687" cy="688570"/>
          </a:xfrm>
        </p:spPr>
        <p:txBody>
          <a:bodyPr>
            <a:normAutofit/>
          </a:bodyPr>
          <a:lstStyle/>
          <a:p>
            <a:pPr algn="ctr" rtl="0"/>
            <a:r>
              <a:rPr lang="en-US" sz="3200" dirty="0">
                <a:latin typeface="Times New Roman" panose="02020603050405020304" pitchFamily="18" charset="0"/>
                <a:cs typeface="Times New Roman" panose="02020603050405020304" pitchFamily="18" charset="0"/>
              </a:rPr>
              <a:t>Model Checks</a:t>
            </a:r>
          </a:p>
        </p:txBody>
      </p:sp>
      <p:sp>
        <p:nvSpPr>
          <p:cNvPr id="8" name="Rectangle 7">
            <a:extLst>
              <a:ext uri="{FF2B5EF4-FFF2-40B4-BE49-F238E27FC236}">
                <a16:creationId xmlns:a16="http://schemas.microsoft.com/office/drawing/2014/main" id="{A99D118A-BFC2-4EA2-A493-1A1AAAA18AF6}"/>
              </a:ext>
            </a:extLst>
          </p:cNvPr>
          <p:cNvSpPr/>
          <p:nvPr/>
        </p:nvSpPr>
        <p:spPr>
          <a:xfrm>
            <a:off x="1752380" y="1451628"/>
            <a:ext cx="1776448" cy="400110"/>
          </a:xfrm>
          <a:prstGeom prst="rect">
            <a:avLst/>
          </a:prstGeom>
        </p:spPr>
        <p:txBody>
          <a:bodyPr wrap="none">
            <a:spAutoFit/>
          </a:bodyPr>
          <a:lstStyle/>
          <a:p>
            <a:pPr marL="285750" indent="-285750">
              <a:buFont typeface="Wingdings" panose="05000000000000000000" pitchFamily="2" charset="2"/>
              <a:buChar char="q"/>
            </a:pPr>
            <a:r>
              <a:rPr lang="en-US" sz="2000" b="1" dirty="0">
                <a:solidFill>
                  <a:schemeClr val="accent1">
                    <a:lumMod val="75000"/>
                  </a:schemeClr>
                </a:solidFill>
                <a:latin typeface="Times New Roman" panose="02020603050405020304" pitchFamily="18" charset="0"/>
                <a:cs typeface="Times New Roman" panose="02020603050405020304" pitchFamily="18" charset="0"/>
              </a:rPr>
              <a:t>Drift Check</a:t>
            </a:r>
            <a:endParaRPr lang="ar-SA" sz="2000" b="1" dirty="0">
              <a:solidFill>
                <a:schemeClr val="accent1">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242D9F0A-0D7B-498D-B919-0A8B32979C9E}"/>
                  </a:ext>
                </a:extLst>
              </p:cNvPr>
              <p:cNvSpPr/>
              <p:nvPr/>
            </p:nvSpPr>
            <p:spPr>
              <a:xfrm>
                <a:off x="1634587" y="2308088"/>
                <a:ext cx="6096000" cy="798295"/>
              </a:xfrm>
              <a:prstGeom prst="rect">
                <a:avLst/>
              </a:prstGeom>
            </p:spPr>
            <p:txBody>
              <a:bodyPr>
                <a:spAutoFit/>
              </a:bodyPr>
              <a:lstStyle/>
              <a:p>
                <a:pPr>
                  <a:lnSpc>
                    <a:spcPct val="107000"/>
                  </a:lnSpc>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Maximum inelastic displacement (∆D) = </a:t>
                </a:r>
                <a14:m>
                  <m:oMath xmlns:m="http://schemas.openxmlformats.org/officeDocument/2006/math">
                    <m:f>
                      <m:f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𝐶𝑑</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𝐷𝑟𝑖𝑓𝑡</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num>
                      <m:den>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𝐼</m:t>
                        </m:r>
                      </m:den>
                    </m:f>
                  </m:oMath>
                </a14:m>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07000"/>
                  </a:lnSpc>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Rectangle 2">
                <a:extLst>
                  <a:ext uri="{FF2B5EF4-FFF2-40B4-BE49-F238E27FC236}">
                    <a16:creationId xmlns:a16="http://schemas.microsoft.com/office/drawing/2014/main" id="{242D9F0A-0D7B-498D-B919-0A8B32979C9E}"/>
                  </a:ext>
                </a:extLst>
              </p:cNvPr>
              <p:cNvSpPr>
                <a:spLocks noRot="1" noChangeAspect="1" noMove="1" noResize="1" noEditPoints="1" noAdjustHandles="1" noChangeArrowheads="1" noChangeShapeType="1" noTextEdit="1"/>
              </p:cNvSpPr>
              <p:nvPr/>
            </p:nvSpPr>
            <p:spPr>
              <a:xfrm>
                <a:off x="1634587" y="2308088"/>
                <a:ext cx="6096000" cy="798295"/>
              </a:xfrm>
              <a:prstGeom prst="rect">
                <a:avLst/>
              </a:prstGeom>
              <a:blipFill>
                <a:blip r:embed="rId2"/>
                <a:stretch>
                  <a:fillRect l="-800"/>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597A3099-5E0C-4A85-BEE6-6C48398CACCB}"/>
              </a:ext>
            </a:extLst>
          </p:cNvPr>
          <p:cNvPicPr/>
          <p:nvPr/>
        </p:nvPicPr>
        <p:blipFill>
          <a:blip r:embed="rId3">
            <a:extLst>
              <a:ext uri="{28A0092B-C50C-407E-A947-70E740481C1C}">
                <a14:useLocalDpi xmlns:a14="http://schemas.microsoft.com/office/drawing/2010/main" val="0"/>
              </a:ext>
            </a:extLst>
          </a:blip>
          <a:stretch>
            <a:fillRect/>
          </a:stretch>
        </p:blipFill>
        <p:spPr>
          <a:xfrm>
            <a:off x="6981828" y="3871468"/>
            <a:ext cx="4981575" cy="2645410"/>
          </a:xfrm>
          <a:prstGeom prst="rect">
            <a:avLst/>
          </a:prstGeom>
        </p:spPr>
      </p:pic>
      <p:sp>
        <p:nvSpPr>
          <p:cNvPr id="6" name="Rectangle 5">
            <a:extLst>
              <a:ext uri="{FF2B5EF4-FFF2-40B4-BE49-F238E27FC236}">
                <a16:creationId xmlns:a16="http://schemas.microsoft.com/office/drawing/2014/main" id="{E5CA1C64-DF49-4919-9EEF-843DE62BB6CF}"/>
              </a:ext>
            </a:extLst>
          </p:cNvPr>
          <p:cNvSpPr/>
          <p:nvPr/>
        </p:nvSpPr>
        <p:spPr>
          <a:xfrm>
            <a:off x="1634587" y="3083255"/>
            <a:ext cx="6096000" cy="961482"/>
          </a:xfrm>
          <a:prstGeom prst="rect">
            <a:avLst/>
          </a:prstGeom>
        </p:spPr>
        <p:txBody>
          <a:bodyPr>
            <a:spAutoFit/>
          </a:bodyPr>
          <a:lstStyle/>
          <a:p>
            <a:pPr>
              <a:lnSpc>
                <a:spcPct val="107000"/>
              </a:lnSpc>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Since the maximum inelastic displacement is less than Allowable Drift, check is OK.</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07000"/>
              </a:lnSpc>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500730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53</a:t>
            </a:fld>
            <a:endParaRPr lang="ar-SA"/>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34587" y="512462"/>
            <a:ext cx="8911687" cy="688570"/>
          </a:xfrm>
        </p:spPr>
        <p:txBody>
          <a:bodyPr>
            <a:normAutofit/>
          </a:bodyPr>
          <a:lstStyle/>
          <a:p>
            <a:pPr algn="ctr" rtl="0"/>
            <a:r>
              <a:rPr lang="en-US" sz="3200" dirty="0">
                <a:latin typeface="Times New Roman" panose="02020603050405020304" pitchFamily="18" charset="0"/>
                <a:cs typeface="Times New Roman" panose="02020603050405020304" pitchFamily="18" charset="0"/>
              </a:rPr>
              <a:t>Model Checks</a:t>
            </a:r>
          </a:p>
        </p:txBody>
      </p:sp>
      <p:sp>
        <p:nvSpPr>
          <p:cNvPr id="8" name="Rectangle 7">
            <a:extLst>
              <a:ext uri="{FF2B5EF4-FFF2-40B4-BE49-F238E27FC236}">
                <a16:creationId xmlns:a16="http://schemas.microsoft.com/office/drawing/2014/main" id="{A99D118A-BFC2-4EA2-A493-1A1AAAA18AF6}"/>
              </a:ext>
            </a:extLst>
          </p:cNvPr>
          <p:cNvSpPr/>
          <p:nvPr/>
        </p:nvSpPr>
        <p:spPr>
          <a:xfrm>
            <a:off x="1752380" y="1451628"/>
            <a:ext cx="2125903" cy="400110"/>
          </a:xfrm>
          <a:prstGeom prst="rect">
            <a:avLst/>
          </a:prstGeom>
        </p:spPr>
        <p:txBody>
          <a:bodyPr wrap="none">
            <a:spAutoFit/>
          </a:bodyPr>
          <a:lstStyle/>
          <a:p>
            <a:pPr marL="285750" indent="-285750">
              <a:buFont typeface="Wingdings" panose="05000000000000000000" pitchFamily="2" charset="2"/>
              <a:buChar char="q"/>
            </a:pPr>
            <a:r>
              <a:rPr lang="en-US" sz="2000" b="1" dirty="0">
                <a:solidFill>
                  <a:schemeClr val="accent1">
                    <a:lumMod val="75000"/>
                  </a:schemeClr>
                </a:solidFill>
                <a:latin typeface="Times New Roman" panose="02020603050405020304" pitchFamily="18" charset="0"/>
                <a:cs typeface="Times New Roman" panose="02020603050405020304" pitchFamily="18" charset="0"/>
              </a:rPr>
              <a:t>P-Delta Check</a:t>
            </a:r>
            <a:endParaRPr lang="ar-SA" sz="2000" b="1" dirty="0">
              <a:solidFill>
                <a:schemeClr val="accent1">
                  <a:lumMod val="75000"/>
                </a:schemeClr>
              </a:solidFill>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6E78D163-971B-4F0A-A2C7-1DC5C2853385}"/>
              </a:ext>
            </a:extLst>
          </p:cNvPr>
          <p:cNvPicPr/>
          <p:nvPr/>
        </p:nvPicPr>
        <p:blipFill>
          <a:blip r:embed="rId2">
            <a:extLst>
              <a:ext uri="{28A0092B-C50C-407E-A947-70E740481C1C}">
                <a14:useLocalDpi xmlns:a14="http://schemas.microsoft.com/office/drawing/2010/main" val="0"/>
              </a:ext>
            </a:extLst>
          </a:blip>
          <a:stretch>
            <a:fillRect/>
          </a:stretch>
        </p:blipFill>
        <p:spPr>
          <a:xfrm>
            <a:off x="7155531" y="1637861"/>
            <a:ext cx="4714874" cy="1425691"/>
          </a:xfrm>
          <a:prstGeom prst="rect">
            <a:avLst/>
          </a:prstGeom>
        </p:spPr>
      </p:pic>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E25DB381-525D-424E-B346-E7592EEB8A1A}"/>
                  </a:ext>
                </a:extLst>
              </p:cNvPr>
              <p:cNvSpPr/>
              <p:nvPr/>
            </p:nvSpPr>
            <p:spPr>
              <a:xfrm>
                <a:off x="1752380" y="2102334"/>
                <a:ext cx="6096000" cy="2752357"/>
              </a:xfrm>
              <a:prstGeom prst="rect">
                <a:avLst/>
              </a:prstGeom>
            </p:spPr>
            <p:txBody>
              <a:bodyPr>
                <a:spAutoFit/>
              </a:bodyPr>
              <a:lstStyle/>
              <a:p>
                <a:pPr>
                  <a:lnSpc>
                    <a:spcPct val="107000"/>
                  </a:lnSpc>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θ = </a:t>
                </a:r>
                <a14:m>
                  <m:oMath xmlns:m="http://schemas.openxmlformats.org/officeDocument/2006/math">
                    <m:f>
                      <m:f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𝑃</m:t>
                        </m:r>
                      </m:num>
                      <m:den>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𝐾</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h</m:t>
                        </m:r>
                      </m:den>
                    </m:f>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07000"/>
                  </a:lnSpc>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07000"/>
                  </a:lnSpc>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θ: Stability coefficient </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07000"/>
                  </a:lnSpc>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 Axial force </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07000"/>
                  </a:lnSpc>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K: Stiffness </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07000"/>
                  </a:lnSpc>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 Story height</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07000"/>
                  </a:lnSpc>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07000"/>
                  </a:lnSpc>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θ max = </a:t>
                </a:r>
                <a14:m>
                  <m:oMath xmlns:m="http://schemas.openxmlformats.org/officeDocument/2006/math">
                    <m:f>
                      <m:f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5</m:t>
                        </m:r>
                      </m:num>
                      <m:den>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𝛽</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𝐶𝑑</m:t>
                        </m:r>
                      </m:den>
                    </m:f>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25</m:t>
                    </m:r>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2" name="Rectangle 1">
                <a:extLst>
                  <a:ext uri="{FF2B5EF4-FFF2-40B4-BE49-F238E27FC236}">
                    <a16:creationId xmlns:a16="http://schemas.microsoft.com/office/drawing/2014/main" id="{E25DB381-525D-424E-B346-E7592EEB8A1A}"/>
                  </a:ext>
                </a:extLst>
              </p:cNvPr>
              <p:cNvSpPr>
                <a:spLocks noRot="1" noChangeAspect="1" noMove="1" noResize="1" noEditPoints="1" noAdjustHandles="1" noChangeArrowheads="1" noChangeShapeType="1" noTextEdit="1"/>
              </p:cNvSpPr>
              <p:nvPr/>
            </p:nvSpPr>
            <p:spPr>
              <a:xfrm>
                <a:off x="1752380" y="2102334"/>
                <a:ext cx="6096000" cy="2752357"/>
              </a:xfrm>
              <a:prstGeom prst="rect">
                <a:avLst/>
              </a:prstGeom>
              <a:blipFill>
                <a:blip r:embed="rId3"/>
                <a:stretch>
                  <a:fillRect l="-800" b="-665"/>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795DD6F1-05AC-4B73-9EE7-28D2CE9C4665}"/>
              </a:ext>
            </a:extLst>
          </p:cNvPr>
          <p:cNvPicPr/>
          <p:nvPr/>
        </p:nvPicPr>
        <p:blipFill>
          <a:blip r:embed="rId4">
            <a:extLst>
              <a:ext uri="{28A0092B-C50C-407E-A947-70E740481C1C}">
                <a14:useLocalDpi xmlns:a14="http://schemas.microsoft.com/office/drawing/2010/main" val="0"/>
              </a:ext>
            </a:extLst>
          </a:blip>
          <a:stretch>
            <a:fillRect/>
          </a:stretch>
        </p:blipFill>
        <p:spPr>
          <a:xfrm>
            <a:off x="7155530" y="3590004"/>
            <a:ext cx="4714875" cy="962025"/>
          </a:xfrm>
          <a:prstGeom prst="rect">
            <a:avLst/>
          </a:prstGeom>
        </p:spPr>
      </p:pic>
      <p:sp>
        <p:nvSpPr>
          <p:cNvPr id="12" name="Rectangle 11">
            <a:extLst>
              <a:ext uri="{FF2B5EF4-FFF2-40B4-BE49-F238E27FC236}">
                <a16:creationId xmlns:a16="http://schemas.microsoft.com/office/drawing/2014/main" id="{27A8EBC8-B8F3-43CB-AA72-F9AFF92CC3ED}"/>
              </a:ext>
            </a:extLst>
          </p:cNvPr>
          <p:cNvSpPr/>
          <p:nvPr/>
        </p:nvSpPr>
        <p:spPr>
          <a:xfrm>
            <a:off x="1752380" y="5219331"/>
            <a:ext cx="4964821" cy="368755"/>
          </a:xfrm>
          <a:prstGeom prst="rect">
            <a:avLst/>
          </a:prstGeom>
        </p:spPr>
        <p:txBody>
          <a:bodyPr wrap="none">
            <a:spAutoFit/>
          </a:bodyPr>
          <a:lstStyle/>
          <a:p>
            <a:pPr marL="285750" indent="-285750">
              <a:lnSpc>
                <a:spcPct val="107000"/>
              </a:lnSpc>
              <a:buFont typeface="Wingdings" panose="05000000000000000000" pitchFamily="2" charset="2"/>
              <a:buChar char="Ø"/>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θ must be less than θ max or 0.1 so, check is OK</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626683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54</a:t>
            </a:fld>
            <a:endParaRPr lang="ar-SA"/>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34587" y="512462"/>
            <a:ext cx="8911687" cy="688570"/>
          </a:xfrm>
        </p:spPr>
        <p:txBody>
          <a:bodyPr>
            <a:normAutofit/>
          </a:bodyPr>
          <a:lstStyle/>
          <a:p>
            <a:pPr algn="ctr" rtl="0"/>
            <a:r>
              <a:rPr lang="en-US" sz="3200" dirty="0">
                <a:latin typeface="Times New Roman" panose="02020603050405020304" pitchFamily="18" charset="0"/>
                <a:cs typeface="Times New Roman" panose="02020603050405020304" pitchFamily="18" charset="0"/>
              </a:rPr>
              <a:t>Detailing </a:t>
            </a:r>
          </a:p>
        </p:txBody>
      </p:sp>
      <p:sp>
        <p:nvSpPr>
          <p:cNvPr id="10" name="Rectangle 9">
            <a:extLst>
              <a:ext uri="{FF2B5EF4-FFF2-40B4-BE49-F238E27FC236}">
                <a16:creationId xmlns:a16="http://schemas.microsoft.com/office/drawing/2014/main" id="{917979A9-395C-4556-993B-44B73F241029}"/>
              </a:ext>
            </a:extLst>
          </p:cNvPr>
          <p:cNvSpPr/>
          <p:nvPr/>
        </p:nvSpPr>
        <p:spPr>
          <a:xfrm>
            <a:off x="1439559" y="1201032"/>
            <a:ext cx="3074111" cy="461665"/>
          </a:xfrm>
          <a:prstGeom prst="rect">
            <a:avLst/>
          </a:prstGeom>
        </p:spPr>
        <p:txBody>
          <a:bodyPr wrap="none">
            <a:spAutoFit/>
          </a:bodyPr>
          <a:lstStyle/>
          <a:p>
            <a:pPr marL="285750" indent="-285750">
              <a:buFont typeface="Wingdings" panose="05000000000000000000" pitchFamily="2" charset="2"/>
              <a:buChar char="q"/>
            </a:pPr>
            <a:r>
              <a:rPr lang="en-US" sz="2400" b="1" dirty="0">
                <a:solidFill>
                  <a:schemeClr val="accent1">
                    <a:lumMod val="75000"/>
                  </a:schemeClr>
                </a:solidFill>
                <a:latin typeface="Times New Roman" panose="02020603050405020304" pitchFamily="18" charset="0"/>
                <a:cs typeface="Times New Roman" panose="02020603050405020304" pitchFamily="18" charset="0"/>
              </a:rPr>
              <a:t>Slab Reinforcement</a:t>
            </a:r>
            <a:endParaRPr lang="ar-SA" sz="2400" b="1" dirty="0">
              <a:solidFill>
                <a:schemeClr val="accent1">
                  <a:lumMod val="75000"/>
                </a:schemeClr>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56A10BBE-C5EA-45F6-B952-8E6A46F5C04E}"/>
              </a:ext>
            </a:extLst>
          </p:cNvPr>
          <p:cNvPicPr>
            <a:picLocks noChangeAspect="1"/>
          </p:cNvPicPr>
          <p:nvPr/>
        </p:nvPicPr>
        <p:blipFill>
          <a:blip r:embed="rId2"/>
          <a:stretch>
            <a:fillRect/>
          </a:stretch>
        </p:blipFill>
        <p:spPr>
          <a:xfrm>
            <a:off x="1610560" y="1662697"/>
            <a:ext cx="4702827" cy="45946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a:extLst>
              <a:ext uri="{FF2B5EF4-FFF2-40B4-BE49-F238E27FC236}">
                <a16:creationId xmlns:a16="http://schemas.microsoft.com/office/drawing/2014/main" id="{8EE1C06D-854F-49A6-A109-2EF7EB504D24}"/>
              </a:ext>
            </a:extLst>
          </p:cNvPr>
          <p:cNvPicPr>
            <a:picLocks noChangeAspect="1"/>
          </p:cNvPicPr>
          <p:nvPr/>
        </p:nvPicPr>
        <p:blipFill>
          <a:blip r:embed="rId3"/>
          <a:stretch>
            <a:fillRect/>
          </a:stretch>
        </p:blipFill>
        <p:spPr>
          <a:xfrm>
            <a:off x="7687320" y="1431864"/>
            <a:ext cx="4361196" cy="36721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5" name="Arrow: Right 14">
            <a:extLst>
              <a:ext uri="{FF2B5EF4-FFF2-40B4-BE49-F238E27FC236}">
                <a16:creationId xmlns:a16="http://schemas.microsoft.com/office/drawing/2014/main" id="{35F88634-E8BC-4DB6-9A2B-70D2C5A94FF3}"/>
              </a:ext>
            </a:extLst>
          </p:cNvPr>
          <p:cNvSpPr/>
          <p:nvPr/>
        </p:nvSpPr>
        <p:spPr>
          <a:xfrm>
            <a:off x="6385129" y="1889602"/>
            <a:ext cx="1230449" cy="5053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00C051D6-F56E-4C1F-AC1E-0A2C973FDD58}"/>
              </a:ext>
            </a:extLst>
          </p:cNvPr>
          <p:cNvSpPr/>
          <p:nvPr/>
        </p:nvSpPr>
        <p:spPr>
          <a:xfrm>
            <a:off x="4315643" y="1889602"/>
            <a:ext cx="1780357" cy="1222591"/>
          </a:xfrm>
          <a:prstGeom prst="ellipse">
            <a:avLst/>
          </a:prstGeom>
          <a:no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E7D23F5-DBBD-4837-AD93-A60B821C962B}"/>
              </a:ext>
            </a:extLst>
          </p:cNvPr>
          <p:cNvSpPr/>
          <p:nvPr/>
        </p:nvSpPr>
        <p:spPr>
          <a:xfrm>
            <a:off x="3082406" y="6299540"/>
            <a:ext cx="2466474" cy="369332"/>
          </a:xfrm>
          <a:prstGeom prst="rect">
            <a:avLst/>
          </a:prstGeom>
        </p:spPr>
        <p:txBody>
          <a:bodyPr wrap="square">
            <a:spAutoFit/>
          </a:bodyPr>
          <a:lstStyle/>
          <a:p>
            <a:r>
              <a:rPr lang="en-US" b="1" dirty="0">
                <a:solidFill>
                  <a:schemeClr val="accent1">
                    <a:lumMod val="75000"/>
                  </a:schemeClr>
                </a:solidFill>
                <a:latin typeface="Times New Roman" panose="02020603050405020304" pitchFamily="18" charset="0"/>
                <a:cs typeface="Times New Roman" panose="02020603050405020304" pitchFamily="18" charset="0"/>
              </a:rPr>
              <a:t>First Slab for Block 2 </a:t>
            </a:r>
            <a:endParaRPr lang="ar-SA" b="1" dirty="0">
              <a:solidFill>
                <a:schemeClr val="accent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55737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55</a:t>
            </a:fld>
            <a:endParaRPr lang="ar-SA"/>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34587" y="512462"/>
            <a:ext cx="8911687" cy="688570"/>
          </a:xfrm>
        </p:spPr>
        <p:txBody>
          <a:bodyPr>
            <a:normAutofit/>
          </a:bodyPr>
          <a:lstStyle/>
          <a:p>
            <a:pPr algn="ctr" rtl="0"/>
            <a:r>
              <a:rPr lang="en-US" sz="3200" dirty="0">
                <a:latin typeface="Times New Roman" panose="02020603050405020304" pitchFamily="18" charset="0"/>
                <a:cs typeface="Times New Roman" panose="02020603050405020304" pitchFamily="18" charset="0"/>
              </a:rPr>
              <a:t>Detailing </a:t>
            </a:r>
          </a:p>
        </p:txBody>
      </p:sp>
      <p:sp>
        <p:nvSpPr>
          <p:cNvPr id="10" name="Rectangle 9">
            <a:extLst>
              <a:ext uri="{FF2B5EF4-FFF2-40B4-BE49-F238E27FC236}">
                <a16:creationId xmlns:a16="http://schemas.microsoft.com/office/drawing/2014/main" id="{917979A9-395C-4556-993B-44B73F241029}"/>
              </a:ext>
            </a:extLst>
          </p:cNvPr>
          <p:cNvSpPr/>
          <p:nvPr/>
        </p:nvSpPr>
        <p:spPr>
          <a:xfrm>
            <a:off x="1439559" y="1201032"/>
            <a:ext cx="3074111" cy="461665"/>
          </a:xfrm>
          <a:prstGeom prst="rect">
            <a:avLst/>
          </a:prstGeom>
        </p:spPr>
        <p:txBody>
          <a:bodyPr wrap="none">
            <a:spAutoFit/>
          </a:bodyPr>
          <a:lstStyle/>
          <a:p>
            <a:pPr marL="285750" indent="-285750">
              <a:buFont typeface="Wingdings" panose="05000000000000000000" pitchFamily="2" charset="2"/>
              <a:buChar char="q"/>
            </a:pPr>
            <a:r>
              <a:rPr lang="en-US" sz="2400" b="1" dirty="0">
                <a:solidFill>
                  <a:schemeClr val="accent1">
                    <a:lumMod val="75000"/>
                  </a:schemeClr>
                </a:solidFill>
                <a:latin typeface="Times New Roman" panose="02020603050405020304" pitchFamily="18" charset="0"/>
                <a:cs typeface="Times New Roman" panose="02020603050405020304" pitchFamily="18" charset="0"/>
              </a:rPr>
              <a:t>Slab Reinforcement</a:t>
            </a:r>
            <a:endParaRPr lang="ar-SA" sz="2400"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a16="http://schemas.microsoft.com/office/drawing/2014/main" id="{185D5BBE-E514-4715-AC8E-2562C370DD92}"/>
              </a:ext>
            </a:extLst>
          </p:cNvPr>
          <p:cNvSpPr/>
          <p:nvPr/>
        </p:nvSpPr>
        <p:spPr>
          <a:xfrm>
            <a:off x="4743644" y="5846233"/>
            <a:ext cx="3363100" cy="369332"/>
          </a:xfrm>
          <a:prstGeom prst="rect">
            <a:avLst/>
          </a:prstGeom>
        </p:spPr>
        <p:txBody>
          <a:bodyPr wrap="none">
            <a:spAutoFit/>
          </a:bodyPr>
          <a:lstStyle/>
          <a:p>
            <a:r>
              <a:rPr lang="en-US" b="1" dirty="0">
                <a:solidFill>
                  <a:schemeClr val="accent1">
                    <a:lumMod val="75000"/>
                  </a:schemeClr>
                </a:solidFill>
                <a:latin typeface="Times New Roman" panose="02020603050405020304" pitchFamily="18" charset="0"/>
                <a:cs typeface="Times New Roman" panose="02020603050405020304" pitchFamily="18" charset="0"/>
              </a:rPr>
              <a:t>Cross section in slab for block 2 </a:t>
            </a:r>
            <a:endParaRPr lang="ar-SA" b="1" dirty="0">
              <a:solidFill>
                <a:schemeClr val="accent1">
                  <a:lumMod val="75000"/>
                </a:schemeClr>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663414BC-6DC8-4F4A-A974-5A380C3EC409}"/>
              </a:ext>
            </a:extLst>
          </p:cNvPr>
          <p:cNvPicPr>
            <a:picLocks noChangeAspect="1"/>
          </p:cNvPicPr>
          <p:nvPr/>
        </p:nvPicPr>
        <p:blipFill>
          <a:blip r:embed="rId2"/>
          <a:stretch>
            <a:fillRect/>
          </a:stretch>
        </p:blipFill>
        <p:spPr>
          <a:xfrm>
            <a:off x="2976614" y="2129030"/>
            <a:ext cx="7018344" cy="3527938"/>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3701583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56</a:t>
            </a:fld>
            <a:endParaRPr lang="ar-SA"/>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34587" y="512462"/>
            <a:ext cx="8911687" cy="688570"/>
          </a:xfrm>
        </p:spPr>
        <p:txBody>
          <a:bodyPr>
            <a:normAutofit/>
          </a:bodyPr>
          <a:lstStyle/>
          <a:p>
            <a:pPr algn="ctr" rtl="0"/>
            <a:r>
              <a:rPr lang="en-US" sz="3200" dirty="0">
                <a:latin typeface="Times New Roman" panose="02020603050405020304" pitchFamily="18" charset="0"/>
                <a:cs typeface="Times New Roman" panose="02020603050405020304" pitchFamily="18" charset="0"/>
              </a:rPr>
              <a:t>Detailing </a:t>
            </a:r>
          </a:p>
        </p:txBody>
      </p:sp>
      <p:sp>
        <p:nvSpPr>
          <p:cNvPr id="10" name="Rectangle 9">
            <a:extLst>
              <a:ext uri="{FF2B5EF4-FFF2-40B4-BE49-F238E27FC236}">
                <a16:creationId xmlns:a16="http://schemas.microsoft.com/office/drawing/2014/main" id="{917979A9-395C-4556-993B-44B73F241029}"/>
              </a:ext>
            </a:extLst>
          </p:cNvPr>
          <p:cNvSpPr/>
          <p:nvPr/>
        </p:nvSpPr>
        <p:spPr>
          <a:xfrm>
            <a:off x="1439559" y="1201032"/>
            <a:ext cx="3364254" cy="461665"/>
          </a:xfrm>
          <a:prstGeom prst="rect">
            <a:avLst/>
          </a:prstGeom>
        </p:spPr>
        <p:txBody>
          <a:bodyPr wrap="none">
            <a:spAutoFit/>
          </a:bodyPr>
          <a:lstStyle/>
          <a:p>
            <a:pPr marL="285750" indent="-285750">
              <a:buFont typeface="Wingdings" panose="05000000000000000000" pitchFamily="2" charset="2"/>
              <a:buChar char="q"/>
            </a:pPr>
            <a:r>
              <a:rPr lang="en-US" sz="2400" b="1" dirty="0">
                <a:solidFill>
                  <a:schemeClr val="accent1">
                    <a:lumMod val="75000"/>
                  </a:schemeClr>
                </a:solidFill>
                <a:latin typeface="Times New Roman" panose="02020603050405020304" pitchFamily="18" charset="0"/>
                <a:cs typeface="Times New Roman" panose="02020603050405020304" pitchFamily="18" charset="0"/>
              </a:rPr>
              <a:t>Beams Reinforcement</a:t>
            </a:r>
            <a:endParaRPr lang="ar-SA" sz="2400" b="1" dirty="0">
              <a:solidFill>
                <a:schemeClr val="accent1">
                  <a:lumMod val="75000"/>
                </a:schemeClr>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4D5D00FC-C668-40E5-9236-68EF79A1E6CB}"/>
              </a:ext>
            </a:extLst>
          </p:cNvPr>
          <p:cNvPicPr>
            <a:picLocks noChangeAspect="1"/>
          </p:cNvPicPr>
          <p:nvPr/>
        </p:nvPicPr>
        <p:blipFill>
          <a:blip r:embed="rId2"/>
          <a:stretch>
            <a:fillRect/>
          </a:stretch>
        </p:blipFill>
        <p:spPr>
          <a:xfrm>
            <a:off x="5126821" y="1152907"/>
            <a:ext cx="7098380" cy="3655895"/>
          </a:xfrm>
          <a:prstGeom prst="rect">
            <a:avLst/>
          </a:prstGeom>
        </p:spPr>
      </p:pic>
      <p:pic>
        <p:nvPicPr>
          <p:cNvPr id="3" name="Picture 2">
            <a:extLst>
              <a:ext uri="{FF2B5EF4-FFF2-40B4-BE49-F238E27FC236}">
                <a16:creationId xmlns:a16="http://schemas.microsoft.com/office/drawing/2014/main" id="{9CAFAA2A-BE9D-4425-BDC3-F645ECFF5025}"/>
              </a:ext>
            </a:extLst>
          </p:cNvPr>
          <p:cNvPicPr>
            <a:picLocks noChangeAspect="1"/>
          </p:cNvPicPr>
          <p:nvPr/>
        </p:nvPicPr>
        <p:blipFill>
          <a:blip r:embed="rId3"/>
          <a:stretch>
            <a:fillRect/>
          </a:stretch>
        </p:blipFill>
        <p:spPr>
          <a:xfrm>
            <a:off x="197440" y="2878026"/>
            <a:ext cx="2874294" cy="2881608"/>
          </a:xfrm>
          <a:prstGeom prst="rect">
            <a:avLst/>
          </a:prstGeom>
        </p:spPr>
      </p:pic>
      <p:pic>
        <p:nvPicPr>
          <p:cNvPr id="4" name="Picture 3">
            <a:extLst>
              <a:ext uri="{FF2B5EF4-FFF2-40B4-BE49-F238E27FC236}">
                <a16:creationId xmlns:a16="http://schemas.microsoft.com/office/drawing/2014/main" id="{48864D2A-4D98-402D-B54C-E9E07ACDE0B3}"/>
              </a:ext>
            </a:extLst>
          </p:cNvPr>
          <p:cNvPicPr>
            <a:picLocks noChangeAspect="1"/>
          </p:cNvPicPr>
          <p:nvPr/>
        </p:nvPicPr>
        <p:blipFill>
          <a:blip r:embed="rId4"/>
          <a:stretch>
            <a:fillRect/>
          </a:stretch>
        </p:blipFill>
        <p:spPr>
          <a:xfrm>
            <a:off x="2713463" y="2878026"/>
            <a:ext cx="2874774" cy="2843862"/>
          </a:xfrm>
          <a:prstGeom prst="rect">
            <a:avLst/>
          </a:prstGeom>
        </p:spPr>
      </p:pic>
      <p:sp>
        <p:nvSpPr>
          <p:cNvPr id="8" name="Rectangle 7">
            <a:extLst>
              <a:ext uri="{FF2B5EF4-FFF2-40B4-BE49-F238E27FC236}">
                <a16:creationId xmlns:a16="http://schemas.microsoft.com/office/drawing/2014/main" id="{6B179B3F-67B0-45DF-97BB-D29ADFDAFD78}"/>
              </a:ext>
            </a:extLst>
          </p:cNvPr>
          <p:cNvSpPr/>
          <p:nvPr/>
        </p:nvSpPr>
        <p:spPr>
          <a:xfrm>
            <a:off x="531812" y="5656968"/>
            <a:ext cx="1358129" cy="369332"/>
          </a:xfrm>
          <a:prstGeom prst="rect">
            <a:avLst/>
          </a:prstGeom>
        </p:spPr>
        <p:txBody>
          <a:bodyPr wrap="none">
            <a:spAutoFit/>
          </a:bodyPr>
          <a:lstStyle/>
          <a:p>
            <a:r>
              <a:rPr lang="en-US" b="1" dirty="0">
                <a:solidFill>
                  <a:schemeClr val="accent1">
                    <a:lumMod val="75000"/>
                  </a:schemeClr>
                </a:solidFill>
                <a:latin typeface="Times New Roman" panose="02020603050405020304" pitchFamily="18" charset="0"/>
                <a:cs typeface="Times New Roman" panose="02020603050405020304" pitchFamily="18" charset="0"/>
              </a:rPr>
              <a:t>Section A-A</a:t>
            </a:r>
            <a:endParaRPr lang="ar-SA"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9F353136-AB02-4CE6-BCB7-CE6C7BFD3D68}"/>
              </a:ext>
            </a:extLst>
          </p:cNvPr>
          <p:cNvSpPr/>
          <p:nvPr/>
        </p:nvSpPr>
        <p:spPr>
          <a:xfrm>
            <a:off x="3121686" y="5656968"/>
            <a:ext cx="1345240" cy="369332"/>
          </a:xfrm>
          <a:prstGeom prst="rect">
            <a:avLst/>
          </a:prstGeom>
        </p:spPr>
        <p:txBody>
          <a:bodyPr wrap="none">
            <a:spAutoFit/>
          </a:bodyPr>
          <a:lstStyle/>
          <a:p>
            <a:r>
              <a:rPr lang="en-US" b="1" dirty="0">
                <a:solidFill>
                  <a:schemeClr val="accent1">
                    <a:lumMod val="75000"/>
                  </a:schemeClr>
                </a:solidFill>
                <a:latin typeface="Times New Roman" panose="02020603050405020304" pitchFamily="18" charset="0"/>
                <a:cs typeface="Times New Roman" panose="02020603050405020304" pitchFamily="18" charset="0"/>
              </a:rPr>
              <a:t>Section B-B</a:t>
            </a:r>
            <a:endParaRPr lang="ar-SA"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11" name="Rectangle 10">
            <a:extLst>
              <a:ext uri="{FF2B5EF4-FFF2-40B4-BE49-F238E27FC236}">
                <a16:creationId xmlns:a16="http://schemas.microsoft.com/office/drawing/2014/main" id="{227425E8-3D71-46BF-8469-37D3ADB4442D}"/>
              </a:ext>
            </a:extLst>
          </p:cNvPr>
          <p:cNvSpPr/>
          <p:nvPr/>
        </p:nvSpPr>
        <p:spPr>
          <a:xfrm>
            <a:off x="7307563" y="4896013"/>
            <a:ext cx="3172663" cy="369332"/>
          </a:xfrm>
          <a:prstGeom prst="rect">
            <a:avLst/>
          </a:prstGeom>
        </p:spPr>
        <p:txBody>
          <a:bodyPr wrap="none">
            <a:spAutoFit/>
          </a:bodyPr>
          <a:lstStyle/>
          <a:p>
            <a:r>
              <a:rPr lang="en-US" b="1" dirty="0">
                <a:solidFill>
                  <a:schemeClr val="accent1">
                    <a:lumMod val="75000"/>
                  </a:schemeClr>
                </a:solidFill>
                <a:latin typeface="Times New Roman" panose="02020603050405020304" pitchFamily="18" charset="0"/>
                <a:cs typeface="Times New Roman" panose="02020603050405020304" pitchFamily="18" charset="0"/>
              </a:rPr>
              <a:t>Longitudinal Section of Beam </a:t>
            </a:r>
            <a:endParaRPr lang="ar-SA" b="1" dirty="0">
              <a:solidFill>
                <a:schemeClr val="accent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530323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57</a:t>
            </a:fld>
            <a:endParaRPr lang="ar-SA"/>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34587" y="512462"/>
            <a:ext cx="8911687" cy="688570"/>
          </a:xfrm>
        </p:spPr>
        <p:txBody>
          <a:bodyPr>
            <a:normAutofit/>
          </a:bodyPr>
          <a:lstStyle/>
          <a:p>
            <a:pPr algn="ctr" rtl="0"/>
            <a:r>
              <a:rPr lang="en-US" sz="3200" dirty="0">
                <a:latin typeface="Times New Roman" panose="02020603050405020304" pitchFamily="18" charset="0"/>
                <a:cs typeface="Times New Roman" panose="02020603050405020304" pitchFamily="18" charset="0"/>
              </a:rPr>
              <a:t>Detailing </a:t>
            </a:r>
          </a:p>
        </p:txBody>
      </p:sp>
      <p:sp>
        <p:nvSpPr>
          <p:cNvPr id="10" name="Rectangle 9">
            <a:extLst>
              <a:ext uri="{FF2B5EF4-FFF2-40B4-BE49-F238E27FC236}">
                <a16:creationId xmlns:a16="http://schemas.microsoft.com/office/drawing/2014/main" id="{917979A9-395C-4556-993B-44B73F241029}"/>
              </a:ext>
            </a:extLst>
          </p:cNvPr>
          <p:cNvSpPr/>
          <p:nvPr/>
        </p:nvSpPr>
        <p:spPr>
          <a:xfrm>
            <a:off x="1439559" y="1201032"/>
            <a:ext cx="3673634" cy="461665"/>
          </a:xfrm>
          <a:prstGeom prst="rect">
            <a:avLst/>
          </a:prstGeom>
        </p:spPr>
        <p:txBody>
          <a:bodyPr wrap="none">
            <a:spAutoFit/>
          </a:bodyPr>
          <a:lstStyle/>
          <a:p>
            <a:pPr marL="285750" indent="-285750">
              <a:buFont typeface="Wingdings" panose="05000000000000000000" pitchFamily="2" charset="2"/>
              <a:buChar char="q"/>
            </a:pPr>
            <a:r>
              <a:rPr lang="en-US" sz="2400" b="1" dirty="0">
                <a:solidFill>
                  <a:schemeClr val="accent1">
                    <a:lumMod val="75000"/>
                  </a:schemeClr>
                </a:solidFill>
                <a:latin typeface="Times New Roman" panose="02020603050405020304" pitchFamily="18" charset="0"/>
                <a:cs typeface="Times New Roman" panose="02020603050405020304" pitchFamily="18" charset="0"/>
              </a:rPr>
              <a:t>Columns Reinforcement</a:t>
            </a:r>
            <a:endParaRPr lang="ar-SA" sz="2400" b="1" dirty="0">
              <a:solidFill>
                <a:schemeClr val="accent1">
                  <a:lumMod val="75000"/>
                </a:schemeClr>
              </a:solidFill>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8E3F8DCA-CD5D-4F17-BCB5-0A71E3902B94}"/>
              </a:ext>
            </a:extLst>
          </p:cNvPr>
          <p:cNvPicPr>
            <a:picLocks noChangeAspect="1"/>
          </p:cNvPicPr>
          <p:nvPr/>
        </p:nvPicPr>
        <p:blipFill>
          <a:blip r:embed="rId2"/>
          <a:stretch>
            <a:fillRect/>
          </a:stretch>
        </p:blipFill>
        <p:spPr>
          <a:xfrm>
            <a:off x="7801977" y="1089430"/>
            <a:ext cx="4227095" cy="50006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a:extLst>
              <a:ext uri="{FF2B5EF4-FFF2-40B4-BE49-F238E27FC236}">
                <a16:creationId xmlns:a16="http://schemas.microsoft.com/office/drawing/2014/main" id="{6417E499-CCF8-49CC-8795-2E8063F40E9C}"/>
              </a:ext>
            </a:extLst>
          </p:cNvPr>
          <p:cNvSpPr/>
          <p:nvPr/>
        </p:nvSpPr>
        <p:spPr>
          <a:xfrm>
            <a:off x="9682127" y="6297691"/>
            <a:ext cx="466794" cy="369332"/>
          </a:xfrm>
          <a:prstGeom prst="rect">
            <a:avLst/>
          </a:prstGeom>
        </p:spPr>
        <p:txBody>
          <a:bodyPr wrap="none">
            <a:spAutoFit/>
          </a:bodyPr>
          <a:lstStyle/>
          <a:p>
            <a:r>
              <a:rPr lang="en-US" b="1" dirty="0">
                <a:solidFill>
                  <a:schemeClr val="accent1">
                    <a:lumMod val="75000"/>
                  </a:schemeClr>
                </a:solidFill>
                <a:latin typeface="Times New Roman" panose="02020603050405020304" pitchFamily="18" charset="0"/>
                <a:cs typeface="Times New Roman" panose="02020603050405020304" pitchFamily="18" charset="0"/>
              </a:rPr>
              <a:t>C1</a:t>
            </a:r>
            <a:endParaRPr lang="ar-SA" b="1" dirty="0">
              <a:solidFill>
                <a:schemeClr val="accent1">
                  <a:lumMod val="75000"/>
                </a:schemeClr>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4F879E35-A182-419F-B8CD-C0DB47C25913}"/>
              </a:ext>
            </a:extLst>
          </p:cNvPr>
          <p:cNvPicPr>
            <a:picLocks noChangeAspect="1"/>
          </p:cNvPicPr>
          <p:nvPr/>
        </p:nvPicPr>
        <p:blipFill>
          <a:blip r:embed="rId3"/>
          <a:stretch>
            <a:fillRect/>
          </a:stretch>
        </p:blipFill>
        <p:spPr>
          <a:xfrm>
            <a:off x="808366" y="2351267"/>
            <a:ext cx="6837461" cy="29426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9045381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58</a:t>
            </a:fld>
            <a:endParaRPr lang="ar-SA"/>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34587" y="512462"/>
            <a:ext cx="8911687" cy="688570"/>
          </a:xfrm>
        </p:spPr>
        <p:txBody>
          <a:bodyPr>
            <a:normAutofit/>
          </a:bodyPr>
          <a:lstStyle/>
          <a:p>
            <a:pPr algn="ctr" rtl="0"/>
            <a:r>
              <a:rPr lang="en-US" sz="3200" dirty="0">
                <a:latin typeface="Times New Roman" panose="02020603050405020304" pitchFamily="18" charset="0"/>
                <a:cs typeface="Times New Roman" panose="02020603050405020304" pitchFamily="18" charset="0"/>
              </a:rPr>
              <a:t>Detailing </a:t>
            </a:r>
          </a:p>
        </p:txBody>
      </p:sp>
      <p:sp>
        <p:nvSpPr>
          <p:cNvPr id="10" name="Rectangle 9">
            <a:extLst>
              <a:ext uri="{FF2B5EF4-FFF2-40B4-BE49-F238E27FC236}">
                <a16:creationId xmlns:a16="http://schemas.microsoft.com/office/drawing/2014/main" id="{917979A9-395C-4556-993B-44B73F241029}"/>
              </a:ext>
            </a:extLst>
          </p:cNvPr>
          <p:cNvSpPr/>
          <p:nvPr/>
        </p:nvSpPr>
        <p:spPr>
          <a:xfrm>
            <a:off x="1439559" y="1201032"/>
            <a:ext cx="3942041" cy="461665"/>
          </a:xfrm>
          <a:prstGeom prst="rect">
            <a:avLst/>
          </a:prstGeom>
        </p:spPr>
        <p:txBody>
          <a:bodyPr wrap="none">
            <a:spAutoFit/>
          </a:bodyPr>
          <a:lstStyle/>
          <a:p>
            <a:pPr marL="285750" indent="-285750">
              <a:buFont typeface="Wingdings" panose="05000000000000000000" pitchFamily="2" charset="2"/>
              <a:buChar char="q"/>
            </a:pPr>
            <a:r>
              <a:rPr lang="en-US" sz="2400" b="1" dirty="0">
                <a:solidFill>
                  <a:schemeClr val="accent1">
                    <a:lumMod val="75000"/>
                  </a:schemeClr>
                </a:solidFill>
                <a:latin typeface="Times New Roman" panose="02020603050405020304" pitchFamily="18" charset="0"/>
                <a:cs typeface="Times New Roman" panose="02020603050405020304" pitchFamily="18" charset="0"/>
              </a:rPr>
              <a:t>Shear Wall Reinforcement</a:t>
            </a:r>
            <a:endParaRPr lang="ar-SA" sz="2400" b="1" dirty="0">
              <a:solidFill>
                <a:schemeClr val="accent1">
                  <a:lumMod val="75000"/>
                </a:schemeClr>
              </a:solidFill>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36B84A53-1E71-4982-9760-45BF00E86934}"/>
              </a:ext>
            </a:extLst>
          </p:cNvPr>
          <p:cNvPicPr>
            <a:picLocks noChangeAspect="1"/>
          </p:cNvPicPr>
          <p:nvPr/>
        </p:nvPicPr>
        <p:blipFill>
          <a:blip r:embed="rId2"/>
          <a:stretch>
            <a:fillRect/>
          </a:stretch>
        </p:blipFill>
        <p:spPr>
          <a:xfrm>
            <a:off x="1776304" y="1999368"/>
            <a:ext cx="7553325" cy="3657600"/>
          </a:xfrm>
          <a:prstGeom prst="rect">
            <a:avLst/>
          </a:prstGeom>
        </p:spPr>
      </p:pic>
    </p:spTree>
    <p:extLst>
      <p:ext uri="{BB962C8B-B14F-4D97-AF65-F5344CB8AC3E}">
        <p14:creationId xmlns:p14="http://schemas.microsoft.com/office/powerpoint/2010/main" val="36393014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59</a:t>
            </a:fld>
            <a:endParaRPr lang="ar-SA"/>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34587" y="512462"/>
            <a:ext cx="8911687" cy="688570"/>
          </a:xfrm>
        </p:spPr>
        <p:txBody>
          <a:bodyPr>
            <a:normAutofit/>
          </a:bodyPr>
          <a:lstStyle/>
          <a:p>
            <a:pPr algn="ctr" rtl="0"/>
            <a:r>
              <a:rPr lang="en-US" sz="3200" dirty="0">
                <a:latin typeface="Times New Roman" panose="02020603050405020304" pitchFamily="18" charset="0"/>
                <a:cs typeface="Times New Roman" panose="02020603050405020304" pitchFamily="18" charset="0"/>
              </a:rPr>
              <a:t>Detailing </a:t>
            </a:r>
          </a:p>
        </p:txBody>
      </p:sp>
      <p:sp>
        <p:nvSpPr>
          <p:cNvPr id="10" name="Rectangle 9">
            <a:extLst>
              <a:ext uri="{FF2B5EF4-FFF2-40B4-BE49-F238E27FC236}">
                <a16:creationId xmlns:a16="http://schemas.microsoft.com/office/drawing/2014/main" id="{917979A9-395C-4556-993B-44B73F241029}"/>
              </a:ext>
            </a:extLst>
          </p:cNvPr>
          <p:cNvSpPr/>
          <p:nvPr/>
        </p:nvSpPr>
        <p:spPr>
          <a:xfrm>
            <a:off x="1439559" y="1201032"/>
            <a:ext cx="3261662" cy="461665"/>
          </a:xfrm>
          <a:prstGeom prst="rect">
            <a:avLst/>
          </a:prstGeom>
        </p:spPr>
        <p:txBody>
          <a:bodyPr wrap="none">
            <a:spAutoFit/>
          </a:bodyPr>
          <a:lstStyle/>
          <a:p>
            <a:pPr marL="285750" indent="-285750">
              <a:buFont typeface="Wingdings" panose="05000000000000000000" pitchFamily="2" charset="2"/>
              <a:buChar char="q"/>
            </a:pPr>
            <a:r>
              <a:rPr lang="en-US" sz="2400" b="1" dirty="0">
                <a:solidFill>
                  <a:schemeClr val="accent1">
                    <a:lumMod val="75000"/>
                  </a:schemeClr>
                </a:solidFill>
                <a:latin typeface="Times New Roman" panose="02020603050405020304" pitchFamily="18" charset="0"/>
                <a:cs typeface="Times New Roman" panose="02020603050405020304" pitchFamily="18" charset="0"/>
              </a:rPr>
              <a:t>Stairs Reinforcement</a:t>
            </a:r>
            <a:endParaRPr lang="ar-SA" sz="2400" b="1" dirty="0">
              <a:solidFill>
                <a:schemeClr val="accent1">
                  <a:lumMod val="75000"/>
                </a:schemeClr>
              </a:solidFill>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807027E6-4628-4E57-B74E-2C4C18813934}"/>
              </a:ext>
            </a:extLst>
          </p:cNvPr>
          <p:cNvPicPr>
            <a:picLocks noChangeAspect="1"/>
          </p:cNvPicPr>
          <p:nvPr/>
        </p:nvPicPr>
        <p:blipFill>
          <a:blip r:embed="rId2"/>
          <a:stretch>
            <a:fillRect/>
          </a:stretch>
        </p:blipFill>
        <p:spPr>
          <a:xfrm>
            <a:off x="1634587" y="1662697"/>
            <a:ext cx="10066088" cy="4175395"/>
          </a:xfrm>
          <a:prstGeom prst="rect">
            <a:avLst/>
          </a:prstGeom>
        </p:spPr>
      </p:pic>
    </p:spTree>
    <p:extLst>
      <p:ext uri="{BB962C8B-B14F-4D97-AF65-F5344CB8AC3E}">
        <p14:creationId xmlns:p14="http://schemas.microsoft.com/office/powerpoint/2010/main" val="2320869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EDA9F46-961B-4D69-9498-AF4A7277F57D}"/>
              </a:ext>
            </a:extLst>
          </p:cNvPr>
          <p:cNvSpPr>
            <a:spLocks noGrp="1"/>
          </p:cNvSpPr>
          <p:nvPr>
            <p:ph type="sldNum" sz="quarter" idx="12"/>
          </p:nvPr>
        </p:nvSpPr>
        <p:spPr/>
        <p:txBody>
          <a:bodyPr/>
          <a:lstStyle/>
          <a:p>
            <a:fld id="{8BF69CD8-3917-42D1-9CF2-E78257F3A9CA}" type="slidenum">
              <a:rPr lang="ar-SA" smtClean="0"/>
              <a:t>6</a:t>
            </a:fld>
            <a:endParaRPr lang="ar-SA"/>
          </a:p>
        </p:txBody>
      </p:sp>
      <p:pic>
        <p:nvPicPr>
          <p:cNvPr id="8" name="Picture 7">
            <a:extLst>
              <a:ext uri="{FF2B5EF4-FFF2-40B4-BE49-F238E27FC236}">
                <a16:creationId xmlns:a16="http://schemas.microsoft.com/office/drawing/2014/main" id="{CE9793CB-6C21-42A0-BC01-7F249B108DB5}"/>
              </a:ext>
            </a:extLst>
          </p:cNvPr>
          <p:cNvPicPr>
            <a:picLocks noChangeAspect="1"/>
          </p:cNvPicPr>
          <p:nvPr/>
        </p:nvPicPr>
        <p:blipFill>
          <a:blip r:embed="rId3"/>
          <a:stretch>
            <a:fillRect/>
          </a:stretch>
        </p:blipFill>
        <p:spPr>
          <a:xfrm>
            <a:off x="1756746" y="449256"/>
            <a:ext cx="8085086" cy="5784634"/>
          </a:xfrm>
          <a:prstGeom prst="rect">
            <a:avLst/>
          </a:prstGeom>
        </p:spPr>
      </p:pic>
      <p:pic>
        <p:nvPicPr>
          <p:cNvPr id="11" name="Picture 10">
            <a:extLst>
              <a:ext uri="{FF2B5EF4-FFF2-40B4-BE49-F238E27FC236}">
                <a16:creationId xmlns:a16="http://schemas.microsoft.com/office/drawing/2014/main" id="{A2535AEE-5016-43CB-84EA-73BCF7A10135}"/>
              </a:ext>
            </a:extLst>
          </p:cNvPr>
          <p:cNvPicPr>
            <a:picLocks noChangeAspect="1"/>
          </p:cNvPicPr>
          <p:nvPr/>
        </p:nvPicPr>
        <p:blipFill>
          <a:blip r:embed="rId4"/>
          <a:stretch>
            <a:fillRect/>
          </a:stretch>
        </p:blipFill>
        <p:spPr>
          <a:xfrm>
            <a:off x="10447286" y="1470163"/>
            <a:ext cx="599323" cy="1452759"/>
          </a:xfrm>
          <a:prstGeom prst="rect">
            <a:avLst/>
          </a:prstGeom>
        </p:spPr>
      </p:pic>
      <p:sp>
        <p:nvSpPr>
          <p:cNvPr id="14" name="Title 13">
            <a:extLst>
              <a:ext uri="{FF2B5EF4-FFF2-40B4-BE49-F238E27FC236}">
                <a16:creationId xmlns:a16="http://schemas.microsoft.com/office/drawing/2014/main" id="{B15003DB-C03A-47B1-8487-C1C6434E1CD2}"/>
              </a:ext>
            </a:extLst>
          </p:cNvPr>
          <p:cNvSpPr>
            <a:spLocks noGrp="1"/>
          </p:cNvSpPr>
          <p:nvPr>
            <p:ph type="title"/>
          </p:nvPr>
        </p:nvSpPr>
        <p:spPr>
          <a:xfrm>
            <a:off x="8650889" y="5540925"/>
            <a:ext cx="3164506" cy="759522"/>
          </a:xfrm>
        </p:spPr>
        <p:txBody>
          <a:bodyPr>
            <a:normAutofit fontScale="90000"/>
          </a:bodyPr>
          <a:lstStyle/>
          <a:p>
            <a:r>
              <a:rPr lang="en-US" sz="2400" dirty="0">
                <a:solidFill>
                  <a:schemeClr val="tx1"/>
                </a:solidFill>
                <a:latin typeface="Times New Roman" panose="02020603050405020304" pitchFamily="18" charset="0"/>
                <a:cs typeface="Times New Roman" panose="02020603050405020304" pitchFamily="18" charset="0"/>
              </a:rPr>
              <a:t>Building Area = 2430 m</a:t>
            </a:r>
            <a:r>
              <a:rPr lang="en-US" sz="2400" baseline="30000" dirty="0">
                <a:solidFill>
                  <a:schemeClr val="tx1"/>
                </a:solidFill>
                <a:latin typeface="Times New Roman" panose="02020603050405020304" pitchFamily="18" charset="0"/>
                <a:cs typeface="Times New Roman" panose="02020603050405020304" pitchFamily="18" charset="0"/>
              </a:rPr>
              <a:t>2</a:t>
            </a:r>
            <a:endParaRPr lang="en-US" sz="2400" dirty="0">
              <a:solidFill>
                <a:schemeClr val="tx1"/>
              </a:solidFill>
              <a:latin typeface="Times New Roman" panose="02020603050405020304" pitchFamily="18" charset="0"/>
              <a:cs typeface="Times New Roman" panose="02020603050405020304" pitchFamily="18" charset="0"/>
            </a:endParaRPr>
          </a:p>
        </p:txBody>
      </p:sp>
      <p:graphicFrame>
        <p:nvGraphicFramePr>
          <p:cNvPr id="15" name="Table 14">
            <a:extLst>
              <a:ext uri="{FF2B5EF4-FFF2-40B4-BE49-F238E27FC236}">
                <a16:creationId xmlns:a16="http://schemas.microsoft.com/office/drawing/2014/main" id="{9D084FD7-EE9A-4DF4-A1CD-B8BE3EA8175C}"/>
              </a:ext>
            </a:extLst>
          </p:cNvPr>
          <p:cNvGraphicFramePr>
            <a:graphicFrameLocks noGrp="1"/>
          </p:cNvGraphicFramePr>
          <p:nvPr>
            <p:extLst>
              <p:ext uri="{D42A27DB-BD31-4B8C-83A1-F6EECF244321}">
                <p14:modId xmlns:p14="http://schemas.microsoft.com/office/powerpoint/2010/main" val="116543133"/>
              </p:ext>
            </p:extLst>
          </p:nvPr>
        </p:nvGraphicFramePr>
        <p:xfrm>
          <a:off x="8634881" y="4600933"/>
          <a:ext cx="3019357" cy="939992"/>
        </p:xfrm>
        <a:graphic>
          <a:graphicData uri="http://schemas.openxmlformats.org/drawingml/2006/table">
            <a:tbl>
              <a:tblPr firstRow="1" firstCol="1" bandRow="1">
                <a:tableStyleId>{5C22544A-7EE6-4342-B048-85BDC9FD1C3A}</a:tableStyleId>
              </a:tblPr>
              <a:tblGrid>
                <a:gridCol w="734069">
                  <a:extLst>
                    <a:ext uri="{9D8B030D-6E8A-4147-A177-3AD203B41FA5}">
                      <a16:colId xmlns:a16="http://schemas.microsoft.com/office/drawing/2014/main" val="79008973"/>
                    </a:ext>
                  </a:extLst>
                </a:gridCol>
                <a:gridCol w="1396273">
                  <a:extLst>
                    <a:ext uri="{9D8B030D-6E8A-4147-A177-3AD203B41FA5}">
                      <a16:colId xmlns:a16="http://schemas.microsoft.com/office/drawing/2014/main" val="862335463"/>
                    </a:ext>
                  </a:extLst>
                </a:gridCol>
                <a:gridCol w="889015">
                  <a:extLst>
                    <a:ext uri="{9D8B030D-6E8A-4147-A177-3AD203B41FA5}">
                      <a16:colId xmlns:a16="http://schemas.microsoft.com/office/drawing/2014/main" val="4293872681"/>
                    </a:ext>
                  </a:extLst>
                </a:gridCol>
              </a:tblGrid>
              <a:tr h="0">
                <a:tc>
                  <a:txBody>
                    <a:bodyPr/>
                    <a:lstStyle/>
                    <a:p>
                      <a:pPr algn="ctr">
                        <a:lnSpc>
                          <a:spcPct val="107000"/>
                        </a:lnSpc>
                      </a:pPr>
                      <a:r>
                        <a:rPr lang="en-US" sz="1200" dirty="0">
                          <a:effectLst/>
                        </a:rPr>
                        <a:t>Number </a:t>
                      </a:r>
                      <a:endParaRPr lang="en-US" sz="1100" dirty="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07000"/>
                        </a:lnSpc>
                      </a:pPr>
                      <a:r>
                        <a:rPr lang="en-US" sz="1200" dirty="0">
                          <a:effectLst/>
                        </a:rPr>
                        <a:t>Floor name</a:t>
                      </a:r>
                      <a:endParaRPr lang="en-US" sz="1100" dirty="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07000"/>
                        </a:lnSpc>
                      </a:pPr>
                      <a:r>
                        <a:rPr lang="en-US" sz="1200">
                          <a:effectLst/>
                        </a:rPr>
                        <a:t>Floor area (m²)</a:t>
                      </a:r>
                      <a:endParaRPr lang="en-US" sz="110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69217289"/>
                  </a:ext>
                </a:extLst>
              </a:tr>
              <a:tr h="0">
                <a:tc>
                  <a:txBody>
                    <a:bodyPr/>
                    <a:lstStyle/>
                    <a:p>
                      <a:pPr algn="ctr">
                        <a:lnSpc>
                          <a:spcPct val="107000"/>
                        </a:lnSpc>
                      </a:pPr>
                      <a:r>
                        <a:rPr lang="en-US" sz="1200" dirty="0">
                          <a:effectLst/>
                        </a:rPr>
                        <a:t>1</a:t>
                      </a:r>
                      <a:endParaRPr lang="en-US" sz="1100" dirty="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07000"/>
                        </a:lnSpc>
                      </a:pPr>
                      <a:r>
                        <a:rPr lang="en-US" sz="1200" dirty="0">
                          <a:effectLst/>
                        </a:rPr>
                        <a:t>Basement floor</a:t>
                      </a:r>
                      <a:endParaRPr lang="en-US" sz="1100" dirty="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07000"/>
                        </a:lnSpc>
                      </a:pPr>
                      <a:r>
                        <a:rPr lang="en-US" sz="1200" dirty="0">
                          <a:effectLst/>
                        </a:rPr>
                        <a:t>956</a:t>
                      </a:r>
                      <a:endParaRPr lang="en-US" sz="1100" dirty="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54397974"/>
                  </a:ext>
                </a:extLst>
              </a:tr>
              <a:tr h="0">
                <a:tc>
                  <a:txBody>
                    <a:bodyPr/>
                    <a:lstStyle/>
                    <a:p>
                      <a:pPr algn="ctr">
                        <a:lnSpc>
                          <a:spcPct val="107000"/>
                        </a:lnSpc>
                      </a:pPr>
                      <a:r>
                        <a:rPr lang="en-US" sz="1200">
                          <a:effectLst/>
                        </a:rPr>
                        <a:t>2</a:t>
                      </a:r>
                      <a:endParaRPr lang="en-US" sz="110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07000"/>
                        </a:lnSpc>
                      </a:pPr>
                      <a:r>
                        <a:rPr lang="en-US" sz="1200" dirty="0">
                          <a:effectLst/>
                        </a:rPr>
                        <a:t>Ground floor</a:t>
                      </a:r>
                      <a:endParaRPr lang="en-US" sz="1100" dirty="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07000"/>
                        </a:lnSpc>
                      </a:pPr>
                      <a:r>
                        <a:rPr lang="en-US" sz="1200" dirty="0">
                          <a:effectLst/>
                        </a:rPr>
                        <a:t>950</a:t>
                      </a:r>
                      <a:endParaRPr lang="en-US" sz="1100" dirty="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67881462"/>
                  </a:ext>
                </a:extLst>
              </a:tr>
              <a:tr h="0">
                <a:tc>
                  <a:txBody>
                    <a:bodyPr/>
                    <a:lstStyle/>
                    <a:p>
                      <a:pPr algn="ctr">
                        <a:lnSpc>
                          <a:spcPct val="107000"/>
                        </a:lnSpc>
                      </a:pPr>
                      <a:r>
                        <a:rPr lang="en-US" sz="1200">
                          <a:effectLst/>
                        </a:rPr>
                        <a:t>3</a:t>
                      </a:r>
                      <a:endParaRPr lang="en-US" sz="110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07000"/>
                        </a:lnSpc>
                      </a:pPr>
                      <a:r>
                        <a:rPr lang="en-US" sz="1200">
                          <a:effectLst/>
                        </a:rPr>
                        <a:t>First floor</a:t>
                      </a:r>
                      <a:endParaRPr lang="en-US" sz="1100">
                        <a:effectLst/>
                        <a:latin typeface="Calibri" panose="020F0502020204030204" pitchFamily="34" charset="0"/>
                        <a:cs typeface="Arial" panose="020B0604020202020204" pitchFamily="34" charset="0"/>
                      </a:endParaRPr>
                    </a:p>
                  </a:txBody>
                  <a:tcPr marL="68580" marR="68580" marT="0" marB="0"/>
                </a:tc>
                <a:tc>
                  <a:txBody>
                    <a:bodyPr/>
                    <a:lstStyle/>
                    <a:p>
                      <a:pPr algn="ctr">
                        <a:lnSpc>
                          <a:spcPct val="107000"/>
                        </a:lnSpc>
                      </a:pPr>
                      <a:r>
                        <a:rPr lang="en-US" sz="1200" dirty="0">
                          <a:effectLst/>
                        </a:rPr>
                        <a:t>524</a:t>
                      </a:r>
                      <a:endParaRPr lang="en-US" sz="1100" dirty="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27026825"/>
                  </a:ext>
                </a:extLst>
              </a:tr>
            </a:tbl>
          </a:graphicData>
        </a:graphic>
      </p:graphicFrame>
    </p:spTree>
    <p:extLst>
      <p:ext uri="{BB962C8B-B14F-4D97-AF65-F5344CB8AC3E}">
        <p14:creationId xmlns:p14="http://schemas.microsoft.com/office/powerpoint/2010/main" val="159912303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60</a:t>
            </a:fld>
            <a:endParaRPr lang="ar-SA"/>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34587" y="512462"/>
            <a:ext cx="8911687" cy="688570"/>
          </a:xfrm>
        </p:spPr>
        <p:txBody>
          <a:bodyPr>
            <a:normAutofit/>
          </a:bodyPr>
          <a:lstStyle/>
          <a:p>
            <a:pPr algn="ctr" rtl="0"/>
            <a:r>
              <a:rPr lang="en-US" sz="3200" dirty="0">
                <a:latin typeface="Times New Roman" panose="02020603050405020304" pitchFamily="18" charset="0"/>
                <a:cs typeface="Times New Roman" panose="02020603050405020304" pitchFamily="18" charset="0"/>
              </a:rPr>
              <a:t>Detailing </a:t>
            </a:r>
          </a:p>
        </p:txBody>
      </p:sp>
      <p:sp>
        <p:nvSpPr>
          <p:cNvPr id="10" name="Rectangle 9">
            <a:extLst>
              <a:ext uri="{FF2B5EF4-FFF2-40B4-BE49-F238E27FC236}">
                <a16:creationId xmlns:a16="http://schemas.microsoft.com/office/drawing/2014/main" id="{917979A9-395C-4556-993B-44B73F241029}"/>
              </a:ext>
            </a:extLst>
          </p:cNvPr>
          <p:cNvSpPr/>
          <p:nvPr/>
        </p:nvSpPr>
        <p:spPr>
          <a:xfrm>
            <a:off x="1439559" y="1201032"/>
            <a:ext cx="3500510" cy="461665"/>
          </a:xfrm>
          <a:prstGeom prst="rect">
            <a:avLst/>
          </a:prstGeom>
        </p:spPr>
        <p:txBody>
          <a:bodyPr wrap="none">
            <a:spAutoFit/>
          </a:bodyPr>
          <a:lstStyle/>
          <a:p>
            <a:pPr marL="285750" indent="-285750">
              <a:buFont typeface="Wingdings" panose="05000000000000000000" pitchFamily="2" charset="2"/>
              <a:buChar char="q"/>
            </a:pPr>
            <a:r>
              <a:rPr lang="en-US" sz="2400" b="1" dirty="0">
                <a:solidFill>
                  <a:schemeClr val="accent1">
                    <a:lumMod val="75000"/>
                  </a:schemeClr>
                </a:solidFill>
                <a:latin typeface="Times New Roman" panose="02020603050405020304" pitchFamily="18" charset="0"/>
                <a:cs typeface="Times New Roman" panose="02020603050405020304" pitchFamily="18" charset="0"/>
              </a:rPr>
              <a:t>Footing Reinforcement</a:t>
            </a:r>
            <a:endParaRPr lang="ar-SA" sz="2400" b="1" dirty="0">
              <a:solidFill>
                <a:schemeClr val="accent1">
                  <a:lumMod val="75000"/>
                </a:schemeClr>
              </a:solidFill>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2EB28150-94BC-4BBF-A265-BCE581BB957D}"/>
              </a:ext>
            </a:extLst>
          </p:cNvPr>
          <p:cNvPicPr>
            <a:picLocks noChangeAspect="1"/>
          </p:cNvPicPr>
          <p:nvPr/>
        </p:nvPicPr>
        <p:blipFill>
          <a:blip r:embed="rId2"/>
          <a:stretch>
            <a:fillRect/>
          </a:stretch>
        </p:blipFill>
        <p:spPr>
          <a:xfrm>
            <a:off x="868659" y="1662697"/>
            <a:ext cx="10470537" cy="48672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4328253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pPr/>
              <a:t>61</a:t>
            </a:fld>
            <a:endParaRPr lang="ar-SA"/>
          </a:p>
        </p:txBody>
      </p:sp>
      <p:sp>
        <p:nvSpPr>
          <p:cNvPr id="7" name="Title 1">
            <a:extLst>
              <a:ext uri="{FF2B5EF4-FFF2-40B4-BE49-F238E27FC236}">
                <a16:creationId xmlns:a16="http://schemas.microsoft.com/office/drawing/2014/main" id="{C9B2B022-7E1B-4631-9DE7-12ADEE12EF52}"/>
              </a:ext>
            </a:extLst>
          </p:cNvPr>
          <p:cNvSpPr>
            <a:spLocks noGrp="1"/>
          </p:cNvSpPr>
          <p:nvPr>
            <p:ph type="title"/>
          </p:nvPr>
        </p:nvSpPr>
        <p:spPr>
          <a:xfrm>
            <a:off x="1634587" y="512462"/>
            <a:ext cx="8911687" cy="688570"/>
          </a:xfrm>
        </p:spPr>
        <p:txBody>
          <a:bodyPr>
            <a:normAutofit/>
          </a:bodyPr>
          <a:lstStyle/>
          <a:p>
            <a:pPr algn="ctr" rtl="0"/>
            <a:r>
              <a:rPr lang="en-US" sz="3200" dirty="0">
                <a:latin typeface="Times New Roman" panose="02020603050405020304" pitchFamily="18" charset="0"/>
                <a:cs typeface="Times New Roman" panose="02020603050405020304" pitchFamily="18" charset="0"/>
              </a:rPr>
              <a:t>Detailing </a:t>
            </a:r>
          </a:p>
        </p:txBody>
      </p:sp>
      <p:sp>
        <p:nvSpPr>
          <p:cNvPr id="10" name="Rectangle 9">
            <a:extLst>
              <a:ext uri="{FF2B5EF4-FFF2-40B4-BE49-F238E27FC236}">
                <a16:creationId xmlns:a16="http://schemas.microsoft.com/office/drawing/2014/main" id="{917979A9-395C-4556-993B-44B73F241029}"/>
              </a:ext>
            </a:extLst>
          </p:cNvPr>
          <p:cNvSpPr/>
          <p:nvPr/>
        </p:nvSpPr>
        <p:spPr>
          <a:xfrm>
            <a:off x="1439559" y="1201032"/>
            <a:ext cx="3500510" cy="461665"/>
          </a:xfrm>
          <a:prstGeom prst="rect">
            <a:avLst/>
          </a:prstGeom>
        </p:spPr>
        <p:txBody>
          <a:bodyPr wrap="none">
            <a:spAutoFit/>
          </a:bodyPr>
          <a:lstStyle/>
          <a:p>
            <a:pPr marL="285750" indent="-285750">
              <a:buFont typeface="Wingdings" panose="05000000000000000000" pitchFamily="2" charset="2"/>
              <a:buChar char="q"/>
            </a:pPr>
            <a:r>
              <a:rPr lang="en-US" sz="2400" b="1" dirty="0">
                <a:solidFill>
                  <a:schemeClr val="accent1">
                    <a:lumMod val="75000"/>
                  </a:schemeClr>
                </a:solidFill>
                <a:latin typeface="Times New Roman" panose="02020603050405020304" pitchFamily="18" charset="0"/>
                <a:cs typeface="Times New Roman" panose="02020603050405020304" pitchFamily="18" charset="0"/>
              </a:rPr>
              <a:t>Footing Reinforcement</a:t>
            </a:r>
            <a:endParaRPr lang="ar-SA" sz="2400" b="1" dirty="0">
              <a:solidFill>
                <a:schemeClr val="accent1">
                  <a:lumMod val="75000"/>
                </a:schemeClr>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0A4164BD-B6C3-4500-BCCF-A2A3158EB44F}"/>
              </a:ext>
            </a:extLst>
          </p:cNvPr>
          <p:cNvPicPr>
            <a:picLocks noChangeAspect="1"/>
          </p:cNvPicPr>
          <p:nvPr/>
        </p:nvPicPr>
        <p:blipFill>
          <a:blip r:embed="rId2"/>
          <a:stretch>
            <a:fillRect/>
          </a:stretch>
        </p:blipFill>
        <p:spPr>
          <a:xfrm>
            <a:off x="280737" y="2717027"/>
            <a:ext cx="11911263" cy="24872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0601860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70567" y="1754945"/>
            <a:ext cx="8915399" cy="2262781"/>
          </a:xfrm>
        </p:spPr>
        <p:txBody>
          <a:bodyPr/>
          <a:lstStyle/>
          <a:p>
            <a:r>
              <a:rPr lang="en-US" sz="6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Electrical</a:t>
            </a:r>
            <a:r>
              <a:rPr lang="en-US" dirty="0"/>
              <a:t> </a:t>
            </a:r>
            <a:r>
              <a:rPr lang="en-US" sz="6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Design.</a:t>
            </a:r>
            <a:endParaRPr lang="ar-SA" sz="6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55BA788E-0EB1-4222-88E2-F2429535A218}"/>
              </a:ext>
            </a:extLst>
          </p:cNvPr>
          <p:cNvSpPr>
            <a:spLocks noGrp="1"/>
          </p:cNvSpPr>
          <p:nvPr>
            <p:ph type="sldNum" sz="quarter" idx="12"/>
          </p:nvPr>
        </p:nvSpPr>
        <p:spPr/>
        <p:txBody>
          <a:bodyPr/>
          <a:lstStyle/>
          <a:p>
            <a:fld id="{8BF69CD8-3917-42D1-9CF2-E78257F3A9CA}" type="slidenum">
              <a:rPr lang="ar-SA" smtClean="0"/>
              <a:t>62</a:t>
            </a:fld>
            <a:endParaRPr lang="ar-SA"/>
          </a:p>
        </p:txBody>
      </p:sp>
    </p:spTree>
    <p:extLst>
      <p:ext uri="{BB962C8B-B14F-4D97-AF65-F5344CB8AC3E}">
        <p14:creationId xmlns:p14="http://schemas.microsoft.com/office/powerpoint/2010/main" val="128348917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8463" y="624110"/>
            <a:ext cx="9746150" cy="1280890"/>
          </a:xfrm>
        </p:spPr>
        <p:txBody>
          <a:bodyPr>
            <a:normAutofit/>
          </a:bodyPr>
          <a:lstStyle/>
          <a:p>
            <a:r>
              <a:rPr lang="en-US" dirty="0"/>
              <a:t>Electrical Design.</a:t>
            </a:r>
            <a:br>
              <a:rPr lang="en-US" sz="3600" dirty="0"/>
            </a:br>
            <a:r>
              <a:rPr lang="en-US" sz="3600" dirty="0">
                <a:solidFill>
                  <a:srgbClr val="C00000"/>
                </a:solidFill>
              </a:rPr>
              <a:t>Luminaires Layout.</a:t>
            </a:r>
            <a:endParaRPr lang="ar-SA" sz="3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11579" y="2041100"/>
            <a:ext cx="5094515" cy="4592546"/>
          </a:xfrm>
        </p:spPr>
      </p:pic>
      <p:pic>
        <p:nvPicPr>
          <p:cNvPr id="6" name="Picture 5"/>
          <p:cNvPicPr>
            <a:picLocks noChangeAspect="1"/>
          </p:cNvPicPr>
          <p:nvPr/>
        </p:nvPicPr>
        <p:blipFill>
          <a:blip r:embed="rId3"/>
          <a:stretch>
            <a:fillRect/>
          </a:stretch>
        </p:blipFill>
        <p:spPr>
          <a:xfrm>
            <a:off x="7300126" y="2041101"/>
            <a:ext cx="4560298" cy="4592545"/>
          </a:xfrm>
          <a:prstGeom prst="rect">
            <a:avLst/>
          </a:prstGeom>
        </p:spPr>
      </p:pic>
      <p:sp>
        <p:nvSpPr>
          <p:cNvPr id="3" name="Slide Number Placeholder 2">
            <a:extLst>
              <a:ext uri="{FF2B5EF4-FFF2-40B4-BE49-F238E27FC236}">
                <a16:creationId xmlns:a16="http://schemas.microsoft.com/office/drawing/2014/main" id="{2712A919-9B52-47ED-8A6C-95AC6262B282}"/>
              </a:ext>
            </a:extLst>
          </p:cNvPr>
          <p:cNvSpPr>
            <a:spLocks noGrp="1"/>
          </p:cNvSpPr>
          <p:nvPr>
            <p:ph type="sldNum" sz="quarter" idx="12"/>
          </p:nvPr>
        </p:nvSpPr>
        <p:spPr/>
        <p:txBody>
          <a:bodyPr/>
          <a:lstStyle/>
          <a:p>
            <a:fld id="{8BF69CD8-3917-42D1-9CF2-E78257F3A9CA}" type="slidenum">
              <a:rPr lang="ar-SA" smtClean="0"/>
              <a:t>63</a:t>
            </a:fld>
            <a:endParaRPr lang="ar-SA"/>
          </a:p>
        </p:txBody>
      </p:sp>
    </p:spTree>
    <p:extLst>
      <p:ext uri="{BB962C8B-B14F-4D97-AF65-F5344CB8AC3E}">
        <p14:creationId xmlns:p14="http://schemas.microsoft.com/office/powerpoint/2010/main" val="325190930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8462" y="624110"/>
            <a:ext cx="9746149" cy="1280890"/>
          </a:xfrm>
        </p:spPr>
        <p:txBody>
          <a:bodyPr>
            <a:normAutofit fontScale="90000"/>
          </a:bodyPr>
          <a:lstStyle/>
          <a:p>
            <a:r>
              <a:rPr lang="en-US" sz="4900" dirty="0"/>
              <a:t>Electrical Design.</a:t>
            </a:r>
            <a:br>
              <a:rPr lang="en-US" dirty="0"/>
            </a:br>
            <a:r>
              <a:rPr lang="en-US" sz="4000" dirty="0">
                <a:solidFill>
                  <a:srgbClr val="C00000"/>
                </a:solidFill>
              </a:rPr>
              <a:t>Recommended Lux.</a:t>
            </a:r>
            <a:br>
              <a:rPr lang="en-US" dirty="0">
                <a:solidFill>
                  <a:srgbClr val="C00000"/>
                </a:solidFill>
              </a:rPr>
            </a:br>
            <a:endParaRPr lang="ar-SA" dirty="0"/>
          </a:p>
        </p:txBody>
      </p:sp>
      <p:graphicFrame>
        <p:nvGraphicFramePr>
          <p:cNvPr id="6" name="Content Placeholder 5"/>
          <p:cNvGraphicFramePr>
            <a:graphicFrameLocks noGrp="1"/>
          </p:cNvGraphicFramePr>
          <p:nvPr>
            <p:ph sz="half" idx="1"/>
            <p:extLst/>
          </p:nvPr>
        </p:nvGraphicFramePr>
        <p:xfrm>
          <a:off x="2210888" y="2182381"/>
          <a:ext cx="7770223" cy="1752540"/>
        </p:xfrm>
        <a:graphic>
          <a:graphicData uri="http://schemas.openxmlformats.org/drawingml/2006/table">
            <a:tbl>
              <a:tblPr rtl="1" firstRow="1" bandRow="1">
                <a:tableStyleId>{5C22544A-7EE6-4342-B048-85BDC9FD1C3A}</a:tableStyleId>
              </a:tblPr>
              <a:tblGrid>
                <a:gridCol w="1882140">
                  <a:extLst>
                    <a:ext uri="{9D8B030D-6E8A-4147-A177-3AD203B41FA5}">
                      <a16:colId xmlns:a16="http://schemas.microsoft.com/office/drawing/2014/main" val="413469761"/>
                    </a:ext>
                  </a:extLst>
                </a:gridCol>
                <a:gridCol w="1227908">
                  <a:extLst>
                    <a:ext uri="{9D8B030D-6E8A-4147-A177-3AD203B41FA5}">
                      <a16:colId xmlns:a16="http://schemas.microsoft.com/office/drawing/2014/main" val="2420319833"/>
                    </a:ext>
                  </a:extLst>
                </a:gridCol>
                <a:gridCol w="2011680">
                  <a:extLst>
                    <a:ext uri="{9D8B030D-6E8A-4147-A177-3AD203B41FA5}">
                      <a16:colId xmlns:a16="http://schemas.microsoft.com/office/drawing/2014/main" val="482259337"/>
                    </a:ext>
                  </a:extLst>
                </a:gridCol>
                <a:gridCol w="2648495">
                  <a:extLst>
                    <a:ext uri="{9D8B030D-6E8A-4147-A177-3AD203B41FA5}">
                      <a16:colId xmlns:a16="http://schemas.microsoft.com/office/drawing/2014/main" val="412340081"/>
                    </a:ext>
                  </a:extLst>
                </a:gridCol>
              </a:tblGrid>
              <a:tr h="430190">
                <a:tc>
                  <a:txBody>
                    <a:bodyPr/>
                    <a:lstStyle/>
                    <a:p>
                      <a:pPr algn="ctr" rtl="1"/>
                      <a:r>
                        <a:rPr lang="en-US" dirty="0"/>
                        <a:t>uniformity</a:t>
                      </a:r>
                      <a:endParaRPr lang="ar-SA" dirty="0"/>
                    </a:p>
                  </a:txBody>
                  <a:tcPr/>
                </a:tc>
                <a:tc>
                  <a:txBody>
                    <a:bodyPr/>
                    <a:lstStyle/>
                    <a:p>
                      <a:pPr algn="ctr" rtl="1"/>
                      <a:r>
                        <a:rPr lang="en-US" dirty="0"/>
                        <a:t>glare</a:t>
                      </a:r>
                      <a:endParaRPr lang="ar-SA" dirty="0"/>
                    </a:p>
                  </a:txBody>
                  <a:tcPr/>
                </a:tc>
                <a:tc>
                  <a:txBody>
                    <a:bodyPr/>
                    <a:lstStyle/>
                    <a:p>
                      <a:pPr algn="ctr" rtl="1"/>
                      <a:r>
                        <a:rPr lang="en-US" dirty="0"/>
                        <a:t>Illuminance (Lux)</a:t>
                      </a:r>
                      <a:endParaRPr lang="ar-SA"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a:t>Classrooms assessment</a:t>
                      </a:r>
                      <a:endParaRPr lang="ar-SA" dirty="0"/>
                    </a:p>
                    <a:p>
                      <a:pPr rtl="1"/>
                      <a:endParaRPr lang="ar-SA" dirty="0"/>
                    </a:p>
                  </a:txBody>
                  <a:tcPr/>
                </a:tc>
                <a:extLst>
                  <a:ext uri="{0D108BD9-81ED-4DB2-BD59-A6C34878D82A}">
                    <a16:rowId xmlns:a16="http://schemas.microsoft.com/office/drawing/2014/main" val="3861799707"/>
                  </a:ext>
                </a:extLst>
              </a:tr>
              <a:tr h="419070">
                <a:tc>
                  <a:txBody>
                    <a:bodyPr/>
                    <a:lstStyle/>
                    <a:p>
                      <a:pPr algn="ctr" rtl="1"/>
                      <a:r>
                        <a:rPr lang="en-US" dirty="0"/>
                        <a:t>0.6</a:t>
                      </a:r>
                      <a:endParaRPr lang="ar-SA" dirty="0"/>
                    </a:p>
                  </a:txBody>
                  <a:tcPr/>
                </a:tc>
                <a:tc>
                  <a:txBody>
                    <a:bodyPr/>
                    <a:lstStyle/>
                    <a:p>
                      <a:pPr algn="ctr" rtl="1"/>
                      <a:r>
                        <a:rPr lang="en-US" dirty="0"/>
                        <a:t>19</a:t>
                      </a:r>
                      <a:endParaRPr lang="ar-SA" dirty="0"/>
                    </a:p>
                  </a:txBody>
                  <a:tcPr/>
                </a:tc>
                <a:tc>
                  <a:txBody>
                    <a:bodyPr/>
                    <a:lstStyle/>
                    <a:p>
                      <a:pPr algn="ctr" rtl="1"/>
                      <a:r>
                        <a:rPr lang="en-US" dirty="0"/>
                        <a:t>300</a:t>
                      </a:r>
                      <a:endParaRPr lang="ar-SA" dirty="0"/>
                    </a:p>
                  </a:txBody>
                  <a:tcPr/>
                </a:tc>
                <a:tc>
                  <a:txBody>
                    <a:bodyPr/>
                    <a:lstStyle/>
                    <a:p>
                      <a:pPr rtl="1"/>
                      <a:r>
                        <a:rPr lang="en-US" dirty="0"/>
                        <a:t>Standards</a:t>
                      </a:r>
                      <a:endParaRPr lang="ar-SA" dirty="0"/>
                    </a:p>
                  </a:txBody>
                  <a:tcPr/>
                </a:tc>
                <a:extLst>
                  <a:ext uri="{0D108BD9-81ED-4DB2-BD59-A6C34878D82A}">
                    <a16:rowId xmlns:a16="http://schemas.microsoft.com/office/drawing/2014/main" val="3007543205"/>
                  </a:ext>
                </a:extLst>
              </a:tr>
              <a:tr h="419070">
                <a:tc>
                  <a:txBody>
                    <a:bodyPr/>
                    <a:lstStyle/>
                    <a:p>
                      <a:pPr algn="ctr" rtl="1"/>
                      <a:r>
                        <a:rPr lang="en-US" dirty="0"/>
                        <a:t>0.6</a:t>
                      </a:r>
                      <a:endParaRPr lang="ar-SA" dirty="0"/>
                    </a:p>
                  </a:txBody>
                  <a:tcPr/>
                </a:tc>
                <a:tc>
                  <a:txBody>
                    <a:bodyPr/>
                    <a:lstStyle/>
                    <a:p>
                      <a:pPr algn="ctr" rtl="1"/>
                      <a:r>
                        <a:rPr lang="en-US" dirty="0"/>
                        <a:t>13.8</a:t>
                      </a:r>
                      <a:endParaRPr lang="ar-SA" dirty="0"/>
                    </a:p>
                  </a:txBody>
                  <a:tcPr/>
                </a:tc>
                <a:tc>
                  <a:txBody>
                    <a:bodyPr/>
                    <a:lstStyle/>
                    <a:p>
                      <a:pPr algn="ctr" rtl="1"/>
                      <a:r>
                        <a:rPr lang="en-US" dirty="0"/>
                        <a:t>318</a:t>
                      </a:r>
                      <a:endParaRPr lang="ar-SA" dirty="0"/>
                    </a:p>
                  </a:txBody>
                  <a:tcPr/>
                </a:tc>
                <a:tc>
                  <a:txBody>
                    <a:bodyPr/>
                    <a:lstStyle/>
                    <a:p>
                      <a:pPr rtl="1"/>
                      <a:r>
                        <a:rPr lang="en-US" dirty="0"/>
                        <a:t>Result</a:t>
                      </a:r>
                      <a:endParaRPr lang="ar-SA" dirty="0"/>
                    </a:p>
                  </a:txBody>
                  <a:tcPr/>
                </a:tc>
                <a:extLst>
                  <a:ext uri="{0D108BD9-81ED-4DB2-BD59-A6C34878D82A}">
                    <a16:rowId xmlns:a16="http://schemas.microsoft.com/office/drawing/2014/main" val="3586473770"/>
                  </a:ext>
                </a:extLst>
              </a:tr>
            </a:tbl>
          </a:graphicData>
        </a:graphic>
      </p:graphicFrame>
      <p:graphicFrame>
        <p:nvGraphicFramePr>
          <p:cNvPr id="7" name="Content Placeholder 6"/>
          <p:cNvGraphicFramePr>
            <a:graphicFrameLocks noGrp="1"/>
          </p:cNvGraphicFramePr>
          <p:nvPr>
            <p:ph sz="half" idx="2"/>
            <p:extLst/>
          </p:nvPr>
        </p:nvGraphicFramePr>
        <p:xfrm>
          <a:off x="2210886" y="4803957"/>
          <a:ext cx="7770224" cy="1381760"/>
        </p:xfrm>
        <a:graphic>
          <a:graphicData uri="http://schemas.openxmlformats.org/drawingml/2006/table">
            <a:tbl>
              <a:tblPr rtl="1" firstRow="1" bandRow="1">
                <a:tableStyleId>{5C22544A-7EE6-4342-B048-85BDC9FD1C3A}</a:tableStyleId>
              </a:tblPr>
              <a:tblGrid>
                <a:gridCol w="1942556">
                  <a:extLst>
                    <a:ext uri="{9D8B030D-6E8A-4147-A177-3AD203B41FA5}">
                      <a16:colId xmlns:a16="http://schemas.microsoft.com/office/drawing/2014/main" val="2267787646"/>
                    </a:ext>
                  </a:extLst>
                </a:gridCol>
                <a:gridCol w="1154428">
                  <a:extLst>
                    <a:ext uri="{9D8B030D-6E8A-4147-A177-3AD203B41FA5}">
                      <a16:colId xmlns:a16="http://schemas.microsoft.com/office/drawing/2014/main" val="3689511899"/>
                    </a:ext>
                  </a:extLst>
                </a:gridCol>
                <a:gridCol w="1959429">
                  <a:extLst>
                    <a:ext uri="{9D8B030D-6E8A-4147-A177-3AD203B41FA5}">
                      <a16:colId xmlns:a16="http://schemas.microsoft.com/office/drawing/2014/main" val="805772572"/>
                    </a:ext>
                  </a:extLst>
                </a:gridCol>
                <a:gridCol w="2713811">
                  <a:extLst>
                    <a:ext uri="{9D8B030D-6E8A-4147-A177-3AD203B41FA5}">
                      <a16:colId xmlns:a16="http://schemas.microsoft.com/office/drawing/2014/main" val="3441960796"/>
                    </a:ext>
                  </a:extLst>
                </a:gridCol>
              </a:tblGrid>
              <a:tr h="370840">
                <a:tc>
                  <a:txBody>
                    <a:bodyPr/>
                    <a:lstStyle/>
                    <a:p>
                      <a:pPr algn="ctr" rtl="1"/>
                      <a:r>
                        <a:rPr lang="en-US" dirty="0"/>
                        <a:t>uniformity</a:t>
                      </a:r>
                      <a:endParaRPr lang="ar-SA" dirty="0"/>
                    </a:p>
                  </a:txBody>
                  <a:tcPr/>
                </a:tc>
                <a:tc>
                  <a:txBody>
                    <a:bodyPr/>
                    <a:lstStyle/>
                    <a:p>
                      <a:pPr algn="ctr" rtl="1"/>
                      <a:r>
                        <a:rPr lang="en-US" dirty="0"/>
                        <a:t>glare</a:t>
                      </a:r>
                      <a:endParaRPr lang="ar-SA" dirty="0"/>
                    </a:p>
                  </a:txBody>
                  <a:tcPr/>
                </a:tc>
                <a:tc>
                  <a:txBody>
                    <a:bodyPr/>
                    <a:lstStyle/>
                    <a:p>
                      <a:pPr algn="ctr" rtl="1"/>
                      <a:r>
                        <a:rPr lang="en-US" dirty="0"/>
                        <a:t>Illuminance (Lux)</a:t>
                      </a:r>
                      <a:endParaRPr lang="ar-SA" dirty="0"/>
                    </a:p>
                  </a:txBody>
                  <a:tcPr/>
                </a:tc>
                <a:tc>
                  <a:txBody>
                    <a:bodyPr/>
                    <a:lstStyle/>
                    <a:p>
                      <a:pPr algn="ctr" rtl="1"/>
                      <a:r>
                        <a:rPr lang="en-US" dirty="0"/>
                        <a:t>multi-purpose assessment</a:t>
                      </a:r>
                      <a:endParaRPr lang="ar-SA" dirty="0"/>
                    </a:p>
                  </a:txBody>
                  <a:tcPr/>
                </a:tc>
                <a:extLst>
                  <a:ext uri="{0D108BD9-81ED-4DB2-BD59-A6C34878D82A}">
                    <a16:rowId xmlns:a16="http://schemas.microsoft.com/office/drawing/2014/main" val="951476723"/>
                  </a:ext>
                </a:extLst>
              </a:tr>
              <a:tr h="370840">
                <a:tc>
                  <a:txBody>
                    <a:bodyPr/>
                    <a:lstStyle/>
                    <a:p>
                      <a:pPr algn="ctr" rtl="1"/>
                      <a:r>
                        <a:rPr lang="en-US" dirty="0"/>
                        <a:t>0.6</a:t>
                      </a:r>
                      <a:endParaRPr lang="ar-SA" dirty="0"/>
                    </a:p>
                  </a:txBody>
                  <a:tcPr/>
                </a:tc>
                <a:tc>
                  <a:txBody>
                    <a:bodyPr/>
                    <a:lstStyle/>
                    <a:p>
                      <a:pPr algn="ctr" rtl="1"/>
                      <a:r>
                        <a:rPr lang="en-US" dirty="0"/>
                        <a:t>19</a:t>
                      </a:r>
                      <a:endParaRPr lang="ar-SA" dirty="0"/>
                    </a:p>
                  </a:txBody>
                  <a:tcPr/>
                </a:tc>
                <a:tc>
                  <a:txBody>
                    <a:bodyPr/>
                    <a:lstStyle/>
                    <a:p>
                      <a:pPr algn="ctr" rtl="1"/>
                      <a:r>
                        <a:rPr lang="en-US" dirty="0"/>
                        <a:t>500</a:t>
                      </a:r>
                      <a:endParaRPr lang="ar-SA" dirty="0"/>
                    </a:p>
                  </a:txBody>
                  <a:tcPr/>
                </a:tc>
                <a:tc>
                  <a:txBody>
                    <a:bodyPr/>
                    <a:lstStyle/>
                    <a:p>
                      <a:pPr rtl="1"/>
                      <a:r>
                        <a:rPr lang="en-US" dirty="0"/>
                        <a:t>Standards</a:t>
                      </a:r>
                      <a:endParaRPr lang="ar-SA" dirty="0"/>
                    </a:p>
                  </a:txBody>
                  <a:tcPr/>
                </a:tc>
                <a:extLst>
                  <a:ext uri="{0D108BD9-81ED-4DB2-BD59-A6C34878D82A}">
                    <a16:rowId xmlns:a16="http://schemas.microsoft.com/office/drawing/2014/main" val="3903594622"/>
                  </a:ext>
                </a:extLst>
              </a:tr>
              <a:tr h="370840">
                <a:tc>
                  <a:txBody>
                    <a:bodyPr/>
                    <a:lstStyle/>
                    <a:p>
                      <a:pPr algn="ctr" rtl="1"/>
                      <a:r>
                        <a:rPr lang="en-US" dirty="0"/>
                        <a:t>0.61</a:t>
                      </a:r>
                      <a:endParaRPr lang="ar-SA" dirty="0"/>
                    </a:p>
                  </a:txBody>
                  <a:tcPr/>
                </a:tc>
                <a:tc>
                  <a:txBody>
                    <a:bodyPr/>
                    <a:lstStyle/>
                    <a:p>
                      <a:pPr algn="ctr" rtl="1"/>
                      <a:r>
                        <a:rPr lang="en-US" dirty="0"/>
                        <a:t>15.2</a:t>
                      </a:r>
                      <a:endParaRPr lang="ar-SA" dirty="0"/>
                    </a:p>
                  </a:txBody>
                  <a:tcPr/>
                </a:tc>
                <a:tc>
                  <a:txBody>
                    <a:bodyPr/>
                    <a:lstStyle/>
                    <a:p>
                      <a:pPr algn="ctr" rtl="1"/>
                      <a:r>
                        <a:rPr lang="en-US" dirty="0"/>
                        <a:t>506</a:t>
                      </a:r>
                      <a:endParaRPr lang="ar-SA" dirty="0"/>
                    </a:p>
                  </a:txBody>
                  <a:tcPr/>
                </a:tc>
                <a:tc>
                  <a:txBody>
                    <a:bodyPr/>
                    <a:lstStyle/>
                    <a:p>
                      <a:pPr rtl="1"/>
                      <a:r>
                        <a:rPr lang="en-US" dirty="0"/>
                        <a:t>Result</a:t>
                      </a:r>
                      <a:endParaRPr lang="ar-SA" dirty="0"/>
                    </a:p>
                  </a:txBody>
                  <a:tcPr/>
                </a:tc>
                <a:extLst>
                  <a:ext uri="{0D108BD9-81ED-4DB2-BD59-A6C34878D82A}">
                    <a16:rowId xmlns:a16="http://schemas.microsoft.com/office/drawing/2014/main" val="2282428628"/>
                  </a:ext>
                </a:extLst>
              </a:tr>
            </a:tbl>
          </a:graphicData>
        </a:graphic>
      </p:graphicFrame>
      <p:sp>
        <p:nvSpPr>
          <p:cNvPr id="3" name="Slide Number Placeholder 2">
            <a:extLst>
              <a:ext uri="{FF2B5EF4-FFF2-40B4-BE49-F238E27FC236}">
                <a16:creationId xmlns:a16="http://schemas.microsoft.com/office/drawing/2014/main" id="{DB0E92F0-026C-4A8C-93E7-D29A4827241A}"/>
              </a:ext>
            </a:extLst>
          </p:cNvPr>
          <p:cNvSpPr>
            <a:spLocks noGrp="1"/>
          </p:cNvSpPr>
          <p:nvPr>
            <p:ph type="sldNum" sz="quarter" idx="12"/>
          </p:nvPr>
        </p:nvSpPr>
        <p:spPr/>
        <p:txBody>
          <a:bodyPr/>
          <a:lstStyle/>
          <a:p>
            <a:fld id="{8BF69CD8-3917-42D1-9CF2-E78257F3A9CA}" type="slidenum">
              <a:rPr lang="ar-SA" smtClean="0"/>
              <a:t>64</a:t>
            </a:fld>
            <a:endParaRPr lang="ar-SA"/>
          </a:p>
        </p:txBody>
      </p:sp>
    </p:spTree>
    <p:extLst>
      <p:ext uri="{BB962C8B-B14F-4D97-AF65-F5344CB8AC3E}">
        <p14:creationId xmlns:p14="http://schemas.microsoft.com/office/powerpoint/2010/main" val="428188884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1231" y="494787"/>
            <a:ext cx="6768538" cy="1690688"/>
          </a:xfrm>
        </p:spPr>
        <p:txBody>
          <a:bodyPr>
            <a:normAutofit fontScale="90000"/>
          </a:bodyPr>
          <a:lstStyle/>
          <a:p>
            <a:r>
              <a:rPr lang="en-US" dirty="0"/>
              <a:t>Electrical Design.</a:t>
            </a:r>
            <a:br>
              <a:rPr lang="en-US" sz="3600" dirty="0">
                <a:solidFill>
                  <a:srgbClr val="C00000"/>
                </a:solidFill>
              </a:rPr>
            </a:br>
            <a:r>
              <a:rPr lang="en-US" sz="3600" dirty="0">
                <a:solidFill>
                  <a:srgbClr val="C00000"/>
                </a:solidFill>
              </a:rPr>
              <a:t>3D – rendering view (classrooms).</a:t>
            </a:r>
            <a:endParaRPr lang="ar-SA" sz="3600" dirty="0">
              <a:solidFill>
                <a:srgbClr val="C00000"/>
              </a:solidFill>
            </a:endParaRPr>
          </a:p>
        </p:txBody>
      </p:sp>
      <p:pic>
        <p:nvPicPr>
          <p:cNvPr id="4" name="Content Placeholder 3" descr="C:\Users\محمد\Pictures\Camera Roll\23.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872323" y="1842867"/>
            <a:ext cx="8678446" cy="4520346"/>
          </a:xfrm>
          <a:prstGeom prst="rect">
            <a:avLst/>
          </a:prstGeom>
          <a:noFill/>
          <a:ln>
            <a:noFill/>
          </a:ln>
        </p:spPr>
      </p:pic>
      <p:sp>
        <p:nvSpPr>
          <p:cNvPr id="3" name="Slide Number Placeholder 2">
            <a:extLst>
              <a:ext uri="{FF2B5EF4-FFF2-40B4-BE49-F238E27FC236}">
                <a16:creationId xmlns:a16="http://schemas.microsoft.com/office/drawing/2014/main" id="{6E9DC575-46FB-48C8-9108-8DD6ABE6895B}"/>
              </a:ext>
            </a:extLst>
          </p:cNvPr>
          <p:cNvSpPr>
            <a:spLocks noGrp="1"/>
          </p:cNvSpPr>
          <p:nvPr>
            <p:ph type="sldNum" sz="quarter" idx="12"/>
          </p:nvPr>
        </p:nvSpPr>
        <p:spPr/>
        <p:txBody>
          <a:bodyPr/>
          <a:lstStyle/>
          <a:p>
            <a:fld id="{8BF69CD8-3917-42D1-9CF2-E78257F3A9CA}" type="slidenum">
              <a:rPr lang="ar-SA" smtClean="0"/>
              <a:t>65</a:t>
            </a:fld>
            <a:endParaRPr lang="ar-SA"/>
          </a:p>
        </p:txBody>
      </p:sp>
    </p:spTree>
    <p:extLst>
      <p:ext uri="{BB962C8B-B14F-4D97-AF65-F5344CB8AC3E}">
        <p14:creationId xmlns:p14="http://schemas.microsoft.com/office/powerpoint/2010/main" val="172483085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1173" y="307562"/>
            <a:ext cx="9722628" cy="1325563"/>
          </a:xfrm>
        </p:spPr>
        <p:txBody>
          <a:bodyPr>
            <a:normAutofit/>
          </a:bodyPr>
          <a:lstStyle/>
          <a:p>
            <a:r>
              <a:rPr lang="en-US" dirty="0"/>
              <a:t>Electrical Design.</a:t>
            </a:r>
            <a:br>
              <a:rPr lang="en-US" sz="3600" dirty="0"/>
            </a:br>
            <a:r>
              <a:rPr lang="en-US" sz="3600" dirty="0">
                <a:solidFill>
                  <a:srgbClr val="C00000"/>
                </a:solidFill>
              </a:rPr>
              <a:t>3D – rendering view (Lab).</a:t>
            </a:r>
            <a:endParaRPr lang="ar-SA" sz="3600" dirty="0">
              <a:solidFill>
                <a:srgbClr val="C00000"/>
              </a:solidFill>
            </a:endParaRPr>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1173" y="1621724"/>
            <a:ext cx="9722627" cy="4825236"/>
          </a:xfrm>
        </p:spPr>
      </p:pic>
      <p:sp>
        <p:nvSpPr>
          <p:cNvPr id="3" name="Slide Number Placeholder 2">
            <a:extLst>
              <a:ext uri="{FF2B5EF4-FFF2-40B4-BE49-F238E27FC236}">
                <a16:creationId xmlns:a16="http://schemas.microsoft.com/office/drawing/2014/main" id="{EF1A3FEB-1983-44DD-B12E-F261233D23C3}"/>
              </a:ext>
            </a:extLst>
          </p:cNvPr>
          <p:cNvSpPr>
            <a:spLocks noGrp="1"/>
          </p:cNvSpPr>
          <p:nvPr>
            <p:ph type="sldNum" sz="quarter" idx="12"/>
          </p:nvPr>
        </p:nvSpPr>
        <p:spPr/>
        <p:txBody>
          <a:bodyPr/>
          <a:lstStyle/>
          <a:p>
            <a:fld id="{8BF69CD8-3917-42D1-9CF2-E78257F3A9CA}" type="slidenum">
              <a:rPr lang="ar-SA" smtClean="0"/>
              <a:t>66</a:t>
            </a:fld>
            <a:endParaRPr lang="ar-SA"/>
          </a:p>
        </p:txBody>
      </p:sp>
    </p:spTree>
    <p:extLst>
      <p:ext uri="{BB962C8B-B14F-4D97-AF65-F5344CB8AC3E}">
        <p14:creationId xmlns:p14="http://schemas.microsoft.com/office/powerpoint/2010/main" val="211161047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0327" y="409797"/>
            <a:ext cx="7132320" cy="1280890"/>
          </a:xfrm>
        </p:spPr>
        <p:txBody>
          <a:bodyPr/>
          <a:lstStyle/>
          <a:p>
            <a:r>
              <a:rPr lang="en-US" dirty="0"/>
              <a:t>Electrical Design.</a:t>
            </a:r>
            <a:br>
              <a:rPr lang="en-US" dirty="0">
                <a:solidFill>
                  <a:srgbClr val="C00000"/>
                </a:solidFill>
              </a:rPr>
            </a:br>
            <a:r>
              <a:rPr lang="en-US" sz="3600" dirty="0"/>
              <a:t>3D – rendering view (office).</a:t>
            </a:r>
            <a:endParaRPr lang="ar-SA" sz="3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0897" y="2221398"/>
            <a:ext cx="8390206" cy="3872110"/>
          </a:xfrm>
        </p:spPr>
      </p:pic>
      <p:sp>
        <p:nvSpPr>
          <p:cNvPr id="3" name="Slide Number Placeholder 2">
            <a:extLst>
              <a:ext uri="{FF2B5EF4-FFF2-40B4-BE49-F238E27FC236}">
                <a16:creationId xmlns:a16="http://schemas.microsoft.com/office/drawing/2014/main" id="{C47E2217-0A36-4AAB-B41B-56F178A7E28F}"/>
              </a:ext>
            </a:extLst>
          </p:cNvPr>
          <p:cNvSpPr>
            <a:spLocks noGrp="1"/>
          </p:cNvSpPr>
          <p:nvPr>
            <p:ph type="sldNum" sz="quarter" idx="12"/>
          </p:nvPr>
        </p:nvSpPr>
        <p:spPr/>
        <p:txBody>
          <a:bodyPr/>
          <a:lstStyle/>
          <a:p>
            <a:fld id="{8BF69CD8-3917-42D1-9CF2-E78257F3A9CA}" type="slidenum">
              <a:rPr lang="ar-SA" smtClean="0"/>
              <a:t>67</a:t>
            </a:fld>
            <a:endParaRPr lang="ar-SA"/>
          </a:p>
        </p:txBody>
      </p:sp>
    </p:spTree>
    <p:extLst>
      <p:ext uri="{BB962C8B-B14F-4D97-AF65-F5344CB8AC3E}">
        <p14:creationId xmlns:p14="http://schemas.microsoft.com/office/powerpoint/2010/main" val="30226221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9989" y="624110"/>
            <a:ext cx="9844624" cy="1280890"/>
          </a:xfrm>
        </p:spPr>
        <p:txBody>
          <a:bodyPr/>
          <a:lstStyle/>
          <a:p>
            <a:r>
              <a:rPr lang="en-US" dirty="0"/>
              <a:t>Electrical Design.</a:t>
            </a:r>
            <a:br>
              <a:rPr lang="en-US" dirty="0">
                <a:solidFill>
                  <a:srgbClr val="C00000"/>
                </a:solidFill>
              </a:rPr>
            </a:br>
            <a:r>
              <a:rPr lang="en-US" sz="3600" dirty="0"/>
              <a:t>3D – rendering view (Tennis Table).</a:t>
            </a:r>
            <a:endParaRPr lang="ar-SA" sz="3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08872" y="1975815"/>
            <a:ext cx="8911687" cy="4258075"/>
          </a:xfrm>
        </p:spPr>
      </p:pic>
      <p:sp>
        <p:nvSpPr>
          <p:cNvPr id="3" name="Slide Number Placeholder 2">
            <a:extLst>
              <a:ext uri="{FF2B5EF4-FFF2-40B4-BE49-F238E27FC236}">
                <a16:creationId xmlns:a16="http://schemas.microsoft.com/office/drawing/2014/main" id="{F323B3A9-31D6-4A58-A7AF-C1339F371035}"/>
              </a:ext>
            </a:extLst>
          </p:cNvPr>
          <p:cNvSpPr>
            <a:spLocks noGrp="1"/>
          </p:cNvSpPr>
          <p:nvPr>
            <p:ph type="sldNum" sz="quarter" idx="12"/>
          </p:nvPr>
        </p:nvSpPr>
        <p:spPr/>
        <p:txBody>
          <a:bodyPr/>
          <a:lstStyle/>
          <a:p>
            <a:fld id="{8BF69CD8-3917-42D1-9CF2-E78257F3A9CA}" type="slidenum">
              <a:rPr lang="ar-SA" smtClean="0"/>
              <a:t>68</a:t>
            </a:fld>
            <a:endParaRPr lang="ar-SA"/>
          </a:p>
        </p:txBody>
      </p:sp>
    </p:spTree>
    <p:extLst>
      <p:ext uri="{BB962C8B-B14F-4D97-AF65-F5344CB8AC3E}">
        <p14:creationId xmlns:p14="http://schemas.microsoft.com/office/powerpoint/2010/main" val="417724460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2869" y="624110"/>
            <a:ext cx="7638756" cy="1280890"/>
          </a:xfrm>
        </p:spPr>
        <p:txBody>
          <a:bodyPr/>
          <a:lstStyle/>
          <a:p>
            <a:r>
              <a:rPr lang="en-US" dirty="0"/>
              <a:t>Electrical Design.</a:t>
            </a:r>
            <a:br>
              <a:rPr lang="en-US" dirty="0">
                <a:solidFill>
                  <a:srgbClr val="C00000"/>
                </a:solidFill>
              </a:rPr>
            </a:br>
            <a:r>
              <a:rPr lang="en-US" sz="3600" dirty="0"/>
              <a:t>3D – rendering view (Library).</a:t>
            </a:r>
            <a:endParaRPr lang="ar-SA" sz="3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54535" y="2242625"/>
            <a:ext cx="8215854" cy="3869787"/>
          </a:xfrm>
        </p:spPr>
      </p:pic>
      <p:sp>
        <p:nvSpPr>
          <p:cNvPr id="3" name="Slide Number Placeholder 2">
            <a:extLst>
              <a:ext uri="{FF2B5EF4-FFF2-40B4-BE49-F238E27FC236}">
                <a16:creationId xmlns:a16="http://schemas.microsoft.com/office/drawing/2014/main" id="{8D4E5E34-D0CC-4D73-85E7-6FD191CDB84F}"/>
              </a:ext>
            </a:extLst>
          </p:cNvPr>
          <p:cNvSpPr>
            <a:spLocks noGrp="1"/>
          </p:cNvSpPr>
          <p:nvPr>
            <p:ph type="sldNum" sz="quarter" idx="12"/>
          </p:nvPr>
        </p:nvSpPr>
        <p:spPr/>
        <p:txBody>
          <a:bodyPr/>
          <a:lstStyle/>
          <a:p>
            <a:fld id="{8BF69CD8-3917-42D1-9CF2-E78257F3A9CA}" type="slidenum">
              <a:rPr lang="ar-SA" smtClean="0"/>
              <a:t>69</a:t>
            </a:fld>
            <a:endParaRPr lang="ar-SA"/>
          </a:p>
        </p:txBody>
      </p:sp>
    </p:spTree>
    <p:extLst>
      <p:ext uri="{BB962C8B-B14F-4D97-AF65-F5344CB8AC3E}">
        <p14:creationId xmlns:p14="http://schemas.microsoft.com/office/powerpoint/2010/main" val="1366269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0231" y="1937084"/>
            <a:ext cx="6500275" cy="3654484"/>
          </a:xfrm>
        </p:spPr>
        <p:txBody>
          <a:bodyPr>
            <a:normAutofit fontScale="90000"/>
          </a:bodyPr>
          <a:lstStyle/>
          <a:p>
            <a:pPr algn="ctr"/>
            <a:br>
              <a:rPr lang="en-US" sz="4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6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Architectural Design</a:t>
            </a:r>
            <a:r>
              <a:rPr lang="en-US" sz="5400" dirty="0"/>
              <a:t>	</a:t>
            </a:r>
            <a:br>
              <a:rPr lang="en-US" sz="4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n-US" sz="4400" b="1" dirty="0">
              <a:solidFill>
                <a:schemeClr val="tx1"/>
              </a:solidFill>
              <a:effectLst>
                <a:outerShdw blurRad="38100" dist="38100" dir="2700000" algn="tl">
                  <a:srgbClr val="000000">
                    <a:alpha val="43137"/>
                  </a:srgbClr>
                </a:outerShdw>
              </a:effectLst>
            </a:endParaRPr>
          </a:p>
        </p:txBody>
      </p:sp>
      <p:sp>
        <p:nvSpPr>
          <p:cNvPr id="5" name="Slide Number Placeholder 4">
            <a:extLst>
              <a:ext uri="{FF2B5EF4-FFF2-40B4-BE49-F238E27FC236}">
                <a16:creationId xmlns:a16="http://schemas.microsoft.com/office/drawing/2014/main" id="{2D8F9B40-1ADC-49C6-B84F-4899180E5ADF}"/>
              </a:ext>
            </a:extLst>
          </p:cNvPr>
          <p:cNvSpPr>
            <a:spLocks noGrp="1"/>
          </p:cNvSpPr>
          <p:nvPr>
            <p:ph type="sldNum" sz="quarter" idx="12"/>
          </p:nvPr>
        </p:nvSpPr>
        <p:spPr/>
        <p:txBody>
          <a:bodyPr/>
          <a:lstStyle/>
          <a:p>
            <a:fld id="{8BF69CD8-3917-42D1-9CF2-E78257F3A9CA}" type="slidenum">
              <a:rPr lang="ar-SA" smtClean="0"/>
              <a:t>7</a:t>
            </a:fld>
            <a:endParaRPr lang="ar-SA"/>
          </a:p>
        </p:txBody>
      </p:sp>
    </p:spTree>
    <p:extLst>
      <p:ext uri="{BB962C8B-B14F-4D97-AF65-F5344CB8AC3E}">
        <p14:creationId xmlns:p14="http://schemas.microsoft.com/office/powerpoint/2010/main" val="374854608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5243" y="438532"/>
            <a:ext cx="9848557" cy="1428750"/>
          </a:xfrm>
        </p:spPr>
        <p:txBody>
          <a:bodyPr>
            <a:normAutofit fontScale="90000"/>
          </a:bodyPr>
          <a:lstStyle/>
          <a:p>
            <a:r>
              <a:rPr lang="en-US" sz="4900" dirty="0"/>
              <a:t>Electrical Design. </a:t>
            </a:r>
            <a:br>
              <a:rPr lang="en-US" sz="4900" dirty="0"/>
            </a:br>
            <a:r>
              <a:rPr lang="en-US" sz="4000" dirty="0">
                <a:solidFill>
                  <a:srgbClr val="C00000"/>
                </a:solidFill>
              </a:rPr>
              <a:t>Artificial Lighting.</a:t>
            </a:r>
            <a:br>
              <a:rPr lang="en-US" dirty="0"/>
            </a:br>
            <a:endParaRPr lang="ar-SA" sz="3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764662"/>
            <a:ext cx="10515600" cy="5093338"/>
          </a:xfrm>
        </p:spPr>
      </p:pic>
      <p:sp>
        <p:nvSpPr>
          <p:cNvPr id="3" name="Rectangle 2"/>
          <p:cNvSpPr/>
          <p:nvPr/>
        </p:nvSpPr>
        <p:spPr>
          <a:xfrm>
            <a:off x="6179495" y="5626171"/>
            <a:ext cx="3197286" cy="646331"/>
          </a:xfrm>
          <a:prstGeom prst="rect">
            <a:avLst/>
          </a:prstGeom>
        </p:spPr>
        <p:txBody>
          <a:bodyPr wrap="none">
            <a:spAutoFit/>
          </a:bodyPr>
          <a:lstStyle/>
          <a:p>
            <a:r>
              <a:rPr lang="en-US" sz="3600" dirty="0"/>
              <a:t>Basement Floor.</a:t>
            </a:r>
            <a:endParaRPr lang="ar-SA" sz="3600" dirty="0"/>
          </a:p>
        </p:txBody>
      </p:sp>
      <p:sp>
        <p:nvSpPr>
          <p:cNvPr id="5" name="Slide Number Placeholder 4">
            <a:extLst>
              <a:ext uri="{FF2B5EF4-FFF2-40B4-BE49-F238E27FC236}">
                <a16:creationId xmlns:a16="http://schemas.microsoft.com/office/drawing/2014/main" id="{0A28BFFC-DF1E-4CBE-948C-DAD672313C43}"/>
              </a:ext>
            </a:extLst>
          </p:cNvPr>
          <p:cNvSpPr>
            <a:spLocks noGrp="1"/>
          </p:cNvSpPr>
          <p:nvPr>
            <p:ph type="sldNum" sz="quarter" idx="12"/>
          </p:nvPr>
        </p:nvSpPr>
        <p:spPr/>
        <p:txBody>
          <a:bodyPr/>
          <a:lstStyle/>
          <a:p>
            <a:fld id="{8BF69CD8-3917-42D1-9CF2-E78257F3A9CA}" type="slidenum">
              <a:rPr lang="ar-SA" smtClean="0"/>
              <a:t>70</a:t>
            </a:fld>
            <a:endParaRPr lang="ar-SA"/>
          </a:p>
        </p:txBody>
      </p:sp>
    </p:spTree>
    <p:extLst>
      <p:ext uri="{BB962C8B-B14F-4D97-AF65-F5344CB8AC3E}">
        <p14:creationId xmlns:p14="http://schemas.microsoft.com/office/powerpoint/2010/main" val="157173502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8870" y="525572"/>
            <a:ext cx="10515600" cy="1254669"/>
          </a:xfrm>
        </p:spPr>
        <p:txBody>
          <a:bodyPr>
            <a:normAutofit fontScale="90000"/>
          </a:bodyPr>
          <a:lstStyle/>
          <a:p>
            <a:r>
              <a:rPr lang="en-US" sz="4900" dirty="0"/>
              <a:t>Basement Floor.</a:t>
            </a:r>
            <a:br>
              <a:rPr lang="en-US" dirty="0"/>
            </a:br>
            <a:r>
              <a:rPr lang="en-US" sz="4000" dirty="0">
                <a:solidFill>
                  <a:srgbClr val="C00000"/>
                </a:solidFill>
              </a:rPr>
              <a:t>Artificial Lighting.</a:t>
            </a:r>
            <a:br>
              <a:rPr lang="en-US" dirty="0"/>
            </a:br>
            <a:endParaRPr lang="ar-SA" sz="400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11579" y="1780241"/>
            <a:ext cx="10515599" cy="5009606"/>
          </a:xfrm>
        </p:spPr>
      </p:pic>
      <p:sp>
        <p:nvSpPr>
          <p:cNvPr id="3" name="Rectangle 2"/>
          <p:cNvSpPr/>
          <p:nvPr/>
        </p:nvSpPr>
        <p:spPr>
          <a:xfrm>
            <a:off x="6849808" y="5616059"/>
            <a:ext cx="2738891" cy="646331"/>
          </a:xfrm>
          <a:prstGeom prst="rect">
            <a:avLst/>
          </a:prstGeom>
        </p:spPr>
        <p:txBody>
          <a:bodyPr wrap="none">
            <a:spAutoFit/>
          </a:bodyPr>
          <a:lstStyle/>
          <a:p>
            <a:r>
              <a:rPr lang="en-US" sz="3600" dirty="0"/>
              <a:t>Ground Floor.</a:t>
            </a:r>
            <a:endParaRPr lang="ar-SA" sz="3600" dirty="0"/>
          </a:p>
        </p:txBody>
      </p:sp>
      <p:sp>
        <p:nvSpPr>
          <p:cNvPr id="4" name="Slide Number Placeholder 3">
            <a:extLst>
              <a:ext uri="{FF2B5EF4-FFF2-40B4-BE49-F238E27FC236}">
                <a16:creationId xmlns:a16="http://schemas.microsoft.com/office/drawing/2014/main" id="{A97B1E09-AC53-4A55-89E1-B3D60F38044D}"/>
              </a:ext>
            </a:extLst>
          </p:cNvPr>
          <p:cNvSpPr>
            <a:spLocks noGrp="1"/>
          </p:cNvSpPr>
          <p:nvPr>
            <p:ph type="sldNum" sz="quarter" idx="12"/>
          </p:nvPr>
        </p:nvSpPr>
        <p:spPr/>
        <p:txBody>
          <a:bodyPr/>
          <a:lstStyle/>
          <a:p>
            <a:fld id="{8BF69CD8-3917-42D1-9CF2-E78257F3A9CA}" type="slidenum">
              <a:rPr lang="ar-SA" smtClean="0"/>
              <a:t>71</a:t>
            </a:fld>
            <a:endParaRPr lang="ar-SA"/>
          </a:p>
        </p:txBody>
      </p:sp>
    </p:spTree>
    <p:extLst>
      <p:ext uri="{BB962C8B-B14F-4D97-AF65-F5344CB8AC3E}">
        <p14:creationId xmlns:p14="http://schemas.microsoft.com/office/powerpoint/2010/main" val="116106825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7785" y="624110"/>
            <a:ext cx="9886827" cy="1280890"/>
          </a:xfrm>
        </p:spPr>
        <p:txBody>
          <a:bodyPr>
            <a:normAutofit fontScale="90000"/>
          </a:bodyPr>
          <a:lstStyle/>
          <a:p>
            <a:r>
              <a:rPr lang="en-US" sz="4900" dirty="0"/>
              <a:t>Electrical Design. </a:t>
            </a:r>
            <a:br>
              <a:rPr lang="en-US" dirty="0"/>
            </a:br>
            <a:r>
              <a:rPr lang="en-US" sz="4000" dirty="0">
                <a:solidFill>
                  <a:srgbClr val="C00000"/>
                </a:solidFill>
              </a:rPr>
              <a:t>Artificial Lighting.</a:t>
            </a:r>
            <a:br>
              <a:rPr lang="en-US" sz="4000" dirty="0">
                <a:solidFill>
                  <a:srgbClr val="C00000"/>
                </a:solidFill>
              </a:rPr>
            </a:br>
            <a:endParaRPr lang="ar-SA" sz="4000" dirty="0">
              <a:solidFill>
                <a:srgbClr val="C00000"/>
              </a:solidFill>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89012" y="1947864"/>
            <a:ext cx="10515600" cy="4910136"/>
          </a:xfrm>
        </p:spPr>
      </p:pic>
      <p:sp>
        <p:nvSpPr>
          <p:cNvPr id="3" name="Rectangle 2"/>
          <p:cNvSpPr/>
          <p:nvPr/>
        </p:nvSpPr>
        <p:spPr>
          <a:xfrm>
            <a:off x="7190845" y="5630347"/>
            <a:ext cx="2124108" cy="646331"/>
          </a:xfrm>
          <a:prstGeom prst="rect">
            <a:avLst/>
          </a:prstGeom>
        </p:spPr>
        <p:txBody>
          <a:bodyPr wrap="none">
            <a:spAutoFit/>
          </a:bodyPr>
          <a:lstStyle/>
          <a:p>
            <a:r>
              <a:rPr lang="en-US" sz="3600" dirty="0"/>
              <a:t>First Floor.</a:t>
            </a:r>
            <a:endParaRPr lang="ar-SA" sz="3600" dirty="0"/>
          </a:p>
        </p:txBody>
      </p:sp>
      <p:sp>
        <p:nvSpPr>
          <p:cNvPr id="4" name="Slide Number Placeholder 3">
            <a:extLst>
              <a:ext uri="{FF2B5EF4-FFF2-40B4-BE49-F238E27FC236}">
                <a16:creationId xmlns:a16="http://schemas.microsoft.com/office/drawing/2014/main" id="{EEDE3FE9-F489-4BDB-8A09-48CE68FFFE0E}"/>
              </a:ext>
            </a:extLst>
          </p:cNvPr>
          <p:cNvSpPr>
            <a:spLocks noGrp="1"/>
          </p:cNvSpPr>
          <p:nvPr>
            <p:ph type="sldNum" sz="quarter" idx="12"/>
          </p:nvPr>
        </p:nvSpPr>
        <p:spPr/>
        <p:txBody>
          <a:bodyPr/>
          <a:lstStyle/>
          <a:p>
            <a:fld id="{8BF69CD8-3917-42D1-9CF2-E78257F3A9CA}" type="slidenum">
              <a:rPr lang="ar-SA" smtClean="0"/>
              <a:t>72</a:t>
            </a:fld>
            <a:endParaRPr lang="ar-SA"/>
          </a:p>
        </p:txBody>
      </p:sp>
    </p:spTree>
    <p:extLst>
      <p:ext uri="{BB962C8B-B14F-4D97-AF65-F5344CB8AC3E}">
        <p14:creationId xmlns:p14="http://schemas.microsoft.com/office/powerpoint/2010/main" val="273300719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8737" y="624110"/>
            <a:ext cx="9775875" cy="1280890"/>
          </a:xfrm>
        </p:spPr>
        <p:txBody>
          <a:bodyPr>
            <a:normAutofit fontScale="90000"/>
          </a:bodyPr>
          <a:lstStyle/>
          <a:p>
            <a:r>
              <a:rPr lang="en-US" sz="4900" dirty="0"/>
              <a:t>Electrical Design. </a:t>
            </a:r>
            <a:br>
              <a:rPr lang="en-US" dirty="0"/>
            </a:br>
            <a:r>
              <a:rPr lang="en-US" sz="4000" dirty="0">
                <a:solidFill>
                  <a:srgbClr val="C00000"/>
                </a:solidFill>
              </a:rPr>
              <a:t>Socket.</a:t>
            </a:r>
            <a:br>
              <a:rPr lang="en-US" dirty="0"/>
            </a:br>
            <a:endParaRPr lang="ar-SA" sz="3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28737" y="1905000"/>
            <a:ext cx="9080744" cy="4422301"/>
          </a:xfrm>
        </p:spPr>
      </p:pic>
      <p:sp>
        <p:nvSpPr>
          <p:cNvPr id="3" name="Rectangle 2"/>
          <p:cNvSpPr/>
          <p:nvPr/>
        </p:nvSpPr>
        <p:spPr>
          <a:xfrm>
            <a:off x="6812048" y="5382403"/>
            <a:ext cx="3197286" cy="646331"/>
          </a:xfrm>
          <a:prstGeom prst="rect">
            <a:avLst/>
          </a:prstGeom>
        </p:spPr>
        <p:txBody>
          <a:bodyPr wrap="none">
            <a:spAutoFit/>
          </a:bodyPr>
          <a:lstStyle/>
          <a:p>
            <a:r>
              <a:rPr lang="en-US" sz="3600" dirty="0"/>
              <a:t>Basement Floor.</a:t>
            </a:r>
            <a:endParaRPr lang="ar-SA" sz="3600" dirty="0"/>
          </a:p>
        </p:txBody>
      </p:sp>
      <p:sp>
        <p:nvSpPr>
          <p:cNvPr id="5" name="Slide Number Placeholder 4">
            <a:extLst>
              <a:ext uri="{FF2B5EF4-FFF2-40B4-BE49-F238E27FC236}">
                <a16:creationId xmlns:a16="http://schemas.microsoft.com/office/drawing/2014/main" id="{8FD8787A-1E27-4899-A4C5-B2703D95F577}"/>
              </a:ext>
            </a:extLst>
          </p:cNvPr>
          <p:cNvSpPr>
            <a:spLocks noGrp="1"/>
          </p:cNvSpPr>
          <p:nvPr>
            <p:ph type="sldNum" sz="quarter" idx="12"/>
          </p:nvPr>
        </p:nvSpPr>
        <p:spPr/>
        <p:txBody>
          <a:bodyPr/>
          <a:lstStyle/>
          <a:p>
            <a:fld id="{8BF69CD8-3917-42D1-9CF2-E78257F3A9CA}" type="slidenum">
              <a:rPr lang="ar-SA" smtClean="0"/>
              <a:t>73</a:t>
            </a:fld>
            <a:endParaRPr lang="ar-SA"/>
          </a:p>
        </p:txBody>
      </p:sp>
    </p:spTree>
    <p:extLst>
      <p:ext uri="{BB962C8B-B14F-4D97-AF65-F5344CB8AC3E}">
        <p14:creationId xmlns:p14="http://schemas.microsoft.com/office/powerpoint/2010/main" val="27110405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9989" y="624110"/>
            <a:ext cx="9844624" cy="1280890"/>
          </a:xfrm>
        </p:spPr>
        <p:txBody>
          <a:bodyPr>
            <a:normAutofit fontScale="90000"/>
          </a:bodyPr>
          <a:lstStyle/>
          <a:p>
            <a:r>
              <a:rPr lang="en-US" sz="4900" dirty="0"/>
              <a:t>Electrical Design. </a:t>
            </a:r>
            <a:br>
              <a:rPr lang="en-US" dirty="0"/>
            </a:br>
            <a:r>
              <a:rPr lang="en-US" sz="4000" dirty="0">
                <a:solidFill>
                  <a:srgbClr val="C00000"/>
                </a:solidFill>
              </a:rPr>
              <a:t>Socket.</a:t>
            </a:r>
            <a:br>
              <a:rPr lang="en-US" dirty="0"/>
            </a:br>
            <a:endParaRPr lang="ar-SA" sz="3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21695" y="1925955"/>
            <a:ext cx="10515600" cy="4932045"/>
          </a:xfrm>
        </p:spPr>
      </p:pic>
      <p:sp>
        <p:nvSpPr>
          <p:cNvPr id="3" name="Rectangle 2"/>
          <p:cNvSpPr/>
          <p:nvPr/>
        </p:nvSpPr>
        <p:spPr>
          <a:xfrm>
            <a:off x="6853544" y="5587559"/>
            <a:ext cx="2738891" cy="646331"/>
          </a:xfrm>
          <a:prstGeom prst="rect">
            <a:avLst/>
          </a:prstGeom>
        </p:spPr>
        <p:txBody>
          <a:bodyPr wrap="none">
            <a:spAutoFit/>
          </a:bodyPr>
          <a:lstStyle/>
          <a:p>
            <a:r>
              <a:rPr lang="en-US" sz="3600" dirty="0"/>
              <a:t>Ground Floor.</a:t>
            </a:r>
            <a:endParaRPr lang="ar-SA" sz="3600" dirty="0"/>
          </a:p>
        </p:txBody>
      </p:sp>
      <p:sp>
        <p:nvSpPr>
          <p:cNvPr id="5" name="Slide Number Placeholder 4">
            <a:extLst>
              <a:ext uri="{FF2B5EF4-FFF2-40B4-BE49-F238E27FC236}">
                <a16:creationId xmlns:a16="http://schemas.microsoft.com/office/drawing/2014/main" id="{97412427-F7A1-4FF1-A7CB-85FD5CEFC334}"/>
              </a:ext>
            </a:extLst>
          </p:cNvPr>
          <p:cNvSpPr>
            <a:spLocks noGrp="1"/>
          </p:cNvSpPr>
          <p:nvPr>
            <p:ph type="sldNum" sz="quarter" idx="12"/>
          </p:nvPr>
        </p:nvSpPr>
        <p:spPr/>
        <p:txBody>
          <a:bodyPr/>
          <a:lstStyle/>
          <a:p>
            <a:fld id="{8BF69CD8-3917-42D1-9CF2-E78257F3A9CA}" type="slidenum">
              <a:rPr lang="ar-SA" smtClean="0"/>
              <a:t>74</a:t>
            </a:fld>
            <a:endParaRPr lang="ar-SA"/>
          </a:p>
        </p:txBody>
      </p:sp>
    </p:spTree>
    <p:extLst>
      <p:ext uri="{BB962C8B-B14F-4D97-AF65-F5344CB8AC3E}">
        <p14:creationId xmlns:p14="http://schemas.microsoft.com/office/powerpoint/2010/main" val="89828699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4055" y="624110"/>
            <a:ext cx="9830557" cy="1280890"/>
          </a:xfrm>
        </p:spPr>
        <p:txBody>
          <a:bodyPr>
            <a:normAutofit fontScale="90000"/>
          </a:bodyPr>
          <a:lstStyle/>
          <a:p>
            <a:r>
              <a:rPr lang="en-US" sz="4900" dirty="0"/>
              <a:t>Electrical Design. </a:t>
            </a:r>
            <a:br>
              <a:rPr lang="en-US" dirty="0"/>
            </a:br>
            <a:r>
              <a:rPr lang="en-US" sz="4000" dirty="0">
                <a:solidFill>
                  <a:srgbClr val="C00000"/>
                </a:solidFill>
              </a:rPr>
              <a:t>Socket.</a:t>
            </a:r>
            <a:br>
              <a:rPr lang="en-US" dirty="0"/>
            </a:br>
            <a:endParaRPr lang="ar-SA" sz="3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11579" y="1905000"/>
            <a:ext cx="10515600" cy="4624387"/>
          </a:xfrm>
        </p:spPr>
      </p:pic>
      <p:sp>
        <p:nvSpPr>
          <p:cNvPr id="3" name="Rectangle 2"/>
          <p:cNvSpPr/>
          <p:nvPr/>
        </p:nvSpPr>
        <p:spPr>
          <a:xfrm>
            <a:off x="7048768" y="5587559"/>
            <a:ext cx="2124108" cy="646331"/>
          </a:xfrm>
          <a:prstGeom prst="rect">
            <a:avLst/>
          </a:prstGeom>
        </p:spPr>
        <p:txBody>
          <a:bodyPr wrap="none">
            <a:spAutoFit/>
          </a:bodyPr>
          <a:lstStyle/>
          <a:p>
            <a:r>
              <a:rPr lang="en-US" sz="3600" dirty="0"/>
              <a:t>First Floor.</a:t>
            </a:r>
            <a:endParaRPr lang="ar-SA" sz="3600" dirty="0"/>
          </a:p>
        </p:txBody>
      </p:sp>
      <p:sp>
        <p:nvSpPr>
          <p:cNvPr id="5" name="Slide Number Placeholder 4">
            <a:extLst>
              <a:ext uri="{FF2B5EF4-FFF2-40B4-BE49-F238E27FC236}">
                <a16:creationId xmlns:a16="http://schemas.microsoft.com/office/drawing/2014/main" id="{A086546D-CC3E-4898-AC3C-3DDB588330BC}"/>
              </a:ext>
            </a:extLst>
          </p:cNvPr>
          <p:cNvSpPr>
            <a:spLocks noGrp="1"/>
          </p:cNvSpPr>
          <p:nvPr>
            <p:ph type="sldNum" sz="quarter" idx="12"/>
          </p:nvPr>
        </p:nvSpPr>
        <p:spPr/>
        <p:txBody>
          <a:bodyPr/>
          <a:lstStyle/>
          <a:p>
            <a:fld id="{8BF69CD8-3917-42D1-9CF2-E78257F3A9CA}" type="slidenum">
              <a:rPr lang="ar-SA" smtClean="0"/>
              <a:t>75</a:t>
            </a:fld>
            <a:endParaRPr lang="ar-SA"/>
          </a:p>
        </p:txBody>
      </p:sp>
    </p:spTree>
    <p:extLst>
      <p:ext uri="{BB962C8B-B14F-4D97-AF65-F5344CB8AC3E}">
        <p14:creationId xmlns:p14="http://schemas.microsoft.com/office/powerpoint/2010/main" val="247368868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6259" y="475830"/>
            <a:ext cx="9595338" cy="1642745"/>
          </a:xfrm>
        </p:spPr>
        <p:txBody>
          <a:bodyPr>
            <a:normAutofit fontScale="90000"/>
          </a:bodyPr>
          <a:lstStyle/>
          <a:p>
            <a:r>
              <a:rPr lang="en-US" sz="4900" dirty="0"/>
              <a:t>Electrical Design.</a:t>
            </a:r>
            <a:br>
              <a:rPr lang="en-US" dirty="0"/>
            </a:br>
            <a:r>
              <a:rPr lang="en-US" sz="4000" dirty="0">
                <a:solidFill>
                  <a:srgbClr val="C00000"/>
                </a:solidFill>
              </a:rPr>
              <a:t>Solar PV system.</a:t>
            </a:r>
            <a:br>
              <a:rPr lang="en-US" dirty="0">
                <a:solidFill>
                  <a:schemeClr val="accent2">
                    <a:lumMod val="75000"/>
                  </a:schemeClr>
                </a:solidFill>
              </a:rPr>
            </a:b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10053" y="2008992"/>
            <a:ext cx="10434944" cy="4849008"/>
          </a:xfrm>
        </p:spPr>
      </p:pic>
      <p:sp>
        <p:nvSpPr>
          <p:cNvPr id="3" name="Slide Number Placeholder 2">
            <a:extLst>
              <a:ext uri="{FF2B5EF4-FFF2-40B4-BE49-F238E27FC236}">
                <a16:creationId xmlns:a16="http://schemas.microsoft.com/office/drawing/2014/main" id="{6F08DD4B-A3EE-4636-8179-38D42B4C292E}"/>
              </a:ext>
            </a:extLst>
          </p:cNvPr>
          <p:cNvSpPr>
            <a:spLocks noGrp="1"/>
          </p:cNvSpPr>
          <p:nvPr>
            <p:ph type="sldNum" sz="quarter" idx="12"/>
          </p:nvPr>
        </p:nvSpPr>
        <p:spPr/>
        <p:txBody>
          <a:bodyPr/>
          <a:lstStyle/>
          <a:p>
            <a:fld id="{8BF69CD8-3917-42D1-9CF2-E78257F3A9CA}" type="slidenum">
              <a:rPr lang="ar-SA" smtClean="0"/>
              <a:t>76</a:t>
            </a:fld>
            <a:endParaRPr lang="ar-SA"/>
          </a:p>
        </p:txBody>
      </p:sp>
    </p:spTree>
    <p:extLst>
      <p:ext uri="{BB962C8B-B14F-4D97-AF65-F5344CB8AC3E}">
        <p14:creationId xmlns:p14="http://schemas.microsoft.com/office/powerpoint/2010/main" val="83488348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3411" y="147337"/>
            <a:ext cx="8911687" cy="1280890"/>
          </a:xfrm>
        </p:spPr>
        <p:txBody>
          <a:bodyPr>
            <a:normAutofit fontScale="90000"/>
          </a:bodyPr>
          <a:lstStyle/>
          <a:p>
            <a:br>
              <a:rPr lang="en-US" dirty="0"/>
            </a:br>
            <a:r>
              <a:rPr lang="en-US" sz="4900" dirty="0"/>
              <a:t>Electrical Design.</a:t>
            </a:r>
            <a:br>
              <a:rPr lang="en-US" sz="4900" dirty="0"/>
            </a:br>
            <a:r>
              <a:rPr lang="en-US" sz="4000" dirty="0">
                <a:solidFill>
                  <a:srgbClr val="C00000"/>
                </a:solidFill>
              </a:rPr>
              <a:t>Solar PV system.</a:t>
            </a:r>
            <a:br>
              <a:rPr lang="en-US" sz="4000" dirty="0">
                <a:solidFill>
                  <a:schemeClr val="accent2">
                    <a:lumMod val="75000"/>
                  </a:schemeClr>
                </a:solidFill>
              </a:rPr>
            </a:br>
            <a:endParaRPr lang="ar-SA" sz="4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76252" y="2220579"/>
            <a:ext cx="8439496" cy="1814946"/>
          </a:xfrm>
        </p:spPr>
      </p:pic>
      <p:sp>
        <p:nvSpPr>
          <p:cNvPr id="5" name="Rectangle 4"/>
          <p:cNvSpPr/>
          <p:nvPr/>
        </p:nvSpPr>
        <p:spPr>
          <a:xfrm>
            <a:off x="1876252" y="4442514"/>
            <a:ext cx="8907724" cy="1200329"/>
          </a:xfrm>
          <a:prstGeom prst="rect">
            <a:avLst/>
          </a:prstGeom>
        </p:spPr>
        <p:txBody>
          <a:bodyPr wrap="square">
            <a:spAutoFit/>
          </a:bodyPr>
          <a:lstStyle/>
          <a:p>
            <a:pPr rtl="1">
              <a:lnSpc>
                <a:spcPct val="120000"/>
              </a:lnSpc>
              <a:spcAft>
                <a:spcPts val="1000"/>
              </a:spcAft>
              <a:tabLst>
                <a:tab pos="1807210" algn="l"/>
              </a:tabLst>
            </a:pPr>
            <a:r>
              <a:rPr lang="en-US" sz="2000" dirty="0">
                <a:latin typeface="Calibri" panose="020F0502020204030204" pitchFamily="34" charset="0"/>
                <a:ea typeface="Times New Roman" panose="02020603050405020304" pitchFamily="18" charset="0"/>
                <a:cs typeface="Arial" panose="020B0604020202020204" pitchFamily="34" charset="0"/>
              </a:rPr>
              <a:t>Depends on calculation we need 80 cells from type 400 watt to achieve zero net energy building. but we will use 117 cells, and all KWH Will be sold to the municipality of Nablus for .6 NIS per KWH.</a:t>
            </a:r>
          </a:p>
        </p:txBody>
      </p:sp>
      <p:sp>
        <p:nvSpPr>
          <p:cNvPr id="6" name="Rounded Rectangle 5"/>
          <p:cNvSpPr/>
          <p:nvPr/>
        </p:nvSpPr>
        <p:spPr>
          <a:xfrm>
            <a:off x="8432365" y="2965193"/>
            <a:ext cx="1085709" cy="307137"/>
          </a:xfrm>
          <a:prstGeom prst="roundRect">
            <a:avLst/>
          </a:prstGeom>
          <a:noFill/>
          <a:ln>
            <a:solidFill>
              <a:srgbClr val="C00000"/>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Slide Number Placeholder 2">
            <a:extLst>
              <a:ext uri="{FF2B5EF4-FFF2-40B4-BE49-F238E27FC236}">
                <a16:creationId xmlns:a16="http://schemas.microsoft.com/office/drawing/2014/main" id="{18AD5F16-67E6-4F0C-94C8-5F0A346D70DC}"/>
              </a:ext>
            </a:extLst>
          </p:cNvPr>
          <p:cNvSpPr>
            <a:spLocks noGrp="1"/>
          </p:cNvSpPr>
          <p:nvPr>
            <p:ph type="sldNum" sz="quarter" idx="12"/>
          </p:nvPr>
        </p:nvSpPr>
        <p:spPr/>
        <p:txBody>
          <a:bodyPr/>
          <a:lstStyle/>
          <a:p>
            <a:fld id="{8BF69CD8-3917-42D1-9CF2-E78257F3A9CA}" type="slidenum">
              <a:rPr lang="ar-SA" smtClean="0"/>
              <a:t>77</a:t>
            </a:fld>
            <a:endParaRPr lang="ar-SA"/>
          </a:p>
        </p:txBody>
      </p:sp>
    </p:spTree>
    <p:extLst>
      <p:ext uri="{BB962C8B-B14F-4D97-AF65-F5344CB8AC3E}">
        <p14:creationId xmlns:p14="http://schemas.microsoft.com/office/powerpoint/2010/main" val="2147024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0327" y="624110"/>
            <a:ext cx="9774286" cy="1280890"/>
          </a:xfrm>
        </p:spPr>
        <p:txBody>
          <a:bodyPr>
            <a:normAutofit fontScale="90000"/>
          </a:bodyPr>
          <a:lstStyle/>
          <a:p>
            <a:r>
              <a:rPr lang="en-US" sz="4900" dirty="0"/>
              <a:t>Electrical Design.</a:t>
            </a:r>
            <a:br>
              <a:rPr lang="en-US" dirty="0"/>
            </a:br>
            <a:r>
              <a:rPr lang="en-US" sz="4000" dirty="0">
                <a:solidFill>
                  <a:srgbClr val="C00000"/>
                </a:solidFill>
              </a:rPr>
              <a:t>Solar PV system.</a:t>
            </a:r>
            <a:br>
              <a:rPr lang="en-US" dirty="0">
                <a:solidFill>
                  <a:schemeClr val="accent2">
                    <a:lumMod val="75000"/>
                  </a:schemeClr>
                </a:solidFill>
              </a:rPr>
            </a:br>
            <a:endParaRPr lang="ar-SA"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46983" y="2081067"/>
            <a:ext cx="8715375" cy="4776933"/>
          </a:xfrm>
        </p:spPr>
      </p:pic>
      <p:sp>
        <p:nvSpPr>
          <p:cNvPr id="3" name="Slide Number Placeholder 2">
            <a:extLst>
              <a:ext uri="{FF2B5EF4-FFF2-40B4-BE49-F238E27FC236}">
                <a16:creationId xmlns:a16="http://schemas.microsoft.com/office/drawing/2014/main" id="{7545C4DE-D020-40CD-A620-29FA8E7DBB49}"/>
              </a:ext>
            </a:extLst>
          </p:cNvPr>
          <p:cNvSpPr>
            <a:spLocks noGrp="1"/>
          </p:cNvSpPr>
          <p:nvPr>
            <p:ph type="sldNum" sz="quarter" idx="12"/>
          </p:nvPr>
        </p:nvSpPr>
        <p:spPr/>
        <p:txBody>
          <a:bodyPr/>
          <a:lstStyle/>
          <a:p>
            <a:fld id="{8BF69CD8-3917-42D1-9CF2-E78257F3A9CA}" type="slidenum">
              <a:rPr lang="ar-SA" smtClean="0"/>
              <a:t>78</a:t>
            </a:fld>
            <a:endParaRPr lang="ar-SA"/>
          </a:p>
        </p:txBody>
      </p:sp>
    </p:spTree>
    <p:extLst>
      <p:ext uri="{BB962C8B-B14F-4D97-AF65-F5344CB8AC3E}">
        <p14:creationId xmlns:p14="http://schemas.microsoft.com/office/powerpoint/2010/main" val="225486280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9988" y="624110"/>
            <a:ext cx="9844623" cy="1280890"/>
          </a:xfrm>
        </p:spPr>
        <p:txBody>
          <a:bodyPr>
            <a:normAutofit fontScale="90000"/>
          </a:bodyPr>
          <a:lstStyle/>
          <a:p>
            <a:r>
              <a:rPr lang="en-US" sz="4900" dirty="0"/>
              <a:t>Electrical Design</a:t>
            </a:r>
            <a:r>
              <a:rPr lang="en-US" sz="4900" dirty="0">
                <a:solidFill>
                  <a:srgbClr val="C00000"/>
                </a:solidFill>
              </a:rPr>
              <a:t>.</a:t>
            </a:r>
            <a:br>
              <a:rPr lang="en-US" dirty="0"/>
            </a:br>
            <a:r>
              <a:rPr lang="en-US" sz="4000" dirty="0">
                <a:solidFill>
                  <a:srgbClr val="C00000"/>
                </a:solidFill>
              </a:rPr>
              <a:t>Solar PV system.</a:t>
            </a:r>
            <a:br>
              <a:rPr lang="en-US" dirty="0">
                <a:solidFill>
                  <a:schemeClr val="accent2">
                    <a:lumMod val="75000"/>
                  </a:schemeClr>
                </a:solidFill>
              </a:rPr>
            </a:br>
            <a:endParaRPr lang="ar-SA" dirty="0"/>
          </a:p>
        </p:txBody>
      </p:sp>
      <p:sp>
        <p:nvSpPr>
          <p:cNvPr id="3" name="Content Placeholder 2"/>
          <p:cNvSpPr>
            <a:spLocks noGrp="1"/>
          </p:cNvSpPr>
          <p:nvPr>
            <p:ph sz="half" idx="1"/>
          </p:nvPr>
        </p:nvSpPr>
        <p:spPr>
          <a:xfrm>
            <a:off x="838198" y="2377439"/>
            <a:ext cx="6308190" cy="3108961"/>
          </a:xfrm>
        </p:spPr>
        <p:txBody>
          <a:bodyPr>
            <a:normAutofit/>
          </a:bodyPr>
          <a:lstStyle/>
          <a:p>
            <a:pPr algn="l" rtl="0"/>
            <a:r>
              <a:rPr lang="en-US" sz="2000" dirty="0"/>
              <a:t>Summary:</a:t>
            </a:r>
          </a:p>
          <a:p>
            <a:pPr algn="l" rtl="0"/>
            <a:r>
              <a:rPr lang="en-US" sz="2000" dirty="0"/>
              <a:t>Initial cost of the system = 46.8*1700 = 79560 $</a:t>
            </a:r>
          </a:p>
          <a:p>
            <a:pPr algn="l" rtl="0"/>
            <a:r>
              <a:rPr lang="en-US" sz="2000" dirty="0"/>
              <a:t>Operation Cost = 1200 $/year.</a:t>
            </a:r>
          </a:p>
          <a:p>
            <a:pPr algn="l" rtl="0"/>
            <a:r>
              <a:rPr lang="en-US" sz="2000" dirty="0"/>
              <a:t>Electricity Production = 93295KWh/yr.</a:t>
            </a:r>
          </a:p>
          <a:p>
            <a:pPr algn="l" rtl="0"/>
            <a:r>
              <a:rPr lang="en-US" sz="2000" dirty="0"/>
              <a:t>Annual Saving = 15860 $/yr.</a:t>
            </a:r>
          </a:p>
          <a:p>
            <a:pPr algn="l" rtl="0"/>
            <a:r>
              <a:rPr lang="en-US" sz="2000" dirty="0"/>
              <a:t>Payback Period =80760/15860= 5.09 years.</a:t>
            </a:r>
          </a:p>
          <a:p>
            <a:endParaRPr lang="ar-SA"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982165" y="2440083"/>
            <a:ext cx="5209835" cy="3279093"/>
          </a:xfrm>
        </p:spPr>
      </p:pic>
      <p:sp>
        <p:nvSpPr>
          <p:cNvPr id="4" name="Slide Number Placeholder 3">
            <a:extLst>
              <a:ext uri="{FF2B5EF4-FFF2-40B4-BE49-F238E27FC236}">
                <a16:creationId xmlns:a16="http://schemas.microsoft.com/office/drawing/2014/main" id="{C3B9A0CF-0CB1-4005-9141-D38B59611F98}"/>
              </a:ext>
            </a:extLst>
          </p:cNvPr>
          <p:cNvSpPr>
            <a:spLocks noGrp="1"/>
          </p:cNvSpPr>
          <p:nvPr>
            <p:ph type="sldNum" sz="quarter" idx="12"/>
          </p:nvPr>
        </p:nvSpPr>
        <p:spPr/>
        <p:txBody>
          <a:bodyPr/>
          <a:lstStyle/>
          <a:p>
            <a:fld id="{8BF69CD8-3917-42D1-9CF2-E78257F3A9CA}" type="slidenum">
              <a:rPr lang="ar-SA" smtClean="0"/>
              <a:t>79</a:t>
            </a:fld>
            <a:endParaRPr lang="ar-SA"/>
          </a:p>
        </p:txBody>
      </p:sp>
    </p:spTree>
    <p:extLst>
      <p:ext uri="{BB962C8B-B14F-4D97-AF65-F5344CB8AC3E}">
        <p14:creationId xmlns:p14="http://schemas.microsoft.com/office/powerpoint/2010/main" val="3383698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1608F-B2D1-43DD-88B0-B71519F568A9}"/>
              </a:ext>
            </a:extLst>
          </p:cNvPr>
          <p:cNvSpPr>
            <a:spLocks noGrp="1"/>
          </p:cNvSpPr>
          <p:nvPr>
            <p:ph type="title"/>
          </p:nvPr>
        </p:nvSpPr>
        <p:spPr>
          <a:xfrm>
            <a:off x="1634587" y="512462"/>
            <a:ext cx="8911687" cy="1280890"/>
          </a:xfrm>
        </p:spPr>
        <p:txBody>
          <a:bodyPr>
            <a:normAutofit/>
          </a:bodyPr>
          <a:lstStyle/>
          <a:p>
            <a:pPr algn="ctr" rtl="0"/>
            <a:r>
              <a:rPr lang="en-US" sz="3200" dirty="0">
                <a:latin typeface="Times New Roman" panose="02020603050405020304" pitchFamily="18" charset="0"/>
                <a:cs typeface="Times New Roman" panose="02020603050405020304" pitchFamily="18" charset="0"/>
              </a:rPr>
              <a:t>Basement Floor</a:t>
            </a:r>
          </a:p>
        </p:txBody>
      </p:sp>
      <p:sp>
        <p:nvSpPr>
          <p:cNvPr id="5" name="Slide Number Placeholder 4">
            <a:extLst>
              <a:ext uri="{FF2B5EF4-FFF2-40B4-BE49-F238E27FC236}">
                <a16:creationId xmlns:a16="http://schemas.microsoft.com/office/drawing/2014/main" id="{2EDA9F46-961B-4D69-9498-AF4A7277F57D}"/>
              </a:ext>
            </a:extLst>
          </p:cNvPr>
          <p:cNvSpPr>
            <a:spLocks noGrp="1"/>
          </p:cNvSpPr>
          <p:nvPr>
            <p:ph type="sldNum" sz="quarter" idx="12"/>
          </p:nvPr>
        </p:nvSpPr>
        <p:spPr/>
        <p:txBody>
          <a:bodyPr/>
          <a:lstStyle/>
          <a:p>
            <a:fld id="{8BF69CD8-3917-42D1-9CF2-E78257F3A9CA}" type="slidenum">
              <a:rPr lang="ar-SA" smtClean="0"/>
              <a:t>8</a:t>
            </a:fld>
            <a:endParaRPr lang="ar-SA"/>
          </a:p>
        </p:txBody>
      </p:sp>
      <p:pic>
        <p:nvPicPr>
          <p:cNvPr id="9" name="Picture 8">
            <a:extLst>
              <a:ext uri="{FF2B5EF4-FFF2-40B4-BE49-F238E27FC236}">
                <a16:creationId xmlns:a16="http://schemas.microsoft.com/office/drawing/2014/main" id="{DF2F1B23-E505-41DC-B738-0DC0644F09B4}"/>
              </a:ext>
            </a:extLst>
          </p:cNvPr>
          <p:cNvPicPr>
            <a:picLocks noChangeAspect="1"/>
          </p:cNvPicPr>
          <p:nvPr/>
        </p:nvPicPr>
        <p:blipFill>
          <a:blip r:embed="rId3"/>
          <a:stretch>
            <a:fillRect/>
          </a:stretch>
        </p:blipFill>
        <p:spPr>
          <a:xfrm>
            <a:off x="1431006" y="1245518"/>
            <a:ext cx="9763125" cy="4848225"/>
          </a:xfrm>
          <a:prstGeom prst="rect">
            <a:avLst/>
          </a:prstGeom>
        </p:spPr>
      </p:pic>
    </p:spTree>
    <p:extLst>
      <p:ext uri="{BB962C8B-B14F-4D97-AF65-F5344CB8AC3E}">
        <p14:creationId xmlns:p14="http://schemas.microsoft.com/office/powerpoint/2010/main" val="237516892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4056" y="624110"/>
            <a:ext cx="9830556" cy="1280890"/>
          </a:xfrm>
        </p:spPr>
        <p:txBody>
          <a:bodyPr/>
          <a:lstStyle/>
          <a:p>
            <a:r>
              <a:rPr lang="en-US" dirty="0"/>
              <a:t>Mechanical Design.</a:t>
            </a:r>
            <a:endParaRPr lang="ar-SA" dirty="0"/>
          </a:p>
        </p:txBody>
      </p:sp>
      <p:sp>
        <p:nvSpPr>
          <p:cNvPr id="3" name="Content Placeholder 2"/>
          <p:cNvSpPr>
            <a:spLocks noGrp="1"/>
          </p:cNvSpPr>
          <p:nvPr>
            <p:ph sz="half" idx="1"/>
          </p:nvPr>
        </p:nvSpPr>
        <p:spPr/>
        <p:txBody>
          <a:bodyPr>
            <a:normAutofit/>
          </a:bodyPr>
          <a:lstStyle/>
          <a:p>
            <a:pPr algn="l" rtl="0"/>
            <a:r>
              <a:rPr lang="en-US" dirty="0"/>
              <a:t>Water supply system</a:t>
            </a:r>
          </a:p>
          <a:p>
            <a:pPr algn="l" rtl="0"/>
            <a:endParaRPr lang="en-US" dirty="0"/>
          </a:p>
          <a:p>
            <a:pPr algn="l" rtl="0"/>
            <a:r>
              <a:rPr lang="en-US" dirty="0"/>
              <a:t>Water consumption.</a:t>
            </a:r>
          </a:p>
          <a:p>
            <a:pPr algn="l" rtl="0"/>
            <a:endParaRPr lang="en-US" dirty="0"/>
          </a:p>
          <a:p>
            <a:pPr algn="l" rtl="0"/>
            <a:r>
              <a:rPr lang="en-US" dirty="0"/>
              <a:t>Domestic hot water.</a:t>
            </a:r>
          </a:p>
          <a:p>
            <a:pPr algn="l" rtl="0"/>
            <a:endParaRPr lang="en-US" dirty="0"/>
          </a:p>
          <a:p>
            <a:pPr algn="l" rtl="0"/>
            <a:r>
              <a:rPr lang="en-US" dirty="0"/>
              <a:t>Drainage system</a:t>
            </a:r>
          </a:p>
          <a:p>
            <a:endParaRPr lang="en-US" dirty="0"/>
          </a:p>
          <a:p>
            <a:endParaRPr lang="ar-SA" dirty="0"/>
          </a:p>
        </p:txBody>
      </p:sp>
      <p:sp>
        <p:nvSpPr>
          <p:cNvPr id="4" name="Content Placeholder 3"/>
          <p:cNvSpPr>
            <a:spLocks noGrp="1"/>
          </p:cNvSpPr>
          <p:nvPr>
            <p:ph sz="half" idx="2"/>
          </p:nvPr>
        </p:nvSpPr>
        <p:spPr>
          <a:xfrm>
            <a:off x="7190747" y="2114843"/>
            <a:ext cx="4313864" cy="3777622"/>
          </a:xfrm>
        </p:spPr>
        <p:txBody>
          <a:bodyPr>
            <a:normAutofit/>
          </a:bodyPr>
          <a:lstStyle/>
          <a:p>
            <a:pPr algn="l" rtl="0"/>
            <a:r>
              <a:rPr lang="en-US" dirty="0"/>
              <a:t>HVAC system</a:t>
            </a:r>
          </a:p>
          <a:p>
            <a:pPr algn="l" rtl="0"/>
            <a:endParaRPr lang="en-US" dirty="0"/>
          </a:p>
          <a:p>
            <a:pPr algn="l" rtl="0"/>
            <a:r>
              <a:rPr lang="en-US" dirty="0"/>
              <a:t>Firefighting system</a:t>
            </a:r>
          </a:p>
          <a:p>
            <a:pPr algn="l" rtl="0"/>
            <a:endParaRPr lang="en-US" dirty="0"/>
          </a:p>
          <a:p>
            <a:pPr algn="l" rtl="0"/>
            <a:r>
              <a:rPr lang="en-US" dirty="0"/>
              <a:t>Elevator system</a:t>
            </a:r>
            <a:endParaRPr lang="ar-SA" dirty="0"/>
          </a:p>
          <a:p>
            <a:endParaRPr lang="ar-SA" dirty="0"/>
          </a:p>
        </p:txBody>
      </p:sp>
      <p:sp>
        <p:nvSpPr>
          <p:cNvPr id="5" name="Slide Number Placeholder 4">
            <a:extLst>
              <a:ext uri="{FF2B5EF4-FFF2-40B4-BE49-F238E27FC236}">
                <a16:creationId xmlns:a16="http://schemas.microsoft.com/office/drawing/2014/main" id="{977B4C7D-03E0-497B-8832-E0347168DEBA}"/>
              </a:ext>
            </a:extLst>
          </p:cNvPr>
          <p:cNvSpPr>
            <a:spLocks noGrp="1"/>
          </p:cNvSpPr>
          <p:nvPr>
            <p:ph type="sldNum" sz="quarter" idx="12"/>
          </p:nvPr>
        </p:nvSpPr>
        <p:spPr/>
        <p:txBody>
          <a:bodyPr/>
          <a:lstStyle/>
          <a:p>
            <a:fld id="{8BF69CD8-3917-42D1-9CF2-E78257F3A9CA}" type="slidenum">
              <a:rPr lang="ar-SA" smtClean="0"/>
              <a:t>80</a:t>
            </a:fld>
            <a:endParaRPr lang="ar-SA"/>
          </a:p>
        </p:txBody>
      </p:sp>
    </p:spTree>
    <p:extLst>
      <p:ext uri="{BB962C8B-B14F-4D97-AF65-F5344CB8AC3E}">
        <p14:creationId xmlns:p14="http://schemas.microsoft.com/office/powerpoint/2010/main" val="293668753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9988" y="624110"/>
            <a:ext cx="9844623" cy="1280890"/>
          </a:xfrm>
        </p:spPr>
        <p:txBody>
          <a:bodyPr/>
          <a:lstStyle/>
          <a:p>
            <a:r>
              <a:rPr lang="en-US" dirty="0"/>
              <a:t>Mechanical Design.</a:t>
            </a:r>
            <a:br>
              <a:rPr lang="en-US" dirty="0"/>
            </a:br>
            <a:r>
              <a:rPr lang="en-US" sz="3600" dirty="0">
                <a:solidFill>
                  <a:srgbClr val="C00000"/>
                </a:solidFill>
              </a:rPr>
              <a:t>Water supply system.</a:t>
            </a:r>
            <a:endParaRPr lang="ar-SA" sz="3600" dirty="0">
              <a:solidFill>
                <a:srgbClr val="C00000"/>
              </a:solidFill>
            </a:endParaRPr>
          </a:p>
        </p:txBody>
      </p:sp>
      <p:graphicFrame>
        <p:nvGraphicFramePr>
          <p:cNvPr id="6" name="Content Placeholder 5"/>
          <p:cNvGraphicFramePr>
            <a:graphicFrameLocks noGrp="1"/>
          </p:cNvGraphicFramePr>
          <p:nvPr>
            <p:ph sz="half" idx="1"/>
            <p:extLst/>
          </p:nvPr>
        </p:nvGraphicFramePr>
        <p:xfrm>
          <a:off x="1795598" y="2491831"/>
          <a:ext cx="3743052" cy="1483360"/>
        </p:xfrm>
        <a:graphic>
          <a:graphicData uri="http://schemas.openxmlformats.org/drawingml/2006/table">
            <a:tbl>
              <a:tblPr rtl="1" firstRow="1" bandRow="1">
                <a:tableStyleId>{5C22544A-7EE6-4342-B048-85BDC9FD1C3A}</a:tableStyleId>
              </a:tblPr>
              <a:tblGrid>
                <a:gridCol w="1894113">
                  <a:extLst>
                    <a:ext uri="{9D8B030D-6E8A-4147-A177-3AD203B41FA5}">
                      <a16:colId xmlns:a16="http://schemas.microsoft.com/office/drawing/2014/main" val="2958420737"/>
                    </a:ext>
                  </a:extLst>
                </a:gridCol>
                <a:gridCol w="1848939">
                  <a:extLst>
                    <a:ext uri="{9D8B030D-6E8A-4147-A177-3AD203B41FA5}">
                      <a16:colId xmlns:a16="http://schemas.microsoft.com/office/drawing/2014/main" val="3580859079"/>
                    </a:ext>
                  </a:extLst>
                </a:gridCol>
              </a:tblGrid>
              <a:tr h="370840">
                <a:tc>
                  <a:txBody>
                    <a:bodyPr/>
                    <a:lstStyle/>
                    <a:p>
                      <a:pPr algn="ctr" rtl="1"/>
                      <a:r>
                        <a:rPr lang="en-US" dirty="0"/>
                        <a:t>diameter </a:t>
                      </a:r>
                      <a:r>
                        <a:rPr lang="ar-SA" dirty="0"/>
                        <a:t> </a:t>
                      </a:r>
                      <a:endParaRPr lang="en-US" dirty="0"/>
                    </a:p>
                  </a:txBody>
                  <a:tcPr/>
                </a:tc>
                <a:tc>
                  <a:txBody>
                    <a:bodyPr/>
                    <a:lstStyle/>
                    <a:p>
                      <a:pPr rtl="1"/>
                      <a:r>
                        <a:rPr lang="en-US" dirty="0"/>
                        <a:t>Pipe</a:t>
                      </a:r>
                      <a:endParaRPr lang="ar-SA" dirty="0"/>
                    </a:p>
                  </a:txBody>
                  <a:tcPr/>
                </a:tc>
                <a:extLst>
                  <a:ext uri="{0D108BD9-81ED-4DB2-BD59-A6C34878D82A}">
                    <a16:rowId xmlns:a16="http://schemas.microsoft.com/office/drawing/2014/main" val="1858483264"/>
                  </a:ext>
                </a:extLst>
              </a:tr>
              <a:tr h="370840">
                <a:tc>
                  <a:txBody>
                    <a:bodyPr/>
                    <a:lstStyle/>
                    <a:p>
                      <a:pPr algn="ctr" rtl="1"/>
                      <a:r>
                        <a:rPr lang="en-US" dirty="0"/>
                        <a:t>2</a:t>
                      </a:r>
                      <a:r>
                        <a:rPr lang="ar-SA" dirty="0"/>
                        <a:t>"</a:t>
                      </a:r>
                    </a:p>
                  </a:txBody>
                  <a:tcPr/>
                </a:tc>
                <a:tc>
                  <a:txBody>
                    <a:bodyPr/>
                    <a:lstStyle/>
                    <a:p>
                      <a:pPr rtl="1"/>
                      <a:r>
                        <a:rPr lang="en-US" dirty="0"/>
                        <a:t>Vertical feeder</a:t>
                      </a:r>
                      <a:endParaRPr lang="ar-SA" dirty="0"/>
                    </a:p>
                  </a:txBody>
                  <a:tcPr/>
                </a:tc>
                <a:extLst>
                  <a:ext uri="{0D108BD9-81ED-4DB2-BD59-A6C34878D82A}">
                    <a16:rowId xmlns:a16="http://schemas.microsoft.com/office/drawing/2014/main" val="845531269"/>
                  </a:ext>
                </a:extLst>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a:t>1.5</a:t>
                      </a:r>
                      <a:r>
                        <a:rPr lang="ar-SA" dirty="0"/>
                        <a:t>"</a:t>
                      </a:r>
                    </a:p>
                  </a:txBody>
                  <a:tcPr/>
                </a:tc>
                <a:tc>
                  <a:txBody>
                    <a:bodyPr/>
                    <a:lstStyle/>
                    <a:p>
                      <a:pPr rtl="1"/>
                      <a:r>
                        <a:rPr lang="en-US" dirty="0"/>
                        <a:t>Horizontal pipe</a:t>
                      </a:r>
                      <a:endParaRPr lang="ar-SA" dirty="0"/>
                    </a:p>
                  </a:txBody>
                  <a:tcPr/>
                </a:tc>
                <a:extLst>
                  <a:ext uri="{0D108BD9-81ED-4DB2-BD59-A6C34878D82A}">
                    <a16:rowId xmlns:a16="http://schemas.microsoft.com/office/drawing/2014/main" val="250695647"/>
                  </a:ext>
                </a:extLst>
              </a:tr>
              <a:tr h="37084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1</a:t>
                      </a:r>
                      <a:r>
                        <a:rPr kumimoji="0" lang="ar-SA" sz="1800" b="0" i="0" u="none" strike="noStrike" kern="1200" cap="none" spc="0" normalizeH="0" baseline="0" noProof="0" dirty="0">
                          <a:ln>
                            <a:noFill/>
                          </a:ln>
                          <a:solidFill>
                            <a:prstClr val="black"/>
                          </a:solidFill>
                          <a:effectLst/>
                          <a:uLnTx/>
                          <a:uFillTx/>
                          <a:latin typeface="+mn-lt"/>
                          <a:ea typeface="+mn-ea"/>
                          <a:cs typeface="+mn-cs"/>
                        </a:rPr>
                        <a:t>"</a:t>
                      </a:r>
                    </a:p>
                  </a:txBody>
                  <a:tcPr/>
                </a:tc>
                <a:tc>
                  <a:txBody>
                    <a:bodyPr/>
                    <a:lstStyle/>
                    <a:p>
                      <a:pPr rtl="1"/>
                      <a:r>
                        <a:rPr lang="en-US" dirty="0"/>
                        <a:t>Branch pipe</a:t>
                      </a:r>
                      <a:endParaRPr lang="ar-SA" dirty="0"/>
                    </a:p>
                  </a:txBody>
                  <a:tcPr/>
                </a:tc>
                <a:extLst>
                  <a:ext uri="{0D108BD9-81ED-4DB2-BD59-A6C34878D82A}">
                    <a16:rowId xmlns:a16="http://schemas.microsoft.com/office/drawing/2014/main" val="3765689228"/>
                  </a:ext>
                </a:extLst>
              </a:tr>
            </a:tbl>
          </a:graphicData>
        </a:graphic>
      </p:graphicFrame>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653352" y="2154922"/>
            <a:ext cx="4505954" cy="4229690"/>
          </a:xfrm>
        </p:spPr>
      </p:pic>
      <p:sp>
        <p:nvSpPr>
          <p:cNvPr id="3" name="Slide Number Placeholder 2">
            <a:extLst>
              <a:ext uri="{FF2B5EF4-FFF2-40B4-BE49-F238E27FC236}">
                <a16:creationId xmlns:a16="http://schemas.microsoft.com/office/drawing/2014/main" id="{8950C6D3-D3D3-4B16-B91F-A2474ACFF4ED}"/>
              </a:ext>
            </a:extLst>
          </p:cNvPr>
          <p:cNvSpPr>
            <a:spLocks noGrp="1"/>
          </p:cNvSpPr>
          <p:nvPr>
            <p:ph type="sldNum" sz="quarter" idx="12"/>
          </p:nvPr>
        </p:nvSpPr>
        <p:spPr/>
        <p:txBody>
          <a:bodyPr/>
          <a:lstStyle/>
          <a:p>
            <a:fld id="{8BF69CD8-3917-42D1-9CF2-E78257F3A9CA}" type="slidenum">
              <a:rPr lang="ar-SA" smtClean="0"/>
              <a:t>81</a:t>
            </a:fld>
            <a:endParaRPr lang="ar-SA"/>
          </a:p>
        </p:txBody>
      </p:sp>
    </p:spTree>
    <p:extLst>
      <p:ext uri="{BB962C8B-B14F-4D97-AF65-F5344CB8AC3E}">
        <p14:creationId xmlns:p14="http://schemas.microsoft.com/office/powerpoint/2010/main" val="186016844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46062"/>
            <a:ext cx="10515600" cy="1325563"/>
          </a:xfrm>
        </p:spPr>
        <p:txBody>
          <a:bodyPr>
            <a:normAutofit/>
          </a:bodyPr>
          <a:lstStyle/>
          <a:p>
            <a:r>
              <a:rPr lang="en-US" dirty="0"/>
              <a:t>Mechanical Design.</a:t>
            </a:r>
            <a:br>
              <a:rPr lang="en-US" dirty="0"/>
            </a:br>
            <a:r>
              <a:rPr lang="en-US" sz="3600" dirty="0">
                <a:solidFill>
                  <a:srgbClr val="C00000"/>
                </a:solidFill>
              </a:rPr>
              <a:t>Water consumption.</a:t>
            </a:r>
            <a:endParaRPr lang="ar-SA" sz="3600" dirty="0">
              <a:solidFill>
                <a:srgbClr val="C00000"/>
              </a:solidFill>
            </a:endParaRPr>
          </a:p>
        </p:txBody>
      </p:sp>
      <p:sp>
        <p:nvSpPr>
          <p:cNvPr id="3" name="Content Placeholder 2"/>
          <p:cNvSpPr>
            <a:spLocks noGrp="1"/>
          </p:cNvSpPr>
          <p:nvPr>
            <p:ph idx="1"/>
          </p:nvPr>
        </p:nvSpPr>
        <p:spPr>
          <a:xfrm>
            <a:off x="838200" y="1571625"/>
            <a:ext cx="10515600" cy="4886324"/>
          </a:xfrm>
        </p:spPr>
        <p:txBody>
          <a:bodyPr>
            <a:noAutofit/>
          </a:bodyPr>
          <a:lstStyle/>
          <a:p>
            <a:pPr algn="l" rtl="0"/>
            <a:r>
              <a:rPr lang="en-US" sz="2400" dirty="0"/>
              <a:t>Water consumption by people 5-8 litter for cold water.</a:t>
            </a:r>
          </a:p>
          <a:p>
            <a:pPr algn="l" rtl="0"/>
            <a:endParaRPr lang="en-US" sz="2400" dirty="0"/>
          </a:p>
          <a:p>
            <a:pPr algn="l" rtl="0"/>
            <a:r>
              <a:rPr lang="en-US" sz="2400" dirty="0"/>
              <a:t>Water consumption by people 5 litter for hot water</a:t>
            </a:r>
            <a:r>
              <a:rPr lang="ar-SA" sz="2400" dirty="0"/>
              <a:t> </a:t>
            </a:r>
            <a:r>
              <a:rPr lang="en-US" sz="2400" dirty="0"/>
              <a:t>for the purpose of ablutions.</a:t>
            </a:r>
          </a:p>
          <a:p>
            <a:pPr algn="l" rtl="0"/>
            <a:endParaRPr lang="en-US" sz="2400" dirty="0"/>
          </a:p>
          <a:p>
            <a:pPr algn="l" rtl="0"/>
            <a:r>
              <a:rPr lang="en-US" sz="2400" dirty="0"/>
              <a:t>Total number of people 228 person /day.</a:t>
            </a:r>
          </a:p>
          <a:p>
            <a:pPr algn="l" rtl="0"/>
            <a:endParaRPr lang="en-US" sz="2400" dirty="0"/>
          </a:p>
          <a:p>
            <a:pPr algn="l" rtl="0"/>
            <a:r>
              <a:rPr lang="en-US" sz="2400" dirty="0"/>
              <a:t>Total amount of cold fresh water 1.4 cm /day.</a:t>
            </a:r>
          </a:p>
          <a:p>
            <a:pPr algn="l" rtl="0"/>
            <a:endParaRPr lang="en-US" sz="2400" dirty="0"/>
          </a:p>
          <a:p>
            <a:pPr algn="l" rtl="0"/>
            <a:r>
              <a:rPr lang="en-US" sz="2400" dirty="0"/>
              <a:t>Total amount of hot water 1.2 cm /day.</a:t>
            </a:r>
          </a:p>
          <a:p>
            <a:endParaRPr lang="en-US" sz="2400" dirty="0"/>
          </a:p>
        </p:txBody>
      </p:sp>
      <p:sp>
        <p:nvSpPr>
          <p:cNvPr id="4" name="Slide Number Placeholder 3">
            <a:extLst>
              <a:ext uri="{FF2B5EF4-FFF2-40B4-BE49-F238E27FC236}">
                <a16:creationId xmlns:a16="http://schemas.microsoft.com/office/drawing/2014/main" id="{B8BBF9A2-DBFC-41A1-A31B-AEE5611FA27D}"/>
              </a:ext>
            </a:extLst>
          </p:cNvPr>
          <p:cNvSpPr>
            <a:spLocks noGrp="1"/>
          </p:cNvSpPr>
          <p:nvPr>
            <p:ph type="sldNum" sz="quarter" idx="12"/>
          </p:nvPr>
        </p:nvSpPr>
        <p:spPr/>
        <p:txBody>
          <a:bodyPr/>
          <a:lstStyle/>
          <a:p>
            <a:fld id="{8BF69CD8-3917-42D1-9CF2-E78257F3A9CA}" type="slidenum">
              <a:rPr lang="ar-SA" smtClean="0"/>
              <a:t>82</a:t>
            </a:fld>
            <a:endParaRPr lang="ar-SA"/>
          </a:p>
        </p:txBody>
      </p:sp>
    </p:spTree>
    <p:extLst>
      <p:ext uri="{BB962C8B-B14F-4D97-AF65-F5344CB8AC3E}">
        <p14:creationId xmlns:p14="http://schemas.microsoft.com/office/powerpoint/2010/main" val="161020093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6258" y="628650"/>
            <a:ext cx="9637542" cy="1062038"/>
          </a:xfrm>
        </p:spPr>
        <p:txBody>
          <a:bodyPr>
            <a:normAutofit fontScale="90000"/>
          </a:bodyPr>
          <a:lstStyle/>
          <a:p>
            <a:r>
              <a:rPr lang="en-US" sz="4900" dirty="0"/>
              <a:t>Mechanical Design.</a:t>
            </a:r>
            <a:br>
              <a:rPr lang="en-US" sz="4900" dirty="0"/>
            </a:br>
            <a:r>
              <a:rPr lang="en-US" sz="4000" dirty="0">
                <a:solidFill>
                  <a:srgbClr val="C00000"/>
                </a:solidFill>
              </a:rPr>
              <a:t>Domestic hot water.</a:t>
            </a:r>
            <a:br>
              <a:rPr lang="en-US" dirty="0"/>
            </a:br>
            <a:endParaRPr lang="ar-SA"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19935" y="2217511"/>
            <a:ext cx="3977833" cy="3673113"/>
          </a:xfrm>
        </p:spPr>
      </p:pic>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257921" y="2217511"/>
            <a:ext cx="4095879" cy="3323591"/>
          </a:xfrm>
        </p:spPr>
      </p:pic>
      <p:sp>
        <p:nvSpPr>
          <p:cNvPr id="3" name="Slide Number Placeholder 2">
            <a:extLst>
              <a:ext uri="{FF2B5EF4-FFF2-40B4-BE49-F238E27FC236}">
                <a16:creationId xmlns:a16="http://schemas.microsoft.com/office/drawing/2014/main" id="{72FF4C63-0594-4118-8494-5866E99BB209}"/>
              </a:ext>
            </a:extLst>
          </p:cNvPr>
          <p:cNvSpPr>
            <a:spLocks noGrp="1"/>
          </p:cNvSpPr>
          <p:nvPr>
            <p:ph type="sldNum" sz="quarter" idx="12"/>
          </p:nvPr>
        </p:nvSpPr>
        <p:spPr/>
        <p:txBody>
          <a:bodyPr/>
          <a:lstStyle/>
          <a:p>
            <a:fld id="{8BF69CD8-3917-42D1-9CF2-E78257F3A9CA}" type="slidenum">
              <a:rPr lang="ar-SA" smtClean="0"/>
              <a:t>83</a:t>
            </a:fld>
            <a:endParaRPr lang="ar-SA"/>
          </a:p>
        </p:txBody>
      </p:sp>
    </p:spTree>
    <p:extLst>
      <p:ext uri="{BB962C8B-B14F-4D97-AF65-F5344CB8AC3E}">
        <p14:creationId xmlns:p14="http://schemas.microsoft.com/office/powerpoint/2010/main" val="246684551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920" y="-604911"/>
            <a:ext cx="6907237" cy="3672773"/>
          </a:xfrm>
        </p:spPr>
        <p:txBody>
          <a:bodyPr>
            <a:normAutofit/>
          </a:bodyPr>
          <a:lstStyle/>
          <a:p>
            <a:br>
              <a:rPr lang="en-US" dirty="0"/>
            </a:br>
            <a:br>
              <a:rPr lang="en-US" dirty="0"/>
            </a:br>
            <a:r>
              <a:rPr lang="en-US" sz="4900" dirty="0"/>
              <a:t>Mechanical Design.</a:t>
            </a:r>
            <a:br>
              <a:rPr lang="en-US" sz="4900" dirty="0"/>
            </a:br>
            <a:r>
              <a:rPr lang="en-US" sz="4000" dirty="0">
                <a:solidFill>
                  <a:srgbClr val="C00000"/>
                </a:solidFill>
              </a:rPr>
              <a:t>Domestic hot water.</a:t>
            </a:r>
            <a:br>
              <a:rPr lang="en-US" sz="4000" dirty="0"/>
            </a:br>
            <a:br>
              <a:rPr lang="en-US" dirty="0"/>
            </a:br>
            <a:endParaRPr lang="ar-SA" dirty="0"/>
          </a:p>
        </p:txBody>
      </p:sp>
      <p:sp>
        <p:nvSpPr>
          <p:cNvPr id="3" name="Content Placeholder 2"/>
          <p:cNvSpPr>
            <a:spLocks noGrp="1"/>
          </p:cNvSpPr>
          <p:nvPr>
            <p:ph sz="half" idx="1"/>
          </p:nvPr>
        </p:nvSpPr>
        <p:spPr>
          <a:xfrm>
            <a:off x="1443110" y="2446742"/>
            <a:ext cx="5222967" cy="3109102"/>
          </a:xfrm>
        </p:spPr>
        <p:txBody>
          <a:bodyPr>
            <a:normAutofit lnSpcReduction="10000"/>
          </a:bodyPr>
          <a:lstStyle/>
          <a:p>
            <a:pPr algn="l" rtl="0"/>
            <a:r>
              <a:rPr lang="en-US" sz="2400" dirty="0"/>
              <a:t>Q= 17.58 Kwh.</a:t>
            </a:r>
          </a:p>
          <a:p>
            <a:pPr algn="l" rtl="0"/>
            <a:r>
              <a:rPr lang="en-US" sz="2400" dirty="0"/>
              <a:t>Number of panels that has be needed = 17.85/2.77=   6.44 (7 panels).</a:t>
            </a:r>
          </a:p>
          <a:p>
            <a:pPr algn="l" rtl="0"/>
            <a:endParaRPr lang="en-US" sz="2400" dirty="0"/>
          </a:p>
          <a:p>
            <a:pPr algn="l" rtl="0"/>
            <a:r>
              <a:rPr lang="en-US" sz="2400" dirty="0"/>
              <a:t>These cells will be covered in the summer months to protect them from height temperature.</a:t>
            </a:r>
          </a:p>
          <a:p>
            <a:endParaRPr lang="ar-SA"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576895" y="2446743"/>
            <a:ext cx="4044359" cy="3109101"/>
          </a:xfrm>
        </p:spPr>
      </p:pic>
      <p:sp>
        <p:nvSpPr>
          <p:cNvPr id="4" name="Slide Number Placeholder 3">
            <a:extLst>
              <a:ext uri="{FF2B5EF4-FFF2-40B4-BE49-F238E27FC236}">
                <a16:creationId xmlns:a16="http://schemas.microsoft.com/office/drawing/2014/main" id="{0EABB9F7-8FA0-40A9-968F-51F31DD7997F}"/>
              </a:ext>
            </a:extLst>
          </p:cNvPr>
          <p:cNvSpPr>
            <a:spLocks noGrp="1"/>
          </p:cNvSpPr>
          <p:nvPr>
            <p:ph type="sldNum" sz="quarter" idx="12"/>
          </p:nvPr>
        </p:nvSpPr>
        <p:spPr/>
        <p:txBody>
          <a:bodyPr/>
          <a:lstStyle/>
          <a:p>
            <a:fld id="{8BF69CD8-3917-42D1-9CF2-E78257F3A9CA}" type="slidenum">
              <a:rPr lang="ar-SA" smtClean="0"/>
              <a:t>84</a:t>
            </a:fld>
            <a:endParaRPr lang="ar-SA"/>
          </a:p>
        </p:txBody>
      </p:sp>
    </p:spTree>
    <p:extLst>
      <p:ext uri="{BB962C8B-B14F-4D97-AF65-F5344CB8AC3E}">
        <p14:creationId xmlns:p14="http://schemas.microsoft.com/office/powerpoint/2010/main" val="37920043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8124" y="624110"/>
            <a:ext cx="9816488" cy="1280890"/>
          </a:xfrm>
        </p:spPr>
        <p:txBody>
          <a:bodyPr>
            <a:normAutofit/>
          </a:bodyPr>
          <a:lstStyle/>
          <a:p>
            <a:r>
              <a:rPr lang="en-US" dirty="0"/>
              <a:t>Mechanical Design.</a:t>
            </a:r>
            <a:br>
              <a:rPr lang="en-US" dirty="0"/>
            </a:br>
            <a:r>
              <a:rPr lang="en-US" sz="3600" dirty="0">
                <a:solidFill>
                  <a:srgbClr val="C00000"/>
                </a:solidFill>
              </a:rPr>
              <a:t>Water drainage system.</a:t>
            </a:r>
            <a:endParaRPr lang="ar-SA" sz="3600" dirty="0">
              <a:solidFill>
                <a:srgbClr val="C00000"/>
              </a:solidFill>
            </a:endParaRPr>
          </a:p>
        </p:txBody>
      </p:sp>
      <p:graphicFrame>
        <p:nvGraphicFramePr>
          <p:cNvPr id="6" name="Content Placeholder 5"/>
          <p:cNvGraphicFramePr>
            <a:graphicFrameLocks noGrp="1"/>
          </p:cNvGraphicFramePr>
          <p:nvPr>
            <p:ph sz="half" idx="1"/>
            <p:extLst>
              <p:ext uri="{D42A27DB-BD31-4B8C-83A1-F6EECF244321}">
                <p14:modId xmlns:p14="http://schemas.microsoft.com/office/powerpoint/2010/main" val="2233226681"/>
              </p:ext>
            </p:extLst>
          </p:nvPr>
        </p:nvGraphicFramePr>
        <p:xfrm>
          <a:off x="921695" y="2063932"/>
          <a:ext cx="4151811" cy="4072684"/>
        </p:xfrm>
        <a:graphic>
          <a:graphicData uri="http://schemas.openxmlformats.org/drawingml/2006/table">
            <a:tbl>
              <a:tblPr rtl="1" firstRow="1" bandRow="1">
                <a:tableStyleId>{5C22544A-7EE6-4342-B048-85BDC9FD1C3A}</a:tableStyleId>
              </a:tblPr>
              <a:tblGrid>
                <a:gridCol w="1515291">
                  <a:extLst>
                    <a:ext uri="{9D8B030D-6E8A-4147-A177-3AD203B41FA5}">
                      <a16:colId xmlns:a16="http://schemas.microsoft.com/office/drawing/2014/main" val="701327857"/>
                    </a:ext>
                  </a:extLst>
                </a:gridCol>
                <a:gridCol w="2636520">
                  <a:extLst>
                    <a:ext uri="{9D8B030D-6E8A-4147-A177-3AD203B41FA5}">
                      <a16:colId xmlns:a16="http://schemas.microsoft.com/office/drawing/2014/main" val="3544521253"/>
                    </a:ext>
                  </a:extLst>
                </a:gridCol>
              </a:tblGrid>
              <a:tr h="590882">
                <a:tc>
                  <a:txBody>
                    <a:bodyPr/>
                    <a:lstStyle/>
                    <a:p>
                      <a:pPr rtl="1"/>
                      <a:r>
                        <a:rPr lang="en-US" dirty="0"/>
                        <a:t>Diameter</a:t>
                      </a:r>
                      <a:endParaRPr lang="ar-SA" dirty="0"/>
                    </a:p>
                  </a:txBody>
                  <a:tcPr/>
                </a:tc>
                <a:tc>
                  <a:txBody>
                    <a:bodyPr/>
                    <a:lstStyle/>
                    <a:p>
                      <a:pPr rtl="1"/>
                      <a:r>
                        <a:rPr lang="en-US" dirty="0"/>
                        <a:t>Pipe</a:t>
                      </a:r>
                      <a:endParaRPr lang="ar-SA" dirty="0"/>
                    </a:p>
                  </a:txBody>
                  <a:tcPr/>
                </a:tc>
                <a:extLst>
                  <a:ext uri="{0D108BD9-81ED-4DB2-BD59-A6C34878D82A}">
                    <a16:rowId xmlns:a16="http://schemas.microsoft.com/office/drawing/2014/main" val="1500817517"/>
                  </a:ext>
                </a:extLst>
              </a:tr>
              <a:tr h="590882">
                <a:tc>
                  <a:txBody>
                    <a:bodyPr/>
                    <a:lstStyle/>
                    <a:p>
                      <a:pPr algn="ctr" rtl="1"/>
                      <a:r>
                        <a:rPr lang="en-US" dirty="0"/>
                        <a:t>4</a:t>
                      </a:r>
                      <a:r>
                        <a:rPr lang="ar-SA" dirty="0"/>
                        <a:t>"</a:t>
                      </a:r>
                    </a:p>
                  </a:txBody>
                  <a:tcPr/>
                </a:tc>
                <a:tc>
                  <a:txBody>
                    <a:bodyPr/>
                    <a:lstStyle/>
                    <a:p>
                      <a:pPr rtl="1"/>
                      <a:r>
                        <a:rPr lang="en-US" dirty="0"/>
                        <a:t>Vertical pipe</a:t>
                      </a:r>
                      <a:endParaRPr lang="ar-SA" dirty="0"/>
                    </a:p>
                  </a:txBody>
                  <a:tcPr/>
                </a:tc>
                <a:extLst>
                  <a:ext uri="{0D108BD9-81ED-4DB2-BD59-A6C34878D82A}">
                    <a16:rowId xmlns:a16="http://schemas.microsoft.com/office/drawing/2014/main" val="1594537407"/>
                  </a:ext>
                </a:extLst>
              </a:tr>
              <a:tr h="590882">
                <a:tc>
                  <a:txBody>
                    <a:bodyPr/>
                    <a:lstStyle/>
                    <a:p>
                      <a:pPr algn="ctr" rtl="1"/>
                      <a:r>
                        <a:rPr lang="en-US" dirty="0"/>
                        <a:t>2</a:t>
                      </a:r>
                      <a:r>
                        <a:rPr lang="ar-SA" dirty="0"/>
                        <a:t>"</a:t>
                      </a:r>
                    </a:p>
                  </a:txBody>
                  <a:tcPr/>
                </a:tc>
                <a:tc>
                  <a:txBody>
                    <a:bodyPr/>
                    <a:lstStyle/>
                    <a:p>
                      <a:pPr rtl="1"/>
                      <a:r>
                        <a:rPr lang="en-US" dirty="0"/>
                        <a:t>Horizontal pipes (lavatory)</a:t>
                      </a:r>
                    </a:p>
                  </a:txBody>
                  <a:tcPr/>
                </a:tc>
                <a:extLst>
                  <a:ext uri="{0D108BD9-81ED-4DB2-BD59-A6C34878D82A}">
                    <a16:rowId xmlns:a16="http://schemas.microsoft.com/office/drawing/2014/main" val="3771657774"/>
                  </a:ext>
                </a:extLst>
              </a:tr>
              <a:tr h="1019878">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a:t>2</a:t>
                      </a:r>
                      <a:r>
                        <a:rPr lang="ar-SA" dirty="0"/>
                        <a:t>"</a:t>
                      </a:r>
                    </a:p>
                    <a:p>
                      <a:pPr rtl="1"/>
                      <a:endParaRPr lang="ar-SA" dirty="0"/>
                    </a:p>
                  </a:txBody>
                  <a:tcPr/>
                </a:tc>
                <a:tc>
                  <a:txBody>
                    <a:bodyPr/>
                    <a:lstStyle/>
                    <a:p>
                      <a:pPr rtl="1"/>
                      <a:r>
                        <a:rPr lang="en-US" dirty="0"/>
                        <a:t>Horizontal pipes</a:t>
                      </a:r>
                    </a:p>
                    <a:p>
                      <a:pPr rtl="1"/>
                      <a:r>
                        <a:rPr lang="en-US" dirty="0"/>
                        <a:t>(kitchen sink)</a:t>
                      </a:r>
                      <a:endParaRPr lang="ar-SA" dirty="0"/>
                    </a:p>
                  </a:txBody>
                  <a:tcPr/>
                </a:tc>
                <a:extLst>
                  <a:ext uri="{0D108BD9-81ED-4DB2-BD59-A6C34878D82A}">
                    <a16:rowId xmlns:a16="http://schemas.microsoft.com/office/drawing/2014/main" val="2958873589"/>
                  </a:ext>
                </a:extLst>
              </a:tr>
              <a:tr h="590882">
                <a:tc>
                  <a:txBody>
                    <a:bodyPr/>
                    <a:lstStyle/>
                    <a:p>
                      <a:pPr algn="ctr" rtl="1"/>
                      <a:r>
                        <a:rPr lang="en-US" dirty="0"/>
                        <a:t>4</a:t>
                      </a:r>
                      <a:r>
                        <a:rPr lang="ar-SA" dirty="0"/>
                        <a:t>"</a:t>
                      </a:r>
                    </a:p>
                  </a:txBody>
                  <a:tcPr/>
                </a:tc>
                <a:tc>
                  <a:txBody>
                    <a:bodyPr/>
                    <a:lstStyle/>
                    <a:p>
                      <a:pPr rtl="1"/>
                      <a:r>
                        <a:rPr lang="en-US" dirty="0"/>
                        <a:t>Horizontal pipes (W.C)</a:t>
                      </a:r>
                      <a:endParaRPr lang="ar-SA" dirty="0"/>
                    </a:p>
                  </a:txBody>
                  <a:tcPr/>
                </a:tc>
                <a:extLst>
                  <a:ext uri="{0D108BD9-81ED-4DB2-BD59-A6C34878D82A}">
                    <a16:rowId xmlns:a16="http://schemas.microsoft.com/office/drawing/2014/main" val="3867214050"/>
                  </a:ext>
                </a:extLst>
              </a:tr>
              <a:tr h="590882">
                <a:tc>
                  <a:txBody>
                    <a:bodyPr/>
                    <a:lstStyle/>
                    <a:p>
                      <a:pPr algn="ctr" rtl="1"/>
                      <a:r>
                        <a:rPr lang="en-US" dirty="0"/>
                        <a:t>8</a:t>
                      </a:r>
                      <a:r>
                        <a:rPr lang="ar-SA" dirty="0"/>
                        <a:t>"</a:t>
                      </a:r>
                    </a:p>
                  </a:txBody>
                  <a:tcPr/>
                </a:tc>
                <a:tc>
                  <a:txBody>
                    <a:bodyPr/>
                    <a:lstStyle/>
                    <a:p>
                      <a:pPr rtl="1"/>
                      <a:r>
                        <a:rPr lang="en-US" dirty="0"/>
                        <a:t>Pipes between manhole</a:t>
                      </a:r>
                      <a:endParaRPr lang="ar-SA" dirty="0"/>
                    </a:p>
                  </a:txBody>
                  <a:tcPr/>
                </a:tc>
                <a:extLst>
                  <a:ext uri="{0D108BD9-81ED-4DB2-BD59-A6C34878D82A}">
                    <a16:rowId xmlns:a16="http://schemas.microsoft.com/office/drawing/2014/main" val="2252937269"/>
                  </a:ext>
                </a:extLst>
              </a:tr>
            </a:tbl>
          </a:graphicData>
        </a:graphic>
      </p:graphicFrame>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26943" y="2063932"/>
            <a:ext cx="5378375" cy="4794068"/>
          </a:xfrm>
        </p:spPr>
      </p:pic>
      <p:sp>
        <p:nvSpPr>
          <p:cNvPr id="3" name="Slide Number Placeholder 2">
            <a:extLst>
              <a:ext uri="{FF2B5EF4-FFF2-40B4-BE49-F238E27FC236}">
                <a16:creationId xmlns:a16="http://schemas.microsoft.com/office/drawing/2014/main" id="{F2ED477E-AA55-4AA3-9AD9-E5A16EF4A029}"/>
              </a:ext>
            </a:extLst>
          </p:cNvPr>
          <p:cNvSpPr>
            <a:spLocks noGrp="1"/>
          </p:cNvSpPr>
          <p:nvPr>
            <p:ph type="sldNum" sz="quarter" idx="12"/>
          </p:nvPr>
        </p:nvSpPr>
        <p:spPr/>
        <p:txBody>
          <a:bodyPr/>
          <a:lstStyle/>
          <a:p>
            <a:fld id="{8BF69CD8-3917-42D1-9CF2-E78257F3A9CA}" type="slidenum">
              <a:rPr lang="ar-SA" smtClean="0"/>
              <a:t>85</a:t>
            </a:fld>
            <a:endParaRPr lang="ar-SA"/>
          </a:p>
        </p:txBody>
      </p:sp>
    </p:spTree>
    <p:extLst>
      <p:ext uri="{BB962C8B-B14F-4D97-AF65-F5344CB8AC3E}">
        <p14:creationId xmlns:p14="http://schemas.microsoft.com/office/powerpoint/2010/main" val="345250535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921" y="624110"/>
            <a:ext cx="9858692" cy="1280890"/>
          </a:xfrm>
        </p:spPr>
        <p:txBody>
          <a:bodyPr>
            <a:normAutofit/>
          </a:bodyPr>
          <a:lstStyle/>
          <a:p>
            <a:r>
              <a:rPr lang="en-US" dirty="0"/>
              <a:t>Mechanical Design.</a:t>
            </a:r>
            <a:br>
              <a:rPr lang="en-US" dirty="0"/>
            </a:br>
            <a:r>
              <a:rPr lang="en-US" sz="3600" dirty="0">
                <a:solidFill>
                  <a:srgbClr val="C00000"/>
                </a:solidFill>
              </a:rPr>
              <a:t>Water drainage system.</a:t>
            </a:r>
            <a:endParaRPr lang="ar-SA" sz="3600" dirty="0">
              <a:solidFill>
                <a:srgbClr val="C0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905000"/>
            <a:ext cx="10515600" cy="4824413"/>
          </a:xfrm>
        </p:spPr>
      </p:pic>
      <p:pic>
        <p:nvPicPr>
          <p:cNvPr id="3" name="Picture 2"/>
          <p:cNvPicPr>
            <a:picLocks noChangeAspect="1"/>
          </p:cNvPicPr>
          <p:nvPr/>
        </p:nvPicPr>
        <p:blipFill>
          <a:blip r:embed="rId3"/>
          <a:stretch>
            <a:fillRect/>
          </a:stretch>
        </p:blipFill>
        <p:spPr>
          <a:xfrm>
            <a:off x="8279823" y="4957763"/>
            <a:ext cx="2781300" cy="1038225"/>
          </a:xfrm>
          <a:prstGeom prst="rect">
            <a:avLst/>
          </a:prstGeom>
        </p:spPr>
      </p:pic>
      <p:sp>
        <p:nvSpPr>
          <p:cNvPr id="5" name="Slide Number Placeholder 4">
            <a:extLst>
              <a:ext uri="{FF2B5EF4-FFF2-40B4-BE49-F238E27FC236}">
                <a16:creationId xmlns:a16="http://schemas.microsoft.com/office/drawing/2014/main" id="{00228488-999B-4F0B-95AF-8DEC7F68FE88}"/>
              </a:ext>
            </a:extLst>
          </p:cNvPr>
          <p:cNvSpPr>
            <a:spLocks noGrp="1"/>
          </p:cNvSpPr>
          <p:nvPr>
            <p:ph type="sldNum" sz="quarter" idx="12"/>
          </p:nvPr>
        </p:nvSpPr>
        <p:spPr/>
        <p:txBody>
          <a:bodyPr/>
          <a:lstStyle/>
          <a:p>
            <a:fld id="{8BF69CD8-3917-42D1-9CF2-E78257F3A9CA}" type="slidenum">
              <a:rPr lang="ar-SA" smtClean="0"/>
              <a:t>86</a:t>
            </a:fld>
            <a:endParaRPr lang="ar-SA"/>
          </a:p>
        </p:txBody>
      </p:sp>
    </p:spTree>
    <p:extLst>
      <p:ext uri="{BB962C8B-B14F-4D97-AF65-F5344CB8AC3E}">
        <p14:creationId xmlns:p14="http://schemas.microsoft.com/office/powerpoint/2010/main" val="75252594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423" y="624110"/>
            <a:ext cx="9754190" cy="1280890"/>
          </a:xfrm>
        </p:spPr>
        <p:txBody>
          <a:bodyPr>
            <a:normAutofit/>
          </a:bodyPr>
          <a:lstStyle/>
          <a:p>
            <a:r>
              <a:rPr lang="en-US" dirty="0"/>
              <a:t>Mechanical Design. </a:t>
            </a:r>
            <a:br>
              <a:rPr lang="en-US" dirty="0"/>
            </a:br>
            <a:r>
              <a:rPr lang="en-US" sz="3600" dirty="0">
                <a:solidFill>
                  <a:srgbClr val="C00000"/>
                </a:solidFill>
              </a:rPr>
              <a:t>Rainwater drainage system.</a:t>
            </a:r>
            <a:endParaRPr lang="ar-SA" sz="3600" dirty="0">
              <a:solidFill>
                <a:srgbClr val="C00000"/>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0423" y="1690688"/>
            <a:ext cx="8911029" cy="4336233"/>
          </a:xfrm>
        </p:spPr>
      </p:pic>
      <p:sp>
        <p:nvSpPr>
          <p:cNvPr id="3" name="Slide Number Placeholder 2">
            <a:extLst>
              <a:ext uri="{FF2B5EF4-FFF2-40B4-BE49-F238E27FC236}">
                <a16:creationId xmlns:a16="http://schemas.microsoft.com/office/drawing/2014/main" id="{7411F1FD-A4A3-4E0F-B5B5-86744DAB09BF}"/>
              </a:ext>
            </a:extLst>
          </p:cNvPr>
          <p:cNvSpPr>
            <a:spLocks noGrp="1"/>
          </p:cNvSpPr>
          <p:nvPr>
            <p:ph type="sldNum" sz="quarter" idx="12"/>
          </p:nvPr>
        </p:nvSpPr>
        <p:spPr/>
        <p:txBody>
          <a:bodyPr/>
          <a:lstStyle/>
          <a:p>
            <a:fld id="{8BF69CD8-3917-42D1-9CF2-E78257F3A9CA}" type="slidenum">
              <a:rPr lang="ar-SA" smtClean="0"/>
              <a:t>87</a:t>
            </a:fld>
            <a:endParaRPr lang="ar-SA"/>
          </a:p>
        </p:txBody>
      </p:sp>
    </p:spTree>
    <p:extLst>
      <p:ext uri="{BB962C8B-B14F-4D97-AF65-F5344CB8AC3E}">
        <p14:creationId xmlns:p14="http://schemas.microsoft.com/office/powerpoint/2010/main" val="279140822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0229" y="624110"/>
            <a:ext cx="9704383" cy="1280890"/>
          </a:xfrm>
        </p:spPr>
        <p:txBody>
          <a:bodyPr/>
          <a:lstStyle/>
          <a:p>
            <a:r>
              <a:rPr lang="en-US" dirty="0"/>
              <a:t>Mechanical Design. </a:t>
            </a:r>
            <a:br>
              <a:rPr lang="en-US" dirty="0"/>
            </a:br>
            <a:r>
              <a:rPr lang="en-US" sz="3600" dirty="0">
                <a:solidFill>
                  <a:srgbClr val="C00000"/>
                </a:solidFill>
              </a:rPr>
              <a:t>HVAC system.</a:t>
            </a:r>
            <a:endParaRPr lang="ar-SA" sz="3600" dirty="0">
              <a:solidFill>
                <a:srgbClr val="C00000"/>
              </a:solidFill>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311579" y="2436275"/>
            <a:ext cx="4540097" cy="3374251"/>
          </a:xfrm>
        </p:spPr>
      </p:pic>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967268" y="4308727"/>
            <a:ext cx="3913153" cy="2549273"/>
          </a:xfrm>
        </p:spPr>
      </p:pic>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6340326" y="1872529"/>
            <a:ext cx="5463540" cy="2250871"/>
          </a:xfrm>
          <a:prstGeom prst="rect">
            <a:avLst/>
          </a:prstGeom>
        </p:spPr>
      </p:pic>
      <p:sp>
        <p:nvSpPr>
          <p:cNvPr id="3" name="Slide Number Placeholder 2">
            <a:extLst>
              <a:ext uri="{FF2B5EF4-FFF2-40B4-BE49-F238E27FC236}">
                <a16:creationId xmlns:a16="http://schemas.microsoft.com/office/drawing/2014/main" id="{2429D285-973E-443E-B44A-16D84EB684F0}"/>
              </a:ext>
            </a:extLst>
          </p:cNvPr>
          <p:cNvSpPr>
            <a:spLocks noGrp="1"/>
          </p:cNvSpPr>
          <p:nvPr>
            <p:ph type="sldNum" sz="quarter" idx="12"/>
          </p:nvPr>
        </p:nvSpPr>
        <p:spPr/>
        <p:txBody>
          <a:bodyPr/>
          <a:lstStyle/>
          <a:p>
            <a:fld id="{8BF69CD8-3917-42D1-9CF2-E78257F3A9CA}" type="slidenum">
              <a:rPr lang="ar-SA" smtClean="0"/>
              <a:t>88</a:t>
            </a:fld>
            <a:endParaRPr lang="ar-SA"/>
          </a:p>
        </p:txBody>
      </p:sp>
    </p:spTree>
    <p:extLst>
      <p:ext uri="{BB962C8B-B14F-4D97-AF65-F5344CB8AC3E}">
        <p14:creationId xmlns:p14="http://schemas.microsoft.com/office/powerpoint/2010/main" val="331550749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6258" y="365125"/>
            <a:ext cx="6302327" cy="964735"/>
          </a:xfrm>
        </p:spPr>
        <p:txBody>
          <a:bodyPr>
            <a:normAutofit fontScale="90000"/>
          </a:bodyPr>
          <a:lstStyle/>
          <a:p>
            <a:r>
              <a:rPr lang="en-US" sz="4900" dirty="0"/>
              <a:t>Mechanical Design. </a:t>
            </a:r>
            <a:br>
              <a:rPr lang="en-US" dirty="0"/>
            </a:br>
            <a:r>
              <a:rPr lang="en-US" sz="4000" dirty="0">
                <a:solidFill>
                  <a:srgbClr val="C00000"/>
                </a:solidFill>
              </a:rPr>
              <a:t>Design of Radiator.</a:t>
            </a:r>
            <a:endParaRPr lang="ar-SA" sz="4000" dirty="0">
              <a:solidFill>
                <a:srgbClr val="C0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53608434"/>
              </p:ext>
            </p:extLst>
          </p:nvPr>
        </p:nvGraphicFramePr>
        <p:xfrm>
          <a:off x="838198" y="1719499"/>
          <a:ext cx="10630990" cy="2397760"/>
        </p:xfrm>
        <a:graphic>
          <a:graphicData uri="http://schemas.openxmlformats.org/drawingml/2006/table">
            <a:tbl>
              <a:tblPr rtl="1" firstRow="1" bandRow="1">
                <a:tableStyleId>{5C22544A-7EE6-4342-B048-85BDC9FD1C3A}</a:tableStyleId>
              </a:tblPr>
              <a:tblGrid>
                <a:gridCol w="1201782">
                  <a:extLst>
                    <a:ext uri="{9D8B030D-6E8A-4147-A177-3AD203B41FA5}">
                      <a16:colId xmlns:a16="http://schemas.microsoft.com/office/drawing/2014/main" val="2885181391"/>
                    </a:ext>
                  </a:extLst>
                </a:gridCol>
                <a:gridCol w="1455965">
                  <a:extLst>
                    <a:ext uri="{9D8B030D-6E8A-4147-A177-3AD203B41FA5}">
                      <a16:colId xmlns:a16="http://schemas.microsoft.com/office/drawing/2014/main" val="1464434527"/>
                    </a:ext>
                  </a:extLst>
                </a:gridCol>
                <a:gridCol w="1328874">
                  <a:extLst>
                    <a:ext uri="{9D8B030D-6E8A-4147-A177-3AD203B41FA5}">
                      <a16:colId xmlns:a16="http://schemas.microsoft.com/office/drawing/2014/main" val="742929610"/>
                    </a:ext>
                  </a:extLst>
                </a:gridCol>
                <a:gridCol w="1328874">
                  <a:extLst>
                    <a:ext uri="{9D8B030D-6E8A-4147-A177-3AD203B41FA5}">
                      <a16:colId xmlns:a16="http://schemas.microsoft.com/office/drawing/2014/main" val="4056628639"/>
                    </a:ext>
                  </a:extLst>
                </a:gridCol>
                <a:gridCol w="1170950">
                  <a:extLst>
                    <a:ext uri="{9D8B030D-6E8A-4147-A177-3AD203B41FA5}">
                      <a16:colId xmlns:a16="http://schemas.microsoft.com/office/drawing/2014/main" val="694891528"/>
                    </a:ext>
                  </a:extLst>
                </a:gridCol>
                <a:gridCol w="1875280">
                  <a:extLst>
                    <a:ext uri="{9D8B030D-6E8A-4147-A177-3AD203B41FA5}">
                      <a16:colId xmlns:a16="http://schemas.microsoft.com/office/drawing/2014/main" val="2202687276"/>
                    </a:ext>
                  </a:extLst>
                </a:gridCol>
                <a:gridCol w="850038">
                  <a:extLst>
                    <a:ext uri="{9D8B030D-6E8A-4147-A177-3AD203B41FA5}">
                      <a16:colId xmlns:a16="http://schemas.microsoft.com/office/drawing/2014/main" val="3463076502"/>
                    </a:ext>
                  </a:extLst>
                </a:gridCol>
                <a:gridCol w="1419227">
                  <a:extLst>
                    <a:ext uri="{9D8B030D-6E8A-4147-A177-3AD203B41FA5}">
                      <a16:colId xmlns:a16="http://schemas.microsoft.com/office/drawing/2014/main" val="2242793532"/>
                    </a:ext>
                  </a:extLst>
                </a:gridCol>
              </a:tblGrid>
              <a:tr h="370840">
                <a:tc>
                  <a:txBody>
                    <a:bodyPr/>
                    <a:lstStyle/>
                    <a:p>
                      <a:pPr rtl="1"/>
                      <a:r>
                        <a:rPr lang="en-US" sz="1800" b="1" kern="1200" dirty="0">
                          <a:solidFill>
                            <a:schemeClr val="lt1"/>
                          </a:solidFill>
                          <a:effectLst/>
                          <a:latin typeface="+mn-lt"/>
                          <a:ea typeface="+mn-ea"/>
                          <a:cs typeface="+mn-cs"/>
                        </a:rPr>
                        <a:t>dimension</a:t>
                      </a:r>
                      <a:endParaRPr lang="ar-SA" dirty="0"/>
                    </a:p>
                  </a:txBody>
                  <a:tcPr/>
                </a:tc>
                <a:tc>
                  <a:txBody>
                    <a:bodyPr/>
                    <a:lstStyle/>
                    <a:p>
                      <a:pPr rtl="1"/>
                      <a:r>
                        <a:rPr lang="en-US" sz="1800" b="1" kern="1200" dirty="0">
                          <a:solidFill>
                            <a:schemeClr val="lt1"/>
                          </a:solidFill>
                          <a:effectLst/>
                          <a:latin typeface="+mn-lt"/>
                          <a:ea typeface="+mn-ea"/>
                          <a:cs typeface="+mn-cs"/>
                        </a:rPr>
                        <a:t>Q radiator from catalog</a:t>
                      </a:r>
                      <a:endParaRPr lang="ar-SA" dirty="0"/>
                    </a:p>
                  </a:txBody>
                  <a:tcPr/>
                </a:tc>
                <a:tc>
                  <a:txBody>
                    <a:bodyPr/>
                    <a:lstStyle/>
                    <a:p>
                      <a:pPr rtl="1"/>
                      <a:r>
                        <a:rPr lang="en-US" sz="1800" b="1" kern="1200" dirty="0">
                          <a:solidFill>
                            <a:schemeClr val="lt1"/>
                          </a:solidFill>
                          <a:effectLst/>
                          <a:latin typeface="+mn-lt"/>
                          <a:ea typeface="+mn-ea"/>
                          <a:cs typeface="+mn-cs"/>
                        </a:rPr>
                        <a:t>number of section</a:t>
                      </a:r>
                      <a:endParaRPr lang="ar-SA" dirty="0"/>
                    </a:p>
                  </a:txBody>
                  <a:tcPr/>
                </a:tc>
                <a:tc>
                  <a:txBody>
                    <a:bodyPr/>
                    <a:lstStyle/>
                    <a:p>
                      <a:pPr rtl="1"/>
                      <a:r>
                        <a:rPr lang="en-US" sz="1800" b="1" kern="1200" dirty="0">
                          <a:solidFill>
                            <a:schemeClr val="lt1"/>
                          </a:solidFill>
                          <a:effectLst/>
                          <a:latin typeface="+mn-lt"/>
                          <a:ea typeface="+mn-ea"/>
                          <a:cs typeface="+mn-cs"/>
                        </a:rPr>
                        <a:t>number of radiator </a:t>
                      </a:r>
                      <a:endParaRPr lang="ar-SA" dirty="0"/>
                    </a:p>
                  </a:txBody>
                  <a:tcPr/>
                </a:tc>
                <a:tc>
                  <a:txBody>
                    <a:bodyPr/>
                    <a:lstStyle/>
                    <a:p>
                      <a:pPr rtl="1"/>
                      <a:r>
                        <a:rPr lang="en-US" sz="1800" b="1" kern="1200" dirty="0">
                          <a:solidFill>
                            <a:schemeClr val="lt1"/>
                          </a:solidFill>
                          <a:effectLst/>
                          <a:latin typeface="+mn-lt"/>
                          <a:ea typeface="+mn-ea"/>
                          <a:cs typeface="+mn-cs"/>
                        </a:rPr>
                        <a:t>Q section</a:t>
                      </a:r>
                      <a:endParaRPr lang="ar-SA" dirty="0"/>
                    </a:p>
                  </a:txBody>
                  <a:tcPr/>
                </a:tc>
                <a:tc>
                  <a:txBody>
                    <a:bodyPr/>
                    <a:lstStyle/>
                    <a:p>
                      <a:pPr rtl="1"/>
                      <a:r>
                        <a:rPr lang="en-US" sz="1800" b="1" kern="1200" dirty="0">
                          <a:solidFill>
                            <a:schemeClr val="lt1"/>
                          </a:solidFill>
                          <a:effectLst/>
                          <a:latin typeface="+mn-lt"/>
                          <a:ea typeface="+mn-ea"/>
                          <a:cs typeface="+mn-cs"/>
                        </a:rPr>
                        <a:t>Q radiator </a:t>
                      </a:r>
                    </a:p>
                    <a:p>
                      <a:pPr rtl="1"/>
                      <a:r>
                        <a:rPr lang="en-US" sz="1800" b="1" kern="1200" dirty="0">
                          <a:solidFill>
                            <a:schemeClr val="lt1"/>
                          </a:solidFill>
                          <a:effectLst/>
                          <a:latin typeface="+mn-lt"/>
                          <a:ea typeface="+mn-ea"/>
                          <a:cs typeface="+mn-cs"/>
                        </a:rPr>
                        <a:t>(Q total*1.15)</a:t>
                      </a:r>
                      <a:endParaRPr lang="ar-SA" dirty="0"/>
                    </a:p>
                  </a:txBody>
                  <a:tcPr/>
                </a:tc>
                <a:tc>
                  <a:txBody>
                    <a:bodyPr/>
                    <a:lstStyle/>
                    <a:p>
                      <a:pPr rtl="1"/>
                      <a:r>
                        <a:rPr lang="en-US" sz="1800" b="1" kern="1200" dirty="0">
                          <a:solidFill>
                            <a:schemeClr val="lt1"/>
                          </a:solidFill>
                          <a:effectLst/>
                          <a:latin typeface="+mn-lt"/>
                          <a:ea typeface="+mn-ea"/>
                          <a:cs typeface="+mn-cs"/>
                        </a:rPr>
                        <a:t>Q total</a:t>
                      </a:r>
                      <a:endParaRPr lang="ar-SA" dirty="0"/>
                    </a:p>
                  </a:txBody>
                  <a:tcPr/>
                </a:tc>
                <a:tc>
                  <a:txBody>
                    <a:bodyPr/>
                    <a:lstStyle/>
                    <a:p>
                      <a:pPr rtl="1"/>
                      <a:r>
                        <a:rPr lang="en-US" sz="1800" b="1" kern="1200" dirty="0">
                          <a:solidFill>
                            <a:schemeClr val="lt1"/>
                          </a:solidFill>
                          <a:effectLst/>
                          <a:latin typeface="+mn-lt"/>
                          <a:ea typeface="+mn-ea"/>
                          <a:cs typeface="+mn-cs"/>
                        </a:rPr>
                        <a:t>function</a:t>
                      </a:r>
                      <a:endParaRPr lang="ar-SA" dirty="0"/>
                    </a:p>
                  </a:txBody>
                  <a:tcPr/>
                </a:tc>
                <a:extLst>
                  <a:ext uri="{0D108BD9-81ED-4DB2-BD59-A6C34878D82A}">
                    <a16:rowId xmlns:a16="http://schemas.microsoft.com/office/drawing/2014/main" val="1983048647"/>
                  </a:ext>
                </a:extLst>
              </a:tr>
              <a:tr h="370840">
                <a:tc>
                  <a:txBody>
                    <a:bodyPr/>
                    <a:lstStyle/>
                    <a:p>
                      <a:pPr algn="ctr" rtl="1"/>
                      <a:r>
                        <a:rPr lang="en-US" sz="1800" kern="1200" dirty="0">
                          <a:solidFill>
                            <a:schemeClr val="dk1"/>
                          </a:solidFill>
                          <a:effectLst/>
                          <a:latin typeface="+mn-lt"/>
                          <a:ea typeface="+mn-ea"/>
                          <a:cs typeface="+mn-cs"/>
                        </a:rPr>
                        <a:t>628*600</a:t>
                      </a:r>
                      <a:endParaRPr lang="ar-SA" dirty="0"/>
                    </a:p>
                  </a:txBody>
                  <a:tcPr/>
                </a:tc>
                <a:tc>
                  <a:txBody>
                    <a:bodyPr/>
                    <a:lstStyle/>
                    <a:p>
                      <a:pPr algn="ctr" rtl="1"/>
                      <a:r>
                        <a:rPr lang="en-US" sz="1800" kern="1200" dirty="0">
                          <a:solidFill>
                            <a:schemeClr val="dk1"/>
                          </a:solidFill>
                          <a:effectLst/>
                          <a:latin typeface="+mn-lt"/>
                          <a:ea typeface="+mn-ea"/>
                          <a:cs typeface="+mn-cs"/>
                        </a:rPr>
                        <a:t>1037*1</a:t>
                      </a:r>
                      <a:endParaRPr lang="ar-SA" dirty="0"/>
                    </a:p>
                  </a:txBody>
                  <a:tcPr/>
                </a:tc>
                <a:tc>
                  <a:txBody>
                    <a:bodyPr/>
                    <a:lstStyle/>
                    <a:p>
                      <a:pPr algn="ctr" rtl="1"/>
                      <a:r>
                        <a:rPr lang="en-US" sz="1800" kern="1200" dirty="0">
                          <a:solidFill>
                            <a:schemeClr val="dk1"/>
                          </a:solidFill>
                          <a:effectLst/>
                          <a:latin typeface="+mn-lt"/>
                          <a:ea typeface="+mn-ea"/>
                          <a:cs typeface="+mn-cs"/>
                        </a:rPr>
                        <a:t>13</a:t>
                      </a:r>
                      <a:endParaRPr lang="ar-SA" dirty="0"/>
                    </a:p>
                  </a:txBody>
                  <a:tcPr/>
                </a:tc>
                <a:tc>
                  <a:txBody>
                    <a:bodyPr/>
                    <a:lstStyle/>
                    <a:p>
                      <a:pPr algn="ctr" rtl="1"/>
                      <a:r>
                        <a:rPr lang="en-US" dirty="0"/>
                        <a:t>1</a:t>
                      </a:r>
                      <a:endParaRPr lang="ar-SA" dirty="0"/>
                    </a:p>
                  </a:txBody>
                  <a:tcPr/>
                </a:tc>
                <a:tc>
                  <a:txBody>
                    <a:bodyPr/>
                    <a:lstStyle/>
                    <a:p>
                      <a:pPr algn="ctr" rtl="1"/>
                      <a:r>
                        <a:rPr lang="en-US" sz="1800" kern="1200" dirty="0">
                          <a:solidFill>
                            <a:schemeClr val="dk1"/>
                          </a:solidFill>
                          <a:effectLst/>
                          <a:latin typeface="+mn-lt"/>
                          <a:ea typeface="+mn-ea"/>
                          <a:cs typeface="+mn-cs"/>
                        </a:rPr>
                        <a:t>80</a:t>
                      </a:r>
                      <a:endParaRPr lang="ar-SA" dirty="0"/>
                    </a:p>
                  </a:txBody>
                  <a:tcPr/>
                </a:tc>
                <a:tc>
                  <a:txBody>
                    <a:bodyPr/>
                    <a:lstStyle/>
                    <a:p>
                      <a:pPr algn="ctr" rtl="1"/>
                      <a:r>
                        <a:rPr lang="en-US" sz="1800" kern="1200" dirty="0">
                          <a:solidFill>
                            <a:schemeClr val="dk1"/>
                          </a:solidFill>
                          <a:effectLst/>
                          <a:latin typeface="+mn-lt"/>
                          <a:ea typeface="+mn-ea"/>
                          <a:cs typeface="+mn-cs"/>
                        </a:rPr>
                        <a:t>908.5</a:t>
                      </a:r>
                      <a:endParaRPr lang="ar-SA" dirty="0"/>
                    </a:p>
                  </a:txBody>
                  <a:tcPr/>
                </a:tc>
                <a:tc>
                  <a:txBody>
                    <a:bodyPr/>
                    <a:lstStyle/>
                    <a:p>
                      <a:pPr algn="ctr" rtl="1"/>
                      <a:r>
                        <a:rPr lang="en-US" sz="1800" kern="1200" dirty="0">
                          <a:solidFill>
                            <a:schemeClr val="dk1"/>
                          </a:solidFill>
                          <a:effectLst/>
                          <a:latin typeface="+mn-lt"/>
                          <a:ea typeface="+mn-ea"/>
                          <a:cs typeface="+mn-cs"/>
                        </a:rPr>
                        <a:t>790</a:t>
                      </a:r>
                      <a:endParaRPr lang="ar-SA" dirty="0"/>
                    </a:p>
                  </a:txBody>
                  <a:tcPr/>
                </a:tc>
                <a:tc>
                  <a:txBody>
                    <a:bodyPr/>
                    <a:lstStyle/>
                    <a:p>
                      <a:pPr algn="l" rtl="0">
                        <a:lnSpc>
                          <a:spcPct val="107000"/>
                        </a:lnSpc>
                        <a:spcAft>
                          <a:spcPts val="0"/>
                        </a:spcAft>
                      </a:pP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classrooms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309437299"/>
                  </a:ext>
                </a:extLst>
              </a:tr>
              <a:tr h="370840">
                <a:tc>
                  <a:txBody>
                    <a:bodyPr/>
                    <a:lstStyle/>
                    <a:p>
                      <a:pPr algn="ctr" rtl="1"/>
                      <a:r>
                        <a:rPr lang="en-US" sz="1800" kern="1200" dirty="0">
                          <a:solidFill>
                            <a:schemeClr val="dk1"/>
                          </a:solidFill>
                          <a:effectLst/>
                          <a:latin typeface="+mn-lt"/>
                          <a:ea typeface="+mn-ea"/>
                          <a:cs typeface="+mn-cs"/>
                        </a:rPr>
                        <a:t>904*600</a:t>
                      </a:r>
                      <a:endParaRPr lang="ar-SA" dirty="0"/>
                    </a:p>
                  </a:txBody>
                  <a:tcPr/>
                </a:tc>
                <a:tc>
                  <a:txBody>
                    <a:bodyPr/>
                    <a:lstStyle/>
                    <a:p>
                      <a:pPr algn="ctr" rtl="1"/>
                      <a:r>
                        <a:rPr lang="en-US" sz="1800" kern="1200" dirty="0">
                          <a:solidFill>
                            <a:schemeClr val="dk1"/>
                          </a:solidFill>
                          <a:effectLst/>
                          <a:latin typeface="+mn-lt"/>
                          <a:ea typeface="+mn-ea"/>
                          <a:cs typeface="+mn-cs"/>
                        </a:rPr>
                        <a:t>1516*3</a:t>
                      </a:r>
                      <a:endParaRPr lang="ar-SA" dirty="0"/>
                    </a:p>
                  </a:txBody>
                  <a:tcPr/>
                </a:tc>
                <a:tc>
                  <a:txBody>
                    <a:bodyPr/>
                    <a:lstStyle/>
                    <a:p>
                      <a:pPr algn="ctr" rtl="1"/>
                      <a:r>
                        <a:rPr lang="en-US" dirty="0"/>
                        <a:t>19</a:t>
                      </a:r>
                      <a:endParaRPr lang="ar-SA" dirty="0"/>
                    </a:p>
                  </a:txBody>
                  <a:tcPr/>
                </a:tc>
                <a:tc>
                  <a:txBody>
                    <a:bodyPr/>
                    <a:lstStyle/>
                    <a:p>
                      <a:pPr algn="ctr" rtl="1"/>
                      <a:r>
                        <a:rPr lang="en-US" sz="1800" kern="1200" dirty="0">
                          <a:solidFill>
                            <a:schemeClr val="dk1"/>
                          </a:solidFill>
                          <a:effectLst/>
                          <a:latin typeface="+mn-lt"/>
                          <a:ea typeface="+mn-ea"/>
                          <a:cs typeface="+mn-cs"/>
                        </a:rPr>
                        <a:t>3</a:t>
                      </a:r>
                      <a:endParaRPr lang="ar-SA" dirty="0"/>
                    </a:p>
                  </a:txBody>
                  <a:tcPr/>
                </a:tc>
                <a:tc>
                  <a:txBody>
                    <a:bodyPr/>
                    <a:lstStyle/>
                    <a:p>
                      <a:pPr algn="ctr" rtl="1"/>
                      <a:r>
                        <a:rPr lang="en-US" sz="1800" kern="1200" dirty="0">
                          <a:solidFill>
                            <a:schemeClr val="dk1"/>
                          </a:solidFill>
                          <a:effectLst/>
                          <a:latin typeface="+mn-lt"/>
                          <a:ea typeface="+mn-ea"/>
                          <a:cs typeface="+mn-cs"/>
                        </a:rPr>
                        <a:t>80</a:t>
                      </a:r>
                      <a:endParaRPr lang="ar-SA" dirty="0"/>
                    </a:p>
                  </a:txBody>
                  <a:tcPr/>
                </a:tc>
                <a:tc>
                  <a:txBody>
                    <a:bodyPr/>
                    <a:lstStyle/>
                    <a:p>
                      <a:pPr algn="ctr" rtl="1"/>
                      <a:r>
                        <a:rPr lang="en-US" sz="1800" kern="1200" dirty="0">
                          <a:solidFill>
                            <a:schemeClr val="dk1"/>
                          </a:solidFill>
                          <a:effectLst/>
                          <a:latin typeface="+mn-lt"/>
                          <a:ea typeface="+mn-ea"/>
                          <a:cs typeface="+mn-cs"/>
                        </a:rPr>
                        <a:t>4830</a:t>
                      </a:r>
                      <a:endParaRPr lang="ar-SA" dirty="0"/>
                    </a:p>
                  </a:txBody>
                  <a:tcPr/>
                </a:tc>
                <a:tc>
                  <a:txBody>
                    <a:bodyPr/>
                    <a:lstStyle/>
                    <a:p>
                      <a:pPr algn="ctr" rtl="1"/>
                      <a:r>
                        <a:rPr lang="en-US" sz="1800" kern="1200" dirty="0">
                          <a:solidFill>
                            <a:schemeClr val="dk1"/>
                          </a:solidFill>
                          <a:effectLst/>
                          <a:latin typeface="+mn-lt"/>
                          <a:ea typeface="+mn-ea"/>
                          <a:cs typeface="+mn-cs"/>
                        </a:rPr>
                        <a:t>4200</a:t>
                      </a:r>
                      <a:endParaRPr lang="ar-SA" dirty="0"/>
                    </a:p>
                  </a:txBody>
                  <a:tcPr/>
                </a:tc>
                <a:tc>
                  <a:txBody>
                    <a:bodyPr/>
                    <a:lstStyle/>
                    <a:p>
                      <a:pPr rtl="1"/>
                      <a:r>
                        <a:rPr lang="en-US" sz="1800" kern="1200" dirty="0">
                          <a:solidFill>
                            <a:schemeClr val="dk1"/>
                          </a:solidFill>
                          <a:effectLst/>
                          <a:latin typeface="+mn-lt"/>
                          <a:ea typeface="+mn-ea"/>
                          <a:cs typeface="+mn-cs"/>
                        </a:rPr>
                        <a:t>labs</a:t>
                      </a:r>
                      <a:endParaRPr lang="ar-SA" dirty="0"/>
                    </a:p>
                  </a:txBody>
                  <a:tcPr/>
                </a:tc>
                <a:extLst>
                  <a:ext uri="{0D108BD9-81ED-4DB2-BD59-A6C34878D82A}">
                    <a16:rowId xmlns:a16="http://schemas.microsoft.com/office/drawing/2014/main" val="2223989022"/>
                  </a:ext>
                </a:extLst>
              </a:tr>
              <a:tr h="370840">
                <a:tc>
                  <a:txBody>
                    <a:bodyPr/>
                    <a:lstStyle/>
                    <a:p>
                      <a:pPr algn="ctr" rtl="1"/>
                      <a:r>
                        <a:rPr lang="en-US" sz="1800" kern="1200" dirty="0">
                          <a:solidFill>
                            <a:schemeClr val="dk1"/>
                          </a:solidFill>
                          <a:effectLst/>
                          <a:latin typeface="+mn-lt"/>
                          <a:ea typeface="+mn-ea"/>
                          <a:cs typeface="+mn-cs"/>
                        </a:rPr>
                        <a:t>1180*600</a:t>
                      </a:r>
                      <a:endParaRPr lang="ar-SA" dirty="0"/>
                    </a:p>
                  </a:txBody>
                  <a:tcPr/>
                </a:tc>
                <a:tc>
                  <a:txBody>
                    <a:bodyPr/>
                    <a:lstStyle/>
                    <a:p>
                      <a:pPr algn="ctr" rtl="1"/>
                      <a:r>
                        <a:rPr lang="en-US" sz="1800" kern="1200" dirty="0">
                          <a:solidFill>
                            <a:schemeClr val="dk1"/>
                          </a:solidFill>
                          <a:effectLst/>
                          <a:latin typeface="+mn-lt"/>
                          <a:ea typeface="+mn-ea"/>
                          <a:cs typeface="+mn-cs"/>
                        </a:rPr>
                        <a:t>1995*3</a:t>
                      </a:r>
                      <a:endParaRPr lang="ar-SA" dirty="0"/>
                    </a:p>
                  </a:txBody>
                  <a:tcPr/>
                </a:tc>
                <a:tc>
                  <a:txBody>
                    <a:bodyPr/>
                    <a:lstStyle/>
                    <a:p>
                      <a:pPr algn="ctr" rtl="1"/>
                      <a:r>
                        <a:rPr lang="en-US" dirty="0"/>
                        <a:t>25</a:t>
                      </a:r>
                      <a:endParaRPr lang="ar-SA" dirty="0"/>
                    </a:p>
                  </a:txBody>
                  <a:tcPr/>
                </a:tc>
                <a:tc>
                  <a:txBody>
                    <a:bodyPr/>
                    <a:lstStyle/>
                    <a:p>
                      <a:pPr algn="ctr" rtl="1"/>
                      <a:r>
                        <a:rPr lang="en-US" sz="1800" kern="1200" dirty="0">
                          <a:solidFill>
                            <a:schemeClr val="dk1"/>
                          </a:solidFill>
                          <a:effectLst/>
                          <a:latin typeface="+mn-lt"/>
                          <a:ea typeface="+mn-ea"/>
                          <a:cs typeface="+mn-cs"/>
                        </a:rPr>
                        <a:t>3</a:t>
                      </a:r>
                      <a:endParaRPr lang="ar-SA" dirty="0"/>
                    </a:p>
                  </a:txBody>
                  <a:tcPr/>
                </a:tc>
                <a:tc>
                  <a:txBody>
                    <a:bodyPr/>
                    <a:lstStyle/>
                    <a:p>
                      <a:pPr algn="ctr" rtl="1"/>
                      <a:r>
                        <a:rPr lang="en-US" sz="1800" kern="1200" dirty="0">
                          <a:solidFill>
                            <a:schemeClr val="dk1"/>
                          </a:solidFill>
                          <a:effectLst/>
                          <a:latin typeface="+mn-lt"/>
                          <a:ea typeface="+mn-ea"/>
                          <a:cs typeface="+mn-cs"/>
                        </a:rPr>
                        <a:t>80</a:t>
                      </a:r>
                      <a:endParaRPr lang="ar-SA" dirty="0"/>
                    </a:p>
                  </a:txBody>
                  <a:tcPr/>
                </a:tc>
                <a:tc>
                  <a:txBody>
                    <a:bodyPr/>
                    <a:lstStyle/>
                    <a:p>
                      <a:pPr algn="ctr" rtl="1"/>
                      <a:r>
                        <a:rPr lang="en-US" sz="1800" kern="1200" dirty="0">
                          <a:solidFill>
                            <a:schemeClr val="dk1"/>
                          </a:solidFill>
                          <a:effectLst/>
                          <a:latin typeface="+mn-lt"/>
                          <a:ea typeface="+mn-ea"/>
                          <a:cs typeface="+mn-cs"/>
                        </a:rPr>
                        <a:t>5658</a:t>
                      </a:r>
                      <a:endParaRPr lang="ar-SA" dirty="0"/>
                    </a:p>
                  </a:txBody>
                  <a:tcPr/>
                </a:tc>
                <a:tc>
                  <a:txBody>
                    <a:bodyPr/>
                    <a:lstStyle/>
                    <a:p>
                      <a:pPr algn="ctr" rtl="1"/>
                      <a:r>
                        <a:rPr lang="en-US" sz="1800" kern="1200" dirty="0">
                          <a:solidFill>
                            <a:schemeClr val="dk1"/>
                          </a:solidFill>
                          <a:effectLst/>
                          <a:latin typeface="+mn-lt"/>
                          <a:ea typeface="+mn-ea"/>
                          <a:cs typeface="+mn-cs"/>
                        </a:rPr>
                        <a:t>4920</a:t>
                      </a:r>
                      <a:endParaRPr lang="ar-SA" dirty="0"/>
                    </a:p>
                  </a:txBody>
                  <a:tcPr/>
                </a:tc>
                <a:tc>
                  <a:txBody>
                    <a:bodyPr/>
                    <a:lstStyle/>
                    <a:p>
                      <a:pPr rtl="1"/>
                      <a:r>
                        <a:rPr lang="en-US" sz="1800" kern="1200" dirty="0">
                          <a:solidFill>
                            <a:schemeClr val="dk1"/>
                          </a:solidFill>
                          <a:effectLst/>
                          <a:latin typeface="+mn-lt"/>
                          <a:ea typeface="+mn-ea"/>
                          <a:cs typeface="+mn-cs"/>
                        </a:rPr>
                        <a:t>library</a:t>
                      </a:r>
                      <a:endParaRPr lang="ar-SA" dirty="0"/>
                    </a:p>
                  </a:txBody>
                  <a:tcPr/>
                </a:tc>
                <a:extLst>
                  <a:ext uri="{0D108BD9-81ED-4DB2-BD59-A6C34878D82A}">
                    <a16:rowId xmlns:a16="http://schemas.microsoft.com/office/drawing/2014/main" val="2353766875"/>
                  </a:ext>
                </a:extLst>
              </a:tr>
              <a:tr h="370840">
                <a:tc>
                  <a:txBody>
                    <a:bodyPr/>
                    <a:lstStyle/>
                    <a:p>
                      <a:pPr algn="ctr" rtl="1"/>
                      <a:r>
                        <a:rPr lang="en-US" sz="1800" kern="1200" dirty="0">
                          <a:solidFill>
                            <a:schemeClr val="dk1"/>
                          </a:solidFill>
                          <a:effectLst/>
                          <a:latin typeface="+mn-lt"/>
                          <a:ea typeface="+mn-ea"/>
                          <a:cs typeface="+mn-cs"/>
                        </a:rPr>
                        <a:t>1180*600</a:t>
                      </a:r>
                      <a:endParaRPr lang="ar-SA" dirty="0"/>
                    </a:p>
                  </a:txBody>
                  <a:tcPr/>
                </a:tc>
                <a:tc>
                  <a:txBody>
                    <a:bodyPr/>
                    <a:lstStyle/>
                    <a:p>
                      <a:pPr algn="ctr" rtl="1"/>
                      <a:r>
                        <a:rPr lang="en-US" sz="1800" kern="1200" dirty="0">
                          <a:solidFill>
                            <a:schemeClr val="dk1"/>
                          </a:solidFill>
                          <a:effectLst/>
                          <a:latin typeface="+mn-lt"/>
                          <a:ea typeface="+mn-ea"/>
                          <a:cs typeface="+mn-cs"/>
                        </a:rPr>
                        <a:t>1995*3</a:t>
                      </a:r>
                      <a:endParaRPr lang="ar-SA" dirty="0"/>
                    </a:p>
                  </a:txBody>
                  <a:tcPr/>
                </a:tc>
                <a:tc>
                  <a:txBody>
                    <a:bodyPr/>
                    <a:lstStyle/>
                    <a:p>
                      <a:pPr algn="ctr" rtl="1"/>
                      <a:r>
                        <a:rPr lang="en-US" dirty="0"/>
                        <a:t>25</a:t>
                      </a:r>
                      <a:endParaRPr lang="ar-SA" dirty="0"/>
                    </a:p>
                  </a:txBody>
                  <a:tcPr/>
                </a:tc>
                <a:tc>
                  <a:txBody>
                    <a:bodyPr/>
                    <a:lstStyle/>
                    <a:p>
                      <a:pPr algn="ctr" rtl="1"/>
                      <a:r>
                        <a:rPr lang="en-US" sz="1800" kern="1200" dirty="0">
                          <a:solidFill>
                            <a:schemeClr val="dk1"/>
                          </a:solidFill>
                          <a:effectLst/>
                          <a:latin typeface="+mn-lt"/>
                          <a:ea typeface="+mn-ea"/>
                          <a:cs typeface="+mn-cs"/>
                        </a:rPr>
                        <a:t>3</a:t>
                      </a:r>
                      <a:endParaRPr lang="ar-SA" dirty="0"/>
                    </a:p>
                  </a:txBody>
                  <a:tcPr/>
                </a:tc>
                <a:tc>
                  <a:txBody>
                    <a:bodyPr/>
                    <a:lstStyle/>
                    <a:p>
                      <a:pPr algn="ctr" rtl="1"/>
                      <a:r>
                        <a:rPr lang="en-US" sz="1800" kern="1200" dirty="0">
                          <a:solidFill>
                            <a:schemeClr val="dk1"/>
                          </a:solidFill>
                          <a:effectLst/>
                          <a:latin typeface="+mn-lt"/>
                          <a:ea typeface="+mn-ea"/>
                          <a:cs typeface="+mn-cs"/>
                        </a:rPr>
                        <a:t>80</a:t>
                      </a:r>
                      <a:endParaRPr lang="ar-SA" dirty="0"/>
                    </a:p>
                  </a:txBody>
                  <a:tcPr/>
                </a:tc>
                <a:tc>
                  <a:txBody>
                    <a:bodyPr/>
                    <a:lstStyle/>
                    <a:p>
                      <a:pPr algn="ctr" rtl="1"/>
                      <a:r>
                        <a:rPr lang="en-US" sz="1800" kern="1200" dirty="0">
                          <a:solidFill>
                            <a:schemeClr val="dk1"/>
                          </a:solidFill>
                          <a:effectLst/>
                          <a:latin typeface="+mn-lt"/>
                          <a:ea typeface="+mn-ea"/>
                          <a:cs typeface="+mn-cs"/>
                        </a:rPr>
                        <a:t>6062.8</a:t>
                      </a:r>
                      <a:endParaRPr lang="ar-SA" dirty="0"/>
                    </a:p>
                  </a:txBody>
                  <a:tcPr/>
                </a:tc>
                <a:tc>
                  <a:txBody>
                    <a:bodyPr/>
                    <a:lstStyle/>
                    <a:p>
                      <a:pPr algn="ctr" rtl="1"/>
                      <a:r>
                        <a:rPr lang="en-US" sz="1800" kern="1200" dirty="0">
                          <a:solidFill>
                            <a:schemeClr val="dk1"/>
                          </a:solidFill>
                          <a:effectLst/>
                          <a:latin typeface="+mn-lt"/>
                          <a:ea typeface="+mn-ea"/>
                          <a:cs typeface="+mn-cs"/>
                        </a:rPr>
                        <a:t>5272</a:t>
                      </a:r>
                      <a:endParaRPr lang="ar-SA" dirty="0"/>
                    </a:p>
                  </a:txBody>
                  <a:tcPr/>
                </a:tc>
                <a:tc>
                  <a:txBody>
                    <a:bodyPr/>
                    <a:lstStyle/>
                    <a:p>
                      <a:pPr algn="l" rtl="0">
                        <a:lnSpc>
                          <a:spcPct val="107000"/>
                        </a:lnSpc>
                        <a:spcAft>
                          <a:spcPts val="0"/>
                        </a:spcAft>
                      </a:pP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multipurpose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904947612"/>
                  </a:ext>
                </a:extLst>
              </a:tr>
            </a:tbl>
          </a:graphicData>
        </a:graphic>
      </p:graphicFrame>
      <p:sp>
        <p:nvSpPr>
          <p:cNvPr id="5" name="Rectangle 4"/>
          <p:cNvSpPr/>
          <p:nvPr/>
        </p:nvSpPr>
        <p:spPr>
          <a:xfrm>
            <a:off x="838198" y="4143772"/>
            <a:ext cx="6090347" cy="523220"/>
          </a:xfrm>
          <a:prstGeom prst="rect">
            <a:avLst/>
          </a:prstGeom>
        </p:spPr>
        <p:txBody>
          <a:bodyPr wrap="square">
            <a:spAutoFit/>
          </a:bodyPr>
          <a:lstStyle/>
          <a:p>
            <a:r>
              <a:rPr lang="en-US" sz="2800" dirty="0">
                <a:latin typeface="Calibri" panose="020F0502020204030204" pitchFamily="34" charset="0"/>
                <a:ea typeface="Calibri" panose="020F0502020204030204" pitchFamily="34" charset="0"/>
                <a:cs typeface="Arial" panose="020B0604020202020204" pitchFamily="34" charset="0"/>
              </a:rPr>
              <a:t>Assume the velocity of water = 0.9 m/s.</a:t>
            </a:r>
            <a:endParaRPr lang="ar-SA" sz="2800" dirty="0"/>
          </a:p>
        </p:txBody>
      </p:sp>
      <p:sp>
        <p:nvSpPr>
          <p:cNvPr id="6" name="Rectangle 5"/>
          <p:cNvSpPr/>
          <p:nvPr/>
        </p:nvSpPr>
        <p:spPr>
          <a:xfrm>
            <a:off x="838198" y="4722326"/>
            <a:ext cx="6274957" cy="553357"/>
          </a:xfrm>
          <a:prstGeom prst="rect">
            <a:avLst/>
          </a:prstGeom>
        </p:spPr>
        <p:txBody>
          <a:bodyPr wrap="square">
            <a:spAutoFit/>
          </a:bodyPr>
          <a:lstStyle/>
          <a:p>
            <a:pPr>
              <a:lnSpc>
                <a:spcPct val="107000"/>
              </a:lnSpc>
              <a:spcAft>
                <a:spcPts val="800"/>
              </a:spcAft>
            </a:pPr>
            <a:r>
              <a:rPr lang="en-US" sz="2800" dirty="0">
                <a:latin typeface="Calibri" panose="020F0502020204030204" pitchFamily="34" charset="0"/>
                <a:ea typeface="Calibri" panose="020F0502020204030204" pitchFamily="34" charset="0"/>
                <a:cs typeface="Arial" panose="020B0604020202020204" pitchFamily="34" charset="0"/>
              </a:rPr>
              <a:t>our selection shall be (250 SE pump).</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838198" y="5347479"/>
            <a:ext cx="7769243" cy="523220"/>
          </a:xfrm>
          <a:prstGeom prst="rect">
            <a:avLst/>
          </a:prstGeom>
        </p:spPr>
        <p:txBody>
          <a:bodyPr wrap="none">
            <a:spAutoFit/>
          </a:bodyPr>
          <a:lstStyle/>
          <a:p>
            <a:r>
              <a:rPr lang="en-US" sz="2800" dirty="0">
                <a:latin typeface="Calibri" panose="020F0502020204030204" pitchFamily="34" charset="0"/>
                <a:ea typeface="Calibri" panose="020F0502020204030204" pitchFamily="34" charset="0"/>
                <a:cs typeface="Arial" panose="020B0604020202020204" pitchFamily="34" charset="0"/>
              </a:rPr>
              <a:t>Volume of tank that be needed from Boiler = 5 tank.</a:t>
            </a:r>
            <a:endParaRPr lang="ar-SA" sz="2800" dirty="0">
              <a:latin typeface="Calibri" panose="020F0502020204030204" pitchFamily="34" charset="0"/>
              <a:ea typeface="Calibri" panose="020F0502020204030204" pitchFamily="34" charset="0"/>
              <a:cs typeface="Arial" panose="020B0604020202020204" pitchFamily="34" charset="0"/>
            </a:endParaRPr>
          </a:p>
        </p:txBody>
      </p:sp>
      <p:sp>
        <p:nvSpPr>
          <p:cNvPr id="8" name="Rectangle 7"/>
          <p:cNvSpPr/>
          <p:nvPr/>
        </p:nvSpPr>
        <p:spPr>
          <a:xfrm>
            <a:off x="838198" y="6014290"/>
            <a:ext cx="5035289" cy="532903"/>
          </a:xfrm>
          <a:prstGeom prst="rect">
            <a:avLst/>
          </a:prstGeom>
        </p:spPr>
        <p:txBody>
          <a:bodyPr wrap="none">
            <a:spAutoFit/>
          </a:bodyPr>
          <a:lstStyle/>
          <a:p>
            <a:pPr>
              <a:lnSpc>
                <a:spcPct val="107000"/>
              </a:lnSpc>
              <a:spcAft>
                <a:spcPts val="800"/>
              </a:spcAft>
            </a:pPr>
            <a:r>
              <a:rPr lang="en-US" sz="2800" dirty="0">
                <a:latin typeface="Calibri" panose="020F0502020204030204" pitchFamily="34" charset="0"/>
                <a:ea typeface="Calibri" panose="020F0502020204030204" pitchFamily="34" charset="0"/>
                <a:cs typeface="Arial" panose="020B0604020202020204" pitchFamily="34" charset="0"/>
              </a:rPr>
              <a:t>the chimney diameter = 126 mm.</a:t>
            </a:r>
          </a:p>
        </p:txBody>
      </p:sp>
      <p:sp>
        <p:nvSpPr>
          <p:cNvPr id="3" name="Slide Number Placeholder 2">
            <a:extLst>
              <a:ext uri="{FF2B5EF4-FFF2-40B4-BE49-F238E27FC236}">
                <a16:creationId xmlns:a16="http://schemas.microsoft.com/office/drawing/2014/main" id="{741C2D2F-DC22-4CE1-B9C2-B23CEFF9202B}"/>
              </a:ext>
            </a:extLst>
          </p:cNvPr>
          <p:cNvSpPr>
            <a:spLocks noGrp="1"/>
          </p:cNvSpPr>
          <p:nvPr>
            <p:ph type="sldNum" sz="quarter" idx="12"/>
          </p:nvPr>
        </p:nvSpPr>
        <p:spPr/>
        <p:txBody>
          <a:bodyPr/>
          <a:lstStyle/>
          <a:p>
            <a:fld id="{8BF69CD8-3917-42D1-9CF2-E78257F3A9CA}" type="slidenum">
              <a:rPr lang="ar-SA" smtClean="0"/>
              <a:t>89</a:t>
            </a:fld>
            <a:endParaRPr lang="ar-SA"/>
          </a:p>
        </p:txBody>
      </p:sp>
    </p:spTree>
    <p:extLst>
      <p:ext uri="{BB962C8B-B14F-4D97-AF65-F5344CB8AC3E}">
        <p14:creationId xmlns:p14="http://schemas.microsoft.com/office/powerpoint/2010/main" val="1952167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1608F-B2D1-43DD-88B0-B71519F568A9}"/>
              </a:ext>
            </a:extLst>
          </p:cNvPr>
          <p:cNvSpPr>
            <a:spLocks noGrp="1"/>
          </p:cNvSpPr>
          <p:nvPr>
            <p:ph type="title"/>
          </p:nvPr>
        </p:nvSpPr>
        <p:spPr>
          <a:xfrm>
            <a:off x="1634587" y="512462"/>
            <a:ext cx="8911687" cy="1280890"/>
          </a:xfrm>
        </p:spPr>
        <p:txBody>
          <a:bodyPr>
            <a:normAutofit/>
          </a:bodyPr>
          <a:lstStyle/>
          <a:p>
            <a:pPr algn="ctr" rtl="0"/>
            <a:r>
              <a:rPr lang="en-US" sz="3200" dirty="0">
                <a:latin typeface="Times New Roman" panose="02020603050405020304" pitchFamily="18" charset="0"/>
                <a:cs typeface="Times New Roman" panose="02020603050405020304" pitchFamily="18" charset="0"/>
              </a:rPr>
              <a:t>Ground Floor</a:t>
            </a:r>
          </a:p>
        </p:txBody>
      </p:sp>
      <p:sp>
        <p:nvSpPr>
          <p:cNvPr id="5" name="Slide Number Placeholder 4">
            <a:extLst>
              <a:ext uri="{FF2B5EF4-FFF2-40B4-BE49-F238E27FC236}">
                <a16:creationId xmlns:a16="http://schemas.microsoft.com/office/drawing/2014/main" id="{2EDA9F46-961B-4D69-9498-AF4A7277F57D}"/>
              </a:ext>
            </a:extLst>
          </p:cNvPr>
          <p:cNvSpPr>
            <a:spLocks noGrp="1"/>
          </p:cNvSpPr>
          <p:nvPr>
            <p:ph type="sldNum" sz="quarter" idx="12"/>
          </p:nvPr>
        </p:nvSpPr>
        <p:spPr/>
        <p:txBody>
          <a:bodyPr/>
          <a:lstStyle/>
          <a:p>
            <a:fld id="{8BF69CD8-3917-42D1-9CF2-E78257F3A9CA}" type="slidenum">
              <a:rPr lang="ar-SA" smtClean="0"/>
              <a:t>9</a:t>
            </a:fld>
            <a:endParaRPr lang="ar-SA"/>
          </a:p>
        </p:txBody>
      </p:sp>
      <p:pic>
        <p:nvPicPr>
          <p:cNvPr id="3" name="Picture 2">
            <a:extLst>
              <a:ext uri="{FF2B5EF4-FFF2-40B4-BE49-F238E27FC236}">
                <a16:creationId xmlns:a16="http://schemas.microsoft.com/office/drawing/2014/main" id="{BE8A8DEB-01C9-4FFD-A293-09BF6311B657}"/>
              </a:ext>
            </a:extLst>
          </p:cNvPr>
          <p:cNvPicPr>
            <a:picLocks noChangeAspect="1"/>
          </p:cNvPicPr>
          <p:nvPr/>
        </p:nvPicPr>
        <p:blipFill>
          <a:blip r:embed="rId3"/>
          <a:stretch>
            <a:fillRect/>
          </a:stretch>
        </p:blipFill>
        <p:spPr>
          <a:xfrm>
            <a:off x="1634587" y="1152907"/>
            <a:ext cx="9922293" cy="4762271"/>
          </a:xfrm>
          <a:prstGeom prst="rect">
            <a:avLst/>
          </a:prstGeom>
        </p:spPr>
      </p:pic>
    </p:spTree>
    <p:extLst>
      <p:ext uri="{BB962C8B-B14F-4D97-AF65-F5344CB8AC3E}">
        <p14:creationId xmlns:p14="http://schemas.microsoft.com/office/powerpoint/2010/main" val="171311055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6935" y="624110"/>
            <a:ext cx="9647677" cy="1280890"/>
          </a:xfrm>
        </p:spPr>
        <p:txBody>
          <a:bodyPr/>
          <a:lstStyle/>
          <a:p>
            <a:r>
              <a:rPr lang="en-US" dirty="0"/>
              <a:t>Mechanical Design. </a:t>
            </a:r>
            <a:br>
              <a:rPr lang="en-US" dirty="0"/>
            </a:br>
            <a:r>
              <a:rPr lang="en-US" sz="3600" dirty="0">
                <a:solidFill>
                  <a:srgbClr val="C00000"/>
                </a:solidFill>
              </a:rPr>
              <a:t>Radiator System.</a:t>
            </a:r>
            <a:endParaRPr lang="ar-SA" sz="3600" dirty="0">
              <a:solidFill>
                <a:srgbClr val="C0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690688"/>
            <a:ext cx="10515600" cy="4775201"/>
          </a:xfrm>
        </p:spPr>
      </p:pic>
      <p:pic>
        <p:nvPicPr>
          <p:cNvPr id="3" name="Picture 2"/>
          <p:cNvPicPr>
            <a:picLocks noChangeAspect="1"/>
          </p:cNvPicPr>
          <p:nvPr/>
        </p:nvPicPr>
        <p:blipFill>
          <a:blip r:embed="rId3"/>
          <a:stretch>
            <a:fillRect/>
          </a:stretch>
        </p:blipFill>
        <p:spPr>
          <a:xfrm>
            <a:off x="7290521" y="5666509"/>
            <a:ext cx="3917807" cy="609600"/>
          </a:xfrm>
          <a:prstGeom prst="rect">
            <a:avLst/>
          </a:prstGeom>
        </p:spPr>
      </p:pic>
      <p:sp>
        <p:nvSpPr>
          <p:cNvPr id="5" name="Slide Number Placeholder 4">
            <a:extLst>
              <a:ext uri="{FF2B5EF4-FFF2-40B4-BE49-F238E27FC236}">
                <a16:creationId xmlns:a16="http://schemas.microsoft.com/office/drawing/2014/main" id="{C2905301-6DAA-4C9A-B03E-4C00FFB85AC6}"/>
              </a:ext>
            </a:extLst>
          </p:cNvPr>
          <p:cNvSpPr>
            <a:spLocks noGrp="1"/>
          </p:cNvSpPr>
          <p:nvPr>
            <p:ph type="sldNum" sz="quarter" idx="12"/>
          </p:nvPr>
        </p:nvSpPr>
        <p:spPr/>
        <p:txBody>
          <a:bodyPr/>
          <a:lstStyle/>
          <a:p>
            <a:fld id="{8BF69CD8-3917-42D1-9CF2-E78257F3A9CA}" type="slidenum">
              <a:rPr lang="ar-SA" smtClean="0"/>
              <a:t>90</a:t>
            </a:fld>
            <a:endParaRPr lang="ar-SA"/>
          </a:p>
        </p:txBody>
      </p:sp>
    </p:spTree>
    <p:extLst>
      <p:ext uri="{BB962C8B-B14F-4D97-AF65-F5344CB8AC3E}">
        <p14:creationId xmlns:p14="http://schemas.microsoft.com/office/powerpoint/2010/main" val="414375555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7275" y="624110"/>
            <a:ext cx="9577338" cy="1280890"/>
          </a:xfrm>
        </p:spPr>
        <p:txBody>
          <a:bodyPr/>
          <a:lstStyle/>
          <a:p>
            <a:r>
              <a:rPr lang="en-US" dirty="0"/>
              <a:t>Mechanical Design. </a:t>
            </a:r>
            <a:br>
              <a:rPr lang="en-US" dirty="0"/>
            </a:br>
            <a:r>
              <a:rPr lang="en-US" sz="3600" dirty="0">
                <a:solidFill>
                  <a:srgbClr val="C00000"/>
                </a:solidFill>
              </a:rPr>
              <a:t>Radiator System.</a:t>
            </a:r>
            <a:endParaRPr lang="ar-SA" sz="3600" dirty="0">
              <a:solidFill>
                <a:srgbClr val="C0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825624"/>
            <a:ext cx="10515600" cy="4632325"/>
          </a:xfrm>
        </p:spPr>
      </p:pic>
      <p:pic>
        <p:nvPicPr>
          <p:cNvPr id="5" name="Picture 4"/>
          <p:cNvPicPr>
            <a:picLocks noChangeAspect="1"/>
          </p:cNvPicPr>
          <p:nvPr/>
        </p:nvPicPr>
        <p:blipFill>
          <a:blip r:embed="rId3"/>
          <a:stretch>
            <a:fillRect/>
          </a:stretch>
        </p:blipFill>
        <p:spPr>
          <a:xfrm>
            <a:off x="7138121" y="5583382"/>
            <a:ext cx="3917807" cy="609600"/>
          </a:xfrm>
          <a:prstGeom prst="rect">
            <a:avLst/>
          </a:prstGeom>
        </p:spPr>
      </p:pic>
      <p:sp>
        <p:nvSpPr>
          <p:cNvPr id="3" name="Slide Number Placeholder 2">
            <a:extLst>
              <a:ext uri="{FF2B5EF4-FFF2-40B4-BE49-F238E27FC236}">
                <a16:creationId xmlns:a16="http://schemas.microsoft.com/office/drawing/2014/main" id="{47509072-E45E-40C9-ABBB-7A8A5816DBED}"/>
              </a:ext>
            </a:extLst>
          </p:cNvPr>
          <p:cNvSpPr>
            <a:spLocks noGrp="1"/>
          </p:cNvSpPr>
          <p:nvPr>
            <p:ph type="sldNum" sz="quarter" idx="12"/>
          </p:nvPr>
        </p:nvSpPr>
        <p:spPr/>
        <p:txBody>
          <a:bodyPr/>
          <a:lstStyle/>
          <a:p>
            <a:fld id="{8BF69CD8-3917-42D1-9CF2-E78257F3A9CA}" type="slidenum">
              <a:rPr lang="ar-SA" smtClean="0"/>
              <a:t>91</a:t>
            </a:fld>
            <a:endParaRPr lang="ar-SA"/>
          </a:p>
        </p:txBody>
      </p:sp>
    </p:spTree>
    <p:extLst>
      <p:ext uri="{BB962C8B-B14F-4D97-AF65-F5344CB8AC3E}">
        <p14:creationId xmlns:p14="http://schemas.microsoft.com/office/powerpoint/2010/main" val="353305275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0327" y="624110"/>
            <a:ext cx="9774286" cy="1280890"/>
          </a:xfrm>
        </p:spPr>
        <p:txBody>
          <a:bodyPr/>
          <a:lstStyle/>
          <a:p>
            <a:r>
              <a:rPr lang="en-US" dirty="0"/>
              <a:t>Mechanical Design. </a:t>
            </a:r>
            <a:br>
              <a:rPr lang="en-US" dirty="0"/>
            </a:br>
            <a:r>
              <a:rPr lang="en-US" sz="3600" dirty="0">
                <a:solidFill>
                  <a:srgbClr val="C00000"/>
                </a:solidFill>
              </a:rPr>
              <a:t>Radiator System.</a:t>
            </a:r>
            <a:endParaRPr lang="ar-SA" sz="3600" dirty="0">
              <a:solidFill>
                <a:srgbClr val="C0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11579" y="1670627"/>
            <a:ext cx="10515600" cy="4660900"/>
          </a:xfrm>
        </p:spPr>
      </p:pic>
      <p:pic>
        <p:nvPicPr>
          <p:cNvPr id="5" name="Picture 4"/>
          <p:cNvPicPr>
            <a:picLocks noChangeAspect="1"/>
          </p:cNvPicPr>
          <p:nvPr/>
        </p:nvPicPr>
        <p:blipFill>
          <a:blip r:embed="rId3"/>
          <a:stretch>
            <a:fillRect/>
          </a:stretch>
        </p:blipFill>
        <p:spPr>
          <a:xfrm>
            <a:off x="6916448" y="5721927"/>
            <a:ext cx="3917807" cy="609600"/>
          </a:xfrm>
          <a:prstGeom prst="rect">
            <a:avLst/>
          </a:prstGeom>
        </p:spPr>
      </p:pic>
      <p:sp>
        <p:nvSpPr>
          <p:cNvPr id="3" name="Slide Number Placeholder 2">
            <a:extLst>
              <a:ext uri="{FF2B5EF4-FFF2-40B4-BE49-F238E27FC236}">
                <a16:creationId xmlns:a16="http://schemas.microsoft.com/office/drawing/2014/main" id="{8F4C5469-A316-4A58-ACD8-6B41EBDDCFF1}"/>
              </a:ext>
            </a:extLst>
          </p:cNvPr>
          <p:cNvSpPr>
            <a:spLocks noGrp="1"/>
          </p:cNvSpPr>
          <p:nvPr>
            <p:ph type="sldNum" sz="quarter" idx="12"/>
          </p:nvPr>
        </p:nvSpPr>
        <p:spPr/>
        <p:txBody>
          <a:bodyPr/>
          <a:lstStyle/>
          <a:p>
            <a:fld id="{8BF69CD8-3917-42D1-9CF2-E78257F3A9CA}" type="slidenum">
              <a:rPr lang="ar-SA" smtClean="0"/>
              <a:t>92</a:t>
            </a:fld>
            <a:endParaRPr lang="ar-SA"/>
          </a:p>
        </p:txBody>
      </p:sp>
    </p:spTree>
    <p:extLst>
      <p:ext uri="{BB962C8B-B14F-4D97-AF65-F5344CB8AC3E}">
        <p14:creationId xmlns:p14="http://schemas.microsoft.com/office/powerpoint/2010/main" val="382533083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69040" y="2700997"/>
            <a:ext cx="8915399" cy="1190119"/>
          </a:xfrm>
        </p:spPr>
        <p:txBody>
          <a:bodyPr/>
          <a:lstStyle/>
          <a:p>
            <a:r>
              <a:rPr lang="en-US" sz="6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Firefighting system.</a:t>
            </a:r>
            <a:endParaRPr lang="ar-SA" sz="6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B17A138F-9EE4-4423-B7CC-7D9268744276}"/>
              </a:ext>
            </a:extLst>
          </p:cNvPr>
          <p:cNvSpPr>
            <a:spLocks noGrp="1"/>
          </p:cNvSpPr>
          <p:nvPr>
            <p:ph type="sldNum" sz="quarter" idx="12"/>
          </p:nvPr>
        </p:nvSpPr>
        <p:spPr/>
        <p:txBody>
          <a:bodyPr/>
          <a:lstStyle/>
          <a:p>
            <a:fld id="{8BF69CD8-3917-42D1-9CF2-E78257F3A9CA}" type="slidenum">
              <a:rPr lang="ar-SA" smtClean="0"/>
              <a:t>93</a:t>
            </a:fld>
            <a:endParaRPr lang="ar-SA"/>
          </a:p>
        </p:txBody>
      </p:sp>
    </p:spTree>
    <p:extLst>
      <p:ext uri="{BB962C8B-B14F-4D97-AF65-F5344CB8AC3E}">
        <p14:creationId xmlns:p14="http://schemas.microsoft.com/office/powerpoint/2010/main" val="140017964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Mechanical Design. </a:t>
            </a:r>
            <a:br>
              <a:rPr lang="en-US" sz="3600" dirty="0"/>
            </a:br>
            <a:r>
              <a:rPr lang="en-US" sz="3600" dirty="0">
                <a:solidFill>
                  <a:srgbClr val="C00000"/>
                </a:solidFill>
              </a:rPr>
              <a:t>Firefighting system.</a:t>
            </a:r>
            <a:endParaRPr lang="ar-SA" sz="3600" dirty="0">
              <a:solidFill>
                <a:srgbClr val="C00000"/>
              </a:solidFill>
            </a:endParaRPr>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l="16301" r="28732"/>
          <a:stretch/>
        </p:blipFill>
        <p:spPr>
          <a:xfrm>
            <a:off x="1137703" y="2019910"/>
            <a:ext cx="880847" cy="1790078"/>
          </a:xfrm>
          <a:prstGeom prst="rect">
            <a:avLst/>
          </a:prstGeom>
        </p:spPr>
      </p:pic>
      <p:sp>
        <p:nvSpPr>
          <p:cNvPr id="5" name="Rectangle 4"/>
          <p:cNvSpPr/>
          <p:nvPr/>
        </p:nvSpPr>
        <p:spPr>
          <a:xfrm>
            <a:off x="531812" y="4139208"/>
            <a:ext cx="3031704" cy="461665"/>
          </a:xfrm>
          <a:prstGeom prst="rect">
            <a:avLst/>
          </a:prstGeom>
        </p:spPr>
        <p:txBody>
          <a:bodyPr wrap="square">
            <a:spAutoFit/>
          </a:bodyPr>
          <a:lstStyle/>
          <a:p>
            <a:r>
              <a:rPr lang="en-US" sz="2400" dirty="0">
                <a:solidFill>
                  <a:srgbClr val="00B050"/>
                </a:solidFill>
                <a:latin typeface="Eurostile" panose="020B0504020202050204" pitchFamily="34" charset="0"/>
              </a:rPr>
              <a:t>Fire Extinguishers.</a:t>
            </a:r>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3380509" y="2392927"/>
            <a:ext cx="2426205" cy="1417061"/>
          </a:xfrm>
          <a:prstGeom prst="rect">
            <a:avLst/>
          </a:prstGeom>
        </p:spPr>
      </p:pic>
      <p:sp>
        <p:nvSpPr>
          <p:cNvPr id="7" name="Rectangle 6"/>
          <p:cNvSpPr/>
          <p:nvPr/>
        </p:nvSpPr>
        <p:spPr>
          <a:xfrm>
            <a:off x="3587065" y="4143161"/>
            <a:ext cx="2191626" cy="461665"/>
          </a:xfrm>
          <a:prstGeom prst="rect">
            <a:avLst/>
          </a:prstGeom>
        </p:spPr>
        <p:txBody>
          <a:bodyPr wrap="none">
            <a:spAutoFit/>
          </a:bodyPr>
          <a:lstStyle/>
          <a:p>
            <a:r>
              <a:rPr lang="en-US" sz="2400" dirty="0">
                <a:solidFill>
                  <a:srgbClr val="00B050"/>
                </a:solidFill>
                <a:latin typeface="Eurostile" panose="020B0504020202050204" pitchFamily="34" charset="0"/>
              </a:rPr>
              <a:t>Hose Stations.</a:t>
            </a:r>
          </a:p>
        </p:txBody>
      </p:sp>
      <p:pic>
        <p:nvPicPr>
          <p:cNvPr id="8" name="Picture 7"/>
          <p:cNvPicPr>
            <a:picLocks noChangeAspect="1"/>
          </p:cNvPicPr>
          <p:nvPr/>
        </p:nvPicPr>
        <p:blipFill>
          <a:blip r:embed="rId4"/>
          <a:stretch>
            <a:fillRect/>
          </a:stretch>
        </p:blipFill>
        <p:spPr>
          <a:xfrm>
            <a:off x="6807450" y="2630472"/>
            <a:ext cx="1952934" cy="1058091"/>
          </a:xfrm>
          <a:prstGeom prst="rect">
            <a:avLst/>
          </a:prstGeom>
        </p:spPr>
      </p:pic>
      <p:sp>
        <p:nvSpPr>
          <p:cNvPr id="9" name="Rectangle 8"/>
          <p:cNvSpPr/>
          <p:nvPr/>
        </p:nvSpPr>
        <p:spPr>
          <a:xfrm>
            <a:off x="6700671" y="4139210"/>
            <a:ext cx="2457184" cy="461665"/>
          </a:xfrm>
          <a:prstGeom prst="rect">
            <a:avLst/>
          </a:prstGeom>
        </p:spPr>
        <p:txBody>
          <a:bodyPr wrap="square">
            <a:spAutoFit/>
          </a:bodyPr>
          <a:lstStyle/>
          <a:p>
            <a:r>
              <a:rPr lang="en-US" sz="2400" dirty="0">
                <a:solidFill>
                  <a:srgbClr val="00B050"/>
                </a:solidFill>
                <a:latin typeface="Eurostile" panose="020B0504020202050204" pitchFamily="34" charset="0"/>
              </a:rPr>
              <a:t>Warning Signs</a:t>
            </a:r>
            <a:r>
              <a:rPr lang="en-US" dirty="0">
                <a:solidFill>
                  <a:srgbClr val="00B050"/>
                </a:solidFill>
                <a:latin typeface="Eurostile" panose="020B0504020202050204" pitchFamily="34" charset="0"/>
              </a:rPr>
              <a:t>.</a:t>
            </a:r>
          </a:p>
        </p:txBody>
      </p:sp>
      <p:sp>
        <p:nvSpPr>
          <p:cNvPr id="11" name="Rectangle 10"/>
          <p:cNvSpPr/>
          <p:nvPr/>
        </p:nvSpPr>
        <p:spPr>
          <a:xfrm>
            <a:off x="9533223" y="4139209"/>
            <a:ext cx="2176365" cy="461665"/>
          </a:xfrm>
          <a:prstGeom prst="rect">
            <a:avLst/>
          </a:prstGeom>
        </p:spPr>
        <p:txBody>
          <a:bodyPr wrap="none">
            <a:spAutoFit/>
          </a:bodyPr>
          <a:lstStyle/>
          <a:p>
            <a:r>
              <a:rPr lang="en-US" sz="2400" dirty="0">
                <a:solidFill>
                  <a:srgbClr val="00B050"/>
                </a:solidFill>
                <a:latin typeface="Calibri" panose="020F0502020204030204" pitchFamily="34" charset="0"/>
                <a:ea typeface="Calibri" panose="020F0502020204030204" pitchFamily="34" charset="0"/>
                <a:cs typeface="Arial" panose="020B0604020202020204" pitchFamily="34" charset="0"/>
              </a:rPr>
              <a:t>smoke detector.</a:t>
            </a:r>
            <a:endParaRPr lang="ar-SA" sz="2400" dirty="0">
              <a:solidFill>
                <a:srgbClr val="00B050"/>
              </a:solidFill>
            </a:endParaRPr>
          </a:p>
        </p:txBody>
      </p:sp>
      <p:sp>
        <p:nvSpPr>
          <p:cNvPr id="13" name="Rectangle 12"/>
          <p:cNvSpPr/>
          <p:nvPr/>
        </p:nvSpPr>
        <p:spPr>
          <a:xfrm>
            <a:off x="10168878" y="4143161"/>
            <a:ext cx="247184" cy="369332"/>
          </a:xfrm>
          <a:prstGeom prst="rect">
            <a:avLst/>
          </a:prstGeom>
        </p:spPr>
        <p:txBody>
          <a:bodyPr wrap="none">
            <a:spAutoFit/>
          </a:bodyPr>
          <a:lstStyle/>
          <a:p>
            <a:r>
              <a:rPr lang="en-US" dirty="0">
                <a:solidFill>
                  <a:srgbClr val="00B050"/>
                </a:solidFill>
                <a:latin typeface="Eurostile" panose="020B0504020202050204" pitchFamily="34" charset="0"/>
              </a:rPr>
              <a:t> </a:t>
            </a:r>
          </a:p>
        </p:txBody>
      </p:sp>
      <p:pic>
        <p:nvPicPr>
          <p:cNvPr id="3" name="Picture 2"/>
          <p:cNvPicPr>
            <a:picLocks noChangeAspect="1"/>
          </p:cNvPicPr>
          <p:nvPr/>
        </p:nvPicPr>
        <p:blipFill>
          <a:blip r:embed="rId5"/>
          <a:stretch>
            <a:fillRect/>
          </a:stretch>
        </p:blipFill>
        <p:spPr>
          <a:xfrm>
            <a:off x="9761121" y="2392927"/>
            <a:ext cx="1720571" cy="1533182"/>
          </a:xfrm>
          <a:prstGeom prst="rect">
            <a:avLst/>
          </a:prstGeom>
        </p:spPr>
      </p:pic>
      <p:sp>
        <p:nvSpPr>
          <p:cNvPr id="10" name="Slide Number Placeholder 9">
            <a:extLst>
              <a:ext uri="{FF2B5EF4-FFF2-40B4-BE49-F238E27FC236}">
                <a16:creationId xmlns:a16="http://schemas.microsoft.com/office/drawing/2014/main" id="{2967B55F-1062-45EA-8393-5C859B627EE0}"/>
              </a:ext>
            </a:extLst>
          </p:cNvPr>
          <p:cNvSpPr>
            <a:spLocks noGrp="1"/>
          </p:cNvSpPr>
          <p:nvPr>
            <p:ph type="sldNum" sz="quarter" idx="12"/>
          </p:nvPr>
        </p:nvSpPr>
        <p:spPr/>
        <p:txBody>
          <a:bodyPr/>
          <a:lstStyle/>
          <a:p>
            <a:fld id="{8BF69CD8-3917-42D1-9CF2-E78257F3A9CA}" type="slidenum">
              <a:rPr lang="ar-SA" smtClean="0"/>
              <a:t>94</a:t>
            </a:fld>
            <a:endParaRPr lang="ar-SA"/>
          </a:p>
        </p:txBody>
      </p:sp>
    </p:spTree>
    <p:extLst>
      <p:ext uri="{BB962C8B-B14F-4D97-AF65-F5344CB8AC3E}">
        <p14:creationId xmlns:p14="http://schemas.microsoft.com/office/powerpoint/2010/main" val="169256774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4395" y="624110"/>
            <a:ext cx="9760218" cy="1280890"/>
          </a:xfrm>
        </p:spPr>
        <p:txBody>
          <a:bodyPr>
            <a:normAutofit/>
          </a:bodyPr>
          <a:lstStyle/>
          <a:p>
            <a:r>
              <a:rPr lang="en-US" dirty="0"/>
              <a:t>Mechanical Design. </a:t>
            </a:r>
            <a:br>
              <a:rPr lang="en-US" sz="3600" dirty="0"/>
            </a:br>
            <a:r>
              <a:rPr lang="en-US" sz="3600" dirty="0">
                <a:solidFill>
                  <a:srgbClr val="C00000"/>
                </a:solidFill>
              </a:rPr>
              <a:t>Emergency Fire Protection System. </a:t>
            </a:r>
            <a:endParaRPr lang="ar-SA" sz="3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1" y="1690687"/>
            <a:ext cx="11021290" cy="4834803"/>
          </a:xfrm>
        </p:spPr>
      </p:pic>
      <p:sp>
        <p:nvSpPr>
          <p:cNvPr id="3" name="Slide Number Placeholder 2">
            <a:extLst>
              <a:ext uri="{FF2B5EF4-FFF2-40B4-BE49-F238E27FC236}">
                <a16:creationId xmlns:a16="http://schemas.microsoft.com/office/drawing/2014/main" id="{228251EF-847C-45E5-9E92-E2A57DED4221}"/>
              </a:ext>
            </a:extLst>
          </p:cNvPr>
          <p:cNvSpPr>
            <a:spLocks noGrp="1"/>
          </p:cNvSpPr>
          <p:nvPr>
            <p:ph type="sldNum" sz="quarter" idx="12"/>
          </p:nvPr>
        </p:nvSpPr>
        <p:spPr/>
        <p:txBody>
          <a:bodyPr/>
          <a:lstStyle/>
          <a:p>
            <a:fld id="{8BF69CD8-3917-42D1-9CF2-E78257F3A9CA}" type="slidenum">
              <a:rPr lang="ar-SA" smtClean="0"/>
              <a:t>95</a:t>
            </a:fld>
            <a:endParaRPr lang="ar-SA"/>
          </a:p>
        </p:txBody>
      </p:sp>
    </p:spTree>
    <p:extLst>
      <p:ext uri="{BB962C8B-B14F-4D97-AF65-F5344CB8AC3E}">
        <p14:creationId xmlns:p14="http://schemas.microsoft.com/office/powerpoint/2010/main" val="365738661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8123" y="624110"/>
            <a:ext cx="9816489" cy="1280890"/>
          </a:xfrm>
        </p:spPr>
        <p:txBody>
          <a:bodyPr>
            <a:normAutofit/>
          </a:bodyPr>
          <a:lstStyle/>
          <a:p>
            <a:r>
              <a:rPr lang="en-US" dirty="0"/>
              <a:t>Mechanical Design. </a:t>
            </a:r>
            <a:br>
              <a:rPr lang="en-US" dirty="0"/>
            </a:br>
            <a:r>
              <a:rPr lang="en-US" sz="3600" dirty="0">
                <a:solidFill>
                  <a:srgbClr val="C00000"/>
                </a:solidFill>
              </a:rPr>
              <a:t>Emergency Fire Protection System. </a:t>
            </a:r>
            <a:endParaRPr lang="ar-SA" sz="3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847850"/>
            <a:ext cx="10924308" cy="4497532"/>
          </a:xfrm>
        </p:spPr>
      </p:pic>
      <p:sp>
        <p:nvSpPr>
          <p:cNvPr id="3" name="Slide Number Placeholder 2">
            <a:extLst>
              <a:ext uri="{FF2B5EF4-FFF2-40B4-BE49-F238E27FC236}">
                <a16:creationId xmlns:a16="http://schemas.microsoft.com/office/drawing/2014/main" id="{7D7DC9EB-0449-4D9F-8C05-0ED54C204319}"/>
              </a:ext>
            </a:extLst>
          </p:cNvPr>
          <p:cNvSpPr>
            <a:spLocks noGrp="1"/>
          </p:cNvSpPr>
          <p:nvPr>
            <p:ph type="sldNum" sz="quarter" idx="12"/>
          </p:nvPr>
        </p:nvSpPr>
        <p:spPr/>
        <p:txBody>
          <a:bodyPr/>
          <a:lstStyle/>
          <a:p>
            <a:fld id="{8BF69CD8-3917-42D1-9CF2-E78257F3A9CA}" type="slidenum">
              <a:rPr lang="ar-SA" smtClean="0"/>
              <a:t>96</a:t>
            </a:fld>
            <a:endParaRPr lang="ar-SA"/>
          </a:p>
        </p:txBody>
      </p:sp>
    </p:spTree>
    <p:extLst>
      <p:ext uri="{BB962C8B-B14F-4D97-AF65-F5344CB8AC3E}">
        <p14:creationId xmlns:p14="http://schemas.microsoft.com/office/powerpoint/2010/main" val="371035243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9989" y="624110"/>
            <a:ext cx="9844624" cy="1280890"/>
          </a:xfrm>
        </p:spPr>
        <p:txBody>
          <a:bodyPr>
            <a:normAutofit/>
          </a:bodyPr>
          <a:lstStyle/>
          <a:p>
            <a:r>
              <a:rPr lang="en-US" dirty="0"/>
              <a:t>Mechanical Design. </a:t>
            </a:r>
            <a:br>
              <a:rPr lang="en-US" sz="3600" dirty="0"/>
            </a:br>
            <a:r>
              <a:rPr lang="en-US" sz="3600" dirty="0">
                <a:solidFill>
                  <a:srgbClr val="C00000"/>
                </a:solidFill>
              </a:rPr>
              <a:t>Emergency Fire Protection System. </a:t>
            </a:r>
            <a:endParaRPr lang="ar-SA" sz="3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871663"/>
            <a:ext cx="10910454" cy="4686300"/>
          </a:xfrm>
        </p:spPr>
      </p:pic>
      <p:sp>
        <p:nvSpPr>
          <p:cNvPr id="3" name="Slide Number Placeholder 2">
            <a:extLst>
              <a:ext uri="{FF2B5EF4-FFF2-40B4-BE49-F238E27FC236}">
                <a16:creationId xmlns:a16="http://schemas.microsoft.com/office/drawing/2014/main" id="{DB12819A-8B73-4A6D-A09A-741300C5F087}"/>
              </a:ext>
            </a:extLst>
          </p:cNvPr>
          <p:cNvSpPr>
            <a:spLocks noGrp="1"/>
          </p:cNvSpPr>
          <p:nvPr>
            <p:ph type="sldNum" sz="quarter" idx="12"/>
          </p:nvPr>
        </p:nvSpPr>
        <p:spPr/>
        <p:txBody>
          <a:bodyPr/>
          <a:lstStyle/>
          <a:p>
            <a:fld id="{8BF69CD8-3917-42D1-9CF2-E78257F3A9CA}" type="slidenum">
              <a:rPr lang="ar-SA" smtClean="0"/>
              <a:t>97</a:t>
            </a:fld>
            <a:endParaRPr lang="ar-SA"/>
          </a:p>
        </p:txBody>
      </p:sp>
    </p:spTree>
    <p:extLst>
      <p:ext uri="{BB962C8B-B14F-4D97-AF65-F5344CB8AC3E}">
        <p14:creationId xmlns:p14="http://schemas.microsoft.com/office/powerpoint/2010/main" val="177924571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566462"/>
            <a:ext cx="10515600" cy="1319213"/>
          </a:xfrm>
        </p:spPr>
        <p:txBody>
          <a:bodyPr>
            <a:normAutofit fontScale="90000"/>
          </a:bodyPr>
          <a:lstStyle/>
          <a:p>
            <a:r>
              <a:rPr lang="en-US" sz="3600" dirty="0">
                <a:solidFill>
                  <a:srgbClr val="00B050"/>
                </a:solidFill>
                <a:latin typeface="Eurostile" panose="020B0504020202050204" pitchFamily="34" charset="0"/>
              </a:rPr>
              <a:t> </a:t>
            </a:r>
            <a:r>
              <a:rPr lang="en-US" sz="4900" dirty="0"/>
              <a:t>Mechanical Design. </a:t>
            </a:r>
            <a:br>
              <a:rPr lang="en-US" sz="3600" dirty="0"/>
            </a:br>
            <a:r>
              <a:rPr lang="en-US" sz="4000" dirty="0">
                <a:solidFill>
                  <a:srgbClr val="C00000"/>
                </a:solidFill>
                <a:latin typeface="Eurostile" panose="020B0504020202050204" pitchFamily="34" charset="0"/>
              </a:rPr>
              <a:t>Sprinklers System. </a:t>
            </a:r>
            <a:br>
              <a:rPr lang="en-US" sz="3600" dirty="0">
                <a:solidFill>
                  <a:srgbClr val="00B050"/>
                </a:solidFill>
                <a:latin typeface="Eurostile" panose="020B0504020202050204" pitchFamily="34" charset="0"/>
              </a:rPr>
            </a:br>
            <a:endParaRPr lang="ar-SA" sz="3600" dirty="0"/>
          </a:p>
        </p:txBody>
      </p:sp>
      <p:graphicFrame>
        <p:nvGraphicFramePr>
          <p:cNvPr id="6" name="Content Placeholder 5"/>
          <p:cNvGraphicFramePr>
            <a:graphicFrameLocks noGrp="1"/>
          </p:cNvGraphicFramePr>
          <p:nvPr>
            <p:ph sz="half" idx="1"/>
            <p:extLst/>
          </p:nvPr>
        </p:nvGraphicFramePr>
        <p:xfrm>
          <a:off x="838200" y="2603699"/>
          <a:ext cx="5181600" cy="1381760"/>
        </p:xfrm>
        <a:graphic>
          <a:graphicData uri="http://schemas.openxmlformats.org/drawingml/2006/table">
            <a:tbl>
              <a:tblPr rtl="1" firstRow="1" bandRow="1">
                <a:tableStyleId>{5C22544A-7EE6-4342-B048-85BDC9FD1C3A}</a:tableStyleId>
              </a:tblPr>
              <a:tblGrid>
                <a:gridCol w="1295400">
                  <a:extLst>
                    <a:ext uri="{9D8B030D-6E8A-4147-A177-3AD203B41FA5}">
                      <a16:colId xmlns:a16="http://schemas.microsoft.com/office/drawing/2014/main" val="50434786"/>
                    </a:ext>
                  </a:extLst>
                </a:gridCol>
                <a:gridCol w="1295400">
                  <a:extLst>
                    <a:ext uri="{9D8B030D-6E8A-4147-A177-3AD203B41FA5}">
                      <a16:colId xmlns:a16="http://schemas.microsoft.com/office/drawing/2014/main" val="3691486303"/>
                    </a:ext>
                  </a:extLst>
                </a:gridCol>
                <a:gridCol w="1169126">
                  <a:extLst>
                    <a:ext uri="{9D8B030D-6E8A-4147-A177-3AD203B41FA5}">
                      <a16:colId xmlns:a16="http://schemas.microsoft.com/office/drawing/2014/main" val="28515347"/>
                    </a:ext>
                  </a:extLst>
                </a:gridCol>
                <a:gridCol w="1421674">
                  <a:extLst>
                    <a:ext uri="{9D8B030D-6E8A-4147-A177-3AD203B41FA5}">
                      <a16:colId xmlns:a16="http://schemas.microsoft.com/office/drawing/2014/main" val="1276955092"/>
                    </a:ext>
                  </a:extLst>
                </a:gridCol>
              </a:tblGrid>
              <a:tr h="370840">
                <a:tc>
                  <a:txBody>
                    <a:bodyPr/>
                    <a:lstStyle/>
                    <a:p>
                      <a:pPr rtl="1"/>
                      <a:r>
                        <a:rPr lang="en-US" sz="1800" b="1" kern="1200" dirty="0">
                          <a:solidFill>
                            <a:schemeClr val="lt1"/>
                          </a:solidFill>
                          <a:effectLst/>
                          <a:latin typeface="+mn-lt"/>
                          <a:ea typeface="+mn-ea"/>
                          <a:cs typeface="+mn-cs"/>
                        </a:rPr>
                        <a:t>High</a:t>
                      </a:r>
                      <a:endParaRPr lang="ar-SA" dirty="0"/>
                    </a:p>
                  </a:txBody>
                  <a:tcPr/>
                </a:tc>
                <a:tc>
                  <a:txBody>
                    <a:bodyPr/>
                    <a:lstStyle/>
                    <a:p>
                      <a:pPr rtl="1"/>
                      <a:r>
                        <a:rPr lang="en-US" sz="1800" b="1" kern="1200" dirty="0">
                          <a:solidFill>
                            <a:schemeClr val="lt1"/>
                          </a:solidFill>
                          <a:effectLst/>
                          <a:latin typeface="+mn-lt"/>
                          <a:ea typeface="+mn-ea"/>
                          <a:cs typeface="+mn-cs"/>
                        </a:rPr>
                        <a:t>Moderate</a:t>
                      </a:r>
                      <a:endParaRPr lang="ar-SA" dirty="0"/>
                    </a:p>
                  </a:txBody>
                  <a:tcPr/>
                </a:tc>
                <a:tc>
                  <a:txBody>
                    <a:bodyPr/>
                    <a:lstStyle/>
                    <a:p>
                      <a:pPr rtl="1"/>
                      <a:r>
                        <a:rPr lang="en-US" sz="1800" b="1" kern="1200" dirty="0">
                          <a:solidFill>
                            <a:schemeClr val="lt1"/>
                          </a:solidFill>
                          <a:effectLst/>
                          <a:latin typeface="+mn-lt"/>
                          <a:ea typeface="+mn-ea"/>
                          <a:cs typeface="+mn-cs"/>
                        </a:rPr>
                        <a:t>Low</a:t>
                      </a:r>
                      <a:endParaRPr lang="ar-SA" dirty="0"/>
                    </a:p>
                  </a:txBody>
                  <a:tcPr/>
                </a:tc>
                <a:tc>
                  <a:txBody>
                    <a:bodyPr/>
                    <a:lstStyle/>
                    <a:p>
                      <a:pPr rtl="1"/>
                      <a:endParaRPr lang="ar-SA" dirty="0"/>
                    </a:p>
                  </a:txBody>
                  <a:tcPr/>
                </a:tc>
                <a:extLst>
                  <a:ext uri="{0D108BD9-81ED-4DB2-BD59-A6C34878D82A}">
                    <a16:rowId xmlns:a16="http://schemas.microsoft.com/office/drawing/2014/main" val="1822922958"/>
                  </a:ext>
                </a:extLst>
              </a:tr>
              <a:tr h="370840">
                <a:tc>
                  <a:txBody>
                    <a:bodyPr/>
                    <a:lstStyle/>
                    <a:p>
                      <a:pPr algn="ctr" rtl="1"/>
                      <a:r>
                        <a:rPr lang="en-US" dirty="0"/>
                        <a:t>8</a:t>
                      </a:r>
                      <a:endParaRPr lang="ar-SA" dirty="0"/>
                    </a:p>
                  </a:txBody>
                  <a:tcPr/>
                </a:tc>
                <a:tc>
                  <a:txBody>
                    <a:bodyPr/>
                    <a:lstStyle/>
                    <a:p>
                      <a:pPr algn="ctr" rtl="1"/>
                      <a:r>
                        <a:rPr lang="en-US" dirty="0"/>
                        <a:t>12</a:t>
                      </a:r>
                      <a:endParaRPr lang="ar-SA" dirty="0"/>
                    </a:p>
                  </a:txBody>
                  <a:tcPr/>
                </a:tc>
                <a:tc>
                  <a:txBody>
                    <a:bodyPr/>
                    <a:lstStyle/>
                    <a:p>
                      <a:pPr algn="ctr" rtl="1"/>
                      <a:r>
                        <a:rPr lang="en-US" dirty="0"/>
                        <a:t>20</a:t>
                      </a:r>
                      <a:endParaRPr lang="ar-SA" dirty="0"/>
                    </a:p>
                  </a:txBody>
                  <a:tcPr/>
                </a:tc>
                <a:tc>
                  <a:txBody>
                    <a:bodyPr/>
                    <a:lstStyle/>
                    <a:p>
                      <a:pPr rtl="1"/>
                      <a:r>
                        <a:rPr lang="en-US" sz="1800" kern="1200" dirty="0">
                          <a:solidFill>
                            <a:schemeClr val="dk1"/>
                          </a:solidFill>
                          <a:effectLst/>
                          <a:latin typeface="+mn-lt"/>
                          <a:ea typeface="+mn-ea"/>
                          <a:cs typeface="+mn-cs"/>
                        </a:rPr>
                        <a:t>area (m²)</a:t>
                      </a:r>
                      <a:endParaRPr lang="ar-SA" dirty="0"/>
                    </a:p>
                  </a:txBody>
                  <a:tcPr/>
                </a:tc>
                <a:extLst>
                  <a:ext uri="{0D108BD9-81ED-4DB2-BD59-A6C34878D82A}">
                    <a16:rowId xmlns:a16="http://schemas.microsoft.com/office/drawing/2014/main" val="243598777"/>
                  </a:ext>
                </a:extLst>
              </a:tr>
              <a:tr h="370840">
                <a:tc>
                  <a:txBody>
                    <a:bodyPr/>
                    <a:lstStyle/>
                    <a:p>
                      <a:pPr algn="ctr" rtl="1"/>
                      <a:r>
                        <a:rPr lang="en-US" dirty="0"/>
                        <a:t>3.5</a:t>
                      </a:r>
                      <a:endParaRPr lang="ar-SA" dirty="0"/>
                    </a:p>
                  </a:txBody>
                  <a:tcPr/>
                </a:tc>
                <a:tc>
                  <a:txBody>
                    <a:bodyPr/>
                    <a:lstStyle/>
                    <a:p>
                      <a:pPr algn="ctr" rtl="1"/>
                      <a:r>
                        <a:rPr lang="en-US" dirty="0"/>
                        <a:t>3.5</a:t>
                      </a:r>
                      <a:endParaRPr lang="ar-SA" dirty="0"/>
                    </a:p>
                  </a:txBody>
                  <a:tcPr/>
                </a:tc>
                <a:tc>
                  <a:txBody>
                    <a:bodyPr/>
                    <a:lstStyle/>
                    <a:p>
                      <a:pPr algn="ctr" rtl="1"/>
                      <a:r>
                        <a:rPr lang="en-US" dirty="0"/>
                        <a:t>4.5</a:t>
                      </a:r>
                      <a:endParaRPr lang="ar-SA" dirty="0"/>
                    </a:p>
                  </a:txBody>
                  <a:tcPr/>
                </a:tc>
                <a:tc>
                  <a:txBody>
                    <a:bodyPr/>
                    <a:lstStyle/>
                    <a:p>
                      <a:pPr rtl="1"/>
                      <a:r>
                        <a:rPr lang="en-US" sz="1800" kern="1200" dirty="0">
                          <a:solidFill>
                            <a:schemeClr val="dk1"/>
                          </a:solidFill>
                          <a:effectLst/>
                          <a:latin typeface="+mn-lt"/>
                          <a:ea typeface="+mn-ea"/>
                          <a:cs typeface="+mn-cs"/>
                        </a:rPr>
                        <a:t>Distance (m)</a:t>
                      </a:r>
                      <a:endParaRPr lang="ar-SA" dirty="0"/>
                    </a:p>
                  </a:txBody>
                  <a:tcPr/>
                </a:tc>
                <a:extLst>
                  <a:ext uri="{0D108BD9-81ED-4DB2-BD59-A6C34878D82A}">
                    <a16:rowId xmlns:a16="http://schemas.microsoft.com/office/drawing/2014/main" val="3672023753"/>
                  </a:ext>
                </a:extLst>
              </a:tr>
            </a:tbl>
          </a:graphicData>
        </a:graphic>
      </p:graphicFrame>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77978" y="2603699"/>
            <a:ext cx="5181600" cy="3351562"/>
          </a:xfrm>
        </p:spPr>
      </p:pic>
      <mc:AlternateContent xmlns:mc="http://schemas.openxmlformats.org/markup-compatibility/2006" xmlns:a14="http://schemas.microsoft.com/office/drawing/2010/main">
        <mc:Choice Requires="a14">
          <p:sp>
            <p:nvSpPr>
              <p:cNvPr id="22" name="Rectangle 21"/>
              <p:cNvSpPr/>
              <p:nvPr/>
            </p:nvSpPr>
            <p:spPr>
              <a:xfrm>
                <a:off x="838200" y="4517747"/>
                <a:ext cx="4633128" cy="511487"/>
              </a:xfrm>
              <a:prstGeom prst="rect">
                <a:avLst/>
              </a:prstGeom>
            </p:spPr>
            <p:txBody>
              <a:bodyPr wrap="none">
                <a:spAutoFit/>
              </a:bodyPr>
              <a:lstStyle/>
              <a:p>
                <a:pPr rtl="1">
                  <a:lnSpc>
                    <a:spcPct val="107000"/>
                  </a:lnSpc>
                  <a:spcAft>
                    <a:spcPts val="800"/>
                  </a:spcAft>
                </a:pPr>
                <a14:m>
                  <m:oMath xmlns:m="http://schemas.openxmlformats.org/officeDocument/2006/math">
                    <m:r>
                      <a:rPr lang="en-US" i="1" smtClean="0">
                        <a:latin typeface="Cambria Math" panose="02040503050406030204" pitchFamily="18" charset="0"/>
                        <a:ea typeface="Calibri" panose="020F0502020204030204" pitchFamily="34" charset="0"/>
                        <a:cs typeface="Arial" panose="020B0604020202020204" pitchFamily="34" charset="0"/>
                      </a:rPr>
                      <m:t> </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10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m:t>
                        </m:r>
                      </m:num>
                      <m:den>
                        <m:r>
                          <a:rPr lang="en-US" i="1">
                            <a:latin typeface="Cambria Math" panose="02040503050406030204" pitchFamily="18" charset="0"/>
                            <a:ea typeface="Calibri" panose="020F0502020204030204" pitchFamily="34" charset="0"/>
                            <a:cs typeface="Arial" panose="020B0604020202020204" pitchFamily="34" charset="0"/>
                          </a:rPr>
                          <m:t>4</m:t>
                        </m:r>
                      </m:den>
                    </m:f>
                    <m:r>
                      <a:rPr lang="en-US" b="0" i="1" smtClean="0">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57</m:t>
                    </m:r>
                  </m:oMath>
                </a14:m>
                <a:r>
                  <a:rPr lang="ar-SA" dirty="0">
                    <a:latin typeface="Calibri" panose="020F0502020204030204" pitchFamily="34" charset="0"/>
                    <a:ea typeface="Calibri" panose="020F0502020204030204" pitchFamily="34" charset="0"/>
                  </a:rPr>
                  <a:t>= </a:t>
                </a:r>
                <a:r>
                  <a:rPr lang="en-US" dirty="0">
                    <a:latin typeface="Calibri" panose="020F0502020204030204" pitchFamily="34" charset="0"/>
                    <a:ea typeface="Calibri" panose="020F0502020204030204" pitchFamily="34" charset="0"/>
                    <a:cs typeface="Arial" panose="020B0604020202020204" pitchFamily="34" charset="0"/>
                  </a:rPr>
                  <a:t>distribution of sprinkler in y axis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2" name="Rectangle 21"/>
              <p:cNvSpPr>
                <a:spLocks noRot="1" noChangeAspect="1" noMove="1" noResize="1" noEditPoints="1" noAdjustHandles="1" noChangeArrowheads="1" noChangeShapeType="1" noTextEdit="1"/>
              </p:cNvSpPr>
              <p:nvPr/>
            </p:nvSpPr>
            <p:spPr>
              <a:xfrm>
                <a:off x="838200" y="4517747"/>
                <a:ext cx="4633128" cy="511487"/>
              </a:xfrm>
              <a:prstGeom prst="rect">
                <a:avLst/>
              </a:prstGeom>
              <a:blipFill>
                <a:blip r:embed="rId3"/>
                <a:stretch>
                  <a:fillRect l="-1053" b="-7143"/>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29" name="Rectangle 28"/>
              <p:cNvSpPr/>
              <p:nvPr/>
            </p:nvSpPr>
            <p:spPr>
              <a:xfrm>
                <a:off x="838200" y="5116760"/>
                <a:ext cx="4577022" cy="515654"/>
              </a:xfrm>
              <a:prstGeom prst="rect">
                <a:avLst/>
              </a:prstGeom>
            </p:spPr>
            <p:txBody>
              <a:bodyPr wrap="none">
                <a:spAutoFit/>
              </a:bodyPr>
              <a:lstStyle/>
              <a:p>
                <a:pPr rtl="1">
                  <a:lnSpc>
                    <a:spcPct val="107000"/>
                  </a:lnSpc>
                  <a:spcAft>
                    <a:spcPts val="800"/>
                  </a:spcAft>
                </a:pPr>
                <a14:m>
                  <m:oMath xmlns:m="http://schemas.openxmlformats.org/officeDocument/2006/math">
                    <m:f>
                      <m:fPr>
                        <m:ctrlPr>
                          <a:rPr lang="en-US" i="1" smtClean="0">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6</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35</m:t>
                        </m:r>
                      </m:num>
                      <m:den>
                        <m:r>
                          <a:rPr lang="en-US" i="1">
                            <a:latin typeface="Cambria Math" panose="02040503050406030204" pitchFamily="18" charset="0"/>
                            <a:ea typeface="Calibri" panose="020F0502020204030204" pitchFamily="34" charset="0"/>
                            <a:cs typeface="Arial" panose="020B0604020202020204" pitchFamily="34" charset="0"/>
                          </a:rPr>
                          <m:t>2</m:t>
                        </m:r>
                      </m:den>
                    </m:f>
                    <m:r>
                      <a:rPr lang="en-US" b="0" i="1" smtClean="0">
                        <a:latin typeface="Cambria Math" panose="02040503050406030204" pitchFamily="18" charset="0"/>
                        <a:ea typeface="Calibri" panose="020F0502020204030204" pitchFamily="34" charset="0"/>
                        <a:cs typeface="Arial" panose="020B0604020202020204" pitchFamily="34" charset="0"/>
                      </a:rPr>
                      <m:t> =</m:t>
                    </m:r>
                    <m:r>
                      <a:rPr lang="en-US" b="0" i="1" smtClean="0">
                        <a:latin typeface="Cambria Math" panose="02040503050406030204" pitchFamily="18" charset="0"/>
                        <a:ea typeface="Calibri" panose="020F0502020204030204" pitchFamily="34" charset="0"/>
                        <a:cs typeface="Arial" panose="020B0604020202020204" pitchFamily="34" charset="0"/>
                      </a:rPr>
                      <m:t>3</m:t>
                    </m:r>
                    <m:r>
                      <a:rPr lang="en-US" b="0" i="1" smtClean="0">
                        <a:latin typeface="Cambria Math" panose="02040503050406030204" pitchFamily="18" charset="0"/>
                        <a:ea typeface="Calibri" panose="020F0502020204030204" pitchFamily="34" charset="0"/>
                        <a:cs typeface="Arial" panose="020B0604020202020204" pitchFamily="34" charset="0"/>
                      </a:rPr>
                      <m:t>.</m:t>
                    </m:r>
                    <m:r>
                      <a:rPr lang="en-US" b="0" i="1" smtClean="0">
                        <a:latin typeface="Cambria Math" panose="02040503050406030204" pitchFamily="18" charset="0"/>
                        <a:ea typeface="Calibri" panose="020F0502020204030204" pitchFamily="34" charset="0"/>
                        <a:cs typeface="Arial" panose="020B0604020202020204" pitchFamily="34" charset="0"/>
                      </a:rPr>
                      <m:t>17</m:t>
                    </m:r>
                  </m:oMath>
                </a14:m>
                <a:r>
                  <a:rPr lang="ar-SA" dirty="0">
                    <a:latin typeface="Calibri" panose="020F0502020204030204" pitchFamily="34" charset="0"/>
                    <a:ea typeface="Calibri" panose="020F0502020204030204" pitchFamily="34" charset="0"/>
                  </a:rPr>
                  <a:t>= </a:t>
                </a:r>
                <a:r>
                  <a:rPr lang="en-US" dirty="0">
                    <a:latin typeface="Calibri" panose="020F0502020204030204" pitchFamily="34" charset="0"/>
                    <a:ea typeface="Calibri" panose="020F0502020204030204" pitchFamily="34" charset="0"/>
                    <a:cs typeface="Arial" panose="020B0604020202020204" pitchFamily="34" charset="0"/>
                  </a:rPr>
                  <a:t>distribution of sprinkler in x axis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9" name="Rectangle 28"/>
              <p:cNvSpPr>
                <a:spLocks noRot="1" noChangeAspect="1" noMove="1" noResize="1" noEditPoints="1" noAdjustHandles="1" noChangeArrowheads="1" noChangeShapeType="1" noTextEdit="1"/>
              </p:cNvSpPr>
              <p:nvPr/>
            </p:nvSpPr>
            <p:spPr>
              <a:xfrm>
                <a:off x="838200" y="5116760"/>
                <a:ext cx="4577022" cy="515654"/>
              </a:xfrm>
              <a:prstGeom prst="rect">
                <a:avLst/>
              </a:prstGeom>
              <a:blipFill>
                <a:blip r:embed="rId4"/>
                <a:stretch>
                  <a:fillRect l="-1067" b="-7059"/>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30" name="Rectangle 29"/>
              <p:cNvSpPr/>
              <p:nvPr/>
            </p:nvSpPr>
            <p:spPr>
              <a:xfrm>
                <a:off x="838200" y="3934245"/>
                <a:ext cx="2202719" cy="466666"/>
              </a:xfrm>
              <a:prstGeom prst="rect">
                <a:avLst/>
              </a:prstGeom>
            </p:spPr>
            <p:txBody>
              <a:bodyPr wrap="none">
                <a:spAutoFit/>
              </a:bodyPr>
              <a:lstStyle/>
              <a:p>
                <a:pPr rtl="1">
                  <a:lnSpc>
                    <a:spcPct val="107000"/>
                  </a:lnSpc>
                  <a:spcAft>
                    <a:spcPts val="800"/>
                  </a:spcAft>
                </a:pPr>
                <a:r>
                  <a:rPr lang="en-US" sz="1600" dirty="0">
                    <a:effectLst/>
                    <a:latin typeface="Calibri" panose="020F0502020204030204" pitchFamily="34" charset="0"/>
                    <a:ea typeface="Calibri" panose="020F0502020204030204" pitchFamily="34" charset="0"/>
                    <a:cs typeface="Arial" panose="020B0604020202020204" pitchFamily="34" charset="0"/>
                  </a:rPr>
                  <a:t>N = </a:t>
                </a:r>
                <a14:m>
                  <m:oMath xmlns:m="http://schemas.openxmlformats.org/officeDocument/2006/math">
                    <m:f>
                      <m:fPr>
                        <m:ctrlPr>
                          <a:rPr lang="en-US" sz="1600" i="1">
                            <a:latin typeface="Cambria Math" panose="02040503050406030204" pitchFamily="18" charset="0"/>
                            <a:ea typeface="Calibri" panose="020F0502020204030204" pitchFamily="34" charset="0"/>
                            <a:cs typeface="Arial" panose="020B0604020202020204" pitchFamily="34" charset="0"/>
                          </a:rPr>
                        </m:ctrlPr>
                      </m:fPr>
                      <m:num>
                        <m:r>
                          <a:rPr lang="en-US" sz="1600" i="1">
                            <a:latin typeface="Cambria Math" panose="02040503050406030204" pitchFamily="18" charset="0"/>
                            <a:ea typeface="Calibri" panose="020F0502020204030204" pitchFamily="34" charset="0"/>
                            <a:cs typeface="Arial" panose="020B0604020202020204" pitchFamily="34" charset="0"/>
                          </a:rPr>
                          <m:t>66</m:t>
                        </m:r>
                        <m:r>
                          <a:rPr lang="en-US" sz="1600" i="1">
                            <a:latin typeface="Cambria Math" panose="02040503050406030204" pitchFamily="18" charset="0"/>
                            <a:ea typeface="Calibri" panose="020F0502020204030204" pitchFamily="34" charset="0"/>
                            <a:cs typeface="Arial" panose="020B0604020202020204" pitchFamily="34" charset="0"/>
                          </a:rPr>
                          <m:t>.</m:t>
                        </m:r>
                        <m:r>
                          <a:rPr lang="en-US" sz="1600" i="1">
                            <a:latin typeface="Cambria Math" panose="02040503050406030204" pitchFamily="18" charset="0"/>
                            <a:ea typeface="Calibri" panose="020F0502020204030204" pitchFamily="34" charset="0"/>
                            <a:cs typeface="Arial" panose="020B0604020202020204" pitchFamily="34" charset="0"/>
                          </a:rPr>
                          <m:t>68</m:t>
                        </m:r>
                      </m:num>
                      <m:den>
                        <m:r>
                          <a:rPr lang="en-US" sz="1600" i="1">
                            <a:latin typeface="Cambria Math" panose="02040503050406030204" pitchFamily="18" charset="0"/>
                            <a:ea typeface="Calibri" panose="020F0502020204030204" pitchFamily="34" charset="0"/>
                            <a:cs typeface="Arial" panose="020B0604020202020204" pitchFamily="34" charset="0"/>
                          </a:rPr>
                          <m:t>8</m:t>
                        </m:r>
                      </m:den>
                    </m:f>
                    <m:r>
                      <a:rPr lang="en-US" sz="1600" b="0" i="1" smtClean="0">
                        <a:latin typeface="Cambria Math" panose="02040503050406030204" pitchFamily="18" charset="0"/>
                        <a:ea typeface="Calibri" panose="020F0502020204030204" pitchFamily="34" charset="0"/>
                        <a:cs typeface="Arial" panose="020B0604020202020204" pitchFamily="34" charset="0"/>
                      </a:rPr>
                      <m:t>=</m:t>
                    </m:r>
                    <m:r>
                      <a:rPr lang="en-US" sz="1600" b="0" i="1" smtClean="0">
                        <a:latin typeface="Cambria Math" panose="02040503050406030204" pitchFamily="18" charset="0"/>
                        <a:ea typeface="Calibri" panose="020F0502020204030204" pitchFamily="34" charset="0"/>
                        <a:cs typeface="Arial" panose="020B0604020202020204" pitchFamily="34" charset="0"/>
                      </a:rPr>
                      <m:t>8</m:t>
                    </m:r>
                    <m:r>
                      <a:rPr lang="en-US" sz="1600" b="0" i="1" smtClean="0">
                        <a:latin typeface="Cambria Math" panose="02040503050406030204" pitchFamily="18" charset="0"/>
                        <a:ea typeface="Calibri" panose="020F0502020204030204" pitchFamily="34" charset="0"/>
                        <a:cs typeface="Arial" panose="020B0604020202020204" pitchFamily="34" charset="0"/>
                      </a:rPr>
                      <m:t> </m:t>
                    </m:r>
                    <m:r>
                      <a:rPr lang="en-US" sz="1600" b="0" i="1" smtClean="0">
                        <a:latin typeface="Cambria Math" panose="02040503050406030204" pitchFamily="18" charset="0"/>
                        <a:ea typeface="Calibri" panose="020F0502020204030204" pitchFamily="34" charset="0"/>
                        <a:cs typeface="Arial" panose="020B0604020202020204" pitchFamily="34" charset="0"/>
                      </a:rPr>
                      <m:t>𝑆𝑝𝑟𝑖𝑛𝑘𝑙𝑒𝑟</m:t>
                    </m:r>
                  </m:oMath>
                </a14:m>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0" name="Rectangle 29"/>
              <p:cNvSpPr>
                <a:spLocks noRot="1" noChangeAspect="1" noMove="1" noResize="1" noEditPoints="1" noAdjustHandles="1" noChangeArrowheads="1" noChangeShapeType="1" noTextEdit="1"/>
              </p:cNvSpPr>
              <p:nvPr/>
            </p:nvSpPr>
            <p:spPr>
              <a:xfrm>
                <a:off x="838200" y="3934245"/>
                <a:ext cx="2202719" cy="466666"/>
              </a:xfrm>
              <a:prstGeom prst="rect">
                <a:avLst/>
              </a:prstGeom>
              <a:blipFill>
                <a:blip r:embed="rId5"/>
                <a:stretch>
                  <a:fillRect l="-1385" b="-5195"/>
                </a:stretch>
              </a:blipFill>
            </p:spPr>
            <p:txBody>
              <a:bodyPr/>
              <a:lstStyle/>
              <a:p>
                <a:r>
                  <a:rPr lang="ar-SA">
                    <a:noFill/>
                  </a:rPr>
                  <a:t> </a:t>
                </a:r>
              </a:p>
            </p:txBody>
          </p:sp>
        </mc:Fallback>
      </mc:AlternateContent>
      <p:pic>
        <p:nvPicPr>
          <p:cNvPr id="8" name="Picture 7"/>
          <p:cNvPicPr>
            <a:picLocks noChangeAspect="1"/>
          </p:cNvPicPr>
          <p:nvPr/>
        </p:nvPicPr>
        <p:blipFill>
          <a:blip r:embed="rId6"/>
          <a:stretch>
            <a:fillRect/>
          </a:stretch>
        </p:blipFill>
        <p:spPr>
          <a:xfrm>
            <a:off x="9627889" y="787782"/>
            <a:ext cx="1775422" cy="1491047"/>
          </a:xfrm>
          <a:prstGeom prst="rect">
            <a:avLst/>
          </a:prstGeom>
        </p:spPr>
      </p:pic>
      <p:sp>
        <p:nvSpPr>
          <p:cNvPr id="3" name="Slide Number Placeholder 2">
            <a:extLst>
              <a:ext uri="{FF2B5EF4-FFF2-40B4-BE49-F238E27FC236}">
                <a16:creationId xmlns:a16="http://schemas.microsoft.com/office/drawing/2014/main" id="{CA40B8D0-6E1B-40D6-A563-D213C921BF93}"/>
              </a:ext>
            </a:extLst>
          </p:cNvPr>
          <p:cNvSpPr>
            <a:spLocks noGrp="1"/>
          </p:cNvSpPr>
          <p:nvPr>
            <p:ph type="sldNum" sz="quarter" idx="12"/>
          </p:nvPr>
        </p:nvSpPr>
        <p:spPr/>
        <p:txBody>
          <a:bodyPr/>
          <a:lstStyle/>
          <a:p>
            <a:fld id="{8BF69CD8-3917-42D1-9CF2-E78257F3A9CA}" type="slidenum">
              <a:rPr lang="ar-SA" smtClean="0"/>
              <a:t>98</a:t>
            </a:fld>
            <a:endParaRPr lang="ar-SA"/>
          </a:p>
        </p:txBody>
      </p:sp>
    </p:spTree>
    <p:extLst>
      <p:ext uri="{BB962C8B-B14F-4D97-AF65-F5344CB8AC3E}">
        <p14:creationId xmlns:p14="http://schemas.microsoft.com/office/powerpoint/2010/main" val="92841748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1853" y="624110"/>
            <a:ext cx="9872760" cy="1280890"/>
          </a:xfrm>
        </p:spPr>
        <p:txBody>
          <a:bodyPr>
            <a:normAutofit/>
          </a:bodyPr>
          <a:lstStyle/>
          <a:p>
            <a:r>
              <a:rPr lang="en-US" dirty="0"/>
              <a:t>Mechanical Design. </a:t>
            </a:r>
            <a:br>
              <a:rPr lang="en-US" dirty="0"/>
            </a:br>
            <a:r>
              <a:rPr lang="en-US" sz="3600" dirty="0">
                <a:solidFill>
                  <a:srgbClr val="C00000"/>
                </a:solidFill>
              </a:rPr>
              <a:t>Emergency Exist and Evacuation System.</a:t>
            </a:r>
            <a:endParaRPr lang="ar-SA" sz="3600" dirty="0">
              <a:solidFill>
                <a:srgbClr val="C00000"/>
              </a:solidFill>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690688"/>
            <a:ext cx="10515600" cy="4638675"/>
          </a:xfrm>
        </p:spPr>
      </p:pic>
      <p:sp>
        <p:nvSpPr>
          <p:cNvPr id="3" name="Slide Number Placeholder 2">
            <a:extLst>
              <a:ext uri="{FF2B5EF4-FFF2-40B4-BE49-F238E27FC236}">
                <a16:creationId xmlns:a16="http://schemas.microsoft.com/office/drawing/2014/main" id="{B4285049-6992-4152-BA62-A1674A0B2909}"/>
              </a:ext>
            </a:extLst>
          </p:cNvPr>
          <p:cNvSpPr>
            <a:spLocks noGrp="1"/>
          </p:cNvSpPr>
          <p:nvPr>
            <p:ph type="sldNum" sz="quarter" idx="12"/>
          </p:nvPr>
        </p:nvSpPr>
        <p:spPr/>
        <p:txBody>
          <a:bodyPr/>
          <a:lstStyle/>
          <a:p>
            <a:fld id="{8BF69CD8-3917-42D1-9CF2-E78257F3A9CA}" type="slidenum">
              <a:rPr lang="ar-SA" smtClean="0"/>
              <a:t>99</a:t>
            </a:fld>
            <a:endParaRPr lang="ar-SA"/>
          </a:p>
        </p:txBody>
      </p:sp>
    </p:spTree>
    <p:extLst>
      <p:ext uri="{BB962C8B-B14F-4D97-AF65-F5344CB8AC3E}">
        <p14:creationId xmlns:p14="http://schemas.microsoft.com/office/powerpoint/2010/main" val="229113172"/>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4241</TotalTime>
  <Words>1485</Words>
  <Application>Microsoft Office PowerPoint</Application>
  <PresentationFormat>Widescreen</PresentationFormat>
  <Paragraphs>536</Paragraphs>
  <Slides>104</Slides>
  <Notes>17</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104</vt:i4>
      </vt:variant>
    </vt:vector>
  </HeadingPairs>
  <TitlesOfParts>
    <vt:vector size="114" baseType="lpstr">
      <vt:lpstr>Arial</vt:lpstr>
      <vt:lpstr>Calibri</vt:lpstr>
      <vt:lpstr>Cambria Math</vt:lpstr>
      <vt:lpstr>Century Gothic</vt:lpstr>
      <vt:lpstr>Courier New</vt:lpstr>
      <vt:lpstr>Eurostile</vt:lpstr>
      <vt:lpstr>Times New Roman</vt:lpstr>
      <vt:lpstr>Wingdings</vt:lpstr>
      <vt:lpstr>Wingdings 3</vt:lpstr>
      <vt:lpstr>Wisp</vt:lpstr>
      <vt:lpstr>Design For The English School  </vt:lpstr>
      <vt:lpstr>PowerPoint Presentation</vt:lpstr>
      <vt:lpstr>  Site Analysis </vt:lpstr>
      <vt:lpstr>Site analysis </vt:lpstr>
      <vt:lpstr>PowerPoint Presentation</vt:lpstr>
      <vt:lpstr>Building Area = 2430 m2</vt:lpstr>
      <vt:lpstr>  Architectural Design  </vt:lpstr>
      <vt:lpstr>Basement Floor</vt:lpstr>
      <vt:lpstr>Ground Floor</vt:lpstr>
      <vt:lpstr>First Floor</vt:lpstr>
      <vt:lpstr>North Elevation</vt:lpstr>
      <vt:lpstr>South Elevation</vt:lpstr>
      <vt:lpstr>East Elevation</vt:lpstr>
      <vt:lpstr>West Elevation</vt:lpstr>
      <vt:lpstr>Section A-A</vt:lpstr>
      <vt:lpstr>Section B-B</vt:lpstr>
      <vt:lpstr>3D Model </vt:lpstr>
      <vt:lpstr>3D Model </vt:lpstr>
      <vt:lpstr>3D Model </vt:lpstr>
      <vt:lpstr>3D Model </vt:lpstr>
      <vt:lpstr>PowerPoint Presentation</vt:lpstr>
      <vt:lpstr>ENVIRONMENTAL DESIGN. ORIENTATION.</vt:lpstr>
      <vt:lpstr> ENVIRONMENTAL DESIGN.  Thermal Design. 3D Model in Design Builder.  </vt:lpstr>
      <vt:lpstr> ENVIRONMENTAL DESIGN. Material used and properties: </vt:lpstr>
      <vt:lpstr> ENVIRONMENTAL DESIGN. Material used and properties: </vt:lpstr>
      <vt:lpstr> ENVIRONMENTAL DESIGN. Material used and properties: </vt:lpstr>
      <vt:lpstr> ENVIRONMENTAL DESIGN. Material used and properties: </vt:lpstr>
      <vt:lpstr> ENVIRONMENTAL DESIGN. Material used and properties: </vt:lpstr>
      <vt:lpstr>ENVIRONMENTAL DESIGN.  Thermal Design.</vt:lpstr>
      <vt:lpstr>ENVIRONMENTAL DESIGN.  Thermal Design.</vt:lpstr>
      <vt:lpstr>ENVIRONMENTAL DESIGN.  Thermal Design.</vt:lpstr>
      <vt:lpstr>ENVIRONMENTAL DESIGN.  Thermal Design.  Comfort PMV-Set. </vt:lpstr>
      <vt:lpstr>ENVIRONMENTAL DESIGN. Day lighting performance.</vt:lpstr>
      <vt:lpstr>ENVIRONMENTAL DESIGN.        Acoustical DESIGN. </vt:lpstr>
      <vt:lpstr>Acoustical Design.  3D Model in Ecotect.  </vt:lpstr>
      <vt:lpstr>Acoustical Design.  Recommended values of RT60.</vt:lpstr>
      <vt:lpstr>Acoustical Design. Absorption Coefficient.  </vt:lpstr>
      <vt:lpstr>Acoustical Design.  Reverberation time (RT60).   </vt:lpstr>
      <vt:lpstr>Acoustical Design.  Reverberation time (RT60).     </vt:lpstr>
      <vt:lpstr>Acoustical Design.  STC for external wall.</vt:lpstr>
      <vt:lpstr>Acoustical Design.  STC for internal wall between classrooms.</vt:lpstr>
      <vt:lpstr>Acoustical Design.  Speakers Design.</vt:lpstr>
      <vt:lpstr>Acoustical Design.  Speakers Design.</vt:lpstr>
      <vt:lpstr>  Structural Design  </vt:lpstr>
      <vt:lpstr>Codes &amp; Parameters</vt:lpstr>
      <vt:lpstr>Codes &amp; Parameters</vt:lpstr>
      <vt:lpstr>Structural System</vt:lpstr>
      <vt:lpstr>3-D Models for Building</vt:lpstr>
      <vt:lpstr>Model Checks</vt:lpstr>
      <vt:lpstr>Model Checks</vt:lpstr>
      <vt:lpstr>Model Checks</vt:lpstr>
      <vt:lpstr>Model Checks</vt:lpstr>
      <vt:lpstr>Model Checks</vt:lpstr>
      <vt:lpstr>Detailing </vt:lpstr>
      <vt:lpstr>Detailing </vt:lpstr>
      <vt:lpstr>Detailing </vt:lpstr>
      <vt:lpstr>Detailing </vt:lpstr>
      <vt:lpstr>Detailing </vt:lpstr>
      <vt:lpstr>Detailing </vt:lpstr>
      <vt:lpstr>Detailing </vt:lpstr>
      <vt:lpstr>Detailing </vt:lpstr>
      <vt:lpstr>Electrical Design.</vt:lpstr>
      <vt:lpstr>Electrical Design. Luminaires Layout.</vt:lpstr>
      <vt:lpstr>Electrical Design. Recommended Lux. </vt:lpstr>
      <vt:lpstr>Electrical Design. 3D – rendering view (classrooms).</vt:lpstr>
      <vt:lpstr>Electrical Design. 3D – rendering view (Lab).</vt:lpstr>
      <vt:lpstr>Electrical Design. 3D – rendering view (office).</vt:lpstr>
      <vt:lpstr>Electrical Design. 3D – rendering view (Tennis Table).</vt:lpstr>
      <vt:lpstr>Electrical Design. 3D – rendering view (Library).</vt:lpstr>
      <vt:lpstr>Electrical Design.  Artificial Lighting. </vt:lpstr>
      <vt:lpstr>Basement Floor. Artificial Lighting. </vt:lpstr>
      <vt:lpstr>Electrical Design.  Artificial Lighting. </vt:lpstr>
      <vt:lpstr>Electrical Design.  Socket. </vt:lpstr>
      <vt:lpstr>Electrical Design.  Socket. </vt:lpstr>
      <vt:lpstr>Electrical Design.  Socket. </vt:lpstr>
      <vt:lpstr>Electrical Design. Solar PV system. </vt:lpstr>
      <vt:lpstr> Electrical Design. Solar PV system. </vt:lpstr>
      <vt:lpstr>Electrical Design. Solar PV system. </vt:lpstr>
      <vt:lpstr>Electrical Design. Solar PV system. </vt:lpstr>
      <vt:lpstr>Mechanical Design.</vt:lpstr>
      <vt:lpstr>Mechanical Design. Water supply system.</vt:lpstr>
      <vt:lpstr>Mechanical Design. Water consumption.</vt:lpstr>
      <vt:lpstr>Mechanical Design. Domestic hot water. </vt:lpstr>
      <vt:lpstr>  Mechanical Design. Domestic hot water.  </vt:lpstr>
      <vt:lpstr>Mechanical Design. Water drainage system.</vt:lpstr>
      <vt:lpstr>Mechanical Design. Water drainage system.</vt:lpstr>
      <vt:lpstr>Mechanical Design.  Rainwater drainage system.</vt:lpstr>
      <vt:lpstr>Mechanical Design.  HVAC system.</vt:lpstr>
      <vt:lpstr>Mechanical Design.  Design of Radiator.</vt:lpstr>
      <vt:lpstr>Mechanical Design.  Radiator System.</vt:lpstr>
      <vt:lpstr>Mechanical Design.  Radiator System.</vt:lpstr>
      <vt:lpstr>Mechanical Design.  Radiator System.</vt:lpstr>
      <vt:lpstr>Firefighting system.</vt:lpstr>
      <vt:lpstr>Mechanical Design.  Firefighting system.</vt:lpstr>
      <vt:lpstr>Mechanical Design.  Emergency Fire Protection System. </vt:lpstr>
      <vt:lpstr>Mechanical Design.  Emergency Fire Protection System. </vt:lpstr>
      <vt:lpstr>Mechanical Design.  Emergency Fire Protection System. </vt:lpstr>
      <vt:lpstr> Mechanical Design.  Sprinklers System.  </vt:lpstr>
      <vt:lpstr>Mechanical Design.  Emergency Exist and Evacuation System.</vt:lpstr>
      <vt:lpstr>Mechanical Design.  Emergency Exist and Evacuation System.</vt:lpstr>
      <vt:lpstr>Mechanical Design.  Emergency Exist and Evacuation System.</vt:lpstr>
      <vt:lpstr>Mechanical Design.  Elevators System.</vt:lpstr>
      <vt:lpstr>Quantity Survey.</vt:lpstr>
      <vt:lpstr>      Done! Thanks a Lot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Ahmad Daraghma</dc:creator>
  <cp:lastModifiedBy>فادي دراغمة</cp:lastModifiedBy>
  <cp:revision>141</cp:revision>
  <dcterms:created xsi:type="dcterms:W3CDTF">2018-12-13T12:20:02Z</dcterms:created>
  <dcterms:modified xsi:type="dcterms:W3CDTF">2019-05-21T11:20:41Z</dcterms:modified>
</cp:coreProperties>
</file>