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91" r:id="rId3"/>
    <p:sldId id="257" r:id="rId4"/>
    <p:sldId id="260" r:id="rId5"/>
    <p:sldId id="313" r:id="rId6"/>
    <p:sldId id="258" r:id="rId7"/>
    <p:sldId id="295" r:id="rId8"/>
    <p:sldId id="301" r:id="rId9"/>
    <p:sldId id="302" r:id="rId10"/>
    <p:sldId id="294" r:id="rId11"/>
    <p:sldId id="296" r:id="rId12"/>
    <p:sldId id="298" r:id="rId13"/>
    <p:sldId id="300" r:id="rId14"/>
    <p:sldId id="299" r:id="rId15"/>
    <p:sldId id="292" r:id="rId16"/>
    <p:sldId id="303" r:id="rId17"/>
    <p:sldId id="304" r:id="rId18"/>
    <p:sldId id="305" r:id="rId19"/>
    <p:sldId id="306" r:id="rId20"/>
    <p:sldId id="307" r:id="rId21"/>
    <p:sldId id="311" r:id="rId22"/>
    <p:sldId id="312" r:id="rId23"/>
    <p:sldId id="308" r:id="rId24"/>
    <p:sldId id="288" r:id="rId25"/>
    <p:sldId id="309" r:id="rId26"/>
    <p:sldId id="290" r:id="rId27"/>
    <p:sldId id="289" r:id="rId28"/>
    <p:sldId id="31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C9D"/>
    <a:srgbClr val="B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3" autoAdjust="0"/>
    <p:restoredTop sz="94662" autoAdjust="0"/>
  </p:normalViewPr>
  <p:slideViewPr>
    <p:cSldViewPr>
      <p:cViewPr>
        <p:scale>
          <a:sx n="76" d="100"/>
          <a:sy n="76" d="100"/>
        </p:scale>
        <p:origin x="-109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7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1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1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7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8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2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9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9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2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7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71" y="1004670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8" y="99881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9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9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3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A15AAFC-1C0C-44C6-B7DB-4A107B3642E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1B88F7E-C0D9-435B-BCD3-1990DF8126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3.jpe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jpe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-20781" y="762000"/>
            <a:ext cx="8402783" cy="1524000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BRAILLE PRINTER</a:t>
            </a:r>
            <a:endParaRPr lang="en-US" sz="6600" b="1" dirty="0">
              <a:ln/>
              <a:solidFill>
                <a:schemeClr val="tx2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-44789" y="4606448"/>
            <a:ext cx="4724400" cy="2301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3200" b="1" dirty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SUPERVISOR</a:t>
            </a:r>
            <a:br>
              <a:rPr lang="en-US" sz="3200" b="1" dirty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</a:br>
            <a:r>
              <a:rPr lang="en-US" sz="3200" b="1" dirty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Dr. </a:t>
            </a:r>
            <a:endParaRPr lang="en-US" sz="3200" b="1" dirty="0" smtClean="0">
              <a:ln/>
              <a:solidFill>
                <a:schemeClr val="tx2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  <a:p>
            <a:r>
              <a:rPr lang="en-US" sz="3200" b="1" dirty="0" err="1" smtClean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Nidal</a:t>
            </a:r>
            <a:r>
              <a:rPr lang="en-US" sz="3200" b="1" dirty="0" smtClean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 </a:t>
            </a:r>
            <a:r>
              <a:rPr lang="en-US" sz="3200" b="1" dirty="0" err="1" smtClean="0">
                <a:ln/>
                <a:solidFill>
                  <a:schemeClr val="tx2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Farahat</a:t>
            </a:r>
            <a:endParaRPr lang="en-US" sz="3200" b="1" dirty="0">
              <a:ln/>
              <a:solidFill>
                <a:schemeClr val="tx2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  <a:p>
            <a:pPr algn="ctr"/>
            <a:endParaRPr lang="en-US" sz="2400" b="1" dirty="0" smtClean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2667000" y="2286000"/>
            <a:ext cx="0" cy="43434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flipV="1">
            <a:off x="2667000" y="0"/>
            <a:ext cx="0" cy="7620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2" name="صورة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398" y="2599786"/>
            <a:ext cx="5562603" cy="3128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صورة 1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8680191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9906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3429002"/>
            <a:ext cx="6256492" cy="29999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5839"/>
            <a:ext cx="7239000" cy="4846320"/>
          </a:xfrm>
        </p:spPr>
        <p:txBody>
          <a:bodyPr/>
          <a:lstStyle/>
          <a:p>
            <a:r>
              <a:rPr lang="en-US" sz="3600" b="1" u="sng" dirty="0" smtClean="0">
                <a:solidFill>
                  <a:schemeClr val="tx2"/>
                </a:solidFill>
              </a:rPr>
              <a:t>BELTS</a:t>
            </a:r>
            <a:r>
              <a:rPr lang="en-US" b="1" u="sng" dirty="0" smtClean="0">
                <a:solidFill>
                  <a:schemeClr val="tx2"/>
                </a:solidFill>
              </a:rPr>
              <a:t/>
            </a:r>
            <a:br>
              <a:rPr lang="en-US" b="1" u="sng" dirty="0" smtClean="0">
                <a:solidFill>
                  <a:schemeClr val="tx2"/>
                </a:solidFill>
              </a:rPr>
            </a:b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One </a:t>
            </a:r>
            <a:r>
              <a:rPr lang="en-US" dirty="0">
                <a:solidFill>
                  <a:schemeClr val="tx2"/>
                </a:solidFill>
              </a:rPr>
              <a:t>toothed belt is used to move the solenoid left and right (in the horizontal direction) when receives data from stepper motor.</a:t>
            </a: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3941456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279" y="9906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184" y="3429002"/>
            <a:ext cx="6705599" cy="2999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5839"/>
            <a:ext cx="7239000" cy="4846320"/>
          </a:xfrm>
        </p:spPr>
        <p:txBody>
          <a:bodyPr/>
          <a:lstStyle/>
          <a:p>
            <a:r>
              <a:rPr lang="en-US" sz="3600" b="1" u="sng" dirty="0">
                <a:solidFill>
                  <a:schemeClr val="tx2"/>
                </a:solidFill>
              </a:rPr>
              <a:t>Universal Serial Bus (USB)</a:t>
            </a:r>
            <a:r>
              <a:rPr lang="en-US" b="1" u="sng" dirty="0" smtClean="0">
                <a:solidFill>
                  <a:schemeClr val="tx2"/>
                </a:solidFill>
              </a:rPr>
              <a:t/>
            </a:r>
            <a:br>
              <a:rPr lang="en-US" b="1" u="sng" dirty="0" smtClean="0">
                <a:solidFill>
                  <a:schemeClr val="tx2"/>
                </a:solidFill>
              </a:rPr>
            </a:b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In this project any USB can be used, because Raspberry Pi contains a USB hub which make it easy to recognize the files inserted by </a:t>
            </a:r>
            <a:r>
              <a:rPr lang="en-US" dirty="0" smtClean="0">
                <a:solidFill>
                  <a:schemeClr val="tx2"/>
                </a:solidFill>
              </a:rPr>
              <a:t>user.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3042706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279" y="9906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124200"/>
            <a:ext cx="3978820" cy="3387486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5839"/>
            <a:ext cx="7239000" cy="4846320"/>
          </a:xfrm>
        </p:spPr>
        <p:txBody>
          <a:bodyPr/>
          <a:lstStyle/>
          <a:p>
            <a:r>
              <a:rPr lang="en-US" sz="3600" b="1" u="sng" dirty="0" smtClean="0">
                <a:solidFill>
                  <a:schemeClr val="tx2"/>
                </a:solidFill>
              </a:rPr>
              <a:t>SENSORS</a:t>
            </a:r>
            <a:r>
              <a:rPr lang="en-US" b="1" u="sng" dirty="0" smtClean="0">
                <a:solidFill>
                  <a:schemeClr val="tx2"/>
                </a:solidFill>
              </a:rPr>
              <a:t/>
            </a:r>
            <a:br>
              <a:rPr lang="en-US" b="1" u="sng" dirty="0" smtClean="0">
                <a:solidFill>
                  <a:schemeClr val="tx2"/>
                </a:solidFill>
              </a:rPr>
            </a:b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We </a:t>
            </a:r>
            <a:r>
              <a:rPr lang="en-US" dirty="0">
                <a:solidFill>
                  <a:schemeClr val="tx2"/>
                </a:solidFill>
              </a:rPr>
              <a:t>used the sender and receiver sensor (TCRT 5000) that will give an output when there is no paper in the </a:t>
            </a:r>
            <a:r>
              <a:rPr lang="en-US" dirty="0" smtClean="0">
                <a:solidFill>
                  <a:schemeClr val="tx2"/>
                </a:solidFill>
              </a:rPr>
              <a:t>feeder.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5692886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-1044" y="2286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عنوان 9"/>
          <p:cNvSpPr>
            <a:spLocks noGrp="1"/>
          </p:cNvSpPr>
          <p:nvPr>
            <p:ph type="title"/>
          </p:nvPr>
        </p:nvSpPr>
        <p:spPr>
          <a:xfrm>
            <a:off x="304800" y="678624"/>
            <a:ext cx="7242048" cy="1739899"/>
          </a:xfrm>
        </p:spPr>
        <p:txBody>
          <a:bodyPr>
            <a:noAutofit/>
          </a:bodyPr>
          <a:lstStyle/>
          <a:p>
            <a: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ar-SA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b="0" u="sng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en-US" sz="2000" b="0" u="sng" cap="none" dirty="0" smtClean="0">
                <a:ln>
                  <a:noFill/>
                </a:ln>
                <a:solidFill>
                  <a:schemeClr val="tx2"/>
                </a:solidFill>
              </a:rPr>
              <a:t/>
            </a:r>
            <a:br>
              <a:rPr lang="en-US" sz="2000" b="0" u="sng" cap="none" dirty="0" smtClean="0">
                <a:ln>
                  <a:noFill/>
                </a:ln>
                <a:solidFill>
                  <a:schemeClr val="tx2"/>
                </a:solidFill>
              </a:rPr>
            </a:br>
            <a:r>
              <a:rPr lang="en-US" sz="2000" b="0" u="sng" cap="none" dirty="0" smtClean="0">
                <a:ln>
                  <a:noFill/>
                </a:ln>
                <a:solidFill>
                  <a:schemeClr val="tx2"/>
                </a:solidFill>
              </a:rPr>
              <a:t/>
            </a:r>
            <a:br>
              <a:rPr lang="en-US" sz="2000" b="0" u="sng" cap="none" dirty="0" smtClean="0">
                <a:ln>
                  <a:noFill/>
                </a:ln>
                <a:solidFill>
                  <a:schemeClr val="tx2"/>
                </a:solidFill>
              </a:rPr>
            </a:br>
            <a:r>
              <a:rPr lang="en-US" sz="2800" b="0" u="sng" cap="none" dirty="0">
                <a:ln>
                  <a:noFill/>
                </a:ln>
                <a:solidFill>
                  <a:schemeClr val="tx2"/>
                </a:solidFill>
              </a:rPr>
              <a:t/>
            </a:r>
            <a:br>
              <a:rPr lang="en-US" sz="2800" b="0" u="sng" cap="none" dirty="0">
                <a:ln>
                  <a:noFill/>
                </a:ln>
                <a:solidFill>
                  <a:schemeClr val="tx2"/>
                </a:solidFill>
              </a:rPr>
            </a:br>
            <a:r>
              <a:rPr lang="en-US" sz="2000" b="0" u="sng" cap="none" dirty="0" smtClean="0">
                <a:ln>
                  <a:noFill/>
                </a:ln>
                <a:solidFill>
                  <a:schemeClr val="tx2"/>
                </a:solidFill>
              </a:rPr>
              <a:t/>
            </a:r>
            <a:br>
              <a:rPr lang="en-US" sz="2000" b="0" u="sng" cap="none" dirty="0" smtClean="0">
                <a:ln>
                  <a:noFill/>
                </a:ln>
                <a:solidFill>
                  <a:schemeClr val="tx2"/>
                </a:solidFill>
              </a:rPr>
            </a:br>
            <a:r>
              <a:rPr lang="en-US" sz="2000" b="0" u="sng" cap="none" dirty="0" smtClean="0">
                <a:ln>
                  <a:noFill/>
                </a:ln>
                <a:solidFill>
                  <a:schemeClr val="tx2"/>
                </a:solidFill>
              </a:rPr>
              <a:t/>
            </a:r>
            <a:br>
              <a:rPr lang="en-US" sz="2000" b="0" u="sng" cap="none" dirty="0" smtClean="0">
                <a:ln>
                  <a:noFill/>
                </a:ln>
                <a:solidFill>
                  <a:schemeClr val="tx2"/>
                </a:solidFill>
              </a:rPr>
            </a:br>
            <a:r>
              <a:rPr lang="en-US" sz="2400" b="0" cap="none" dirty="0" smtClean="0">
                <a:ln>
                  <a:noFill/>
                </a:ln>
                <a:solidFill>
                  <a:schemeClr val="tx2"/>
                </a:solidFill>
              </a:rPr>
              <a:t>One stepper motor of type (Bipolar) is used to move the solenoid horizontally while printing, and one DC motor is used to passing the paper.</a:t>
            </a:r>
            <a:r>
              <a:rPr lang="en-US" sz="2000" b="0" cap="none" dirty="0" smtClean="0">
                <a:ln>
                  <a:noFill/>
                </a:ln>
                <a:solidFill>
                  <a:schemeClr val="tx2"/>
                </a:solidFill>
              </a:rPr>
              <a:t/>
            </a:r>
            <a:br>
              <a:rPr lang="en-US" sz="2000" b="0" cap="none" dirty="0" smtClean="0">
                <a:ln>
                  <a:noFill/>
                </a:ln>
                <a:solidFill>
                  <a:schemeClr val="tx2"/>
                </a:solidFill>
              </a:rPr>
            </a:br>
            <a:endParaRPr lang="en-US" sz="2000" b="0" cap="none" dirty="0">
              <a:ln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1"/>
          </p:nvPr>
        </p:nvSpPr>
        <p:spPr>
          <a:xfrm>
            <a:off x="381000" y="5734129"/>
            <a:ext cx="3520440" cy="457200"/>
          </a:xfrm>
        </p:spPr>
        <p:txBody>
          <a:bodyPr/>
          <a:lstStyle/>
          <a:p>
            <a:r>
              <a:rPr lang="en-US" dirty="0" smtClean="0"/>
              <a:t>DC MOTOR</a:t>
            </a:r>
            <a:endParaRPr lang="en-US" dirty="0"/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half" idx="3"/>
          </p:nvPr>
        </p:nvSpPr>
        <p:spPr>
          <a:xfrm>
            <a:off x="4419600" y="5734129"/>
            <a:ext cx="3520440" cy="457200"/>
          </a:xfrm>
        </p:spPr>
        <p:txBody>
          <a:bodyPr/>
          <a:lstStyle/>
          <a:p>
            <a:r>
              <a:rPr lang="en-US" dirty="0" smtClean="0"/>
              <a:t>STEPPER MOTOR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470" y="2273299"/>
            <a:ext cx="3720834" cy="34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73299"/>
            <a:ext cx="3976231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12" y="554799"/>
            <a:ext cx="1905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81000" y="282879"/>
            <a:ext cx="5188515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u="sng" dirty="0">
                <a:solidFill>
                  <a:schemeClr val="tx2"/>
                </a:solidFill>
              </a:rPr>
              <a:t>STEPPER AND DC MOTORS</a:t>
            </a:r>
            <a:endParaRPr lang="en-US" sz="2800" dirty="0"/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6679906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build="p" animBg="1"/>
      <p:bldP spid="14" grpId="0" uiExpand="1" build="p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279" y="2286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033" y="3429000"/>
            <a:ext cx="5554133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342065"/>
            <a:ext cx="7772400" cy="4846320"/>
          </a:xfrm>
        </p:spPr>
        <p:txBody>
          <a:bodyPr/>
          <a:lstStyle/>
          <a:p>
            <a:r>
              <a:rPr lang="en-US" u="sng" dirty="0" smtClean="0">
                <a:solidFill>
                  <a:schemeClr val="tx2"/>
                </a:solidFill>
              </a:rPr>
              <a:t>SOLENOID</a:t>
            </a:r>
          </a:p>
          <a:p>
            <a:pPr marL="0" indent="0">
              <a:buNone/>
            </a:pPr>
            <a:endParaRPr lang="en-US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In </a:t>
            </a:r>
            <a:r>
              <a:rPr lang="en-US" dirty="0">
                <a:solidFill>
                  <a:schemeClr val="tx2"/>
                </a:solidFill>
              </a:rPr>
              <a:t>our project we used a Solenoid with relay carried by a stainless steel </a:t>
            </a:r>
            <a:r>
              <a:rPr lang="en-US" dirty="0" smtClean="0">
                <a:solidFill>
                  <a:schemeClr val="tx2"/>
                </a:solidFill>
              </a:rPr>
              <a:t>rods.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We </a:t>
            </a:r>
            <a:r>
              <a:rPr lang="en-US" dirty="0">
                <a:solidFill>
                  <a:schemeClr val="tx2"/>
                </a:solidFill>
              </a:rPr>
              <a:t>choose the  electrical Solenoid with the needle that make the required hole in the paper</a:t>
            </a:r>
            <a:endParaRPr lang="en-US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5327507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3" b="99747" l="1299" r="99221">
                        <a14:foregroundMark x1="89870" y1="4293" x2="89870" y2="4293"/>
                        <a14:foregroundMark x1="6234" y1="8586" x2="6234" y2="8586"/>
                        <a14:foregroundMark x1="52468" y1="8586" x2="52468" y2="8586"/>
                        <a14:foregroundMark x1="3636" y1="11111" x2="3636" y2="11111"/>
                        <a14:foregroundMark x1="1558" y1="13889" x2="1558" y2="13889"/>
                        <a14:foregroundMark x1="93766" y1="95707" x2="93766" y2="95707"/>
                        <a14:foregroundMark x1="96623" y1="92677" x2="96623" y2="92677"/>
                        <a14:foregroundMark x1="99221" y1="89899" x2="99221" y2="89899"/>
                        <a14:foregroundMark x1="8571" y1="98485" x2="8571" y2="98485"/>
                        <a14:foregroundMark x1="11948" y1="99747" x2="11948" y2="997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8" y="-203548"/>
            <a:ext cx="496358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0" y="7836"/>
            <a:ext cx="9100159" cy="6842328"/>
          </a:xfrm>
          <a:prstGeom prst="rect">
            <a:avLst/>
          </a:prstGeom>
          <a:effectLst>
            <a:reflection stA="0" endPos="0" dist="50800" dir="5400000" sy="-100000" algn="bl" rotWithShape="0"/>
          </a:effectLst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752600" y="4343400"/>
            <a:ext cx="6858000" cy="159184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cap="none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CONTROL </a:t>
            </a:r>
            <a:r>
              <a:rPr lang="en-US" sz="48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SYSTEM</a:t>
            </a:r>
            <a:r>
              <a:rPr lang="en-US" sz="3600" u="sng" dirty="0"/>
              <a:t/>
            </a:r>
            <a:br>
              <a:rPr lang="en-US" sz="3600" u="sng" dirty="0"/>
            </a:br>
            <a:endParaRPr lang="en-US" sz="3600" u="sng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8" y="381000"/>
            <a:ext cx="6019800" cy="3505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594149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175" y="3048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667000"/>
            <a:ext cx="5229225" cy="3914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533400"/>
            <a:ext cx="7239000" cy="4846320"/>
          </a:xfrm>
        </p:spPr>
        <p:txBody>
          <a:bodyPr/>
          <a:lstStyle/>
          <a:p>
            <a:r>
              <a:rPr lang="en-US" b="1" u="sng" dirty="0" smtClean="0">
                <a:solidFill>
                  <a:schemeClr val="tx2"/>
                </a:solidFill>
              </a:rPr>
              <a:t>CONTROLLING DEVICE</a:t>
            </a:r>
            <a:br>
              <a:rPr lang="en-US" b="1" u="sng" dirty="0" smtClean="0">
                <a:solidFill>
                  <a:schemeClr val="tx2"/>
                </a:solidFill>
              </a:rPr>
            </a:b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In project1 we discussed to use Arduino Due in controlling the printer but after constructing the printer we decided to use Raspberry pi.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8059927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1667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Raspberry Pi is the main part in our project that connects all the electrical and mechanical components with each other. 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operates in the same way as a standard PC, requiring a keyboard for command entry, a display unit and a power supply. 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0"/>
            <a:ext cx="7352454" cy="2300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57293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9227" y="4572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7239000" cy="4846320"/>
          </a:xfrm>
        </p:spPr>
        <p:txBody>
          <a:bodyPr/>
          <a:lstStyle/>
          <a:p>
            <a:r>
              <a:rPr lang="en-US" b="1" u="sng" dirty="0" smtClean="0">
                <a:solidFill>
                  <a:schemeClr val="tx2"/>
                </a:solidFill>
              </a:rPr>
              <a:t>FLASH MEMORY &amp; SD CARD</a:t>
            </a:r>
          </a:p>
          <a:p>
            <a:pPr marL="0" indent="0">
              <a:buNone/>
            </a:pPr>
            <a:endParaRPr lang="en-US" b="1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Importing </a:t>
            </a:r>
            <a:r>
              <a:rPr lang="en-US" dirty="0">
                <a:solidFill>
                  <a:schemeClr val="tx2"/>
                </a:solidFill>
              </a:rPr>
              <a:t>data and files from flash memory or SD cards will be the main source from </a:t>
            </a:r>
            <a:r>
              <a:rPr lang="en-US" dirty="0" smtClean="0">
                <a:solidFill>
                  <a:schemeClr val="tx2"/>
                </a:solidFill>
              </a:rPr>
              <a:t>printing.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The user can print any document (PDF, txt, word)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352800"/>
            <a:ext cx="416560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4019139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4572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7239000" cy="4846320"/>
          </a:xfrm>
        </p:spPr>
        <p:txBody>
          <a:bodyPr/>
          <a:lstStyle/>
          <a:p>
            <a:r>
              <a:rPr lang="en-US" b="1" u="sng" dirty="0" smtClean="0">
                <a:solidFill>
                  <a:schemeClr val="tx2"/>
                </a:solidFill>
              </a:rPr>
              <a:t>SERIAL CONNECTIONS</a:t>
            </a:r>
            <a:br>
              <a:rPr lang="en-US" b="1" u="sng" dirty="0" smtClean="0">
                <a:solidFill>
                  <a:schemeClr val="tx2"/>
                </a:solidFill>
              </a:rPr>
            </a:br>
            <a:endParaRPr lang="en-US" b="1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The other source of data that the printer will receive is the </a:t>
            </a:r>
            <a:r>
              <a:rPr lang="en-US" dirty="0" smtClean="0">
                <a:solidFill>
                  <a:schemeClr val="tx2"/>
                </a:solidFill>
              </a:rPr>
              <a:t>computer.</a:t>
            </a: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Serial connections includes any interfacing device such as mouse, keyboard, … </a:t>
            </a:r>
            <a:r>
              <a:rPr lang="en-US" dirty="0" err="1" smtClean="0">
                <a:solidFill>
                  <a:schemeClr val="tx2"/>
                </a:solidFill>
              </a:rPr>
              <a:t>etc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1" y="3793082"/>
            <a:ext cx="5124518" cy="2760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4801617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5943600" cy="1143000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Outline…</a:t>
            </a:r>
            <a:endParaRPr lang="en-US" sz="6000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Introduction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Objectives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Mechanical &amp; </a:t>
            </a:r>
            <a:r>
              <a:rPr lang="en-US" sz="3200" dirty="0">
                <a:solidFill>
                  <a:schemeClr val="tx2"/>
                </a:solidFill>
              </a:rPr>
              <a:t>Electrical </a:t>
            </a:r>
            <a:r>
              <a:rPr lang="en-US" sz="3200" dirty="0" smtClean="0">
                <a:solidFill>
                  <a:schemeClr val="tx2"/>
                </a:solidFill>
              </a:rPr>
              <a:t>components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Control system</a:t>
            </a:r>
          </a:p>
          <a:p>
            <a:r>
              <a:rPr lang="en-US" sz="3200" dirty="0">
                <a:solidFill>
                  <a:schemeClr val="tx2"/>
                </a:solidFill>
              </a:rPr>
              <a:t>Protection</a:t>
            </a:r>
            <a:endParaRPr lang="en-US" sz="3200" dirty="0" smtClean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chemeClr val="tx2"/>
                </a:solidFill>
              </a:rPr>
              <a:t>Methodology 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Cost </a:t>
            </a:r>
          </a:p>
          <a:p>
            <a:r>
              <a:rPr lang="en-US" sz="3200" dirty="0">
                <a:solidFill>
                  <a:schemeClr val="tx2"/>
                </a:solidFill>
              </a:rPr>
              <a:t>Future </a:t>
            </a:r>
            <a:r>
              <a:rPr lang="en-US" sz="3200" dirty="0" smtClean="0">
                <a:solidFill>
                  <a:schemeClr val="tx2"/>
                </a:solidFill>
              </a:rPr>
              <a:t>work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Conclusion 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66024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3810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484632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tx2"/>
                </a:solidFill>
              </a:rPr>
              <a:t>SCREEN</a:t>
            </a:r>
            <a:br>
              <a:rPr lang="en-US" b="1" u="sng" dirty="0" smtClean="0">
                <a:solidFill>
                  <a:schemeClr val="tx2"/>
                </a:solidFill>
              </a:rPr>
            </a:b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The </a:t>
            </a:r>
            <a:r>
              <a:rPr lang="en-US" dirty="0" smtClean="0">
                <a:solidFill>
                  <a:schemeClr val="tx2"/>
                </a:solidFill>
              </a:rPr>
              <a:t>screen </a:t>
            </a:r>
            <a:r>
              <a:rPr lang="en-US" dirty="0">
                <a:solidFill>
                  <a:schemeClr val="tx2"/>
                </a:solidFill>
              </a:rPr>
              <a:t>is used in our project that will act as an output and Input device, it is display the data coming from flash memory and computer in </a:t>
            </a:r>
            <a:r>
              <a:rPr lang="en-US" dirty="0" smtClean="0">
                <a:solidFill>
                  <a:schemeClr val="tx2"/>
                </a:solidFill>
              </a:rPr>
              <a:t>icons, and controlled by a remote</a:t>
            </a:r>
            <a:r>
              <a:rPr lang="en-US" dirty="0">
                <a:solidFill>
                  <a:schemeClr val="tx2"/>
                </a:solidFill>
              </a:rPr>
              <a:t>.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352800"/>
            <a:ext cx="5334000" cy="3095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026301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u="sng" dirty="0">
                <a:solidFill>
                  <a:schemeClr val="accent3"/>
                </a:solidFill>
              </a:rPr>
              <a:t>protection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600200"/>
            <a:ext cx="8534400" cy="484632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In designing Braille printer we considered the protection sources, these are: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               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               Fuses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: we use fuses to overall protection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44" y="4780819"/>
            <a:ext cx="1767455" cy="16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2209800" y="5216098"/>
            <a:ext cx="5129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H-Bridge: Used to protect DC motor</a:t>
            </a:r>
          </a:p>
          <a:p>
            <a:r>
              <a:rPr lang="en-US" sz="240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743200"/>
            <a:ext cx="18097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483391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8107">
            <a:off x="381001" y="676869"/>
            <a:ext cx="2138362" cy="162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2569621" y="890392"/>
            <a:ext cx="586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ULN2003: it is stepper motor driver module used to protect and controlling the movement of the stepper motor 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2" y="2693550"/>
            <a:ext cx="155257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مربع نص 8"/>
          <p:cNvSpPr txBox="1"/>
          <p:nvPr/>
        </p:nvSpPr>
        <p:spPr>
          <a:xfrm>
            <a:off x="2281791" y="2675482"/>
            <a:ext cx="586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Raspberry Pi Cooler: required </a:t>
            </a:r>
            <a:r>
              <a:rPr lang="en-US" sz="2400" dirty="0">
                <a:solidFill>
                  <a:schemeClr val="tx2"/>
                </a:solidFill>
              </a:rPr>
              <a:t>to remove the </a:t>
            </a:r>
            <a:r>
              <a:rPr lang="en-US" sz="2400" dirty="0" smtClean="0">
                <a:solidFill>
                  <a:schemeClr val="tx2"/>
                </a:solidFill>
              </a:rPr>
              <a:t>waste heat</a:t>
            </a:r>
            <a:r>
              <a:rPr lang="en-US" sz="2400" dirty="0">
                <a:solidFill>
                  <a:schemeClr val="tx2"/>
                </a:solidFill>
              </a:rPr>
              <a:t> produced by </a:t>
            </a:r>
            <a:r>
              <a:rPr lang="en-US" sz="2400" dirty="0" smtClean="0">
                <a:solidFill>
                  <a:schemeClr val="tx2"/>
                </a:solidFill>
              </a:rPr>
              <a:t>printer components, </a:t>
            </a:r>
            <a:r>
              <a:rPr lang="en-US" sz="2400" dirty="0">
                <a:solidFill>
                  <a:schemeClr val="tx2"/>
                </a:solidFill>
              </a:rPr>
              <a:t>to keep </a:t>
            </a:r>
            <a:r>
              <a:rPr lang="en-US" sz="2400" dirty="0" smtClean="0">
                <a:solidFill>
                  <a:schemeClr val="tx2"/>
                </a:solidFill>
              </a:rPr>
              <a:t>them </a:t>
            </a:r>
            <a:r>
              <a:rPr lang="en-US" sz="2400" dirty="0">
                <a:solidFill>
                  <a:schemeClr val="tx2"/>
                </a:solidFill>
              </a:rPr>
              <a:t>within </a:t>
            </a:r>
            <a:r>
              <a:rPr lang="en-US" sz="2400" dirty="0" smtClean="0">
                <a:solidFill>
                  <a:schemeClr val="tx2"/>
                </a:solidFill>
              </a:rPr>
              <a:t>permissible operating temperature</a:t>
            </a:r>
            <a:r>
              <a:rPr lang="en-US" sz="2400" dirty="0">
                <a:solidFill>
                  <a:schemeClr val="tx2"/>
                </a:solidFill>
              </a:rPr>
              <a:t> </a:t>
            </a:r>
            <a:r>
              <a:rPr lang="en-US" sz="2400" dirty="0" smtClean="0">
                <a:solidFill>
                  <a:schemeClr val="tx2"/>
                </a:solidFill>
              </a:rPr>
              <a:t>limits 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05" y="4724400"/>
            <a:ext cx="2017748" cy="1595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مربع نص 10"/>
          <p:cNvSpPr txBox="1"/>
          <p:nvPr/>
        </p:nvSpPr>
        <p:spPr>
          <a:xfrm>
            <a:off x="2281791" y="5106530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Relay: is used to protect the solenoid and passes power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0443647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7239000" cy="83820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600" u="sng" dirty="0" smtClean="0">
                <a:solidFill>
                  <a:schemeClr val="accent3"/>
                </a:solidFill>
              </a:rPr>
              <a:t>methodology</a:t>
            </a:r>
            <a:endParaRPr lang="en-US" sz="3600" u="sng" dirty="0">
              <a:solidFill>
                <a:schemeClr val="accent3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640900" y="1077390"/>
            <a:ext cx="1676400" cy="609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Insert Flash Memory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867400" y="1065385"/>
            <a:ext cx="1676400" cy="609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Read The File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52399" y="4848801"/>
            <a:ext cx="1676400" cy="609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Print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”NO PAPER”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724407" y="2015123"/>
            <a:ext cx="1676400" cy="609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Read The Matrix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5867400" y="2015123"/>
            <a:ext cx="1676400" cy="609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Convert To Matrix (0,1)</a:t>
            </a:r>
            <a:endParaRPr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1964500" y="6134255"/>
            <a:ext cx="1676400" cy="609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Pull The Next Paper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816003" y="4004525"/>
            <a:ext cx="1676400" cy="609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DC Will Pull The Paper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851221" y="2874723"/>
            <a:ext cx="1676400" cy="609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The Solenoid Will Strike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3920647" y="1"/>
            <a:ext cx="1143000" cy="83820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START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4158121" y="5960977"/>
            <a:ext cx="1143000" cy="956153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END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5" name="معين 14"/>
          <p:cNvSpPr/>
          <p:nvPr/>
        </p:nvSpPr>
        <p:spPr>
          <a:xfrm>
            <a:off x="6134100" y="3811751"/>
            <a:ext cx="1257300" cy="1049055"/>
          </a:xfrm>
          <a:prstGeom prst="diamond">
            <a:avLst/>
          </a:prstGeom>
          <a:solidFill>
            <a:srgbClr val="F08C9D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end  Line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" name="معين 15"/>
          <p:cNvSpPr/>
          <p:nvPr/>
        </p:nvSpPr>
        <p:spPr>
          <a:xfrm>
            <a:off x="3963705" y="2762696"/>
            <a:ext cx="1326193" cy="1049055"/>
          </a:xfrm>
          <a:prstGeom prst="diamond">
            <a:avLst/>
          </a:prstGeom>
          <a:solidFill>
            <a:srgbClr val="F08C9D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(1)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معين 16"/>
          <p:cNvSpPr/>
          <p:nvPr/>
        </p:nvSpPr>
        <p:spPr>
          <a:xfrm>
            <a:off x="1964500" y="4689478"/>
            <a:ext cx="1592892" cy="1049055"/>
          </a:xfrm>
          <a:prstGeom prst="diamond">
            <a:avLst/>
          </a:prstGeom>
          <a:solidFill>
            <a:srgbClr val="F08C9D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Sensor 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معين 17"/>
          <p:cNvSpPr/>
          <p:nvPr/>
        </p:nvSpPr>
        <p:spPr>
          <a:xfrm>
            <a:off x="3893248" y="4752061"/>
            <a:ext cx="1592893" cy="1035641"/>
          </a:xfrm>
          <a:prstGeom prst="diamond">
            <a:avLst/>
          </a:prstGeom>
          <a:solidFill>
            <a:srgbClr val="F08C9D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End Paper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0" name="رابط كسهم مستقيم 19"/>
          <p:cNvCxnSpPr>
            <a:stCxn id="13" idx="4"/>
            <a:endCxn id="5" idx="0"/>
          </p:cNvCxnSpPr>
          <p:nvPr/>
        </p:nvCxnSpPr>
        <p:spPr>
          <a:xfrm flipH="1">
            <a:off x="4479100" y="838201"/>
            <a:ext cx="13047" cy="23918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>
            <a:endCxn id="9" idx="0"/>
          </p:cNvCxnSpPr>
          <p:nvPr/>
        </p:nvCxnSpPr>
        <p:spPr>
          <a:xfrm flipH="1">
            <a:off x="6705600" y="1657838"/>
            <a:ext cx="6524" cy="3572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>
            <a:off x="5289898" y="3287223"/>
            <a:ext cx="57750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 flipH="1">
            <a:off x="4626802" y="2652123"/>
            <a:ext cx="13700" cy="250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>
            <a:endCxn id="11" idx="3"/>
          </p:cNvCxnSpPr>
          <p:nvPr/>
        </p:nvCxnSpPr>
        <p:spPr>
          <a:xfrm flipH="1" flipV="1">
            <a:off x="5492403" y="4309325"/>
            <a:ext cx="634260" cy="269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flipH="1">
            <a:off x="6767447" y="3454466"/>
            <a:ext cx="6524" cy="3572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7" name="رابط كسهم مستقيم 46"/>
          <p:cNvCxnSpPr/>
          <p:nvPr/>
        </p:nvCxnSpPr>
        <p:spPr>
          <a:xfrm flipH="1">
            <a:off x="4689694" y="4614125"/>
            <a:ext cx="12004" cy="2466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1" name="رابط كسهم مستقيم 50"/>
          <p:cNvCxnSpPr/>
          <p:nvPr/>
        </p:nvCxnSpPr>
        <p:spPr>
          <a:xfrm rot="5400000">
            <a:off x="2504292" y="5942994"/>
            <a:ext cx="408923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3" name="رابط كسهم مستقيم 52"/>
          <p:cNvCxnSpPr>
            <a:endCxn id="17" idx="3"/>
          </p:cNvCxnSpPr>
          <p:nvPr/>
        </p:nvCxnSpPr>
        <p:spPr>
          <a:xfrm flipH="1" flipV="1">
            <a:off x="3557392" y="5214006"/>
            <a:ext cx="408727" cy="116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5" name="رابط كسهم مستقيم 54"/>
          <p:cNvCxnSpPr>
            <a:stCxn id="17" idx="1"/>
          </p:cNvCxnSpPr>
          <p:nvPr/>
        </p:nvCxnSpPr>
        <p:spPr>
          <a:xfrm flipH="1" flipV="1">
            <a:off x="1812101" y="5187054"/>
            <a:ext cx="152399" cy="269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9" name="رابط كسهم مستقيم 58"/>
          <p:cNvCxnSpPr/>
          <p:nvPr/>
        </p:nvCxnSpPr>
        <p:spPr>
          <a:xfrm>
            <a:off x="3640900" y="6421492"/>
            <a:ext cx="57750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0" name="رابط كسهم مستقيم 59"/>
          <p:cNvCxnSpPr/>
          <p:nvPr/>
        </p:nvCxnSpPr>
        <p:spPr>
          <a:xfrm>
            <a:off x="5317300" y="1370185"/>
            <a:ext cx="57750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2" name="رابط مستقيم 61"/>
          <p:cNvCxnSpPr>
            <a:stCxn id="16" idx="1"/>
          </p:cNvCxnSpPr>
          <p:nvPr/>
        </p:nvCxnSpPr>
        <p:spPr>
          <a:xfrm flipH="1" flipV="1">
            <a:off x="3200400" y="3287223"/>
            <a:ext cx="763305" cy="1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4" name="رابط مستقيم 63"/>
          <p:cNvCxnSpPr/>
          <p:nvPr/>
        </p:nvCxnSpPr>
        <p:spPr>
          <a:xfrm flipV="1">
            <a:off x="3200400" y="2319925"/>
            <a:ext cx="0" cy="967299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6" name="رابط كسهم مستقيم 65"/>
          <p:cNvCxnSpPr>
            <a:endCxn id="8" idx="1"/>
          </p:cNvCxnSpPr>
          <p:nvPr/>
        </p:nvCxnSpPr>
        <p:spPr>
          <a:xfrm>
            <a:off x="3200400" y="2319923"/>
            <a:ext cx="52400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7" name="رابط مستقيم 66"/>
          <p:cNvCxnSpPr/>
          <p:nvPr/>
        </p:nvCxnSpPr>
        <p:spPr>
          <a:xfrm flipV="1">
            <a:off x="973898" y="4191000"/>
            <a:ext cx="0" cy="669807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9" name="رابط كسهم مستقيم 68"/>
          <p:cNvCxnSpPr/>
          <p:nvPr/>
        </p:nvCxnSpPr>
        <p:spPr>
          <a:xfrm flipV="1">
            <a:off x="990599" y="4191000"/>
            <a:ext cx="2902649" cy="46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1" name="رابط مستقيم 70"/>
          <p:cNvCxnSpPr/>
          <p:nvPr/>
        </p:nvCxnSpPr>
        <p:spPr>
          <a:xfrm flipH="1">
            <a:off x="5456916" y="5273682"/>
            <a:ext cx="437886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9" name="رابط مستقيم 78"/>
          <p:cNvCxnSpPr/>
          <p:nvPr/>
        </p:nvCxnSpPr>
        <p:spPr>
          <a:xfrm flipV="1">
            <a:off x="5894802" y="3811751"/>
            <a:ext cx="0" cy="1464876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1" name="رابط مستقيم 80"/>
          <p:cNvCxnSpPr/>
          <p:nvPr/>
        </p:nvCxnSpPr>
        <p:spPr>
          <a:xfrm flipH="1" flipV="1">
            <a:off x="3200400" y="3811753"/>
            <a:ext cx="2668959" cy="2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5" name="رابط كسهم مستقيم 94"/>
          <p:cNvCxnSpPr/>
          <p:nvPr/>
        </p:nvCxnSpPr>
        <p:spPr>
          <a:xfrm flipH="1" flipV="1">
            <a:off x="5287030" y="2284804"/>
            <a:ext cx="634260" cy="269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6" name="رابط مستقيم 95"/>
          <p:cNvCxnSpPr/>
          <p:nvPr/>
        </p:nvCxnSpPr>
        <p:spPr>
          <a:xfrm flipH="1">
            <a:off x="7393097" y="4336278"/>
            <a:ext cx="381651" cy="1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8" name="رابط مستقيم 97"/>
          <p:cNvCxnSpPr/>
          <p:nvPr/>
        </p:nvCxnSpPr>
        <p:spPr>
          <a:xfrm flipV="1">
            <a:off x="7745521" y="3179523"/>
            <a:ext cx="0" cy="1170848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0" name="رابط كسهم مستقيم 99"/>
          <p:cNvCxnSpPr/>
          <p:nvPr/>
        </p:nvCxnSpPr>
        <p:spPr>
          <a:xfrm flipH="1">
            <a:off x="7527622" y="3179523"/>
            <a:ext cx="247126" cy="31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0" name="مربع نص 119"/>
          <p:cNvSpPr txBox="1"/>
          <p:nvPr/>
        </p:nvSpPr>
        <p:spPr>
          <a:xfrm>
            <a:off x="4770331" y="2644219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IF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1" name="مربع نص 120"/>
          <p:cNvSpPr txBox="1"/>
          <p:nvPr/>
        </p:nvSpPr>
        <p:spPr>
          <a:xfrm>
            <a:off x="3338949" y="2902123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NO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23" name="رابط مستقيم 122"/>
          <p:cNvCxnSpPr/>
          <p:nvPr/>
        </p:nvCxnSpPr>
        <p:spPr>
          <a:xfrm flipV="1">
            <a:off x="3200400" y="3256094"/>
            <a:ext cx="0" cy="555661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5" name="مربع نص 124"/>
          <p:cNvSpPr txBox="1"/>
          <p:nvPr/>
        </p:nvSpPr>
        <p:spPr>
          <a:xfrm>
            <a:off x="5282852" y="2874723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YES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6" name="مربع نص 125"/>
          <p:cNvSpPr txBox="1"/>
          <p:nvPr/>
        </p:nvSpPr>
        <p:spPr>
          <a:xfrm>
            <a:off x="6858000" y="347806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IF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7" name="مربع نص 126"/>
          <p:cNvSpPr txBox="1"/>
          <p:nvPr/>
        </p:nvSpPr>
        <p:spPr>
          <a:xfrm>
            <a:off x="7263367" y="3966947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8" name="مربع نص 127"/>
          <p:cNvSpPr txBox="1"/>
          <p:nvPr/>
        </p:nvSpPr>
        <p:spPr>
          <a:xfrm>
            <a:off x="5710327" y="3939993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YES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9" name="مربع نص 128"/>
          <p:cNvSpPr txBox="1"/>
          <p:nvPr/>
        </p:nvSpPr>
        <p:spPr>
          <a:xfrm>
            <a:off x="4689694" y="4536191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IF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0" name="مربع نص 129"/>
          <p:cNvSpPr txBox="1"/>
          <p:nvPr/>
        </p:nvSpPr>
        <p:spPr>
          <a:xfrm>
            <a:off x="5433656" y="4907295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1" name="مربع نص 130"/>
          <p:cNvSpPr txBox="1"/>
          <p:nvPr/>
        </p:nvSpPr>
        <p:spPr>
          <a:xfrm>
            <a:off x="3486679" y="4844673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YES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3" name="مربع نص 132"/>
          <p:cNvSpPr txBox="1"/>
          <p:nvPr/>
        </p:nvSpPr>
        <p:spPr>
          <a:xfrm>
            <a:off x="1812101" y="4831198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4" name="مربع نص 133"/>
          <p:cNvSpPr txBox="1"/>
          <p:nvPr/>
        </p:nvSpPr>
        <p:spPr>
          <a:xfrm>
            <a:off x="2912252" y="5718746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YES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7" name="صورة 5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7855477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500"/>
                            </p:stCondLst>
                            <p:childTnLst>
                              <p:par>
                                <p:cTn id="1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00"/>
                            </p:stCondLst>
                            <p:childTnLst>
                              <p:par>
                                <p:cTn id="1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000"/>
                            </p:stCondLst>
                            <p:childTnLst>
                              <p:par>
                                <p:cTn id="2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"/>
                            </p:stCondLst>
                            <p:childTnLst>
                              <p:par>
                                <p:cTn id="2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20" grpId="0"/>
      <p:bldP spid="121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3" grpId="0"/>
      <p:bldP spid="1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u="sng" dirty="0" smtClean="0">
                <a:solidFill>
                  <a:schemeClr val="accent3"/>
                </a:solidFill>
              </a:rPr>
              <a:t>Video….</a:t>
            </a:r>
            <a:endParaRPr lang="en-US" u="sng" dirty="0">
              <a:solidFill>
                <a:schemeClr val="accent3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9903330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600" u="sng" dirty="0" smtClean="0">
                <a:solidFill>
                  <a:schemeClr val="accent3"/>
                </a:solidFill>
              </a:rPr>
              <a:t>cost</a:t>
            </a:r>
            <a:endParaRPr lang="en-US" sz="3600" u="sng" dirty="0">
              <a:solidFill>
                <a:schemeClr val="accent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5800" y="2286000"/>
            <a:ext cx="7520940" cy="3579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In project1 we put a plan explained the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cost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to about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600 JD,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but actually it costs 2000 JD, Due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to the prices of the components available in the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market.</a:t>
            </a:r>
            <a:endParaRPr lang="en-US" sz="2800" b="0" dirty="0">
              <a:solidFill>
                <a:schemeClr val="bg2">
                  <a:lumMod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81000"/>
            <a:ext cx="2665942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57559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1066800"/>
            <a:ext cx="20669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6171873" cy="114300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u="sng" dirty="0" smtClean="0">
                <a:solidFill>
                  <a:schemeClr val="accent3"/>
                </a:solidFill>
              </a:rPr>
              <a:t>Future work</a:t>
            </a:r>
            <a:endParaRPr lang="en-US" sz="3600" u="sng" dirty="0">
              <a:solidFill>
                <a:schemeClr val="accent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55216" y="2286000"/>
            <a:ext cx="7520940" cy="3579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In the future, we will work to make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different sizes of braille printer to enable printing on the various paper sizes (A3,A5,..)</a:t>
            </a:r>
          </a:p>
          <a:p>
            <a:pPr marL="0" indent="0"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We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can also make the printing process more fast that will print a whole document such as the ordinary printer prints.</a:t>
            </a:r>
          </a:p>
          <a:p>
            <a:pPr marL="0" indent="0">
              <a:buNone/>
            </a:pPr>
            <a:endParaRPr lang="en-US" sz="2800" b="0" dirty="0">
              <a:solidFill>
                <a:schemeClr val="bg2">
                  <a:lumMod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2492363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مستطيل 54"/>
          <p:cNvSpPr/>
          <p:nvPr/>
        </p:nvSpPr>
        <p:spPr>
          <a:xfrm>
            <a:off x="990600" y="1752600"/>
            <a:ext cx="6705600" cy="39801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مستطيل 55"/>
          <p:cNvSpPr/>
          <p:nvPr/>
        </p:nvSpPr>
        <p:spPr>
          <a:xfrm>
            <a:off x="1008345" y="1905000"/>
            <a:ext cx="6705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In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this project we made a plan of Braille printer that does not need any extra program that will be installed in computer and receive data from flash memories and computers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The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printer enable receiving files (Pdf ,text, and document) and convert it to Braille language by convert each letter  or character to a specific movement of stepper motor that hold needle carried by solenoid the printing will be effective and fast depending on the speed of solenoid and stepper motors. </a:t>
            </a:r>
          </a:p>
        </p:txBody>
      </p:sp>
      <p:sp>
        <p:nvSpPr>
          <p:cNvPr id="59" name="عنوان 1"/>
          <p:cNvSpPr txBox="1">
            <a:spLocks/>
          </p:cNvSpPr>
          <p:nvPr/>
        </p:nvSpPr>
        <p:spPr>
          <a:xfrm>
            <a:off x="488515" y="1524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600" u="sng" dirty="0" smtClean="0">
                <a:solidFill>
                  <a:schemeClr val="accent3"/>
                </a:solidFill>
              </a:rPr>
              <a:t>conclusion</a:t>
            </a:r>
            <a:endParaRPr lang="en-US" sz="3600" u="sng" dirty="0">
              <a:solidFill>
                <a:schemeClr val="accent3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070" y="219988"/>
            <a:ext cx="120015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18475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28800"/>
            <a:ext cx="7239000" cy="4846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b="1" dirty="0" smtClean="0">
                <a:ln w="38100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5000" endA="50" endPos="85000" dist="29997" dir="5400000" sy="-100000" algn="bl" rotWithShape="0"/>
                </a:effectLst>
              </a:rPr>
              <a:t>THANK YOU</a:t>
            </a:r>
          </a:p>
          <a:p>
            <a:pPr marL="0" indent="0" algn="ctr">
              <a:buNone/>
            </a:pPr>
            <a:r>
              <a:rPr lang="en-US" sz="6600" b="1" dirty="0" smtClean="0">
                <a:ln w="38100" cmpd="sng">
                  <a:solidFill>
                    <a:schemeClr val="tx2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5000" endA="50" endPos="85000" dist="29997" dir="5400000" sy="-100000" algn="bl" rotWithShape="0"/>
                </a:effectLst>
              </a:rPr>
              <a:t>FOR LISTENEING </a:t>
            </a:r>
            <a:endParaRPr lang="en-US" sz="6600" b="1" dirty="0">
              <a:ln w="38100" cmpd="sng">
                <a:solidFill>
                  <a:schemeClr val="tx2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reflection blurRad="6350" stA="55000" endA="50" endPos="85000" dist="29997" dir="5400000" sy="-100000" algn="bl" rotWithShape="0"/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2481882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9456" y="53340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700" cap="none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Introduction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685800" y="1828801"/>
            <a:ext cx="6997437" cy="31085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In our project we look at the reality of life and search for the most marginalized groups which need serious attitudes to help them </a:t>
            </a:r>
            <a:r>
              <a:rPr lang="en-US" sz="2800" dirty="0" smtClean="0">
                <a:solidFill>
                  <a:schemeClr val="tx2"/>
                </a:solidFill>
              </a:rPr>
              <a:t>.</a:t>
            </a:r>
          </a:p>
          <a:p>
            <a:endParaRPr lang="en-US" sz="2800" dirty="0">
              <a:solidFill>
                <a:schemeClr val="tx2"/>
              </a:solidFill>
            </a:endParaRPr>
          </a:p>
          <a:p>
            <a:r>
              <a:rPr lang="en-US" sz="2800" dirty="0">
                <a:solidFill>
                  <a:schemeClr val="tx2"/>
                </a:solidFill>
              </a:rPr>
              <a:t>We found that the more groups that deserve assistance are a class of blindness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5747271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4839" y="3048000"/>
            <a:ext cx="7520940" cy="548640"/>
          </a:xfrm>
        </p:spPr>
        <p:txBody>
          <a:bodyPr>
            <a:noAutofit/>
          </a:bodyPr>
          <a:lstStyle/>
          <a:p>
            <a:r>
              <a:rPr lang="en-US" sz="2800" b="0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>So we worked hard to develop a printer which prints braille </a:t>
            </a:r>
            <a:r>
              <a:rPr lang="en-US" sz="2800" b="0" cap="none" dirty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>alphabets with High-tech </a:t>
            </a:r>
            <a:r>
              <a:rPr lang="en-US" sz="2800" b="0" cap="none" dirty="0" smtClean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rPr>
              <a:t>and low cost than those in the world market.</a:t>
            </a:r>
            <a:endParaRPr lang="en-US" sz="2800" b="0" cap="none" dirty="0">
              <a:ln>
                <a:noFill/>
              </a:ln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4859913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239000" cy="114300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u="sng" dirty="0">
                <a:solidFill>
                  <a:schemeClr val="accent2"/>
                </a:solidFill>
              </a:rPr>
              <a:t>Overview of Braille language</a:t>
            </a:r>
            <a:r>
              <a:rPr lang="ar-SA" sz="3200" u="sng" dirty="0">
                <a:solidFill>
                  <a:schemeClr val="accent2"/>
                </a:solidFill>
              </a:rPr>
              <a:t/>
            </a:r>
            <a:br>
              <a:rPr lang="ar-SA" sz="3200" u="sng" dirty="0">
                <a:solidFill>
                  <a:schemeClr val="accent2"/>
                </a:solidFill>
              </a:rPr>
            </a:b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Each character is presents by six points, three on the right and three on the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left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88710"/>
            <a:ext cx="6038288" cy="117559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37" y="4256677"/>
            <a:ext cx="811467" cy="1124107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58" y="4272348"/>
            <a:ext cx="1000265" cy="1108436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523" y="4278977"/>
            <a:ext cx="694595" cy="1101807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858" y="4278977"/>
            <a:ext cx="825692" cy="1101807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14" y="4255657"/>
            <a:ext cx="838200" cy="1125128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214" y="4272348"/>
            <a:ext cx="869373" cy="1108436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343" y="4256677"/>
            <a:ext cx="998696" cy="112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9249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601" y="-126145"/>
            <a:ext cx="2143125" cy="214312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OBJECTIVES</a:t>
            </a:r>
            <a:endParaRPr lang="en-US" sz="6000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5" name="Rektangel 18"/>
          <p:cNvSpPr>
            <a:spLocks noChangeArrowheads="1"/>
          </p:cNvSpPr>
          <p:nvPr/>
        </p:nvSpPr>
        <p:spPr bwMode="auto">
          <a:xfrm>
            <a:off x="2286000" y="2465223"/>
            <a:ext cx="5669100" cy="630964"/>
          </a:xfrm>
          <a:prstGeom prst="rect">
            <a:avLst/>
          </a:prstGeom>
          <a:gradFill flip="none" rotWithShape="1">
            <a:gsLst>
              <a:gs pos="0">
                <a:srgbClr val="FFFFFF">
                  <a:lumMod val="75000"/>
                </a:srgbClr>
              </a:gs>
              <a:gs pos="50000">
                <a:srgbClr val="FFFFFF">
                  <a:lumMod val="75000"/>
                </a:srgbClr>
              </a:gs>
              <a:gs pos="100000">
                <a:srgbClr val="E6E6E6">
                  <a:lumMod val="7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sz="2000" b="1" dirty="0">
                <a:solidFill>
                  <a:schemeClr val="tx2"/>
                </a:solidFill>
              </a:rPr>
              <a:t> Help blind people to learn by offering enough amounts of Braille books.</a:t>
            </a:r>
          </a:p>
        </p:txBody>
      </p:sp>
      <p:sp>
        <p:nvSpPr>
          <p:cNvPr id="26" name="Tekstboks 49"/>
          <p:cNvSpPr txBox="1">
            <a:spLocks noChangeArrowheads="1"/>
          </p:cNvSpPr>
          <p:nvPr/>
        </p:nvSpPr>
        <p:spPr bwMode="auto">
          <a:xfrm>
            <a:off x="1028504" y="2095891"/>
            <a:ext cx="304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a-DK" dirty="0">
              <a:solidFill>
                <a:srgbClr val="171717"/>
              </a:solidFill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88" y="4765488"/>
            <a:ext cx="536016" cy="68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ktangel 18"/>
          <p:cNvSpPr>
            <a:spLocks noChangeArrowheads="1"/>
          </p:cNvSpPr>
          <p:nvPr/>
        </p:nvSpPr>
        <p:spPr bwMode="auto">
          <a:xfrm>
            <a:off x="2286000" y="3241347"/>
            <a:ext cx="5669100" cy="623332"/>
          </a:xfrm>
          <a:prstGeom prst="rect">
            <a:avLst/>
          </a:prstGeom>
          <a:gradFill flip="none" rotWithShape="1">
            <a:gsLst>
              <a:gs pos="0">
                <a:srgbClr val="FFFFFF">
                  <a:lumMod val="75000"/>
                </a:srgbClr>
              </a:gs>
              <a:gs pos="50000">
                <a:srgbClr val="FFFFFF">
                  <a:lumMod val="75000"/>
                </a:srgbClr>
              </a:gs>
              <a:gs pos="100000">
                <a:srgbClr val="E6E6E6">
                  <a:lumMod val="7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sz="2000" b="1" dirty="0">
                <a:solidFill>
                  <a:schemeClr val="tx2"/>
                </a:solidFill>
              </a:rPr>
              <a:t>Reduce time and cost for blind people to get a book written in Braille language.</a:t>
            </a:r>
          </a:p>
        </p:txBody>
      </p:sp>
      <p:sp>
        <p:nvSpPr>
          <p:cNvPr id="48" name="Rektangel 18"/>
          <p:cNvSpPr>
            <a:spLocks noChangeArrowheads="1"/>
          </p:cNvSpPr>
          <p:nvPr/>
        </p:nvSpPr>
        <p:spPr bwMode="auto">
          <a:xfrm>
            <a:off x="2297482" y="4070479"/>
            <a:ext cx="5669100" cy="565537"/>
          </a:xfrm>
          <a:prstGeom prst="rect">
            <a:avLst/>
          </a:prstGeom>
          <a:gradFill flip="none" rotWithShape="1">
            <a:gsLst>
              <a:gs pos="0">
                <a:srgbClr val="FFFFFF">
                  <a:lumMod val="75000"/>
                </a:srgbClr>
              </a:gs>
              <a:gs pos="50000">
                <a:srgbClr val="FFFFFF">
                  <a:lumMod val="75000"/>
                </a:srgbClr>
              </a:gs>
              <a:gs pos="100000">
                <a:srgbClr val="E6E6E6">
                  <a:lumMod val="7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sz="2000" b="1" dirty="0">
                <a:solidFill>
                  <a:schemeClr val="tx2"/>
                </a:solidFill>
              </a:rPr>
              <a:t>Increase the efficiency of performance in blind’s schools.</a:t>
            </a:r>
          </a:p>
        </p:txBody>
      </p:sp>
      <p:sp>
        <p:nvSpPr>
          <p:cNvPr id="49" name="Rektangel 18"/>
          <p:cNvSpPr>
            <a:spLocks noChangeArrowheads="1"/>
          </p:cNvSpPr>
          <p:nvPr/>
        </p:nvSpPr>
        <p:spPr bwMode="auto">
          <a:xfrm>
            <a:off x="2286000" y="4789716"/>
            <a:ext cx="5669100" cy="620486"/>
          </a:xfrm>
          <a:prstGeom prst="rect">
            <a:avLst/>
          </a:prstGeom>
          <a:gradFill flip="none" rotWithShape="1">
            <a:gsLst>
              <a:gs pos="0">
                <a:srgbClr val="FFFFFF">
                  <a:lumMod val="75000"/>
                </a:srgbClr>
              </a:gs>
              <a:gs pos="50000">
                <a:srgbClr val="FFFFFF">
                  <a:lumMod val="75000"/>
                </a:srgbClr>
              </a:gs>
              <a:gs pos="100000">
                <a:srgbClr val="E6E6E6">
                  <a:lumMod val="7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sz="2000" b="1" dirty="0">
                <a:solidFill>
                  <a:schemeClr val="tx2"/>
                </a:solidFill>
              </a:rPr>
              <a:t>Make printing very effective process using computer and flash memory</a:t>
            </a:r>
            <a:r>
              <a:rPr lang="en-US" sz="1200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88" y="3996996"/>
            <a:ext cx="536016" cy="68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88" y="2470008"/>
            <a:ext cx="536016" cy="68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88" y="3248427"/>
            <a:ext cx="536016" cy="68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70007"/>
            <a:ext cx="638175" cy="626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3241346"/>
            <a:ext cx="647700" cy="755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4035941"/>
            <a:ext cx="647700" cy="72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4" y="4789716"/>
            <a:ext cx="619125" cy="65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صورة 19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9708646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 animBg="1"/>
      <p:bldP spid="47" grpId="0" animBg="1"/>
      <p:bldP spid="48" grpId="0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25146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733800"/>
            <a:ext cx="3733800" cy="23705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cap="none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MECHANICAL &amp; ELECTRICAL </a:t>
            </a:r>
            <a:r>
              <a:rPr lang="ar-SA" sz="3600" cap="none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ar-SA" sz="3600" cap="none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3600" cap="none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COMPONENTS</a:t>
            </a:r>
            <a:endParaRPr lang="en-US" sz="3600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658" y="1850064"/>
            <a:ext cx="7239000" cy="43983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b="1" u="sng" dirty="0">
              <a:solidFill>
                <a:schemeClr val="tx2"/>
              </a:solidFill>
            </a:endParaRPr>
          </a:p>
          <a:p>
            <a:r>
              <a:rPr lang="en-US" b="1" u="sng" dirty="0" smtClean="0">
                <a:solidFill>
                  <a:schemeClr val="tx2"/>
                </a:solidFill>
              </a:rPr>
              <a:t>Housing </a:t>
            </a:r>
            <a:r>
              <a:rPr lang="en-US" b="1" u="sng" dirty="0">
                <a:solidFill>
                  <a:schemeClr val="tx2"/>
                </a:solidFill>
              </a:rPr>
              <a:t>and paper </a:t>
            </a:r>
            <a:r>
              <a:rPr lang="en-US" b="1" u="sng" dirty="0" smtClean="0">
                <a:solidFill>
                  <a:schemeClr val="tx2"/>
                </a:solidFill>
              </a:rPr>
              <a:t>feeder</a:t>
            </a:r>
            <a:br>
              <a:rPr lang="en-US" b="1" u="sng" dirty="0" smtClean="0">
                <a:solidFill>
                  <a:schemeClr val="tx2"/>
                </a:solidFill>
              </a:rPr>
            </a:b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The cover of our </a:t>
            </a:r>
            <a:r>
              <a:rPr lang="en-US" dirty="0" smtClean="0">
                <a:solidFill>
                  <a:schemeClr val="tx2"/>
                </a:solidFill>
              </a:rPr>
              <a:t>project is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designed </a:t>
            </a:r>
            <a:r>
              <a:rPr lang="en-US" dirty="0">
                <a:solidFill>
                  <a:schemeClr val="tx2"/>
                </a:solidFill>
              </a:rPr>
              <a:t>to like </a:t>
            </a:r>
            <a:r>
              <a:rPr lang="en-US" dirty="0" smtClean="0">
                <a:solidFill>
                  <a:schemeClr val="tx2"/>
                </a:solidFill>
              </a:rPr>
              <a:t>the modern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printer</a:t>
            </a:r>
            <a:r>
              <a:rPr lang="en-US" dirty="0">
                <a:solidFill>
                  <a:schemeClr val="tx2"/>
                </a:solidFill>
              </a:rPr>
              <a:t>. 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Housing contains </a:t>
            </a:r>
            <a:r>
              <a:rPr lang="en-US" dirty="0">
                <a:solidFill>
                  <a:schemeClr val="tx2"/>
                </a:solidFill>
              </a:rPr>
              <a:t>USB </a:t>
            </a:r>
            <a:r>
              <a:rPr lang="en-US" dirty="0" smtClean="0">
                <a:solidFill>
                  <a:schemeClr val="tx2"/>
                </a:solidFill>
              </a:rPr>
              <a:t>ports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,screen, paper </a:t>
            </a:r>
            <a:r>
              <a:rPr lang="en-US" dirty="0">
                <a:solidFill>
                  <a:schemeClr val="tx2"/>
                </a:solidFill>
              </a:rPr>
              <a:t>feeder</a:t>
            </a: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608" y="3733800"/>
            <a:ext cx="3733800" cy="23705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733800"/>
            <a:ext cx="3733800" cy="23705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8868493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10668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688" y="3429002"/>
            <a:ext cx="5999918" cy="29999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5839"/>
            <a:ext cx="7239000" cy="4846320"/>
          </a:xfrm>
        </p:spPr>
        <p:txBody>
          <a:bodyPr/>
          <a:lstStyle/>
          <a:p>
            <a:r>
              <a:rPr lang="en-US" sz="3600" b="1" u="sng" dirty="0" smtClean="0">
                <a:solidFill>
                  <a:schemeClr val="tx2"/>
                </a:solidFill>
              </a:rPr>
              <a:t>RODS</a:t>
            </a:r>
            <a:r>
              <a:rPr lang="en-US" b="1" u="sng" dirty="0" smtClean="0">
                <a:solidFill>
                  <a:schemeClr val="tx2"/>
                </a:solidFill>
              </a:rPr>
              <a:t/>
            </a:r>
            <a:br>
              <a:rPr lang="en-US" b="1" u="sng" dirty="0" smtClean="0">
                <a:solidFill>
                  <a:schemeClr val="tx2"/>
                </a:solidFill>
              </a:rPr>
            </a:b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2"/>
                </a:solidFill>
              </a:rPr>
              <a:t>Four rods are used two to support the solenoid, and the other to connected with rollers to allow passing paper through printing.</a:t>
            </a: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0042616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990600"/>
            <a:ext cx="8153400" cy="76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صورة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6" y="3429002"/>
            <a:ext cx="6387834" cy="29999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5839"/>
            <a:ext cx="7239000" cy="4846320"/>
          </a:xfrm>
        </p:spPr>
        <p:txBody>
          <a:bodyPr/>
          <a:lstStyle/>
          <a:p>
            <a:r>
              <a:rPr lang="en-US" sz="3600" b="1" u="sng" dirty="0" smtClean="0">
                <a:solidFill>
                  <a:schemeClr val="tx2"/>
                </a:solidFill>
              </a:rPr>
              <a:t>GEARS</a:t>
            </a:r>
            <a:r>
              <a:rPr lang="en-US" b="1" u="sng" dirty="0" smtClean="0">
                <a:solidFill>
                  <a:schemeClr val="tx2"/>
                </a:solidFill>
              </a:rPr>
              <a:t/>
            </a:r>
            <a:br>
              <a:rPr lang="en-US" b="1" u="sng" dirty="0" smtClean="0">
                <a:solidFill>
                  <a:schemeClr val="tx2"/>
                </a:solidFill>
              </a:rPr>
            </a:br>
            <a:endParaRPr lang="en-US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Five </a:t>
            </a:r>
            <a:r>
              <a:rPr lang="en-US" dirty="0">
                <a:solidFill>
                  <a:schemeClr val="tx2"/>
                </a:solidFill>
              </a:rPr>
              <a:t>spur gears are used to transfer the motion of DC motor to rod that used for pull the paper.</a:t>
            </a: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151515"/>
              </a:clrFrom>
              <a:clrTo>
                <a:srgbClr val="15151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726" y="5638800"/>
            <a:ext cx="1090808" cy="1219200"/>
          </a:xfrm>
          <a:prstGeom prst="ellipse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0042616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2276</TotalTime>
  <Words>605</Words>
  <Application>Microsoft Office PowerPoint</Application>
  <PresentationFormat>عرض على الشاشة (3:4)‏</PresentationFormat>
  <Paragraphs>117</Paragraphs>
  <Slides>28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وافر</vt:lpstr>
      <vt:lpstr>عرض تقديمي في PowerPoint</vt:lpstr>
      <vt:lpstr>Outline…</vt:lpstr>
      <vt:lpstr>Introduction  </vt:lpstr>
      <vt:lpstr>So we worked hard to develop a printer which prints braille alphabets with High-tech and low cost than those in the world market.</vt:lpstr>
      <vt:lpstr>Overview of Braille language </vt:lpstr>
      <vt:lpstr>OBJECTIVES</vt:lpstr>
      <vt:lpstr>MECHANICAL &amp; ELECTRICAL  COMPONENTS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                 One stepper motor of type (Bipolar) is used to move the solenoid horizontally while printing, and one DC motor is used to passing the paper. </vt:lpstr>
      <vt:lpstr>عرض تقديمي في PowerPoint</vt:lpstr>
      <vt:lpstr>CONTROL SYSTEM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protection</vt:lpstr>
      <vt:lpstr>عرض تقديمي في PowerPoint</vt:lpstr>
      <vt:lpstr>methodology</vt:lpstr>
      <vt:lpstr>Video….</vt:lpstr>
      <vt:lpstr>cost</vt:lpstr>
      <vt:lpstr>Future work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Yasmeenaa</dc:creator>
  <cp:lastModifiedBy>yasmeen ateeq</cp:lastModifiedBy>
  <cp:revision>146</cp:revision>
  <dcterms:created xsi:type="dcterms:W3CDTF">2013-12-09T02:17:40Z</dcterms:created>
  <dcterms:modified xsi:type="dcterms:W3CDTF">2014-05-15T09:08:55Z</dcterms:modified>
</cp:coreProperties>
</file>