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3"/>
  </p:notesMasterIdLst>
  <p:sldIdLst>
    <p:sldId id="256" r:id="rId2"/>
    <p:sldId id="266" r:id="rId3"/>
    <p:sldId id="267" r:id="rId4"/>
    <p:sldId id="296" r:id="rId5"/>
    <p:sldId id="268" r:id="rId6"/>
    <p:sldId id="269" r:id="rId7"/>
    <p:sldId id="275" r:id="rId8"/>
    <p:sldId id="276" r:id="rId9"/>
    <p:sldId id="277" r:id="rId10"/>
    <p:sldId id="278" r:id="rId11"/>
    <p:sldId id="271" r:id="rId12"/>
    <p:sldId id="293" r:id="rId13"/>
    <p:sldId id="297" r:id="rId14"/>
    <p:sldId id="259" r:id="rId15"/>
    <p:sldId id="260" r:id="rId16"/>
    <p:sldId id="281" r:id="rId17"/>
    <p:sldId id="282" r:id="rId18"/>
    <p:sldId id="283" r:id="rId19"/>
    <p:sldId id="284" r:id="rId20"/>
    <p:sldId id="261" r:id="rId21"/>
    <p:sldId id="290" r:id="rId22"/>
    <p:sldId id="294" r:id="rId23"/>
    <p:sldId id="298" r:id="rId24"/>
    <p:sldId id="292" r:id="rId25"/>
    <p:sldId id="286" r:id="rId26"/>
    <p:sldId id="262" r:id="rId27"/>
    <p:sldId id="291" r:id="rId28"/>
    <p:sldId id="287" r:id="rId29"/>
    <p:sldId id="288" r:id="rId30"/>
    <p:sldId id="289" r:id="rId31"/>
    <p:sldId id="295" r:id="rId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187" autoAdjust="0"/>
    <p:restoredTop sz="94660"/>
  </p:normalViewPr>
  <p:slideViewPr>
    <p:cSldViewPr>
      <p:cViewPr varScale="1">
        <p:scale>
          <a:sx n="72" d="100"/>
          <a:sy n="72" d="100"/>
        </p:scale>
        <p:origin x="-624"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FCA4EC3-FA2B-449A-825D-1FB039060809}" type="datetimeFigureOut">
              <a:rPr lang="en-US" smtClean="0"/>
              <a:pPr/>
              <a:t>5/23/2011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70745D-AFC6-48E0-B330-6B9D6C22F3E1}"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370745D-AFC6-48E0-B330-6B9D6C22F3E1}" type="slidenum">
              <a:rPr lang="en-US" smtClean="0"/>
              <a:pPr/>
              <a:t>14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ounded Rectangle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en-US" smtClean="0"/>
              <a:t>Click to edit Master title style</a:t>
            </a:r>
            <a:endParaRPr kumimoji="0" lang="en-US"/>
          </a:p>
        </p:txBody>
      </p:sp>
      <p:sp>
        <p:nvSpPr>
          <p:cNvPr id="20" name="Subtitle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9" name="Date Placeholder 18"/>
          <p:cNvSpPr>
            <a:spLocks noGrp="1"/>
          </p:cNvSpPr>
          <p:nvPr>
            <p:ph type="dt" sz="half" idx="10"/>
          </p:nvPr>
        </p:nvSpPr>
        <p:spPr/>
        <p:txBody>
          <a:bodyPr/>
          <a:lstStyle>
            <a:extLst/>
          </a:lstStyle>
          <a:p>
            <a:fld id="{1E86601D-107B-4634-85C5-9F3D03502863}" type="datetimeFigureOut">
              <a:rPr lang="en-US" smtClean="0"/>
              <a:pPr/>
              <a:t>5/23/2011</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11" name="Slide Number Placeholder 10"/>
          <p:cNvSpPr>
            <a:spLocks noGrp="1"/>
          </p:cNvSpPr>
          <p:nvPr>
            <p:ph type="sldNum" sz="quarter" idx="12"/>
          </p:nvPr>
        </p:nvSpPr>
        <p:spPr/>
        <p:txBody>
          <a:bodyPr/>
          <a:lstStyle>
            <a:extLst/>
          </a:lstStyle>
          <a:p>
            <a:fld id="{20315CED-20B9-4D89-A2BA-E96DFD69750C}"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02920" y="530352"/>
            <a:ext cx="8183880" cy="4187952"/>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E86601D-107B-4634-85C5-9F3D03502863}" type="datetimeFigureOut">
              <a:rPr lang="en-US" smtClean="0"/>
              <a:pPr/>
              <a:t>5/23/2011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20315CED-20B9-4D89-A2BA-E96DFD69750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33404"/>
            <a:ext cx="1981200" cy="5257799"/>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33400" y="533402"/>
            <a:ext cx="5943600" cy="525780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E86601D-107B-4634-85C5-9F3D03502863}" type="datetimeFigureOut">
              <a:rPr lang="en-US" smtClean="0"/>
              <a:pPr/>
              <a:t>5/23/2011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20315CED-20B9-4D89-A2BA-E96DFD69750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a:xfrm>
            <a:off x="502920" y="530352"/>
            <a:ext cx="8183880" cy="4187952"/>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E86601D-107B-4634-85C5-9F3D03502863}" type="datetimeFigureOut">
              <a:rPr lang="en-US" smtClean="0"/>
              <a:pPr/>
              <a:t>5/23/2011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20315CED-20B9-4D89-A2BA-E96DFD69750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ed Rectangle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1E86601D-107B-4634-85C5-9F3D03502863}" type="datetimeFigureOut">
              <a:rPr lang="en-US" smtClean="0"/>
              <a:pPr/>
              <a:t>5/23/2011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20315CED-20B9-4D89-A2BA-E96DFD69750C}"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E86601D-107B-4634-85C5-9F3D03502863}" type="datetimeFigureOut">
              <a:rPr lang="en-US" smtClean="0"/>
              <a:pPr/>
              <a:t>5/23/2011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20315CED-20B9-4D89-A2BA-E96DFD69750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nchor="b"/>
          <a:lstStyle>
            <a:lvl1pPr>
              <a:defRPr b="1"/>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1E86601D-107B-4634-85C5-9F3D03502863}" type="datetimeFigureOut">
              <a:rPr lang="en-US" smtClean="0"/>
              <a:pPr/>
              <a:t>5/23/2011</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20315CED-20B9-4D89-A2BA-E96DFD69750C}"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1E86601D-107B-4634-85C5-9F3D03502863}" type="datetimeFigureOut">
              <a:rPr lang="en-US" smtClean="0"/>
              <a:pPr/>
              <a:t>5/23/2011</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20315CED-20B9-4D89-A2BA-E96DFD69750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1E86601D-107B-4634-85C5-9F3D03502863}" type="datetimeFigureOut">
              <a:rPr lang="en-US" smtClean="0"/>
              <a:pPr/>
              <a:t>5/23/2011</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20315CED-20B9-4D89-A2BA-E96DFD69750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E86601D-107B-4634-85C5-9F3D03502863}" type="datetimeFigureOut">
              <a:rPr lang="en-US" smtClean="0"/>
              <a:pPr/>
              <a:t>5/23/2011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20315CED-20B9-4D89-A2BA-E96DFD69750C}"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 Single Corner Rectangle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E86601D-107B-4634-85C5-9F3D03502863}" type="datetimeFigureOut">
              <a:rPr lang="en-US" smtClean="0"/>
              <a:pPr/>
              <a:t>5/23/2011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20315CED-20B9-4D89-A2BA-E96DFD69750C}" type="slidenum">
              <a:rPr lang="en-US" smtClean="0"/>
              <a:pPr/>
              <a:t>‹#›</a:t>
            </a:fld>
            <a:endParaRPr lang="en-US"/>
          </a:p>
        </p:txBody>
      </p:sp>
      <p:sp>
        <p:nvSpPr>
          <p:cNvPr id="3" name="Picture Placeholder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en-US" smtClean="0"/>
              <a:t>Click icon to add picture</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ounded Rectangle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Title Placeholder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en-US" smtClean="0"/>
              <a:t>Click to edit Master title style</a:t>
            </a:r>
            <a:endParaRPr kumimoji="0" lang="en-US"/>
          </a:p>
        </p:txBody>
      </p:sp>
      <p:sp>
        <p:nvSpPr>
          <p:cNvPr id="4" name="Text Placeholder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5" name="Date Placeholder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1E86601D-107B-4634-85C5-9F3D03502863}" type="datetimeFigureOut">
              <a:rPr lang="en-US" smtClean="0"/>
              <a:pPr/>
              <a:t>5/23/2011</a:t>
            </a:fld>
            <a:endParaRPr lang="en-US"/>
          </a:p>
        </p:txBody>
      </p:sp>
      <p:sp>
        <p:nvSpPr>
          <p:cNvPr id="18" name="Footer Placeholder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en-US"/>
          </a:p>
        </p:txBody>
      </p:sp>
      <p:sp>
        <p:nvSpPr>
          <p:cNvPr id="5" name="Slide Number Placeholder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20315CED-20B9-4D89-A2BA-E96DFD69750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gif"/><Relationship Id="rId1" Type="http://schemas.openxmlformats.org/officeDocument/2006/relationships/slideLayout" Target="../slideLayouts/slideLayout2.xml"/><Relationship Id="rId5" Type="http://schemas.openxmlformats.org/officeDocument/2006/relationships/image" Target="../media/image17.jpeg"/><Relationship Id="rId4" Type="http://schemas.openxmlformats.org/officeDocument/2006/relationships/image" Target="../media/image16.png"/></Relationships>
</file>

<file path=ppt/slides/_rels/slide1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4.gi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14.gi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7.xml"/><Relationship Id="rId4" Type="http://schemas.openxmlformats.org/officeDocument/2006/relationships/image" Target="../media/image25.png"/></Relationships>
</file>

<file path=ppt/slides/_rels/slide29.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609600" y="1524000"/>
            <a:ext cx="7772400" cy="1828800"/>
          </a:xfrm>
        </p:spPr>
        <p:txBody>
          <a:bodyPr>
            <a:noAutofit/>
          </a:bodyPr>
          <a:lstStyle/>
          <a:p>
            <a:r>
              <a:rPr lang="en-US" sz="4800" dirty="0" smtClean="0">
                <a:effectLst>
                  <a:outerShdw blurRad="53975" dist="22860" dir="5400000" algn="tl" rotWithShape="0">
                    <a:srgbClr val="000000">
                      <a:alpha val="55000"/>
                    </a:srgbClr>
                  </a:outerShdw>
                  <a:reflection blurRad="6350" stA="60000" endA="900" endPos="58000" dir="5400000" sy="-100000" algn="bl" rotWithShape="0"/>
                </a:effectLst>
              </a:rPr>
              <a:t>Security online transaction system </a:t>
            </a:r>
            <a:endParaRPr lang="en-US" sz="4800" dirty="0">
              <a:effectLst>
                <a:outerShdw blurRad="53975" dist="22860" dir="5400000" algn="tl" rotWithShape="0">
                  <a:srgbClr val="000000">
                    <a:alpha val="55000"/>
                  </a:srgbClr>
                </a:outerShdw>
                <a:reflection blurRad="6350" stA="60000" endA="900" endPos="58000" dir="5400000" sy="-100000" algn="bl" rotWithShape="0"/>
              </a:effectLst>
            </a:endParaRPr>
          </a:p>
        </p:txBody>
      </p:sp>
      <p:sp>
        <p:nvSpPr>
          <p:cNvPr id="6" name="Subtitle 5"/>
          <p:cNvSpPr>
            <a:spLocks noGrp="1"/>
          </p:cNvSpPr>
          <p:nvPr>
            <p:ph type="subTitle" idx="1"/>
          </p:nvPr>
        </p:nvSpPr>
        <p:spPr>
          <a:xfrm>
            <a:off x="228600" y="3733800"/>
            <a:ext cx="7772400" cy="914400"/>
          </a:xfrm>
        </p:spPr>
        <p:txBody>
          <a:bodyPr>
            <a:normAutofit lnSpcReduction="10000"/>
          </a:bodyPr>
          <a:lstStyle/>
          <a:p>
            <a:r>
              <a:rPr lang="en-US" dirty="0" smtClean="0"/>
              <a:t>Developed by</a:t>
            </a:r>
          </a:p>
          <a:p>
            <a:r>
              <a:rPr lang="en-US" dirty="0" err="1" smtClean="0"/>
              <a:t>Nagham</a:t>
            </a:r>
            <a:r>
              <a:rPr lang="en-US" dirty="0" smtClean="0"/>
              <a:t> </a:t>
            </a:r>
            <a:r>
              <a:rPr lang="en-US" dirty="0" err="1" smtClean="0"/>
              <a:t>Fahim</a:t>
            </a:r>
            <a:r>
              <a:rPr lang="en-US" dirty="0" smtClean="0"/>
              <a:t> </a:t>
            </a:r>
            <a:r>
              <a:rPr lang="en-US" dirty="0" err="1" smtClean="0"/>
              <a:t>Hamad</a:t>
            </a:r>
            <a:endParaRPr lang="en-US" dirty="0" smtClean="0"/>
          </a:p>
          <a:p>
            <a:r>
              <a:rPr lang="en-US" dirty="0" err="1" smtClean="0"/>
              <a:t>Razan</a:t>
            </a:r>
            <a:r>
              <a:rPr lang="en-US" dirty="0" smtClean="0"/>
              <a:t> </a:t>
            </a:r>
            <a:r>
              <a:rPr lang="en-US" dirty="0" err="1" smtClean="0"/>
              <a:t>Nael</a:t>
            </a:r>
            <a:r>
              <a:rPr lang="en-US" dirty="0" smtClean="0"/>
              <a:t> Jabir</a:t>
            </a:r>
            <a:endParaRPr lang="en-US" dirty="0"/>
          </a:p>
        </p:txBody>
      </p:sp>
      <p:pic>
        <p:nvPicPr>
          <p:cNvPr id="5122" name="Picture 2" descr="I:\lock.gif"/>
          <p:cNvPicPr>
            <a:picLocks noChangeAspect="1" noChangeArrowheads="1"/>
          </p:cNvPicPr>
          <p:nvPr/>
        </p:nvPicPr>
        <p:blipFill>
          <a:blip r:embed="rId2" cstate="print"/>
          <a:srcRect/>
          <a:stretch>
            <a:fillRect/>
          </a:stretch>
        </p:blipFill>
        <p:spPr bwMode="auto">
          <a:xfrm>
            <a:off x="609600" y="4495800"/>
            <a:ext cx="1828800" cy="1828800"/>
          </a:xfrm>
          <a:prstGeom prst="rect">
            <a:avLst/>
          </a:prstGeom>
          <a:noFill/>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762000"/>
            <a:ext cx="8229600" cy="5287963"/>
          </a:xfrm>
        </p:spPr>
        <p:txBody>
          <a:bodyPr>
            <a:normAutofit/>
          </a:bodyPr>
          <a:lstStyle/>
          <a:p>
            <a:r>
              <a:rPr lang="en-US" dirty="0" smtClean="0"/>
              <a:t>attackers </a:t>
            </a:r>
            <a:r>
              <a:rPr lang="en-US" dirty="0" smtClean="0"/>
              <a:t>try to</a:t>
            </a:r>
            <a:r>
              <a:rPr lang="en-US" dirty="0" smtClean="0"/>
              <a:t> </a:t>
            </a:r>
            <a:r>
              <a:rPr lang="en-US" dirty="0" smtClean="0"/>
              <a:t>increase their network privileges.</a:t>
            </a:r>
          </a:p>
          <a:p>
            <a:r>
              <a:rPr lang="en-US" dirty="0" smtClean="0"/>
              <a:t>Gather additional passwords and secrets. With improved access privileges, attackers use their talents to gain access to well-guarded, sensitive information.</a:t>
            </a:r>
          </a:p>
          <a:p>
            <a:r>
              <a:rPr lang="en-US" dirty="0" smtClean="0"/>
              <a:t>Install backdoors. Backdoors provide the attacker with a way to enter the system without being detected. </a:t>
            </a:r>
            <a:endParaRPr lang="en-US" dirty="0"/>
          </a:p>
        </p:txBody>
      </p:sp>
    </p:spTree>
  </p:cSld>
  <p:clrMapOvr>
    <a:masterClrMapping/>
  </p:clrMapOvr>
  <p:transition>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183880" cy="1051560"/>
          </a:xfrm>
        </p:spPr>
        <p:txBody>
          <a:bodyPr>
            <a:noAutofit/>
          </a:bodyPr>
          <a:lstStyle/>
          <a:p>
            <a:pPr algn="ctr"/>
            <a:r>
              <a:rPr lang="en-US" dirty="0" smtClean="0">
                <a:effectLst>
                  <a:outerShdw blurRad="53975" dist="22860" dir="5400000" algn="tl" rotWithShape="0">
                    <a:srgbClr val="000000">
                      <a:alpha val="55000"/>
                    </a:srgbClr>
                  </a:outerShdw>
                  <a:reflection blurRad="6350" stA="60000" endA="900" endPos="58000" dir="5400000" sy="-100000" algn="bl" rotWithShape="0"/>
                </a:effectLst>
              </a:rPr>
              <a:t>motivation</a:t>
            </a:r>
            <a:br>
              <a:rPr lang="en-US" dirty="0" smtClean="0">
                <a:effectLst>
                  <a:outerShdw blurRad="53975" dist="22860" dir="5400000" algn="tl" rotWithShape="0">
                    <a:srgbClr val="000000">
                      <a:alpha val="55000"/>
                    </a:srgbClr>
                  </a:outerShdw>
                  <a:reflection blurRad="6350" stA="60000" endA="900" endPos="58000" dir="5400000" sy="-100000" algn="bl" rotWithShape="0"/>
                </a:effectLst>
              </a:rPr>
            </a:br>
            <a:r>
              <a:rPr lang="en-US" dirty="0" smtClean="0">
                <a:effectLst>
                  <a:outerShdw blurRad="53975" dist="22860" dir="5400000" algn="tl" rotWithShape="0">
                    <a:srgbClr val="000000">
                      <a:alpha val="55000"/>
                    </a:srgbClr>
                  </a:outerShdw>
                  <a:reflection blurRad="6350" stA="60000" endA="900" endPos="58000" dir="5400000" sy="-100000" algn="bl" rotWithShape="0"/>
                </a:effectLst>
              </a:rPr>
              <a:t>Access and Security Balance</a:t>
            </a:r>
            <a:endParaRPr lang="en-US" dirty="0">
              <a:effectLst>
                <a:outerShdw blurRad="53975" dist="22860" dir="5400000" algn="tl" rotWithShape="0">
                  <a:srgbClr val="000000">
                    <a:alpha val="55000"/>
                  </a:srgbClr>
                </a:outerShdw>
                <a:reflection blurRad="6350" stA="60000" endA="900" endPos="58000" dir="5400000" sy="-100000" algn="bl" rotWithShape="0"/>
              </a:effectLst>
            </a:endParaRPr>
          </a:p>
        </p:txBody>
      </p:sp>
      <p:pic>
        <p:nvPicPr>
          <p:cNvPr id="3074" name="Picture 2" descr="C:\Users\Razan\Desktop\balance1.jpg"/>
          <p:cNvPicPr>
            <a:picLocks noChangeAspect="1" noChangeArrowheads="1"/>
          </p:cNvPicPr>
          <p:nvPr/>
        </p:nvPicPr>
        <p:blipFill>
          <a:blip r:embed="rId2" cstate="print"/>
          <a:srcRect/>
          <a:stretch>
            <a:fillRect/>
          </a:stretch>
        </p:blipFill>
        <p:spPr bwMode="auto">
          <a:xfrm>
            <a:off x="1676400" y="1676400"/>
            <a:ext cx="5943600" cy="3962400"/>
          </a:xfrm>
          <a:prstGeom prst="rect">
            <a:avLst/>
          </a:prstGeom>
          <a:noFill/>
        </p:spPr>
      </p:pic>
      <p:sp>
        <p:nvSpPr>
          <p:cNvPr id="6" name="TextBox 5"/>
          <p:cNvSpPr txBox="1"/>
          <p:nvPr/>
        </p:nvSpPr>
        <p:spPr>
          <a:xfrm>
            <a:off x="2209800" y="4114800"/>
            <a:ext cx="1219200" cy="400110"/>
          </a:xfrm>
          <a:prstGeom prst="rect">
            <a:avLst/>
          </a:prstGeom>
          <a:noFill/>
        </p:spPr>
        <p:txBody>
          <a:bodyPr wrap="square" rtlCol="0">
            <a:spAutoFit/>
          </a:bodyPr>
          <a:lstStyle/>
          <a:p>
            <a:r>
              <a:rPr lang="en-US" sz="2000" dirty="0" smtClean="0"/>
              <a:t>Access</a:t>
            </a:r>
            <a:endParaRPr lang="en-US" sz="2000" dirty="0"/>
          </a:p>
        </p:txBody>
      </p:sp>
      <p:sp>
        <p:nvSpPr>
          <p:cNvPr id="8" name="TextBox 7"/>
          <p:cNvSpPr txBox="1"/>
          <p:nvPr/>
        </p:nvSpPr>
        <p:spPr>
          <a:xfrm>
            <a:off x="5715000" y="4114800"/>
            <a:ext cx="1295400" cy="400110"/>
          </a:xfrm>
          <a:prstGeom prst="rect">
            <a:avLst/>
          </a:prstGeom>
          <a:noFill/>
        </p:spPr>
        <p:txBody>
          <a:bodyPr wrap="square" rtlCol="0">
            <a:spAutoFit/>
          </a:bodyPr>
          <a:lstStyle/>
          <a:p>
            <a:r>
              <a:rPr lang="en-US" sz="2000" dirty="0" smtClean="0"/>
              <a:t>Security</a:t>
            </a:r>
            <a:endParaRPr lang="en-US" sz="2000" dirty="0"/>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7" presetClass="entr" presetSubtype="4" fill="hold" nodeType="afterEffect">
                                  <p:stCondLst>
                                    <p:cond delay="0"/>
                                  </p:stCondLst>
                                  <p:childTnLst>
                                    <p:set>
                                      <p:cBhvr>
                                        <p:cTn id="10" dur="1" fill="hold">
                                          <p:stCondLst>
                                            <p:cond delay="0"/>
                                          </p:stCondLst>
                                        </p:cTn>
                                        <p:tgtEl>
                                          <p:spTgt spid="3074"/>
                                        </p:tgtEl>
                                        <p:attrNameLst>
                                          <p:attrName>style.visibility</p:attrName>
                                        </p:attrNameLst>
                                      </p:cBhvr>
                                      <p:to>
                                        <p:strVal val="visible"/>
                                      </p:to>
                                    </p:set>
                                    <p:anim calcmode="lin" valueType="num">
                                      <p:cBhvr additive="base">
                                        <p:cTn id="11" dur="1000" fill="hold"/>
                                        <p:tgtEl>
                                          <p:spTgt spid="3074"/>
                                        </p:tgtEl>
                                        <p:attrNameLst>
                                          <p:attrName>ppt_x</p:attrName>
                                        </p:attrNameLst>
                                      </p:cBhvr>
                                      <p:tavLst>
                                        <p:tav tm="0">
                                          <p:val>
                                            <p:strVal val="#ppt_x"/>
                                          </p:val>
                                        </p:tav>
                                        <p:tav tm="100000">
                                          <p:val>
                                            <p:strVal val="#ppt_x"/>
                                          </p:val>
                                        </p:tav>
                                      </p:tavLst>
                                    </p:anim>
                                    <p:anim calcmode="lin" valueType="num">
                                      <p:cBhvr additive="base">
                                        <p:cTn id="12" dur="1000" fill="hold"/>
                                        <p:tgtEl>
                                          <p:spTgt spid="3074"/>
                                        </p:tgtEl>
                                        <p:attrNameLst>
                                          <p:attrName>ppt_y</p:attrName>
                                        </p:attrNameLst>
                                      </p:cBhvr>
                                      <p:tavLst>
                                        <p:tav tm="0">
                                          <p:val>
                                            <p:strVal val="1+#ppt_h/2"/>
                                          </p:val>
                                        </p:tav>
                                        <p:tav tm="100000">
                                          <p:val>
                                            <p:strVal val="#ppt_y"/>
                                          </p:val>
                                        </p:tav>
                                      </p:tavLst>
                                    </p:anim>
                                  </p:childTnLst>
                                </p:cTn>
                              </p:par>
                            </p:childTnLst>
                          </p:cTn>
                        </p:par>
                        <p:par>
                          <p:cTn id="13" fill="hold">
                            <p:stCondLst>
                              <p:cond delay="1500"/>
                            </p:stCondLst>
                            <p:childTnLst>
                              <p:par>
                                <p:cTn id="14" presetID="7" presetClass="entr" presetSubtype="4"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1000" fill="hold"/>
                                        <p:tgtEl>
                                          <p:spTgt spid="6"/>
                                        </p:tgtEl>
                                        <p:attrNameLst>
                                          <p:attrName>ppt_x</p:attrName>
                                        </p:attrNameLst>
                                      </p:cBhvr>
                                      <p:tavLst>
                                        <p:tav tm="0">
                                          <p:val>
                                            <p:strVal val="#ppt_x"/>
                                          </p:val>
                                        </p:tav>
                                        <p:tav tm="100000">
                                          <p:val>
                                            <p:strVal val="#ppt_x"/>
                                          </p:val>
                                        </p:tav>
                                      </p:tavLst>
                                    </p:anim>
                                    <p:anim calcmode="lin" valueType="num">
                                      <p:cBhvr additive="base">
                                        <p:cTn id="17" dur="1000" fill="hold"/>
                                        <p:tgtEl>
                                          <p:spTgt spid="6"/>
                                        </p:tgtEl>
                                        <p:attrNameLst>
                                          <p:attrName>ppt_y</p:attrName>
                                        </p:attrNameLst>
                                      </p:cBhvr>
                                      <p:tavLst>
                                        <p:tav tm="0">
                                          <p:val>
                                            <p:strVal val="1+#ppt_h/2"/>
                                          </p:val>
                                        </p:tav>
                                        <p:tav tm="100000">
                                          <p:val>
                                            <p:strVal val="#ppt_y"/>
                                          </p:val>
                                        </p:tav>
                                      </p:tavLst>
                                    </p:anim>
                                  </p:childTnLst>
                                </p:cTn>
                              </p:par>
                            </p:childTnLst>
                          </p:cTn>
                        </p:par>
                        <p:par>
                          <p:cTn id="18" fill="hold">
                            <p:stCondLst>
                              <p:cond delay="2500"/>
                            </p:stCondLst>
                            <p:childTnLst>
                              <p:par>
                                <p:cTn id="19" presetID="7" presetClass="entr" presetSubtype="4"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additive="base">
                                        <p:cTn id="21" dur="1000" fill="hold"/>
                                        <p:tgtEl>
                                          <p:spTgt spid="8"/>
                                        </p:tgtEl>
                                        <p:attrNameLst>
                                          <p:attrName>ppt_x</p:attrName>
                                        </p:attrNameLst>
                                      </p:cBhvr>
                                      <p:tavLst>
                                        <p:tav tm="0">
                                          <p:val>
                                            <p:strVal val="#ppt_x"/>
                                          </p:val>
                                        </p:tav>
                                        <p:tav tm="100000">
                                          <p:val>
                                            <p:strVal val="#ppt_x"/>
                                          </p:val>
                                        </p:tav>
                                      </p:tavLst>
                                    </p:anim>
                                    <p:anim calcmode="lin" valueType="num">
                                      <p:cBhvr additive="base">
                                        <p:cTn id="22" dur="10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P spid="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457200"/>
            <a:ext cx="8183880" cy="1432560"/>
          </a:xfrm>
        </p:spPr>
        <p:txBody>
          <a:bodyPr>
            <a:noAutofit/>
          </a:bodyPr>
          <a:lstStyle/>
          <a:p>
            <a:pPr algn="ctr"/>
            <a:r>
              <a:rPr lang="en-US" sz="3200" dirty="0" smtClean="0">
                <a:effectLst>
                  <a:outerShdw blurRad="53975" dist="22860" dir="5400000" algn="tl" rotWithShape="0">
                    <a:srgbClr val="000000">
                      <a:alpha val="55000"/>
                    </a:srgbClr>
                  </a:outerShdw>
                  <a:reflection blurRad="6350" stA="60000" endA="900" endPos="58000" dir="5400000" sy="-100000" algn="bl" rotWithShape="0"/>
                </a:effectLst>
              </a:rPr>
              <a:t>The overall security challenge is balancing two important needs:</a:t>
            </a:r>
            <a:br>
              <a:rPr lang="en-US" sz="3200" dirty="0" smtClean="0">
                <a:effectLst>
                  <a:outerShdw blurRad="53975" dist="22860" dir="5400000" algn="tl" rotWithShape="0">
                    <a:srgbClr val="000000">
                      <a:alpha val="55000"/>
                    </a:srgbClr>
                  </a:outerShdw>
                  <a:reflection blurRad="6350" stA="60000" endA="900" endPos="58000" dir="5400000" sy="-100000" algn="bl" rotWithShape="0"/>
                </a:effectLst>
              </a:rPr>
            </a:br>
            <a:endParaRPr lang="en-US" sz="3200" dirty="0">
              <a:effectLst>
                <a:outerShdw blurRad="53975" dist="22860" dir="5400000" algn="tl" rotWithShape="0">
                  <a:srgbClr val="000000">
                    <a:alpha val="55000"/>
                  </a:srgbClr>
                </a:outerShdw>
                <a:reflection blurRad="6350" stA="60000" endA="900" endPos="58000" dir="5400000" sy="-100000" algn="bl" rotWithShape="0"/>
              </a:effectLst>
            </a:endParaRPr>
          </a:p>
        </p:txBody>
      </p:sp>
      <p:sp>
        <p:nvSpPr>
          <p:cNvPr id="3" name="Content Placeholder 2"/>
          <p:cNvSpPr>
            <a:spLocks noGrp="1"/>
          </p:cNvSpPr>
          <p:nvPr>
            <p:ph idx="1"/>
          </p:nvPr>
        </p:nvSpPr>
        <p:spPr>
          <a:xfrm>
            <a:off x="533400" y="1752600"/>
            <a:ext cx="8183880" cy="4114800"/>
          </a:xfrm>
        </p:spPr>
        <p:txBody>
          <a:bodyPr/>
          <a:lstStyle/>
          <a:p>
            <a:pPr marL="514350" indent="-514350"/>
            <a:r>
              <a:rPr lang="en-US" dirty="0" smtClean="0"/>
              <a:t>keeping networks open to support evolving business requirements.</a:t>
            </a:r>
          </a:p>
          <a:p>
            <a:pPr marL="514350" indent="-514350">
              <a:buNone/>
            </a:pPr>
            <a:endParaRPr lang="en-US" dirty="0" smtClean="0"/>
          </a:p>
          <a:p>
            <a:r>
              <a:rPr lang="en-US" dirty="0" smtClean="0"/>
              <a:t>protecting private, personal, and strategic  business information. by developing a fast and relatively cheap secure authentication process.</a:t>
            </a:r>
          </a:p>
          <a:p>
            <a:pPr>
              <a:buNone/>
            </a:pPr>
            <a:endParaRPr lang="en-US" dirty="0" smtClean="0"/>
          </a:p>
          <a:p>
            <a:pPr>
              <a:buNone/>
            </a:pPr>
            <a:endParaRPr lang="en-US" dirty="0" smtClean="0"/>
          </a:p>
          <a:p>
            <a:endParaRPr lang="en-US" dirty="0"/>
          </a:p>
        </p:txBody>
      </p:sp>
      <p:pic>
        <p:nvPicPr>
          <p:cNvPr id="6" name="Picture 2" descr="C:\Users\Razan\Desktop\Computer-Internet-Security.jpg"/>
          <p:cNvPicPr>
            <a:picLocks noChangeAspect="1" noChangeArrowheads="1"/>
          </p:cNvPicPr>
          <p:nvPr/>
        </p:nvPicPr>
        <p:blipFill>
          <a:blip r:embed="rId2" cstate="print"/>
          <a:srcRect/>
          <a:stretch>
            <a:fillRect/>
          </a:stretch>
        </p:blipFill>
        <p:spPr bwMode="auto">
          <a:xfrm>
            <a:off x="3352800" y="4495800"/>
            <a:ext cx="2463376" cy="2133600"/>
          </a:xfrm>
          <a:prstGeom prst="rect">
            <a:avLst/>
          </a:prstGeom>
          <a:noFill/>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500"/>
                                        <p:tgtEl>
                                          <p:spTgt spid="3">
                                            <p:txEl>
                                              <p:pRg st="0" end="0"/>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childTnLst>
                          </p:cTn>
                        </p:par>
                        <p:par>
                          <p:cTn id="16" fill="hold">
                            <p:stCondLst>
                              <p:cond delay="1500"/>
                            </p:stCondLst>
                            <p:childTnLst>
                              <p:par>
                                <p:cTn id="17" presetID="7" presetClass="entr" presetSubtype="4"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1000" fill="hold"/>
                                        <p:tgtEl>
                                          <p:spTgt spid="6"/>
                                        </p:tgtEl>
                                        <p:attrNameLst>
                                          <p:attrName>ppt_x</p:attrName>
                                        </p:attrNameLst>
                                      </p:cBhvr>
                                      <p:tavLst>
                                        <p:tav tm="0">
                                          <p:val>
                                            <p:strVal val="#ppt_x"/>
                                          </p:val>
                                        </p:tav>
                                        <p:tav tm="100000">
                                          <p:val>
                                            <p:strVal val="#ppt_x"/>
                                          </p:val>
                                        </p:tav>
                                      </p:tavLst>
                                    </p:anim>
                                    <p:anim calcmode="lin" valueType="num">
                                      <p:cBhvr additive="base">
                                        <p:cTn id="20" dur="10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676400"/>
            <a:ext cx="8183880" cy="1051560"/>
          </a:xfrm>
        </p:spPr>
        <p:txBody>
          <a:bodyPr>
            <a:noAutofit/>
          </a:bodyPr>
          <a:lstStyle/>
          <a:p>
            <a:pPr algn="ctr"/>
            <a:r>
              <a:rPr lang="en-US" sz="6600" dirty="0" smtClean="0">
                <a:effectLst>
                  <a:outerShdw blurRad="53975" dist="22860" dir="5400000" algn="tl" rotWithShape="0">
                    <a:srgbClr val="000000">
                      <a:alpha val="55000"/>
                    </a:srgbClr>
                  </a:outerShdw>
                  <a:reflection blurRad="6350" stA="60000" endA="900" endPos="58000" dir="5400000" sy="-100000" algn="bl" rotWithShape="0"/>
                </a:effectLst>
              </a:rPr>
              <a:t>OUR Project</a:t>
            </a:r>
            <a:endParaRPr lang="en-US" sz="6600" dirty="0">
              <a:effectLst>
                <a:outerShdw blurRad="53975" dist="22860" dir="5400000" algn="tl" rotWithShape="0">
                  <a:srgbClr val="000000">
                    <a:alpha val="55000"/>
                  </a:srgbClr>
                </a:outerShdw>
                <a:reflection blurRad="6350" stA="60000" endA="900" endPos="58000" dir="5400000" sy="-100000" algn="bl" rotWithShape="0"/>
              </a:effectLst>
            </a:endParaRPr>
          </a:p>
        </p:txBody>
      </p:sp>
      <p:sp>
        <p:nvSpPr>
          <p:cNvPr id="4" name="TextBox 3"/>
          <p:cNvSpPr txBox="1"/>
          <p:nvPr/>
        </p:nvSpPr>
        <p:spPr>
          <a:xfrm>
            <a:off x="2362200" y="1219200"/>
            <a:ext cx="2209800" cy="369332"/>
          </a:xfrm>
          <a:prstGeom prst="rect">
            <a:avLst/>
          </a:prstGeom>
          <a:noFill/>
        </p:spPr>
        <p:txBody>
          <a:bodyPr wrap="square" rtlCol="0">
            <a:spAutoFit/>
          </a:bodyPr>
          <a:lstStyle/>
          <a:p>
            <a:endParaRPr lang="en-US" dirty="0"/>
          </a:p>
        </p:txBody>
      </p:sp>
      <p:pic>
        <p:nvPicPr>
          <p:cNvPr id="5122" name="Picture 2" descr="C:\Users\Razan\Desktop\security_2.jpg"/>
          <p:cNvPicPr>
            <a:picLocks noChangeAspect="1" noChangeArrowheads="1"/>
          </p:cNvPicPr>
          <p:nvPr/>
        </p:nvPicPr>
        <p:blipFill>
          <a:blip r:embed="rId2" cstate="print"/>
          <a:srcRect/>
          <a:stretch>
            <a:fillRect/>
          </a:stretch>
        </p:blipFill>
        <p:spPr bwMode="auto">
          <a:xfrm>
            <a:off x="3048000" y="3124200"/>
            <a:ext cx="2895600" cy="2721864"/>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1"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500"/>
                                        <p:tgtEl>
                                          <p:spTgt spid="2"/>
                                        </p:tgtEl>
                                      </p:cBhvr>
                                    </p:animEffect>
                                  </p:childTnLst>
                                </p:cTn>
                              </p:par>
                            </p:childTnLst>
                          </p:cTn>
                        </p:par>
                        <p:par>
                          <p:cTn id="8" fill="hold">
                            <p:stCondLst>
                              <p:cond delay="500"/>
                            </p:stCondLst>
                            <p:childTnLst>
                              <p:par>
                                <p:cTn id="9" presetID="7" presetClass="entr" presetSubtype="4" fill="hold" nodeType="afterEffect">
                                  <p:stCondLst>
                                    <p:cond delay="0"/>
                                  </p:stCondLst>
                                  <p:childTnLst>
                                    <p:set>
                                      <p:cBhvr>
                                        <p:cTn id="10" dur="1" fill="hold">
                                          <p:stCondLst>
                                            <p:cond delay="0"/>
                                          </p:stCondLst>
                                        </p:cTn>
                                        <p:tgtEl>
                                          <p:spTgt spid="5122"/>
                                        </p:tgtEl>
                                        <p:attrNameLst>
                                          <p:attrName>style.visibility</p:attrName>
                                        </p:attrNameLst>
                                      </p:cBhvr>
                                      <p:to>
                                        <p:strVal val="visible"/>
                                      </p:to>
                                    </p:set>
                                    <p:anim calcmode="lin" valueType="num">
                                      <p:cBhvr additive="base">
                                        <p:cTn id="11" dur="1000" fill="hold"/>
                                        <p:tgtEl>
                                          <p:spTgt spid="5122"/>
                                        </p:tgtEl>
                                        <p:attrNameLst>
                                          <p:attrName>ppt_x</p:attrName>
                                        </p:attrNameLst>
                                      </p:cBhvr>
                                      <p:tavLst>
                                        <p:tav tm="0">
                                          <p:val>
                                            <p:strVal val="#ppt_x"/>
                                          </p:val>
                                        </p:tav>
                                        <p:tav tm="100000">
                                          <p:val>
                                            <p:strVal val="#ppt_x"/>
                                          </p:val>
                                        </p:tav>
                                      </p:tavLst>
                                    </p:anim>
                                    <p:anim calcmode="lin" valueType="num">
                                      <p:cBhvr additive="base">
                                        <p:cTn id="12" dur="1000" fill="hold"/>
                                        <p:tgtEl>
                                          <p:spTgt spid="51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183880" cy="1051560"/>
          </a:xfrm>
        </p:spPr>
        <p:txBody>
          <a:bodyPr/>
          <a:lstStyle/>
          <a:p>
            <a:r>
              <a:rPr lang="en-US" dirty="0" smtClean="0">
                <a:effectLst>
                  <a:outerShdw blurRad="53975" dist="22860" dir="5400000" algn="tl" rotWithShape="0">
                    <a:srgbClr val="000000">
                      <a:alpha val="55000"/>
                    </a:srgbClr>
                  </a:outerShdw>
                  <a:reflection blurRad="6350" stA="60000" endA="900" endPos="58000" dir="5400000" sy="-100000" algn="bl" rotWithShape="0"/>
                </a:effectLst>
              </a:rPr>
              <a:t>components</a:t>
            </a:r>
            <a:endParaRPr lang="en-US" dirty="0">
              <a:effectLst>
                <a:outerShdw blurRad="53975" dist="22860" dir="5400000" algn="tl" rotWithShape="0">
                  <a:srgbClr val="000000">
                    <a:alpha val="55000"/>
                  </a:srgbClr>
                </a:outerShdw>
                <a:reflection blurRad="6350" stA="60000" endA="900" endPos="58000" dir="5400000" sy="-100000" algn="bl" rotWithShape="0"/>
              </a:effectLst>
            </a:endParaRPr>
          </a:p>
        </p:txBody>
      </p:sp>
      <p:sp>
        <p:nvSpPr>
          <p:cNvPr id="3" name="Content Placeholder 2"/>
          <p:cNvSpPr>
            <a:spLocks noGrp="1"/>
          </p:cNvSpPr>
          <p:nvPr>
            <p:ph idx="1"/>
          </p:nvPr>
        </p:nvSpPr>
        <p:spPr>
          <a:xfrm>
            <a:off x="457200" y="1371600"/>
            <a:ext cx="8183880" cy="4187952"/>
          </a:xfrm>
        </p:spPr>
        <p:txBody>
          <a:bodyPr/>
          <a:lstStyle/>
          <a:p>
            <a:r>
              <a:rPr lang="en-US" dirty="0" smtClean="0"/>
              <a:t>Our project consists of two parts:</a:t>
            </a:r>
          </a:p>
          <a:p>
            <a:pPr lvl="1">
              <a:buNone/>
            </a:pPr>
            <a:r>
              <a:rPr lang="en-US" sz="3200" dirty="0" smtClean="0"/>
              <a:t>Hard Ware:</a:t>
            </a:r>
          </a:p>
          <a:p>
            <a:pPr lvl="1"/>
            <a:r>
              <a:rPr lang="en-US" sz="3200" dirty="0" smtClean="0"/>
              <a:t>Microcontroller PIC18F4620 </a:t>
            </a:r>
          </a:p>
          <a:p>
            <a:pPr lvl="1"/>
            <a:r>
              <a:rPr lang="en-US" sz="3200" dirty="0" smtClean="0"/>
              <a:t>CNY70 - Reflective Optical Sensor that includes an infrared emitter and Phototransistor in a leaded pack- age which blocks visible light.</a:t>
            </a:r>
          </a:p>
          <a:p>
            <a:pPr lvl="1">
              <a:buNone/>
            </a:pPr>
            <a:endParaRPr lang="en-US" b="1" dirty="0" smtClean="0"/>
          </a:p>
          <a:p>
            <a:pPr lvl="1">
              <a:buNone/>
            </a:pPr>
            <a:endParaRPr lang="en-US" dirty="0"/>
          </a:p>
        </p:txBody>
      </p:sp>
      <p:pic>
        <p:nvPicPr>
          <p:cNvPr id="4106" name="Picture 10"/>
          <p:cNvPicPr>
            <a:picLocks noChangeAspect="1" noChangeArrowheads="1"/>
          </p:cNvPicPr>
          <p:nvPr/>
        </p:nvPicPr>
        <p:blipFill>
          <a:blip r:embed="rId3" cstate="print"/>
          <a:srcRect/>
          <a:stretch>
            <a:fillRect/>
          </a:stretch>
        </p:blipFill>
        <p:spPr bwMode="auto">
          <a:xfrm>
            <a:off x="7162800" y="1447800"/>
            <a:ext cx="1524000" cy="1123950"/>
          </a:xfrm>
          <a:prstGeom prst="rect">
            <a:avLst/>
          </a:prstGeom>
          <a:noFill/>
          <a:ln w="9525">
            <a:noFill/>
            <a:miter lim="800000"/>
            <a:headEnd/>
            <a:tailEnd/>
          </a:ln>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500"/>
                                        <p:tgtEl>
                                          <p:spTgt spid="3">
                                            <p:txEl>
                                              <p:pRg st="0" end="0"/>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500"/>
                                        <p:tgtEl>
                                          <p:spTgt spid="3">
                                            <p:txEl>
                                              <p:pRg st="1" end="1"/>
                                            </p:txEl>
                                          </p:spTgt>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500"/>
                                        <p:tgtEl>
                                          <p:spTgt spid="3">
                                            <p:txEl>
                                              <p:pRg st="2" end="2"/>
                                            </p:txEl>
                                          </p:spTgt>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fade">
                                      <p:cBhvr>
                                        <p:cTn id="23" dur="500"/>
                                        <p:tgtEl>
                                          <p:spTgt spid="3">
                                            <p:txEl>
                                              <p:pRg st="3" end="3"/>
                                            </p:txEl>
                                          </p:spTgt>
                                        </p:tgtEl>
                                      </p:cBhvr>
                                    </p:animEffect>
                                  </p:childTnLst>
                                </p:cTn>
                              </p:par>
                            </p:childTnLst>
                          </p:cTn>
                        </p:par>
                        <p:par>
                          <p:cTn id="24" fill="hold">
                            <p:stCondLst>
                              <p:cond delay="2500"/>
                            </p:stCondLst>
                            <p:childTnLst>
                              <p:par>
                                <p:cTn id="25" presetID="7" presetClass="entr" presetSubtype="4" fill="hold" nodeType="afterEffect">
                                  <p:stCondLst>
                                    <p:cond delay="0"/>
                                  </p:stCondLst>
                                  <p:childTnLst>
                                    <p:set>
                                      <p:cBhvr>
                                        <p:cTn id="26" dur="1" fill="hold">
                                          <p:stCondLst>
                                            <p:cond delay="0"/>
                                          </p:stCondLst>
                                        </p:cTn>
                                        <p:tgtEl>
                                          <p:spTgt spid="4106"/>
                                        </p:tgtEl>
                                        <p:attrNameLst>
                                          <p:attrName>style.visibility</p:attrName>
                                        </p:attrNameLst>
                                      </p:cBhvr>
                                      <p:to>
                                        <p:strVal val="visible"/>
                                      </p:to>
                                    </p:set>
                                    <p:anim calcmode="lin" valueType="num">
                                      <p:cBhvr additive="base">
                                        <p:cTn id="27" dur="500" fill="hold"/>
                                        <p:tgtEl>
                                          <p:spTgt spid="4106"/>
                                        </p:tgtEl>
                                        <p:attrNameLst>
                                          <p:attrName>ppt_x</p:attrName>
                                        </p:attrNameLst>
                                      </p:cBhvr>
                                      <p:tavLst>
                                        <p:tav tm="0">
                                          <p:val>
                                            <p:strVal val="#ppt_x"/>
                                          </p:val>
                                        </p:tav>
                                        <p:tav tm="100000">
                                          <p:val>
                                            <p:strVal val="#ppt_x"/>
                                          </p:val>
                                        </p:tav>
                                      </p:tavLst>
                                    </p:anim>
                                    <p:anim calcmode="lin" valueType="num">
                                      <p:cBhvr additive="base">
                                        <p:cTn id="28" dur="500" fill="hold"/>
                                        <p:tgtEl>
                                          <p:spTgt spid="410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457200" y="838200"/>
            <a:ext cx="8229600" cy="5287963"/>
          </a:xfrm>
        </p:spPr>
        <p:txBody>
          <a:bodyPr/>
          <a:lstStyle/>
          <a:p>
            <a:r>
              <a:rPr lang="en-US" dirty="0" smtClean="0"/>
              <a:t>Keypad .</a:t>
            </a:r>
          </a:p>
          <a:p>
            <a:pPr>
              <a:buBlip>
                <a:blip r:embed="rId2"/>
              </a:buBlip>
            </a:pPr>
            <a:endParaRPr lang="en-US" dirty="0" smtClean="0"/>
          </a:p>
          <a:p>
            <a:pPr>
              <a:buBlip>
                <a:blip r:embed="rId2"/>
              </a:buBlip>
            </a:pPr>
            <a:endParaRPr lang="en-US" dirty="0" smtClean="0"/>
          </a:p>
          <a:p>
            <a:r>
              <a:rPr lang="en-US" dirty="0" smtClean="0"/>
              <a:t>LCD. </a:t>
            </a:r>
          </a:p>
          <a:p>
            <a:pPr>
              <a:buBlip>
                <a:blip r:embed="rId2"/>
              </a:buBlip>
            </a:pPr>
            <a:endParaRPr lang="en-US" dirty="0" smtClean="0"/>
          </a:p>
          <a:p>
            <a:pPr>
              <a:buNone/>
            </a:pPr>
            <a:endParaRPr lang="en-US" dirty="0" smtClean="0"/>
          </a:p>
          <a:p>
            <a:r>
              <a:rPr lang="en-US" dirty="0" smtClean="0"/>
              <a:t>Power Supply.</a:t>
            </a:r>
            <a:endParaRPr lang="en-US" dirty="0"/>
          </a:p>
        </p:txBody>
      </p:sp>
      <p:pic>
        <p:nvPicPr>
          <p:cNvPr id="5125" name="Picture 5"/>
          <p:cNvPicPr>
            <a:picLocks noChangeAspect="1" noChangeArrowheads="1"/>
          </p:cNvPicPr>
          <p:nvPr/>
        </p:nvPicPr>
        <p:blipFill>
          <a:blip r:embed="rId3" cstate="print"/>
          <a:srcRect/>
          <a:stretch>
            <a:fillRect/>
          </a:stretch>
        </p:blipFill>
        <p:spPr bwMode="auto">
          <a:xfrm>
            <a:off x="3657600" y="609600"/>
            <a:ext cx="1533525" cy="1790700"/>
          </a:xfrm>
          <a:prstGeom prst="rect">
            <a:avLst/>
          </a:prstGeom>
          <a:noFill/>
          <a:ln w="9525">
            <a:noFill/>
            <a:miter lim="800000"/>
            <a:headEnd/>
            <a:tailEnd/>
          </a:ln>
        </p:spPr>
      </p:pic>
      <p:pic>
        <p:nvPicPr>
          <p:cNvPr id="5126" name="Picture 6"/>
          <p:cNvPicPr>
            <a:picLocks noChangeAspect="1" noChangeArrowheads="1"/>
          </p:cNvPicPr>
          <p:nvPr/>
        </p:nvPicPr>
        <p:blipFill>
          <a:blip r:embed="rId4" cstate="print"/>
          <a:srcRect/>
          <a:stretch>
            <a:fillRect/>
          </a:stretch>
        </p:blipFill>
        <p:spPr bwMode="auto">
          <a:xfrm>
            <a:off x="1828800" y="2362200"/>
            <a:ext cx="1714500" cy="1247775"/>
          </a:xfrm>
          <a:prstGeom prst="rect">
            <a:avLst/>
          </a:prstGeom>
          <a:noFill/>
          <a:ln w="9525">
            <a:noFill/>
            <a:miter lim="800000"/>
            <a:headEnd/>
            <a:tailEnd/>
          </a:ln>
        </p:spPr>
      </p:pic>
      <p:pic>
        <p:nvPicPr>
          <p:cNvPr id="2050" name="Picture 2" descr="C:\Users\Razan\Desktop\Power_Supply.jpg"/>
          <p:cNvPicPr>
            <a:picLocks noChangeAspect="1" noChangeArrowheads="1"/>
          </p:cNvPicPr>
          <p:nvPr/>
        </p:nvPicPr>
        <p:blipFill>
          <a:blip r:embed="rId5" cstate="print"/>
          <a:srcRect/>
          <a:stretch>
            <a:fillRect/>
          </a:stretch>
        </p:blipFill>
        <p:spPr bwMode="auto">
          <a:xfrm>
            <a:off x="4114800" y="3657600"/>
            <a:ext cx="2133600" cy="2133600"/>
          </a:xfrm>
          <a:prstGeom prst="rect">
            <a:avLst/>
          </a:prstGeom>
          <a:noFill/>
        </p:spPr>
      </p:pic>
    </p:spTree>
  </p:cSld>
  <p:clrMapOvr>
    <a:masterClrMapping/>
  </p:clrMapOvr>
  <p:transition>
    <p:wipe di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dirty="0" smtClean="0">
                <a:effectLst>
                  <a:outerShdw blurRad="53975" dist="22860" dir="5400000" algn="tl" rotWithShape="0">
                    <a:srgbClr val="000000">
                      <a:alpha val="55000"/>
                    </a:srgbClr>
                  </a:outerShdw>
                  <a:reflection blurRad="6350" stA="60000" endA="900" endPos="58000" dir="5400000" sy="-100000" algn="bl" rotWithShape="0"/>
                </a:effectLst>
              </a:rPr>
              <a:t>The CNY70 Sensor</a:t>
            </a:r>
            <a:endParaRPr lang="en-US" dirty="0">
              <a:effectLst>
                <a:outerShdw blurRad="53975" dist="22860" dir="5400000" algn="tl" rotWithShape="0">
                  <a:srgbClr val="000000">
                    <a:alpha val="55000"/>
                  </a:srgbClr>
                </a:outerShdw>
                <a:reflection blurRad="6350" stA="60000" endA="900" endPos="58000" dir="5400000" sy="-100000" algn="bl" rotWithShape="0"/>
              </a:effectLst>
            </a:endParaRPr>
          </a:p>
        </p:txBody>
      </p:sp>
      <p:sp>
        <p:nvSpPr>
          <p:cNvPr id="3" name="Content Placeholder 2"/>
          <p:cNvSpPr>
            <a:spLocks noGrp="1"/>
          </p:cNvSpPr>
          <p:nvPr>
            <p:ph idx="1"/>
          </p:nvPr>
        </p:nvSpPr>
        <p:spPr>
          <a:xfrm>
            <a:off x="457200" y="1371600"/>
            <a:ext cx="8229600" cy="4754563"/>
          </a:xfrm>
        </p:spPr>
        <p:txBody>
          <a:bodyPr>
            <a:noAutofit/>
          </a:bodyPr>
          <a:lstStyle/>
          <a:p>
            <a:r>
              <a:rPr lang="en-US" dirty="0" smtClean="0"/>
              <a:t>Reflective Optical Sensor </a:t>
            </a:r>
          </a:p>
          <a:p>
            <a:pPr>
              <a:buNone/>
            </a:pPr>
            <a:r>
              <a:rPr lang="en-US" dirty="0" smtClean="0"/>
              <a:t>  with </a:t>
            </a:r>
            <a:r>
              <a:rPr lang="en-US" dirty="0" smtClean="0"/>
              <a:t>Transistor Output.</a:t>
            </a:r>
          </a:p>
          <a:p>
            <a:r>
              <a:rPr lang="en-US" dirty="0" smtClean="0"/>
              <a:t>The CNY70 has a compact construction where </a:t>
            </a:r>
            <a:r>
              <a:rPr lang="en-US" dirty="0" smtClean="0"/>
              <a:t>the emitting </a:t>
            </a:r>
            <a:r>
              <a:rPr lang="en-US" dirty="0" smtClean="0"/>
              <a:t>light source and the detector are arranged in the same direction to sense the presence of an object by using the reflective IR beam from the object.</a:t>
            </a:r>
          </a:p>
          <a:p>
            <a:pPr>
              <a:buNone/>
            </a:pPr>
            <a:r>
              <a:rPr lang="en-US" dirty="0" smtClean="0"/>
              <a:t>    </a:t>
            </a:r>
            <a:endParaRPr lang="en-US" dirty="0"/>
          </a:p>
        </p:txBody>
      </p:sp>
      <p:pic>
        <p:nvPicPr>
          <p:cNvPr id="4098" name="Picture 2" descr="C:\Users\Razan\Desktop\184241_BB_00_FB.EPS.jpg"/>
          <p:cNvPicPr>
            <a:picLocks noChangeAspect="1" noChangeArrowheads="1"/>
          </p:cNvPicPr>
          <p:nvPr/>
        </p:nvPicPr>
        <p:blipFill>
          <a:blip r:embed="rId2" cstate="print"/>
          <a:srcRect/>
          <a:stretch>
            <a:fillRect/>
          </a:stretch>
        </p:blipFill>
        <p:spPr bwMode="auto">
          <a:xfrm>
            <a:off x="6172200" y="609600"/>
            <a:ext cx="1408113" cy="1806550"/>
          </a:xfrm>
          <a:prstGeom prst="rect">
            <a:avLst/>
          </a:prstGeom>
          <a:noFill/>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500"/>
                                        <p:tgtEl>
                                          <p:spTgt spid="3">
                                            <p:txEl>
                                              <p:pRg st="0" end="0"/>
                                            </p:txEl>
                                          </p:spTgt>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500"/>
                                        <p:tgtEl>
                                          <p:spTgt spid="3">
                                            <p:txEl>
                                              <p:pRg st="1" end="1"/>
                                            </p:txEl>
                                          </p:spTgt>
                                        </p:tgtEl>
                                      </p:cBhvr>
                                    </p:animEffect>
                                  </p:childTnLst>
                                </p:cTn>
                              </p:par>
                            </p:childTnLst>
                          </p:cTn>
                        </p:par>
                        <p:par>
                          <p:cTn id="16" fill="hold">
                            <p:stCondLst>
                              <p:cond delay="2000"/>
                            </p:stCondLst>
                            <p:childTnLst>
                              <p:par>
                                <p:cTn id="17" presetID="10" presetClass="entr" presetSubtype="0" fill="hold" grpId="0" nodeType="after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500"/>
                                        <p:tgtEl>
                                          <p:spTgt spid="3">
                                            <p:txEl>
                                              <p:pRg st="2" end="2"/>
                                            </p:txEl>
                                          </p:spTgt>
                                        </p:tgtEl>
                                      </p:cBhvr>
                                    </p:animEffect>
                                  </p:childTnLst>
                                </p:cTn>
                              </p:par>
                            </p:childTnLst>
                          </p:cTn>
                        </p:par>
                        <p:par>
                          <p:cTn id="20" fill="hold">
                            <p:stCondLst>
                              <p:cond delay="2500"/>
                            </p:stCondLst>
                            <p:childTnLst>
                              <p:par>
                                <p:cTn id="21" presetID="10" presetClass="entr" presetSubtype="0" fill="hold" grpId="0" nodeType="after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fade">
                                      <p:cBhvr>
                                        <p:cTn id="23" dur="500"/>
                                        <p:tgtEl>
                                          <p:spTgt spid="3">
                                            <p:txEl>
                                              <p:pRg st="3" end="3"/>
                                            </p:txEl>
                                          </p:spTgt>
                                        </p:tgtEl>
                                      </p:cBhvr>
                                    </p:animEffect>
                                  </p:childTnLst>
                                </p:cTn>
                              </p:par>
                            </p:childTnLst>
                          </p:cTn>
                        </p:par>
                        <p:par>
                          <p:cTn id="24" fill="hold">
                            <p:stCondLst>
                              <p:cond delay="3000"/>
                            </p:stCondLst>
                            <p:childTnLst>
                              <p:par>
                                <p:cTn id="25" presetID="7" presetClass="entr" presetSubtype="4" fill="hold" nodeType="afterEffect">
                                  <p:stCondLst>
                                    <p:cond delay="0"/>
                                  </p:stCondLst>
                                  <p:childTnLst>
                                    <p:set>
                                      <p:cBhvr>
                                        <p:cTn id="26" dur="1" fill="hold">
                                          <p:stCondLst>
                                            <p:cond delay="0"/>
                                          </p:stCondLst>
                                        </p:cTn>
                                        <p:tgtEl>
                                          <p:spTgt spid="4098"/>
                                        </p:tgtEl>
                                        <p:attrNameLst>
                                          <p:attrName>style.visibility</p:attrName>
                                        </p:attrNameLst>
                                      </p:cBhvr>
                                      <p:to>
                                        <p:strVal val="visible"/>
                                      </p:to>
                                    </p:set>
                                    <p:anim calcmode="lin" valueType="num">
                                      <p:cBhvr additive="base">
                                        <p:cTn id="27" dur="500" fill="hold"/>
                                        <p:tgtEl>
                                          <p:spTgt spid="4098"/>
                                        </p:tgtEl>
                                        <p:attrNameLst>
                                          <p:attrName>ppt_x</p:attrName>
                                        </p:attrNameLst>
                                      </p:cBhvr>
                                      <p:tavLst>
                                        <p:tav tm="0">
                                          <p:val>
                                            <p:strVal val="#ppt_x"/>
                                          </p:val>
                                        </p:tav>
                                        <p:tav tm="100000">
                                          <p:val>
                                            <p:strVal val="#ppt_x"/>
                                          </p:val>
                                        </p:tav>
                                      </p:tavLst>
                                    </p:anim>
                                    <p:anim calcmode="lin" valueType="num">
                                      <p:cBhvr additive="base">
                                        <p:cTn id="28" dur="500" fill="hold"/>
                                        <p:tgtEl>
                                          <p:spTgt spid="409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2000"/>
            <a:ext cx="8229600" cy="5364163"/>
          </a:xfrm>
        </p:spPr>
        <p:txBody>
          <a:bodyPr>
            <a:noAutofit/>
          </a:bodyPr>
          <a:lstStyle/>
          <a:p>
            <a:r>
              <a:rPr lang="en-US" dirty="0" smtClean="0"/>
              <a:t>The operating wavelength is 950 nm.</a:t>
            </a:r>
          </a:p>
          <a:p>
            <a:pPr>
              <a:buNone/>
            </a:pPr>
            <a:r>
              <a:rPr lang="en-US" dirty="0" smtClean="0"/>
              <a:t>  The detector consists of a phototransistor.</a:t>
            </a:r>
          </a:p>
          <a:p>
            <a:r>
              <a:rPr lang="en-US" dirty="0" smtClean="0"/>
              <a:t>We used the CNY70 Sensor to detect the flashing of Black and White colors.</a:t>
            </a:r>
          </a:p>
          <a:p>
            <a:r>
              <a:rPr lang="en-US" dirty="0" smtClean="0"/>
              <a:t>We wrote a decoding protocol that mimic </a:t>
            </a:r>
            <a:r>
              <a:rPr lang="en-US" dirty="0" err="1" smtClean="0"/>
              <a:t>morse</a:t>
            </a:r>
            <a:r>
              <a:rPr lang="en-US" dirty="0" smtClean="0"/>
              <a:t> code to transmit textual information as a series of “on-off” lights.</a:t>
            </a:r>
          </a:p>
          <a:p>
            <a:r>
              <a:rPr lang="en-US" dirty="0" smtClean="0"/>
              <a:t>Each </a:t>
            </a:r>
            <a:r>
              <a:rPr lang="en-US" dirty="0" smtClean="0"/>
              <a:t>number is represented by a unique sequence of black and white.</a:t>
            </a:r>
          </a:p>
          <a:p>
            <a:pPr>
              <a:buNone/>
            </a:pPr>
            <a:endParaRPr lang="en-US" dirty="0" smtClean="0"/>
          </a:p>
          <a:p>
            <a:pPr>
              <a:buNone/>
            </a:pPr>
            <a:r>
              <a:rPr lang="en-US" dirty="0" smtClean="0"/>
              <a:t> </a:t>
            </a:r>
            <a:endParaRPr lang="en-US" dirty="0"/>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500"/>
                                        <p:tgtEl>
                                          <p:spTgt spid="3">
                                            <p:txEl>
                                              <p:pRg st="1" end="1"/>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500"/>
                                        <p:tgtEl>
                                          <p:spTgt spid="3">
                                            <p:txEl>
                                              <p:pRg st="4" end="4"/>
                                            </p:txEl>
                                          </p:spTgt>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791200"/>
          </a:xfrm>
        </p:spPr>
        <p:txBody>
          <a:bodyPr>
            <a:normAutofit/>
          </a:bodyPr>
          <a:lstStyle/>
          <a:p>
            <a:pPr>
              <a:buNone/>
            </a:pPr>
            <a:r>
              <a:rPr lang="en-US" dirty="0" smtClean="0"/>
              <a:t>                    </a:t>
            </a:r>
          </a:p>
          <a:p>
            <a:pPr>
              <a:buNone/>
            </a:pPr>
            <a:endParaRPr lang="en-US" dirty="0" smtClean="0"/>
          </a:p>
          <a:p>
            <a:pPr>
              <a:buBlip>
                <a:blip r:embed="rId2"/>
              </a:buBlip>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r>
              <a:rPr lang="en-US" dirty="0" smtClean="0"/>
              <a:t>     </a:t>
            </a:r>
            <a:endParaRPr lang="en-US" dirty="0"/>
          </a:p>
        </p:txBody>
      </p:sp>
      <p:sp>
        <p:nvSpPr>
          <p:cNvPr id="7" name="Rectangle 6"/>
          <p:cNvSpPr/>
          <p:nvPr/>
        </p:nvSpPr>
        <p:spPr>
          <a:xfrm>
            <a:off x="3124200" y="1295400"/>
            <a:ext cx="76200" cy="4572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3276600" y="1295400"/>
            <a:ext cx="76200" cy="4572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3429000" y="1295400"/>
            <a:ext cx="76200" cy="4572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3581400" y="1295400"/>
            <a:ext cx="76200" cy="4572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7086600" y="1219200"/>
            <a:ext cx="76200" cy="4572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p:nvSpPr>
        <p:spPr>
          <a:xfrm>
            <a:off x="7239000" y="1219200"/>
            <a:ext cx="76200" cy="4572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7391400" y="1219200"/>
            <a:ext cx="76200" cy="4572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p:nvSpPr>
        <p:spPr>
          <a:xfrm>
            <a:off x="7543800" y="1219200"/>
            <a:ext cx="76200" cy="4572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a:off x="3124200" y="2209800"/>
            <a:ext cx="76200" cy="4572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a:off x="3276600" y="2209800"/>
            <a:ext cx="76200" cy="4572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p:cNvSpPr/>
          <p:nvPr/>
        </p:nvSpPr>
        <p:spPr>
          <a:xfrm>
            <a:off x="3429000" y="2209800"/>
            <a:ext cx="76200" cy="4572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p:cNvSpPr/>
          <p:nvPr/>
        </p:nvSpPr>
        <p:spPr>
          <a:xfrm>
            <a:off x="3581400" y="2209800"/>
            <a:ext cx="76200" cy="4572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p:cNvSpPr/>
          <p:nvPr/>
        </p:nvSpPr>
        <p:spPr>
          <a:xfrm>
            <a:off x="7086600" y="2286000"/>
            <a:ext cx="76200" cy="4572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p:cNvSpPr/>
          <p:nvPr/>
        </p:nvSpPr>
        <p:spPr>
          <a:xfrm>
            <a:off x="7239000" y="2286000"/>
            <a:ext cx="76200" cy="4572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p:cNvSpPr/>
          <p:nvPr/>
        </p:nvSpPr>
        <p:spPr>
          <a:xfrm>
            <a:off x="7391400" y="2286000"/>
            <a:ext cx="76200" cy="4572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p:cNvSpPr/>
          <p:nvPr/>
        </p:nvSpPr>
        <p:spPr>
          <a:xfrm>
            <a:off x="7543800" y="2286000"/>
            <a:ext cx="76200" cy="4572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p:cNvSpPr/>
          <p:nvPr/>
        </p:nvSpPr>
        <p:spPr>
          <a:xfrm>
            <a:off x="3124200" y="2971800"/>
            <a:ext cx="76200" cy="4572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p:cNvSpPr/>
          <p:nvPr/>
        </p:nvSpPr>
        <p:spPr>
          <a:xfrm>
            <a:off x="3276600" y="2971800"/>
            <a:ext cx="76200" cy="4572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p:cNvSpPr/>
          <p:nvPr/>
        </p:nvSpPr>
        <p:spPr>
          <a:xfrm>
            <a:off x="3429000" y="2971800"/>
            <a:ext cx="76200" cy="4572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3581400" y="2971800"/>
            <a:ext cx="76200" cy="4572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7239000" y="3352800"/>
            <a:ext cx="76200" cy="4572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7391400" y="3352800"/>
            <a:ext cx="76200" cy="4572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7543800" y="3352800"/>
            <a:ext cx="76200" cy="4572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3352800"/>
            <a:ext cx="76200" cy="4572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3124200" y="3962400"/>
            <a:ext cx="76200" cy="4572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p:cNvSpPr/>
          <p:nvPr/>
        </p:nvSpPr>
        <p:spPr>
          <a:xfrm>
            <a:off x="3276600" y="3962400"/>
            <a:ext cx="76200" cy="4572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p:cNvSpPr/>
          <p:nvPr/>
        </p:nvSpPr>
        <p:spPr>
          <a:xfrm>
            <a:off x="7391400" y="4267200"/>
            <a:ext cx="76200" cy="4572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51"/>
          <p:cNvSpPr/>
          <p:nvPr/>
        </p:nvSpPr>
        <p:spPr>
          <a:xfrm>
            <a:off x="7239000" y="4267200"/>
            <a:ext cx="76200" cy="4572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p:cNvSpPr/>
          <p:nvPr/>
        </p:nvSpPr>
        <p:spPr>
          <a:xfrm>
            <a:off x="7086600" y="4267200"/>
            <a:ext cx="76200" cy="4572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ectangle 53"/>
          <p:cNvSpPr/>
          <p:nvPr/>
        </p:nvSpPr>
        <p:spPr>
          <a:xfrm>
            <a:off x="3581400" y="3962400"/>
            <a:ext cx="76200" cy="4572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54"/>
          <p:cNvSpPr/>
          <p:nvPr/>
        </p:nvSpPr>
        <p:spPr>
          <a:xfrm>
            <a:off x="3429000" y="3962400"/>
            <a:ext cx="76200" cy="4572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Rectangle 55"/>
          <p:cNvSpPr/>
          <p:nvPr/>
        </p:nvSpPr>
        <p:spPr>
          <a:xfrm>
            <a:off x="7543800" y="4267200"/>
            <a:ext cx="76200" cy="4572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ectangle 58"/>
          <p:cNvSpPr/>
          <p:nvPr/>
        </p:nvSpPr>
        <p:spPr>
          <a:xfrm>
            <a:off x="3429000" y="4800600"/>
            <a:ext cx="76200" cy="4572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Rectangle 59"/>
          <p:cNvSpPr/>
          <p:nvPr/>
        </p:nvSpPr>
        <p:spPr>
          <a:xfrm>
            <a:off x="3276600" y="4800600"/>
            <a:ext cx="76200" cy="4572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Rectangle 60"/>
          <p:cNvSpPr/>
          <p:nvPr/>
        </p:nvSpPr>
        <p:spPr>
          <a:xfrm>
            <a:off x="3124200" y="4800600"/>
            <a:ext cx="76200" cy="4572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Rectangle 61"/>
          <p:cNvSpPr/>
          <p:nvPr/>
        </p:nvSpPr>
        <p:spPr>
          <a:xfrm>
            <a:off x="3581400" y="4800600"/>
            <a:ext cx="76200" cy="4572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TextBox 46"/>
          <p:cNvSpPr txBox="1"/>
          <p:nvPr/>
        </p:nvSpPr>
        <p:spPr>
          <a:xfrm>
            <a:off x="4724400" y="1219200"/>
            <a:ext cx="2209800" cy="954107"/>
          </a:xfrm>
          <a:prstGeom prst="rect">
            <a:avLst/>
          </a:prstGeom>
          <a:noFill/>
        </p:spPr>
        <p:txBody>
          <a:bodyPr wrap="square" rtlCol="0">
            <a:spAutoFit/>
          </a:bodyPr>
          <a:lstStyle/>
          <a:p>
            <a:r>
              <a:rPr lang="en-US" sz="2800" dirty="0" smtClean="0"/>
              <a:t>Number2</a:t>
            </a:r>
          </a:p>
          <a:p>
            <a:endParaRPr lang="en-US" sz="2800" dirty="0"/>
          </a:p>
        </p:txBody>
      </p:sp>
      <p:sp>
        <p:nvSpPr>
          <p:cNvPr id="69" name="TextBox 68"/>
          <p:cNvSpPr txBox="1"/>
          <p:nvPr/>
        </p:nvSpPr>
        <p:spPr>
          <a:xfrm>
            <a:off x="4724400" y="2209800"/>
            <a:ext cx="2209800" cy="800219"/>
          </a:xfrm>
          <a:prstGeom prst="rect">
            <a:avLst/>
          </a:prstGeom>
          <a:noFill/>
        </p:spPr>
        <p:txBody>
          <a:bodyPr wrap="square" rtlCol="0">
            <a:spAutoFit/>
          </a:bodyPr>
          <a:lstStyle/>
          <a:p>
            <a:r>
              <a:rPr lang="en-US" sz="2800" dirty="0" smtClean="0"/>
              <a:t>Number4</a:t>
            </a:r>
          </a:p>
          <a:p>
            <a:endParaRPr lang="en-US" dirty="0"/>
          </a:p>
        </p:txBody>
      </p:sp>
      <p:sp>
        <p:nvSpPr>
          <p:cNvPr id="70" name="TextBox 69"/>
          <p:cNvSpPr txBox="1"/>
          <p:nvPr/>
        </p:nvSpPr>
        <p:spPr>
          <a:xfrm>
            <a:off x="4724400" y="3276600"/>
            <a:ext cx="2209800" cy="800219"/>
          </a:xfrm>
          <a:prstGeom prst="rect">
            <a:avLst/>
          </a:prstGeom>
          <a:noFill/>
        </p:spPr>
        <p:txBody>
          <a:bodyPr wrap="square" rtlCol="0">
            <a:spAutoFit/>
          </a:bodyPr>
          <a:lstStyle/>
          <a:p>
            <a:r>
              <a:rPr lang="en-US" sz="2800" dirty="0" smtClean="0"/>
              <a:t>Number6</a:t>
            </a:r>
          </a:p>
          <a:p>
            <a:endParaRPr lang="en-US" dirty="0"/>
          </a:p>
        </p:txBody>
      </p:sp>
      <p:sp>
        <p:nvSpPr>
          <p:cNvPr id="71" name="TextBox 70"/>
          <p:cNvSpPr txBox="1"/>
          <p:nvPr/>
        </p:nvSpPr>
        <p:spPr>
          <a:xfrm>
            <a:off x="4724400" y="4267200"/>
            <a:ext cx="2209800" cy="800219"/>
          </a:xfrm>
          <a:prstGeom prst="rect">
            <a:avLst/>
          </a:prstGeom>
          <a:noFill/>
        </p:spPr>
        <p:txBody>
          <a:bodyPr wrap="square" rtlCol="0">
            <a:spAutoFit/>
          </a:bodyPr>
          <a:lstStyle/>
          <a:p>
            <a:r>
              <a:rPr lang="en-US" sz="2800" dirty="0" smtClean="0"/>
              <a:t>Number8</a:t>
            </a:r>
          </a:p>
          <a:p>
            <a:endParaRPr lang="en-US" dirty="0"/>
          </a:p>
        </p:txBody>
      </p:sp>
      <p:sp>
        <p:nvSpPr>
          <p:cNvPr id="72" name="TextBox 71"/>
          <p:cNvSpPr txBox="1"/>
          <p:nvPr/>
        </p:nvSpPr>
        <p:spPr>
          <a:xfrm>
            <a:off x="762000" y="1219200"/>
            <a:ext cx="2209800" cy="800219"/>
          </a:xfrm>
          <a:prstGeom prst="rect">
            <a:avLst/>
          </a:prstGeom>
          <a:noFill/>
        </p:spPr>
        <p:txBody>
          <a:bodyPr wrap="square" rtlCol="0">
            <a:spAutoFit/>
          </a:bodyPr>
          <a:lstStyle/>
          <a:p>
            <a:r>
              <a:rPr lang="en-US" sz="2800" dirty="0" smtClean="0"/>
              <a:t>Number1</a:t>
            </a:r>
          </a:p>
          <a:p>
            <a:endParaRPr lang="en-US" dirty="0"/>
          </a:p>
        </p:txBody>
      </p:sp>
      <p:sp>
        <p:nvSpPr>
          <p:cNvPr id="73" name="TextBox 72"/>
          <p:cNvSpPr txBox="1"/>
          <p:nvPr/>
        </p:nvSpPr>
        <p:spPr>
          <a:xfrm>
            <a:off x="762000" y="2133600"/>
            <a:ext cx="2209800" cy="800219"/>
          </a:xfrm>
          <a:prstGeom prst="rect">
            <a:avLst/>
          </a:prstGeom>
          <a:noFill/>
        </p:spPr>
        <p:txBody>
          <a:bodyPr wrap="square" rtlCol="0">
            <a:spAutoFit/>
          </a:bodyPr>
          <a:lstStyle/>
          <a:p>
            <a:r>
              <a:rPr lang="en-US" sz="2800" dirty="0" smtClean="0"/>
              <a:t>Number3</a:t>
            </a:r>
          </a:p>
          <a:p>
            <a:endParaRPr lang="en-US" dirty="0"/>
          </a:p>
        </p:txBody>
      </p:sp>
      <p:sp>
        <p:nvSpPr>
          <p:cNvPr id="74" name="TextBox 73"/>
          <p:cNvSpPr txBox="1"/>
          <p:nvPr/>
        </p:nvSpPr>
        <p:spPr>
          <a:xfrm>
            <a:off x="762000" y="2895600"/>
            <a:ext cx="2209800" cy="800219"/>
          </a:xfrm>
          <a:prstGeom prst="rect">
            <a:avLst/>
          </a:prstGeom>
          <a:noFill/>
        </p:spPr>
        <p:txBody>
          <a:bodyPr wrap="square" rtlCol="0">
            <a:spAutoFit/>
          </a:bodyPr>
          <a:lstStyle/>
          <a:p>
            <a:r>
              <a:rPr lang="en-US" sz="2800" dirty="0" smtClean="0"/>
              <a:t>Number5</a:t>
            </a:r>
          </a:p>
          <a:p>
            <a:endParaRPr lang="en-US" dirty="0"/>
          </a:p>
        </p:txBody>
      </p:sp>
      <p:sp>
        <p:nvSpPr>
          <p:cNvPr id="75" name="TextBox 74"/>
          <p:cNvSpPr txBox="1"/>
          <p:nvPr/>
        </p:nvSpPr>
        <p:spPr>
          <a:xfrm>
            <a:off x="762000" y="3810000"/>
            <a:ext cx="2209800" cy="800219"/>
          </a:xfrm>
          <a:prstGeom prst="rect">
            <a:avLst/>
          </a:prstGeom>
          <a:noFill/>
        </p:spPr>
        <p:txBody>
          <a:bodyPr wrap="square" rtlCol="0">
            <a:spAutoFit/>
          </a:bodyPr>
          <a:lstStyle/>
          <a:p>
            <a:r>
              <a:rPr lang="en-US" sz="2800" dirty="0" smtClean="0"/>
              <a:t>Number7</a:t>
            </a:r>
          </a:p>
          <a:p>
            <a:endParaRPr lang="en-US" dirty="0"/>
          </a:p>
        </p:txBody>
      </p:sp>
      <p:sp>
        <p:nvSpPr>
          <p:cNvPr id="76" name="TextBox 75"/>
          <p:cNvSpPr txBox="1"/>
          <p:nvPr/>
        </p:nvSpPr>
        <p:spPr>
          <a:xfrm>
            <a:off x="762000" y="4648200"/>
            <a:ext cx="2209800" cy="800219"/>
          </a:xfrm>
          <a:prstGeom prst="rect">
            <a:avLst/>
          </a:prstGeom>
          <a:noFill/>
        </p:spPr>
        <p:txBody>
          <a:bodyPr wrap="square" rtlCol="0">
            <a:spAutoFit/>
          </a:bodyPr>
          <a:lstStyle/>
          <a:p>
            <a:r>
              <a:rPr lang="en-US" sz="2800" dirty="0" smtClean="0"/>
              <a:t>Number9</a:t>
            </a:r>
          </a:p>
          <a:p>
            <a:endParaRPr lang="en-US" dirty="0"/>
          </a:p>
        </p:txBody>
      </p:sp>
    </p:spTree>
  </p:cSld>
  <p:clrMapOvr>
    <a:masterClrMapping/>
  </p:clrMapOvr>
  <p:transition>
    <p:wipe dir="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92763"/>
          </a:xfrm>
        </p:spPr>
        <p:txBody>
          <a:bodyPr>
            <a:normAutofit fontScale="92500"/>
          </a:bodyPr>
          <a:lstStyle/>
          <a:p>
            <a:r>
              <a:rPr lang="en-US" dirty="0" smtClean="0"/>
              <a:t>  </a:t>
            </a:r>
            <a:r>
              <a:rPr lang="en-US" dirty="0" smtClean="0"/>
              <a:t>Every decoded number must start with a static sequence called “Start signal” of black and white flashing, which is represented </a:t>
            </a:r>
            <a:r>
              <a:rPr lang="en-US" dirty="0" smtClean="0"/>
              <a:t>by</a:t>
            </a:r>
            <a:endParaRPr lang="en-US" dirty="0" smtClean="0"/>
          </a:p>
          <a:p>
            <a:pPr>
              <a:buNone/>
            </a:pPr>
            <a:endParaRPr lang="en-US" dirty="0" smtClean="0"/>
          </a:p>
          <a:p>
            <a:endParaRPr lang="en-US" dirty="0" smtClean="0"/>
          </a:p>
          <a:p>
            <a:r>
              <a:rPr lang="en-US" dirty="0" smtClean="0"/>
              <a:t>when </a:t>
            </a:r>
            <a:r>
              <a:rPr lang="en-US" dirty="0" smtClean="0"/>
              <a:t>the PIC detects “Start signal” it starts to read the following flashing which is the </a:t>
            </a:r>
            <a:r>
              <a:rPr lang="en-US" dirty="0" smtClean="0"/>
              <a:t>encrypted </a:t>
            </a:r>
            <a:r>
              <a:rPr lang="en-US" dirty="0" smtClean="0"/>
              <a:t>number.</a:t>
            </a:r>
          </a:p>
          <a:p>
            <a:pPr>
              <a:buNone/>
            </a:pPr>
            <a:r>
              <a:rPr lang="en-US" dirty="0" smtClean="0"/>
              <a:t> </a:t>
            </a:r>
            <a:r>
              <a:rPr lang="en-US" dirty="0" smtClean="0"/>
              <a:t>after detect the number there is a stop signal.</a:t>
            </a:r>
          </a:p>
          <a:p>
            <a:r>
              <a:rPr lang="en-US" dirty="0" smtClean="0"/>
              <a:t>the following step is to take a secret number from the user using keypad, which will be used as an input for a encryption function.</a:t>
            </a:r>
            <a:endParaRPr lang="en-US" dirty="0" smtClean="0"/>
          </a:p>
        </p:txBody>
      </p:sp>
      <p:sp>
        <p:nvSpPr>
          <p:cNvPr id="4" name="Rectangle 3"/>
          <p:cNvSpPr/>
          <p:nvPr/>
        </p:nvSpPr>
        <p:spPr>
          <a:xfrm>
            <a:off x="3581400" y="1981200"/>
            <a:ext cx="76200" cy="4572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4114800" y="1981200"/>
            <a:ext cx="76200" cy="4572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3810000" y="1981200"/>
            <a:ext cx="76200" cy="4572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4343400" y="1981200"/>
            <a:ext cx="76200" cy="4572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0120" y="152400"/>
            <a:ext cx="8183880" cy="1051560"/>
          </a:xfrm>
        </p:spPr>
        <p:txBody>
          <a:bodyPr/>
          <a:lstStyle/>
          <a:p>
            <a:r>
              <a:rPr lang="en-US" dirty="0" smtClean="0">
                <a:effectLst>
                  <a:outerShdw blurRad="53975" dist="22860" dir="5400000" algn="tl" rotWithShape="0">
                    <a:srgbClr val="000000">
                      <a:alpha val="55000"/>
                    </a:srgbClr>
                  </a:outerShdw>
                  <a:reflection blurRad="6350" stA="60000" endA="900" endPos="58000" dir="5400000" sy="-100000" algn="bl" rotWithShape="0"/>
                </a:effectLst>
              </a:rPr>
              <a:t>Introduction</a:t>
            </a:r>
            <a:endParaRPr lang="en-US" dirty="0">
              <a:effectLst>
                <a:outerShdw blurRad="53975" dist="22860" dir="5400000" algn="tl" rotWithShape="0">
                  <a:srgbClr val="000000">
                    <a:alpha val="55000"/>
                  </a:srgbClr>
                </a:outerShdw>
                <a:reflection blurRad="6350" stA="60000" endA="900" endPos="58000" dir="5400000" sy="-100000" algn="bl" rotWithShape="0"/>
              </a:effectLst>
            </a:endParaRPr>
          </a:p>
        </p:txBody>
      </p:sp>
      <p:sp>
        <p:nvSpPr>
          <p:cNvPr id="3" name="Content Placeholder 2"/>
          <p:cNvSpPr>
            <a:spLocks noGrp="1"/>
          </p:cNvSpPr>
          <p:nvPr>
            <p:ph idx="1"/>
          </p:nvPr>
        </p:nvSpPr>
        <p:spPr>
          <a:xfrm>
            <a:off x="457200" y="1524000"/>
            <a:ext cx="8183880" cy="4187952"/>
          </a:xfrm>
        </p:spPr>
        <p:txBody>
          <a:bodyPr>
            <a:normAutofit fontScale="92500"/>
          </a:bodyPr>
          <a:lstStyle/>
          <a:p>
            <a:r>
              <a:rPr lang="en-US" dirty="0" smtClean="0"/>
              <a:t>Computer networks have grown in both size and importance in a very short time. </a:t>
            </a:r>
            <a:endParaRPr lang="en-US" dirty="0" smtClean="0"/>
          </a:p>
          <a:p>
            <a:r>
              <a:rPr lang="en-US" dirty="0" smtClean="0"/>
              <a:t>If </a:t>
            </a:r>
            <a:r>
              <a:rPr lang="en-US" dirty="0" smtClean="0"/>
              <a:t>the security of the network is compromised, there could be serious consequences, such as loss of privacy, theft of information, and even legal liability. </a:t>
            </a:r>
            <a:endParaRPr lang="en-US" dirty="0" smtClean="0"/>
          </a:p>
          <a:p>
            <a:pPr algn="just"/>
            <a:r>
              <a:rPr lang="en-US" dirty="0" smtClean="0"/>
              <a:t>The types of potential threads to network security are always evolving which make the situation more challenging for network administrator,  </a:t>
            </a:r>
            <a:endParaRPr lang="en-US" dirty="0"/>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1000"/>
                                        <p:tgtEl>
                                          <p:spTgt spid="3">
                                            <p:txEl>
                                              <p:pRg st="0" end="0"/>
                                            </p:txEl>
                                          </p:spTgt>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1000"/>
                                        <p:tgtEl>
                                          <p:spTgt spid="3">
                                            <p:txEl>
                                              <p:pRg st="1" end="1"/>
                                            </p:txEl>
                                          </p:spTgt>
                                        </p:tgtEl>
                                      </p:cBhvr>
                                    </p:animEffect>
                                  </p:childTnLst>
                                </p:cTn>
                              </p:par>
                            </p:childTnLst>
                          </p:cTn>
                        </p:par>
                        <p:par>
                          <p:cTn id="16" fill="hold">
                            <p:stCondLst>
                              <p:cond delay="2500"/>
                            </p:stCondLst>
                            <p:childTnLst>
                              <p:par>
                                <p:cTn id="17" presetID="10" presetClass="entr" presetSubtype="0" fill="hold" grpId="0" nodeType="afterEffect">
                                  <p:stCondLst>
                                    <p:cond delay="0"/>
                                  </p:stCondLst>
                                  <p:childTnLst>
                                    <p:set>
                                      <p:cBhvr>
                                        <p:cTn id="18" dur="1" fill="hold">
                                          <p:stCondLst>
                                            <p:cond delay="0"/>
                                          </p:stCondLst>
                                        </p:cTn>
                                        <p:tgtEl>
                                          <p:spTgt spid="3">
                                            <p:txEl>
                                              <p:charRg st="238" end="380"/>
                                            </p:txEl>
                                          </p:spTgt>
                                        </p:tgtEl>
                                        <p:attrNameLst>
                                          <p:attrName>style.visibility</p:attrName>
                                        </p:attrNameLst>
                                      </p:cBhvr>
                                      <p:to>
                                        <p:strVal val="visible"/>
                                      </p:to>
                                    </p:set>
                                    <p:animEffect transition="in" filter="fade">
                                      <p:cBhvr>
                                        <p:cTn id="19" dur="1000"/>
                                        <p:tgtEl>
                                          <p:spTgt spid="3">
                                            <p:txEl>
                                              <p:charRg st="238" end="38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8600"/>
            <a:ext cx="8183880" cy="1051560"/>
          </a:xfrm>
        </p:spPr>
        <p:txBody>
          <a:bodyPr/>
          <a:lstStyle/>
          <a:p>
            <a:r>
              <a:rPr lang="en-US" dirty="0" smtClean="0">
                <a:effectLst>
                  <a:outerShdw blurRad="53975" dist="22860" dir="5400000" algn="tl" rotWithShape="0">
                    <a:srgbClr val="000000">
                      <a:alpha val="55000"/>
                    </a:srgbClr>
                  </a:outerShdw>
                  <a:reflection blurRad="6350" stA="60000" endA="900" endPos="58000" dir="5400000" sy="-100000" algn="bl" rotWithShape="0"/>
                </a:effectLst>
              </a:rPr>
              <a:t>Software</a:t>
            </a:r>
            <a:endParaRPr lang="en-US" dirty="0">
              <a:effectLst>
                <a:outerShdw blurRad="53975" dist="22860" dir="5400000" algn="tl" rotWithShape="0">
                  <a:srgbClr val="000000">
                    <a:alpha val="55000"/>
                  </a:srgbClr>
                </a:outerShdw>
                <a:reflection blurRad="6350" stA="60000" endA="900" endPos="58000" dir="5400000" sy="-100000" algn="bl" rotWithShape="0"/>
              </a:effectLst>
            </a:endParaRPr>
          </a:p>
        </p:txBody>
      </p:sp>
      <p:sp>
        <p:nvSpPr>
          <p:cNvPr id="3" name="Content Placeholder 2"/>
          <p:cNvSpPr>
            <a:spLocks noGrp="1"/>
          </p:cNvSpPr>
          <p:nvPr>
            <p:ph idx="1"/>
          </p:nvPr>
        </p:nvSpPr>
        <p:spPr>
          <a:xfrm>
            <a:off x="533400" y="1524000"/>
            <a:ext cx="8183880" cy="4187952"/>
          </a:xfrm>
        </p:spPr>
        <p:txBody>
          <a:bodyPr>
            <a:normAutofit/>
          </a:bodyPr>
          <a:lstStyle/>
          <a:p>
            <a:r>
              <a:rPr lang="en-US" dirty="0" smtClean="0"/>
              <a:t> Language</a:t>
            </a:r>
          </a:p>
          <a:p>
            <a:pPr>
              <a:buNone/>
            </a:pPr>
            <a:r>
              <a:rPr lang="en-US" dirty="0" smtClean="0"/>
              <a:t>   We used C to program software for our </a:t>
            </a:r>
            <a:r>
              <a:rPr lang="en-US" dirty="0" smtClean="0"/>
              <a:t>   project </a:t>
            </a:r>
            <a:endParaRPr lang="en-US" dirty="0" smtClean="0"/>
          </a:p>
          <a:p>
            <a:pPr>
              <a:buNone/>
            </a:pPr>
            <a:r>
              <a:rPr lang="en-US" dirty="0" smtClean="0"/>
              <a:t>  </a:t>
            </a:r>
            <a:r>
              <a:rPr lang="en-US" dirty="0" smtClean="0"/>
              <a:t> </a:t>
            </a:r>
            <a:r>
              <a:rPr lang="en-US" dirty="0" smtClean="0"/>
              <a:t>to program the microcontroller, and PHP &amp; JavaScript to program the website.</a:t>
            </a:r>
          </a:p>
          <a:p>
            <a:pPr>
              <a:buNone/>
            </a:pPr>
            <a:r>
              <a:rPr lang="en-US" dirty="0" smtClean="0"/>
              <a:t>   by using </a:t>
            </a:r>
            <a:r>
              <a:rPr lang="en-US" dirty="0" err="1" smtClean="0"/>
              <a:t>PicC</a:t>
            </a:r>
            <a:r>
              <a:rPr lang="en-US" dirty="0" smtClean="0"/>
              <a:t> program.</a:t>
            </a:r>
          </a:p>
          <a:p>
            <a:r>
              <a:rPr lang="en-US" dirty="0" smtClean="0"/>
              <a:t> Compiler</a:t>
            </a:r>
          </a:p>
          <a:p>
            <a:pPr>
              <a:buNone/>
            </a:pPr>
            <a:r>
              <a:rPr lang="en-US" dirty="0" smtClean="0"/>
              <a:t>   </a:t>
            </a:r>
            <a:r>
              <a:rPr lang="en-US" dirty="0" err="1" smtClean="0"/>
              <a:t>PicC</a:t>
            </a:r>
            <a:r>
              <a:rPr lang="en-US" dirty="0" smtClean="0"/>
              <a:t> Complier.</a:t>
            </a:r>
          </a:p>
          <a:p>
            <a:pPr>
              <a:buNone/>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500"/>
                                        <p:tgtEl>
                                          <p:spTgt spid="3">
                                            <p:txEl>
                                              <p:pRg st="0" end="0"/>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500"/>
                                        <p:tgtEl>
                                          <p:spTgt spid="3">
                                            <p:txEl>
                                              <p:pRg st="1" end="1"/>
                                            </p:txEl>
                                          </p:spTgt>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500"/>
                                        <p:tgtEl>
                                          <p:spTgt spid="3">
                                            <p:txEl>
                                              <p:pRg st="2" end="2"/>
                                            </p:txEl>
                                          </p:spTgt>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fade">
                                      <p:cBhvr>
                                        <p:cTn id="23" dur="500"/>
                                        <p:tgtEl>
                                          <p:spTgt spid="3">
                                            <p:txEl>
                                              <p:pRg st="3" end="3"/>
                                            </p:txEl>
                                          </p:spTgt>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Effect transition="in" filter="fade">
                                      <p:cBhvr>
                                        <p:cTn id="31"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Straight Arrow Connector 6"/>
          <p:cNvCxnSpPr/>
          <p:nvPr/>
        </p:nvCxnSpPr>
        <p:spPr>
          <a:xfrm rot="10800000">
            <a:off x="381000" y="3352800"/>
            <a:ext cx="2667000" cy="1588"/>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3048000" y="2284412"/>
            <a:ext cx="2667000" cy="1588"/>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5867400" y="3429000"/>
            <a:ext cx="2743200" cy="1588"/>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838200" y="3657600"/>
            <a:ext cx="1905000" cy="400110"/>
          </a:xfrm>
          <a:prstGeom prst="rect">
            <a:avLst/>
          </a:prstGeom>
          <a:noFill/>
        </p:spPr>
        <p:txBody>
          <a:bodyPr wrap="square" rtlCol="0">
            <a:spAutoFit/>
          </a:bodyPr>
          <a:lstStyle/>
          <a:p>
            <a:r>
              <a:rPr lang="en-US" sz="2000" dirty="0" smtClean="0"/>
              <a:t>Start signal</a:t>
            </a:r>
            <a:endParaRPr lang="en-US" sz="2000" dirty="0"/>
          </a:p>
        </p:txBody>
      </p:sp>
      <p:sp>
        <p:nvSpPr>
          <p:cNvPr id="13" name="TextBox 12"/>
          <p:cNvSpPr txBox="1"/>
          <p:nvPr/>
        </p:nvSpPr>
        <p:spPr>
          <a:xfrm>
            <a:off x="3581400" y="1600200"/>
            <a:ext cx="1905000" cy="400110"/>
          </a:xfrm>
          <a:prstGeom prst="rect">
            <a:avLst/>
          </a:prstGeom>
          <a:noFill/>
        </p:spPr>
        <p:txBody>
          <a:bodyPr wrap="square" rtlCol="0">
            <a:spAutoFit/>
          </a:bodyPr>
          <a:lstStyle/>
          <a:p>
            <a:r>
              <a:rPr lang="en-US" sz="2000" dirty="0" smtClean="0"/>
              <a:t>data signal</a:t>
            </a:r>
            <a:endParaRPr lang="en-US" sz="2000" dirty="0"/>
          </a:p>
        </p:txBody>
      </p:sp>
      <p:sp>
        <p:nvSpPr>
          <p:cNvPr id="14" name="TextBox 13"/>
          <p:cNvSpPr txBox="1"/>
          <p:nvPr/>
        </p:nvSpPr>
        <p:spPr>
          <a:xfrm>
            <a:off x="6400800" y="3505200"/>
            <a:ext cx="1905000" cy="400110"/>
          </a:xfrm>
          <a:prstGeom prst="rect">
            <a:avLst/>
          </a:prstGeom>
          <a:noFill/>
        </p:spPr>
        <p:txBody>
          <a:bodyPr wrap="square" rtlCol="0">
            <a:spAutoFit/>
          </a:bodyPr>
          <a:lstStyle/>
          <a:p>
            <a:r>
              <a:rPr lang="en-US" sz="2000" dirty="0" smtClean="0"/>
              <a:t>stop signal</a:t>
            </a:r>
            <a:endParaRPr lang="en-US" sz="2000" dirty="0"/>
          </a:p>
        </p:txBody>
      </p:sp>
      <p:sp>
        <p:nvSpPr>
          <p:cNvPr id="10" name="TextBox 9"/>
          <p:cNvSpPr txBox="1"/>
          <p:nvPr/>
        </p:nvSpPr>
        <p:spPr>
          <a:xfrm>
            <a:off x="2286000" y="533400"/>
            <a:ext cx="3886200" cy="954107"/>
          </a:xfrm>
          <a:prstGeom prst="rect">
            <a:avLst/>
          </a:prstGeom>
          <a:noFill/>
        </p:spPr>
        <p:txBody>
          <a:bodyPr wrap="square" rtlCol="0">
            <a:spAutoFit/>
          </a:bodyPr>
          <a:lstStyle/>
          <a:p>
            <a:pPr algn="ctr"/>
            <a:r>
              <a:rPr lang="en-US" sz="2800" dirty="0" smtClean="0"/>
              <a:t>The transferring of the encrypted data </a:t>
            </a:r>
            <a:endParaRPr lang="en-US" sz="2800" dirty="0"/>
          </a:p>
        </p:txBody>
      </p:sp>
      <p:pic>
        <p:nvPicPr>
          <p:cNvPr id="15" name="Picture 2"/>
          <p:cNvPicPr>
            <a:picLocks noChangeAspect="1" noChangeArrowheads="1"/>
          </p:cNvPicPr>
          <p:nvPr/>
        </p:nvPicPr>
        <p:blipFill>
          <a:blip r:embed="rId2" cstate="print"/>
          <a:srcRect/>
          <a:stretch>
            <a:fillRect/>
          </a:stretch>
        </p:blipFill>
        <p:spPr bwMode="auto">
          <a:xfrm>
            <a:off x="381000" y="2590800"/>
            <a:ext cx="8210550" cy="533400"/>
          </a:xfrm>
          <a:prstGeom prst="rect">
            <a:avLst/>
          </a:prstGeom>
          <a:noFill/>
          <a:ln w="9525">
            <a:noFill/>
            <a:miter lim="800000"/>
            <a:headEnd/>
            <a:tailEnd/>
          </a:ln>
        </p:spPr>
      </p:pic>
      <p:sp>
        <p:nvSpPr>
          <p:cNvPr id="16" name="TextBox 15"/>
          <p:cNvSpPr txBox="1"/>
          <p:nvPr/>
        </p:nvSpPr>
        <p:spPr>
          <a:xfrm>
            <a:off x="914400" y="4572000"/>
            <a:ext cx="7543800" cy="830997"/>
          </a:xfrm>
          <a:prstGeom prst="rect">
            <a:avLst/>
          </a:prstGeom>
          <a:noFill/>
        </p:spPr>
        <p:txBody>
          <a:bodyPr wrap="square" rtlCol="0">
            <a:spAutoFit/>
          </a:bodyPr>
          <a:lstStyle/>
          <a:p>
            <a:pPr algn="ctr"/>
            <a:r>
              <a:rPr lang="en-US" sz="2400" dirty="0" smtClean="0"/>
              <a:t>Start signal and after that data signal then stop signal</a:t>
            </a:r>
            <a:endParaRPr lang="en-US" sz="2400" dirty="0"/>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down)">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183880" cy="1051560"/>
          </a:xfrm>
        </p:spPr>
        <p:txBody>
          <a:bodyPr/>
          <a:lstStyle/>
          <a:p>
            <a:r>
              <a:rPr lang="en-US" dirty="0" smtClean="0">
                <a:effectLst>
                  <a:outerShdw blurRad="53975" dist="22860" dir="5400000" algn="tl" rotWithShape="0">
                    <a:srgbClr val="000000">
                      <a:alpha val="55000"/>
                    </a:srgbClr>
                  </a:outerShdw>
                  <a:reflection blurRad="6350" stA="60000" endA="900" endPos="58000" dir="5400000" sy="-100000" algn="bl" rotWithShape="0"/>
                </a:effectLst>
              </a:rPr>
              <a:t>Code:</a:t>
            </a:r>
            <a:endParaRPr lang="en-US" dirty="0">
              <a:effectLst>
                <a:outerShdw blurRad="53975" dist="22860" dir="5400000" algn="tl" rotWithShape="0">
                  <a:srgbClr val="000000">
                    <a:alpha val="55000"/>
                  </a:srgbClr>
                </a:outerShdw>
                <a:reflection blurRad="6350" stA="60000" endA="900" endPos="58000" dir="5400000" sy="-100000" algn="bl" rotWithShape="0"/>
              </a:effectLst>
            </a:endParaRPr>
          </a:p>
        </p:txBody>
      </p:sp>
      <p:sp>
        <p:nvSpPr>
          <p:cNvPr id="3" name="Content Placeholder 2"/>
          <p:cNvSpPr>
            <a:spLocks noGrp="1"/>
          </p:cNvSpPr>
          <p:nvPr>
            <p:ph idx="1"/>
          </p:nvPr>
        </p:nvSpPr>
        <p:spPr>
          <a:xfrm>
            <a:off x="609600" y="1219200"/>
            <a:ext cx="8183880" cy="4187952"/>
          </a:xfrm>
        </p:spPr>
        <p:txBody>
          <a:bodyPr>
            <a:normAutofit fontScale="92500" lnSpcReduction="10000"/>
          </a:bodyPr>
          <a:lstStyle/>
          <a:p>
            <a:r>
              <a:rPr lang="en-US" dirty="0" smtClean="0"/>
              <a:t>We used Symmetric Encryption method.</a:t>
            </a:r>
          </a:p>
          <a:p>
            <a:pPr>
              <a:buNone/>
            </a:pPr>
            <a:r>
              <a:rPr lang="en-US" dirty="0" smtClean="0"/>
              <a:t>  Symmetric Encryption is to use </a:t>
            </a:r>
            <a:r>
              <a:rPr lang="en-US" dirty="0" smtClean="0"/>
              <a:t>a </a:t>
            </a:r>
            <a:r>
              <a:rPr lang="en-US" dirty="0" smtClean="0"/>
              <a:t>secret </a:t>
            </a:r>
            <a:r>
              <a:rPr lang="en-US" dirty="0" smtClean="0"/>
              <a:t>key between tow parties.</a:t>
            </a:r>
          </a:p>
          <a:p>
            <a:pPr>
              <a:buNone/>
            </a:pPr>
            <a:r>
              <a:rPr lang="en-US" dirty="0" smtClean="0"/>
              <a:t>  The client take a secret key from the screen   depending on the </a:t>
            </a:r>
            <a:r>
              <a:rPr lang="en-US" dirty="0" smtClean="0"/>
              <a:t>flashing sequence,</a:t>
            </a:r>
            <a:endParaRPr lang="en-US" dirty="0" smtClean="0"/>
          </a:p>
          <a:p>
            <a:pPr>
              <a:buNone/>
            </a:pPr>
            <a:r>
              <a:rPr lang="en-US" dirty="0" smtClean="0"/>
              <a:t>   and then the client enter his Secret number on the keypad.</a:t>
            </a:r>
          </a:p>
          <a:p>
            <a:pPr>
              <a:buNone/>
            </a:pPr>
            <a:r>
              <a:rPr lang="en-US" dirty="0" smtClean="0"/>
              <a:t>  This way of authentication give high level </a:t>
            </a:r>
            <a:r>
              <a:rPr lang="en-US" dirty="0" smtClean="0"/>
              <a:t>of security </a:t>
            </a:r>
            <a:r>
              <a:rPr lang="en-US" dirty="0" smtClean="0"/>
              <a:t>because for each time the same user take different random number. </a:t>
            </a:r>
          </a:p>
          <a:p>
            <a:pPr>
              <a:buNone/>
            </a:pPr>
            <a:endParaRPr lang="en-US" dirty="0"/>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500"/>
                                        <p:tgtEl>
                                          <p:spTgt spid="3">
                                            <p:txEl>
                                              <p:pRg st="0" end="0"/>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500"/>
                                        <p:tgtEl>
                                          <p:spTgt spid="3">
                                            <p:txEl>
                                              <p:pRg st="1" end="1"/>
                                            </p:txEl>
                                          </p:spTgt>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500"/>
                                        <p:tgtEl>
                                          <p:spTgt spid="3">
                                            <p:txEl>
                                              <p:pRg st="2" end="2"/>
                                            </p:txEl>
                                          </p:spTgt>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fade">
                                      <p:cBhvr>
                                        <p:cTn id="23" dur="500"/>
                                        <p:tgtEl>
                                          <p:spTgt spid="3">
                                            <p:txEl>
                                              <p:pRg st="3" end="3"/>
                                            </p:txEl>
                                          </p:spTgt>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81000"/>
            <a:ext cx="8183880" cy="1051560"/>
          </a:xfrm>
        </p:spPr>
        <p:txBody>
          <a:bodyPr/>
          <a:lstStyle/>
          <a:p>
            <a:pPr algn="ctr"/>
            <a:r>
              <a:rPr lang="en-US" dirty="0" smtClean="0">
                <a:effectLst>
                  <a:outerShdw blurRad="53975" dist="22860" dir="5400000" algn="tl" rotWithShape="0">
                    <a:srgbClr val="000000">
                      <a:alpha val="55000"/>
                    </a:srgbClr>
                  </a:outerShdw>
                  <a:reflection blurRad="6350" stA="60000" endA="900" endPos="58000" dir="5400000" sy="-100000" algn="bl" rotWithShape="0"/>
                </a:effectLst>
              </a:rPr>
              <a:t>Symmetric Encryption</a:t>
            </a:r>
            <a:endParaRPr lang="en-US" dirty="0">
              <a:effectLst>
                <a:outerShdw blurRad="53975" dist="22860" dir="5400000" algn="tl" rotWithShape="0">
                  <a:srgbClr val="000000">
                    <a:alpha val="55000"/>
                  </a:srgbClr>
                </a:outerShdw>
                <a:reflection blurRad="6350" stA="60000" endA="900" endPos="58000" dir="5400000" sy="-100000" algn="bl" rotWithShape="0"/>
              </a:effectLst>
            </a:endParaRPr>
          </a:p>
        </p:txBody>
      </p:sp>
      <p:pic>
        <p:nvPicPr>
          <p:cNvPr id="6146" name="Picture 2" descr="C:\Users\Razan\Desktop\symmetric.jpg"/>
          <p:cNvPicPr>
            <a:picLocks noGrp="1" noChangeAspect="1" noChangeArrowheads="1"/>
          </p:cNvPicPr>
          <p:nvPr>
            <p:ph idx="1"/>
          </p:nvPr>
        </p:nvPicPr>
        <p:blipFill>
          <a:blip r:embed="rId2" cstate="print"/>
          <a:srcRect/>
          <a:stretch>
            <a:fillRect/>
          </a:stretch>
        </p:blipFill>
        <p:spPr bwMode="auto">
          <a:xfrm>
            <a:off x="1600200" y="1600200"/>
            <a:ext cx="5832745" cy="4187825"/>
          </a:xfrm>
          <a:prstGeom prst="rect">
            <a:avLst/>
          </a:prstGeom>
          <a:noFill/>
        </p:spPr>
      </p:pic>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7" presetClass="entr" presetSubtype="4" fill="hold" nodeType="afterEffect">
                                  <p:stCondLst>
                                    <p:cond delay="0"/>
                                  </p:stCondLst>
                                  <p:childTnLst>
                                    <p:set>
                                      <p:cBhvr>
                                        <p:cTn id="10" dur="1" fill="hold">
                                          <p:stCondLst>
                                            <p:cond delay="0"/>
                                          </p:stCondLst>
                                        </p:cTn>
                                        <p:tgtEl>
                                          <p:spTgt spid="6146"/>
                                        </p:tgtEl>
                                        <p:attrNameLst>
                                          <p:attrName>style.visibility</p:attrName>
                                        </p:attrNameLst>
                                      </p:cBhvr>
                                      <p:to>
                                        <p:strVal val="visible"/>
                                      </p:to>
                                    </p:set>
                                    <p:anim calcmode="lin" valueType="num">
                                      <p:cBhvr additive="base">
                                        <p:cTn id="11" dur="1000" fill="hold"/>
                                        <p:tgtEl>
                                          <p:spTgt spid="6146"/>
                                        </p:tgtEl>
                                        <p:attrNameLst>
                                          <p:attrName>ppt_x</p:attrName>
                                        </p:attrNameLst>
                                      </p:cBhvr>
                                      <p:tavLst>
                                        <p:tav tm="0">
                                          <p:val>
                                            <p:strVal val="#ppt_x"/>
                                          </p:val>
                                        </p:tav>
                                        <p:tav tm="100000">
                                          <p:val>
                                            <p:strVal val="#ppt_x"/>
                                          </p:val>
                                        </p:tav>
                                      </p:tavLst>
                                    </p:anim>
                                    <p:anim calcmode="lin" valueType="num">
                                      <p:cBhvr additive="base">
                                        <p:cTn id="12" dur="1000" fill="hold"/>
                                        <p:tgtEl>
                                          <p:spTgt spid="614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364163"/>
          </a:xfrm>
        </p:spPr>
        <p:txBody>
          <a:bodyPr>
            <a:noAutofit/>
          </a:bodyPr>
          <a:lstStyle/>
          <a:p>
            <a:r>
              <a:rPr lang="en-US" dirty="0" smtClean="0"/>
              <a:t> After that we made </a:t>
            </a:r>
            <a:r>
              <a:rPr lang="en-US" dirty="0" smtClean="0"/>
              <a:t>hashing function </a:t>
            </a:r>
            <a:r>
              <a:rPr lang="en-US" dirty="0" smtClean="0"/>
              <a:t>depending on MD5 protocol to generate number that depends on the flashing number and on the secret number </a:t>
            </a:r>
            <a:r>
              <a:rPr lang="en-US" dirty="0" smtClean="0"/>
              <a:t>of the </a:t>
            </a:r>
            <a:r>
              <a:rPr lang="en-US" dirty="0" smtClean="0"/>
              <a:t>user.</a:t>
            </a:r>
          </a:p>
          <a:p>
            <a:r>
              <a:rPr lang="en-US" dirty="0" smtClean="0"/>
              <a:t> User enter that number in text field to use his account.</a:t>
            </a:r>
          </a:p>
          <a:p>
            <a:pPr>
              <a:buNone/>
            </a:pPr>
            <a:r>
              <a:rPr lang="en-US" dirty="0" smtClean="0"/>
              <a:t>  </a:t>
            </a:r>
            <a:r>
              <a:rPr lang="en-US" dirty="0" smtClean="0"/>
              <a:t>computer </a:t>
            </a:r>
            <a:r>
              <a:rPr lang="en-US" dirty="0" smtClean="0"/>
              <a:t>compare between the entered number and the flashing which is hashed using secret number </a:t>
            </a:r>
            <a:r>
              <a:rPr lang="en-US" dirty="0" smtClean="0"/>
              <a:t>of the user </a:t>
            </a:r>
            <a:r>
              <a:rPr lang="en-US" dirty="0" smtClean="0"/>
              <a:t>if it is true then user </a:t>
            </a:r>
            <a:r>
              <a:rPr lang="en-US" dirty="0" smtClean="0"/>
              <a:t>can </a:t>
            </a:r>
            <a:r>
              <a:rPr lang="en-US" dirty="0" smtClean="0"/>
              <a:t>login </a:t>
            </a:r>
            <a:r>
              <a:rPr lang="en-US" dirty="0" smtClean="0"/>
              <a:t>to his account. </a:t>
            </a:r>
            <a:endParaRPr lang="en-US" dirty="0" smtClean="0"/>
          </a:p>
          <a:p>
            <a:pPr>
              <a:buNone/>
            </a:pPr>
            <a:r>
              <a:rPr lang="en-US" dirty="0" smtClean="0"/>
              <a:t>    </a:t>
            </a:r>
            <a:endParaRPr lang="en-US" dirty="0"/>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500"/>
                                        <p:tgtEl>
                                          <p:spTgt spid="3">
                                            <p:txEl>
                                              <p:pRg st="1" end="1"/>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1752600" y="1371600"/>
            <a:ext cx="1371600" cy="838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computer</a:t>
            </a:r>
            <a:endParaRPr lang="en-US" dirty="0"/>
          </a:p>
        </p:txBody>
      </p:sp>
      <p:sp>
        <p:nvSpPr>
          <p:cNvPr id="5" name="Rounded Rectangle 4"/>
          <p:cNvSpPr/>
          <p:nvPr/>
        </p:nvSpPr>
        <p:spPr>
          <a:xfrm>
            <a:off x="7086600" y="1371600"/>
            <a:ext cx="1371600" cy="838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PIC</a:t>
            </a:r>
            <a:endParaRPr lang="en-US" dirty="0"/>
          </a:p>
        </p:txBody>
      </p:sp>
      <p:sp>
        <p:nvSpPr>
          <p:cNvPr id="6" name="TextBox 5"/>
          <p:cNvSpPr txBox="1"/>
          <p:nvPr/>
        </p:nvSpPr>
        <p:spPr>
          <a:xfrm>
            <a:off x="381000" y="1219200"/>
            <a:ext cx="1295400" cy="1754326"/>
          </a:xfrm>
          <a:prstGeom prst="rect">
            <a:avLst/>
          </a:prstGeom>
          <a:noFill/>
        </p:spPr>
        <p:txBody>
          <a:bodyPr wrap="square" rtlCol="0">
            <a:spAutoFit/>
          </a:bodyPr>
          <a:lstStyle/>
          <a:p>
            <a:r>
              <a:rPr lang="en-US" dirty="0" smtClean="0"/>
              <a:t>Database for users with username and password</a:t>
            </a:r>
          </a:p>
        </p:txBody>
      </p:sp>
      <p:sp>
        <p:nvSpPr>
          <p:cNvPr id="7" name="TextBox 6"/>
          <p:cNvSpPr txBox="1"/>
          <p:nvPr/>
        </p:nvSpPr>
        <p:spPr>
          <a:xfrm>
            <a:off x="6172200" y="2590800"/>
            <a:ext cx="2667000" cy="646331"/>
          </a:xfrm>
          <a:prstGeom prst="rect">
            <a:avLst/>
          </a:prstGeom>
          <a:noFill/>
        </p:spPr>
        <p:txBody>
          <a:bodyPr wrap="square" rtlCol="0">
            <a:spAutoFit/>
          </a:bodyPr>
          <a:lstStyle/>
          <a:p>
            <a:r>
              <a:rPr lang="en-US" dirty="0" smtClean="0"/>
              <a:t>Enter secret key using keypad</a:t>
            </a:r>
          </a:p>
        </p:txBody>
      </p:sp>
      <p:cxnSp>
        <p:nvCxnSpPr>
          <p:cNvPr id="9" name="Straight Arrow Connector 8"/>
          <p:cNvCxnSpPr/>
          <p:nvPr/>
        </p:nvCxnSpPr>
        <p:spPr>
          <a:xfrm>
            <a:off x="3505200" y="1600200"/>
            <a:ext cx="34290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3124200" y="1295400"/>
            <a:ext cx="4038599" cy="646331"/>
          </a:xfrm>
          <a:prstGeom prst="rect">
            <a:avLst/>
          </a:prstGeom>
          <a:noFill/>
        </p:spPr>
        <p:txBody>
          <a:bodyPr wrap="square" rtlCol="0">
            <a:spAutoFit/>
          </a:bodyPr>
          <a:lstStyle/>
          <a:p>
            <a:pPr algn="ctr"/>
            <a:r>
              <a:rPr lang="en-US" dirty="0" smtClean="0"/>
              <a:t>Sending encrypt data using        flashing bars</a:t>
            </a:r>
            <a:endParaRPr lang="en-US" dirty="0"/>
          </a:p>
        </p:txBody>
      </p:sp>
      <p:sp>
        <p:nvSpPr>
          <p:cNvPr id="14" name="TextBox 13"/>
          <p:cNvSpPr txBox="1"/>
          <p:nvPr/>
        </p:nvSpPr>
        <p:spPr>
          <a:xfrm>
            <a:off x="6096000" y="3200400"/>
            <a:ext cx="2514600" cy="2031325"/>
          </a:xfrm>
          <a:prstGeom prst="rect">
            <a:avLst/>
          </a:prstGeom>
          <a:noFill/>
        </p:spPr>
        <p:txBody>
          <a:bodyPr wrap="square" rtlCol="0">
            <a:spAutoFit/>
          </a:bodyPr>
          <a:lstStyle/>
          <a:p>
            <a:r>
              <a:rPr lang="en-US" dirty="0" smtClean="0"/>
              <a:t>The PIC decrypt the data from flashing</a:t>
            </a:r>
          </a:p>
          <a:p>
            <a:r>
              <a:rPr lang="en-US" dirty="0" smtClean="0"/>
              <a:t>Then using the secret key and data to calculate </a:t>
            </a:r>
          </a:p>
          <a:p>
            <a:r>
              <a:rPr lang="en-US" dirty="0" smtClean="0">
                <a:solidFill>
                  <a:srgbClr val="FF0000"/>
                </a:solidFill>
              </a:rPr>
              <a:t>A new Data </a:t>
            </a:r>
            <a:r>
              <a:rPr lang="en-US" dirty="0" smtClean="0"/>
              <a:t>using hash function</a:t>
            </a:r>
            <a:r>
              <a:rPr lang="en-US" dirty="0" smtClean="0">
                <a:solidFill>
                  <a:srgbClr val="FF0000"/>
                </a:solidFill>
              </a:rPr>
              <a:t> </a:t>
            </a:r>
            <a:endParaRPr lang="en-US" dirty="0">
              <a:solidFill>
                <a:srgbClr val="FF0000"/>
              </a:solidFill>
            </a:endParaRPr>
          </a:p>
        </p:txBody>
      </p:sp>
      <p:cxnSp>
        <p:nvCxnSpPr>
          <p:cNvPr id="16" name="Straight Arrow Connector 15"/>
          <p:cNvCxnSpPr/>
          <p:nvPr/>
        </p:nvCxnSpPr>
        <p:spPr>
          <a:xfrm rot="10800000">
            <a:off x="3581400" y="1981200"/>
            <a:ext cx="3352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3429000" y="2057400"/>
            <a:ext cx="2944139" cy="369332"/>
          </a:xfrm>
          <a:prstGeom prst="rect">
            <a:avLst/>
          </a:prstGeom>
          <a:noFill/>
        </p:spPr>
        <p:txBody>
          <a:bodyPr wrap="none" rtlCol="0">
            <a:spAutoFit/>
          </a:bodyPr>
          <a:lstStyle/>
          <a:p>
            <a:r>
              <a:rPr lang="en-US" dirty="0" smtClean="0"/>
              <a:t>Write the data from PIC to PC</a:t>
            </a:r>
          </a:p>
        </p:txBody>
      </p:sp>
      <p:sp>
        <p:nvSpPr>
          <p:cNvPr id="20" name="TextBox 19"/>
          <p:cNvSpPr txBox="1"/>
          <p:nvPr/>
        </p:nvSpPr>
        <p:spPr>
          <a:xfrm>
            <a:off x="1600200" y="2514600"/>
            <a:ext cx="2362200" cy="2585323"/>
          </a:xfrm>
          <a:prstGeom prst="rect">
            <a:avLst/>
          </a:prstGeom>
          <a:noFill/>
        </p:spPr>
        <p:txBody>
          <a:bodyPr wrap="square" rtlCol="0">
            <a:spAutoFit/>
          </a:bodyPr>
          <a:lstStyle/>
          <a:p>
            <a:r>
              <a:rPr lang="en-US" dirty="0" smtClean="0"/>
              <a:t>Computer calculate secret key and flashing data using hash function</a:t>
            </a:r>
          </a:p>
          <a:p>
            <a:r>
              <a:rPr lang="en-US" dirty="0" smtClean="0"/>
              <a:t>Then comparing with data from PIC</a:t>
            </a:r>
          </a:p>
          <a:p>
            <a:r>
              <a:rPr lang="en-US" dirty="0" smtClean="0"/>
              <a:t>If it is match then the authentication </a:t>
            </a:r>
            <a:r>
              <a:rPr lang="en-US" dirty="0" smtClean="0">
                <a:solidFill>
                  <a:srgbClr val="FF0000"/>
                </a:solidFill>
              </a:rPr>
              <a:t>ok</a:t>
            </a:r>
          </a:p>
          <a:p>
            <a:endParaRPr lang="en-US" dirty="0"/>
          </a:p>
        </p:txBody>
      </p:sp>
      <p:sp>
        <p:nvSpPr>
          <p:cNvPr id="12" name="TextBox 11"/>
          <p:cNvSpPr txBox="1"/>
          <p:nvPr/>
        </p:nvSpPr>
        <p:spPr>
          <a:xfrm>
            <a:off x="2286000" y="457200"/>
            <a:ext cx="4800600" cy="369332"/>
          </a:xfrm>
          <a:prstGeom prst="rect">
            <a:avLst/>
          </a:prstGeom>
          <a:noFill/>
        </p:spPr>
        <p:txBody>
          <a:bodyPr wrap="square" rtlCol="0">
            <a:spAutoFit/>
          </a:bodyPr>
          <a:lstStyle/>
          <a:p>
            <a:pPr algn="ctr"/>
            <a:r>
              <a:rPr lang="en-US" dirty="0" smtClean="0"/>
              <a:t>Communication protocol</a:t>
            </a:r>
            <a:endParaRPr lang="en-US" dirty="0"/>
          </a:p>
        </p:txBody>
      </p:sp>
    </p:spTree>
  </p:cSld>
  <p:clrMapOvr>
    <a:masterClrMapping/>
  </p:clrMapOvr>
  <p:transition>
    <p:wipe dir="d"/>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183880" cy="1051560"/>
          </a:xfrm>
        </p:spPr>
        <p:txBody>
          <a:bodyPr/>
          <a:lstStyle/>
          <a:p>
            <a:r>
              <a:rPr lang="en-US" dirty="0" smtClean="0">
                <a:effectLst>
                  <a:outerShdw blurRad="53975" dist="22860" dir="5400000" algn="tl" rotWithShape="0">
                    <a:srgbClr val="000000">
                      <a:alpha val="55000"/>
                    </a:srgbClr>
                  </a:outerShdw>
                  <a:reflection blurRad="6350" stA="60000" endA="900" endPos="58000" dir="5400000" sy="-100000" algn="bl" rotWithShape="0"/>
                </a:effectLst>
              </a:rPr>
              <a:t>obstacles</a:t>
            </a:r>
            <a:endParaRPr lang="en-US" dirty="0">
              <a:effectLst>
                <a:outerShdw blurRad="53975" dist="22860" dir="5400000" algn="tl" rotWithShape="0">
                  <a:srgbClr val="000000">
                    <a:alpha val="55000"/>
                  </a:srgbClr>
                </a:outerShdw>
                <a:reflection blurRad="6350" stA="60000" endA="900" endPos="58000" dir="5400000" sy="-100000" algn="bl" rotWithShape="0"/>
              </a:effectLst>
            </a:endParaRPr>
          </a:p>
        </p:txBody>
      </p:sp>
      <p:sp>
        <p:nvSpPr>
          <p:cNvPr id="3" name="Content Placeholder 2"/>
          <p:cNvSpPr>
            <a:spLocks noGrp="1"/>
          </p:cNvSpPr>
          <p:nvPr>
            <p:ph idx="1"/>
          </p:nvPr>
        </p:nvSpPr>
        <p:spPr>
          <a:xfrm>
            <a:off x="533400" y="1371600"/>
            <a:ext cx="8183880" cy="4187952"/>
          </a:xfrm>
        </p:spPr>
        <p:txBody>
          <a:bodyPr>
            <a:normAutofit lnSpcReduction="10000"/>
          </a:bodyPr>
          <a:lstStyle/>
          <a:p>
            <a:r>
              <a:rPr lang="en-US" dirty="0" smtClean="0"/>
              <a:t>We first try to use RGB Color-Sensor, which is a sensor that defines the R-G-B values for colored elements. But this sensor worked well on papers and not on the screen so we used CNY70.</a:t>
            </a:r>
          </a:p>
          <a:p>
            <a:r>
              <a:rPr lang="en-US" dirty="0" smtClean="0"/>
              <a:t>We </a:t>
            </a:r>
            <a:r>
              <a:rPr lang="en-US" dirty="0" smtClean="0"/>
              <a:t>made collaborations for this sensor by using algorithm to determine the sensitivity of the sensor for a certain color by writing values inside integration and  capacitor registers.   </a:t>
            </a:r>
          </a:p>
          <a:p>
            <a:pPr>
              <a:buBlip>
                <a:blip r:embed="rId2"/>
              </a:buBlip>
            </a:pPr>
            <a:endParaRPr lang="en-US" dirty="0"/>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500"/>
                                        <p:tgtEl>
                                          <p:spTgt spid="3">
                                            <p:txEl>
                                              <p:pRg st="0" end="0"/>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cstate="print"/>
          <a:srcRect/>
          <a:stretch>
            <a:fillRect/>
          </a:stretch>
        </p:blipFill>
        <p:spPr bwMode="auto">
          <a:xfrm>
            <a:off x="762000" y="990600"/>
            <a:ext cx="4064750" cy="3810000"/>
          </a:xfrm>
          <a:prstGeom prst="rect">
            <a:avLst/>
          </a:prstGeom>
          <a:noFill/>
          <a:ln w="9525">
            <a:noFill/>
            <a:miter lim="800000"/>
            <a:headEnd/>
            <a:tailEnd/>
          </a:ln>
        </p:spPr>
      </p:pic>
      <p:sp>
        <p:nvSpPr>
          <p:cNvPr id="5" name="TextBox 4"/>
          <p:cNvSpPr txBox="1"/>
          <p:nvPr/>
        </p:nvSpPr>
        <p:spPr>
          <a:xfrm>
            <a:off x="990600" y="5181600"/>
            <a:ext cx="2743200" cy="369332"/>
          </a:xfrm>
          <a:prstGeom prst="rect">
            <a:avLst/>
          </a:prstGeom>
          <a:noFill/>
        </p:spPr>
        <p:txBody>
          <a:bodyPr wrap="square" rtlCol="0">
            <a:spAutoFit/>
          </a:bodyPr>
          <a:lstStyle/>
          <a:p>
            <a:pPr algn="ctr"/>
            <a:r>
              <a:rPr lang="en-US" dirty="0" smtClean="0"/>
              <a:t>Color Sensor</a:t>
            </a:r>
            <a:endParaRPr lang="en-US" dirty="0"/>
          </a:p>
        </p:txBody>
      </p:sp>
      <p:sp>
        <p:nvSpPr>
          <p:cNvPr id="6" name="TextBox 5"/>
          <p:cNvSpPr txBox="1"/>
          <p:nvPr/>
        </p:nvSpPr>
        <p:spPr>
          <a:xfrm>
            <a:off x="4953000" y="5105400"/>
            <a:ext cx="2743200" cy="923330"/>
          </a:xfrm>
          <a:prstGeom prst="rect">
            <a:avLst/>
          </a:prstGeom>
          <a:noFill/>
        </p:spPr>
        <p:txBody>
          <a:bodyPr wrap="square" rtlCol="0">
            <a:spAutoFit/>
          </a:bodyPr>
          <a:lstStyle/>
          <a:p>
            <a:pPr algn="ctr"/>
            <a:r>
              <a:rPr lang="en-US" dirty="0" smtClean="0"/>
              <a:t>QRE1113 Line Sensor Breakout - Analog</a:t>
            </a:r>
          </a:p>
          <a:p>
            <a:pPr algn="ctr"/>
            <a:endParaRPr lang="en-US" dirty="0"/>
          </a:p>
        </p:txBody>
      </p:sp>
      <p:sp>
        <p:nvSpPr>
          <p:cNvPr id="8" name="TextBox 7"/>
          <p:cNvSpPr txBox="1"/>
          <p:nvPr/>
        </p:nvSpPr>
        <p:spPr>
          <a:xfrm>
            <a:off x="5791200" y="1143000"/>
            <a:ext cx="2667000" cy="369332"/>
          </a:xfrm>
          <a:prstGeom prst="rect">
            <a:avLst/>
          </a:prstGeom>
          <a:noFill/>
        </p:spPr>
        <p:txBody>
          <a:bodyPr wrap="square" rtlCol="0">
            <a:spAutoFit/>
          </a:bodyPr>
          <a:lstStyle/>
          <a:p>
            <a:endParaRPr lang="en-US" dirty="0"/>
          </a:p>
        </p:txBody>
      </p:sp>
      <p:pic>
        <p:nvPicPr>
          <p:cNvPr id="2" name="Picture 2"/>
          <p:cNvPicPr>
            <a:picLocks noChangeAspect="1" noChangeArrowheads="1"/>
          </p:cNvPicPr>
          <p:nvPr/>
        </p:nvPicPr>
        <p:blipFill>
          <a:blip r:embed="rId3" cstate="print"/>
          <a:srcRect/>
          <a:stretch>
            <a:fillRect/>
          </a:stretch>
        </p:blipFill>
        <p:spPr bwMode="auto">
          <a:xfrm>
            <a:off x="5105400" y="914400"/>
            <a:ext cx="3200400" cy="3886199"/>
          </a:xfrm>
          <a:prstGeom prst="rect">
            <a:avLst/>
          </a:prstGeom>
          <a:noFill/>
          <a:ln w="9525">
            <a:noFill/>
            <a:miter lim="800000"/>
            <a:headEnd/>
            <a:tailEnd/>
          </a:ln>
        </p:spPr>
      </p:pic>
    </p:spTree>
  </p:cSld>
  <p:clrMapOvr>
    <a:masterClrMapping/>
  </p:clrMapOvr>
  <p:transition>
    <p:wipe dir="d"/>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23-4\blue.jpg"/>
          <p:cNvPicPr>
            <a:picLocks noChangeAspect="1" noChangeArrowheads="1"/>
          </p:cNvPicPr>
          <p:nvPr/>
        </p:nvPicPr>
        <p:blipFill>
          <a:blip r:embed="rId2" cstate="print"/>
          <a:srcRect/>
          <a:stretch>
            <a:fillRect/>
          </a:stretch>
        </p:blipFill>
        <p:spPr bwMode="auto">
          <a:xfrm>
            <a:off x="457200" y="1066800"/>
            <a:ext cx="8131969" cy="4572000"/>
          </a:xfrm>
          <a:prstGeom prst="rect">
            <a:avLst/>
          </a:prstGeom>
          <a:noFill/>
        </p:spPr>
      </p:pic>
      <p:pic>
        <p:nvPicPr>
          <p:cNvPr id="1027" name="Picture 3" descr="I:\23-4\green.jpg"/>
          <p:cNvPicPr>
            <a:picLocks noChangeAspect="1" noChangeArrowheads="1"/>
          </p:cNvPicPr>
          <p:nvPr/>
        </p:nvPicPr>
        <p:blipFill>
          <a:blip r:embed="rId3" cstate="print"/>
          <a:srcRect/>
          <a:stretch>
            <a:fillRect/>
          </a:stretch>
        </p:blipFill>
        <p:spPr bwMode="auto">
          <a:xfrm>
            <a:off x="457200" y="1066800"/>
            <a:ext cx="8131969" cy="4572000"/>
          </a:xfrm>
          <a:prstGeom prst="rect">
            <a:avLst/>
          </a:prstGeom>
          <a:noFill/>
        </p:spPr>
      </p:pic>
      <p:pic>
        <p:nvPicPr>
          <p:cNvPr id="1028" name="Picture 4" descr="I:\23-4\red.bmp"/>
          <p:cNvPicPr>
            <a:picLocks noChangeAspect="1" noChangeArrowheads="1"/>
          </p:cNvPicPr>
          <p:nvPr/>
        </p:nvPicPr>
        <p:blipFill>
          <a:blip r:embed="rId4" cstate="print"/>
          <a:srcRect/>
          <a:stretch>
            <a:fillRect/>
          </a:stretch>
        </p:blipFill>
        <p:spPr bwMode="auto">
          <a:xfrm>
            <a:off x="457200" y="1066800"/>
            <a:ext cx="8131969" cy="4572000"/>
          </a:xfrm>
          <a:prstGeom prst="rect">
            <a:avLst/>
          </a:prstGeom>
          <a:noFill/>
        </p:spPr>
      </p:pic>
    </p:spTree>
  </p:cSld>
  <p:clrMapOvr>
    <a:masterClrMapping/>
  </p:clrMapOvr>
  <p:transition>
    <p:wipe dir="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I:\23-4\green.jpg"/>
          <p:cNvPicPr>
            <a:picLocks noChangeAspect="1" noChangeArrowheads="1"/>
          </p:cNvPicPr>
          <p:nvPr/>
        </p:nvPicPr>
        <p:blipFill>
          <a:blip r:embed="rId2" cstate="print"/>
          <a:srcRect/>
          <a:stretch>
            <a:fillRect/>
          </a:stretch>
        </p:blipFill>
        <p:spPr bwMode="auto">
          <a:xfrm>
            <a:off x="304800" y="1066800"/>
            <a:ext cx="8564166" cy="5029200"/>
          </a:xfrm>
          <a:prstGeom prst="rect">
            <a:avLst/>
          </a:prstGeom>
          <a:noFill/>
        </p:spPr>
      </p:pic>
    </p:spTree>
  </p:cSld>
  <p:clrMapOvr>
    <a:masterClrMapping/>
  </p:clrMapOvr>
  <p:transition>
    <p:wipe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noAutofit/>
          </a:bodyPr>
          <a:lstStyle/>
          <a:p>
            <a:r>
              <a:rPr lang="en-US" dirty="0" smtClean="0">
                <a:effectLst>
                  <a:outerShdw blurRad="53975" dist="22860" dir="5400000" algn="tl" rotWithShape="0">
                    <a:srgbClr val="000000">
                      <a:alpha val="55000"/>
                    </a:srgbClr>
                  </a:outerShdw>
                  <a:reflection blurRad="6350" stA="60000" endA="900" endPos="58000" dir="5400000" sy="-100000" algn="bl" rotWithShape="0"/>
                </a:effectLst>
              </a:rPr>
              <a:t>Why Is Network Security Important?</a:t>
            </a:r>
            <a:endParaRPr lang="en-US" dirty="0">
              <a:effectLst>
                <a:outerShdw blurRad="53975" dist="22860" dir="5400000" algn="tl" rotWithShape="0">
                  <a:srgbClr val="000000">
                    <a:alpha val="55000"/>
                  </a:srgbClr>
                </a:outerShdw>
                <a:reflection blurRad="6350" stA="60000" endA="900" endPos="58000" dir="5400000" sy="-100000" algn="bl" rotWithShape="0"/>
              </a:effectLst>
            </a:endParaRPr>
          </a:p>
        </p:txBody>
      </p:sp>
      <p:pic>
        <p:nvPicPr>
          <p:cNvPr id="1028" name="Picture 4"/>
          <p:cNvPicPr>
            <a:picLocks noGrp="1" noChangeAspect="1" noChangeArrowheads="1"/>
          </p:cNvPicPr>
          <p:nvPr>
            <p:ph idx="1"/>
          </p:nvPr>
        </p:nvPicPr>
        <p:blipFill>
          <a:blip r:embed="rId2" cstate="print"/>
          <a:stretch>
            <a:fillRect/>
          </a:stretch>
        </p:blipFill>
        <p:spPr bwMode="auto">
          <a:xfrm>
            <a:off x="1256506" y="614362"/>
            <a:ext cx="6677025" cy="4019550"/>
          </a:xfrm>
          <a:prstGeom prst="rect">
            <a:avLst/>
          </a:prstGeom>
          <a:noFill/>
          <a:ln w="9525">
            <a:noFill/>
            <a:miter lim="800000"/>
            <a:headEnd/>
            <a:tailEnd/>
          </a:ln>
        </p:spPr>
      </p:pic>
    </p:spTree>
  </p:cSld>
  <p:clrMapOvr>
    <a:masterClrMapping/>
  </p:clrMapOvr>
  <p:transition>
    <p:wipe dir="d"/>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a:blip r:embed="rId2" cstate="print"/>
          <a:srcRect/>
          <a:stretch>
            <a:fillRect/>
          </a:stretch>
        </p:blipFill>
        <p:spPr bwMode="auto">
          <a:xfrm>
            <a:off x="457200" y="533400"/>
            <a:ext cx="8038869" cy="5504392"/>
          </a:xfrm>
          <a:prstGeom prst="rect">
            <a:avLst/>
          </a:prstGeom>
          <a:noFill/>
          <a:ln w="9525">
            <a:noFill/>
            <a:miter lim="800000"/>
            <a:headEnd/>
            <a:tailEnd/>
          </a:ln>
        </p:spPr>
      </p:pic>
    </p:spTree>
  </p:cSld>
  <p:clrMapOvr>
    <a:masterClrMapping/>
  </p:clrMapOvr>
  <p:transition>
    <p:wipe dir="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133600"/>
            <a:ext cx="8183880" cy="1051560"/>
          </a:xfrm>
        </p:spPr>
        <p:txBody>
          <a:bodyPr>
            <a:noAutofit/>
          </a:bodyPr>
          <a:lstStyle/>
          <a:p>
            <a:pPr algn="ctr"/>
            <a:r>
              <a:rPr lang="en-US" sz="6600" dirty="0" smtClean="0">
                <a:effectLst>
                  <a:glow rad="101600">
                    <a:schemeClr val="accent6">
                      <a:satMod val="175000"/>
                      <a:alpha val="40000"/>
                    </a:schemeClr>
                  </a:glow>
                  <a:outerShdw blurRad="53975" dist="22860" dir="5400000" algn="tl" rotWithShape="0">
                    <a:srgbClr val="000000">
                      <a:alpha val="55000"/>
                    </a:srgbClr>
                  </a:outerShdw>
                  <a:reflection blurRad="6350" stA="60000" endA="900" endPos="58000" dir="5400000" sy="-100000" algn="bl" rotWithShape="0"/>
                </a:effectLst>
              </a:rPr>
              <a:t>Thank You</a:t>
            </a:r>
            <a:endParaRPr lang="en-US" sz="6600" dirty="0">
              <a:effectLst>
                <a:glow rad="101600">
                  <a:schemeClr val="accent6">
                    <a:satMod val="175000"/>
                    <a:alpha val="40000"/>
                  </a:schemeClr>
                </a:glow>
                <a:outerShdw blurRad="53975" dist="22860" dir="5400000" algn="tl" rotWithShape="0">
                  <a:srgbClr val="000000">
                    <a:alpha val="55000"/>
                  </a:srgbClr>
                </a:outerShdw>
                <a:reflection blurRad="6350" stA="60000" endA="900" endPos="58000" dir="5400000" sy="-100000" algn="bl" rotWithShape="0"/>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Bottom)">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183880" cy="1051560"/>
          </a:xfrm>
        </p:spPr>
        <p:txBody>
          <a:bodyPr/>
          <a:lstStyle/>
          <a:p>
            <a:r>
              <a:rPr lang="en-US" dirty="0" smtClean="0"/>
              <a:t>Network Security Importance</a:t>
            </a:r>
            <a:endParaRPr lang="en-US" dirty="0"/>
          </a:p>
        </p:txBody>
      </p:sp>
      <p:sp>
        <p:nvSpPr>
          <p:cNvPr id="3" name="Content Placeholder 2"/>
          <p:cNvSpPr>
            <a:spLocks noGrp="1"/>
          </p:cNvSpPr>
          <p:nvPr>
            <p:ph idx="1"/>
          </p:nvPr>
        </p:nvSpPr>
        <p:spPr>
          <a:xfrm>
            <a:off x="533400" y="1600200"/>
            <a:ext cx="8183880" cy="4187952"/>
          </a:xfrm>
        </p:spPr>
        <p:txBody>
          <a:bodyPr>
            <a:normAutofit fontScale="92500"/>
          </a:bodyPr>
          <a:lstStyle/>
          <a:p>
            <a:r>
              <a:rPr lang="en-US" dirty="0" smtClean="0"/>
              <a:t>As e-business and Internet applications continue to grow, finding the balance between being isolated and open is critical.</a:t>
            </a:r>
          </a:p>
          <a:p>
            <a:r>
              <a:rPr lang="en-US" dirty="0" smtClean="0"/>
              <a:t> In addition, the rise of mobile commerce and wireless networks, demands on the security solutions become seamlessly integrated, more transparent, and more flexible.</a:t>
            </a:r>
          </a:p>
          <a:p>
            <a:r>
              <a:rPr lang="en-US" dirty="0" smtClean="0"/>
              <a:t>Every PC, notebook, Smartphone, … etc is now connected to the internet.</a:t>
            </a:r>
          </a:p>
          <a:p>
            <a:pPr>
              <a:buNone/>
            </a:pPr>
            <a:endParaRPr lang="en-US" dirty="0" smtClean="0"/>
          </a:p>
          <a:p>
            <a:endParaRPr lang="en-US" dirty="0" smtClean="0"/>
          </a:p>
          <a:p>
            <a:endParaRPr lang="en-US" dirty="0" smtClean="0"/>
          </a:p>
          <a:p>
            <a:endParaRPr lang="en-US" dirty="0"/>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1000"/>
                                        <p:tgtEl>
                                          <p:spTgt spid="3">
                                            <p:txEl>
                                              <p:pRg st="0" end="0"/>
                                            </p:txEl>
                                          </p:spTgt>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1000"/>
                                        <p:tgtEl>
                                          <p:spTgt spid="3">
                                            <p:txEl>
                                              <p:pRg st="1" end="1"/>
                                            </p:txEl>
                                          </p:spTgt>
                                        </p:tgtEl>
                                      </p:cBhvr>
                                    </p:animEffect>
                                  </p:childTnLst>
                                </p:cTn>
                              </p:par>
                            </p:childTnLst>
                          </p:cTn>
                        </p:par>
                        <p:par>
                          <p:cTn id="16" fill="hold">
                            <p:stCondLst>
                              <p:cond delay="2500"/>
                            </p:stCondLst>
                            <p:childTnLst>
                              <p:par>
                                <p:cTn id="17" presetID="10" presetClass="entr" presetSubtype="0" fill="hold" grpId="0" nodeType="after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914400"/>
            <a:ext cx="8229600" cy="5257800"/>
          </a:xfrm>
        </p:spPr>
        <p:txBody>
          <a:bodyPr/>
          <a:lstStyle/>
          <a:p>
            <a:r>
              <a:rPr lang="en-US" dirty="0" smtClean="0"/>
              <a:t>In the last few years internet applications has been developed in a very fast way, so that banking, </a:t>
            </a:r>
            <a:r>
              <a:rPr lang="en-US" dirty="0" err="1" smtClean="0"/>
              <a:t>Forex</a:t>
            </a:r>
            <a:r>
              <a:rPr lang="en-US" dirty="0" smtClean="0"/>
              <a:t>, and exchange becomes online.</a:t>
            </a:r>
          </a:p>
          <a:p>
            <a:r>
              <a:rPr lang="en-US" dirty="0" smtClean="0"/>
              <a:t>All these applications need to be secured.</a:t>
            </a:r>
          </a:p>
          <a:p>
            <a:r>
              <a:rPr lang="en-US" dirty="0" smtClean="0"/>
              <a:t>Our project aims to provide secure connection using symmetric authentication.</a:t>
            </a:r>
          </a:p>
          <a:p>
            <a:pPr>
              <a:buNone/>
            </a:pPr>
            <a:endParaRPr lang="en-US" dirty="0"/>
          </a:p>
        </p:txBody>
      </p:sp>
      <p:pic>
        <p:nvPicPr>
          <p:cNvPr id="3075" name="Picture 3" descr="C:\Users\Razan\Desktop\symmetric-encryption.png"/>
          <p:cNvPicPr>
            <a:picLocks noChangeAspect="1" noChangeArrowheads="1"/>
          </p:cNvPicPr>
          <p:nvPr/>
        </p:nvPicPr>
        <p:blipFill>
          <a:blip r:embed="rId2" cstate="print"/>
          <a:srcRect/>
          <a:stretch>
            <a:fillRect/>
          </a:stretch>
        </p:blipFill>
        <p:spPr bwMode="auto">
          <a:xfrm>
            <a:off x="6477000" y="3657600"/>
            <a:ext cx="2209800" cy="2252133"/>
          </a:xfrm>
          <a:prstGeom prst="rect">
            <a:avLst/>
          </a:prstGeom>
          <a:noFill/>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500"/>
                                        <p:tgtEl>
                                          <p:spTgt spid="3">
                                            <p:txEl>
                                              <p:pRg st="1" end="1"/>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childTnLst>
                          </p:cTn>
                        </p:par>
                        <p:par>
                          <p:cTn id="16" fill="hold">
                            <p:stCondLst>
                              <p:cond delay="1500"/>
                            </p:stCondLst>
                            <p:childTnLst>
                              <p:par>
                                <p:cTn id="17" presetID="7" presetClass="entr" presetSubtype="4" fill="hold" nodeType="afterEffect">
                                  <p:stCondLst>
                                    <p:cond delay="0"/>
                                  </p:stCondLst>
                                  <p:childTnLst>
                                    <p:set>
                                      <p:cBhvr>
                                        <p:cTn id="18" dur="1" fill="hold">
                                          <p:stCondLst>
                                            <p:cond delay="0"/>
                                          </p:stCondLst>
                                        </p:cTn>
                                        <p:tgtEl>
                                          <p:spTgt spid="3075"/>
                                        </p:tgtEl>
                                        <p:attrNameLst>
                                          <p:attrName>style.visibility</p:attrName>
                                        </p:attrNameLst>
                                      </p:cBhvr>
                                      <p:to>
                                        <p:strVal val="visible"/>
                                      </p:to>
                                    </p:set>
                                    <p:anim calcmode="lin" valueType="num">
                                      <p:cBhvr additive="base">
                                        <p:cTn id="19" dur="1000" fill="hold"/>
                                        <p:tgtEl>
                                          <p:spTgt spid="3075"/>
                                        </p:tgtEl>
                                        <p:attrNameLst>
                                          <p:attrName>ppt_x</p:attrName>
                                        </p:attrNameLst>
                                      </p:cBhvr>
                                      <p:tavLst>
                                        <p:tav tm="0">
                                          <p:val>
                                            <p:strVal val="#ppt_x"/>
                                          </p:val>
                                        </p:tav>
                                        <p:tav tm="100000">
                                          <p:val>
                                            <p:strVal val="#ppt_x"/>
                                          </p:val>
                                        </p:tav>
                                      </p:tavLst>
                                    </p:anim>
                                    <p:anim calcmode="lin" valueType="num">
                                      <p:cBhvr additive="base">
                                        <p:cTn id="20" dur="1000" fill="hold"/>
                                        <p:tgtEl>
                                          <p:spTgt spid="307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8183880" cy="1295400"/>
          </a:xfrm>
        </p:spPr>
        <p:txBody>
          <a:bodyPr>
            <a:noAutofit/>
          </a:bodyPr>
          <a:lstStyle/>
          <a:p>
            <a:pPr algn="ctr"/>
            <a:r>
              <a:rPr lang="en-US" dirty="0" smtClean="0">
                <a:effectLst>
                  <a:outerShdw blurRad="53975" dist="22860" dir="5400000" algn="tl" rotWithShape="0">
                    <a:srgbClr val="000000">
                      <a:alpha val="55000"/>
                    </a:srgbClr>
                  </a:outerShdw>
                  <a:reflection blurRad="6350" stA="60000" endA="900" endPos="58000" dir="5400000" sy="-100000" algn="bl" rotWithShape="0"/>
                </a:effectLst>
              </a:rPr>
              <a:t/>
            </a:r>
            <a:br>
              <a:rPr lang="en-US" dirty="0" smtClean="0">
                <a:effectLst>
                  <a:outerShdw blurRad="53975" dist="22860" dir="5400000" algn="tl" rotWithShape="0">
                    <a:srgbClr val="000000">
                      <a:alpha val="55000"/>
                    </a:srgbClr>
                  </a:outerShdw>
                  <a:reflection blurRad="6350" stA="60000" endA="900" endPos="58000" dir="5400000" sy="-100000" algn="bl" rotWithShape="0"/>
                </a:effectLst>
              </a:rPr>
            </a:br>
            <a:r>
              <a:rPr lang="en-US" dirty="0" smtClean="0">
                <a:effectLst>
                  <a:outerShdw blurRad="53975" dist="22860" dir="5400000" algn="tl" rotWithShape="0">
                    <a:srgbClr val="000000">
                      <a:alpha val="55000"/>
                    </a:srgbClr>
                  </a:outerShdw>
                  <a:reflection blurRad="6350" stA="60000" endA="900" endPos="58000" dir="5400000" sy="-100000" algn="bl" rotWithShape="0"/>
                </a:effectLst>
              </a:rPr>
              <a:t/>
            </a:r>
            <a:br>
              <a:rPr lang="en-US" dirty="0" smtClean="0">
                <a:effectLst>
                  <a:outerShdw blurRad="53975" dist="22860" dir="5400000" algn="tl" rotWithShape="0">
                    <a:srgbClr val="000000">
                      <a:alpha val="55000"/>
                    </a:srgbClr>
                  </a:outerShdw>
                  <a:reflection blurRad="6350" stA="60000" endA="900" endPos="58000" dir="5400000" sy="-100000" algn="bl" rotWithShape="0"/>
                </a:effectLst>
              </a:rPr>
            </a:br>
            <a:r>
              <a:rPr lang="en-US" dirty="0" smtClean="0">
                <a:effectLst>
                  <a:outerShdw blurRad="53975" dist="22860" dir="5400000" algn="tl" rotWithShape="0">
                    <a:srgbClr val="000000">
                      <a:alpha val="55000"/>
                    </a:srgbClr>
                  </a:outerShdw>
                  <a:reflection blurRad="6350" stA="60000" endA="900" endPos="58000" dir="5400000" sy="-100000" algn="bl" rotWithShape="0"/>
                </a:effectLst>
              </a:rPr>
              <a:t/>
            </a:r>
            <a:br>
              <a:rPr lang="en-US" dirty="0" smtClean="0">
                <a:effectLst>
                  <a:outerShdw blurRad="53975" dist="22860" dir="5400000" algn="tl" rotWithShape="0">
                    <a:srgbClr val="000000">
                      <a:alpha val="55000"/>
                    </a:srgbClr>
                  </a:outerShdw>
                  <a:reflection blurRad="6350" stA="60000" endA="900" endPos="58000" dir="5400000" sy="-100000" algn="bl" rotWithShape="0"/>
                </a:effectLst>
              </a:rPr>
            </a:br>
            <a:r>
              <a:rPr lang="en-US" dirty="0" smtClean="0">
                <a:effectLst>
                  <a:outerShdw blurRad="53975" dist="22860" dir="5400000" algn="tl" rotWithShape="0">
                    <a:srgbClr val="000000">
                      <a:alpha val="55000"/>
                    </a:srgbClr>
                  </a:outerShdw>
                  <a:reflection blurRad="6350" stA="60000" endA="900" endPos="58000" dir="5400000" sy="-100000" algn="bl" rotWithShape="0"/>
                </a:effectLst>
              </a:rPr>
              <a:t/>
            </a:r>
            <a:br>
              <a:rPr lang="en-US" dirty="0" smtClean="0">
                <a:effectLst>
                  <a:outerShdw blurRad="53975" dist="22860" dir="5400000" algn="tl" rotWithShape="0">
                    <a:srgbClr val="000000">
                      <a:alpha val="55000"/>
                    </a:srgbClr>
                  </a:outerShdw>
                  <a:reflection blurRad="6350" stA="60000" endA="900" endPos="58000" dir="5400000" sy="-100000" algn="bl" rotWithShape="0"/>
                </a:effectLst>
              </a:rPr>
            </a:br>
            <a:r>
              <a:rPr lang="en-US" dirty="0" smtClean="0">
                <a:effectLst>
                  <a:outerShdw blurRad="53975" dist="22860" dir="5400000" algn="tl" rotWithShape="0">
                    <a:srgbClr val="000000">
                      <a:alpha val="55000"/>
                    </a:srgbClr>
                  </a:outerShdw>
                  <a:reflection blurRad="6350" stA="60000" endA="900" endPos="58000" dir="5400000" sy="-100000" algn="bl" rotWithShape="0"/>
                </a:effectLst>
              </a:rPr>
              <a:t/>
            </a:r>
            <a:br>
              <a:rPr lang="en-US" dirty="0" smtClean="0">
                <a:effectLst>
                  <a:outerShdw blurRad="53975" dist="22860" dir="5400000" algn="tl" rotWithShape="0">
                    <a:srgbClr val="000000">
                      <a:alpha val="55000"/>
                    </a:srgbClr>
                  </a:outerShdw>
                  <a:reflection blurRad="6350" stA="60000" endA="900" endPos="58000" dir="5400000" sy="-100000" algn="bl" rotWithShape="0"/>
                </a:effectLst>
              </a:rPr>
            </a:br>
            <a:r>
              <a:rPr lang="en-US" dirty="0" smtClean="0">
                <a:effectLst>
                  <a:outerShdw blurRad="53975" dist="22860" dir="5400000" algn="tl" rotWithShape="0">
                    <a:srgbClr val="000000">
                      <a:alpha val="55000"/>
                    </a:srgbClr>
                  </a:outerShdw>
                  <a:reflection blurRad="6350" stA="60000" endA="900" endPos="58000" dir="5400000" sy="-100000" algn="bl" rotWithShape="0"/>
                </a:effectLst>
              </a:rPr>
              <a:t/>
            </a:r>
            <a:br>
              <a:rPr lang="en-US" dirty="0" smtClean="0">
                <a:effectLst>
                  <a:outerShdw blurRad="53975" dist="22860" dir="5400000" algn="tl" rotWithShape="0">
                    <a:srgbClr val="000000">
                      <a:alpha val="55000"/>
                    </a:srgbClr>
                  </a:outerShdw>
                  <a:reflection blurRad="6350" stA="60000" endA="900" endPos="58000" dir="5400000" sy="-100000" algn="bl" rotWithShape="0"/>
                </a:effectLst>
              </a:rPr>
            </a:br>
            <a:r>
              <a:rPr lang="en-US" dirty="0" smtClean="0">
                <a:effectLst>
                  <a:outerShdw blurRad="53975" dist="22860" dir="5400000" algn="tl" rotWithShape="0">
                    <a:srgbClr val="000000">
                      <a:alpha val="55000"/>
                    </a:srgbClr>
                  </a:outerShdw>
                  <a:reflection blurRad="6350" stA="60000" endA="900" endPos="58000" dir="5400000" sy="-100000" algn="bl" rotWithShape="0"/>
                </a:effectLst>
              </a:rPr>
              <a:t> The Increasing Threat to Security</a:t>
            </a:r>
            <a:endParaRPr lang="en-US" dirty="0">
              <a:effectLst>
                <a:outerShdw blurRad="53975" dist="22860" dir="5400000" algn="tl" rotWithShape="0">
                  <a:srgbClr val="000000">
                    <a:alpha val="55000"/>
                  </a:srgbClr>
                </a:outerShdw>
                <a:reflection blurRad="6350" stA="60000" endA="900" endPos="58000" dir="5400000" sy="-100000" algn="bl" rotWithShape="0"/>
              </a:effectLst>
            </a:endParaRPr>
          </a:p>
        </p:txBody>
      </p:sp>
      <p:sp>
        <p:nvSpPr>
          <p:cNvPr id="3" name="Content Placeholder 2"/>
          <p:cNvSpPr>
            <a:spLocks noGrp="1"/>
          </p:cNvSpPr>
          <p:nvPr>
            <p:ph idx="1"/>
          </p:nvPr>
        </p:nvSpPr>
        <p:spPr>
          <a:xfrm>
            <a:off x="533400" y="1524000"/>
            <a:ext cx="8229600" cy="4495799"/>
          </a:xfrm>
        </p:spPr>
        <p:txBody>
          <a:bodyPr>
            <a:normAutofit fontScale="92500" lnSpcReduction="10000"/>
          </a:bodyPr>
          <a:lstStyle/>
          <a:p>
            <a:pPr>
              <a:buNone/>
            </a:pPr>
            <a:r>
              <a:rPr lang="en-US" dirty="0" smtClean="0"/>
              <a:t>   Over the years, network attack tools and methods have evolved. </a:t>
            </a:r>
            <a:r>
              <a:rPr lang="en-US" dirty="0" smtClean="0"/>
              <a:t>in </a:t>
            </a:r>
            <a:r>
              <a:rPr lang="en-US" dirty="0" smtClean="0"/>
              <a:t>1985 an attacker had to have sophisticated computer, programming, and networking knowledge to make use of rudimentary tools and basic attacks. As time went on, and attackers' methods and tools improved, attackers no longer required the same level of sophisticated </a:t>
            </a:r>
            <a:r>
              <a:rPr lang="en-US" dirty="0" err="1" smtClean="0"/>
              <a:t>knowledge.People</a:t>
            </a:r>
            <a:r>
              <a:rPr lang="en-US" dirty="0" smtClean="0"/>
              <a:t> who previously would not have participated in computer crime are now able to do so.</a:t>
            </a:r>
            <a:endParaRPr lang="en-US" dirty="0"/>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noChangeArrowheads="1"/>
          </p:cNvPicPr>
          <p:nvPr>
            <p:ph idx="1"/>
          </p:nvPr>
        </p:nvPicPr>
        <p:blipFill>
          <a:blip r:embed="rId2" cstate="print"/>
          <a:srcRect/>
          <a:stretch>
            <a:fillRect/>
          </a:stretch>
        </p:blipFill>
        <p:spPr bwMode="auto">
          <a:xfrm>
            <a:off x="533400" y="914400"/>
            <a:ext cx="3733800" cy="4648200"/>
          </a:xfrm>
          <a:prstGeom prst="rect">
            <a:avLst/>
          </a:prstGeom>
          <a:noFill/>
          <a:ln w="9525">
            <a:noFill/>
            <a:miter lim="800000"/>
            <a:headEnd/>
            <a:tailEnd/>
          </a:ln>
        </p:spPr>
      </p:pic>
      <p:pic>
        <p:nvPicPr>
          <p:cNvPr id="9" name="Picture 2"/>
          <p:cNvPicPr>
            <a:picLocks noChangeAspect="1" noChangeArrowheads="1"/>
          </p:cNvPicPr>
          <p:nvPr/>
        </p:nvPicPr>
        <p:blipFill>
          <a:blip r:embed="rId3" cstate="print"/>
          <a:srcRect/>
          <a:stretch>
            <a:fillRect/>
          </a:stretch>
        </p:blipFill>
        <p:spPr bwMode="auto">
          <a:xfrm>
            <a:off x="4800600" y="990600"/>
            <a:ext cx="3810000" cy="4648200"/>
          </a:xfrm>
          <a:prstGeom prst="rect">
            <a:avLst/>
          </a:prstGeom>
          <a:noFill/>
          <a:ln w="9525">
            <a:noFill/>
            <a:miter lim="800000"/>
            <a:headEnd/>
            <a:tailEnd/>
          </a:ln>
        </p:spPr>
      </p:pic>
    </p:spTree>
  </p:cSld>
  <p:clrMapOvr>
    <a:masterClrMapping/>
  </p:clrMapOvr>
  <p:transition>
    <p:wipe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8183880" cy="1051560"/>
          </a:xfrm>
        </p:spPr>
        <p:txBody>
          <a:bodyPr/>
          <a:lstStyle/>
          <a:p>
            <a:r>
              <a:rPr lang="en-US" dirty="0" smtClean="0">
                <a:effectLst>
                  <a:outerShdw blurRad="53975" dist="22860" dir="5400000" algn="tl" rotWithShape="0">
                    <a:srgbClr val="000000">
                      <a:alpha val="55000"/>
                    </a:srgbClr>
                  </a:outerShdw>
                  <a:reflection blurRad="6350" stA="60000" endA="900" endPos="58000" dir="5400000" sy="-100000" algn="bl" rotWithShape="0"/>
                </a:effectLst>
              </a:rPr>
              <a:t>Think Like an Attacker</a:t>
            </a:r>
            <a:endParaRPr lang="en-US" dirty="0">
              <a:effectLst>
                <a:outerShdw blurRad="53975" dist="22860" dir="5400000" algn="tl" rotWithShape="0">
                  <a:srgbClr val="000000">
                    <a:alpha val="55000"/>
                  </a:srgbClr>
                </a:outerShdw>
                <a:reflection blurRad="6350" stA="60000" endA="900" endPos="58000" dir="5400000" sy="-100000" algn="bl" rotWithShape="0"/>
              </a:effectLst>
            </a:endParaRPr>
          </a:p>
        </p:txBody>
      </p:sp>
      <p:sp>
        <p:nvSpPr>
          <p:cNvPr id="3" name="Content Placeholder 2"/>
          <p:cNvSpPr>
            <a:spLocks noGrp="1"/>
          </p:cNvSpPr>
          <p:nvPr>
            <p:ph idx="1"/>
          </p:nvPr>
        </p:nvSpPr>
        <p:spPr>
          <a:xfrm>
            <a:off x="533400" y="1600200"/>
            <a:ext cx="8183880" cy="4187952"/>
          </a:xfrm>
        </p:spPr>
        <p:txBody>
          <a:bodyPr>
            <a:normAutofit/>
          </a:bodyPr>
          <a:lstStyle/>
          <a:p>
            <a:r>
              <a:rPr lang="en-US" dirty="0" smtClean="0"/>
              <a:t>The attacker's goal is to compromise a network target or an application running within a network. </a:t>
            </a:r>
            <a:endParaRPr lang="en-US" dirty="0" smtClean="0"/>
          </a:p>
          <a:p>
            <a:r>
              <a:rPr lang="en-US" dirty="0" smtClean="0"/>
              <a:t>A </a:t>
            </a:r>
            <a:r>
              <a:rPr lang="en-US" dirty="0" smtClean="0"/>
              <a:t>company webpage can lead to information, such as the IP addresses of servers. From there, an attacker can build a picture of the security profile or "footprint" of the company.</a:t>
            </a:r>
          </a:p>
          <a:p>
            <a:pPr>
              <a:buNone/>
            </a:pPr>
            <a:endParaRPr lang="en-US" dirty="0"/>
          </a:p>
        </p:txBody>
      </p:sp>
      <p:pic>
        <p:nvPicPr>
          <p:cNvPr id="1026" name="Picture 2" descr="C:\Users\Razan\Desktop\thief.jpg"/>
          <p:cNvPicPr>
            <a:picLocks noChangeAspect="1" noChangeArrowheads="1"/>
          </p:cNvPicPr>
          <p:nvPr/>
        </p:nvPicPr>
        <p:blipFill>
          <a:blip r:embed="rId2" cstate="print"/>
          <a:srcRect/>
          <a:stretch>
            <a:fillRect/>
          </a:stretch>
        </p:blipFill>
        <p:spPr bwMode="auto">
          <a:xfrm>
            <a:off x="6934200" y="228600"/>
            <a:ext cx="1676400" cy="1545166"/>
          </a:xfrm>
          <a:prstGeom prst="rect">
            <a:avLst/>
          </a:prstGeom>
          <a:noFill/>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1000"/>
                                        <p:tgtEl>
                                          <p:spTgt spid="3">
                                            <p:txEl>
                                              <p:pRg st="0" end="0"/>
                                            </p:txEl>
                                          </p:spTgt>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1000"/>
                                        <p:tgtEl>
                                          <p:spTgt spid="3">
                                            <p:txEl>
                                              <p:pRg st="1" end="1"/>
                                            </p:txEl>
                                          </p:spTgt>
                                        </p:tgtEl>
                                      </p:cBhvr>
                                    </p:animEffect>
                                  </p:childTnLst>
                                </p:cTn>
                              </p:par>
                            </p:childTnLst>
                          </p:cTn>
                        </p:par>
                        <p:par>
                          <p:cTn id="16" fill="hold">
                            <p:stCondLst>
                              <p:cond delay="2500"/>
                            </p:stCondLst>
                            <p:childTnLst>
                              <p:par>
                                <p:cTn id="17" presetID="7" presetClass="entr" presetSubtype="4" fill="hold" nodeType="afterEffect">
                                  <p:stCondLst>
                                    <p:cond delay="0"/>
                                  </p:stCondLst>
                                  <p:childTnLst>
                                    <p:set>
                                      <p:cBhvr>
                                        <p:cTn id="18" dur="1" fill="hold">
                                          <p:stCondLst>
                                            <p:cond delay="0"/>
                                          </p:stCondLst>
                                        </p:cTn>
                                        <p:tgtEl>
                                          <p:spTgt spid="1026"/>
                                        </p:tgtEl>
                                        <p:attrNameLst>
                                          <p:attrName>style.visibility</p:attrName>
                                        </p:attrNameLst>
                                      </p:cBhvr>
                                      <p:to>
                                        <p:strVal val="visible"/>
                                      </p:to>
                                    </p:set>
                                    <p:anim calcmode="lin" valueType="num">
                                      <p:cBhvr additive="base">
                                        <p:cTn id="19" dur="1000" fill="hold"/>
                                        <p:tgtEl>
                                          <p:spTgt spid="1026"/>
                                        </p:tgtEl>
                                        <p:attrNameLst>
                                          <p:attrName>ppt_x</p:attrName>
                                        </p:attrNameLst>
                                      </p:cBhvr>
                                      <p:tavLst>
                                        <p:tav tm="0">
                                          <p:val>
                                            <p:strVal val="#ppt_x"/>
                                          </p:val>
                                        </p:tav>
                                        <p:tav tm="100000">
                                          <p:val>
                                            <p:strVal val="#ppt_x"/>
                                          </p:val>
                                        </p:tav>
                                      </p:tavLst>
                                    </p:anim>
                                    <p:anim calcmode="lin" valueType="num">
                                      <p:cBhvr additive="base">
                                        <p:cTn id="20" dur="1000" fill="hold"/>
                                        <p:tgtEl>
                                          <p:spTgt spid="10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2000"/>
            <a:ext cx="8229600" cy="4525963"/>
          </a:xfrm>
        </p:spPr>
        <p:txBody>
          <a:bodyPr/>
          <a:lstStyle/>
          <a:p>
            <a:r>
              <a:rPr lang="en-US" dirty="0" smtClean="0"/>
              <a:t>An attacker can expand on the footprint by monitoring network traffic with a packet sniffer such as </a:t>
            </a:r>
            <a:r>
              <a:rPr lang="en-US" dirty="0" err="1" smtClean="0"/>
              <a:t>Wireshark</a:t>
            </a:r>
            <a:r>
              <a:rPr lang="en-US" dirty="0" smtClean="0"/>
              <a:t>, finding information such as version numbers of FTP servers and mail servers. A cross-reference with vulnerability databases exposes the applications of the company to potential exploits.</a:t>
            </a:r>
            <a:endParaRPr lang="en-US" dirty="0"/>
          </a:p>
        </p:txBody>
      </p:sp>
      <p:pic>
        <p:nvPicPr>
          <p:cNvPr id="2050" name="Picture 2" descr="C:\Users\Razan\Desktop\footprint3.jpg"/>
          <p:cNvPicPr>
            <a:picLocks noChangeAspect="1" noChangeArrowheads="1"/>
          </p:cNvPicPr>
          <p:nvPr/>
        </p:nvPicPr>
        <p:blipFill>
          <a:blip r:embed="rId2" cstate="print"/>
          <a:srcRect/>
          <a:stretch>
            <a:fillRect/>
          </a:stretch>
        </p:blipFill>
        <p:spPr bwMode="auto">
          <a:xfrm>
            <a:off x="914400" y="4343400"/>
            <a:ext cx="1981200" cy="1452096"/>
          </a:xfrm>
          <a:prstGeom prst="rect">
            <a:avLst/>
          </a:prstGeom>
          <a:noFill/>
        </p:spPr>
      </p:pic>
      <p:pic>
        <p:nvPicPr>
          <p:cNvPr id="4" name="Picture 2" descr="C:\Users\Razan\Desktop\laptop-thief.jpg"/>
          <p:cNvPicPr>
            <a:picLocks noChangeAspect="1" noChangeArrowheads="1"/>
          </p:cNvPicPr>
          <p:nvPr/>
        </p:nvPicPr>
        <p:blipFill>
          <a:blip r:embed="rId3" cstate="print"/>
          <a:srcRect/>
          <a:stretch>
            <a:fillRect/>
          </a:stretch>
        </p:blipFill>
        <p:spPr bwMode="auto">
          <a:xfrm>
            <a:off x="4953000" y="3886200"/>
            <a:ext cx="2857500" cy="1905000"/>
          </a:xfrm>
          <a:prstGeom prst="rect">
            <a:avLst/>
          </a:prstGeom>
          <a:noFill/>
        </p:spPr>
      </p:pic>
    </p:spTree>
  </p:cSld>
  <p:clrMapOvr>
    <a:masterClrMapping/>
  </p:clrMapOvr>
  <p:transition>
    <p:wipe dir="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spect">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2172</TotalTime>
  <Words>1075</Words>
  <Application>Microsoft Office PowerPoint</Application>
  <PresentationFormat>On-screen Show (4:3)</PresentationFormat>
  <Paragraphs>129</Paragraphs>
  <Slides>31</Slides>
  <Notes>1</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Aspect</vt:lpstr>
      <vt:lpstr>Security online transaction system </vt:lpstr>
      <vt:lpstr>Introduction</vt:lpstr>
      <vt:lpstr>Why Is Network Security Important?</vt:lpstr>
      <vt:lpstr>Network Security Importance</vt:lpstr>
      <vt:lpstr>Slide 5</vt:lpstr>
      <vt:lpstr>       The Increasing Threat to Security</vt:lpstr>
      <vt:lpstr>Slide 7</vt:lpstr>
      <vt:lpstr>Think Like an Attacker</vt:lpstr>
      <vt:lpstr>Slide 9</vt:lpstr>
      <vt:lpstr>Slide 10</vt:lpstr>
      <vt:lpstr>motivation Access and Security Balance</vt:lpstr>
      <vt:lpstr>The overall security challenge is balancing two important needs: </vt:lpstr>
      <vt:lpstr>OUR Project</vt:lpstr>
      <vt:lpstr>components</vt:lpstr>
      <vt:lpstr>Slide 15</vt:lpstr>
      <vt:lpstr>The CNY70 Sensor</vt:lpstr>
      <vt:lpstr>Slide 17</vt:lpstr>
      <vt:lpstr>Slide 18</vt:lpstr>
      <vt:lpstr>Slide 19</vt:lpstr>
      <vt:lpstr>Software</vt:lpstr>
      <vt:lpstr>Slide 21</vt:lpstr>
      <vt:lpstr>Code:</vt:lpstr>
      <vt:lpstr>Symmetric Encryption</vt:lpstr>
      <vt:lpstr>Slide 24</vt:lpstr>
      <vt:lpstr>Slide 25</vt:lpstr>
      <vt:lpstr>obstacles</vt:lpstr>
      <vt:lpstr>Slide 27</vt:lpstr>
      <vt:lpstr>Slide 28</vt:lpstr>
      <vt:lpstr>Slide 29</vt:lpstr>
      <vt:lpstr>Slide 30</vt:lpstr>
      <vt:lpstr>Thank You</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 name</dc:title>
  <dc:creator>Nagham</dc:creator>
  <cp:lastModifiedBy>Razan</cp:lastModifiedBy>
  <cp:revision>146</cp:revision>
  <dcterms:created xsi:type="dcterms:W3CDTF">2011-05-20T15:34:31Z</dcterms:created>
  <dcterms:modified xsi:type="dcterms:W3CDTF">2011-05-22T23:27:16Z</dcterms:modified>
</cp:coreProperties>
</file>