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1"/>
    <p:sldMasterId id="2147483660" r:id="rId3"/>
  </p:sldMasterIdLst>
  <p:notesMasterIdLst>
    <p:notesMasterId r:id="rId6"/>
  </p:notesMasterIdLst>
  <p:sldIdLst>
    <p:sldId id="257" r:id="rId4"/>
    <p:sldId id="258" r:id="rId5"/>
    <p:sldId id="261" r:id="rId7"/>
    <p:sldId id="262" r:id="rId8"/>
    <p:sldId id="270" r:id="rId9"/>
    <p:sldId id="263" r:id="rId10"/>
    <p:sldId id="272" r:id="rId11"/>
    <p:sldId id="264" r:id="rId12"/>
    <p:sldId id="271" r:id="rId13"/>
    <p:sldId id="265" r:id="rId14"/>
    <p:sldId id="273" r:id="rId15"/>
    <p:sldId id="276" r:id="rId16"/>
    <p:sldId id="274" r:id="rId17"/>
    <p:sldId id="275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3835" autoAdjust="0"/>
    <p:restoredTop sz="94686" autoAdjust="0"/>
  </p:normalViewPr>
  <p:slideViewPr>
    <p:cSldViewPr>
      <p:cViewPr>
        <p:scale>
          <a:sx n="90" d="100"/>
          <a:sy n="90" d="100"/>
        </p:scale>
        <p:origin x="-1090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9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FC941-57CD-43CF-B992-697424E18BE0}" type="datetimeFigureOut">
              <a:rPr lang="en-US" smtClean="0"/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3EB64-D1D3-45B7-981D-3EB8FC99318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D98EB-7B31-4670-B743-059D2774817F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C313B-BD2C-4603-83AA-BEC0DBE9F8E5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CF79D-408C-4B71-81BE-1A3119C66444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 hasCustomPrompt="1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 hasCustomPrompt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D5F8-2D68-43AD-95D6-58B1442116F4}" type="datetime1">
              <a:rPr lang="ar-SA" smtClean="0"/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1C93-D906-4300-8972-497061003621}" type="datetime1">
              <a:rPr lang="ar-SA" smtClean="0"/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6036-3A2A-47E8-9B61-65B4B224A1EE}" type="datetime1">
              <a:rPr lang="ar-SA" smtClean="0"/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D5A8-EFB3-4D71-B277-9DDA969BADC4}" type="datetime1">
              <a:rPr lang="ar-SA" smtClean="0"/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 hasCustomPrompt="1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 hasCustomPrompt="1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FE342-5010-4F1C-A031-A5F7C10708AF}" type="datetime1">
              <a:rPr lang="ar-SA" smtClean="0"/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6EC-93A4-4004-A62F-46B47CA4DFCE}" type="datetime1">
              <a:rPr lang="ar-SA" smtClean="0"/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1D73-5326-417D-81F9-59FB86076250}" type="datetime1">
              <a:rPr lang="ar-SA" smtClean="0"/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 hasCustomPrompt="1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 hasCustomPrompt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1586-970A-4AFA-86EE-F578260B9A73}" type="datetime1">
              <a:rPr lang="ar-SA" smtClean="0"/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8BBFB-C628-46F6-AE3D-05F0A43696B4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6969-DD51-4F8D-BFC9-6393F67EE29E}" type="datetime1">
              <a:rPr lang="ar-SA" smtClean="0"/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054-F446-428F-9091-59F267BD5148}" type="datetime1">
              <a:rPr lang="ar-SA" smtClean="0"/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 eaLnBrk="1" latinLnBrk="0" hangingPunct="1"/>
            <a:r>
              <a:rPr lang="ar-SA" smtClean="0"/>
              <a:t>المستوى الثاني</a:t>
            </a:r>
            <a:endParaRPr lang="ar-SA" smtClean="0"/>
          </a:p>
          <a:p>
            <a:pPr lvl="2" eaLnBrk="1" latinLnBrk="0" hangingPunct="1"/>
            <a:r>
              <a:rPr lang="ar-SA" smtClean="0"/>
              <a:t>المستوى الثالث</a:t>
            </a:r>
            <a:endParaRPr lang="ar-SA" smtClean="0"/>
          </a:p>
          <a:p>
            <a:pPr lvl="3" eaLnBrk="1" latinLnBrk="0" hangingPunct="1"/>
            <a:r>
              <a:rPr lang="ar-SA" smtClean="0"/>
              <a:t>المستوى الرابع</a:t>
            </a:r>
            <a:endParaRPr lang="ar-SA" smtClean="0"/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1837-7D59-458E-A4C6-316AE82EBB91}" type="datetime1">
              <a:rPr lang="ar-SA" smtClean="0"/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3CEC-42DC-4036-B28A-9D781D155707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D74C-9193-4008-BC60-A85ACAB95E0F}" type="datetime1">
              <a:rPr lang="ar-SA" smtClean="0"/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B8EB-E9B6-4C27-B465-B495579E1176}" type="datetime1">
              <a:rPr lang="ar-SA" smtClean="0"/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20248-9AB2-46D7-AE5D-CD431EEE7859}" type="datetime1">
              <a:rPr lang="ar-SA" smtClean="0"/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CF36-DBC2-4220-98D2-3181E6DDDD22}" type="datetime1">
              <a:rPr lang="ar-SA" smtClean="0"/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FB29-75B3-49DA-AB47-5BB8D8196BB3}" type="datetime1">
              <a:rPr lang="ar-SA" smtClean="0"/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4563-1F0D-4768-A532-F7A6D5CB6B79}" type="datetime1">
              <a:rPr lang="ar-SA" smtClean="0"/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ar-SA" smtClean="0"/>
          </a:p>
          <a:p>
            <a:pPr lvl="1"/>
            <a:r>
              <a:rPr lang="ar-SA" smtClean="0"/>
              <a:t>المستوى الثاني</a:t>
            </a:r>
            <a:endParaRPr lang="ar-SA" smtClean="0"/>
          </a:p>
          <a:p>
            <a:pPr lvl="2"/>
            <a:r>
              <a:rPr lang="ar-SA" smtClean="0"/>
              <a:t>المستوى الثالث</a:t>
            </a:r>
            <a:endParaRPr lang="ar-SA" smtClean="0"/>
          </a:p>
          <a:p>
            <a:pPr lvl="3"/>
            <a:r>
              <a:rPr lang="ar-SA" smtClean="0"/>
              <a:t>المستوى الرابع</a:t>
            </a:r>
            <a:endParaRPr lang="ar-SA" smtClean="0"/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3B7F7-64F3-4EDF-A82E-3079B622E335}" type="datetime1">
              <a:rPr lang="ar-SA" smtClean="0"/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  <a:endParaRPr kumimoji="0" lang="ar-SA" smtClean="0"/>
          </a:p>
          <a:p>
            <a:pPr lvl="1" eaLnBrk="1" latinLnBrk="0" hangingPunct="1"/>
            <a:r>
              <a:rPr kumimoji="0" lang="ar-SA" smtClean="0"/>
              <a:t>المستوى الثاني</a:t>
            </a:r>
            <a:endParaRPr kumimoji="0" lang="ar-SA" smtClean="0"/>
          </a:p>
          <a:p>
            <a:pPr lvl="2" eaLnBrk="1" latinLnBrk="0" hangingPunct="1"/>
            <a:r>
              <a:rPr kumimoji="0" lang="ar-SA" smtClean="0"/>
              <a:t>المستوى الثالث</a:t>
            </a:r>
            <a:endParaRPr kumimoji="0" lang="ar-SA" smtClean="0"/>
          </a:p>
          <a:p>
            <a:pPr lvl="3" eaLnBrk="1" latinLnBrk="0" hangingPunct="1"/>
            <a:r>
              <a:rPr kumimoji="0" lang="ar-SA" smtClean="0"/>
              <a:t>المستوى الرابع</a:t>
            </a:r>
            <a:endParaRPr kumimoji="0" lang="ar-SA" smtClean="0"/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EE035E-94A0-4B2B-B9AD-8128436DACF4}" type="datetime1">
              <a:rPr lang="ar-SA" smtClean="0"/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0" indent="0" algn="ctr" rtl="0">
              <a:buNone/>
            </a:pPr>
            <a:endParaRPr lang="en-US" b="1" dirty="0" smtClean="0">
              <a:latin typeface="Algerian" panose="04020705040A02060702" pitchFamily="82" charset="0"/>
            </a:endParaRPr>
          </a:p>
          <a:p>
            <a:pPr marL="0" indent="0" algn="ctr" rtl="0">
              <a:buNone/>
            </a:pPr>
            <a:endParaRPr lang="en-US" b="1" dirty="0" smtClean="0">
              <a:latin typeface="Algerian" panose="04020705040A02060702" pitchFamily="82" charset="0"/>
            </a:endParaRPr>
          </a:p>
          <a:p>
            <a:pPr marL="0" indent="0" algn="ctr" rtl="0">
              <a:buNone/>
            </a:pPr>
            <a:endParaRPr lang="en-US" b="1" dirty="0" smtClean="0">
              <a:latin typeface="Agency FB" panose="020B0503020202020204" pitchFamily="34" charset="0"/>
            </a:endParaRPr>
          </a:p>
          <a:p>
            <a:pPr marL="0" indent="0" algn="ctr" rtl="0">
              <a:buNone/>
            </a:pPr>
            <a:r>
              <a:rPr lang="en-US" sz="3100" b="1" dirty="0" smtClean="0">
                <a:latin typeface="Agency FB" panose="020B0503020202020204" pitchFamily="34" charset="0"/>
              </a:rPr>
              <a:t>An-</a:t>
            </a:r>
            <a:r>
              <a:rPr lang="en-US" sz="3100" b="1" dirty="0" err="1" smtClean="0">
                <a:latin typeface="Agency FB" panose="020B0503020202020204" pitchFamily="34" charset="0"/>
              </a:rPr>
              <a:t>Najah</a:t>
            </a:r>
            <a:r>
              <a:rPr lang="en-US" sz="3100" b="1" dirty="0" smtClean="0">
                <a:latin typeface="Agency FB" panose="020B0503020202020204" pitchFamily="34" charset="0"/>
              </a:rPr>
              <a:t> National University</a:t>
            </a:r>
            <a:endParaRPr lang="en-US" sz="3100" dirty="0" smtClean="0"/>
          </a:p>
          <a:p>
            <a:pPr marL="0" indent="0" algn="ctr" rtl="0">
              <a:buNone/>
            </a:pPr>
            <a:r>
              <a:rPr lang="en-US" sz="2700" dirty="0" smtClean="0"/>
              <a:t>Civil</a:t>
            </a:r>
            <a:r>
              <a:rPr lang="ar-SA" sz="2700" dirty="0"/>
              <a:t>-</a:t>
            </a:r>
            <a:r>
              <a:rPr lang="en-US" sz="2700" dirty="0"/>
              <a:t>Engineering </a:t>
            </a:r>
            <a:r>
              <a:rPr lang="en-US" sz="2700" dirty="0" smtClean="0"/>
              <a:t>Department</a:t>
            </a:r>
            <a:endParaRPr lang="en-US" sz="2700" dirty="0" smtClean="0"/>
          </a:p>
          <a:p>
            <a:pPr marL="0" indent="0" algn="ctr" rtl="0">
              <a:buNone/>
            </a:pPr>
            <a:endParaRPr lang="en-US" sz="1300" dirty="0" smtClean="0"/>
          </a:p>
          <a:p>
            <a:pPr marL="0" indent="0" algn="ctr" rtl="0">
              <a:buNone/>
            </a:pP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Graduation Project </a:t>
            </a: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endParaRPr lang="en-US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ctr" rtl="0">
              <a:buNone/>
            </a:pPr>
            <a:endPara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ctr" rtl="0">
              <a:buNone/>
            </a:pPr>
            <a:r>
              <a:rPr lang="en-US" sz="2800" b="1" dirty="0" smtClean="0">
                <a:latin typeface="Algerian" panose="04020705040A02060702" pitchFamily="82" charset="0"/>
              </a:rPr>
              <a:t>High Strength Concrete</a:t>
            </a:r>
            <a:endParaRPr lang="en-US" sz="2800" b="1" dirty="0" smtClean="0">
              <a:latin typeface="Algerian" panose="04020705040A02060702" pitchFamily="82" charset="0"/>
            </a:endParaRPr>
          </a:p>
          <a:p>
            <a:pPr marL="0" indent="0" algn="ctr" rtl="0">
              <a:buNone/>
            </a:pPr>
            <a:r>
              <a:rPr lang="en-US" sz="2000" b="1" dirty="0" smtClean="0"/>
              <a:t>Supervision of Eng. Hussein Abu-</a:t>
            </a:r>
            <a:r>
              <a:rPr lang="en-US" sz="2000" b="1" dirty="0" err="1" smtClean="0"/>
              <a:t>Zant</a:t>
            </a:r>
            <a:endParaRPr lang="en-US" sz="2000" b="1" dirty="0" smtClean="0"/>
          </a:p>
          <a:p>
            <a:pPr marL="0" indent="0" algn="ctr" rtl="0">
              <a:buNone/>
            </a:pPr>
            <a:endParaRPr lang="en-US" b="1" dirty="0">
              <a:latin typeface="Algerian" panose="04020705040A02060702" pitchFamily="82" charset="0"/>
            </a:endParaRPr>
          </a:p>
          <a:p>
            <a:pPr marL="0" indent="0" algn="l" rtl="0">
              <a:buNone/>
            </a:pPr>
            <a:r>
              <a:rPr lang="en-US" sz="2100" dirty="0" smtClean="0">
                <a:latin typeface="+mj-lt"/>
              </a:rPr>
              <a:t>By: </a:t>
            </a:r>
            <a:endParaRPr lang="en-US" sz="2100" dirty="0" smtClean="0">
              <a:latin typeface="+mj-lt"/>
            </a:endParaRPr>
          </a:p>
          <a:p>
            <a:pPr marL="0" indent="0" algn="l" rtl="0">
              <a:buNone/>
            </a:pPr>
            <a:r>
              <a:rPr lang="en-US" sz="2100" dirty="0" smtClean="0">
                <a:latin typeface="+mj-lt"/>
              </a:rPr>
              <a:t>Abdullah </a:t>
            </a:r>
            <a:r>
              <a:rPr lang="en-US" sz="2100" dirty="0" err="1" smtClean="0">
                <a:latin typeface="+mj-lt"/>
              </a:rPr>
              <a:t>Shehadi</a:t>
            </a:r>
            <a:endParaRPr lang="en-US" sz="2100" dirty="0" smtClean="0">
              <a:latin typeface="+mj-lt"/>
            </a:endParaRPr>
          </a:p>
          <a:p>
            <a:pPr marL="0" indent="0" algn="l" rtl="0">
              <a:buNone/>
            </a:pPr>
            <a:r>
              <a:rPr lang="en-US" sz="2100" dirty="0" smtClean="0">
                <a:latin typeface="+mj-lt"/>
              </a:rPr>
              <a:t>Ahmad </a:t>
            </a:r>
            <a:r>
              <a:rPr lang="en-US" sz="2100" dirty="0" err="1" smtClean="0">
                <a:latin typeface="+mj-lt"/>
              </a:rPr>
              <a:t>Yousef</a:t>
            </a:r>
            <a:endParaRPr lang="en-US" sz="2100" dirty="0" smtClean="0">
              <a:latin typeface="+mj-lt"/>
            </a:endParaRPr>
          </a:p>
          <a:p>
            <a:pPr marL="0" indent="0" algn="l" rtl="0">
              <a:buNone/>
            </a:pPr>
            <a:r>
              <a:rPr lang="en-US" sz="2100" dirty="0" smtClean="0">
                <a:latin typeface="+mj-lt"/>
              </a:rPr>
              <a:t>Mohammed </a:t>
            </a:r>
            <a:r>
              <a:rPr lang="en-US" sz="2100" dirty="0" err="1" smtClean="0">
                <a:latin typeface="+mj-lt"/>
              </a:rPr>
              <a:t>Hamshari</a:t>
            </a:r>
            <a:br>
              <a:rPr lang="en-US" sz="2100" dirty="0" smtClean="0">
                <a:latin typeface="+mj-lt"/>
              </a:rPr>
            </a:br>
            <a:r>
              <a:rPr lang="en-US" sz="2100" dirty="0" err="1" smtClean="0">
                <a:latin typeface="+mj-lt"/>
              </a:rPr>
              <a:t>Tarneem</a:t>
            </a:r>
            <a:r>
              <a:rPr lang="en-US" sz="2100" dirty="0" smtClean="0">
                <a:latin typeface="+mj-lt"/>
              </a:rPr>
              <a:t> </a:t>
            </a:r>
            <a:r>
              <a:rPr lang="en-US" sz="2100" dirty="0" err="1" smtClean="0">
                <a:latin typeface="+mj-lt"/>
              </a:rPr>
              <a:t>Kabha</a:t>
            </a:r>
            <a:br>
              <a:rPr lang="en-US" sz="2400" dirty="0" smtClean="0">
                <a:latin typeface="+mj-lt"/>
              </a:rPr>
            </a:br>
            <a:endParaRPr lang="en-US" sz="2400" dirty="0" smtClean="0">
              <a:latin typeface="+mj-lt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Arial Narrow" panose="020B0606020202030204" pitchFamily="34" charset="0"/>
            </a:endParaRPr>
          </a:p>
          <a:p>
            <a:pPr marL="0" indent="0" algn="ctr" rtl="0">
              <a:buNone/>
            </a:pPr>
            <a:r>
              <a:rPr lang="en-US" sz="2400" dirty="0" smtClean="0">
                <a:latin typeface="Algerian" panose="04020705040A02060702" pitchFamily="82" charset="0"/>
              </a:rPr>
              <a:t>2022/2023</a:t>
            </a:r>
            <a:endParaRPr lang="en-US" sz="2400" dirty="0" smtClean="0">
              <a:latin typeface="Algerian" panose="04020705040A02060702" pitchFamily="82" charset="0"/>
            </a:endParaRPr>
          </a:p>
          <a:p>
            <a:pPr marL="0" indent="0" algn="l" rtl="0">
              <a:buNone/>
            </a:pPr>
            <a:r>
              <a:rPr lang="en-US" sz="17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11/6/2023    </a:t>
            </a:r>
            <a:r>
              <a:rPr lang="en-US" sz="1700" dirty="0" smtClean="0">
                <a:latin typeface="Arial Narrow" panose="020B0606020202030204" pitchFamily="34" charset="0"/>
              </a:rPr>
              <a:t>                                                                                                                                                                                </a:t>
            </a:r>
            <a:r>
              <a:rPr lang="en-US" sz="17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Sunday</a:t>
            </a:r>
            <a:endParaRPr lang="en-US" sz="17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صورة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4624"/>
            <a:ext cx="1296144" cy="1224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34178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Cost Analysis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763688" y="1535306"/>
          <a:ext cx="5976663" cy="2438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4759"/>
                <a:gridCol w="1574221"/>
                <a:gridCol w="1937683"/>
              </a:tblGrid>
              <a:tr h="46197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</a:t>
                      </a: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Quantity </a:t>
                      </a:r>
                      <a:br>
                        <a:rPr lang="en-US" sz="115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</a:t>
                      </a:r>
                      <a:r>
                        <a:rPr lang="en-US" sz="115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 Cost</a:t>
                      </a: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عدسية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253.60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7.10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فولية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434.75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12.17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مدراج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434.75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16.09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مغسول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208.32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رمل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271.72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19.02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192.01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Cement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480.04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288.02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85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Superplasticizer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4.17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41.00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785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DIRECT COST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691680" y="4284543"/>
          <a:ext cx="6192687" cy="2531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2253"/>
                <a:gridCol w="1632868"/>
                <a:gridCol w="2007566"/>
              </a:tblGrid>
              <a:tr h="48310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</a:t>
                      </a: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Quantity kg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Direct Cost</a:t>
                      </a: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عدسية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263.59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7.38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فولية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451.87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12.65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مدراج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451.87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16.72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مغسول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216.52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8.44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رمل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282.42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19.77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180.75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Cement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433.05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259.83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82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Superplasticizer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5.65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56.50</a:t>
                      </a:r>
                      <a:endParaRPr lang="en-US" sz="11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35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DIRECT COST</a:t>
                      </a:r>
                      <a:endParaRPr lang="en-US" sz="115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3741306" y="1196752"/>
            <a:ext cx="18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Mix Direct Cost</a:t>
            </a:r>
            <a:endParaRPr lang="en-US" sz="1600" dirty="0"/>
          </a:p>
        </p:txBody>
      </p:sp>
      <p:sp>
        <p:nvSpPr>
          <p:cNvPr id="9" name="مستطيل 8"/>
          <p:cNvSpPr/>
          <p:nvPr/>
        </p:nvSpPr>
        <p:spPr>
          <a:xfrm>
            <a:off x="3741554" y="3945989"/>
            <a:ext cx="18576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  <a:r>
              <a:rPr lang="en-US" sz="1600" dirty="0"/>
              <a:t>Mix Direct Cost</a:t>
            </a: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Net Costs Per </a:t>
            </a:r>
            <a:r>
              <a:rPr lang="en-US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 m</a:t>
            </a:r>
            <a:r>
              <a:rPr lang="en-US" sz="3200" b="1" u="sng" baseline="30000" dirty="0"/>
              <a:t>3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971600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395536" y="1628800"/>
            <a:ext cx="8244408" cy="4025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for a one-meter cube of the 5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mix = direct + indirect costs = 393 + 85.5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478.5 NIS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price including the reasonable profit (which is almost 10%) = 478.5*1.1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526 NIS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for a one-meter cube of the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 = direct + indirect costs = 383 + 85.5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468.5 NIS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price including the reasonable profit (which is almost 10%) = 468.5*1.1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515 NIS.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Conclusions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971600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323528" y="1700808"/>
            <a:ext cx="8568952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9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mix trial,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strength  reached 654.8 kg/cm2 after 28 days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mix has a slump = (60mm).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lowest priceof cement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515 NIS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Conclusions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971600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395536" y="140329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Palestinian Specifications, the 9</a:t>
            </a:r>
            <a:r>
              <a:rPr lang="en-US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mix reached the desired strength (654.8 kg/cm2) for B60 concrete, with 5 samples prepared of this mix.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486" y="2049954"/>
            <a:ext cx="5147051" cy="4808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Recommendations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971600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251520" y="1844824"/>
            <a:ext cx="8208912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mix trials must be done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reduce the cost 1 m3 of concrete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ccepted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slump values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rtl="0">
              <a:buFont typeface="Wingdings" panose="05000000000000000000" charset="0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crushing strength  complies with the Palestinian Standards 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INTRODUCTION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  is to prepare concrete mixture  600 kg/cm2 with the minimalcost.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backbone of construction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cornerstone material for modern construction projects.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concrete mixes prepared  comply with the Palestinian Specifications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charset="0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Methodology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charset="0"/>
              <a:buChar char="q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erforming required tests on aggregates and cement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Adopting of a previous concrete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hemical additives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Preparing concrete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mixing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Conducting compressive strength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Adopting the required strength, which is 600 kg/cm2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Preparing several mixes to achieve the lowest possible cost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charset="0"/>
              <a:buChar char="q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Estimating the direct and indirect costs of the required mix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General Tests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Aggregates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Lost Angeles Test, Abrasion Ratio = 27.8% &lt; 50% then OK.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Cement: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Crushing strength of Silo Cement = 53.7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&gt; 52.5 then OK.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Crushing strength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Portland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Cement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very close to 42.5 then OK.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Sand Equivalent Test: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Sand Equivalent Value = 84% &gt; 60% then OK.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Mix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Design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Proportions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539552" y="1700808"/>
          <a:ext cx="8136905" cy="29047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4543"/>
                <a:gridCol w="765344"/>
                <a:gridCol w="1341218"/>
                <a:gridCol w="1082680"/>
                <a:gridCol w="1033213"/>
                <a:gridCol w="627208"/>
                <a:gridCol w="624408"/>
                <a:gridCol w="783076"/>
                <a:gridCol w="649609"/>
                <a:gridCol w="495606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MIX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W/C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SUPER-PLASTICIZER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CEMENT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 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JO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مغسول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2mm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مدراج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فولية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12.5mm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عدسية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10mm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رمل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5.625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2.875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1.209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4.03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2.99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6.24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5.44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3.91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0.055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2.54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0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26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Mix Trials Results At 28 Days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827584" y="1556792"/>
          <a:ext cx="7416824" cy="3384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3647"/>
                <a:gridCol w="2454817"/>
                <a:gridCol w="2588360"/>
              </a:tblGrid>
              <a:tr h="699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SAMPLE</a:t>
                      </a:r>
                      <a:b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</a:t>
                      </a: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28-DAY </a:t>
                      </a:r>
                      <a:endParaRPr lang="en-US" sz="1200" baseline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STRENGTH</a:t>
                      </a:r>
                      <a:b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kg/cm</a:t>
                      </a:r>
                      <a:r>
                        <a:rPr lang="en-GB" sz="12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aseline="30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SLUMP</a:t>
                      </a:r>
                      <a:b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en-GB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630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656.5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650.7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646.7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70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654.8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60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6044" y="41379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Quantity Adjustments</a:t>
            </a:r>
            <a:endParaRPr lang="en-US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911401" y="1607314"/>
          <a:ext cx="5760641" cy="2372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4420"/>
                <a:gridCol w="1369639"/>
                <a:gridCol w="1438291"/>
                <a:gridCol w="1438291"/>
              </a:tblGrid>
              <a:tr h="43187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Original Quantity</a:t>
                      </a:r>
                      <a:b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Quantity</a:t>
                      </a:r>
                      <a:b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Volume</a:t>
                      </a:r>
                      <a:b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عدسية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253.60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فولية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434.75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مدراج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434.75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مغسول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208.32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رمل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271.72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192.01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Cement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480.04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61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Superplasticizer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4.17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494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VOLUME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476650" y="1268760"/>
            <a:ext cx="2630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Mix Adjusted Quantities</a:t>
            </a:r>
            <a:endParaRPr lang="en-US" sz="16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455773" y="4039536"/>
            <a:ext cx="2630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Mix Adjusted Quantities</a:t>
            </a:r>
            <a:endParaRPr lang="en-US" sz="1600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911400" y="4365104"/>
          <a:ext cx="5760641" cy="24726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43"/>
                <a:gridCol w="1441670"/>
                <a:gridCol w="1369184"/>
                <a:gridCol w="1437644"/>
              </a:tblGrid>
              <a:tr h="52889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Aggregate 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Original Quantity</a:t>
                      </a:r>
                      <a:b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</a:b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kg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Modified Quantity</a:t>
                      </a:r>
                      <a:b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</a:b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kg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Modified Volume</a:t>
                      </a:r>
                      <a:b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</a:b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عدسية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263.59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0.103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فولية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451.87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0.176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مدراج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480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451.87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0.181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مغسول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230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216.52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0.087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رمل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282.42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0.109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192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180.75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0.181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Cement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460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433.05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0.137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588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Superplasticizer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5.65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28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TOTAL VOLUME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0.98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Direct Costs For Every Component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115616" y="1556792"/>
          <a:ext cx="7200799" cy="3090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1705"/>
                <a:gridCol w="2686168"/>
                <a:gridCol w="2652926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b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Per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Ton</a:t>
                      </a:r>
                      <a:b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Price Per kg</a:t>
                      </a:r>
                      <a:b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عدسية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فولية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مدراج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0.037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مغسول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0.039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JO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رمل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70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7 (NIS/1 m</a:t>
                      </a:r>
                      <a:r>
                        <a:rPr lang="en-US" sz="1200" b="1" baseline="300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0.007 (NIS/Liter)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Cement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600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0.6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335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Superplasticizer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10 (NIS/Liter)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10(NIS/Liter)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Overhead Costs Per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itchFamily="2" charset="-78"/>
                <a:cs typeface="Aldhabi" pitchFamily="2" charset="-78"/>
              </a:rPr>
              <a:t> m</a:t>
            </a:r>
            <a:r>
              <a:rPr lang="en-US" sz="3200" b="1" u="sng" baseline="30000" dirty="0" smtClean="0"/>
              <a:t>3</a:t>
            </a:r>
            <a:endParaRPr lang="en-US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</a:fld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043608" y="1484784"/>
          <a:ext cx="7056785" cy="3199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746"/>
                <a:gridCol w="1148598"/>
                <a:gridCol w="1253252"/>
                <a:gridCol w="1253252"/>
                <a:gridCol w="1440937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Indirect Cost Category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Per 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Factory 1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NIS</a:t>
                      </a:r>
                      <a:endParaRPr lang="en-US" sz="1100">
                        <a:effectLst/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Factory 2 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NIS</a:t>
                      </a:r>
                      <a:endParaRPr lang="en-US" sz="1100">
                        <a:effectLst/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Factory 3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NIS</a:t>
                      </a:r>
                      <a:endParaRPr lang="en-US" sz="1100" dirty="0">
                        <a:effectLst/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Cost 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NIS</a:t>
                      </a:r>
                      <a:endParaRPr lang="en-US" sz="1100" dirty="0">
                        <a:effectLst/>
                        <a:latin typeface="Calibri" panose="020F0502020204030204"/>
                        <a:ea typeface="Calibri" panose="020F0502020204030204"/>
                        <a:cs typeface="Arial" panose="020B0604020202020204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Fuel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Labor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Electricity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Advertisement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Income Tax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724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 Added Tax VAT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Insurances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7571">
                <a:tc gridSpan="4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INDIRECT </a:t>
                      </a:r>
                      <a:r>
                        <a:rPr lang="en-US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NIS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85.5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4536</Words>
  <Application>WPS Presentation</Application>
  <PresentationFormat>عرض على الشاشة (3:4)‏</PresentationFormat>
  <Paragraphs>859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6" baseType="lpstr">
      <vt:lpstr>Arial</vt:lpstr>
      <vt:lpstr>SimSun</vt:lpstr>
      <vt:lpstr>Wingdings</vt:lpstr>
      <vt:lpstr>Wingdings 2</vt:lpstr>
      <vt:lpstr>Algerian</vt:lpstr>
      <vt:lpstr>Agency FB</vt:lpstr>
      <vt:lpstr>Andalus</vt:lpstr>
      <vt:lpstr>Arial Narrow</vt:lpstr>
      <vt:lpstr>Aldhabi</vt:lpstr>
      <vt:lpstr>Times New Roman</vt:lpstr>
      <vt:lpstr>Calibri</vt:lpstr>
      <vt:lpstr>Arial</vt:lpstr>
      <vt:lpstr>Microsoft YaHei</vt:lpstr>
      <vt:lpstr>Arial Unicode MS</vt:lpstr>
      <vt:lpstr>Tahoma</vt:lpstr>
      <vt:lpstr>Constantia</vt:lpstr>
      <vt:lpstr>Majalla UI</vt:lpstr>
      <vt:lpstr>Segoe Print</vt:lpstr>
      <vt:lpstr>Traditional Arabic</vt:lpstr>
      <vt:lpstr>Wingdings</vt:lpstr>
      <vt:lpstr>سمة Office</vt:lpstr>
      <vt:lpstr>تدفق</vt:lpstr>
      <vt:lpstr>PowerPoint 演示文稿</vt:lpstr>
      <vt:lpstr>INTRODUCTION</vt:lpstr>
      <vt:lpstr>Methodology</vt:lpstr>
      <vt:lpstr>General Tests</vt:lpstr>
      <vt:lpstr>Mix Design Proportions</vt:lpstr>
      <vt:lpstr>Mix Trials Results At 28 Days </vt:lpstr>
      <vt:lpstr>Quantity Adjustments</vt:lpstr>
      <vt:lpstr>Direct Costs For Every Component</vt:lpstr>
      <vt:lpstr>Overhead Costs Per 1 m3</vt:lpstr>
      <vt:lpstr>Cost Analysis</vt:lpstr>
      <vt:lpstr>Net Costs Per 1 m3 </vt:lpstr>
      <vt:lpstr>Conclusions </vt:lpstr>
      <vt:lpstr>Conclusions </vt:lpstr>
      <vt:lpstr>Recommendations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Abed</dc:creator>
  <cp:lastModifiedBy>hp</cp:lastModifiedBy>
  <cp:revision>183</cp:revision>
  <dcterms:created xsi:type="dcterms:W3CDTF">2020-11-26T20:01:00Z</dcterms:created>
  <dcterms:modified xsi:type="dcterms:W3CDTF">2023-06-10T17:36:36Z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AF71F72696FD494E8BE19B74096D9AC7</vt:lpwstr>
  </property>
  <property fmtid="{D5CDD505-2E9C-101B-9397-08002B2CF9AE}" pid="3" name="KSOProductBuildVer">
    <vt:lpwstr>1033-11.2.0.11537</vt:lpwstr>
  </property>
</Properties>
</file>