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3"/>
  </p:notesMasterIdLst>
  <p:sldIdLst>
    <p:sldId id="256" r:id="rId2"/>
    <p:sldId id="319" r:id="rId3"/>
    <p:sldId id="257" r:id="rId4"/>
    <p:sldId id="258" r:id="rId5"/>
    <p:sldId id="259" r:id="rId6"/>
    <p:sldId id="298" r:id="rId7"/>
    <p:sldId id="299" r:id="rId8"/>
    <p:sldId id="262" r:id="rId9"/>
    <p:sldId id="320" r:id="rId10"/>
    <p:sldId id="321" r:id="rId11"/>
    <p:sldId id="263" r:id="rId12"/>
    <p:sldId id="300" r:id="rId13"/>
    <p:sldId id="264" r:id="rId14"/>
    <p:sldId id="265" r:id="rId15"/>
    <p:sldId id="266" r:id="rId16"/>
    <p:sldId id="267" r:id="rId17"/>
    <p:sldId id="268" r:id="rId18"/>
    <p:sldId id="269" r:id="rId19"/>
    <p:sldId id="325" r:id="rId20"/>
    <p:sldId id="270" r:id="rId21"/>
    <p:sldId id="271" r:id="rId22"/>
    <p:sldId id="272" r:id="rId23"/>
    <p:sldId id="273" r:id="rId24"/>
    <p:sldId id="274" r:id="rId25"/>
    <p:sldId id="302" r:id="rId26"/>
    <p:sldId id="282" r:id="rId27"/>
    <p:sldId id="285" r:id="rId28"/>
    <p:sldId id="311" r:id="rId29"/>
    <p:sldId id="310" r:id="rId30"/>
    <p:sldId id="283" r:id="rId31"/>
    <p:sldId id="312" r:id="rId32"/>
    <p:sldId id="313" r:id="rId33"/>
    <p:sldId id="286" r:id="rId34"/>
    <p:sldId id="287" r:id="rId35"/>
    <p:sldId id="288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26" r:id="rId44"/>
    <p:sldId id="327" r:id="rId45"/>
    <p:sldId id="328" r:id="rId46"/>
    <p:sldId id="329" r:id="rId47"/>
    <p:sldId id="330" r:id="rId48"/>
    <p:sldId id="331" r:id="rId49"/>
    <p:sldId id="332" r:id="rId50"/>
    <p:sldId id="333" r:id="rId51"/>
    <p:sldId id="334" r:id="rId52"/>
    <p:sldId id="335" r:id="rId53"/>
    <p:sldId id="336" r:id="rId54"/>
    <p:sldId id="337" r:id="rId55"/>
    <p:sldId id="338" r:id="rId56"/>
    <p:sldId id="339" r:id="rId57"/>
    <p:sldId id="340" r:id="rId58"/>
    <p:sldId id="297" r:id="rId59"/>
    <p:sldId id="322" r:id="rId60"/>
    <p:sldId id="317" r:id="rId61"/>
    <p:sldId id="318" r:id="rId6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4" autoAdjust="0"/>
    <p:restoredTop sz="94660" autoAdjust="0"/>
  </p:normalViewPr>
  <p:slideViewPr>
    <p:cSldViewPr snapToGrid="0">
      <p:cViewPr varScale="1">
        <p:scale>
          <a:sx n="59" d="100"/>
          <a:sy n="59" d="100"/>
        </p:scale>
        <p:origin x="-19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20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EBC647-80C4-4F76-8A34-A8AC76679D76}" type="datetimeFigureOut">
              <a:rPr lang="ar-SA" smtClean="0"/>
              <a:pPr/>
              <a:t>22/08/1436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0D37ABC-4FF4-48AF-A42C-CE5602F7E94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3785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99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hyperlink" Target="http://www.google.ps/imgres?imgurl=http://i00.i.aliimg.com/img/pb/303/872/707/707872303_098.jpg&amp;imgrefurl=http://www.alibaba.com/product-detail/pir-and-pur-insulated-panels-price_1189037005.html&amp;h=292&amp;w=424&amp;tbnid=b5jbcyGVDFeYKM:&amp;zoom=1&amp;docid=u7iVDPZ5uQtgxM&amp;ei=aEIoVde1HIb4UML9g4gI&amp;tbm=isch&amp;ved=0CEgQMygnMCc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www.google.ps/url?sa=i&amp;rct=j&amp;q=&amp;esrc=s&amp;source=images&amp;cd=&amp;cad=rja&amp;uact=8&amp;ved=0CAcQjRw&amp;url=http://www.dowellassociates.com/stadium-light.php&amp;ei=umpUVaXNJYa27gb9_4PQCA&amp;bvm=bv.93112503,d.bGQ&amp;psig=AFQjCNEOXZUCywmzVNJApjKWSeYPPXRVSw&amp;ust=143168190222589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hyperlink" Target="http://www.google.ps/url?sa=i&amp;rct=j&amp;q=&amp;esrc=s&amp;source=images&amp;cd=&amp;cad=rja&amp;uact=8&amp;ved=0CAcQjRw&amp;url=http://www.google.ps/url?sa=i&amp;rct=j&amp;q=&amp;esrc=s&amp;source=images&amp;cd=&amp;cad=rja&amp;uact=8&amp;ved=&amp;url=http://imgbuddy.com/stadium-lights-png.asp&amp;ei=7WlUVcy5LoXmywP494DgAw&amp;bvm=bv.93112503,d.bGQ&amp;psig=AFQjCNEOXZUCywmzVNJApjKWSeYPPXRVSw&amp;ust=1431681902225892&amp;ei=XGxUVd_DIcTXU8TAgMgP&amp;bvm=bv.93112503,d.bGQ&amp;psig=AFQjCNEOXZUCywmzVNJApjKWSeYPPXRVSw&amp;ust=1431681902225892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hyperlink" Target="http://www.google.ps/url?sa=i&amp;rct=j&amp;q=&amp;esrc=s&amp;source=images&amp;cd=&amp;cad=rja&amp;uact=8&amp;ved=0CAcQjRw&amp;url=http://www.directindustry.com/prod/venturisit-gmbh/bim-software-hvac-plumbing-design-79087-827661.html&amp;ei=eSxUVYvSE4u7ygOG8IC4CA&amp;psig=AFQjCNHK-G3PlpiYQNcd5pqG63dDSnbH-g&amp;ust=1431666148341924" TargetMode="External"/><Relationship Id="rId7" Type="http://schemas.openxmlformats.org/officeDocument/2006/relationships/hyperlink" Target="http://www.google.ps/url?sa=i&amp;rct=j&amp;q=&amp;esrc=s&amp;source=images&amp;cd=&amp;cad=rja&amp;uact=8&amp;ved=0CAcQjRw&amp;url=http://www.232designs.com/underground-drainage-system-design/&amp;ei=Iy9UVfvSEomGzAOOvoHICg&amp;psig=AFQjCNGTXgnWWSBOgrIB_KKEB4PLrSY7Sg&amp;ust=143166683879350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hyperlink" Target="http://www.google.ps/url?sa=i&amp;rct=j&amp;q=&amp;esrc=s&amp;source=images&amp;cd=&amp;cad=rja&amp;uact=8&amp;ved=0CAcQjRw&amp;url=http://www.polypipe.com/building-products/plumbing-heating/installers/knowledge-centre/technical-advice/application-of-manifolds-water-supply&amp;ei=4ixUVfreM4SaygPf_IDoCg&amp;psig=AFQjCNG7E3gT7QqZcq2zJvQJZiDCc5s-Ag&amp;ust=1431666270645501" TargetMode="External"/><Relationship Id="rId4" Type="http://schemas.openxmlformats.org/officeDocument/2006/relationships/image" Target="../media/image5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2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ps/url?sa=i&amp;rct=j&amp;q=&amp;esrc=s&amp;source=images&amp;cd=&amp;cad=rja&amp;uact=8&amp;ved=0CAcQjRw&amp;url=http://energyandsustainability.fs.cornell.edu/util/cooling/production/lsc/works.cfm&amp;ei=vTNUVbXDM-rfywOKnIDYBw&amp;psig=AFQjCNFwSEeOxY82T27kobwFylvf-Of-dQ&amp;ust=1431668001021235" TargetMode="External"/><Relationship Id="rId5" Type="http://schemas.openxmlformats.org/officeDocument/2006/relationships/image" Target="../media/image54.jpeg"/><Relationship Id="rId4" Type="http://schemas.openxmlformats.org/officeDocument/2006/relationships/hyperlink" Target="http://www.google.ps/url?sa=i&amp;rct=j&amp;q=&amp;esrc=s&amp;source=images&amp;cd=&amp;cad=rja&amp;uact=8&amp;ved=0CAcQjRw&amp;url=http://www.polypipe.com/building-products/plumbing-heating/installers/knowledge-centre/technical-advice/application-of-manifolds-water-supply&amp;ei=4ixUVfreM4SaygPf_IDoCg&amp;psig=AFQjCNG7E3gT7QqZcq2zJvQJZiDCc5s-Ag&amp;ust=1431666270645501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ps/url?sa=i&amp;rct=j&amp;q=&amp;esrc=s&amp;source=images&amp;cd=&amp;cad=rja&amp;uact=8&amp;ved=0CAcQjRw&amp;url=http://hoto.com/water-pipe/&amp;ei=ojRUVdyXPMTcywOIroHIAQ&amp;psig=AFQjCNFBTbrSzIdNsl3ViAdah6QcdGPpRg&amp;ust=1431668247262251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hyperlink" Target="http://www.google.ps/url?sa=i&amp;rct=j&amp;q=&amp;esrc=s&amp;source=images&amp;cd=&amp;cad=rja&amp;uact=8&amp;ved=0CAcQjRw&amp;url=http://galleryhip.com/flexible-plastic-tubing.html&amp;ei=RTVUVdP5C6HMyAPv3oGACQ&amp;bvm=bv.93112503,d.bGQ&amp;psig=AFQjCNF4SgOon943MFKMd8ZniOcDNVr9Yg&amp;ust=1431668369076088" TargetMode="External"/><Relationship Id="rId4" Type="http://schemas.openxmlformats.org/officeDocument/2006/relationships/image" Target="../media/image6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hyperlink" Target="http://www.google.ps/url?sa=i&amp;rct=j&amp;q=&amp;esrc=s&amp;source=images&amp;cd=&amp;cad=rja&amp;uact=8&amp;ved=0CAcQjRw&amp;url=http://goulds.com/wastewater-drainage-pumps/sump-pumps/sds1sds2-sink-drain-system-pumpbasin-packages/&amp;ei=dTpUVbmUMITTygPSyIGACw&amp;bvm=bv.93112503,d.bGQ&amp;psig=AFQjCNGAVihOj07vnQaxQpY3kYe1W1G0-Q&amp;ust=1431669746397051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hyperlink" Target="http://www.google.ps/url?sa=i&amp;rct=j&amp;q=&amp;esrc=s&amp;source=images&amp;cd=&amp;cad=rja&amp;uact=8&amp;ved=0CAcQjRw&amp;url=http://www.septicsolutions.com/SepticAerator/RepairSepticProblems.html&amp;ei=HSlUVefAM8WZygOwpoG4BQ&amp;psig=AFQjCNHmm2R9vis2Pbc1yDpk3i8tJKGTRg&amp;ust=143166526565682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hyperlink" Target="http://www.google.ps/url?sa=i&amp;rct=j&amp;q=&amp;esrc=s&amp;source=images&amp;cd=&amp;cad=rja&amp;uact=8&amp;ved=0CAcQjRw&amp;url=http://www.wisegeek.com/what-is-a-vent-diffuser.htm&amp;ei=eDtUVYSdH-WjyAOV8YDQDA&amp;bvm=bv.93112503,d.bGQ&amp;psig=AFQjCNFxL7qCf8eeqY60wX6IZTiEQO7KnA&amp;ust=1431669947519767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322" y="1364776"/>
            <a:ext cx="8749779" cy="48002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9084968" cy="2098226"/>
          </a:xfrm>
        </p:spPr>
        <p:txBody>
          <a:bodyPr/>
          <a:lstStyle/>
          <a:p>
            <a:r>
              <a:rPr lang="en-US" sz="8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The sport hall </a:t>
            </a:r>
            <a:endParaRPr lang="en-US" sz="8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877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5018" y="429732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 :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BFF4A-B2B7-4B62-8335-F081BE99B88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10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9773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389" y="457201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 plans 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AE2AB-B472-4767-8EAD-46C49875A28B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11</a:t>
            </a:fld>
            <a:endParaRPr lang="es-E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408763" y="1581706"/>
            <a:ext cx="28216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ency FB" panose="020B0503020202020204" pitchFamily="34" charset="0"/>
              </a:rPr>
              <a:t>Basement  plane:</a:t>
            </a: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5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389" y="457201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 plans 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AE2AB-B472-4767-8EAD-46C49875A28B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12</a:t>
            </a:fld>
            <a:endParaRPr lang="es-E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408763" y="1581706"/>
            <a:ext cx="24144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gency FB" panose="020B0503020202020204" pitchFamily="34" charset="0"/>
              </a:rPr>
              <a:t>ground  plane:</a:t>
            </a: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5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1012" y="391887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levation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811" y="1806933"/>
            <a:ext cx="11023600" cy="39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33C12-CF0D-4B2C-AA81-11148821111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13</a:t>
            </a:fld>
            <a:endParaRPr lang="es-E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085172" y="1294367"/>
            <a:ext cx="2157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/>
            <a:r>
              <a:rPr lang="en-US" sz="2800" b="1" dirty="0" smtClean="0">
                <a:latin typeface="Agency FB" panose="020B0503020202020204" pitchFamily="34" charset="0"/>
              </a:rPr>
              <a:t>EAST ELEVATION</a:t>
            </a:r>
            <a:endParaRPr lang="en-US" sz="28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59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9389" y="457201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levation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2563" y="2192792"/>
            <a:ext cx="9588500" cy="360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510-CD70-4FA1-AD28-36877D43F3A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14</a:t>
            </a:fld>
            <a:endParaRPr lang="es-E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726784" y="1463051"/>
            <a:ext cx="2222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latin typeface="Agency FB" panose="020B0503020202020204" pitchFamily="34" charset="0"/>
              </a:rPr>
              <a:t>WEST ELEVATION</a:t>
            </a:r>
            <a:endParaRPr lang="en-US" sz="28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24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9389" y="457201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levation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0651" y="2500314"/>
            <a:ext cx="9410700" cy="374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ABA6-26E3-4155-A42B-22350787FE2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15</a:t>
            </a:fld>
            <a:endParaRPr lang="es-E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566040" y="1398281"/>
            <a:ext cx="26901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gency FB" panose="020B0503020202020204" pitchFamily="34" charset="0"/>
              </a:rPr>
              <a:t>NORTH ELEVATION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361283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9389" y="457201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levation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553" y="2419351"/>
            <a:ext cx="9370252" cy="343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AAF8-83F4-4DD7-9C98-E60A912CF98A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16</a:t>
            </a:fld>
            <a:endParaRPr lang="es-E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606785" y="1410891"/>
            <a:ext cx="4872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gency FB" panose="020B0503020202020204" pitchFamily="34" charset="0"/>
              </a:rPr>
              <a:t>SOUTH ELEVATION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4888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1371" y="599290"/>
            <a:ext cx="5871411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BFF4A-B2B7-4B62-8335-F081BE99B88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17</a:t>
            </a:fld>
            <a:endParaRPr lang="es-ES" altLang="en-US" dirty="0"/>
          </a:p>
        </p:txBody>
      </p:sp>
      <p:pic>
        <p:nvPicPr>
          <p:cNvPr id="47105" name="Picture 1" descr="C:\Users\DELL\Downloads\11256494_472942296204329_1536413517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888" y="1883440"/>
            <a:ext cx="4668653" cy="419644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8541" y="1381125"/>
            <a:ext cx="6733459" cy="3450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21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2981750"/>
            <a:ext cx="8839200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design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نتيجة بحث الصور عن ‪environmental design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6182" y="404665"/>
            <a:ext cx="3118697" cy="233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B6A-1628-4560-8B01-35A7270B72BF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18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99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B6A-1628-4560-8B01-35A7270B72BF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19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001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4394" y="833508"/>
            <a:ext cx="4522309" cy="5847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Ecotect analysis: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480772" y="373599"/>
            <a:ext cx="470734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analysis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3590" y="2060849"/>
            <a:ext cx="5249512" cy="64633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The required value=4%-7%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Ecotect value=6.4% is accepted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68586" y="4261247"/>
            <a:ext cx="3936437" cy="1708136"/>
            <a:chOff x="6381750" y="3395433"/>
            <a:chExt cx="1285823" cy="656359"/>
          </a:xfrm>
        </p:grpSpPr>
        <p:sp>
          <p:nvSpPr>
            <p:cNvPr id="9" name="Rounded Rectangle 8"/>
            <p:cNvSpPr/>
            <p:nvPr/>
          </p:nvSpPr>
          <p:spPr>
            <a:xfrm>
              <a:off x="6662264" y="3395433"/>
              <a:ext cx="724795" cy="499384"/>
            </a:xfrm>
            <a:prstGeom prst="roundRect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 l="-18000" r="-18000"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381750" y="4006741"/>
              <a:ext cx="1285823" cy="45051"/>
            </a:xfrm>
            <a:custGeom>
              <a:avLst/>
              <a:gdLst>
                <a:gd name="connsiteX0" fmla="*/ 0 w 1285823"/>
                <a:gd name="connsiteY0" fmla="*/ 0 h 45051"/>
                <a:gd name="connsiteX1" fmla="*/ 1285823 w 1285823"/>
                <a:gd name="connsiteY1" fmla="*/ 0 h 45051"/>
                <a:gd name="connsiteX2" fmla="*/ 1285823 w 1285823"/>
                <a:gd name="connsiteY2" fmla="*/ 45051 h 45051"/>
                <a:gd name="connsiteX3" fmla="*/ 0 w 1285823"/>
                <a:gd name="connsiteY3" fmla="*/ 45051 h 45051"/>
                <a:gd name="connsiteX4" fmla="*/ 0 w 1285823"/>
                <a:gd name="connsiteY4" fmla="*/ 0 h 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23" h="45051">
                  <a:moveTo>
                    <a:pt x="0" y="0"/>
                  </a:moveTo>
                  <a:lnTo>
                    <a:pt x="1285823" y="0"/>
                  </a:lnTo>
                  <a:lnTo>
                    <a:pt x="1285823" y="45051"/>
                  </a:lnTo>
                  <a:lnTo>
                    <a:pt x="0" y="4505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0" numCol="1" spcCol="1270" anchor="t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ABD1-CF49-4E52-A62A-7D4F883BEE47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20</a:t>
            </a:fld>
            <a:endParaRPr lang="es-ES" alt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701211" y="1776550"/>
            <a:ext cx="4963919" cy="3982724"/>
          </a:xfrm>
          <a:prstGeom prst="round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l="-15000" r="-1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ight Arrow 12"/>
          <p:cNvSpPr/>
          <p:nvPr/>
        </p:nvSpPr>
        <p:spPr>
          <a:xfrm rot="10800000">
            <a:off x="5251269" y="4807131"/>
            <a:ext cx="1998617" cy="470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6037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441" y="5684994"/>
            <a:ext cx="6116936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cover of dome panels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9403" y="404665"/>
            <a:ext cx="4908815" cy="3028889"/>
          </a:xfrm>
          <a:prstGeom prst="rect">
            <a:avLst/>
          </a:prstGeom>
          <a:ln w="3810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67541" y="1052736"/>
            <a:ext cx="5359400" cy="29146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نتيجة بحث الصور عن ‪sandwich panel specification pdf‬‏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0895" y="2009274"/>
            <a:ext cx="4024251" cy="3283089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04192" y="453915"/>
            <a:ext cx="4245969" cy="584775"/>
          </a:xfrm>
          <a:prstGeom prst="rect">
            <a:avLst/>
          </a:prstGeom>
          <a:ln w="38100">
            <a:solidFill>
              <a:srgbClr val="FFC61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Sandwich panel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D726-70AC-4F90-B6FB-74472663760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21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35613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8554" y="5116111"/>
            <a:ext cx="5219124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of floor: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5414" y="620689"/>
            <a:ext cx="4466511" cy="2608709"/>
          </a:xfrm>
          <a:prstGeom prst="rect">
            <a:avLst/>
          </a:prstGeom>
          <a:ln w="3810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668" y="1412776"/>
            <a:ext cx="4597400" cy="2481580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96306" y="3191268"/>
            <a:ext cx="4504305" cy="281248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0001-7B44-4ED5-9075-6875959903DD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22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68801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583" y="1030487"/>
            <a:ext cx="6763159" cy="2238806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0655" y="2326268"/>
            <a:ext cx="4168875" cy="185384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139" y="4359058"/>
            <a:ext cx="4745720" cy="1801700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32752" y="5040913"/>
            <a:ext cx="4427293" cy="471384"/>
          </a:xfrm>
          <a:prstGeom prst="rect">
            <a:avLst/>
          </a:prstGeom>
          <a:noFill/>
          <a:ln w="28575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load=60kw/m2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26088" y="4398551"/>
            <a:ext cx="4523735" cy="461665"/>
          </a:xfrm>
          <a:prstGeom prst="rect">
            <a:avLst/>
          </a:prstGeom>
          <a:noFill/>
          <a:ln w="28575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load=80kw/m2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2696" y="997770"/>
            <a:ext cx="319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Heating and cooling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3014" y="288801"/>
            <a:ext cx="569934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 analysis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E5FEF-8EA6-4D0C-91B1-75F0E3C09330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23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63721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292" y="385199"/>
            <a:ext cx="512574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نتيجة بحث الصور عن ‪wood wall in sport hall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29833">
            <a:off x="7477853" y="2640720"/>
            <a:ext cx="34925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19454">
            <a:off x="6223240" y="4090264"/>
            <a:ext cx="2717800" cy="162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0" y="7490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1)Wood  provide </a:t>
            </a:r>
            <a:r>
              <a:rPr lang="en-US" b="1" dirty="0"/>
              <a:t>a solution to the high reverberant noise </a:t>
            </a:r>
            <a:r>
              <a:rPr lang="en-US" b="1" dirty="0" smtClean="0"/>
              <a:t>levels </a:t>
            </a:r>
            <a:r>
              <a:rPr lang="en-US" b="1" dirty="0"/>
              <a:t>found in sports </a:t>
            </a:r>
            <a:r>
              <a:rPr lang="en-US" b="1" dirty="0" smtClean="0"/>
              <a:t>halls.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86842" y="2433466"/>
            <a:ext cx="567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2)Roof is sandwich panel It </a:t>
            </a:r>
            <a:r>
              <a:rPr lang="en-US" b="1" dirty="0"/>
              <a:t>is a good sound </a:t>
            </a:r>
            <a:r>
              <a:rPr lang="en-US" b="1" dirty="0" smtClean="0"/>
              <a:t>absorbent</a:t>
            </a:r>
          </a:p>
          <a:p>
            <a:r>
              <a:rPr lang="en-US" b="1" dirty="0" smtClean="0"/>
              <a:t>Likely </a:t>
            </a:r>
            <a:r>
              <a:rPr lang="en-US" b="1" dirty="0"/>
              <a:t>to reach sound </a:t>
            </a:r>
            <a:r>
              <a:rPr lang="en-US" b="1" dirty="0" smtClean="0"/>
              <a:t>absorption(</a:t>
            </a:r>
            <a:r>
              <a:rPr lang="el-GR" b="1" dirty="0" smtClean="0"/>
              <a:t>α</a:t>
            </a:r>
            <a:r>
              <a:rPr lang="en-US" b="1" dirty="0" smtClean="0"/>
              <a:t>) to 1</a:t>
            </a:r>
            <a:endParaRPr lang="en-US" b="1" dirty="0"/>
          </a:p>
          <a:p>
            <a:r>
              <a:rPr lang="en-US" b="1" dirty="0" smtClean="0"/>
              <a:t>  </a:t>
            </a:r>
            <a:endParaRPr lang="en-US" b="1" dirty="0"/>
          </a:p>
        </p:txBody>
      </p:sp>
      <p:pic>
        <p:nvPicPr>
          <p:cNvPr id="4103" name="Picture 7" descr="نتيجة بحث الصور عن ‪sandwich panel‬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4714">
            <a:off x="1542980" y="3556921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ADEF-752E-4FE1-B97F-4DFD00211713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24</a:t>
            </a:fld>
            <a:endParaRPr lang="es-ES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88631" y="60776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New RT60 =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016128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415" y="1299755"/>
            <a:ext cx="3855720" cy="67273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The vertical range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ar-SA" sz="3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95851" y="321445"/>
            <a:ext cx="5808618" cy="248706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http://www.rcf.it/image/image_gallery?uuid=a91467a5-b79e-44de-8f2f-e8e3bba701e7&amp;groupId=216492&amp;t=123684423637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5912">
            <a:off x="9698762" y="3356474"/>
            <a:ext cx="1990725" cy="280987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Curved Connector 9"/>
          <p:cNvCxnSpPr/>
          <p:nvPr/>
        </p:nvCxnSpPr>
        <p:spPr>
          <a:xfrm>
            <a:off x="4558937" y="1567543"/>
            <a:ext cx="1645920" cy="50945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1292" y="385199"/>
            <a:ext cx="5125740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speakers :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66064" y="3772275"/>
            <a:ext cx="3855720" cy="6727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48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ar-SA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6263" y="2994452"/>
            <a:ext cx="7302137" cy="8329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Electrical </a:t>
            </a: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esign 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4A42-5130-465F-854A-982C6F9A1245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26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82755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3AF9-3DE1-4968-9136-7B6643C1CCF4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27</a:t>
            </a:fld>
            <a:endParaRPr lang="es-E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74766" y="730911"/>
            <a:ext cx="4798108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lighting:                            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328" y="1473927"/>
            <a:ext cx="10759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using “Dialux” for sport hall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415" y="2046242"/>
            <a:ext cx="1238853" cy="84065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1248">
            <a:off x="5354913" y="853868"/>
            <a:ext cx="6351361" cy="258277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Picture 2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5051" y="3517354"/>
            <a:ext cx="5380697" cy="28800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915610" y="4134397"/>
            <a:ext cx="283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The courts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10364" y="5514705"/>
            <a:ext cx="283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other room </a:t>
            </a:r>
          </a:p>
        </p:txBody>
      </p:sp>
      <p:cxnSp>
        <p:nvCxnSpPr>
          <p:cNvPr id="30" name="Curved Connector 29"/>
          <p:cNvCxnSpPr/>
          <p:nvPr/>
        </p:nvCxnSpPr>
        <p:spPr>
          <a:xfrm>
            <a:off x="7576457" y="3213463"/>
            <a:ext cx="1188720" cy="94052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6566262" y="5573486"/>
            <a:ext cx="1101635" cy="53993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58836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3AF9-3DE1-4968-9136-7B6643C1CCF4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28</a:t>
            </a:fld>
            <a:endParaRPr lang="es-ES" altLang="en-US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9317" y="2377441"/>
            <a:ext cx="4603807" cy="181573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644" y="439240"/>
            <a:ext cx="4170166" cy="213414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32076" y="925288"/>
            <a:ext cx="10759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lamps we used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96261" y="2906488"/>
            <a:ext cx="1385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rooms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0192" y="4521928"/>
            <a:ext cx="1385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hall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7652" y="4428309"/>
            <a:ext cx="4958987" cy="208774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4" name="Curved Connector 13"/>
          <p:cNvCxnSpPr/>
          <p:nvPr/>
        </p:nvCxnSpPr>
        <p:spPr>
          <a:xfrm rot="5400000" flipH="1" flipV="1">
            <a:off x="6851468" y="2227217"/>
            <a:ext cx="940526" cy="45720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5400000" flipH="1" flipV="1">
            <a:off x="1870164" y="3907971"/>
            <a:ext cx="940526" cy="45720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685109" y="5107577"/>
            <a:ext cx="1018905" cy="74458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03474" y="3655074"/>
            <a:ext cx="3600178" cy="1774447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8851781" y="5841276"/>
            <a:ext cx="1385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23" name="Curved Connector 22"/>
          <p:cNvCxnSpPr/>
          <p:nvPr/>
        </p:nvCxnSpPr>
        <p:spPr>
          <a:xfrm rot="5400000" flipH="1" flipV="1">
            <a:off x="9237618" y="5292635"/>
            <a:ext cx="940526" cy="45720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58836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018" y="326572"/>
            <a:ext cx="5026918" cy="375353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4084" y="0"/>
            <a:ext cx="4413427" cy="327469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5142" y="3428353"/>
            <a:ext cx="4884420" cy="3429647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679269"/>
            <a:ext cx="9612971" cy="124097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Out line :</a:t>
            </a:r>
            <a:endParaRPr lang="ar-SA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idx="1"/>
          </p:nvPr>
        </p:nvSpPr>
        <p:spPr>
          <a:xfrm>
            <a:off x="765025" y="1972491"/>
            <a:ext cx="9612971" cy="4323806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pPr marL="342900" indent="-342900" algn="l">
              <a:lnSpc>
                <a:spcPct val="150000"/>
              </a:lnSpc>
              <a:buBlip>
                <a:blip r:embed="rId2"/>
              </a:buBlip>
            </a:pPr>
            <a:r>
              <a:rPr lang="en-GB" sz="40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40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2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4AD86-AE6E-40C7-8CE3-C6EC51847910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30</a:t>
            </a:fld>
            <a:endParaRPr lang="es-ES" altLang="en-US" dirty="0"/>
          </a:p>
        </p:txBody>
      </p:sp>
      <p:sp>
        <p:nvSpPr>
          <p:cNvPr id="30722" name="AutoShape 2" descr="https://encrypted-tbn0.gstatic.com/images?q=tbn:ANd9GcSY1cnJ-kPaip29UUV-tq1exNZCCzBxHcgn9HkSQH5U-znWfLU8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442437" y="-2838451"/>
            <a:ext cx="7943850" cy="567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8502" y="1306286"/>
            <a:ext cx="5818687" cy="478380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9" name="AutoShape 9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6657975" y="-1516063"/>
            <a:ext cx="47625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1432076" y="402774"/>
            <a:ext cx="10759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lighting system in the hall </a:t>
            </a:r>
          </a:p>
        </p:txBody>
      </p:sp>
      <p:sp>
        <p:nvSpPr>
          <p:cNvPr id="30731" name="AutoShape 1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6657975" y="-1516063"/>
            <a:ext cx="47625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32" name="Picture 12" descr="C:\Users\DELL\Desktop\images26QQIZV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7364" y="1133612"/>
            <a:ext cx="4540567" cy="302154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77014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9817" y="365760"/>
            <a:ext cx="2071217" cy="222068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176" y="795474"/>
            <a:ext cx="5010150" cy="59055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8288" y="3909604"/>
            <a:ext cx="2288213" cy="238669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71182" y="3893820"/>
            <a:ext cx="4857750" cy="5334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Curved Connector 7"/>
          <p:cNvCxnSpPr/>
          <p:nvPr/>
        </p:nvCxnSpPr>
        <p:spPr>
          <a:xfrm flipV="1">
            <a:off x="2259874" y="4598126"/>
            <a:ext cx="1854926" cy="101890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flipV="1">
            <a:off x="2843347" y="1319349"/>
            <a:ext cx="827316" cy="76635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81791" y="248194"/>
            <a:ext cx="1934255" cy="206093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69393" y="2502080"/>
            <a:ext cx="4905375" cy="88119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8" name="Curved Connector 17"/>
          <p:cNvCxnSpPr/>
          <p:nvPr/>
        </p:nvCxnSpPr>
        <p:spPr>
          <a:xfrm rot="5400000">
            <a:off x="8151222" y="1502228"/>
            <a:ext cx="1201784" cy="107115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66649" y="3683454"/>
            <a:ext cx="2837225" cy="2974827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2102" y="1717617"/>
            <a:ext cx="4806001" cy="40894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8389" y="442796"/>
            <a:ext cx="589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Distribution of lighting: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4AD86-AE6E-40C7-8CE3-C6EC51847910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32</a:t>
            </a:fld>
            <a:endParaRPr lang="es-ES" altLang="en-US" dirty="0"/>
          </a:p>
        </p:txBody>
      </p:sp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0007" y="1000670"/>
            <a:ext cx="4962525" cy="443865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770141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9600" y="2895601"/>
            <a:ext cx="7315200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1001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Mechanical </a:t>
            </a: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esign 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نتيجة بحث الصور عن ‪mechanical design to building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5413" y="766764"/>
            <a:ext cx="41656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F79D5-CC09-44B8-AA51-70F0C201EBE4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33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213370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139" y="391383"/>
            <a:ext cx="102523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Including :  </a:t>
            </a:r>
            <a:endParaRPr lang="en-US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1- water supply design</a:t>
            </a:r>
          </a:p>
          <a:p>
            <a:pPr algn="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2-  drainage design</a:t>
            </a: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HVAC design 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6D70-9FB3-4219-AFAB-FE2E07A5500D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34</a:t>
            </a:fld>
            <a:endParaRPr lang="es-ES" altLang="en-US" dirty="0"/>
          </a:p>
        </p:txBody>
      </p:sp>
      <p:pic>
        <p:nvPicPr>
          <p:cNvPr id="26626" name="Picture 2" descr="http://img.directindustry.com/images_di/photo-g/bim-software-hvac-plumbing-design-79087-232861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3237" y="3082834"/>
            <a:ext cx="3604241" cy="233825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8" name="Picture 4" descr="http://www.polypipe.com/building-products/plumbing-heating/images/technical-advice/application-of-manifolds-water-supply-0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6502" y="1882579"/>
            <a:ext cx="3537812" cy="246966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0" name="Picture 6" descr="http://www.232designs.com/wp-content/uploads/2012/06/underground-drainage-system-design01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9600" y="3918312"/>
            <a:ext cx="3696788" cy="267378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Curved Connector 9"/>
          <p:cNvCxnSpPr/>
          <p:nvPr/>
        </p:nvCxnSpPr>
        <p:spPr>
          <a:xfrm rot="16200000" flipH="1">
            <a:off x="9281160" y="2645228"/>
            <a:ext cx="1685112" cy="28738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6200000" flipH="1">
            <a:off x="6396445" y="1471747"/>
            <a:ext cx="696689" cy="409307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6200000" flipH="1">
            <a:off x="2549433" y="2392678"/>
            <a:ext cx="853445" cy="422369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64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1007435" y="679639"/>
            <a:ext cx="5210485" cy="62664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Water supply  design 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4504" y="1340769"/>
            <a:ext cx="10572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We've </a:t>
            </a:r>
            <a:r>
              <a:rPr lang="en-US" sz="2400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divided the building </a:t>
            </a:r>
            <a:r>
              <a:rPr lang="en-US" sz="24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into </a:t>
            </a:r>
            <a:r>
              <a:rPr lang="en-US" sz="2400" dirty="0" smtClean="0">
                <a:solidFill>
                  <a:srgbClr val="0CA425"/>
                </a:solidFill>
                <a:latin typeface="Times New Roman" pitchFamily="18" charset="0"/>
                <a:cs typeface="Times New Roman" pitchFamily="18" charset="0"/>
              </a:rPr>
              <a:t>four zones </a:t>
            </a:r>
            <a:r>
              <a:rPr lang="en-US" sz="2400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and we compute </a:t>
            </a:r>
            <a:r>
              <a:rPr lang="en-US" sz="24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the diameter of </a:t>
            </a:r>
            <a:r>
              <a:rPr lang="en-US" sz="2400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the pipes for main vertical feeder, main horizontal feeder  and branches for each zone.</a:t>
            </a: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6214" y="2420887"/>
            <a:ext cx="3960373" cy="2556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41459" y="2446513"/>
            <a:ext cx="5268792" cy="1864229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A6363-A6E1-43E2-BF21-6D45A76DD732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35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8504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5244" y="205296"/>
            <a:ext cx="4804940" cy="318700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3699" y="1344530"/>
            <a:ext cx="7010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CA425"/>
                </a:solidFill>
                <a:latin typeface="Times New Roman" pitchFamily="18" charset="0"/>
                <a:cs typeface="Times New Roman" pitchFamily="18" charset="0"/>
              </a:rPr>
              <a:t>The capacity of water tanks = 150 m3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1175657" y="3402874"/>
            <a:ext cx="2586447" cy="1012372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space for water tanks </a:t>
            </a:r>
            <a:endParaRPr lang="ar-SA" sz="2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B7BD-2FF2-4E9F-A637-FD69CD143BAD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36</a:t>
            </a:fld>
            <a:endParaRPr lang="es-E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979487" y="905560"/>
            <a:ext cx="5774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CA425"/>
                </a:solidFill>
                <a:latin typeface="Times New Roman" pitchFamily="18" charset="0"/>
                <a:cs typeface="Times New Roman" pitchFamily="18" charset="0"/>
              </a:rPr>
              <a:t>Choosing out side water tanks </a:t>
            </a: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565" y="3235284"/>
            <a:ext cx="5487761" cy="320266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Curved Connector 10"/>
          <p:cNvCxnSpPr/>
          <p:nvPr/>
        </p:nvCxnSpPr>
        <p:spPr>
          <a:xfrm>
            <a:off x="3135086" y="3958046"/>
            <a:ext cx="3448594" cy="95358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422339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2106" y="1205069"/>
            <a:ext cx="2880000" cy="214815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4345" y="693021"/>
            <a:ext cx="5551709" cy="3698531"/>
          </a:xfrm>
          <a:prstGeom prst="ellipse">
            <a:avLst/>
          </a:prstGeom>
          <a:ln>
            <a:solidFill>
              <a:schemeClr val="accent2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59394" y="518381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Zone A water supply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78816-5921-4267-8CEF-E1BBDEDE143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37</a:t>
            </a:fld>
            <a:endParaRPr lang="es-ES" altLang="en-US" dirty="0"/>
          </a:p>
        </p:txBody>
      </p:sp>
      <p:cxnSp>
        <p:nvCxnSpPr>
          <p:cNvPr id="12" name="Curved Connector 11"/>
          <p:cNvCxnSpPr/>
          <p:nvPr/>
        </p:nvCxnSpPr>
        <p:spPr>
          <a:xfrm>
            <a:off x="2677886" y="1907177"/>
            <a:ext cx="3474720" cy="1136469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4" descr="http://www.polypipe.com/building-products/plumbing-heating/images/technical-advice/application-of-manifolds-water-supply-0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102" y="3763631"/>
            <a:ext cx="3537812" cy="246966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6" name="Picture 2" descr="https://encrypted-tbn0.gstatic.com/images?q=tbn:ANd9GcRCMk1oRsdiyKM90N85guxjBoDIaOTSuTnK2mANsjmnpZV0c6pB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5295" y="4559889"/>
            <a:ext cx="4122556" cy="209550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9525000" y="3936495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Collector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 rot="5400000" flipH="1" flipV="1">
            <a:off x="10475259" y="4450977"/>
            <a:ext cx="618565" cy="43030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42832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0214" y="575672"/>
            <a:ext cx="3094951" cy="46166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Calculations results :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896"/>
          <a:stretch>
            <a:fillRect/>
          </a:stretch>
        </p:blipFill>
        <p:spPr bwMode="auto">
          <a:xfrm>
            <a:off x="1421211" y="1243933"/>
            <a:ext cx="6939018" cy="1872208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3129" y="3647808"/>
            <a:ext cx="4077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Vertical (steel)</a:t>
            </a:r>
          </a:p>
          <a:p>
            <a:r>
              <a:rPr lang="en-US" sz="2400" b="1" dirty="0" smtClean="0"/>
              <a:t>Horizontal and branch(</a:t>
            </a:r>
            <a:r>
              <a:rPr lang="en-US" sz="2400" b="1" dirty="0" err="1" smtClean="0"/>
              <a:t>pvc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3ABD-5255-4ADF-9606-B77E86EDC353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38</a:t>
            </a:fld>
            <a:endParaRPr lang="es-ES" altLang="en-US" dirty="0"/>
          </a:p>
        </p:txBody>
      </p:sp>
      <p:sp>
        <p:nvSpPr>
          <p:cNvPr id="20482" name="AutoShape 2" descr="data:image/jpeg;base64,/9j/4AAQSkZJRgABAQAAAQABAAD/2wCEAAkGBw8NDRANDxANDwwPDQ8PDQ0MDw8MDQwOFREWFhQRFBQYHCggGBolGxQVITEhJSkrLi4uFx8zODMsNygtLisBCgoKDg0OFBAQFCwcHBwsLCwsLCwsNywsLDcsLCwrLCssLCwsLCwsLDcsLCs3LCwsLCwsLCwrKywsLCwsNywsLP/AABEIALoBEAMBIgACEQEDEQH/xAAbAAACAgMBAAAAAAAAAAAAAAADBAIFAAEGB//EAEQQAAICAQEFBAYHBQYFBQAAAAECAAMRBAUSITFBBhNRYQciYnGBkRQyQlKhscEjM3Ky8CRDY6LR4TSSs8LxJURzdIL/xAAXAQEBAQEAAAAAAAAAAAAAAAAAAgED/8QAGREBAQEBAQEAAAAAAAAAAAAAAAERQTEh/9oADAMBAAIRAxEAPwDiQsmqyapCKkCCpPbfR+c7Po/+LHyJE8aVJ7F6Oz/6fT5Bx8rGgeT+kund2jafG9/zMHQmVU+wv8oln6WKt3W58bT/AF+MT0S5rQ+wJVZG0rhkrhUrh0rktBSqGSqHSqHSqAutUMtUYSqGSqAstUItMaWqFWqAoKZMUxxapMUwERTN9zHhVN91Ar+5mjTLE0yJpgVppg2plmaoNqYFW1UE9UtGqgHqgVb1QD1y0eqLvXAq3rgHrlnZXFrK4Fa6QLpH3ri7pARdYFljjrAOsBVlg2EYZYJhAsVSFVJNEhkrgQSuer+jr/gUHg1g/wA5P6zzJK56Z6PP+Ex4WP8A6wOG9MleNQp9sH5qsrdkrmis+z+pl36aE/aIf4D/AF8pVdn1zpq/cf5jKviYbSuHSuFSuMJXJUElUOlUMlUOlUAKVQy1Q6VQ61QF1qhFqjtGkZ87qk7oycYg9My2ZxnKnDKw3XRvAjpAEKpMVRoVyYrgKCqb7qOCub7uAl3Uiao+a5E1wK9qoNqpYmuDaqBWNVAPVLRqoF6oFVZVFrKpbWVxWyuBU2VxayuWtlcVtrgVViRWxJaW1xSxIFa6wDrH7EizrARdYFhG3WAcQLtK4ZK4RK4dK4A0rnoXo/4adh4Wt/KJxCVzt+wvCtx/if8AaIHL+mhOCH2V/mxKbsmN7RofNh+M6P0yJ+yQ+x/3iUHYcZ0Q8rbB+X+sq+Jnq7SuMJXJpXGUrkqDSuMJXJpXGErgDSuGSuESuGVIHCdpL9doNoDXaZm3TWid02TTcijJQjockmdNsfamm2ynfadvo+0Kxi2pvrDyZftpn5eUtL9IlqGt1DIeYP5g9DPP+0HZq7Q2jV6Z3RlbNd6c1P3LAOnTPI/hKia7rTXEuabF7vUKMmsnIcfeQ/aH4jrG9yc72e7T0bVUaTWAUbQT92yndDt0epuh8pera9DCrU44nFWoA3a7fBW+4/4HpjlMxujiub3IfdmbsxoG5IlIzuzW7AVNcG1ccKSDJAReuBeuWDJAukCtsritlctLEi1lcCptriltctra4nbXAqra4naktbUidqQKu1IpYssrUilqQK+xYs6x6xYtYsDp0rh0rhErh0rgQSudb2MGBYPaX8pzqVzo+ygwzj+H9YFL6X1zplPst+YnPej4Z0j+WpsH+VJ1PpZTOjB8Ff8ASc36OV/st3/2mPzrSVxPXTpXGErkkSHRJKmkSGRJJEhlWBFUhVSSVYQLAgFkmrDAqQCpBBDDIIPMEQgWSxA897W9jeHf6cMVU726mTbQfvIeZXy5jz6b7MdsyMaHahV639SrVMMo46LZ/r/5noQE5LtX2PTUq1tCgWHJengEtPiv3W/A+R4ypU4uyr6QAgtdoiMhxmy3Tr+bp+I8+j9bB1DKQysMqynIYeIM8x7Ndqb9lt9H1Ast0IJUhge+0p6jB6eU7+lAUGq0LLZRZ670A4SzPNk+4/lyPXxmWNlWO7MKyGk1SXLvITwO6ysN1626qw6GGxMaEVkSsORIkQFmWCdI0wg2WAk6RaxI+6xexYFbakUtSWdiRS1IFVakSuSWtyRG5IFXakStWWlyxG1YFdasVsWP2rFLBA7RK4wlcmlcYSuANK5d9nRh29w/WVyVy02MMWfCBX+lFM6E/wANn8s5j0bD+zXD/HH/AE1nXekhc6A+5v5Zynox40Xj/FQ/NJXE9diiQyLMVYZFkqYiwyrNKIUCBgEmBNgSQEDQEkBNgTIGYmTJuBQ9pOzVeuXfXFepA9WzHq2D7rgcx58x58pwGz9brNiahlVW7sH9vo3+qw6PWeXuI/2nrsq+0WyK9ZQwZc2ojtS68HV8ZAB6gnGRy/CbKyxUjb+n1e5qNGLPpJTioxWXx/dPvcCM9cHrjkcB2btXaVOsVNb9FbSXZVXryr0P9nLYAYdDwHOcXsHau6c4C2A7oPUKPs/PeJ9/lO60m1aNTXuW4ycDdxneJ8JWMldVIkSg02qt0Vi13He0L8K7myW07dFc9V6ZPLh05dBIUgRBsIYiQYQFnWAdY2wgXEBGxYpassLFilqwK25YjcstLliNywKu5Yjcss7liNwgVtqxO1ZYXCJWiB6IlcMlcIlcMqQBrXHtnDFnw/UQSpGNMMOPlAB23Te0RHk38pnGei/6mpHtUn/Kw/Sdh20Y/QiB7vwnG+in/wB0PLTn/qSuJ675VhFEwCTUSVJKJNRNASYgSAkhNCSgZMmTcDUybmoGTc1KDtbt99EqJRW12ptJwiI1zIg5sVHHygQ212L0er33VBRqnO8NRRlTv88smd1s9eGT4jnODVNXotS+ltUtu4xbVl6sE/WDfZPDkeInXJ2iXU013Pa9dBIrvRB3NlNucYs+1u59U8sEjI45lftftVo9IhqQKeBGAAZc1NWNe1NR3SLZWnduuN+0go/ljOTGdEdRokViDbpD9epctZpvaTxX2fljr45ru017n67CkNlKyc8+Z8unynf7C7YeoEBLkDgCeK5GQueoHLPlDHotF6WoLK2DIw4MvI/7+U2ZQ6fTOAbdLYFdjvumF7iw+G70944yx2ftNbia2Hd3r9apjn4qftCTitMsIJxDsIJhMaVsEVtEdsEVtECvuWI3LLK4RG4QK24RC4SyuERuECtuEStEsLhEbhA9SRIVUk0SFVIAwkmowR74QLKza20PorG2wN9HrWssyAncVmdbLGA4lV/Z58A5PTggl2s9bRn3/oZwvof/AHmsXJLBaM5OeALgfrOw25r6btGHrtqsRiu6yOrA58CJwHYHUfRn1F6riprdPRW/HF+oa/HdL9/1S2fu4BlcT164BJCbmCSpJZMSIkhAkJISIkoGxMkXcKCzEKo5sxAA+MB9JZ+FSFv8SzNVfw4Zb4DHnAZiT7RQkpUGvsBwVpwyqfBnPqj3Zz5Sv2ztDS6VS2u1Ktw/cg7lfu3Acn/9Ezgdu+lg/udn07qjgrsMfJZuMei6x3VC+q1Felp610thyPA2nj/yhZw+1/SRoNFvV6CoW2Z42nOGPizHix988+1H0/aVo7+y13f6tShrGbyCLOv2B6LLnw+oK6dOBw2LtQw/h+qnxJPlNHNL2nt1F2psvRc6ylwQo3VLqmFYe1jIz/D4RXYvZ/XbTf8AYVPYM4a1vUpQjgd6w8M+QyfKegH0S51feHWsdKGyENI+kBPubwO7n2t34T0umpa0WtAFRFCqq8AoHIRpjiOyfo10ukXvNYtWs1LAgixd/TVA44KjfWPD6xGfDEqu3XY5dEBtDZ1RRVb+16ereNYTpai/ZAI4gcMHPDBnp8yZrXlHZztYUU4zneCmrrYx5bnmcxXW7b1m17/omzKs3gE6jUnCrplzjCueCjOePFj06gWvpI7PVaNBtLSq1TC3FqVj9krMrbtoH2TvY8skcuvM+jTtKmg/ZsFrFr/vxndZuQruHQDoemT4mal2vo4Gu0zajQa92ayvcso7202sVO9vhWPEqPVPlmdowi1ldG0KxzS9MMjoQLaW6OjdR+B6+EVp1tlNg0+rwLGOKdQoxTqfAey/l16eExpx4rYI28WsmNJWiI3CP2xG6BX3iIXCWF8QugV9wiN0fuiN0D15FhQsxVhQsCG7Bak7oDYz6wGPeD8v941iA1qZTPgcwOS2p2e0SO2tTSac3rxw1dW4WOPWOEDcs9evWVmwL++2tU1yrla7Rpk3QK9O27n9mvJeAPHnxnUbStHcv54A/Cct2cq7zatZz9QWOfP1SAPxl8T16Fibm4K29UxvEAnkObH3AcTIUMJIRVmscEIpQEEd5Z6pHmF5/PEQr0o0gKgszP6y2AneNn3GPg3LyzmbjNXD2qvM8TyAyWPuA4mRzYwyAK16vZgtj+EcB8T8Jxe1/SToNIv7BTbaQDx4tkjk3XI8zOB2v2v2ntIkBjTR4L6vD+v/ADGGvUNt9rdnbP8AWst7+8fVGRYwPkOS/ATz7bnpM12tJr0iGms8N4fWx7+krtg9i79Ywda3uyfWvtJro9+8frfDJno2xfR5p6gG1Lm5h/dV5poHvx6zfMDymseVaHs/q9oW8e+1NuckJlgufFz6q/HE9C2B6MggDalwg606f1mPk1pH4AfGeh6bTpUgrrRK6xyStQij4CEma3CmzNlafSLuaepKgcbxUZd/4mPFviY5NTcxrJkyZA3MmTIELEDKVYBlYYZWAZWHgQec5bbfYHZ+ppZaaKNJdxK3aapKwT4WKuA6+XyxOskTA8d0O0dXsS8aXVBxUpzW6neNa5+vWx+tX4g8uonp+h11G0aO7s7t1sXh1S0eI8D5cxJba2RRrqTTeu8vNGHCyp/vo3Q/n1yJ5hqtLq+z9/W3RO3qsAQj+XsP5deY5ESvU+PQbxboOFpa3RclvOWt046C3qy+1zHXxh2YEAgggjIIOQR4gwXZ3tPTrKxlgwIxvNjK+y4/X+jrXbJs0mbdKC+nJLWaQfWTxenPLzTkemDzyxoV0RujFepS1A6HeU+8EEcwQeII8DFrjMaRviF8evMQuMBG6I3R24xG6B7QghAJBIQQN4kLh6reO6cfKEmjA5DaKI6HI8wczlNLrW0WtW9QDu7ysp4BlIxz/Wdf2k0NtWbawWpPFgoy1Z9w+z+U4zWOlnMgMROkRXebK28NY+4B3IxneJDk+Q4YlqGVCRUA92OLMcnA8TPI9NVZSwdLcYbeweXxj1mu1Wpc7rai5gT6mkRgiZ6ZXy4cZmGu421thaGK2XLkAEpT6zcek5zT9pmF5JUrp2Rh6zZffHrK3keBHxiuk7Na2857tdOvV72Bc+5Rk/PEuB2BoZMWajUmzq9ZrrXzAUqfzj43647YnY63X226hRWite5a9zlQx9YqiDicb3kPOegbH7F6PTYZ1+k2jjvXgFAfZr5D45PnLXZWz69JStFQIRcnLHLMx5sT4x0GTa2QQeHQcB5TcGDN5mNTm8yGZvMCUyamZgSmTWZkCUyamQMM0ZkiTA0xius06XVtVaqvU43XRxlWEYYwLmB5Z2g7OX7JsOr0hazSZy6nJaoeD+I9v5+M6zsf2vW9N0neCj10P72n4faWX1pnn3aTso9Fn03Z2UsU7zUJ+dY8PY+XhK1mO62rsXvc6vRsi3MMun9zqh4Njk3g35zn11IfeUqyWocW0vwes/qPAjgYLsf2v7892cV6ofXpY7teo8Sp6N/Xu6jaGzqNpJ3iE1auvIWwAC2o9UcfaU+HI8xFhrlLjELzGdWLKbO41C93dzUj91ev3qz18xzH4xK4yWlLjEbjG7jErTA9sQwgMXVoRWgGzNZkN6ZvQNkys1mw9Jcd6yiosebAFGPvK4lgWkCYFTX2b0KHI09Z/jL2D5MTLKtFRQqhVUclUBVHwE2WkCYE8zWZDemt6AXem96B3pvegGzNgwIaSDQDBpvMCGmw0A2ZvMFmbDQC5m8wW9N70AmZmZDM0WgTJkGaRLSDNA2zQDtNu8A7wI2NFLWhLHilrwOZ7S9nV1B7+k93qgc5HqrafPwbz+fkPs32tZbRptYTTq09SvUMMb3sWjqPP45l7c8odu7Kr1a+t6toHqWgcR5HxE2VmO/uWjaNZ02pQLbjK4ODnpZU/wConCbd2bdoH3LsvSTirU4wD4LZ0VvPkfLlKvYnaKzQsNHr95qAc03of2lHg6N1X+jOz292u0+j0Z+mKNUlqMNN3WCus4fVbP1MZGc+PDPKaxxNxidplfsTaD396WULWGBrVckVgkncDHiQBjnHLTJU9oR4UPEkshBZAb3pm9F+8mb8A5aQLQReRLwCFpAtBl5AvAKWmt6BLyO/AY3pm/F9+ZvwGQ0kHiu/JB4DQebDxUWSW/AaDTYaLB5sPAa35m9F9+Z3kBjfmb8X7yaNkAxeDZ4I2QbWQCO8XseReyL2WQN2WRS15llkVtsgRteJXPJ22RO14Cu0dOlyFHGR0P2lPiDOO1mwL2t3Qw7lRhHZiQo6gL4/h5zr7XilrQEdLpV09YrTkOJJ5s3UmRsaFtaK2NA9eSyFFkRSFWA2LJvvIsJuAc2SJsgpEwCmyQNkEZEwCmyR7yCMjAP3k13kBmZmAx3k2LIsJKAyLJIWRWSEBoWTYsiokoDPeTO8i+ZkBjvZE2wBkTAMbYNrYJoNoE3ti9ls08XeBllkVssm7ItZAhbZFLXhLYpZAHa8VseEsi1kAVjRZ2hXi7w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783013" y="-2376488"/>
            <a:ext cx="7239000" cy="495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484" name="AutoShape 4" descr="data:image/jpeg;base64,/9j/4AAQSkZJRgABAQAAAQABAAD/2wCEAAkGBw8NDRANDxANDwwPDQ8PDQ0MDw8MDQwOFREWFhQRFBQYHCggGBolGxQVITEhJSkrLi4uFx8zODMsNygtLisBCgoKDg0OFBAQFCwcHBwsLCwsLCwsNywsLDcsLCwrLCssLCwsLCwsLDcsLCs3LCwsLCwsLCwrKywsLCwsNywsLP/AABEIALoBEAMBIgACEQEDEQH/xAAbAAACAgMBAAAAAAAAAAAAAAADBAIFAAEGB//EAEQQAAICAQEFBAYHBQYFBQAAAAECAAMRBAUSITFBBhNRYQciYnGBkRQyQlKhscEjM3Ky8CRDY6LR4TSSs8LxJURzdIL/xAAXAQEBAQEAAAAAAAAAAAAAAAAAAgED/8QAGREBAQEBAQEAAAAAAAAAAAAAAAERQTEh/9oADAMBAAIRAxEAPwDiQsmqyapCKkCCpPbfR+c7Po/+LHyJE8aVJ7F6Oz/6fT5Bx8rGgeT+kund2jafG9/zMHQmVU+wv8oln6WKt3W58bT/AF+MT0S5rQ+wJVZG0rhkrhUrh0rktBSqGSqHSqHSqAutUMtUYSqGSqAstUItMaWqFWqAoKZMUxxapMUwERTN9zHhVN91Ar+5mjTLE0yJpgVppg2plmaoNqYFW1UE9UtGqgHqgVb1QD1y0eqLvXAq3rgHrlnZXFrK4Fa6QLpH3ri7pARdYFljjrAOsBVlg2EYZYJhAsVSFVJNEhkrgQSuer+jr/gUHg1g/wA5P6zzJK56Z6PP+Ex4WP8A6wOG9MleNQp9sH5qsrdkrmis+z+pl36aE/aIf4D/AF8pVdn1zpq/cf5jKviYbSuHSuFSuMJXJUElUOlUMlUOlUAKVQy1Q6VQ61QF1qhFqjtGkZ87qk7oycYg9My2ZxnKnDKw3XRvAjpAEKpMVRoVyYrgKCqb7qOCub7uAl3Uiao+a5E1wK9qoNqpYmuDaqBWNVAPVLRqoF6oFVZVFrKpbWVxWyuBU2VxayuWtlcVtrgVViRWxJaW1xSxIFa6wDrH7EizrARdYFhG3WAcQLtK4ZK4RK4dK4A0rnoXo/4adh4Wt/KJxCVzt+wvCtx/if8AaIHL+mhOCH2V/mxKbsmN7RofNh+M6P0yJ+yQ+x/3iUHYcZ0Q8rbB+X+sq+Jnq7SuMJXJpXGUrkqDSuMJXJpXGErgDSuGSuESuGVIHCdpL9doNoDXaZm3TWid02TTcijJQjockmdNsfamm2ynfadvo+0Kxi2pvrDyZftpn5eUtL9IlqGt1DIeYP5g9DPP+0HZq7Q2jV6Z3RlbNd6c1P3LAOnTPI/hKia7rTXEuabF7vUKMmsnIcfeQ/aH4jrG9yc72e7T0bVUaTWAUbQT92yndDt0epuh8pera9DCrU44nFWoA3a7fBW+4/4HpjlMxujiub3IfdmbsxoG5IlIzuzW7AVNcG1ccKSDJAReuBeuWDJAukCtsritlctLEi1lcCptriltctra4nbXAqra4naktbUidqQKu1IpYssrUilqQK+xYs6x6xYtYsDp0rh0rhErh0rgQSudb2MGBYPaX8pzqVzo+ygwzj+H9YFL6X1zplPst+YnPej4Z0j+WpsH+VJ1PpZTOjB8Ff8ASc36OV/st3/2mPzrSVxPXTpXGErkkSHRJKmkSGRJJEhlWBFUhVSSVYQLAgFkmrDAqQCpBBDDIIPMEQgWSxA897W9jeHf6cMVU726mTbQfvIeZXy5jz6b7MdsyMaHahV639SrVMMo46LZ/r/5noQE5LtX2PTUq1tCgWHJengEtPiv3W/A+R4ypU4uyr6QAgtdoiMhxmy3Tr+bp+I8+j9bB1DKQysMqynIYeIM8x7Ndqb9lt9H1Ast0IJUhge+0p6jB6eU7+lAUGq0LLZRZ670A4SzPNk+4/lyPXxmWNlWO7MKyGk1SXLvITwO6ysN1626qw6GGxMaEVkSsORIkQFmWCdI0wg2WAk6RaxI+6xexYFbakUtSWdiRS1IFVakSuSWtyRG5IFXakStWWlyxG1YFdasVsWP2rFLBA7RK4wlcmlcYSuANK5d9nRh29w/WVyVy02MMWfCBX+lFM6E/wANn8s5j0bD+zXD/HH/AE1nXekhc6A+5v5Zynox40Xj/FQ/NJXE9diiQyLMVYZFkqYiwyrNKIUCBgEmBNgSQEDQEkBNgTIGYmTJuBQ9pOzVeuXfXFepA9WzHq2D7rgcx58x58pwGz9brNiahlVW7sH9vo3+qw6PWeXuI/2nrsq+0WyK9ZQwZc2ojtS68HV8ZAB6gnGRy/CbKyxUjb+n1e5qNGLPpJTioxWXx/dPvcCM9cHrjkcB2btXaVOsVNb9FbSXZVXryr0P9nLYAYdDwHOcXsHau6c4C2A7oPUKPs/PeJ9/lO60m1aNTXuW4ycDdxneJ8JWMldVIkSg02qt0Vi13He0L8K7myW07dFc9V6ZPLh05dBIUgRBsIYiQYQFnWAdY2wgXEBGxYpassLFilqwK25YjcstLliNywKu5Yjcss7liNwgVtqxO1ZYXCJWiB6IlcMlcIlcMqQBrXHtnDFnw/UQSpGNMMOPlAB23Te0RHk38pnGei/6mpHtUn/Kw/Sdh20Y/QiB7vwnG+in/wB0PLTn/qSuJ675VhFEwCTUSVJKJNRNASYgSAkhNCSgZMmTcDUybmoGTc1KDtbt99EqJRW12ptJwiI1zIg5sVHHygQ212L0er33VBRqnO8NRRlTv88smd1s9eGT4jnODVNXotS+ltUtu4xbVl6sE/WDfZPDkeInXJ2iXU013Pa9dBIrvRB3NlNucYs+1u59U8sEjI45lftftVo9IhqQKeBGAAZc1NWNe1NR3SLZWnduuN+0go/ljOTGdEdRokViDbpD9epctZpvaTxX2fljr45ru017n67CkNlKyc8+Z8unynf7C7YeoEBLkDgCeK5GQueoHLPlDHotF6WoLK2DIw4MvI/7+U2ZQ6fTOAbdLYFdjvumF7iw+G70944yx2ftNbia2Hd3r9apjn4qftCTitMsIJxDsIJhMaVsEVtEdsEVtECvuWI3LLK4RG4QK24RC4SyuERuECtuEStEsLhEbhA9SRIVUk0SFVIAwkmowR74QLKza20PorG2wN9HrWssyAncVmdbLGA4lV/Z58A5PTggl2s9bRn3/oZwvof/AHmsXJLBaM5OeALgfrOw25r6btGHrtqsRiu6yOrA58CJwHYHUfRn1F6riprdPRW/HF+oa/HdL9/1S2fu4BlcT164BJCbmCSpJZMSIkhAkJISIkoGxMkXcKCzEKo5sxAA+MB9JZ+FSFv8SzNVfw4Zb4DHnAZiT7RQkpUGvsBwVpwyqfBnPqj3Zz5Sv2ztDS6VS2u1Ktw/cg7lfu3Acn/9Ezgdu+lg/udn07qjgrsMfJZuMei6x3VC+q1Felp610thyPA2nj/yhZw+1/SRoNFvV6CoW2Z42nOGPizHix988+1H0/aVo7+y13f6tShrGbyCLOv2B6LLnw+oK6dOBw2LtQw/h+qnxJPlNHNL2nt1F2psvRc6ylwQo3VLqmFYe1jIz/D4RXYvZ/XbTf8AYVPYM4a1vUpQjgd6w8M+QyfKegH0S51feHWsdKGyENI+kBPubwO7n2t34T0umpa0WtAFRFCqq8AoHIRpjiOyfo10ukXvNYtWs1LAgixd/TVA44KjfWPD6xGfDEqu3XY5dEBtDZ1RRVb+16ereNYTpai/ZAI4gcMHPDBnp8yZrXlHZztYUU4zneCmrrYx5bnmcxXW7b1m17/omzKs3gE6jUnCrplzjCueCjOePFj06gWvpI7PVaNBtLSq1TC3FqVj9krMrbtoH2TvY8skcuvM+jTtKmg/ZsFrFr/vxndZuQruHQDoemT4mal2vo4Gu0zajQa92ayvcso7202sVO9vhWPEqPVPlmdowi1ldG0KxzS9MMjoQLaW6OjdR+B6+EVp1tlNg0+rwLGOKdQoxTqfAey/l16eExpx4rYI28WsmNJWiI3CP2xG6BX3iIXCWF8QugV9wiN0fuiN0D15FhQsxVhQsCG7Bak7oDYz6wGPeD8v941iA1qZTPgcwOS2p2e0SO2tTSac3rxw1dW4WOPWOEDcs9evWVmwL++2tU1yrla7Rpk3QK9O27n9mvJeAPHnxnUbStHcv54A/Cct2cq7zatZz9QWOfP1SAPxl8T16Fibm4K29UxvEAnkObH3AcTIUMJIRVmscEIpQEEd5Z6pHmF5/PEQr0o0gKgszP6y2AneNn3GPg3LyzmbjNXD2qvM8TyAyWPuA4mRzYwyAK16vZgtj+EcB8T8Jxe1/SToNIv7BTbaQDx4tkjk3XI8zOB2v2v2ntIkBjTR4L6vD+v/ADGGvUNt9rdnbP8AWst7+8fVGRYwPkOS/ATz7bnpM12tJr0iGms8N4fWx7+krtg9i79Ywda3uyfWvtJro9+8frfDJno2xfR5p6gG1Lm5h/dV5poHvx6zfMDymseVaHs/q9oW8e+1NuckJlgufFz6q/HE9C2B6MggDalwg606f1mPk1pH4AfGeh6bTpUgrrRK6xyStQij4CEma3CmzNlafSLuaepKgcbxUZd/4mPFviY5NTcxrJkyZA3MmTIELEDKVYBlYYZWAZWHgQec5bbfYHZ+ppZaaKNJdxK3aapKwT4WKuA6+XyxOskTA8d0O0dXsS8aXVBxUpzW6neNa5+vWx+tX4g8uonp+h11G0aO7s7t1sXh1S0eI8D5cxJba2RRrqTTeu8vNGHCyp/vo3Q/n1yJ5hqtLq+z9/W3RO3qsAQj+XsP5deY5ESvU+PQbxboOFpa3RclvOWt046C3qy+1zHXxh2YEAgggjIIOQR4gwXZ3tPTrKxlgwIxvNjK+y4/X+jrXbJs0mbdKC+nJLWaQfWTxenPLzTkemDzyxoV0RujFepS1A6HeU+8EEcwQeII8DFrjMaRviF8evMQuMBG6I3R24xG6B7QghAJBIQQN4kLh6reO6cfKEmjA5DaKI6HI8wczlNLrW0WtW9QDu7ysp4BlIxz/Wdf2k0NtWbawWpPFgoy1Z9w+z+U4zWOlnMgMROkRXebK28NY+4B3IxneJDk+Q4YlqGVCRUA92OLMcnA8TPI9NVZSwdLcYbeweXxj1mu1Wpc7rai5gT6mkRgiZ6ZXy4cZmGu421thaGK2XLkAEpT6zcek5zT9pmF5JUrp2Rh6zZffHrK3keBHxiuk7Na2857tdOvV72Bc+5Rk/PEuB2BoZMWajUmzq9ZrrXzAUqfzj43647YnY63X226hRWite5a9zlQx9YqiDicb3kPOegbH7F6PTYZ1+k2jjvXgFAfZr5D45PnLXZWz69JStFQIRcnLHLMx5sT4x0GTa2QQeHQcB5TcGDN5mNTm8yGZvMCUyamZgSmTWZkCUyamQMM0ZkiTA0xius06XVtVaqvU43XRxlWEYYwLmB5Z2g7OX7JsOr0hazSZy6nJaoeD+I9v5+M6zsf2vW9N0neCj10P72n4faWX1pnn3aTso9Fn03Z2UsU7zUJ+dY8PY+XhK1mO62rsXvc6vRsi3MMun9zqh4Njk3g35zn11IfeUqyWocW0vwes/qPAjgYLsf2v7892cV6ofXpY7teo8Sp6N/Xu6jaGzqNpJ3iE1auvIWwAC2o9UcfaU+HI8xFhrlLjELzGdWLKbO41C93dzUj91ev3qz18xzH4xK4yWlLjEbjG7jErTA9sQwgMXVoRWgGzNZkN6ZvQNkys1mw9Jcd6yiosebAFGPvK4lgWkCYFTX2b0KHI09Z/jL2D5MTLKtFRQqhVUclUBVHwE2WkCYE8zWZDemt6AXem96B3pvegGzNgwIaSDQDBpvMCGmw0A2ZvMFmbDQC5m8wW9N70AmZmZDM0WgTJkGaRLSDNA2zQDtNu8A7wI2NFLWhLHilrwOZ7S9nV1B7+k93qgc5HqrafPwbz+fkPs32tZbRptYTTq09SvUMMb3sWjqPP45l7c8odu7Kr1a+t6toHqWgcR5HxE2VmO/uWjaNZ02pQLbjK4ODnpZU/wConCbd2bdoH3LsvSTirU4wD4LZ0VvPkfLlKvYnaKzQsNHr95qAc03of2lHg6N1X+jOz292u0+j0Z+mKNUlqMNN3WCus4fVbP1MZGc+PDPKaxxNxidplfsTaD396WULWGBrVckVgkncDHiQBjnHLTJU9oR4UPEkshBZAb3pm9F+8mb8A5aQLQReRLwCFpAtBl5AvAKWmt6BLyO/AY3pm/F9+ZvwGQ0kHiu/JB4DQebDxUWSW/AaDTYaLB5sPAa35m9F9+Z3kBjfmb8X7yaNkAxeDZ4I2QbWQCO8XseReyL2WQN2WRS15llkVtsgRteJXPJ22RO14Cu0dOlyFHGR0P2lPiDOO1mwL2t3Qw7lRhHZiQo6gL4/h5zr7XilrQEdLpV09YrTkOJJ5s3UmRsaFtaK2NA9eSyFFkRSFWA2LJvvIsJuAc2SJsgpEwCmyQNkEZEwCmyR7yCMjAP3k13kBmZmAx3k2LIsJKAyLJIWRWSEBoWTYsiokoDPeTO8i+ZkBjvZE2wBkTAMbYNrYJoNoE3ti9ls08XeBllkVssm7ItZAhbZFLXhLYpZAHa8VseEsi1kAVjRZ2hXi7w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783013" y="-2376488"/>
            <a:ext cx="7239000" cy="495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486" name="Picture 6" descr="http://hoto.com/beta/wp-content/uploads/2014/06/Plumbing_System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429793">
            <a:off x="5045874" y="3548072"/>
            <a:ext cx="3096655" cy="211876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8" name="Picture 8" descr="https://encrypted-tbn3.gstatic.com/images?q=tbn:ANd9GcTRFjENy5aQlnH_CqOflOD9EWGhWjksRizOHPZeHwFxECv6D-b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49237">
            <a:off x="8712925" y="3811173"/>
            <a:ext cx="2907020" cy="241981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606008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8521197"/>
              </p:ext>
            </p:extLst>
          </p:nvPr>
        </p:nvGraphicFramePr>
        <p:xfrm>
          <a:off x="974114" y="1384360"/>
          <a:ext cx="7307738" cy="202504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53869"/>
                <a:gridCol w="3653869"/>
              </a:tblGrid>
              <a:tr h="3714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pipe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diameter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3714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Vertical(stack)</a:t>
                      </a:r>
                      <a:endParaRPr lang="en-US" b="1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4”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641095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horizontal</a:t>
                      </a:r>
                      <a:endParaRPr lang="en-US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4”1%slope</a:t>
                      </a:r>
                    </a:p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6410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main drain pipes (underground pipes</a:t>
                      </a:r>
                      <a:endParaRPr lang="en-US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4”2% slope</a:t>
                      </a:r>
                      <a:endParaRPr lang="en-US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3076" name="Picture 4" descr="نتيجة بحث الصور عن ‪stack pipe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368" y="3847337"/>
            <a:ext cx="4029660" cy="216689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9882-AC2B-4D9C-93E8-60EA848D608B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39</a:t>
            </a:fld>
            <a:endParaRPr lang="es-ES" altLang="en-US" dirty="0"/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352697" y="358364"/>
            <a:ext cx="5512526" cy="5665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Drainage design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844" y="3610306"/>
            <a:ext cx="5793377" cy="232091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 rot="217325">
            <a:off x="9054687" y="2077615"/>
            <a:ext cx="19357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Zones </a:t>
            </a:r>
            <a:endParaRPr lang="en-US" sz="36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Curved Connector 20"/>
          <p:cNvCxnSpPr>
            <a:stCxn id="16" idx="2"/>
          </p:cNvCxnSpPr>
          <p:nvPr/>
        </p:nvCxnSpPr>
        <p:spPr>
          <a:xfrm rot="5400000">
            <a:off x="9327981" y="2826703"/>
            <a:ext cx="777546" cy="57074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96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267098" y="2475411"/>
            <a:ext cx="9601200" cy="83189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Introduction: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5290" y="404949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Use 2septic tank(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To dispose of waste water in the hall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3354" y="1209492"/>
            <a:ext cx="4735545" cy="325717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087E0-48AA-4870-98F7-735858E8046D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40</a:t>
            </a:fld>
            <a:endParaRPr lang="es-ES" alt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/>
          <a:srcRect t="18389"/>
          <a:stretch>
            <a:fillRect/>
          </a:stretch>
        </p:blipFill>
        <p:spPr bwMode="auto">
          <a:xfrm>
            <a:off x="3902394" y="1227909"/>
            <a:ext cx="2485343" cy="2550250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0" name="Curved Connector 9"/>
          <p:cNvCxnSpPr/>
          <p:nvPr/>
        </p:nvCxnSpPr>
        <p:spPr>
          <a:xfrm flipV="1">
            <a:off x="5904411" y="2677886"/>
            <a:ext cx="2168435" cy="365760"/>
          </a:xfrm>
          <a:prstGeom prst="curvedConnector3">
            <a:avLst>
              <a:gd name="adj1" fmla="val 43373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20248005">
            <a:off x="1465167" y="1709176"/>
            <a:ext cx="1935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Specific room </a:t>
            </a:r>
            <a:endParaRPr lang="en-US" sz="36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 rot="217325">
            <a:off x="1830926" y="4060491"/>
            <a:ext cx="1935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With pumps  </a:t>
            </a:r>
            <a:endParaRPr lang="en-US" sz="36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AutoShape 4" descr="data:image/jpeg;base64,/9j/4AAQSkZJRgABAQAAAQABAAD/2wCEAAkGBxQTEhQUEhQUFBUUFBQVFBQVFBQWFxQVFRQXFxQVFBUYHSggGBolHBQUITEhJSkrLi4uFx8zODMsNygtLisBCgoKDg0OGxAQGiwkHyQsLCwsLCwsLCwsLCwsLCwsLCwsLCwsLCwsLCwsLCwsLCwsLCwsLCwsLCwsLCwsLCwsLP/AABEIAOUA3AMBEQACEQEDEQH/xAAcAAABBQEBAQAAAAAAAAAAAAAAAQMEBQYHAgj/xABFEAABAwEFAwkFBQYFBAMAAAABAAIDEQQFEiExBkFREyJhcYGRobHBBzJSctEjQmKSshQkM4Lh8BZDU6LxFTRjc4PC4v/EABoBAAIDAQEAAAAAAAAAAAAAAAAEAgMFAQb/xAAuEQACAgEDAgQEBwEBAAAAAAAAAQIDEQQhMQUSIjJBURMUM3EVI1JhgZGxQqH/2gAMAwEAAhEDEQA/AO4oARAAgAQAIAEAFUAFUACABAAgCLbbxihFZZGsH4iB4KyFU7PIslc7YQ8zK5u1lkPuzA5VyDjl3K/5G/8ASU/OU+jGP8b2GtDOB/K/6KX4dqP0/wCHPnafVltd96QzisUjX9Rz7jml7KLKtpLBdC6FnlZMVRaCABAAgAQAIAEACABAAgAQAIAEAKgBEAQr0vNkDauzJ91o1P8ATpUoxyQnYo8mRvrbN0MfLSERxnJmgLzwZXN56lYoxXIv8ScuCLsn7RRbHObHFaDhrieI6tblvcKtB30KMRfDCMrVyiHfOzt7yy47JeIdC7NvKSOic072kRRlp68urJQaxyXJtrOSunvO+7spJanMtEIIxkOEgArqXYWvb16ISyc78Pk6Ns/tTBaoWysdhrk5jveY4ag080KuUuEEr4R8zJzr3iH3u4FTWnsfoVPW0r1G3X3F0nsU1pbCD19XuVVr24s7HllHkt96gGWYy11zrnTJWrp10llI5+IVHO9tLy/aLVysJdgwNbSo1BNcgekL0fTNM6au2xGRq71ZPuQxYZDljAd1gK66EWtiiuTT3La8LKzBiYyNpoDkG1odCkqJ5lhvIxb3JEfZO8/2a0cpISWhjhTFvOlFdr9N8arthyQ0l/wrO6Rsbu29ZJIGGMtxVwmoNSCcu4V0HBYUulWwWWav4nX7F4L+b8J7wqPk5e538Rh7Ci/2fC7w+q58pM7+JV+x7bfsfB3cPqovSzJLqNQ42+IviI6wVF6az2JrXUv1HWXjEdHhQdM16FsdTU+GPsmadCD1EFQcWuS1Ti+Ge1wkFUACAFQAIAEAIgDyXDiu4I9yOeXteAfaJpHtMjYGktiH+a5rsMcfUXVJOlBnkrYKTWIrcUnZX3Zk1hGFF0zWi1/tN5t5X4YGPIY34WVAyYOA1Op1q7XoJtbvAnb1auLxFZN63aJ0UeGNkcMbBk1jQ1rWjXcp/Jwh5hd9QuseIs9XLtHGS9kkgDZWl1a5Yt9KaVqClL3BSTiO6eNnY1P1IMlsBBBaS0gg10cDrXoKaV8GsYEno592e4xWy1qFmt0sA/huLgBwo3Gw9gqO1L1WqEn7Duo07srXub6zW1j8WBwdh96hrTrT0JqXBj21Sr8xJjbXRSe3JCKUuDO3ncNZXuqRjNdRTQDgnqdWowSIyjZnCWSlkuEsP8RvUSB6pyOtUlscfd6xPFosTgB9qzI6VPcurURzujqTHnWYnDzwKAaB+g00GirVtUG+1EpKx8jsVzh5A5Qmu4MdXxRLWdq4IRjY9ki8ui4gJGluZZU7xSmW9I3a5Si1kur0tze6L5zKEg5U3FJqWeCyVTTELV3JW4jNpcWioa53Q0VU44fqRaxwQBeZ/wBKQfyOHmFf8FP/AKRDxewovN+6GT8rvoh0xXMkHdL2J1nmc4Vc0sPA0Pbkl5RWfcsjJrjYlw26RujiO2o7lVKmD9C6Gqtj6llZr8cPfo4cRkUtPSJ+Ueq6k1tPcu7NaGvbiaajy60lODi8M1a7Y2LMR1RLAQAIAYtsmGN7uDXHwUoLMkiu2XbBs58Sd7nE8SSvQKMcYweM7pv1f9lW68AHuadK0V/wdk0ivukk8slgtcFHeJW5JnrkcqGhaRQjiCotqROLcXlFY7ZKzOOUVD+Aub+khLypqlyhuOtvWyke27IRDQSj/wCWT1co/Bp9ix6zUe//AIhuPYuz4qujJ4kueSe9y66qfYj87qXy9i9u67Y4WlsTA1p1AFF1YXBF3Sl5nkmx83QLj35ORsURJgHEFza0/wCdexQlDKwi+GrUXnBCvWxukfiGWQHHz61ZT4PUhdrcvgh/9KcRQ59yYdi9yr5r9h0XZQaDQCtVX3LPJJ6x+iHrtsZjfj4AjU71G3E1jJKvWuMuC3/bSNAO5LLToYfUm/QZtFoLszkRofr0KyFaiVWaxz9CO+1tGrmjrcPVTwVd8n6DT7wjH+Yz87VJQb4RFTl7HgXpH/qM/MrPgT/SyLskeHX1ANZo+8/RHwLP0smu5jL9prKNbRGOx5/+qrlCceYsvjTNjL9rbJTK0R14Uf6hRX7olLTTZIs17tkZjje1zdKtNc+B4KyEUxXURsr5NDsday57huLa9oI+pSWvglFM0+kWScmjWrLPQCoAEAQr5P2Ev/rf+kqynzr7lGp+lL7GBZC52i9C5JHkW8GRt9WyO+Y+a0EswRWtyzuiTE5oOhKpvWIkIwXeU9/bUzttEkbC1rGOwijRXLfUpWqEXyavwY9pNsF6Sx2Z9oneSXc2FpoOcdDQdpSlknbd2V8Lkvhp6oQy1uZs7RWk6zyfmWkq4L0KnBM9Mvq0ubKRNITGGSe99zFhf2c5qz7/AAXL2GqqK5Vvbcb/AMRzj/Of+ZaOK2s4Evl17CO2mtH+u/vXPyvYktMvYiTbUWndPIlrZwXCL69JD1Q7d+0lpdWs8mu8qWk7J8ojqdPCPCLuy3xMdZXn+ZPfChjgzZ1pegtqvCbdJJ+d31Qql+k5CMTP3ve0wH8aXX/Uf9UnrHGuOYo09JVGUijkvSU6ySHre4+qyXqGai08PYjutROtT1qLvZJUxQNnXYXPIOpYJ9nt7m0z6M1o06loTt06foWcN+vHwd39U581sIy0cWzzJejjw7l35iR1aaKIUsldVRZJy5GIJRGHJSSZfFmy9nfuWkf+s+D/AKKzTvcQ6ik0v5Oo7DfxD8h8wl+o+U70bzfwbZY56MEACAId8CsEo/8AG/8ASVZT519ynUfTl9jA2UZ6r0Mzx8zI3t/Ef8x81pQ8iIol3G/7RnWq74+BkeJGfNi5e85IzXDyhc7qFCQsi22UY4Ru0QTimMbV3o6aUsbzYouYxtOGTnHpJ8FZpqZQj3J7snOUW9ygwHeSmOx+5HvXsWmzrmttDQ/3JQ6GTP7sow17DhKT1leYqS9C2izfBClsxY5zHDnMcWu62mnor6ZRnBMrsypYyCuyVckW0OSl8hipD2z7MVojYfdc6hHHI/RKQtnB7DFsVKOTtVz7FWdwBLXdjz6qb6hbH1F1oq58j9p2MgG5xGeRcfNH4le/YPw6qO6ONbb2fk7Q5gaWgE4c9RoPGqondO1+JjdNUYLKRmC40rlrTpSrmMYHLNE6QgNAz4mmqFLIPYkX1dsllkMUuHEGtdzHFwo4VGdAjOAW5Es05xAdKuptbmkQsgu1st2xdC21UvYy/iP3A2ccPRDpQfFY06E8T5qqVPsy1Wr2PBa4cD4Kpxsj+5NOLNr7OycFpNKfwx/tkU6Hl7oz+oJYX8nSNkbU2N5c80GEjjqQoa+uUo4RDpdkYSzI3UUocKtII4hYkotbM9JGcZrMWOLhMEAMXgKxSD8DvIqdXnX3Krvps5mLUG51XpvhuR5GSMlbJS9xcPvEmnWtJRUYJFaJ9xn7RnWqb/ptkJclX+2iC8nyEVbyhDuOEgVIWfZp3bXhcmvp7O2KLLaDY9z62ix/bRSc4tZmWk60G8VrlqqKNSofl2bYGJ1d3ijuY2Wzlpo4FpG4gg9xTycWttxdto8cmj4fcsHVL2JlqfyoEh99oDZeLgMmS9oyPSFm1P4FrhPhjc18WGYkfklqdmRHuGZ7Pkqbati2uzfYW6rO9rhO2n2bxQE0xEjTThvWNfPseDSrXejqWzntJjJbG6zyh1cJwlrhUa8ClW8lsV2GwvC9XFpMbGHImj544yMicwcwaA7txXFLBNxctzgm0zJJJpXShofXEAx+MYXO0rQcajoHdfRCUmyqclBZMnLq4fiS8+S+Lyslvs/ES5tOI80R5I2cFp7T6ftpppyUX6V2Ryvgy1jHPb8w81Oj6kfudt8j+xp2xr1qgefchTGuuBxSGnxKmcS1SI741Q0WqRrvZ8RhtDa844CBxycPMhQjtIU1nlya2wS4a9W9WWxzuZ9E8bGhuq2GORtCedhq3i12hp5FZ18I2Rf7Gtp7J1TXszarHPRCoAiXoCYZQNTG+nXhKlW8STK7d4M4sLQ11RU9XEL2FU8wUkeRmu2W43a7BgdRrsQAaQaEaitKHgrqrnNeNYITwuCfcbOfU5YQTn0f3XsVWqeI4RUt2Y+8nl8j3/E4nsrku9jWMGhBpJImXLf09mNYZC3i3ItPW0qm3T12+ZFsLJ17xZpHbbQzClssrH8XMAr3H6pGXT5w3rkMLVKXmR4Gz9jtYJsUmCSleSeT65jsUFqbqfqLY78KE14TJWywPieWuBZIw9f/AC0+KdnVXqodyKI2SpluRq4eANc2nTrjcdeo5pKFtulfbZuhmVcL1mPJ4tb6a1aeDhTzTMtVXNbMpjRKL3QxdbcU7GEnC51CAaVyKzroxlux2uTijrd37I2BlJDKY3e9nO3XeaOzSEooZhJvkl3rfdjjbRstleQNXEudUB1PdPSe9R7V6k+/HBxi9bS6R73sLBzsOTTQNFcGGteG9ThbODwiLhGXJQTQmuZrXOvFVyy3llq42L/ZoAPb1grsSuwl+0CySOtJkDThLW0O45Ls0FTWMGXscR5RvzDzU9MvzY/cLfIzZxQL2iieZchXwrricUiLJGqJxLosiyNSsy6LLrZGNweZGhxDXNY5rRWrX1q7soClp2du5y2PfHtNxCQDWnHUf0Vrl3LBmdjTyTrmdyloY0UaC4Drw5+QKX1KUKmxrRJ22pM6SvPnrRUAIgDnG3WybWuE0DSMbiHsaCWg0JxCnu1pThmtjp2rafbJmH1PS48cUZ67oy14a7PXI9S1p2ZjsYna090T7SGOa6MOawvGHIjFnwS04ylElHCe5lb5gAmeN2VO4LQo3gslreCsfBRWdhJTIkgoqZ7F8Nz3ZLQ5j2uYS1zTUEbiq3FTWJcElmLyjd7RuZa7DHbRQSRnBNQjqNe0V7VlaW75e91t7McvqdtSmluZGLC9u5wPUQt1qFixyZT7oPPAzaYy0Ua5wHwk4m9gdWnYkLunVPjb7DVWtnw9yLZrUTI1hZDmQK8kCR4rMt0vZwzQhc5Lg6ZcexgkANaaZiKEebSUlLYvhmRey+z+F38R0jsjkXkDtAoFDuTZb8PY5Jtds2IbRJE04Wkg6VPUCTon9PoPirubE7dW63hIpP8AojKe84njUeVE3+GVY5ZR+IWZ4HLDEYHh7SHEfEK+RVMunRjwyz5xtbo8bR37NOaODeaGgBodTPoJKQ1EeyWByhKSyRdnwC4ueAaaZadid6XVCcm5oX105RS7Wa2zkFeji+37GDZlrPqOWhgVvJXFtFZOFTMZgQpAkpjETWbE82CdwyOJoHcN38yoxmWCFssbm+2Tu8T4+VqaAUpl5JHWWOp+FjOiqjevEjVWC44ITiYwYs+cak58CdFn2am2xYk9jVq0dNTzCO5ZqgZBACIAEAcz9qFmwzRuaMOJhzGVSHGv6lqdPfJj9Rik0ZO7WYSDwPqt7lHn5PxC7SR0nduyH09FPSvMC0rqZJk4istbM0vahmtkG0NJY4A0JBz4JO5fltZG6mlNZFuu8bO2z8lI93OqZWgzYXUORoMjkvN4Rs5l6Hu5Sznlmlchn2VqtvpXlbyZPUM5WUTbW7Ja1r2EK+SBdv8A3MX/ALG+ax9Q3g0q1sfSVwgBg6gsW00qOCym0KrXJdLg4v7RY62s/KPMr0vTV+Uee1ssTMubMtDsFFYR5rMq51FkbClvdmFoIqCScxkcmmmaxupVKMFJcmropttplpdll+yZQatC09FSlVFpehn6q1/FayTYIyCnoxYrKSwS3uyVkUVepXzKqYxEiSBJ2F8TY7Gs/dZMtZfRv0SyfjK9R5DpmxEdGPPUPNZev8yNPpXkZp1nmsCABAAgAQBiPadDVkLuBcO+h9FodPfiZl9TXhTMJZwvQJ7HmJ8nrakfatPFgPjX1UtI/DgYfLKclOoiisthVF3A1UV0r8j1LMuliDY7XHMkWdxRNDfdGbTqAa5LC2zk05N8FVZp+TMnXkOJ4JvRahUORRqafipA22vcCaAiu6uXarlrr5rKjlFb0lUHhsSzT4JGSEE4XBxpQ6dIVM9TJrxItVCS2Z17Z/2p2IANk5WPIDNgd+klIzfcM1rt5Oh2C84rRFykL2yMO9p0I1BGoPQVWtmXN5Ry/biOtqPyj1Xp+mfSPL9ReLCiFmWkZ/eM2izZaKTSZOEymvOzjkjUb27q/eCR10E6t16r/TQ0c38Xn3LKBmgA3J6tYikJ2NttjpYpleRidBOJAlVMi+JEkSkxhG42OZ+6dbz5pRPxlWp+mdP2QZSJx4u8gsjXPMzX6WsVF6kzTBAAgBUACAMv7QYcVmB+F48QU5oniwz+oRzVk5xC1eii9jylnIbTjKF34KeDf6qWl2yhjnDKCRydOpFXbHJW+Q1UiuFS4AAuJIAaNSa6BZGqn4GjSohuPWWR/wBoKOBBaKZ82mIOyHYsjfgdl7jT5QXsAOdTXuOq5nPJJfuLdzgGkEipOQ7APRbHTbIqDi2Z+shJyTXB6ipyrD+Ieas1EVjghWzs903HY7RGOUgjJI94NAcDTUOCx5LccqllEL2aTclaJ4B7pYXU6WOA9VFrctgxnbM/vJ+Ueq9F036R53qP1CnaFomYNzaLqJIo77P2J+Zn6wl9f9H+V/o/o/qf3/hYMbom4cIVm9xXKZxEWcrjLYkCZUTL4kSRJzZfE6Dsqyljj6XuPiUovOyjVeVI6dsu2kA6XH6LH1bzYzd6csUotksPggAQAIAEAU210WKyydGE/wC4fVX6Z4sQprFmpnLWjNekrex5G5bibSj7GI8DTwKso2myyt5SMtK9ONlyRXWpySvY3WiuD6PYfxt161jayW2DToRc3Za2iaXm5Fz6AZAdlNM0gmXy4RSyUbPiOgNadYUXyWf8nmKShJABrx17Fdp71Vl43Krau9LcdY/MEgih6x3q+er7lwVKjt9TY2ba57Yg2N/JO+OjX5UOjSRnpnmlZSyTjDBb7E3iG2wOc4DlA9tSQ0ElmKmfEgUC4iRO2yf+8fyjzXoumrNR5/qHnKpr1ombgbkIIJBqpIkuSlvz+CfmZ+sJXX/R/lf6P6P6v9/4WITseEKS5EcV04iLOVxstiQJSl5jECLIUnNl6Oj7Nj91g6j/AH4pZcsW1L3R064G0gZ2nvcVi6h/mM9FoViiJYKgbBAAgBUAIgCFfUeKCUfgd4Cvop1PE0U3rNcvscnc2hXpKnseP1C3G7/H7qOh3r/VXV7WMKnwYyRyakxtIrrU9Z2onhNjtMcshTRbwsO2TkadaxsHKP49egzVBZsRn1quEhBKUBgcbaCF3IYJcVpaffbUfhNEZOYLa2DFZw4b93ykhWLgq9Sbcd4PkbhkcXGMNAJNThNaAnfSi3ekyzFoxupww0y4c7mnqPktZmSuTyTzT2eQXUd9Snvs/ZH5mfqCV1/0f5X+j2j+p/f+FknI8Cj5EcugiHOVxlkSDMUvMYgRZSk5l6Oo3PHSzwD8DT3gJVeopqPNE6ZdTaQx/KFiXPM2en0yxUiWqy8RACoARAAgDxO2rXDiCPBdi8NMjNZi0citEdHEdNF6Oh+E8fql4mM3qK2WXoofL6K9ecpoe6MDPIpzmacIlVbpMiszVz8DNDTw8QxZ7VxWT3D7gWEMcb99O1BB5RMhuSJ3+bh6wu9qI/EZaWbYuJ2toau9qD4jH5NjYGZmevVRd7ERdjK+02OBmTG4j8RK5hIO5sjTWg8nhOgrToBRk7g87LO58g6GnxP1Wv0iW8v4M7qkfDE0r3c09RW61sYiW4OdzT/e4KQNblRfR+y/mZ+oJLXv8r+V/o9o1+Z/f+FjiTq4FGtxHFAIiWgqLZbFEKYpab2GIohylKSZdFHXLIyjYxwY0dyXXDErt7EjpVmbRjR+EeSwpPMmesrWIJDiiTBAAgAQAUQAUQBym+YsMsg4Od5rf0zzFHktasTZDtIrBOP/ABu/SaJuXIlS8SOZ2hypmzcrRW2s5FZmonlYNGqOHkixpEZJ8C6iLLGzrpBlnAaDVTRWz3LOgCHKVw6iFO/VcJJHi5rTybnGlatpStNDXJM6XUuiTaRTqdOropNmkfa21e1rsQDQQ4Nc2oIzydnUHJbui1vzCaa3MfU6P4TTT2Ca0Zf3wC0crAooZZU3rNWOn4mfqCz9c81/yv8AR/SwxZ/DLRsqei8iUkenPXSOCNMVCRbEhSlLWMviRw2rmjiQO80Ski5cHY7G2rmjq81RJ4gxLzXpHRmjJYL5PWx4FQdBAAgBUACABAHNdqo6WiQcTXvAPqtrRPwI8z1KOLJFbA2oeOLCn5GXX5jlNpadBrp6JW5OSwuTfoaTyxb1e52HG0NIY1goxrRRoyJIyJPE5rKtosh50aFdsJeVlW2IgqjBdklRNXSLLCBdIMmsepZIYB0gPSjOToxIuMCG6IuOQJ/vedy5jJMSCyUOWdNeA7VdTTKb4KrblDkshE1g5upGZrUnrK9DTpo1JOJkStla9xq12xrQcR7OxTv1dda8TJVaeU3siitl64sgKCoPHRYWp18rNlwalOjUN2WNjvsGgfl07k/p+qJ4U0KXaB8xLqOYEVBr0ha8LFJZizMlBxeGeJXIkdiiJKUnYy+IXWzFPEOMjP1VS03sXeh2W62fasH4meYS9zxUxKlZ1C/g36xD1gqABAAgBEACABAGB24jpPX4mtPp6LV0L8J5/qkfHn3KKx+9TiCPBacuDFhtI5Rej8Mr+h7vBxSFtnbI9LRBSh90H7dynNIH1Vq1Kv8ACyt6d0+JE+Cwg7yPEeKm+mwktir56USxhuKo+74j6peXTZZ2Z38SiuUP/wCHqfF2Pb6tVb6bYC6nUyvksswJaWuA0qKOy/lVM9HfH0GYa2lrksr0sWMgsYWDC0YGtc1tQMzicTmUR0lknhIJ6yqO+R+w3DzecWgng2pHaU5HprXmYhZ1ZZxBDs11MaM8TqaYjl+UUCcr0FSe4rLqF0/2Ky8QA00AHUm3FKOIojXJuXiKi0T0HYqrLFGGByuvukZi0SVc6p3nzXmLpNyeWbtcVGOw9YbvMpoHMb0vLgPBpoqsE3I8TQYDQltRwNfFdx7hlsuNn5fe4ZLc6TN4ayZXUY8YRbyFa8mZsURJSlJsviiVsyzFa4fmr3ApSxl2PCdmuBtZmfN5AqjUvFQpo1nUG3WOeoBAAgAQAqABAAgDGbes50Z6CO4rR0D5RjdUjumZSA84da1+YnneJI5XtQ2lpmH4z45rK1SxNnqNE81JlbYXc5V6V+PBfqF4DV2M5L01flPP28mgsRyChjcVm9ie3NdFhoWdwOIUd4I7sk87Dsoc/KmEcTn4Liwjg4xuEU1RyRe5Et7sl0sqM3eTuaUW+UeoWJGfteaRvi+00qWlIoZ/ePWV52zZs148DlnlI0JCidkjzI6pzXTqRcbOj3uz1W30dbSMvqT4LmUrZnwZkSHMUlMYiWWxv/ds6GvP+0/VKTWS2bxA7Rsw2sw6AT4JfWbVi/TVm9s2SyT0gIAEACAEQAIAEAZfbyOscZ4OI7x/RO6J+NmZ1OPgTMPFqtyPB5azzHM9tWUtcvThPexqytd5z0/Tt6UUdlNHBLUPFg5aswNXYHZBenpeYnn7luaKwuyU8biU2T2FDF2SmHJVs4KCuANPKmkBX21ykl7lsEZq+Jw1pJNEvrLlCG5paStzmsFFFacbc8nDUeoSFWpVsMepo2U9ksojWuxAmoyJS2o08G8oYpuaREdAW9PSkZ0yhuhmNiY9FYC6lTTzTFeglPllM9Uol7d9mEYoN+ZPFeg0mmjRHCMnUXO1j8pV8+CmBClKRmMxRc7DsxWrqjcfFo9Utnc7f9NnbNk2889DT5hJ657Eekx8bZqlmHoAQAIAEAKgAQAIAotso62cn4XNPp6pjSvFgjr45qOdDIr0EXseTtW5z32hMpaq/FG091R6BZmv2kj0PS3mrH7mTaxxIy1NB9VmZfJrPBb3ZfAbzX7t/qtfSdQUV2zM3U6JyfdA1913gw5BwrwqK9y1YXQnwzHv08o8ouI5R/YKuyIOD9iVHKFFnO1+w5ygGuXeoklFlfbLziZ7zwO0eSjK2EfM8F0NNOflWTMXttMwVDKuPh3n6JS3qVUfLuzRo6XN+bYy1vtj5Hgu0yIG7+9yxdRqZXSyzao08aliIj6NNc2uqAG0O73geBH0VdcnGSwyyayiW+AnOq13p5S3yIq5R2wR54XAccx5qidM0sFsLYssbO2moWnSsciFjzwWEdP+Vox3QpLI3OoWcEoEKUpGY1A0ns6irPI7gwD8zv8A8pV8nL/IztOyTc3noHiT9EjrnwifSI8s0qzzbBAAgAQAiABACoArNoo8Vml+Wvcaqyl4mhfVRzVI5g7VeigePuWGYj2mQ0MMg0LXNPgfqkOorhmz0aWVKJj7NhDavOtQAKVwjXtOg7Vkm4NwxgvqDkKuPZmPGgQA62Yglrt+eY7fVSy/Q40T4pS1oIcRicQKEjJoFf1BWK6a4ZW6oPlE2z3m8fer1knzKl8xZ7lbor9ht17vc0h1DztcIrppXgou2b5ZJUwjwiBNNvA0z04cehVt5LUkRbUwg03bt+W7wUSQtMsiKgYm6V4OHkexdAYbKSc99PBdjycfBoIzkF6OHp9jEnyz1gU2skVLA41qtiRye1bGTIsR5RNgkRJmpSYxBm09m1n5s0hrmQ0dNP8AlJ79xXqpJROvbJN5rz0gdwJ9UhrfMhrpKxBsv0ka4IAEACABAAgAQAxb48UbxxY4eClB4aK7FmLRyV+q9HVweOv5ZUbY3dy9keB78Z5RvZqO4nwVWsr768F/Tb/h3L9zkLgQaFYLPWJj0E2GtKZ014A1p1VoewLgHoNcc6V6l0CeybmMFCaYyQBoXOAoeyNp7UESws8xwnCJK0yAa2leBNcl0jg8wwyxtBc3muqXtxNBBqaanMoBlfLaH10bTgd64SSIkstQ0E6NAy300PdQdi4dwME8EHR+ywkkBXUwcpIrtl2xyaKJi9DCBiTlljwar+0ryKGqSiGQoppnBHBckjqZElCVkXROo7NWTkbNHGfeNXv+Zxr4Vp2Kjt3M/VW9z7TomyrfsSeLj5ALI1j/ADDd6YsU5LpKGkCABAAgBUACABACFBx8HIrWzC9zeDiO4kL0VLzFM8fqo9smjzE5MbNYYjlxawcu2xuY2aUkDFDISWH4CTUtDt3RVYes07reVwz1ug1auhh8oz/JtOjqdDgfMJJGhuORMePdoeog+Farpwd5Z29p8lwMHuKSg0cunMHuabLmgg+CGcSIclTqR3j0XCR4wjee4fVB0VnR9SpJZZzJcXdBRa+jpxuZmptzsi1Yxa0YYM5s94VNM4GBSOZFwowGRC1GAyWlwXQXyB7hzWmoHEjQnoStiWTlt/ZE3UeSraMxS7nk32zbKQN6anxWBqXmxnsNBHFKLNLjoqABAAgBEACABAAj1OHM9sLEYrQT92Sr29vvDv8ANbWhsUoY9jzfU6XGzPoynaVpYyYr5EvCwNmjMbwHNdqD5g7iozhGSxLgnRfOpqUWc5vrYiWMkxc5u4HJw6OBWTd06aea90ek0/Vq7FiWzM1aLJIw0exzesU7jvSE6pw2kjSjbCazFpjQJVZYegSuge+cV3tZzKR6bA47lJVyfoRc4oeZYHFXx0k5FUtRBEizXW7EK6a/0V1Whn3blVmqj27F9Z4aLdrq7TInZkkiNX4ZT3HoRLvac7hWwncu7HO9E2yXPJJo004quVkUVu2KL2w7MtbnIangM1RK7PBRPUP0LlsbWCjQAquRdyb5H7vszpXhjdSe4byqr7FXHLGdJTK2aijpEEQY0NGjQAOxeelLLye1rioxURxRJggAQAIAVAAgAQAiAK++7qZaIyx2R1a7e13HqVtNrqllC+oojdDtZzO8bukgeWSCnA7nDiCvR6e6NscxPJarTTpliQkT1bJCX2H8SgkgGpbKx2RaDXXJd9C2M3F7Mq7TslZpMzGAejLyVE6K5cxQ1DqF0OJDMmxsfJljA0VzqRU95XPg1JY7Sa6jY5ZkysfsO8aFpUo1Vlv4jkb/AMITDQA931VijFB86mem7Kz/AAjvCmuz3IPVxJMGyk28U7R9VNW1ohLUomRbKP3kBd+ZiuCp6hEuPZYb3f33KL1XsQd5Mh2ciGtT3KD1E2QdrZPhu+NmjR25qp2SZByY+TwXCDZ4JXTh4s1lfK/DGCT4DpJ3Lllsa45kMafT2XSxFG6uS6GwN4vPvO9B0LC1God0v2PW6LRR08f3LRLjwqABAAgAQAiABAAgAQAIAjW6xMmbhkaHDp3dIO4qcLJQeYsqtphbHElkx157HPZV0Bxt1wnJw6joVr0dST2sX8mBqujyW9X9FBJG5jsLwWu4EUK0IzjNZi8mNZVZW8SWB0CtFwqTHGDNcYZHwqwFMaMnTzhXckkeV040PAqDOCkoOnkrpE8ly7glueXlCOPB6s8LnmjGlx6BWnXwUZ2Rj5mTqossfgWS7sOy73ZynCPhGbu06DxSNuvxtBGzpujSe9z/AINNY7EyJuFjQ0eJ6Sd6zZ2Sm8yZv00Qqj2wWCQoFwIAEACABAAgAQAIAVACIAEAFEYAKIAatFmY8Ue1rhwIBUoyceGQnXCaxJZKe1bKQu93FGfwmo7im4a62PO5m3dIonxsVsuycg9x7XdYLT6phdRT5Rn2dCkvJIivuG0N+5X5XN9SFctbUxSfSNTH0yMvu6YaxP8Ayk+SmtRU/VC70Opj/wAMafZpBqx462O+in8Wv3RH5a79D/oa5B3wu/Kfou/Gh+pHflrv0P8AokNskh0jkPUx30UXdX+pB8pe/wDh/wBDjbtmOkT+0U81B6mpf9IsWg1D/wCGSItn53atDetw9KquWtqQxDo+olzgmwbKH78lOho9T9FRLqH6UO19D/XIs7Ns9C3VpceLjXw0S09XbL1H6ul6ev0z9yzjiDRRoAHACgS7bfI/GEY7RWD1RcJAgAQAIAEAKgBEACABACoAEACABAAgBEAKgAQAiAAIDAIwAiAwhUBhAuZDALpzIFB0AjICoAEACABAAgAQAIAEACAEQB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8756650" y="-1371600"/>
            <a:ext cx="27432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7414" name="Picture 6" descr="http://unitedstates.xylemappliedwater.com/files/2012/07/SDS1-288x30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42390" y="4271554"/>
            <a:ext cx="2182020" cy="2272937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Curved Connector 24"/>
          <p:cNvCxnSpPr>
            <a:stCxn id="17" idx="2"/>
          </p:cNvCxnSpPr>
          <p:nvPr/>
        </p:nvCxnSpPr>
        <p:spPr>
          <a:xfrm rot="16200000" flipH="1">
            <a:off x="3037059" y="4983424"/>
            <a:ext cx="592539" cy="1144931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7129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8811" y="1688070"/>
            <a:ext cx="4626412" cy="1477328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we find the dimensions </a:t>
            </a:r>
            <a:r>
              <a:rPr lang="en-US" b="1" dirty="0" smtClean="0">
                <a:solidFill>
                  <a:schemeClr val="tx1"/>
                </a:solidFill>
              </a:rPr>
              <a:t>of </a:t>
            </a:r>
            <a:r>
              <a:rPr lang="en-US" b="1" dirty="0">
                <a:solidFill>
                  <a:schemeClr val="tx1"/>
                </a:solidFill>
              </a:rPr>
              <a:t>the septic tank then we draw it in the plan 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Length=14ft=4m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Width=8ft=3m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Height=6ft=2m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158B-2707-4885-AA16-F97E02C98FC4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41</a:t>
            </a:fld>
            <a:endParaRPr lang="es-ES" altLang="en-US" dirty="0"/>
          </a:p>
        </p:txBody>
      </p:sp>
      <p:pic>
        <p:nvPicPr>
          <p:cNvPr id="16386" name="Picture 2" descr="http://www.septicsolutions.com/SepticAerator/images/SepAerator_Tank_L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5466">
            <a:off x="6702610" y="1084217"/>
            <a:ext cx="5231674" cy="348778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8453" y="4020433"/>
            <a:ext cx="6048672" cy="2110740"/>
          </a:xfrm>
          <a:prstGeom prst="rect">
            <a:avLst/>
          </a:prstGeom>
          <a:ln w="381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05271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461820" y="362857"/>
            <a:ext cx="6500683" cy="53848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HVAC system: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997397" y="1046692"/>
            <a:ext cx="10806545" cy="914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For solving the problem of height of building, </a:t>
            </a:r>
            <a:r>
              <a:rPr lang="en-US" sz="2400" dirty="0" smtClean="0">
                <a:solidFill>
                  <a:srgbClr val="4F4F4F"/>
                </a:solidFill>
                <a:latin typeface="Times New Roman"/>
                <a:ea typeface="Calibri"/>
              </a:rPr>
              <a:t>(</a:t>
            </a:r>
            <a:r>
              <a:rPr lang="en-US" sz="2400" b="1" dirty="0" smtClean="0">
                <a:solidFill>
                  <a:schemeClr val="accent2"/>
                </a:solidFill>
                <a:latin typeface="Times New Roman"/>
                <a:ea typeface="Calibri"/>
              </a:rPr>
              <a:t>wall </a:t>
            </a:r>
            <a:r>
              <a:rPr lang="en-US" sz="2400" b="1" dirty="0">
                <a:solidFill>
                  <a:schemeClr val="accent2"/>
                </a:solidFill>
                <a:latin typeface="Times New Roman"/>
                <a:ea typeface="Calibri"/>
              </a:rPr>
              <a:t>diffuser</a:t>
            </a: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) was selected for this </a:t>
            </a:r>
            <a:r>
              <a:rPr lang="en-US" sz="2400" dirty="0" smtClean="0">
                <a:solidFill>
                  <a:srgbClr val="4F4F4F"/>
                </a:solidFill>
                <a:latin typeface="Times New Roman"/>
                <a:ea typeface="Calibri"/>
              </a:rPr>
              <a:t>objective.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15" name="irc_mi" descr="http://www.fantech.com.au/images/Products/Rickard/Wall_airflow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3509" y="2178544"/>
            <a:ext cx="5249726" cy="322947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6FE0-61FF-47F6-A240-13252208172F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42</a:t>
            </a:fld>
            <a:endParaRPr lang="es-ES" altLang="en-US" dirty="0"/>
          </a:p>
        </p:txBody>
      </p:sp>
      <p:pic>
        <p:nvPicPr>
          <p:cNvPr id="15362" name="Picture 2" descr="https://encrypted-tbn1.gstatic.com/images?q=tbn:ANd9GcQUDFZ2MAbuoFouwiUg6uwCbzLwS2ty72Ljye59m1TElw0IcLava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2563">
            <a:off x="6828711" y="2380535"/>
            <a:ext cx="4962163" cy="36022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313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616" y="2708920"/>
            <a:ext cx="7620000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 design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68D5-91E5-43BE-8C77-BEEE818F0EAB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43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814452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2569" y="1436914"/>
            <a:ext cx="1065718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318-08).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Institute Of Steel Construction code (AISC 360-05)</a:t>
            </a:r>
            <a:endParaRPr lang="en-US" sz="20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and design were done using SAP2000</a:t>
            </a:r>
            <a:r>
              <a:rPr lang="en-US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374" y="574954"/>
            <a:ext cx="3466112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 :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99A83-E449-4FF3-9F6D-6E5F05DB70DD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44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06390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5630" y="1612817"/>
            <a:ext cx="923472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=24 MPa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beams.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=28MPa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shear walls, and footings.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420MPa 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 of soil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2400" b="1" dirty="0" smtClean="0"/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240 KN/m2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121" y="626746"/>
            <a:ext cx="4680513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 :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BDEB-B4F6-4357-BF00-D127ED2744A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45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284526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15414" y="332656"/>
            <a:ext cx="4478951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systems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53189" y="4179114"/>
            <a:ext cx="6236328" cy="1724630"/>
          </a:xfrm>
          <a:prstGeom prst="rect">
            <a:avLst/>
          </a:prstGeom>
          <a:ln w="38100">
            <a:solidFill>
              <a:srgbClr val="FF6600"/>
            </a:solidFill>
            <a:prstDash val="dash"/>
          </a:ln>
        </p:spPr>
        <p:txBody>
          <a:bodyPr>
            <a:normAutofit fontScale="77500" lnSpcReduction="20000"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smtClean="0">
                <a:solidFill>
                  <a:srgbClr val="0CA4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CA4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Two way solid slab =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30cm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Truss system span  =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2m</a:t>
            </a:r>
          </a:p>
          <a:p>
            <a:pPr marL="0" indent="0">
              <a:buNone/>
            </a:pPr>
            <a:endParaRPr lang="en-US" sz="24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1338788" y="1800724"/>
            <a:ext cx="7932020" cy="1200329"/>
          </a:xfrm>
          <a:prstGeom prst="rect">
            <a:avLst/>
          </a:prstGeom>
          <a:noFill/>
          <a:ln w="38100">
            <a:solidFill>
              <a:srgbClr val="0CA425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way solid slab with drop beams "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stairs</a:t>
            </a:r>
            <a:r>
              <a:rPr lang="en-U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 “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hall Building</a:t>
            </a:r>
            <a:r>
              <a:rPr lang="en-U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9E07-F11E-43D9-A853-2FAD714C5EC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46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471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6218" y="473050"/>
            <a:ext cx="5548634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0023F-C58E-4865-A60F-058CD517A7C0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47</a:t>
            </a:fld>
            <a:endParaRPr lang="es-ES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1841499" y="1373266"/>
            <a:ext cx="4846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Truss members sections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42528" y="2168434"/>
            <a:ext cx="6334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Stadium (( 18 steps .slope 25))</a:t>
            </a:r>
            <a:endParaRPr lang="ar-SA" sz="2400" dirty="0"/>
          </a:p>
        </p:txBody>
      </p:sp>
      <p:sp>
        <p:nvSpPr>
          <p:cNvPr id="15" name="Rectangle 14"/>
          <p:cNvSpPr/>
          <p:nvPr/>
        </p:nvSpPr>
        <p:spPr>
          <a:xfrm>
            <a:off x="1872343" y="274832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4813" indent="-31750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4.Shear wall</a:t>
            </a:r>
          </a:p>
          <a:p>
            <a:pPr marL="404813" indent="-31750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4813" indent="-317500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Beams 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4813" indent="-31750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4813" indent="-31750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5.Retining wall(30cm*350cm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6.Footing: </a:t>
            </a:r>
          </a:p>
          <a:p>
            <a:pPr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0306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34108" y="329359"/>
            <a:ext cx="4227943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57416225"/>
              </p:ext>
            </p:extLst>
          </p:nvPr>
        </p:nvGraphicFramePr>
        <p:xfrm>
          <a:off x="1480970" y="862190"/>
          <a:ext cx="5472608" cy="205275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76329"/>
                <a:gridCol w="2496279"/>
              </a:tblGrid>
              <a:tr h="4710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Dimensions(mm)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55283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Hollow</a:t>
                      </a:r>
                      <a:r>
                        <a:rPr lang="en-US" sz="1600" baseline="0" dirty="0" smtClean="0"/>
                        <a:t> rec. section (Top)</a:t>
                      </a:r>
                      <a:endParaRPr lang="en-US" sz="1600" b="1" dirty="0" smtClean="0">
                        <a:solidFill>
                          <a:srgbClr val="FF66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168X240X10</a:t>
                      </a:r>
                      <a:endParaRPr lang="en-US" sz="1600" b="1" dirty="0">
                        <a:solidFill>
                          <a:srgbClr val="FF66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613229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Hollow</a:t>
                      </a:r>
                      <a:r>
                        <a:rPr lang="en-US" sz="1600" baseline="0" dirty="0" smtClean="0"/>
                        <a:t> rec. section (Bottom)</a:t>
                      </a:r>
                      <a:endParaRPr lang="en-US" sz="16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260X182X10</a:t>
                      </a:r>
                      <a:endParaRPr lang="en-US" sz="16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613229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Hollow</a:t>
                      </a:r>
                      <a:r>
                        <a:rPr lang="en-US" sz="1600" baseline="0" dirty="0" smtClean="0">
                          <a:effectLst/>
                        </a:rPr>
                        <a:t> rec. section (Braces)</a:t>
                      </a:r>
                      <a:endParaRPr lang="en-US" sz="1600" b="1" dirty="0" smtClean="0">
                        <a:solidFill>
                          <a:srgbClr val="FF66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140X140X7</a:t>
                      </a:r>
                      <a:endParaRPr lang="en-US" sz="1600" b="1" dirty="0">
                        <a:solidFill>
                          <a:srgbClr val="FF66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80043" y="3645025"/>
            <a:ext cx="4521235" cy="646331"/>
          </a:xfrm>
          <a:prstGeom prst="rect">
            <a:avLst/>
          </a:prstGeom>
          <a:blipFill rotWithShape="1">
            <a:blip r:embed="rId2" cstate="print"/>
            <a:stretch>
              <a:fillRect l="-1436" r="-1436" b="-1887"/>
            </a:stretch>
          </a:blipFill>
          <a:ln w="28575">
            <a:noFill/>
          </a:ln>
        </p:spPr>
        <p:txBody>
          <a:bodyPr/>
          <a:lstStyle/>
          <a:p>
            <a:r>
              <a:rPr lang="en-US" dirty="0"/>
              <a:t> 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2808226"/>
              </p:ext>
            </p:extLst>
          </p:nvPr>
        </p:nvGraphicFramePr>
        <p:xfrm>
          <a:off x="1402594" y="4507603"/>
          <a:ext cx="5472607" cy="148219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08219"/>
                <a:gridCol w="2764388"/>
              </a:tblGrid>
              <a:tr h="6928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Type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Dimensions</a:t>
                      </a:r>
                    </a:p>
                    <a:p>
                      <a:r>
                        <a:rPr lang="en-US" sz="1800" dirty="0" smtClean="0"/>
                        <a:t>(cm)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42097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Landing</a:t>
                      </a:r>
                      <a:endParaRPr lang="en-US" sz="1800" b="1" dirty="0" smtClean="0">
                        <a:solidFill>
                          <a:srgbClr val="FF66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80</a:t>
                      </a:r>
                      <a:endParaRPr lang="en-US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68349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Run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b="1" dirty="0" smtClean="0">
                        <a:solidFill>
                          <a:srgbClr val="FF66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40</a:t>
                      </a:r>
                      <a:endParaRPr lang="en-US" sz="18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0023F-C58E-4865-A60F-058CD517A7C0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48</a:t>
            </a:fld>
            <a:endParaRPr lang="es-ES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7536905" y="2143974"/>
            <a:ext cx="40759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Truss members sections :</a:t>
            </a:r>
          </a:p>
        </p:txBody>
      </p:sp>
      <p:cxnSp>
        <p:nvCxnSpPr>
          <p:cNvPr id="12" name="Curved Connector 11"/>
          <p:cNvCxnSpPr/>
          <p:nvPr/>
        </p:nvCxnSpPr>
        <p:spPr>
          <a:xfrm>
            <a:off x="6100356" y="1240971"/>
            <a:ext cx="1528356" cy="107115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V="1">
            <a:off x="6008915" y="4336868"/>
            <a:ext cx="1358537" cy="60089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243463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725715" y="548681"/>
            <a:ext cx="9389168" cy="5770790"/>
          </a:xfrm>
          <a:prstGeom prst="rect">
            <a:avLst/>
          </a:prstGeom>
        </p:spPr>
        <p:txBody>
          <a:bodyPr>
            <a:normAutofit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Stairs details</a:t>
            </a:r>
            <a:endParaRPr lang="en-US" sz="3200" dirty="0" smtClean="0"/>
          </a:p>
          <a:p>
            <a:pPr>
              <a:buFont typeface="Arial" panose="020B0604020202020204" pitchFamily="34" charset="0"/>
              <a:buNone/>
            </a:pPr>
            <a:endParaRPr lang="ar-SA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3190521"/>
              </p:ext>
            </p:extLst>
          </p:nvPr>
        </p:nvGraphicFramePr>
        <p:xfrm>
          <a:off x="4049728" y="1671761"/>
          <a:ext cx="5280587" cy="11125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401455"/>
                <a:gridCol w="28791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Type</a:t>
                      </a:r>
                      <a:endParaRPr lang="en-US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Dimensions(mm)</a:t>
                      </a:r>
                      <a:endParaRPr lang="en-US" sz="1800" b="1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beams</a:t>
                      </a:r>
                      <a:endParaRPr lang="en-US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750X400</a:t>
                      </a:r>
                      <a:endParaRPr lang="en-US" sz="1800" b="1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Secondary beams</a:t>
                      </a:r>
                      <a:endParaRPr lang="en-US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400X300</a:t>
                      </a:r>
                      <a:endParaRPr lang="en-US" sz="1800" b="1" dirty="0">
                        <a:solidFill>
                          <a:srgbClr val="FFC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0836" marR="110836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3E37-3D97-45F7-9D1D-380DDC4F935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49</a:t>
            </a:fld>
            <a:endParaRPr lang="es-ES" altLang="en-US" dirty="0"/>
          </a:p>
        </p:txBody>
      </p:sp>
      <p:cxnSp>
        <p:nvCxnSpPr>
          <p:cNvPr id="15" name="Curved Connector 14"/>
          <p:cNvCxnSpPr/>
          <p:nvPr/>
        </p:nvCxnSpPr>
        <p:spPr>
          <a:xfrm>
            <a:off x="2455818" y="953589"/>
            <a:ext cx="1489165" cy="131934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794" name="Picture 2" descr="https://fbcdn-sphotos-h-a.akamaihd.net/hphotos-ak-xta1/v/t34.0-12/11143078_487996414686511_2809741701739409797_n.jpg?oh=78af68a0844d5c93e002bc0545062ecc&amp;oe=5556B7CB&amp;__gda__=1431765382_e50e47bc8d16d70482afb0a1453d3e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186" y="3490232"/>
            <a:ext cx="5475397" cy="293745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2" name="Curved Connector 21"/>
          <p:cNvCxnSpPr/>
          <p:nvPr/>
        </p:nvCxnSpPr>
        <p:spPr>
          <a:xfrm>
            <a:off x="2625634" y="4493624"/>
            <a:ext cx="1606735" cy="1084219"/>
          </a:xfrm>
          <a:prstGeom prst="curvedConnector3">
            <a:avLst>
              <a:gd name="adj1" fmla="val 122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46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951" y="437605"/>
            <a:ext cx="4684123" cy="973183"/>
          </a:xfrm>
        </p:spPr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011" y="1667624"/>
            <a:ext cx="4611189" cy="3011056"/>
          </a:xfrm>
        </p:spPr>
        <p:txBody>
          <a:bodyPr/>
          <a:lstStyle/>
          <a:p>
            <a:r>
              <a:rPr lang="en-US" sz="20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Building:</a:t>
            </a:r>
          </a:p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6800 m2 for each floor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sport hall</a:t>
            </a:r>
          </a:p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2800 m2</a:t>
            </a:r>
            <a:endParaRPr lang="en-US" sz="20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846" y="483326"/>
            <a:ext cx="6152606" cy="53557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725715" y="548681"/>
            <a:ext cx="9389168" cy="5770790"/>
          </a:xfrm>
          <a:prstGeom prst="rect">
            <a:avLst/>
          </a:prstGeom>
        </p:spPr>
        <p:txBody>
          <a:bodyPr>
            <a:normAutofit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Retuning wall details 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ar-SA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3E37-3D97-45F7-9D1D-380DDC4F935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50</a:t>
            </a:fld>
            <a:endParaRPr lang="es-ES" altLang="en-US" dirty="0"/>
          </a:p>
        </p:txBody>
      </p:sp>
      <p:cxnSp>
        <p:nvCxnSpPr>
          <p:cNvPr id="15" name="Curved Connector 14"/>
          <p:cNvCxnSpPr/>
          <p:nvPr/>
        </p:nvCxnSpPr>
        <p:spPr>
          <a:xfrm rot="16200000" flipH="1">
            <a:off x="3060631" y="1306652"/>
            <a:ext cx="1930917" cy="188339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0299" y="548681"/>
            <a:ext cx="3529652" cy="533025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8377" y="3925437"/>
            <a:ext cx="3395360" cy="195349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3" name="Curved Connector 22"/>
          <p:cNvCxnSpPr/>
          <p:nvPr/>
        </p:nvCxnSpPr>
        <p:spPr>
          <a:xfrm rot="16200000" flipH="1">
            <a:off x="2030202" y="2227897"/>
            <a:ext cx="2410864" cy="52084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73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725715" y="548681"/>
            <a:ext cx="9389168" cy="5770790"/>
          </a:xfrm>
          <a:prstGeom prst="rect">
            <a:avLst/>
          </a:prstGeom>
        </p:spPr>
        <p:txBody>
          <a:bodyPr>
            <a:normAutofit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Matt foundation details :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ar-SA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3E37-3D97-45F7-9D1D-380DDC4F935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51</a:t>
            </a:fld>
            <a:endParaRPr lang="es-ES" altLang="en-US" dirty="0"/>
          </a:p>
        </p:txBody>
      </p:sp>
      <p:cxnSp>
        <p:nvCxnSpPr>
          <p:cNvPr id="15" name="Curved Connector 14"/>
          <p:cNvCxnSpPr/>
          <p:nvPr/>
        </p:nvCxnSpPr>
        <p:spPr>
          <a:xfrm>
            <a:off x="3084394" y="1282889"/>
            <a:ext cx="2197290" cy="1930917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88"/>
          <a:stretch/>
        </p:blipFill>
        <p:spPr bwMode="auto">
          <a:xfrm>
            <a:off x="5420299" y="644525"/>
            <a:ext cx="5388728" cy="509824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68" r="8162"/>
          <a:stretch/>
        </p:blipFill>
        <p:spPr bwMode="auto">
          <a:xfrm>
            <a:off x="725715" y="2282442"/>
            <a:ext cx="4121623" cy="3665419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Curved Connector 6"/>
          <p:cNvCxnSpPr/>
          <p:nvPr/>
        </p:nvCxnSpPr>
        <p:spPr>
          <a:xfrm rot="10800000" flipV="1">
            <a:off x="4435522" y="3971498"/>
            <a:ext cx="1965280" cy="60732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282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4662" y="227828"/>
            <a:ext cx="5590902" cy="340364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1017" y="3717580"/>
            <a:ext cx="5795554" cy="255259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728182" y="548680"/>
            <a:ext cx="2496277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3D view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86341" y="2455330"/>
            <a:ext cx="2400267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2D view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Curved Connector 5"/>
          <p:cNvCxnSpPr/>
          <p:nvPr/>
        </p:nvCxnSpPr>
        <p:spPr>
          <a:xfrm flipV="1">
            <a:off x="6714309" y="1214847"/>
            <a:ext cx="1240971" cy="1227907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5400000">
            <a:off x="8138161" y="2978331"/>
            <a:ext cx="966652" cy="809899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34844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336" y="1745432"/>
            <a:ext cx="4824479" cy="4407174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7380" y="1817440"/>
            <a:ext cx="4764577" cy="4204537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240972" y="104636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top bars: (TUBO</a:t>
            </a:r>
            <a:r>
              <a:rPr lang="en-US" sz="1600" b="1" dirty="0" smtClean="0"/>
              <a:t> 200*100*5.9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72064" y="105273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bottom  bars: (TUBO</a:t>
            </a:r>
            <a:r>
              <a:rPr lang="en-US" sz="1600" b="1" dirty="0" smtClean="0"/>
              <a:t> 200*100*5.4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5029" y="312900"/>
            <a:ext cx="4055534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(designed sections)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Curved Connector 6"/>
          <p:cNvCxnSpPr/>
          <p:nvPr/>
        </p:nvCxnSpPr>
        <p:spPr>
          <a:xfrm rot="16200000" flipH="1">
            <a:off x="2945675" y="1417320"/>
            <a:ext cx="744583" cy="62701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16200000" flipH="1">
            <a:off x="7683138" y="1648097"/>
            <a:ext cx="744583" cy="62701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823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1" y="1278527"/>
            <a:ext cx="4833257" cy="3840286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88720" y="593588"/>
            <a:ext cx="9313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bars connected to retaining wall: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(TUBO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340X170X10):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86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28" y="3970947"/>
            <a:ext cx="3111500" cy="231457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787" y="980728"/>
            <a:ext cx="7008779" cy="3528392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36023" y="296064"/>
            <a:ext cx="5473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bars connected to retaining wall: </a:t>
            </a:r>
            <a:endParaRPr lang="en-US" sz="2400" dirty="0"/>
          </a:p>
        </p:txBody>
      </p:sp>
      <p:cxnSp>
        <p:nvCxnSpPr>
          <p:cNvPr id="7" name="Curved Connector 6"/>
          <p:cNvCxnSpPr/>
          <p:nvPr/>
        </p:nvCxnSpPr>
        <p:spPr>
          <a:xfrm flipV="1">
            <a:off x="2677886" y="4023360"/>
            <a:ext cx="1959428" cy="180267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1570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0" y="3467100"/>
            <a:ext cx="8953500" cy="33909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636000" cy="343852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3459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542248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413" y="476672"/>
            <a:ext cx="5280587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tx1"/>
                </a:solidFill>
              </a:rPr>
              <a:t>Fire protection </a:t>
            </a:r>
            <a:r>
              <a:rPr lang="en-US" sz="2800" b="1" i="1" dirty="0" smtClean="0">
                <a:solidFill>
                  <a:schemeClr val="tx1"/>
                </a:solidFill>
              </a:rPr>
              <a:t>design: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7586" y="1604759"/>
            <a:ext cx="39364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lvl="1" algn="ctr"/>
            <a:r>
              <a:rPr lang="en-US" sz="2800" b="1" dirty="0" smtClean="0"/>
              <a:t>1)Exit.</a:t>
            </a:r>
          </a:p>
          <a:p>
            <a:pPr marL="87313" lvl="1" algn="ctr"/>
            <a:endParaRPr lang="en-US" sz="2800" b="1" dirty="0" smtClean="0"/>
          </a:p>
          <a:p>
            <a:pPr marL="87313" lvl="1" algn="ctr"/>
            <a:r>
              <a:rPr lang="en-US" sz="2800" b="1" cap="small" dirty="0" smtClean="0"/>
              <a:t>2)First aid</a:t>
            </a:r>
          </a:p>
          <a:p>
            <a:pPr marL="87313" lvl="1" algn="ctr"/>
            <a:endParaRPr lang="en-US" sz="2800" b="1" dirty="0" smtClean="0"/>
          </a:p>
          <a:p>
            <a:pPr marL="87313" lvl="1" algn="ctr"/>
            <a:r>
              <a:rPr lang="en-US" sz="2800" b="1" dirty="0" smtClean="0"/>
              <a:t>3)Fire extinguisher</a:t>
            </a:r>
          </a:p>
          <a:p>
            <a:pPr marL="87313" lvl="1" algn="ctr"/>
            <a:endParaRPr lang="en-US" sz="2800" b="1" dirty="0"/>
          </a:p>
          <a:p>
            <a:pPr marL="87313" lvl="1" algn="ctr"/>
            <a:r>
              <a:rPr lang="en-US" sz="2800" b="1" dirty="0" smtClean="0"/>
              <a:t>4) </a:t>
            </a:r>
            <a:r>
              <a:rPr lang="en-US" sz="2800" b="1" dirty="0"/>
              <a:t>Fire hose </a:t>
            </a:r>
            <a:r>
              <a:rPr lang="en-US" sz="2800" b="1" dirty="0" smtClean="0"/>
              <a:t>system</a:t>
            </a:r>
          </a:p>
          <a:p>
            <a:pPr marL="87313" lvl="1" algn="ctr"/>
            <a:endParaRPr lang="en-US" sz="2800" b="1" dirty="0"/>
          </a:p>
          <a:p>
            <a:pPr marL="87313" lvl="1" algn="ctr"/>
            <a:r>
              <a:rPr lang="en-US" sz="2800" b="1" dirty="0" smtClean="0"/>
              <a:t>5)</a:t>
            </a:r>
            <a:r>
              <a:rPr lang="en-US" sz="2800" b="1" dirty="0"/>
              <a:t> fire sprinkler </a:t>
            </a:r>
            <a:endParaRPr lang="en-US" sz="2800" b="1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A23B-EE19-4273-9FA0-F357729E564F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58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054894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6406" y="526587"/>
            <a:ext cx="3965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lvl="1" algn="ctr"/>
            <a:r>
              <a:rPr lang="en-US" sz="2800" b="1" dirty="0" smtClean="0"/>
              <a:t>In case of emergency </a:t>
            </a:r>
          </a:p>
          <a:p>
            <a:pPr marL="87313" lvl="1" algn="ctr"/>
            <a:r>
              <a:rPr lang="en-US" sz="2800" b="1" dirty="0" smtClean="0"/>
              <a:t>The best way to  escape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A23B-EE19-4273-9FA0-F357729E564F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59</a:t>
            </a:fld>
            <a:endParaRPr lang="es-E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8411" y="711253"/>
            <a:ext cx="5354889" cy="3529359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215" y="1702200"/>
            <a:ext cx="4527184" cy="397527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5063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5414" y="404665"/>
            <a:ext cx="5088565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of the project</a:t>
            </a:r>
            <a:endParaRPr lang="en-US" sz="3200" b="1" spc="50" dirty="0">
              <a:ln w="1143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88999">
            <a:off x="679565" y="2213019"/>
            <a:ext cx="5952661" cy="4004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3AC-3B42-40C8-8549-4A70BC4F6D16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6</a:t>
            </a:fld>
            <a:endParaRPr lang="es-ES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348549" y="1052735"/>
            <a:ext cx="5377542" cy="181588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9276" algn="just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 is located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Jenin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  Haifa street and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marj Ben Amer lands with total area of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50000m2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67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9783" y="2373087"/>
            <a:ext cx="7315200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1001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Cost estimation  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6300" y="1290639"/>
            <a:ext cx="7899400" cy="427672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70144" y="365760"/>
            <a:ext cx="554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lvl="1" algn="ctr"/>
            <a:r>
              <a:rPr lang="en-US" b="1" dirty="0" smtClean="0"/>
              <a:t>This table shows the a rough cost estimate   </a:t>
            </a:r>
          </a:p>
          <a:p>
            <a:pPr marL="87313" lvl="1" algn="ctr"/>
            <a:endParaRPr lang="en-US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8841"/>
            <a:ext cx="10972800" cy="4137323"/>
          </a:xfrm>
        </p:spPr>
        <p:txBody>
          <a:bodyPr/>
          <a:lstStyle/>
          <a:p>
            <a:r>
              <a:rPr lang="es-UY" altLang="en-US" dirty="0" smtClean="0"/>
              <a:t>Text</a:t>
            </a:r>
            <a:endParaRPr lang="es-E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CC0-FEFF-4468-BEDC-13E011A5D05B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fld id="{18E1715F-3AFF-49F3-B423-1CA51C68D799}" type="slidenum">
              <a:rPr lang="es-ES" altLang="en-US" smtClean="0"/>
              <a:pPr/>
              <a:t>7</a:t>
            </a:fld>
            <a:endParaRPr lang="es-E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75520" y="2852936"/>
            <a:ext cx="8640960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3" name="Picture 7" descr="نتيجة بحث الصور عن ‪architectural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5413" y="260648"/>
            <a:ext cx="50789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2515" y="513807"/>
            <a:ext cx="473759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 Plan: 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C5B9D-2A82-40E2-AFD0-44669987E35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8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77586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53091" y="165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07273" y="1651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453091" y="66294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4728" y="1778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84727" y="177800"/>
            <a:ext cx="0" cy="64643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4728" y="6642100"/>
            <a:ext cx="55418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2515" y="513807"/>
            <a:ext cx="4737596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Old plans: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C5B9D-2A82-40E2-AFD0-44669987E351}" type="datetime1">
              <a:rPr lang="en-US" altLang="en-US" smtClean="0"/>
              <a:pPr/>
              <a:t>6/9/2015</a:t>
            </a:fld>
            <a:endParaRPr lang="es-E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smtClean="0"/>
              <a:t>sport hall</a:t>
            </a:r>
            <a:endParaRPr lang="es-E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5B15-58D1-45AC-AC33-BCC3E1857C33}" type="slidenum">
              <a:rPr lang="es-ES" altLang="en-US" smtClean="0"/>
              <a:pPr/>
              <a:t>9</a:t>
            </a:fld>
            <a:endParaRPr lang="es-ES" altLang="en-US" dirty="0"/>
          </a:p>
        </p:txBody>
      </p:sp>
      <p:sp>
        <p:nvSpPr>
          <p:cNvPr id="83970" name="AutoShape 2" descr="https://www.facebook.com/ajax/mercury/attachments/photo.php?fbid=472936909538201&amp;mode=contain&amp;width=468&amp;height=468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6" name="Picture 2" descr="C:\Users\DELL\Desktop\Cap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8855" y="1254630"/>
            <a:ext cx="3457575" cy="504825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Capture.PNG1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87" y="281795"/>
            <a:ext cx="3790950" cy="52578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7586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ustom 27">
      <a:dk1>
        <a:sysClr val="windowText" lastClr="000000"/>
      </a:dk1>
      <a:lt1>
        <a:sysClr val="window" lastClr="FFFFFF"/>
      </a:lt1>
      <a:dk2>
        <a:srgbClr val="92D050"/>
      </a:dk2>
      <a:lt2>
        <a:srgbClr val="EBDDC3"/>
      </a:lt2>
      <a:accent1>
        <a:srgbClr val="99FF99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568278"/>
      </a:folHlink>
    </a:clrScheme>
    <a:fontScheme name="Crop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871</TotalTime>
  <Words>878</Words>
  <Application>Microsoft Office PowerPoint</Application>
  <PresentationFormat>Custom</PresentationFormat>
  <Paragraphs>345</Paragraphs>
  <Slides>61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Crop</vt:lpstr>
      <vt:lpstr>The sport hall </vt:lpstr>
      <vt:lpstr>Slide 2</vt:lpstr>
      <vt:lpstr>Out line :</vt:lpstr>
      <vt:lpstr>Introduction:</vt:lpstr>
      <vt:lpstr>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The vertical range  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The space for water tanks 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abu hijli</dc:creator>
  <cp:lastModifiedBy>admin</cp:lastModifiedBy>
  <cp:revision>8</cp:revision>
  <dcterms:created xsi:type="dcterms:W3CDTF">2015-02-11T21:46:52Z</dcterms:created>
  <dcterms:modified xsi:type="dcterms:W3CDTF">2015-06-09T05:14:14Z</dcterms:modified>
</cp:coreProperties>
</file>