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0"/>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342" r:id="rId22"/>
    <p:sldId id="277" r:id="rId23"/>
    <p:sldId id="280" r:id="rId24"/>
    <p:sldId id="279" r:id="rId25"/>
    <p:sldId id="281" r:id="rId26"/>
    <p:sldId id="282" r:id="rId27"/>
    <p:sldId id="283" r:id="rId28"/>
    <p:sldId id="284" r:id="rId29"/>
    <p:sldId id="285" r:id="rId30"/>
    <p:sldId id="286" r:id="rId31"/>
    <p:sldId id="287" r:id="rId32"/>
    <p:sldId id="288" r:id="rId33"/>
    <p:sldId id="289" r:id="rId34"/>
    <p:sldId id="306" r:id="rId35"/>
    <p:sldId id="290" r:id="rId36"/>
    <p:sldId id="302" r:id="rId37"/>
    <p:sldId id="291" r:id="rId38"/>
    <p:sldId id="292" r:id="rId39"/>
    <p:sldId id="293" r:id="rId40"/>
    <p:sldId id="294" r:id="rId41"/>
    <p:sldId id="295" r:id="rId42"/>
    <p:sldId id="340" r:id="rId43"/>
    <p:sldId id="341" r:id="rId44"/>
    <p:sldId id="296" r:id="rId45"/>
    <p:sldId id="297" r:id="rId46"/>
    <p:sldId id="301" r:id="rId47"/>
    <p:sldId id="303" r:id="rId48"/>
    <p:sldId id="304" r:id="rId49"/>
    <p:sldId id="305" r:id="rId50"/>
    <p:sldId id="307" r:id="rId51"/>
    <p:sldId id="308" r:id="rId52"/>
    <p:sldId id="309" r:id="rId53"/>
    <p:sldId id="311" r:id="rId54"/>
    <p:sldId id="312" r:id="rId55"/>
    <p:sldId id="313" r:id="rId56"/>
    <p:sldId id="317" r:id="rId57"/>
    <p:sldId id="314" r:id="rId58"/>
    <p:sldId id="315" r:id="rId59"/>
    <p:sldId id="318" r:id="rId60"/>
    <p:sldId id="319" r:id="rId61"/>
    <p:sldId id="320" r:id="rId62"/>
    <p:sldId id="321" r:id="rId63"/>
    <p:sldId id="322" r:id="rId64"/>
    <p:sldId id="328" r:id="rId65"/>
    <p:sldId id="323" r:id="rId66"/>
    <p:sldId id="324" r:id="rId67"/>
    <p:sldId id="329" r:id="rId68"/>
    <p:sldId id="327" r:id="rId69"/>
    <p:sldId id="330" r:id="rId70"/>
    <p:sldId id="331" r:id="rId71"/>
    <p:sldId id="332" r:id="rId72"/>
    <p:sldId id="333" r:id="rId73"/>
    <p:sldId id="335" r:id="rId74"/>
    <p:sldId id="334" r:id="rId75"/>
    <p:sldId id="336" r:id="rId76"/>
    <p:sldId id="337" r:id="rId77"/>
    <p:sldId id="338" r:id="rId78"/>
    <p:sldId id="339" r:id="rId7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80" autoAdjust="0"/>
    <p:restoredTop sz="94660"/>
  </p:normalViewPr>
  <p:slideViewPr>
    <p:cSldViewPr snapToGrid="0">
      <p:cViewPr varScale="1">
        <p:scale>
          <a:sx n="92" d="100"/>
          <a:sy n="92" d="100"/>
        </p:scale>
        <p:origin x="51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291309-FB0E-4B2B-8EA5-AE2D0FEBDE0C}" type="doc">
      <dgm:prSet loTypeId="urn:microsoft.com/office/officeart/2005/8/layout/vList2" loCatId="list" qsTypeId="urn:microsoft.com/office/officeart/2005/8/quickstyle/simple3" qsCatId="simple" csTypeId="urn:microsoft.com/office/officeart/2005/8/colors/accent2_5" csCatId="accent2" phldr="1"/>
      <dgm:spPr/>
      <dgm:t>
        <a:bodyPr/>
        <a:lstStyle/>
        <a:p>
          <a:endParaRPr lang="en-US"/>
        </a:p>
      </dgm:t>
    </dgm:pt>
    <dgm:pt modelId="{7B8AADB6-D63F-40D8-8BE8-68C0994CC6F9}">
      <dgm:prSet phldrT="[Text]"/>
      <dgm:spPr/>
      <dgm:t>
        <a:bodyPr/>
        <a:lstStyle/>
        <a:p>
          <a:r>
            <a:rPr lang="en-US"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Introduction</a:t>
          </a:r>
          <a:endParaRPr lang="en-US"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dgm:t>
    </dgm:pt>
    <dgm:pt modelId="{A4C1240B-9CA1-4353-ACB6-E032B8BF96D2}" type="parTrans" cxnId="{4A9F961F-F103-4FA0-A75C-36327E66F659}">
      <dgm:prSet/>
      <dgm:spPr/>
      <dgm:t>
        <a:bodyPr/>
        <a:lstStyle/>
        <a:p>
          <a:endParaRPr lang="en-US"/>
        </a:p>
      </dgm:t>
    </dgm:pt>
    <dgm:pt modelId="{36E012D7-00DE-46BF-913E-6B5114F5EB0F}" type="sibTrans" cxnId="{4A9F961F-F103-4FA0-A75C-36327E66F659}">
      <dgm:prSet/>
      <dgm:spPr/>
      <dgm:t>
        <a:bodyPr/>
        <a:lstStyle/>
        <a:p>
          <a:endParaRPr lang="en-US"/>
        </a:p>
      </dgm:t>
    </dgm:pt>
    <dgm:pt modelId="{A62B68DB-9516-405E-A07F-E92B947001B1}">
      <dgm:prSet phldrT="[Text]"/>
      <dgm:spPr/>
      <dgm:t>
        <a:bodyPr/>
        <a:lstStyle/>
        <a:p>
          <a:r>
            <a:rPr lang="en-US"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Structural Design </a:t>
          </a:r>
          <a:endParaRPr lang="en-US"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dgm:t>
    </dgm:pt>
    <dgm:pt modelId="{B3DF0765-E30C-4B3A-94C1-4E14ACD445F7}" type="parTrans" cxnId="{722E53EA-1AB1-4A7A-9519-5C1833A0A1D3}">
      <dgm:prSet/>
      <dgm:spPr/>
      <dgm:t>
        <a:bodyPr/>
        <a:lstStyle/>
        <a:p>
          <a:endParaRPr lang="en-US"/>
        </a:p>
      </dgm:t>
    </dgm:pt>
    <dgm:pt modelId="{15195E9B-0AED-4C75-8A93-01290AC1B0DF}" type="sibTrans" cxnId="{722E53EA-1AB1-4A7A-9519-5C1833A0A1D3}">
      <dgm:prSet/>
      <dgm:spPr/>
      <dgm:t>
        <a:bodyPr/>
        <a:lstStyle/>
        <a:p>
          <a:endParaRPr lang="en-US"/>
        </a:p>
      </dgm:t>
    </dgm:pt>
    <dgm:pt modelId="{D895E4BD-EE40-4EF1-9B92-9725E54932C7}">
      <dgm:prSet/>
      <dgm:spPr/>
      <dgm:t>
        <a:bodyPr/>
        <a:lstStyle/>
        <a:p>
          <a:r>
            <a:rPr lang="en-US"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Quantity Surveying and Cost Estimation</a:t>
          </a:r>
          <a:endParaRPr lang="en-US"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dgm:t>
    </dgm:pt>
    <dgm:pt modelId="{074C212B-C762-4E43-8F64-7A09107166C0}" type="parTrans" cxnId="{918F8627-A2E6-4788-AC91-E2502AB2F800}">
      <dgm:prSet/>
      <dgm:spPr/>
      <dgm:t>
        <a:bodyPr/>
        <a:lstStyle/>
        <a:p>
          <a:endParaRPr lang="en-US"/>
        </a:p>
      </dgm:t>
    </dgm:pt>
    <dgm:pt modelId="{98287F75-C75E-47C1-A8A6-F87253F42F2E}" type="sibTrans" cxnId="{918F8627-A2E6-4788-AC91-E2502AB2F800}">
      <dgm:prSet/>
      <dgm:spPr/>
      <dgm:t>
        <a:bodyPr/>
        <a:lstStyle/>
        <a:p>
          <a:endParaRPr lang="en-US"/>
        </a:p>
      </dgm:t>
    </dgm:pt>
    <dgm:pt modelId="{76C76AB6-A221-4391-9E5E-A0A2A4837EDF}">
      <dgm:prSet/>
      <dgm:spPr/>
      <dgm:t>
        <a:bodyPr/>
        <a:lstStyle/>
        <a:p>
          <a:r>
            <a:rPr lang="en-US"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Environmental Design</a:t>
          </a:r>
          <a:endParaRPr lang="en-US"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dgm:t>
    </dgm:pt>
    <dgm:pt modelId="{EE689B0C-7276-43DC-B263-B477B50FE479}" type="sibTrans" cxnId="{C752D496-2594-4AF1-9D04-7EB0496A7505}">
      <dgm:prSet/>
      <dgm:spPr/>
      <dgm:t>
        <a:bodyPr/>
        <a:lstStyle/>
        <a:p>
          <a:endParaRPr lang="en-US"/>
        </a:p>
      </dgm:t>
    </dgm:pt>
    <dgm:pt modelId="{E4D6BA23-5EF8-4A7B-AE61-648670F55D18}" type="parTrans" cxnId="{C752D496-2594-4AF1-9D04-7EB0496A7505}">
      <dgm:prSet/>
      <dgm:spPr/>
      <dgm:t>
        <a:bodyPr/>
        <a:lstStyle/>
        <a:p>
          <a:endParaRPr lang="en-US"/>
        </a:p>
      </dgm:t>
    </dgm:pt>
    <dgm:pt modelId="{C09A351D-8011-43FE-B050-B1CC0D043AF4}">
      <dgm:prSet/>
      <dgm:spPr/>
      <dgm:t>
        <a:bodyPr/>
        <a:lstStyle/>
        <a:p>
          <a:r>
            <a:rPr lang="en-US"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Mechanical Design</a:t>
          </a:r>
          <a:endParaRPr lang="en-US"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dgm:t>
    </dgm:pt>
    <dgm:pt modelId="{9B76039F-5E1B-45EC-AE5A-F4B9893FC678}" type="parTrans" cxnId="{241FCFD3-AEAF-496D-90A1-FA409EEBD579}">
      <dgm:prSet/>
      <dgm:spPr/>
      <dgm:t>
        <a:bodyPr/>
        <a:lstStyle/>
        <a:p>
          <a:endParaRPr lang="en-US"/>
        </a:p>
      </dgm:t>
    </dgm:pt>
    <dgm:pt modelId="{19FC9AB9-D0EC-4C60-A7AB-86D37A214CF8}" type="sibTrans" cxnId="{241FCFD3-AEAF-496D-90A1-FA409EEBD579}">
      <dgm:prSet/>
      <dgm:spPr/>
      <dgm:t>
        <a:bodyPr/>
        <a:lstStyle/>
        <a:p>
          <a:endParaRPr lang="en-US"/>
        </a:p>
      </dgm:t>
    </dgm:pt>
    <dgm:pt modelId="{1EF80461-44B9-41BE-AC74-864773E30929}">
      <dgm:prSet/>
      <dgm:spPr/>
      <dgm:t>
        <a:bodyPr/>
        <a:lstStyle/>
        <a:p>
          <a:r>
            <a:rPr lang="en-US"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Electrical Design</a:t>
          </a:r>
          <a:endParaRPr lang="en-US"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dgm:t>
    </dgm:pt>
    <dgm:pt modelId="{EC2FD33C-AD48-4B2F-BC75-B30D1005149B}" type="parTrans" cxnId="{033ACF89-5E36-427D-B6DE-21130E3AFF0C}">
      <dgm:prSet/>
      <dgm:spPr/>
      <dgm:t>
        <a:bodyPr/>
        <a:lstStyle/>
        <a:p>
          <a:endParaRPr lang="en-US"/>
        </a:p>
      </dgm:t>
    </dgm:pt>
    <dgm:pt modelId="{B38FE205-2C14-485A-8E56-BD2916E53292}" type="sibTrans" cxnId="{033ACF89-5E36-427D-B6DE-21130E3AFF0C}">
      <dgm:prSet/>
      <dgm:spPr/>
      <dgm:t>
        <a:bodyPr/>
        <a:lstStyle/>
        <a:p>
          <a:endParaRPr lang="en-US"/>
        </a:p>
      </dgm:t>
    </dgm:pt>
    <dgm:pt modelId="{A758AD78-5218-4B8D-B405-807D50B2A21B}">
      <dgm:prSet phldrT="[Text]"/>
      <dgm:spPr/>
      <dgm:t>
        <a:bodyPr/>
        <a:lstStyle/>
        <a:p>
          <a:r>
            <a:rPr lang="en-US"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Architectural Redesign</a:t>
          </a:r>
          <a:endParaRPr lang="en-US"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dgm:t>
    </dgm:pt>
    <dgm:pt modelId="{32337F9B-C614-4520-BA97-181B7896E578}" type="sibTrans" cxnId="{DCCAB06D-CFD7-48B7-8785-6C802D3A9732}">
      <dgm:prSet/>
      <dgm:spPr/>
      <dgm:t>
        <a:bodyPr/>
        <a:lstStyle/>
        <a:p>
          <a:endParaRPr lang="en-US"/>
        </a:p>
      </dgm:t>
    </dgm:pt>
    <dgm:pt modelId="{0F42BEBD-0E37-49D0-B1CA-61A977CC32E9}" type="parTrans" cxnId="{DCCAB06D-CFD7-48B7-8785-6C802D3A9732}">
      <dgm:prSet/>
      <dgm:spPr/>
      <dgm:t>
        <a:bodyPr/>
        <a:lstStyle/>
        <a:p>
          <a:endParaRPr lang="en-US"/>
        </a:p>
      </dgm:t>
    </dgm:pt>
    <dgm:pt modelId="{00DF5582-C49E-4148-B4B6-BF3CFFD622ED}">
      <dgm:prSet/>
      <dgm:spPr/>
      <dgm:t>
        <a:bodyPr/>
        <a:lstStyle/>
        <a:p>
          <a:r>
            <a:rPr lang="en-US"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Safety Design</a:t>
          </a:r>
          <a:endParaRPr lang="en-US"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dgm:t>
    </dgm:pt>
    <dgm:pt modelId="{99F8E9A1-5B65-4E8F-A0E9-D5860F941F03}" type="parTrans" cxnId="{50985389-EAFB-4AEC-B0DF-125DC416475E}">
      <dgm:prSet/>
      <dgm:spPr/>
      <dgm:t>
        <a:bodyPr/>
        <a:lstStyle/>
        <a:p>
          <a:endParaRPr lang="en-US"/>
        </a:p>
      </dgm:t>
    </dgm:pt>
    <dgm:pt modelId="{61D948A4-83FA-4CF1-83F0-3DB1A9F3AC44}" type="sibTrans" cxnId="{50985389-EAFB-4AEC-B0DF-125DC416475E}">
      <dgm:prSet/>
      <dgm:spPr/>
      <dgm:t>
        <a:bodyPr/>
        <a:lstStyle/>
        <a:p>
          <a:endParaRPr lang="en-US"/>
        </a:p>
      </dgm:t>
    </dgm:pt>
    <dgm:pt modelId="{0ED9C3EB-7C67-4CF0-BF59-DE3135681435}" type="pres">
      <dgm:prSet presAssocID="{AA291309-FB0E-4B2B-8EA5-AE2D0FEBDE0C}" presName="linear" presStyleCnt="0">
        <dgm:presLayoutVars>
          <dgm:animLvl val="lvl"/>
          <dgm:resizeHandles val="exact"/>
        </dgm:presLayoutVars>
      </dgm:prSet>
      <dgm:spPr/>
      <dgm:t>
        <a:bodyPr/>
        <a:lstStyle/>
        <a:p>
          <a:endParaRPr lang="en-US"/>
        </a:p>
      </dgm:t>
    </dgm:pt>
    <dgm:pt modelId="{E8A4FEB2-FA61-48E5-AEF3-DC9044104B96}" type="pres">
      <dgm:prSet presAssocID="{7B8AADB6-D63F-40D8-8BE8-68C0994CC6F9}" presName="parentText" presStyleLbl="node1" presStyleIdx="0" presStyleCnt="8" custLinFactNeighborX="321">
        <dgm:presLayoutVars>
          <dgm:chMax val="0"/>
          <dgm:bulletEnabled val="1"/>
        </dgm:presLayoutVars>
      </dgm:prSet>
      <dgm:spPr/>
      <dgm:t>
        <a:bodyPr/>
        <a:lstStyle/>
        <a:p>
          <a:endParaRPr lang="en-US"/>
        </a:p>
      </dgm:t>
    </dgm:pt>
    <dgm:pt modelId="{4B561803-1AFE-49E5-907C-54CCAEC15283}" type="pres">
      <dgm:prSet presAssocID="{36E012D7-00DE-46BF-913E-6B5114F5EB0F}" presName="spacer" presStyleCnt="0"/>
      <dgm:spPr/>
      <dgm:t>
        <a:bodyPr/>
        <a:lstStyle/>
        <a:p>
          <a:endParaRPr lang="en-US"/>
        </a:p>
      </dgm:t>
    </dgm:pt>
    <dgm:pt modelId="{2AB2D2D6-487A-42D1-B9EB-6D4A225F700C}" type="pres">
      <dgm:prSet presAssocID="{A758AD78-5218-4B8D-B405-807D50B2A21B}" presName="parentText" presStyleLbl="node1" presStyleIdx="1" presStyleCnt="8">
        <dgm:presLayoutVars>
          <dgm:chMax val="0"/>
          <dgm:bulletEnabled val="1"/>
        </dgm:presLayoutVars>
      </dgm:prSet>
      <dgm:spPr/>
      <dgm:t>
        <a:bodyPr/>
        <a:lstStyle/>
        <a:p>
          <a:endParaRPr lang="en-US"/>
        </a:p>
      </dgm:t>
    </dgm:pt>
    <dgm:pt modelId="{EA3D847D-EDD6-4968-BC75-C8A0E38039E8}" type="pres">
      <dgm:prSet presAssocID="{32337F9B-C614-4520-BA97-181B7896E578}" presName="spacer" presStyleCnt="0"/>
      <dgm:spPr/>
      <dgm:t>
        <a:bodyPr/>
        <a:lstStyle/>
        <a:p>
          <a:endParaRPr lang="en-US"/>
        </a:p>
      </dgm:t>
    </dgm:pt>
    <dgm:pt modelId="{B4A0CF96-84ED-4E2A-92B4-90B4E835CBB6}" type="pres">
      <dgm:prSet presAssocID="{A62B68DB-9516-405E-A07F-E92B947001B1}" presName="parentText" presStyleLbl="node1" presStyleIdx="2" presStyleCnt="8">
        <dgm:presLayoutVars>
          <dgm:chMax val="0"/>
          <dgm:bulletEnabled val="1"/>
        </dgm:presLayoutVars>
      </dgm:prSet>
      <dgm:spPr/>
      <dgm:t>
        <a:bodyPr/>
        <a:lstStyle/>
        <a:p>
          <a:endParaRPr lang="en-US"/>
        </a:p>
      </dgm:t>
    </dgm:pt>
    <dgm:pt modelId="{8348E13C-23C9-4799-AE4B-9C9384B424A7}" type="pres">
      <dgm:prSet presAssocID="{15195E9B-0AED-4C75-8A93-01290AC1B0DF}" presName="spacer" presStyleCnt="0"/>
      <dgm:spPr/>
      <dgm:t>
        <a:bodyPr/>
        <a:lstStyle/>
        <a:p>
          <a:endParaRPr lang="en-US"/>
        </a:p>
      </dgm:t>
    </dgm:pt>
    <dgm:pt modelId="{6789C1F8-081D-4BA3-9E11-0D42C246FF85}" type="pres">
      <dgm:prSet presAssocID="{76C76AB6-A221-4391-9E5E-A0A2A4837EDF}" presName="parentText" presStyleLbl="node1" presStyleIdx="3" presStyleCnt="8">
        <dgm:presLayoutVars>
          <dgm:chMax val="0"/>
          <dgm:bulletEnabled val="1"/>
        </dgm:presLayoutVars>
      </dgm:prSet>
      <dgm:spPr/>
      <dgm:t>
        <a:bodyPr/>
        <a:lstStyle/>
        <a:p>
          <a:endParaRPr lang="en-US"/>
        </a:p>
      </dgm:t>
    </dgm:pt>
    <dgm:pt modelId="{CC4A25E7-8397-474C-8FF0-D2138B1B22EE}" type="pres">
      <dgm:prSet presAssocID="{EE689B0C-7276-43DC-B263-B477B50FE479}" presName="spacer" presStyleCnt="0"/>
      <dgm:spPr/>
      <dgm:t>
        <a:bodyPr/>
        <a:lstStyle/>
        <a:p>
          <a:endParaRPr lang="en-US"/>
        </a:p>
      </dgm:t>
    </dgm:pt>
    <dgm:pt modelId="{3933A982-5BB8-40D0-BD0A-94A97F4112D8}" type="pres">
      <dgm:prSet presAssocID="{C09A351D-8011-43FE-B050-B1CC0D043AF4}" presName="parentText" presStyleLbl="node1" presStyleIdx="4" presStyleCnt="8">
        <dgm:presLayoutVars>
          <dgm:chMax val="0"/>
          <dgm:bulletEnabled val="1"/>
        </dgm:presLayoutVars>
      </dgm:prSet>
      <dgm:spPr/>
      <dgm:t>
        <a:bodyPr/>
        <a:lstStyle/>
        <a:p>
          <a:endParaRPr lang="en-US"/>
        </a:p>
      </dgm:t>
    </dgm:pt>
    <dgm:pt modelId="{24E4C551-8C37-473C-A800-46B7B14B1B08}" type="pres">
      <dgm:prSet presAssocID="{19FC9AB9-D0EC-4C60-A7AB-86D37A214CF8}" presName="spacer" presStyleCnt="0"/>
      <dgm:spPr/>
      <dgm:t>
        <a:bodyPr/>
        <a:lstStyle/>
        <a:p>
          <a:endParaRPr lang="en-US"/>
        </a:p>
      </dgm:t>
    </dgm:pt>
    <dgm:pt modelId="{09A2EE6E-3E21-4BDD-A533-16B5A7BB8411}" type="pres">
      <dgm:prSet presAssocID="{1EF80461-44B9-41BE-AC74-864773E30929}" presName="parentText" presStyleLbl="node1" presStyleIdx="5" presStyleCnt="8">
        <dgm:presLayoutVars>
          <dgm:chMax val="0"/>
          <dgm:bulletEnabled val="1"/>
        </dgm:presLayoutVars>
      </dgm:prSet>
      <dgm:spPr/>
      <dgm:t>
        <a:bodyPr/>
        <a:lstStyle/>
        <a:p>
          <a:endParaRPr lang="en-US"/>
        </a:p>
      </dgm:t>
    </dgm:pt>
    <dgm:pt modelId="{1DA033F8-0659-4269-84E4-BAF8CC92C4AC}" type="pres">
      <dgm:prSet presAssocID="{B38FE205-2C14-485A-8E56-BD2916E53292}" presName="spacer" presStyleCnt="0"/>
      <dgm:spPr/>
      <dgm:t>
        <a:bodyPr/>
        <a:lstStyle/>
        <a:p>
          <a:endParaRPr lang="en-US"/>
        </a:p>
      </dgm:t>
    </dgm:pt>
    <dgm:pt modelId="{9C30D6B3-0198-48EA-A319-E9D75049740E}" type="pres">
      <dgm:prSet presAssocID="{00DF5582-C49E-4148-B4B6-BF3CFFD622ED}" presName="parentText" presStyleLbl="node1" presStyleIdx="6" presStyleCnt="8">
        <dgm:presLayoutVars>
          <dgm:chMax val="0"/>
          <dgm:bulletEnabled val="1"/>
        </dgm:presLayoutVars>
      </dgm:prSet>
      <dgm:spPr/>
      <dgm:t>
        <a:bodyPr/>
        <a:lstStyle/>
        <a:p>
          <a:endParaRPr lang="en-US"/>
        </a:p>
      </dgm:t>
    </dgm:pt>
    <dgm:pt modelId="{2B5D2C97-CC92-4728-9B2F-87CD10E61427}" type="pres">
      <dgm:prSet presAssocID="{61D948A4-83FA-4CF1-83F0-3DB1A9F3AC44}" presName="spacer" presStyleCnt="0"/>
      <dgm:spPr/>
      <dgm:t>
        <a:bodyPr/>
        <a:lstStyle/>
        <a:p>
          <a:endParaRPr lang="en-US"/>
        </a:p>
      </dgm:t>
    </dgm:pt>
    <dgm:pt modelId="{6D90CBBB-0829-4DAA-9AF9-0C9E67016A56}" type="pres">
      <dgm:prSet presAssocID="{D895E4BD-EE40-4EF1-9B92-9725E54932C7}" presName="parentText" presStyleLbl="node1" presStyleIdx="7" presStyleCnt="8">
        <dgm:presLayoutVars>
          <dgm:chMax val="0"/>
          <dgm:bulletEnabled val="1"/>
        </dgm:presLayoutVars>
      </dgm:prSet>
      <dgm:spPr/>
      <dgm:t>
        <a:bodyPr/>
        <a:lstStyle/>
        <a:p>
          <a:endParaRPr lang="en-US"/>
        </a:p>
      </dgm:t>
    </dgm:pt>
  </dgm:ptLst>
  <dgm:cxnLst>
    <dgm:cxn modelId="{918F8627-A2E6-4788-AC91-E2502AB2F800}" srcId="{AA291309-FB0E-4B2B-8EA5-AE2D0FEBDE0C}" destId="{D895E4BD-EE40-4EF1-9B92-9725E54932C7}" srcOrd="7" destOrd="0" parTransId="{074C212B-C762-4E43-8F64-7A09107166C0}" sibTransId="{98287F75-C75E-47C1-A8A6-F87253F42F2E}"/>
    <dgm:cxn modelId="{FFA799AE-33C1-4640-B3A1-0AB565020B44}" type="presOf" srcId="{D895E4BD-EE40-4EF1-9B92-9725E54932C7}" destId="{6D90CBBB-0829-4DAA-9AF9-0C9E67016A56}" srcOrd="0" destOrd="0" presId="urn:microsoft.com/office/officeart/2005/8/layout/vList2"/>
    <dgm:cxn modelId="{DCCAB06D-CFD7-48B7-8785-6C802D3A9732}" srcId="{AA291309-FB0E-4B2B-8EA5-AE2D0FEBDE0C}" destId="{A758AD78-5218-4B8D-B405-807D50B2A21B}" srcOrd="1" destOrd="0" parTransId="{0F42BEBD-0E37-49D0-B1CA-61A977CC32E9}" sibTransId="{32337F9B-C614-4520-BA97-181B7896E578}"/>
    <dgm:cxn modelId="{2FB04FE2-6F15-4120-AC5C-2B7B86A8B6C4}" type="presOf" srcId="{1EF80461-44B9-41BE-AC74-864773E30929}" destId="{09A2EE6E-3E21-4BDD-A533-16B5A7BB8411}" srcOrd="0" destOrd="0" presId="urn:microsoft.com/office/officeart/2005/8/layout/vList2"/>
    <dgm:cxn modelId="{C752D496-2594-4AF1-9D04-7EB0496A7505}" srcId="{AA291309-FB0E-4B2B-8EA5-AE2D0FEBDE0C}" destId="{76C76AB6-A221-4391-9E5E-A0A2A4837EDF}" srcOrd="3" destOrd="0" parTransId="{E4D6BA23-5EF8-4A7B-AE61-648670F55D18}" sibTransId="{EE689B0C-7276-43DC-B263-B477B50FE479}"/>
    <dgm:cxn modelId="{033ACF89-5E36-427D-B6DE-21130E3AFF0C}" srcId="{AA291309-FB0E-4B2B-8EA5-AE2D0FEBDE0C}" destId="{1EF80461-44B9-41BE-AC74-864773E30929}" srcOrd="5" destOrd="0" parTransId="{EC2FD33C-AD48-4B2F-BC75-B30D1005149B}" sibTransId="{B38FE205-2C14-485A-8E56-BD2916E53292}"/>
    <dgm:cxn modelId="{241FCFD3-AEAF-496D-90A1-FA409EEBD579}" srcId="{AA291309-FB0E-4B2B-8EA5-AE2D0FEBDE0C}" destId="{C09A351D-8011-43FE-B050-B1CC0D043AF4}" srcOrd="4" destOrd="0" parTransId="{9B76039F-5E1B-45EC-AE5A-F4B9893FC678}" sibTransId="{19FC9AB9-D0EC-4C60-A7AB-86D37A214CF8}"/>
    <dgm:cxn modelId="{50985389-EAFB-4AEC-B0DF-125DC416475E}" srcId="{AA291309-FB0E-4B2B-8EA5-AE2D0FEBDE0C}" destId="{00DF5582-C49E-4148-B4B6-BF3CFFD622ED}" srcOrd="6" destOrd="0" parTransId="{99F8E9A1-5B65-4E8F-A0E9-D5860F941F03}" sibTransId="{61D948A4-83FA-4CF1-83F0-3DB1A9F3AC44}"/>
    <dgm:cxn modelId="{54A093DF-3D4C-4A8E-9281-A83024334B92}" type="presOf" srcId="{C09A351D-8011-43FE-B050-B1CC0D043AF4}" destId="{3933A982-5BB8-40D0-BD0A-94A97F4112D8}" srcOrd="0" destOrd="0" presId="urn:microsoft.com/office/officeart/2005/8/layout/vList2"/>
    <dgm:cxn modelId="{F0B9DF94-7DB1-4B55-9BFA-55392B9E7A50}" type="presOf" srcId="{7B8AADB6-D63F-40D8-8BE8-68C0994CC6F9}" destId="{E8A4FEB2-FA61-48E5-AEF3-DC9044104B96}" srcOrd="0" destOrd="0" presId="urn:microsoft.com/office/officeart/2005/8/layout/vList2"/>
    <dgm:cxn modelId="{722E53EA-1AB1-4A7A-9519-5C1833A0A1D3}" srcId="{AA291309-FB0E-4B2B-8EA5-AE2D0FEBDE0C}" destId="{A62B68DB-9516-405E-A07F-E92B947001B1}" srcOrd="2" destOrd="0" parTransId="{B3DF0765-E30C-4B3A-94C1-4E14ACD445F7}" sibTransId="{15195E9B-0AED-4C75-8A93-01290AC1B0DF}"/>
    <dgm:cxn modelId="{F58E2E5E-C10E-4B0D-A737-C55AF7BA6C95}" type="presOf" srcId="{AA291309-FB0E-4B2B-8EA5-AE2D0FEBDE0C}" destId="{0ED9C3EB-7C67-4CF0-BF59-DE3135681435}" srcOrd="0" destOrd="0" presId="urn:microsoft.com/office/officeart/2005/8/layout/vList2"/>
    <dgm:cxn modelId="{150D6862-0E3E-43C1-9C46-FDC1C5421A05}" type="presOf" srcId="{76C76AB6-A221-4391-9E5E-A0A2A4837EDF}" destId="{6789C1F8-081D-4BA3-9E11-0D42C246FF85}" srcOrd="0" destOrd="0" presId="urn:microsoft.com/office/officeart/2005/8/layout/vList2"/>
    <dgm:cxn modelId="{4A9F961F-F103-4FA0-A75C-36327E66F659}" srcId="{AA291309-FB0E-4B2B-8EA5-AE2D0FEBDE0C}" destId="{7B8AADB6-D63F-40D8-8BE8-68C0994CC6F9}" srcOrd="0" destOrd="0" parTransId="{A4C1240B-9CA1-4353-ACB6-E032B8BF96D2}" sibTransId="{36E012D7-00DE-46BF-913E-6B5114F5EB0F}"/>
    <dgm:cxn modelId="{DA7BB461-1D95-402B-A6B8-FA5241255242}" type="presOf" srcId="{00DF5582-C49E-4148-B4B6-BF3CFFD622ED}" destId="{9C30D6B3-0198-48EA-A319-E9D75049740E}" srcOrd="0" destOrd="0" presId="urn:microsoft.com/office/officeart/2005/8/layout/vList2"/>
    <dgm:cxn modelId="{113DDB17-CA06-45B0-A900-1A926A0D22DF}" type="presOf" srcId="{A758AD78-5218-4B8D-B405-807D50B2A21B}" destId="{2AB2D2D6-487A-42D1-B9EB-6D4A225F700C}" srcOrd="0" destOrd="0" presId="urn:microsoft.com/office/officeart/2005/8/layout/vList2"/>
    <dgm:cxn modelId="{0D904D17-45BA-4415-8794-79B673AFBCAE}" type="presOf" srcId="{A62B68DB-9516-405E-A07F-E92B947001B1}" destId="{B4A0CF96-84ED-4E2A-92B4-90B4E835CBB6}" srcOrd="0" destOrd="0" presId="urn:microsoft.com/office/officeart/2005/8/layout/vList2"/>
    <dgm:cxn modelId="{D2C2CD11-434A-443F-B394-B8E160E1DCD0}" type="presParOf" srcId="{0ED9C3EB-7C67-4CF0-BF59-DE3135681435}" destId="{E8A4FEB2-FA61-48E5-AEF3-DC9044104B96}" srcOrd="0" destOrd="0" presId="urn:microsoft.com/office/officeart/2005/8/layout/vList2"/>
    <dgm:cxn modelId="{8F20FE20-2564-4532-AB5A-613E5DAACBAD}" type="presParOf" srcId="{0ED9C3EB-7C67-4CF0-BF59-DE3135681435}" destId="{4B561803-1AFE-49E5-907C-54CCAEC15283}" srcOrd="1" destOrd="0" presId="urn:microsoft.com/office/officeart/2005/8/layout/vList2"/>
    <dgm:cxn modelId="{F0AB4512-6476-4F93-9616-0A2E6F7B585A}" type="presParOf" srcId="{0ED9C3EB-7C67-4CF0-BF59-DE3135681435}" destId="{2AB2D2D6-487A-42D1-B9EB-6D4A225F700C}" srcOrd="2" destOrd="0" presId="urn:microsoft.com/office/officeart/2005/8/layout/vList2"/>
    <dgm:cxn modelId="{FE546EB4-D426-4226-9F7B-D0223B1C614B}" type="presParOf" srcId="{0ED9C3EB-7C67-4CF0-BF59-DE3135681435}" destId="{EA3D847D-EDD6-4968-BC75-C8A0E38039E8}" srcOrd="3" destOrd="0" presId="urn:microsoft.com/office/officeart/2005/8/layout/vList2"/>
    <dgm:cxn modelId="{DCBB31E7-6E1F-4DD4-9B7B-50183CD403D5}" type="presParOf" srcId="{0ED9C3EB-7C67-4CF0-BF59-DE3135681435}" destId="{B4A0CF96-84ED-4E2A-92B4-90B4E835CBB6}" srcOrd="4" destOrd="0" presId="urn:microsoft.com/office/officeart/2005/8/layout/vList2"/>
    <dgm:cxn modelId="{70EBDC1E-421B-4622-B4F4-11871478E738}" type="presParOf" srcId="{0ED9C3EB-7C67-4CF0-BF59-DE3135681435}" destId="{8348E13C-23C9-4799-AE4B-9C9384B424A7}" srcOrd="5" destOrd="0" presId="urn:microsoft.com/office/officeart/2005/8/layout/vList2"/>
    <dgm:cxn modelId="{BB4DDA60-48BA-4DB8-880A-C1190935EA18}" type="presParOf" srcId="{0ED9C3EB-7C67-4CF0-BF59-DE3135681435}" destId="{6789C1F8-081D-4BA3-9E11-0D42C246FF85}" srcOrd="6" destOrd="0" presId="urn:microsoft.com/office/officeart/2005/8/layout/vList2"/>
    <dgm:cxn modelId="{D3CDE540-0EBE-445E-8E1F-77570A9EC3DB}" type="presParOf" srcId="{0ED9C3EB-7C67-4CF0-BF59-DE3135681435}" destId="{CC4A25E7-8397-474C-8FF0-D2138B1B22EE}" srcOrd="7" destOrd="0" presId="urn:microsoft.com/office/officeart/2005/8/layout/vList2"/>
    <dgm:cxn modelId="{8D3143D4-4E0F-4B6E-8412-796E9ECF3DAE}" type="presParOf" srcId="{0ED9C3EB-7C67-4CF0-BF59-DE3135681435}" destId="{3933A982-5BB8-40D0-BD0A-94A97F4112D8}" srcOrd="8" destOrd="0" presId="urn:microsoft.com/office/officeart/2005/8/layout/vList2"/>
    <dgm:cxn modelId="{65CBF793-7856-4C03-86C6-B78CD07554E1}" type="presParOf" srcId="{0ED9C3EB-7C67-4CF0-BF59-DE3135681435}" destId="{24E4C551-8C37-473C-A800-46B7B14B1B08}" srcOrd="9" destOrd="0" presId="urn:microsoft.com/office/officeart/2005/8/layout/vList2"/>
    <dgm:cxn modelId="{A275A447-EF1C-4C90-9AD2-D316F6AA2E72}" type="presParOf" srcId="{0ED9C3EB-7C67-4CF0-BF59-DE3135681435}" destId="{09A2EE6E-3E21-4BDD-A533-16B5A7BB8411}" srcOrd="10" destOrd="0" presId="urn:microsoft.com/office/officeart/2005/8/layout/vList2"/>
    <dgm:cxn modelId="{9B7C4417-0364-468E-A49B-3A6C1178E796}" type="presParOf" srcId="{0ED9C3EB-7C67-4CF0-BF59-DE3135681435}" destId="{1DA033F8-0659-4269-84E4-BAF8CC92C4AC}" srcOrd="11" destOrd="0" presId="urn:microsoft.com/office/officeart/2005/8/layout/vList2"/>
    <dgm:cxn modelId="{E254695A-F968-4E05-8678-0666C50279CF}" type="presParOf" srcId="{0ED9C3EB-7C67-4CF0-BF59-DE3135681435}" destId="{9C30D6B3-0198-48EA-A319-E9D75049740E}" srcOrd="12" destOrd="0" presId="urn:microsoft.com/office/officeart/2005/8/layout/vList2"/>
    <dgm:cxn modelId="{3B9AA3F1-F328-4203-AEF1-9BDB6A6B3E58}" type="presParOf" srcId="{0ED9C3EB-7C67-4CF0-BF59-DE3135681435}" destId="{2B5D2C97-CC92-4728-9B2F-87CD10E61427}" srcOrd="13" destOrd="0" presId="urn:microsoft.com/office/officeart/2005/8/layout/vList2"/>
    <dgm:cxn modelId="{5EEF1FE8-41DA-4E31-8047-A4F2B40D894D}" type="presParOf" srcId="{0ED9C3EB-7C67-4CF0-BF59-DE3135681435}" destId="{6D90CBBB-0829-4DAA-9AF9-0C9E67016A56}"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135ACB-CD00-4689-AEB6-BC0E70669289}" type="datetimeFigureOut">
              <a:rPr lang="en-US" smtClean="0"/>
              <a:t>5/12/2015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71483C-2723-402F-81C4-765FEB91D3A8}" type="slidenum">
              <a:rPr lang="en-US" smtClean="0"/>
              <a:t>‹#›</a:t>
            </a:fld>
            <a:endParaRPr lang="en-US" dirty="0"/>
          </a:p>
        </p:txBody>
      </p:sp>
    </p:spTree>
    <p:extLst>
      <p:ext uri="{BB962C8B-B14F-4D97-AF65-F5344CB8AC3E}">
        <p14:creationId xmlns:p14="http://schemas.microsoft.com/office/powerpoint/2010/main" val="1671783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71483C-2723-402F-81C4-765FEB91D3A8}" type="slidenum">
              <a:rPr lang="en-US" smtClean="0"/>
              <a:t>31</a:t>
            </a:fld>
            <a:endParaRPr lang="en-US"/>
          </a:p>
        </p:txBody>
      </p:sp>
    </p:spTree>
    <p:extLst>
      <p:ext uri="{BB962C8B-B14F-4D97-AF65-F5344CB8AC3E}">
        <p14:creationId xmlns:p14="http://schemas.microsoft.com/office/powerpoint/2010/main" val="192146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2658908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363360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76CA8D3-E6F5-4BE0-8F1F-20FFC176F27F}"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64982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10549642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76CA8D3-E6F5-4BE0-8F1F-20FFC176F27F}" type="slidenum">
              <a:rPr lang="en-US" smtClean="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249005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30513746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2243116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1863994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3732251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3905789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2480721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3998592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2291657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2248750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2976006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2B2560-0F3A-4D27-AD15-B037F34765DF}" type="datetimeFigureOut">
              <a:rPr lang="en-US" smtClean="0"/>
              <a:t>5/12/2015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76CA8D3-E6F5-4BE0-8F1F-20FFC176F27F}" type="slidenum">
              <a:rPr lang="en-US" smtClean="0"/>
              <a:t>‹#›</a:t>
            </a:fld>
            <a:endParaRPr lang="en-US" dirty="0"/>
          </a:p>
        </p:txBody>
      </p:sp>
    </p:spTree>
    <p:extLst>
      <p:ext uri="{BB962C8B-B14F-4D97-AF65-F5344CB8AC3E}">
        <p14:creationId xmlns:p14="http://schemas.microsoft.com/office/powerpoint/2010/main" val="4015905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2">
                <a:tint val="90000"/>
                <a:satMod val="92000"/>
                <a:lumMod val="120000"/>
              </a:schemeClr>
            </a:gs>
            <a:gs pos="94000">
              <a:schemeClr val="bg2">
                <a:shade val="98000"/>
                <a:satMod val="120000"/>
                <a:lumMod val="98000"/>
              </a:schemeClr>
            </a:gs>
          </a:gsLst>
          <a:path path="circle">
            <a:fillToRect l="50000" t="50000" r="100000" b="100000"/>
          </a:path>
          <a:tileRect/>
        </a:gra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D2B2560-0F3A-4D27-AD15-B037F34765DF}" type="datetimeFigureOut">
              <a:rPr lang="en-US" smtClean="0"/>
              <a:t>5/12/2015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76CA8D3-E6F5-4BE0-8F1F-20FFC176F27F}" type="slidenum">
              <a:rPr lang="en-US" smtClean="0"/>
              <a:t>‹#›</a:t>
            </a:fld>
            <a:endParaRPr lang="en-US" dirty="0"/>
          </a:p>
        </p:txBody>
      </p:sp>
    </p:spTree>
    <p:extLst>
      <p:ext uri="{BB962C8B-B14F-4D97-AF65-F5344CB8AC3E}">
        <p14:creationId xmlns:p14="http://schemas.microsoft.com/office/powerpoint/2010/main" val="4232693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6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540.png"/><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50.png"/><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5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58707" y="-292350"/>
            <a:ext cx="9077650" cy="1751682"/>
          </a:xfrm>
        </p:spPr>
        <p:txBody>
          <a:bodyPr>
            <a:normAutofit/>
          </a:bodyPr>
          <a:lstStyle/>
          <a:p>
            <a:r>
              <a:rPr lang="en-US" sz="3600" b="1" dirty="0" smtClean="0">
                <a:latin typeface="Lucida Calligraphy" panose="03010101010101010101" pitchFamily="66" charset="0"/>
              </a:rPr>
              <a:t>Redesign of Residential and </a:t>
            </a:r>
            <a:br>
              <a:rPr lang="en-US" sz="3600" b="1" dirty="0" smtClean="0">
                <a:latin typeface="Lucida Calligraphy" panose="03010101010101010101" pitchFamily="66" charset="0"/>
              </a:rPr>
            </a:br>
            <a:r>
              <a:rPr lang="en-US" sz="3600" b="1" dirty="0">
                <a:latin typeface="Lucida Calligraphy" panose="03010101010101010101" pitchFamily="66" charset="0"/>
              </a:rPr>
              <a:t> </a:t>
            </a:r>
            <a:r>
              <a:rPr lang="en-US" sz="3600" b="1" dirty="0" smtClean="0">
                <a:latin typeface="Lucida Calligraphy" panose="03010101010101010101" pitchFamily="66" charset="0"/>
              </a:rPr>
              <a:t>      Commercial building  </a:t>
            </a:r>
            <a:endParaRPr lang="en-US" sz="3600" b="1" dirty="0">
              <a:latin typeface="Lucida Calligraphy" panose="03010101010101010101" pitchFamily="66" charset="0"/>
            </a:endParaRPr>
          </a:p>
        </p:txBody>
      </p:sp>
      <p:sp>
        <p:nvSpPr>
          <p:cNvPr id="3" name="Subtitle 2"/>
          <p:cNvSpPr>
            <a:spLocks noGrp="1"/>
          </p:cNvSpPr>
          <p:nvPr>
            <p:ph type="subTitle" idx="1"/>
          </p:nvPr>
        </p:nvSpPr>
        <p:spPr>
          <a:xfrm>
            <a:off x="1936214" y="1813843"/>
            <a:ext cx="8915399" cy="709022"/>
          </a:xfrm>
        </p:spPr>
        <p:txBody>
          <a:bodyPr>
            <a:normAutofit/>
          </a:bodyPr>
          <a:lstStyle/>
          <a:p>
            <a:pPr algn="ctr"/>
            <a:r>
              <a:rPr lang="en-US" sz="3200" b="1" dirty="0" smtClean="0">
                <a:solidFill>
                  <a:schemeClr val="tx1"/>
                </a:solidFill>
                <a:latin typeface="Lucida Calligraphy" panose="03010101010101010101" pitchFamily="66" charset="0"/>
              </a:rPr>
              <a:t>Graduation Project 2 </a:t>
            </a:r>
            <a:endParaRPr lang="en-US" sz="3200" b="1" dirty="0">
              <a:solidFill>
                <a:schemeClr val="tx1"/>
              </a:solidFill>
              <a:latin typeface="Lucida Calligraphy" panose="03010101010101010101" pitchFamily="66" charset="0"/>
            </a:endParaRPr>
          </a:p>
        </p:txBody>
      </p:sp>
      <p:sp>
        <p:nvSpPr>
          <p:cNvPr id="4" name="Rectangle 3"/>
          <p:cNvSpPr/>
          <p:nvPr/>
        </p:nvSpPr>
        <p:spPr>
          <a:xfrm>
            <a:off x="3804951" y="2522865"/>
            <a:ext cx="5177927" cy="3416320"/>
          </a:xfrm>
          <a:prstGeom prst="rect">
            <a:avLst/>
          </a:prstGeom>
        </p:spPr>
        <p:txBody>
          <a:bodyPr wrap="square">
            <a:spAutoFit/>
          </a:bodyPr>
          <a:lstStyle/>
          <a:p>
            <a:pPr algn="ctr">
              <a:lnSpc>
                <a:spcPct val="150000"/>
              </a:lnSpc>
            </a:pPr>
            <a:r>
              <a:rPr lang="en-US" sz="3200" b="1" dirty="0" smtClean="0">
                <a:latin typeface="Lucida Calligraphy" panose="03010101010101010101" pitchFamily="66" charset="0"/>
              </a:rPr>
              <a:t>Prepared By:</a:t>
            </a:r>
          </a:p>
          <a:p>
            <a:pPr>
              <a:lnSpc>
                <a:spcPct val="150000"/>
              </a:lnSpc>
            </a:pPr>
            <a:r>
              <a:rPr lang="en-US" sz="2800" b="1" dirty="0" smtClean="0">
                <a:latin typeface="Lucida Calligraphy" panose="03010101010101010101" pitchFamily="66" charset="0"/>
              </a:rPr>
              <a:t>        Ali </a:t>
            </a:r>
            <a:r>
              <a:rPr lang="en-US" sz="2800" b="1" dirty="0" err="1" smtClean="0">
                <a:latin typeface="Lucida Calligraphy" panose="03010101010101010101" pitchFamily="66" charset="0"/>
              </a:rPr>
              <a:t>Mahamdeh</a:t>
            </a:r>
            <a:endParaRPr lang="en-US" sz="2800" b="1" dirty="0" smtClean="0">
              <a:latin typeface="Lucida Calligraphy" panose="03010101010101010101" pitchFamily="66" charset="0"/>
            </a:endParaRPr>
          </a:p>
          <a:p>
            <a:pPr>
              <a:lnSpc>
                <a:spcPct val="150000"/>
              </a:lnSpc>
            </a:pPr>
            <a:r>
              <a:rPr lang="en-US" sz="2800" b="1" dirty="0" smtClean="0">
                <a:latin typeface="Lucida Calligraphy" panose="03010101010101010101" pitchFamily="66" charset="0"/>
              </a:rPr>
              <a:t>        Amr </a:t>
            </a:r>
            <a:r>
              <a:rPr lang="en-US" sz="2800" b="1" dirty="0" err="1" smtClean="0">
                <a:latin typeface="Lucida Calligraphy" panose="03010101010101010101" pitchFamily="66" charset="0"/>
              </a:rPr>
              <a:t>Sama’neh</a:t>
            </a:r>
            <a:endParaRPr lang="en-US" sz="2800" b="1" dirty="0" smtClean="0">
              <a:latin typeface="Lucida Calligraphy" panose="03010101010101010101" pitchFamily="66" charset="0"/>
            </a:endParaRPr>
          </a:p>
          <a:p>
            <a:pPr>
              <a:lnSpc>
                <a:spcPct val="150000"/>
              </a:lnSpc>
            </a:pPr>
            <a:r>
              <a:rPr lang="en-US" sz="2800" b="1" dirty="0" smtClean="0">
                <a:latin typeface="Lucida Calligraphy" panose="03010101010101010101" pitchFamily="66" charset="0"/>
              </a:rPr>
              <a:t>        </a:t>
            </a:r>
            <a:r>
              <a:rPr lang="en-US" sz="2800" b="1" dirty="0" err="1" smtClean="0">
                <a:latin typeface="Lucida Calligraphy" panose="03010101010101010101" pitchFamily="66" charset="0"/>
              </a:rPr>
              <a:t>Anas</a:t>
            </a:r>
            <a:r>
              <a:rPr lang="en-US" sz="2800" b="1" dirty="0" smtClean="0">
                <a:latin typeface="Lucida Calligraphy" panose="03010101010101010101" pitchFamily="66" charset="0"/>
              </a:rPr>
              <a:t> </a:t>
            </a:r>
            <a:r>
              <a:rPr lang="en-US" sz="2800" b="1" dirty="0" err="1">
                <a:latin typeface="Lucida Calligraphy" panose="03010101010101010101" pitchFamily="66" charset="0"/>
              </a:rPr>
              <a:t>Suheil</a:t>
            </a:r>
            <a:r>
              <a:rPr lang="en-US" sz="2800" b="1" dirty="0">
                <a:latin typeface="Lucida Calligraphy" panose="03010101010101010101" pitchFamily="66" charset="0"/>
              </a:rPr>
              <a:t> </a:t>
            </a:r>
          </a:p>
          <a:p>
            <a:pPr>
              <a:lnSpc>
                <a:spcPct val="150000"/>
              </a:lnSpc>
            </a:pPr>
            <a:r>
              <a:rPr lang="en-US" sz="2800" b="1" dirty="0" smtClean="0">
                <a:latin typeface="Lucida Calligraphy" panose="03010101010101010101" pitchFamily="66" charset="0"/>
              </a:rPr>
              <a:t>        Mohammad </a:t>
            </a:r>
            <a:r>
              <a:rPr lang="en-US" sz="2800" b="1" dirty="0" err="1" smtClean="0">
                <a:latin typeface="Lucida Calligraphy" panose="03010101010101010101" pitchFamily="66" charset="0"/>
              </a:rPr>
              <a:t>Kharouf</a:t>
            </a:r>
            <a:r>
              <a:rPr lang="en-US" sz="2800" b="1" dirty="0" smtClean="0">
                <a:latin typeface="Lucida Calligraphy" panose="03010101010101010101" pitchFamily="66" charset="0"/>
              </a:rPr>
              <a:t> </a:t>
            </a:r>
            <a:endParaRPr lang="en-US" b="1" dirty="0">
              <a:latin typeface="Lucida Calligraphy" panose="03010101010101010101" pitchFamily="66" charset="0"/>
            </a:endParaRPr>
          </a:p>
        </p:txBody>
      </p:sp>
      <p:sp>
        <p:nvSpPr>
          <p:cNvPr id="5" name="Rectangle 4"/>
          <p:cNvSpPr/>
          <p:nvPr/>
        </p:nvSpPr>
        <p:spPr>
          <a:xfrm>
            <a:off x="2730037" y="5939185"/>
            <a:ext cx="5763053" cy="584775"/>
          </a:xfrm>
          <a:prstGeom prst="rect">
            <a:avLst/>
          </a:prstGeom>
        </p:spPr>
        <p:txBody>
          <a:bodyPr wrap="none">
            <a:spAutoFit/>
          </a:bodyPr>
          <a:lstStyle/>
          <a:p>
            <a:r>
              <a:rPr lang="en-US" sz="3200" b="1" dirty="0" smtClean="0">
                <a:latin typeface="Times New Roman" panose="02020603050405020304" pitchFamily="18" charset="0"/>
                <a:ea typeface="Times New Roman" panose="02020603050405020304" pitchFamily="18" charset="0"/>
              </a:rPr>
              <a:t>Supervised by: </a:t>
            </a:r>
            <a:r>
              <a:rPr lang="en-US" sz="2800" b="1" dirty="0" smtClean="0">
                <a:latin typeface="Times New Roman" panose="02020603050405020304" pitchFamily="18" charset="0"/>
                <a:ea typeface="Times New Roman" panose="02020603050405020304" pitchFamily="18" charset="0"/>
              </a:rPr>
              <a:t>Eng. </a:t>
            </a:r>
            <a:r>
              <a:rPr lang="en-US" sz="2800" b="1" dirty="0" err="1" smtClean="0">
                <a:latin typeface="Times New Roman" panose="02020603050405020304" pitchFamily="18" charset="0"/>
                <a:ea typeface="Times New Roman" panose="02020603050405020304" pitchFamily="18" charset="0"/>
              </a:rPr>
              <a:t>Fadi</a:t>
            </a:r>
            <a:r>
              <a:rPr lang="en-US" sz="2800" b="1" dirty="0" smtClean="0">
                <a:latin typeface="Times New Roman" panose="02020603050405020304" pitchFamily="18" charset="0"/>
                <a:ea typeface="Times New Roman" panose="02020603050405020304" pitchFamily="18" charset="0"/>
              </a:rPr>
              <a:t> </a:t>
            </a:r>
            <a:r>
              <a:rPr lang="en-US" sz="2800" b="1" dirty="0" err="1" smtClean="0">
                <a:latin typeface="Times New Roman" panose="02020603050405020304" pitchFamily="18" charset="0"/>
                <a:ea typeface="Times New Roman" panose="02020603050405020304" pitchFamily="18" charset="0"/>
              </a:rPr>
              <a:t>Fatayer</a:t>
            </a:r>
            <a:r>
              <a:rPr lang="en-US" sz="2800" b="1" dirty="0" smtClean="0">
                <a:latin typeface="Times New Roman" panose="02020603050405020304" pitchFamily="18" charset="0"/>
                <a:ea typeface="Times New Roman" panose="02020603050405020304" pitchFamily="18" charset="0"/>
              </a:rPr>
              <a:t> </a:t>
            </a:r>
            <a:endParaRPr lang="en-US" sz="2800" b="1" dirty="0"/>
          </a:p>
        </p:txBody>
      </p:sp>
      <p:sp>
        <p:nvSpPr>
          <p:cNvPr id="10" name="Rectangle 9"/>
          <p:cNvSpPr/>
          <p:nvPr/>
        </p:nvSpPr>
        <p:spPr>
          <a:xfrm rot="5400000">
            <a:off x="7429813" y="3382185"/>
            <a:ext cx="7287589" cy="523220"/>
          </a:xfrm>
          <a:prstGeom prst="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spAutoFit/>
          </a:bodyPr>
          <a:lstStyle/>
          <a:p>
            <a:pPr algn="ctr"/>
            <a:r>
              <a:rPr lang="en-US" sz="2800" b="1" dirty="0" smtClean="0">
                <a:ln w="6600">
                  <a:solidFill>
                    <a:schemeClr val="accent2"/>
                  </a:solidFill>
                  <a:prstDash val="solid"/>
                </a:ln>
                <a:solidFill>
                  <a:srgbClr val="FFFFFF"/>
                </a:solidFill>
                <a:effectLst>
                  <a:outerShdw dist="38100" dir="2700000" algn="tl" rotWithShape="0">
                    <a:schemeClr val="accent2"/>
                  </a:outerShdw>
                </a:effectLst>
              </a:rPr>
              <a:t>Building Engineering Department</a:t>
            </a:r>
            <a:endParaRPr lang="en-US" sz="28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8087233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3866921"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Modifications:</a:t>
            </a:r>
            <a:endParaRPr lang="en-US" sz="2400" b="1" i="1" dirty="0">
              <a:latin typeface="Times New Roman" pitchFamily="18" charset="0"/>
              <a:cs typeface="Times New Roman" pitchFamily="18" charset="0"/>
            </a:endParaRPr>
          </a:p>
        </p:txBody>
      </p:sp>
      <p:sp>
        <p:nvSpPr>
          <p:cNvPr id="4" name="Rectangle 3"/>
          <p:cNvSpPr/>
          <p:nvPr/>
        </p:nvSpPr>
        <p:spPr>
          <a:xfrm>
            <a:off x="1765949" y="1387485"/>
            <a:ext cx="10323719" cy="1456809"/>
          </a:xfrm>
          <a:prstGeom prst="rect">
            <a:avLst/>
          </a:prstGeom>
        </p:spPr>
        <p:txBody>
          <a:bodyPr wrap="square">
            <a:spAutoFit/>
          </a:bodyPr>
          <a:lstStyle/>
          <a:p>
            <a:pPr marL="285750" indent="-285750" algn="justLow">
              <a:lnSpc>
                <a:spcPct val="150000"/>
              </a:lnSpc>
              <a:spcAft>
                <a:spcPts val="1000"/>
              </a:spcAft>
              <a:buFont typeface="Arial" panose="020B0604020202020204" pitchFamily="34" charset="0"/>
              <a:buChar char="•"/>
            </a:pP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Changing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locations of bathrooms in order to decrease the amount of ventilation-voids</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285750" indent="-285750" algn="justLow">
              <a:lnSpc>
                <a:spcPct val="150000"/>
              </a:lnSpc>
              <a:spcAft>
                <a:spcPts val="1000"/>
              </a:spcAft>
              <a:buFont typeface="Arial" panose="020B0604020202020204" pitchFamily="34" charset="0"/>
              <a:buChar char="•"/>
            </a:pP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Removing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backfill soil, thus allowing for more space for cars.</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dirty="0" smtClean="0">
                <a:solidFill>
                  <a:srgbClr val="000000"/>
                </a:solidFill>
                <a:latin typeface="Times New Roman" panose="02020603050405020304" pitchFamily="18" charset="0"/>
                <a:ea typeface="Calibri" panose="020F0502020204030204" pitchFamily="34" charset="0"/>
              </a:rPr>
              <a:t>Enlarge </a:t>
            </a:r>
            <a:r>
              <a:rPr lang="en-US" dirty="0">
                <a:solidFill>
                  <a:srgbClr val="000000"/>
                </a:solidFill>
                <a:latin typeface="Times New Roman" panose="02020603050405020304" pitchFamily="18" charset="0"/>
                <a:ea typeface="Calibri" panose="020F0502020204030204" pitchFamily="34" charset="0"/>
              </a:rPr>
              <a:t>sizes for certain stores</a:t>
            </a:r>
            <a:endParaRPr lang="en-US" dirty="0"/>
          </a:p>
        </p:txBody>
      </p:sp>
      <p:pic>
        <p:nvPicPr>
          <p:cNvPr id="5" name="Picture 4"/>
          <p:cNvPicPr>
            <a:picLocks noChangeAspect="1"/>
          </p:cNvPicPr>
          <p:nvPr/>
        </p:nvPicPr>
        <p:blipFill>
          <a:blip r:embed="rId2"/>
          <a:stretch>
            <a:fillRect/>
          </a:stretch>
        </p:blipFill>
        <p:spPr>
          <a:xfrm>
            <a:off x="6991121" y="2844293"/>
            <a:ext cx="5098547" cy="3530201"/>
          </a:xfrm>
          <a:prstGeom prst="rect">
            <a:avLst/>
          </a:prstGeom>
        </p:spPr>
      </p:pic>
      <p:pic>
        <p:nvPicPr>
          <p:cNvPr id="6" name="Picture 5"/>
          <p:cNvPicPr>
            <a:picLocks noChangeAspect="1"/>
          </p:cNvPicPr>
          <p:nvPr/>
        </p:nvPicPr>
        <p:blipFill>
          <a:blip r:embed="rId3"/>
          <a:stretch>
            <a:fillRect/>
          </a:stretch>
        </p:blipFill>
        <p:spPr>
          <a:xfrm>
            <a:off x="1765949" y="2844293"/>
            <a:ext cx="5225172" cy="3595456"/>
          </a:xfrm>
          <a:prstGeom prst="rect">
            <a:avLst/>
          </a:prstGeom>
        </p:spPr>
      </p:pic>
    </p:spTree>
    <p:extLst>
      <p:ext uri="{BB962C8B-B14F-4D97-AF65-F5344CB8AC3E}">
        <p14:creationId xmlns:p14="http://schemas.microsoft.com/office/powerpoint/2010/main" val="25952645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4483865" y="941137"/>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Site plan:</a:t>
            </a:r>
            <a:endParaRPr lang="en-US" sz="2400" b="1" i="1" dirty="0">
              <a:latin typeface="Times New Roman" pitchFamily="18" charset="0"/>
              <a:cs typeface="Times New Roman" pitchFamily="18" charset="0"/>
            </a:endParaRPr>
          </a:p>
        </p:txBody>
      </p:sp>
      <p:pic>
        <p:nvPicPr>
          <p:cNvPr id="6" name="Picture 5"/>
          <p:cNvPicPr>
            <a:picLocks noChangeAspect="1"/>
          </p:cNvPicPr>
          <p:nvPr/>
        </p:nvPicPr>
        <p:blipFill>
          <a:blip r:embed="rId2"/>
          <a:stretch>
            <a:fillRect/>
          </a:stretch>
        </p:blipFill>
        <p:spPr>
          <a:xfrm>
            <a:off x="1832874" y="1402802"/>
            <a:ext cx="8870871" cy="5303520"/>
          </a:xfrm>
          <a:prstGeom prst="rect">
            <a:avLst/>
          </a:prstGeom>
        </p:spPr>
      </p:pic>
    </p:spTree>
    <p:extLst>
      <p:ext uri="{BB962C8B-B14F-4D97-AF65-F5344CB8AC3E}">
        <p14:creationId xmlns:p14="http://schemas.microsoft.com/office/powerpoint/2010/main" val="19590286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3" name="Rectangle 1"/>
          <p:cNvSpPr>
            <a:spLocks noChangeArrowheads="1"/>
          </p:cNvSpPr>
          <p:nvPr/>
        </p:nvSpPr>
        <p:spPr bwMode="auto">
          <a:xfrm>
            <a:off x="2082438" y="996624"/>
            <a:ext cx="290502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Ground Floor Area = 480 m</a:t>
            </a:r>
            <a:r>
              <a:rPr kumimoji="0" lang="en-US"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2</a:t>
            </a: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80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3"/>
          <p:cNvPicPr>
            <a:picLocks noChangeAspect="1"/>
          </p:cNvPicPr>
          <p:nvPr/>
        </p:nvPicPr>
        <p:blipFill>
          <a:blip r:embed="rId2"/>
          <a:stretch>
            <a:fillRect/>
          </a:stretch>
        </p:blipFill>
        <p:spPr>
          <a:xfrm>
            <a:off x="3260418" y="1365955"/>
            <a:ext cx="6148194" cy="5120640"/>
          </a:xfrm>
          <a:prstGeom prst="rect">
            <a:avLst/>
          </a:prstGeom>
        </p:spPr>
      </p:pic>
    </p:spTree>
    <p:extLst>
      <p:ext uri="{BB962C8B-B14F-4D97-AF65-F5344CB8AC3E}">
        <p14:creationId xmlns:p14="http://schemas.microsoft.com/office/powerpoint/2010/main" val="24059684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3" name="Rectangle 2"/>
          <p:cNvSpPr>
            <a:spLocks noChangeArrowheads="1"/>
          </p:cNvSpPr>
          <p:nvPr/>
        </p:nvSpPr>
        <p:spPr bwMode="auto">
          <a:xfrm>
            <a:off x="2082438" y="996624"/>
            <a:ext cx="262289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First Floor Area = 520 m</a:t>
            </a:r>
            <a:r>
              <a:rPr kumimoji="0" lang="en-US"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2</a:t>
            </a: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80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p:cNvPicPr>
            <a:picLocks noChangeAspect="1"/>
          </p:cNvPicPr>
          <p:nvPr/>
        </p:nvPicPr>
        <p:blipFill>
          <a:blip r:embed="rId2"/>
          <a:stretch>
            <a:fillRect/>
          </a:stretch>
        </p:blipFill>
        <p:spPr>
          <a:xfrm>
            <a:off x="2183441" y="1365956"/>
            <a:ext cx="6964559" cy="5303520"/>
          </a:xfrm>
          <a:prstGeom prst="rect">
            <a:avLst/>
          </a:prstGeom>
        </p:spPr>
      </p:pic>
    </p:spTree>
    <p:extLst>
      <p:ext uri="{BB962C8B-B14F-4D97-AF65-F5344CB8AC3E}">
        <p14:creationId xmlns:p14="http://schemas.microsoft.com/office/powerpoint/2010/main" val="20763378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3" name="Rectangle 2"/>
          <p:cNvSpPr>
            <a:spLocks noChangeArrowheads="1"/>
          </p:cNvSpPr>
          <p:nvPr/>
        </p:nvSpPr>
        <p:spPr bwMode="auto">
          <a:xfrm>
            <a:off x="2082438" y="996624"/>
            <a:ext cx="311021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Basement</a:t>
            </a:r>
            <a:r>
              <a:rPr kumimoji="0" lang="en-US"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Floor Area = 500 m</a:t>
            </a:r>
            <a:r>
              <a:rPr kumimoji="0" lang="en-US"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2</a:t>
            </a: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80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3"/>
          <p:cNvPicPr>
            <a:picLocks noChangeAspect="1"/>
          </p:cNvPicPr>
          <p:nvPr/>
        </p:nvPicPr>
        <p:blipFill>
          <a:blip r:embed="rId2"/>
          <a:stretch>
            <a:fillRect/>
          </a:stretch>
        </p:blipFill>
        <p:spPr>
          <a:xfrm>
            <a:off x="2589537" y="1365956"/>
            <a:ext cx="7261100" cy="5120640"/>
          </a:xfrm>
          <a:prstGeom prst="rect">
            <a:avLst/>
          </a:prstGeom>
        </p:spPr>
      </p:pic>
    </p:spTree>
    <p:extLst>
      <p:ext uri="{BB962C8B-B14F-4D97-AF65-F5344CB8AC3E}">
        <p14:creationId xmlns:p14="http://schemas.microsoft.com/office/powerpoint/2010/main" val="20649561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4378413"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Elevation:</a:t>
            </a:r>
            <a:endParaRPr lang="en-US" sz="2400" b="1" i="1" dirty="0">
              <a:latin typeface="Times New Roman" pitchFamily="18" charset="0"/>
              <a:cs typeface="Times New Roman" pitchFamily="18" charset="0"/>
            </a:endParaRPr>
          </a:p>
        </p:txBody>
      </p:sp>
      <p:pic>
        <p:nvPicPr>
          <p:cNvPr id="4" name="Picture 3"/>
          <p:cNvPicPr>
            <a:picLocks noChangeAspect="1"/>
          </p:cNvPicPr>
          <p:nvPr/>
        </p:nvPicPr>
        <p:blipFill>
          <a:blip r:embed="rId2"/>
          <a:stretch>
            <a:fillRect/>
          </a:stretch>
        </p:blipFill>
        <p:spPr>
          <a:xfrm>
            <a:off x="1754782" y="1458289"/>
            <a:ext cx="9910103" cy="5303520"/>
          </a:xfrm>
          <a:prstGeom prst="rect">
            <a:avLst/>
          </a:prstGeom>
        </p:spPr>
      </p:pic>
    </p:spTree>
    <p:extLst>
      <p:ext uri="{BB962C8B-B14F-4D97-AF65-F5344CB8AC3E}">
        <p14:creationId xmlns:p14="http://schemas.microsoft.com/office/powerpoint/2010/main" val="11758132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4400446"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Elevation:</a:t>
            </a:r>
            <a:endParaRPr lang="en-US" sz="2400" b="1" i="1" dirty="0">
              <a:latin typeface="Times New Roman" pitchFamily="18" charset="0"/>
              <a:cs typeface="Times New Roman" pitchFamily="18" charset="0"/>
            </a:endParaRPr>
          </a:p>
        </p:txBody>
      </p:sp>
      <p:pic>
        <p:nvPicPr>
          <p:cNvPr id="5" name="Picture 4"/>
          <p:cNvPicPr>
            <a:picLocks noChangeAspect="1"/>
          </p:cNvPicPr>
          <p:nvPr/>
        </p:nvPicPr>
        <p:blipFill>
          <a:blip r:embed="rId2"/>
          <a:stretch>
            <a:fillRect/>
          </a:stretch>
        </p:blipFill>
        <p:spPr>
          <a:xfrm>
            <a:off x="1709577" y="1458289"/>
            <a:ext cx="10243667" cy="5303520"/>
          </a:xfrm>
          <a:prstGeom prst="rect">
            <a:avLst/>
          </a:prstGeom>
        </p:spPr>
      </p:pic>
    </p:spTree>
    <p:extLst>
      <p:ext uri="{BB962C8B-B14F-4D97-AF65-F5344CB8AC3E}">
        <p14:creationId xmlns:p14="http://schemas.microsoft.com/office/powerpoint/2010/main" val="29533638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4660135" y="1001730"/>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Section:</a:t>
            </a:r>
            <a:endParaRPr lang="en-US" sz="2400" b="1" i="1" dirty="0">
              <a:latin typeface="Times New Roman" pitchFamily="18" charset="0"/>
              <a:cs typeface="Times New Roman" pitchFamily="18" charset="0"/>
            </a:endParaRPr>
          </a:p>
        </p:txBody>
      </p:sp>
      <p:pic>
        <p:nvPicPr>
          <p:cNvPr id="3" name="Picture 2"/>
          <p:cNvPicPr>
            <a:picLocks noChangeAspect="1"/>
          </p:cNvPicPr>
          <p:nvPr/>
        </p:nvPicPr>
        <p:blipFill>
          <a:blip r:embed="rId2"/>
          <a:stretch>
            <a:fillRect/>
          </a:stretch>
        </p:blipFill>
        <p:spPr>
          <a:xfrm>
            <a:off x="2568604" y="1463395"/>
            <a:ext cx="7307261" cy="5303520"/>
          </a:xfrm>
          <a:prstGeom prst="rect">
            <a:avLst/>
          </a:prstGeom>
        </p:spPr>
      </p:pic>
    </p:spTree>
    <p:extLst>
      <p:ext uri="{BB962C8B-B14F-4D97-AF65-F5344CB8AC3E}">
        <p14:creationId xmlns:p14="http://schemas.microsoft.com/office/powerpoint/2010/main" val="7518228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3128790"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Final design photos:</a:t>
            </a:r>
            <a:endParaRPr lang="en-US" sz="2400" b="1" i="1" dirty="0">
              <a:latin typeface="Times New Roman" pitchFamily="18" charset="0"/>
              <a:cs typeface="Times New Roman"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21111" y="1458289"/>
            <a:ext cx="8600303" cy="5303520"/>
          </a:xfrm>
          <a:prstGeom prst="rect">
            <a:avLst/>
          </a:prstGeom>
        </p:spPr>
      </p:pic>
    </p:spTree>
    <p:extLst>
      <p:ext uri="{BB962C8B-B14F-4D97-AF65-F5344CB8AC3E}">
        <p14:creationId xmlns:p14="http://schemas.microsoft.com/office/powerpoint/2010/main" val="2941675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3128790"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Final design photos:</a:t>
            </a:r>
            <a:endParaRPr lang="en-US" sz="2400" b="1" i="1" dirty="0">
              <a:latin typeface="Times New Roman" pitchFamily="18" charset="0"/>
              <a:cs typeface="Times New Roman"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1156" y="1458289"/>
            <a:ext cx="9278932" cy="5303520"/>
          </a:xfrm>
          <a:prstGeom prst="rect">
            <a:avLst/>
          </a:prstGeom>
        </p:spPr>
      </p:pic>
    </p:spTree>
    <p:extLst>
      <p:ext uri="{BB962C8B-B14F-4D97-AF65-F5344CB8AC3E}">
        <p14:creationId xmlns:p14="http://schemas.microsoft.com/office/powerpoint/2010/main" val="39738310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        Outline: </a:t>
            </a:r>
            <a:endParaRPr lang="en-US" sz="2800" b="1" dirty="0">
              <a:latin typeface="Times New Roman" panose="02020603050405020304" pitchFamily="18" charset="0"/>
              <a:cs typeface="Times New Roman" panose="02020603050405020304" pitchFamily="18" charset="0"/>
            </a:endParaRPr>
          </a:p>
        </p:txBody>
      </p:sp>
      <p:graphicFrame>
        <p:nvGraphicFramePr>
          <p:cNvPr id="7" name="Content Placeholder 3"/>
          <p:cNvGraphicFramePr>
            <a:graphicFrameLocks/>
          </p:cNvGraphicFramePr>
          <p:nvPr>
            <p:extLst>
              <p:ext uri="{D42A27DB-BD31-4B8C-83A1-F6EECF244321}">
                <p14:modId xmlns:p14="http://schemas.microsoft.com/office/powerpoint/2010/main" val="130274630"/>
              </p:ext>
            </p:extLst>
          </p:nvPr>
        </p:nvGraphicFramePr>
        <p:xfrm>
          <a:off x="2926814" y="1127393"/>
          <a:ext cx="6858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75267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128790"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Final design photos:</a:t>
            </a:r>
            <a:endParaRPr lang="en-US" sz="2400" b="1" i="1" dirty="0">
              <a:latin typeface="Times New Roman" pitchFamily="18" charset="0"/>
              <a:cs typeface="Times New Roman"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2438" y="1458289"/>
            <a:ext cx="10058400" cy="4911821"/>
          </a:xfrm>
          <a:prstGeom prst="rect">
            <a:avLst/>
          </a:prstGeom>
        </p:spPr>
      </p:pic>
    </p:spTree>
    <p:extLst>
      <p:ext uri="{BB962C8B-B14F-4D97-AF65-F5344CB8AC3E}">
        <p14:creationId xmlns:p14="http://schemas.microsoft.com/office/powerpoint/2010/main" val="132092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4843290"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Video </a:t>
            </a:r>
            <a:endParaRPr lang="en-US" sz="2400" b="1" i="1" dirty="0">
              <a:latin typeface="Times New Roman" pitchFamily="18" charset="0"/>
              <a:cs typeface="Times New Roman" pitchFamily="18" charset="0"/>
            </a:endParaRPr>
          </a:p>
        </p:txBody>
      </p:sp>
    </p:spTree>
    <p:extLst>
      <p:ext uri="{BB962C8B-B14F-4D97-AF65-F5344CB8AC3E}">
        <p14:creationId xmlns:p14="http://schemas.microsoft.com/office/powerpoint/2010/main" val="17279090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4880472"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Video:</a:t>
            </a:r>
            <a:endParaRPr lang="en-US" sz="2400" b="1" i="1" dirty="0">
              <a:latin typeface="Times New Roman" pitchFamily="18" charset="0"/>
              <a:cs typeface="Times New Roman" pitchFamily="18" charset="0"/>
            </a:endParaRPr>
          </a:p>
        </p:txBody>
      </p:sp>
    </p:spTree>
    <p:extLst>
      <p:ext uri="{BB962C8B-B14F-4D97-AF65-F5344CB8AC3E}">
        <p14:creationId xmlns:p14="http://schemas.microsoft.com/office/powerpoint/2010/main" val="2823789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76000">
              <a:schemeClr val="bg2">
                <a:tint val="90000"/>
                <a:satMod val="92000"/>
                <a:lumMod val="120000"/>
              </a:schemeClr>
            </a:gs>
            <a:gs pos="94000">
              <a:schemeClr val="bg2">
                <a:shade val="98000"/>
                <a:satMod val="120000"/>
                <a:lumMod val="98000"/>
              </a:schemeClr>
            </a:gs>
          </a:gsLst>
          <a:path path="circle">
            <a:fillToRect l="50000" t="50000" r="100000" b="10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3276601" y="1269694"/>
            <a:ext cx="8915399" cy="2262781"/>
          </a:xfrm>
        </p:spPr>
        <p:txBody>
          <a:bodyPr/>
          <a:lstStyle/>
          <a:p>
            <a:r>
              <a:rPr lang="en-US" b="1" dirty="0" smtClean="0">
                <a:solidFill>
                  <a:schemeClr val="tx1"/>
                </a:solidFill>
                <a:latin typeface="Times New Roman" pitchFamily="18" charset="0"/>
                <a:cs typeface="Times New Roman" pitchFamily="18" charset="0"/>
              </a:rPr>
              <a:t>Structural Design </a:t>
            </a:r>
            <a:endParaRPr lang="en-U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6855448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117773"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Design Codes:</a:t>
            </a:r>
            <a:endParaRPr lang="en-US" sz="2400" b="1" i="1" dirty="0">
              <a:latin typeface="Times New Roman" pitchFamily="18" charset="0"/>
              <a:cs typeface="Times New Roman" pitchFamily="18" charset="0"/>
            </a:endParaRPr>
          </a:p>
        </p:txBody>
      </p:sp>
      <p:sp>
        <p:nvSpPr>
          <p:cNvPr id="5" name="Rectangle 4"/>
          <p:cNvSpPr/>
          <p:nvPr/>
        </p:nvSpPr>
        <p:spPr>
          <a:xfrm>
            <a:off x="2736773" y="1795860"/>
            <a:ext cx="8305800" cy="1938992"/>
          </a:xfrm>
          <a:prstGeom prst="rect">
            <a:avLst/>
          </a:prstGeom>
        </p:spPr>
        <p:txBody>
          <a:bodyPr wrap="square">
            <a:spAutoFit/>
          </a:bodyPr>
          <a:lstStyle/>
          <a:p>
            <a:pPr>
              <a:lnSpc>
                <a:spcPct val="150000"/>
              </a:lnSpc>
              <a:buFont typeface="Wingdings" pitchFamily="2" charset="2"/>
              <a:buChar char="v"/>
            </a:pPr>
            <a:r>
              <a:rPr lang="en-US" sz="2000" dirty="0">
                <a:latin typeface="Times New Roman" pitchFamily="18" charset="0"/>
                <a:cs typeface="Times New Roman" pitchFamily="18" charset="0"/>
              </a:rPr>
              <a:t>ACI -318-08 (American Concrete Institution) for reinforced concrete </a:t>
            </a:r>
            <a:r>
              <a:rPr lang="en-US" sz="2000" dirty="0" smtClean="0">
                <a:latin typeface="Times New Roman" pitchFamily="18" charset="0"/>
                <a:cs typeface="Times New Roman" pitchFamily="18" charset="0"/>
              </a:rPr>
              <a:t>         structural </a:t>
            </a:r>
            <a:r>
              <a:rPr lang="en-US" sz="2000" dirty="0">
                <a:latin typeface="Times New Roman" pitchFamily="18" charset="0"/>
                <a:cs typeface="Times New Roman" pitchFamily="18" charset="0"/>
              </a:rPr>
              <a:t>design</a:t>
            </a:r>
            <a:r>
              <a:rPr lang="en-US" sz="2000" dirty="0" smtClean="0">
                <a:latin typeface="Times New Roman" pitchFamily="18" charset="0"/>
                <a:cs typeface="Times New Roman" pitchFamily="18" charset="0"/>
              </a:rPr>
              <a:t>.</a:t>
            </a:r>
          </a:p>
          <a:p>
            <a:pPr>
              <a:lnSpc>
                <a:spcPct val="150000"/>
              </a:lnSpc>
              <a:buFont typeface="Wingdings" pitchFamily="2" charset="2"/>
              <a:buChar char="v"/>
            </a:pPr>
            <a:r>
              <a:rPr lang="en-US" sz="2000" dirty="0" smtClean="0">
                <a:latin typeface="Times New Roman" pitchFamily="18" charset="0"/>
                <a:cs typeface="Times New Roman" pitchFamily="18" charset="0"/>
              </a:rPr>
              <a:t>UBC-97 </a:t>
            </a:r>
            <a:r>
              <a:rPr lang="en-US" sz="2000" dirty="0">
                <a:latin typeface="Times New Roman" pitchFamily="18" charset="0"/>
                <a:cs typeface="Times New Roman" pitchFamily="18" charset="0"/>
              </a:rPr>
              <a:t>(Uniform Building Code) for earthquake load computations</a:t>
            </a:r>
            <a:r>
              <a:rPr lang="en-US" sz="2000" dirty="0" smtClean="0">
                <a:latin typeface="Times New Roman" pitchFamily="18" charset="0"/>
                <a:cs typeface="Times New Roman" pitchFamily="18" charset="0"/>
              </a:rPr>
              <a:t>.</a:t>
            </a:r>
          </a:p>
          <a:p>
            <a:pPr>
              <a:lnSpc>
                <a:spcPct val="150000"/>
              </a:lnSpc>
              <a:buFont typeface="Wingdings" pitchFamily="2" charset="2"/>
              <a:buChar char="v"/>
            </a:pPr>
            <a:r>
              <a:rPr lang="en-US" sz="2000" dirty="0" smtClean="0">
                <a:latin typeface="Times New Roman" pitchFamily="18" charset="0"/>
                <a:cs typeface="Times New Roman" pitchFamily="18" charset="0"/>
              </a:rPr>
              <a:t>ASCE </a:t>
            </a:r>
            <a:r>
              <a:rPr lang="en-US" sz="2000" dirty="0">
                <a:latin typeface="Times New Roman" pitchFamily="18" charset="0"/>
                <a:cs typeface="Times New Roman" pitchFamily="18" charset="0"/>
              </a:rPr>
              <a:t>(American Society Of Civil Engineers) </a:t>
            </a:r>
            <a:r>
              <a:rPr lang="en-US" sz="2000" dirty="0" smtClean="0">
                <a:latin typeface="Times New Roman" pitchFamily="18" charset="0"/>
                <a:cs typeface="Times New Roman" pitchFamily="18" charset="0"/>
              </a:rPr>
              <a:t>for </a:t>
            </a:r>
            <a:r>
              <a:rPr lang="en-US" sz="2000" smtClean="0">
                <a:latin typeface="Times New Roman" pitchFamily="18" charset="0"/>
                <a:cs typeface="Times New Roman" pitchFamily="18" charset="0"/>
              </a:rPr>
              <a:t>design loads.</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28481945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497063"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Materials:</a:t>
            </a:r>
            <a:endParaRPr lang="en-US" sz="2400" b="1" i="1" dirty="0">
              <a:latin typeface="Times New Roman" pitchFamily="18"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440051506"/>
              </p:ext>
            </p:extLst>
          </p:nvPr>
        </p:nvGraphicFramePr>
        <p:xfrm>
          <a:off x="2897291" y="1952852"/>
          <a:ext cx="7086600" cy="3733800"/>
        </p:xfrm>
        <a:graphic>
          <a:graphicData uri="http://schemas.openxmlformats.org/drawingml/2006/table">
            <a:tbl>
              <a:tblPr/>
              <a:tblGrid>
                <a:gridCol w="3543300"/>
                <a:gridCol w="3543300"/>
              </a:tblGrid>
              <a:tr h="533400">
                <a:tc>
                  <a:txBody>
                    <a:bodyPr/>
                    <a:lstStyle/>
                    <a:p>
                      <a:pPr marL="0" marR="0" algn="ctr">
                        <a:lnSpc>
                          <a:spcPct val="150000"/>
                        </a:lnSpc>
                        <a:spcBef>
                          <a:spcPts val="600"/>
                        </a:spcBef>
                        <a:spcAft>
                          <a:spcPts val="600"/>
                        </a:spcAft>
                        <a:tabLst>
                          <a:tab pos="1123950" algn="l"/>
                        </a:tabLst>
                      </a:pPr>
                      <a:r>
                        <a:rPr lang="en-US" sz="1600" dirty="0">
                          <a:latin typeface="Times New Roman"/>
                          <a:ea typeface="Times New Roman"/>
                          <a:cs typeface="Times New Roman"/>
                        </a:rPr>
                        <a:t>Material</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ctr">
                        <a:lnSpc>
                          <a:spcPct val="150000"/>
                        </a:lnSpc>
                        <a:spcBef>
                          <a:spcPts val="600"/>
                        </a:spcBef>
                        <a:spcAft>
                          <a:spcPts val="600"/>
                        </a:spcAft>
                        <a:tabLst>
                          <a:tab pos="1123950" algn="l"/>
                        </a:tabLst>
                      </a:pPr>
                      <a:r>
                        <a:rPr lang="en-US" sz="1600" dirty="0">
                          <a:latin typeface="Times New Roman"/>
                          <a:ea typeface="Times New Roman"/>
                          <a:cs typeface="Times New Roman"/>
                        </a:rPr>
                        <a:t>Density KN/m</a:t>
                      </a:r>
                      <a:r>
                        <a:rPr lang="en-US" sz="1600" baseline="30000" dirty="0">
                          <a:latin typeface="Times New Roman"/>
                          <a:ea typeface="Times New Roman"/>
                          <a:cs typeface="Times New Roman"/>
                        </a:rPr>
                        <a:t>3</a:t>
                      </a:r>
                      <a:endParaRPr lang="en-US" sz="16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r>
              <a:tr h="533400">
                <a:tc>
                  <a:txBody>
                    <a:bodyPr/>
                    <a:lstStyle/>
                    <a:p>
                      <a:pPr marL="0" marR="0" algn="ctr">
                        <a:lnSpc>
                          <a:spcPct val="150000"/>
                        </a:lnSpc>
                        <a:spcBef>
                          <a:spcPts val="600"/>
                        </a:spcBef>
                        <a:spcAft>
                          <a:spcPts val="600"/>
                        </a:spcAft>
                        <a:tabLst>
                          <a:tab pos="1123950" algn="l"/>
                        </a:tabLst>
                      </a:pPr>
                      <a:r>
                        <a:rPr lang="en-US" sz="1200" dirty="0">
                          <a:latin typeface="Times New Roman"/>
                          <a:ea typeface="Times New Roman"/>
                          <a:cs typeface="Times New Roman"/>
                        </a:rPr>
                        <a:t>Reinforced concrete</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c>
                  <a:txBody>
                    <a:bodyPr/>
                    <a:lstStyle/>
                    <a:p>
                      <a:pPr marL="0" marR="0" algn="ctr">
                        <a:lnSpc>
                          <a:spcPct val="150000"/>
                        </a:lnSpc>
                        <a:spcBef>
                          <a:spcPts val="600"/>
                        </a:spcBef>
                        <a:spcAft>
                          <a:spcPts val="600"/>
                        </a:spcAft>
                        <a:tabLst>
                          <a:tab pos="1123950" algn="l"/>
                        </a:tabLst>
                      </a:pPr>
                      <a:r>
                        <a:rPr lang="en-US" sz="1200" dirty="0">
                          <a:latin typeface="Times New Roman"/>
                          <a:ea typeface="Times New Roman"/>
                          <a:cs typeface="Times New Roman"/>
                        </a:rPr>
                        <a:t>25</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r>
              <a:tr h="533400">
                <a:tc>
                  <a:txBody>
                    <a:bodyPr/>
                    <a:lstStyle/>
                    <a:p>
                      <a:pPr marL="0" marR="0" algn="ctr">
                        <a:lnSpc>
                          <a:spcPct val="150000"/>
                        </a:lnSpc>
                        <a:spcBef>
                          <a:spcPts val="600"/>
                        </a:spcBef>
                        <a:spcAft>
                          <a:spcPts val="600"/>
                        </a:spcAft>
                        <a:tabLst>
                          <a:tab pos="1123950" algn="l"/>
                        </a:tabLst>
                      </a:pPr>
                      <a:r>
                        <a:rPr lang="en-US" sz="1200" dirty="0">
                          <a:latin typeface="Times New Roman"/>
                          <a:ea typeface="Times New Roman"/>
                          <a:cs typeface="Times New Roman"/>
                        </a:rPr>
                        <a:t>Concrete Hollow Block</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c>
                  <a:txBody>
                    <a:bodyPr/>
                    <a:lstStyle/>
                    <a:p>
                      <a:pPr marL="0" marR="0" algn="ctr">
                        <a:lnSpc>
                          <a:spcPct val="150000"/>
                        </a:lnSpc>
                        <a:spcBef>
                          <a:spcPts val="600"/>
                        </a:spcBef>
                        <a:spcAft>
                          <a:spcPts val="600"/>
                        </a:spcAft>
                        <a:tabLst>
                          <a:tab pos="1123950" algn="l"/>
                        </a:tabLst>
                      </a:pPr>
                      <a:r>
                        <a:rPr lang="en-US" sz="1200" dirty="0">
                          <a:latin typeface="Times New Roman"/>
                          <a:ea typeface="Times New Roman"/>
                          <a:cs typeface="Times New Roman"/>
                        </a:rPr>
                        <a:t>12</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r>
              <a:tr h="533400">
                <a:tc>
                  <a:txBody>
                    <a:bodyPr/>
                    <a:lstStyle/>
                    <a:p>
                      <a:pPr marL="0" marR="0" algn="ctr">
                        <a:lnSpc>
                          <a:spcPct val="150000"/>
                        </a:lnSpc>
                        <a:spcBef>
                          <a:spcPts val="600"/>
                        </a:spcBef>
                        <a:spcAft>
                          <a:spcPts val="600"/>
                        </a:spcAft>
                        <a:tabLst>
                          <a:tab pos="1123950" algn="l"/>
                        </a:tabLst>
                      </a:pPr>
                      <a:r>
                        <a:rPr lang="en-US" sz="1200" dirty="0">
                          <a:latin typeface="Times New Roman"/>
                          <a:ea typeface="Times New Roman"/>
                          <a:cs typeface="Times New Roman"/>
                        </a:rPr>
                        <a:t>Masonry stones</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c>
                  <a:txBody>
                    <a:bodyPr/>
                    <a:lstStyle/>
                    <a:p>
                      <a:pPr marL="0" marR="0" algn="ctr">
                        <a:lnSpc>
                          <a:spcPct val="150000"/>
                        </a:lnSpc>
                        <a:spcBef>
                          <a:spcPts val="600"/>
                        </a:spcBef>
                        <a:spcAft>
                          <a:spcPts val="600"/>
                        </a:spcAft>
                        <a:tabLst>
                          <a:tab pos="1123950" algn="l"/>
                        </a:tabLst>
                      </a:pPr>
                      <a:r>
                        <a:rPr lang="en-US" sz="1200" dirty="0">
                          <a:latin typeface="Times New Roman"/>
                          <a:ea typeface="Times New Roman"/>
                          <a:cs typeface="Times New Roman"/>
                        </a:rPr>
                        <a:t>27</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r>
              <a:tr h="533400">
                <a:tc>
                  <a:txBody>
                    <a:bodyPr/>
                    <a:lstStyle/>
                    <a:p>
                      <a:pPr marL="0" marR="0" algn="ctr">
                        <a:lnSpc>
                          <a:spcPct val="150000"/>
                        </a:lnSpc>
                        <a:spcBef>
                          <a:spcPts val="600"/>
                        </a:spcBef>
                        <a:spcAft>
                          <a:spcPts val="600"/>
                        </a:spcAft>
                        <a:tabLst>
                          <a:tab pos="1123950" algn="l"/>
                        </a:tabLst>
                      </a:pPr>
                      <a:r>
                        <a:rPr lang="en-US" sz="1200">
                          <a:latin typeface="Times New Roman"/>
                          <a:ea typeface="Times New Roman"/>
                          <a:cs typeface="Times New Roman"/>
                        </a:rPr>
                        <a:t>Polystyrene</a:t>
                      </a:r>
                      <a:endParaRPr lang="en-US" sz="12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c>
                  <a:txBody>
                    <a:bodyPr/>
                    <a:lstStyle/>
                    <a:p>
                      <a:pPr marL="0" marR="0" algn="ctr">
                        <a:lnSpc>
                          <a:spcPct val="150000"/>
                        </a:lnSpc>
                        <a:spcBef>
                          <a:spcPts val="600"/>
                        </a:spcBef>
                        <a:spcAft>
                          <a:spcPts val="600"/>
                        </a:spcAft>
                        <a:tabLst>
                          <a:tab pos="1123950" algn="l"/>
                        </a:tabLst>
                      </a:pPr>
                      <a:r>
                        <a:rPr lang="en-US" sz="1200" dirty="0">
                          <a:latin typeface="Times New Roman"/>
                          <a:ea typeface="Times New Roman"/>
                          <a:cs typeface="Times New Roman"/>
                        </a:rPr>
                        <a:t>0.3</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r>
              <a:tr h="533400">
                <a:tc>
                  <a:txBody>
                    <a:bodyPr/>
                    <a:lstStyle/>
                    <a:p>
                      <a:pPr marL="0" marR="0" algn="ctr">
                        <a:lnSpc>
                          <a:spcPct val="150000"/>
                        </a:lnSpc>
                        <a:spcBef>
                          <a:spcPts val="600"/>
                        </a:spcBef>
                        <a:spcAft>
                          <a:spcPts val="600"/>
                        </a:spcAft>
                        <a:tabLst>
                          <a:tab pos="1123950" algn="l"/>
                        </a:tabLst>
                      </a:pPr>
                      <a:r>
                        <a:rPr lang="en-US" sz="1200">
                          <a:latin typeface="Times New Roman"/>
                          <a:ea typeface="Times New Roman"/>
                          <a:cs typeface="Times New Roman"/>
                        </a:rPr>
                        <a:t>Mortar</a:t>
                      </a:r>
                      <a:endParaRPr lang="en-US" sz="12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c>
                  <a:txBody>
                    <a:bodyPr/>
                    <a:lstStyle/>
                    <a:p>
                      <a:pPr marL="0" marR="0" algn="ctr">
                        <a:lnSpc>
                          <a:spcPct val="150000"/>
                        </a:lnSpc>
                        <a:spcBef>
                          <a:spcPts val="600"/>
                        </a:spcBef>
                        <a:spcAft>
                          <a:spcPts val="600"/>
                        </a:spcAft>
                        <a:tabLst>
                          <a:tab pos="1123950" algn="l"/>
                        </a:tabLst>
                      </a:pPr>
                      <a:r>
                        <a:rPr lang="en-US" sz="1200" dirty="0" smtClean="0">
                          <a:latin typeface="Times New Roman"/>
                          <a:ea typeface="Times New Roman"/>
                          <a:cs typeface="Times New Roman"/>
                        </a:rPr>
                        <a:t>26</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r>
              <a:tr h="533400">
                <a:tc>
                  <a:txBody>
                    <a:bodyPr/>
                    <a:lstStyle/>
                    <a:p>
                      <a:pPr marL="0" marR="0" algn="ctr">
                        <a:lnSpc>
                          <a:spcPct val="150000"/>
                        </a:lnSpc>
                        <a:spcBef>
                          <a:spcPts val="600"/>
                        </a:spcBef>
                        <a:spcAft>
                          <a:spcPts val="600"/>
                        </a:spcAft>
                        <a:tabLst>
                          <a:tab pos="1123950" algn="l"/>
                        </a:tabLst>
                      </a:pPr>
                      <a:r>
                        <a:rPr lang="en-US" sz="1200" dirty="0">
                          <a:latin typeface="Times New Roman"/>
                          <a:ea typeface="Times New Roman"/>
                          <a:cs typeface="Times New Roman"/>
                        </a:rPr>
                        <a:t>Glass</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c>
                  <a:txBody>
                    <a:bodyPr/>
                    <a:lstStyle/>
                    <a:p>
                      <a:pPr marL="0" marR="0" algn="ctr">
                        <a:lnSpc>
                          <a:spcPct val="150000"/>
                        </a:lnSpc>
                        <a:spcBef>
                          <a:spcPts val="600"/>
                        </a:spcBef>
                        <a:spcAft>
                          <a:spcPts val="600"/>
                        </a:spcAft>
                        <a:tabLst>
                          <a:tab pos="1123950" algn="l"/>
                        </a:tabLst>
                      </a:pPr>
                      <a:r>
                        <a:rPr lang="en-US" sz="1200" dirty="0" smtClean="0">
                          <a:latin typeface="Times New Roman"/>
                          <a:ea typeface="Times New Roman"/>
                          <a:cs typeface="Times New Roman"/>
                        </a:rPr>
                        <a:t>2.3</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4000">
                          <a:schemeClr val="bg2">
                            <a:tint val="90000"/>
                            <a:satMod val="92000"/>
                            <a:lumMod val="120000"/>
                          </a:schemeClr>
                        </a:gs>
                        <a:gs pos="94000">
                          <a:schemeClr val="bg2">
                            <a:shade val="98000"/>
                            <a:satMod val="120000"/>
                            <a:lumMod val="98000"/>
                          </a:schemeClr>
                        </a:gs>
                      </a:gsLst>
                      <a:path path="circle">
                        <a:fillToRect l="50000" t="50000" r="100000" b="100000"/>
                      </a:path>
                    </a:gradFill>
                  </a:tcPr>
                </a:tc>
              </a:tr>
            </a:tbl>
          </a:graphicData>
        </a:graphic>
      </p:graphicFrame>
    </p:spTree>
    <p:extLst>
      <p:ext uri="{BB962C8B-B14F-4D97-AF65-F5344CB8AC3E}">
        <p14:creationId xmlns:p14="http://schemas.microsoft.com/office/powerpoint/2010/main" val="22511304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952521"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Types of loads:</a:t>
            </a:r>
            <a:endParaRPr lang="en-US" sz="2400" b="1" i="1" dirty="0">
              <a:latin typeface="Times New Roman" pitchFamily="18"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757974886"/>
              </p:ext>
            </p:extLst>
          </p:nvPr>
        </p:nvGraphicFramePr>
        <p:xfrm>
          <a:off x="2765295" y="1828194"/>
          <a:ext cx="6858000" cy="3084048"/>
        </p:xfrm>
        <a:graphic>
          <a:graphicData uri="http://schemas.openxmlformats.org/drawingml/2006/table">
            <a:tbl>
              <a:tblPr/>
              <a:tblGrid>
                <a:gridCol w="3429000"/>
                <a:gridCol w="3429000"/>
              </a:tblGrid>
              <a:tr h="511629">
                <a:tc>
                  <a:txBody>
                    <a:bodyPr/>
                    <a:lstStyle/>
                    <a:p>
                      <a:pPr marL="0" marR="0" algn="ctr">
                        <a:lnSpc>
                          <a:spcPct val="150000"/>
                        </a:lnSpc>
                        <a:spcBef>
                          <a:spcPts val="600"/>
                        </a:spcBef>
                        <a:spcAft>
                          <a:spcPts val="600"/>
                        </a:spcAft>
                      </a:pPr>
                      <a:r>
                        <a:rPr lang="en-US" sz="1600" dirty="0">
                          <a:latin typeface="Times New Roman"/>
                          <a:ea typeface="Times New Roman"/>
                          <a:cs typeface="Times New Roman"/>
                        </a:rPr>
                        <a:t>Type of load</a:t>
                      </a:r>
                      <a:endParaRPr lang="en-US" sz="16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ctr">
                        <a:lnSpc>
                          <a:spcPct val="150000"/>
                        </a:lnSpc>
                        <a:spcBef>
                          <a:spcPts val="600"/>
                        </a:spcBef>
                        <a:spcAft>
                          <a:spcPts val="600"/>
                        </a:spcAft>
                      </a:pPr>
                      <a:r>
                        <a:rPr lang="en-US" sz="1600" dirty="0">
                          <a:latin typeface="Times New Roman"/>
                          <a:ea typeface="Times New Roman"/>
                          <a:cs typeface="Times New Roman"/>
                        </a:rPr>
                        <a:t>Load KN/m</a:t>
                      </a:r>
                      <a:r>
                        <a:rPr lang="en-US" sz="1600" baseline="30000" dirty="0">
                          <a:latin typeface="Times New Roman"/>
                          <a:ea typeface="Times New Roman"/>
                          <a:cs typeface="Times New Roman"/>
                        </a:rPr>
                        <a:t>2</a:t>
                      </a:r>
                      <a:endParaRPr lang="en-US" sz="16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r>
              <a:tr h="511629">
                <a:tc>
                  <a:txBody>
                    <a:bodyPr/>
                    <a:lstStyle/>
                    <a:p>
                      <a:pPr marL="0" marR="0" algn="ctr">
                        <a:lnSpc>
                          <a:spcPct val="150000"/>
                        </a:lnSpc>
                        <a:spcBef>
                          <a:spcPts val="600"/>
                        </a:spcBef>
                        <a:spcAft>
                          <a:spcPts val="600"/>
                        </a:spcAft>
                      </a:pPr>
                      <a:r>
                        <a:rPr lang="en-US" sz="1200" dirty="0">
                          <a:latin typeface="Times New Roman"/>
                          <a:ea typeface="Times New Roman"/>
                          <a:cs typeface="Times New Roman"/>
                        </a:rPr>
                        <a:t>Live </a:t>
                      </a:r>
                      <a:r>
                        <a:rPr lang="en-US" sz="1200" dirty="0" smtClean="0">
                          <a:latin typeface="Times New Roman"/>
                          <a:ea typeface="Times New Roman"/>
                          <a:cs typeface="Times New Roman"/>
                        </a:rPr>
                        <a:t>load For Apartments</a:t>
                      </a:r>
                    </a:p>
                    <a:p>
                      <a:pPr marL="0" marR="0" indent="0" algn="ctr" defTabSz="457200" rtl="0" eaLnBrk="1" fontAlgn="auto" latinLnBrk="0" hangingPunct="1">
                        <a:lnSpc>
                          <a:spcPct val="150000"/>
                        </a:lnSpc>
                        <a:spcBef>
                          <a:spcPts val="600"/>
                        </a:spcBef>
                        <a:spcAft>
                          <a:spcPts val="600"/>
                        </a:spcAft>
                        <a:buClrTx/>
                        <a:buSzTx/>
                        <a:buFontTx/>
                        <a:buNone/>
                        <a:tabLst/>
                        <a:defRPr/>
                      </a:pPr>
                      <a:r>
                        <a:rPr lang="en-US" sz="1200" dirty="0" smtClean="0">
                          <a:latin typeface="Times New Roman"/>
                          <a:ea typeface="Times New Roman"/>
                          <a:cs typeface="Times New Roman"/>
                        </a:rPr>
                        <a:t>Live load For Storage</a:t>
                      </a:r>
                      <a:r>
                        <a:rPr lang="en-US" sz="1200" baseline="0" dirty="0" smtClean="0">
                          <a:latin typeface="Times New Roman"/>
                          <a:ea typeface="Times New Roman"/>
                          <a:cs typeface="Times New Roman"/>
                        </a:rPr>
                        <a:t>s </a:t>
                      </a:r>
                      <a:endParaRPr lang="en-US" sz="1200" dirty="0" smtClean="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3000">
                          <a:schemeClr val="bg2">
                            <a:tint val="90000"/>
                            <a:satMod val="92000"/>
                            <a:lumMod val="120000"/>
                          </a:schemeClr>
                        </a:gs>
                        <a:gs pos="94000">
                          <a:schemeClr val="bg2">
                            <a:shade val="98000"/>
                            <a:satMod val="120000"/>
                            <a:lumMod val="98000"/>
                          </a:schemeClr>
                        </a:gs>
                      </a:gsLst>
                      <a:path path="circle">
                        <a:fillToRect l="50000" t="50000" r="100000" b="100000"/>
                      </a:path>
                    </a:gradFill>
                  </a:tcPr>
                </a:tc>
                <a:tc>
                  <a:txBody>
                    <a:bodyPr/>
                    <a:lstStyle/>
                    <a:p>
                      <a:pPr marL="0" marR="0" algn="ctr">
                        <a:lnSpc>
                          <a:spcPct val="150000"/>
                        </a:lnSpc>
                        <a:spcBef>
                          <a:spcPts val="600"/>
                        </a:spcBef>
                        <a:spcAft>
                          <a:spcPts val="600"/>
                        </a:spcAft>
                      </a:pPr>
                      <a:r>
                        <a:rPr lang="en-US" sz="1200" dirty="0" smtClean="0">
                          <a:latin typeface="Times New Roman"/>
                          <a:ea typeface="Times New Roman"/>
                          <a:cs typeface="Times New Roman"/>
                        </a:rPr>
                        <a:t>3 KN/m</a:t>
                      </a:r>
                      <a:r>
                        <a:rPr lang="en-US" sz="1200" baseline="30000" dirty="0" smtClean="0">
                          <a:latin typeface="Times New Roman"/>
                          <a:ea typeface="Times New Roman"/>
                          <a:cs typeface="Times New Roman"/>
                        </a:rPr>
                        <a:t>2 </a:t>
                      </a:r>
                    </a:p>
                    <a:p>
                      <a:pPr marL="0" marR="0" indent="0" algn="ctr" defTabSz="457200" rtl="0" eaLnBrk="1" fontAlgn="auto" latinLnBrk="0" hangingPunct="1">
                        <a:lnSpc>
                          <a:spcPct val="150000"/>
                        </a:lnSpc>
                        <a:spcBef>
                          <a:spcPts val="600"/>
                        </a:spcBef>
                        <a:spcAft>
                          <a:spcPts val="600"/>
                        </a:spcAft>
                        <a:buClrTx/>
                        <a:buSzTx/>
                        <a:buFontTx/>
                        <a:buNone/>
                        <a:tabLst/>
                        <a:defRPr/>
                      </a:pPr>
                      <a:r>
                        <a:rPr lang="en-US" sz="1200" dirty="0" smtClean="0">
                          <a:latin typeface="Times New Roman"/>
                          <a:ea typeface="Times New Roman"/>
                          <a:cs typeface="Times New Roman"/>
                        </a:rPr>
                        <a:t>5 KN/m</a:t>
                      </a:r>
                      <a:r>
                        <a:rPr lang="en-US" sz="1200" baseline="30000" dirty="0" smtClean="0">
                          <a:latin typeface="Times New Roman"/>
                          <a:ea typeface="Times New Roman"/>
                          <a:cs typeface="Times New Roman"/>
                        </a:rPr>
                        <a:t>2</a:t>
                      </a:r>
                      <a:endParaRPr lang="en-US" sz="1200" dirty="0" smtClean="0">
                        <a:latin typeface="Times New Roman"/>
                        <a:ea typeface="Times New Roman"/>
                        <a:cs typeface="Arial"/>
                      </a:endParaRPr>
                    </a:p>
                    <a:p>
                      <a:pPr marL="0" marR="0" algn="ctr">
                        <a:lnSpc>
                          <a:spcPct val="150000"/>
                        </a:lnSpc>
                        <a:spcBef>
                          <a:spcPts val="600"/>
                        </a:spcBef>
                        <a:spcAft>
                          <a:spcPts val="600"/>
                        </a:spcAft>
                      </a:pP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3000">
                          <a:schemeClr val="bg2">
                            <a:tint val="90000"/>
                            <a:satMod val="92000"/>
                            <a:lumMod val="120000"/>
                          </a:schemeClr>
                        </a:gs>
                        <a:gs pos="94000">
                          <a:schemeClr val="bg2">
                            <a:shade val="98000"/>
                            <a:satMod val="120000"/>
                            <a:lumMod val="98000"/>
                          </a:schemeClr>
                        </a:gs>
                      </a:gsLst>
                      <a:path path="circle">
                        <a:fillToRect l="50000" t="50000" r="100000" b="100000"/>
                      </a:path>
                    </a:gradFill>
                  </a:tcPr>
                </a:tc>
              </a:tr>
              <a:tr h="511629">
                <a:tc>
                  <a:txBody>
                    <a:bodyPr/>
                    <a:lstStyle/>
                    <a:p>
                      <a:pPr marL="0" marR="0" algn="ctr">
                        <a:lnSpc>
                          <a:spcPct val="150000"/>
                        </a:lnSpc>
                        <a:spcBef>
                          <a:spcPts val="600"/>
                        </a:spcBef>
                        <a:spcAft>
                          <a:spcPts val="600"/>
                        </a:spcAft>
                      </a:pPr>
                      <a:r>
                        <a:rPr lang="en-US" sz="1200">
                          <a:latin typeface="Times New Roman"/>
                          <a:ea typeface="Times New Roman"/>
                          <a:cs typeface="Times New Roman"/>
                        </a:rPr>
                        <a:t>Super imposed dead load</a:t>
                      </a:r>
                      <a:endParaRPr lang="en-US" sz="12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3000">
                          <a:schemeClr val="bg2">
                            <a:tint val="90000"/>
                            <a:satMod val="92000"/>
                            <a:lumMod val="120000"/>
                          </a:schemeClr>
                        </a:gs>
                        <a:gs pos="94000">
                          <a:schemeClr val="bg2">
                            <a:shade val="98000"/>
                            <a:satMod val="120000"/>
                            <a:lumMod val="98000"/>
                          </a:schemeClr>
                        </a:gs>
                      </a:gsLst>
                      <a:path path="circle">
                        <a:fillToRect l="50000" t="50000" r="100000" b="100000"/>
                      </a:path>
                    </a:gradFill>
                  </a:tcPr>
                </a:tc>
                <a:tc>
                  <a:txBody>
                    <a:bodyPr/>
                    <a:lstStyle/>
                    <a:p>
                      <a:pPr marL="0" marR="0" algn="ctr">
                        <a:lnSpc>
                          <a:spcPct val="150000"/>
                        </a:lnSpc>
                        <a:spcBef>
                          <a:spcPts val="600"/>
                        </a:spcBef>
                        <a:spcAft>
                          <a:spcPts val="600"/>
                        </a:spcAft>
                      </a:pPr>
                      <a:r>
                        <a:rPr lang="en-US" sz="1200" dirty="0" smtClean="0">
                          <a:latin typeface="Times New Roman"/>
                          <a:ea typeface="Times New Roman"/>
                          <a:cs typeface="Times New Roman"/>
                        </a:rPr>
                        <a:t>4 </a:t>
                      </a:r>
                      <a:r>
                        <a:rPr lang="en-US" sz="1200" dirty="0">
                          <a:latin typeface="Times New Roman"/>
                          <a:ea typeface="Times New Roman"/>
                          <a:cs typeface="Times New Roman"/>
                        </a:rPr>
                        <a:t>KN/m</a:t>
                      </a:r>
                      <a:r>
                        <a:rPr lang="en-US" sz="1200" baseline="30000" dirty="0">
                          <a:latin typeface="Times New Roman"/>
                          <a:ea typeface="Times New Roman"/>
                          <a:cs typeface="Times New Roman"/>
                        </a:rPr>
                        <a:t>2</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3000">
                          <a:schemeClr val="bg2">
                            <a:tint val="90000"/>
                            <a:satMod val="92000"/>
                            <a:lumMod val="120000"/>
                          </a:schemeClr>
                        </a:gs>
                        <a:gs pos="94000">
                          <a:schemeClr val="bg2">
                            <a:shade val="98000"/>
                            <a:satMod val="120000"/>
                            <a:lumMod val="98000"/>
                          </a:schemeClr>
                        </a:gs>
                      </a:gsLst>
                      <a:path path="circle">
                        <a:fillToRect l="50000" t="50000" r="100000" b="100000"/>
                      </a:path>
                    </a:gradFill>
                  </a:tcPr>
                </a:tc>
              </a:tr>
              <a:tr h="511629">
                <a:tc>
                  <a:txBody>
                    <a:bodyPr/>
                    <a:lstStyle/>
                    <a:p>
                      <a:pPr marL="0" marR="0" algn="ctr">
                        <a:lnSpc>
                          <a:spcPct val="150000"/>
                        </a:lnSpc>
                        <a:spcBef>
                          <a:spcPts val="600"/>
                        </a:spcBef>
                        <a:spcAft>
                          <a:spcPts val="600"/>
                        </a:spcAft>
                      </a:pPr>
                      <a:r>
                        <a:rPr lang="en-US" sz="1200" dirty="0">
                          <a:latin typeface="Times New Roman"/>
                          <a:ea typeface="Times New Roman"/>
                          <a:cs typeface="Times New Roman"/>
                        </a:rPr>
                        <a:t>Exterior walls</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3000">
                          <a:schemeClr val="bg2">
                            <a:tint val="90000"/>
                            <a:satMod val="92000"/>
                            <a:lumMod val="120000"/>
                          </a:schemeClr>
                        </a:gs>
                        <a:gs pos="94000">
                          <a:schemeClr val="bg2">
                            <a:shade val="98000"/>
                            <a:satMod val="120000"/>
                            <a:lumMod val="98000"/>
                          </a:schemeClr>
                        </a:gs>
                      </a:gsLst>
                      <a:path path="circle">
                        <a:fillToRect l="50000" t="50000" r="100000" b="100000"/>
                      </a:path>
                    </a:gradFill>
                  </a:tcPr>
                </a:tc>
                <a:tc>
                  <a:txBody>
                    <a:bodyPr/>
                    <a:lstStyle/>
                    <a:p>
                      <a:pPr marL="0" marR="0" algn="ctr">
                        <a:lnSpc>
                          <a:spcPct val="150000"/>
                        </a:lnSpc>
                        <a:spcBef>
                          <a:spcPts val="600"/>
                        </a:spcBef>
                        <a:spcAft>
                          <a:spcPts val="600"/>
                        </a:spcAft>
                      </a:pPr>
                      <a:r>
                        <a:rPr lang="en-US" sz="1200" dirty="0" smtClean="0">
                          <a:latin typeface="Times New Roman"/>
                          <a:ea typeface="Times New Roman"/>
                          <a:cs typeface="Times New Roman"/>
                        </a:rPr>
                        <a:t>21 </a:t>
                      </a:r>
                      <a:r>
                        <a:rPr lang="en-US" sz="1200" dirty="0">
                          <a:latin typeface="Times New Roman"/>
                          <a:ea typeface="Times New Roman"/>
                          <a:cs typeface="Times New Roman"/>
                        </a:rPr>
                        <a:t>KN/m</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3000">
                          <a:schemeClr val="bg2">
                            <a:tint val="90000"/>
                            <a:satMod val="92000"/>
                            <a:lumMod val="120000"/>
                          </a:schemeClr>
                        </a:gs>
                        <a:gs pos="94000">
                          <a:schemeClr val="bg2">
                            <a:shade val="98000"/>
                            <a:satMod val="120000"/>
                            <a:lumMod val="98000"/>
                          </a:schemeClr>
                        </a:gs>
                      </a:gsLst>
                      <a:path path="circle">
                        <a:fillToRect l="50000" t="50000" r="100000" b="100000"/>
                      </a:path>
                    </a:gradFill>
                  </a:tcPr>
                </a:tc>
              </a:tr>
              <a:tr h="421401">
                <a:tc>
                  <a:txBody>
                    <a:bodyPr/>
                    <a:lstStyle/>
                    <a:p>
                      <a:pPr marL="0" marR="0" algn="ctr">
                        <a:lnSpc>
                          <a:spcPct val="150000"/>
                        </a:lnSpc>
                        <a:spcBef>
                          <a:spcPts val="600"/>
                        </a:spcBef>
                        <a:spcAft>
                          <a:spcPts val="600"/>
                        </a:spcAft>
                      </a:pPr>
                      <a:r>
                        <a:rPr lang="en-US" sz="1200" dirty="0">
                          <a:latin typeface="Times New Roman"/>
                          <a:ea typeface="Times New Roman"/>
                          <a:cs typeface="Times New Roman"/>
                        </a:rPr>
                        <a:t>Combined Glazed walls with stone</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3000">
                          <a:schemeClr val="bg2">
                            <a:tint val="90000"/>
                            <a:satMod val="92000"/>
                            <a:lumMod val="120000"/>
                          </a:schemeClr>
                        </a:gs>
                        <a:gs pos="94000">
                          <a:schemeClr val="bg2">
                            <a:shade val="98000"/>
                            <a:satMod val="120000"/>
                            <a:lumMod val="98000"/>
                          </a:schemeClr>
                        </a:gs>
                      </a:gsLst>
                      <a:path path="circle">
                        <a:fillToRect l="50000" t="50000" r="100000" b="100000"/>
                      </a:path>
                    </a:gradFill>
                  </a:tcPr>
                </a:tc>
                <a:tc>
                  <a:txBody>
                    <a:bodyPr/>
                    <a:lstStyle/>
                    <a:p>
                      <a:pPr marL="0" marR="0" algn="ctr">
                        <a:lnSpc>
                          <a:spcPct val="150000"/>
                        </a:lnSpc>
                        <a:spcBef>
                          <a:spcPts val="600"/>
                        </a:spcBef>
                        <a:spcAft>
                          <a:spcPts val="600"/>
                        </a:spcAft>
                      </a:pPr>
                      <a:r>
                        <a:rPr lang="en-US" sz="1200" dirty="0">
                          <a:latin typeface="Times New Roman"/>
                          <a:ea typeface="Times New Roman"/>
                          <a:cs typeface="Times New Roman"/>
                        </a:rPr>
                        <a:t>7 KN/m</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63000">
                          <a:schemeClr val="bg2">
                            <a:tint val="90000"/>
                            <a:satMod val="92000"/>
                            <a:lumMod val="120000"/>
                          </a:schemeClr>
                        </a:gs>
                        <a:gs pos="94000">
                          <a:schemeClr val="bg2">
                            <a:shade val="98000"/>
                            <a:satMod val="120000"/>
                            <a:lumMod val="98000"/>
                          </a:schemeClr>
                        </a:gs>
                      </a:gsLst>
                      <a:path path="circle">
                        <a:fillToRect l="50000" t="50000" r="100000" b="100000"/>
                      </a:path>
                    </a:gradFill>
                  </a:tcPr>
                </a:tc>
              </a:tr>
            </a:tbl>
          </a:graphicData>
        </a:graphic>
      </p:graphicFrame>
    </p:spTree>
    <p:extLst>
      <p:ext uri="{BB962C8B-B14F-4D97-AF65-F5344CB8AC3E}">
        <p14:creationId xmlns:p14="http://schemas.microsoft.com/office/powerpoint/2010/main" val="11747968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534856" y="989926"/>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Structural System:</a:t>
            </a:r>
            <a:endParaRPr lang="en-US" sz="2400" b="1" i="1" dirty="0">
              <a:latin typeface="Times New Roman" pitchFamily="18" charset="0"/>
              <a:cs typeface="Times New Roman" pitchFamily="18" charset="0"/>
            </a:endParaRPr>
          </a:p>
        </p:txBody>
      </p:sp>
      <p:sp>
        <p:nvSpPr>
          <p:cNvPr id="4" name="Rectangle 3"/>
          <p:cNvSpPr/>
          <p:nvPr/>
        </p:nvSpPr>
        <p:spPr>
          <a:xfrm>
            <a:off x="2299504" y="1682424"/>
            <a:ext cx="8305800" cy="553998"/>
          </a:xfrm>
          <a:prstGeom prst="rect">
            <a:avLst/>
          </a:prstGeom>
        </p:spPr>
        <p:txBody>
          <a:bodyPr wrap="square">
            <a:spAutoFit/>
          </a:bodyPr>
          <a:lstStyle/>
          <a:p>
            <a:pPr>
              <a:lnSpc>
                <a:spcPct val="150000"/>
              </a:lnSpc>
              <a:buFont typeface="Wingdings" pitchFamily="2" charset="2"/>
              <a:buChar char="v"/>
            </a:pPr>
            <a:r>
              <a:rPr lang="en-US" sz="2000" dirty="0" smtClean="0">
                <a:latin typeface="Times New Roman" pitchFamily="18" charset="0"/>
                <a:cs typeface="Times New Roman" pitchFamily="18" charset="0"/>
              </a:rPr>
              <a:t>  Ribbed slab system.</a:t>
            </a:r>
            <a:endParaRPr lang="en-US" sz="2000" dirty="0">
              <a:latin typeface="Times New Roman" pitchFamily="18" charset="0"/>
              <a:cs typeface="Times New Roman" pitchFamily="18" charset="0"/>
            </a:endParaRPr>
          </a:p>
        </p:txBody>
      </p:sp>
      <p:sp>
        <p:nvSpPr>
          <p:cNvPr id="5" name="Rectangle 4"/>
          <p:cNvSpPr/>
          <p:nvPr/>
        </p:nvSpPr>
        <p:spPr>
          <a:xfrm>
            <a:off x="2299504" y="2368224"/>
            <a:ext cx="8305800" cy="1015663"/>
          </a:xfrm>
          <a:prstGeom prst="rect">
            <a:avLst/>
          </a:prstGeom>
        </p:spPr>
        <p:txBody>
          <a:bodyPr wrap="square">
            <a:spAutoFit/>
          </a:bodyPr>
          <a:lstStyle/>
          <a:p>
            <a:pPr>
              <a:lnSpc>
                <a:spcPct val="150000"/>
              </a:lnSpc>
              <a:buFont typeface="Wingdings" pitchFamily="2" charset="2"/>
              <a:buChar char="v"/>
            </a:pPr>
            <a:r>
              <a:rPr lang="en-US" sz="2000" dirty="0" smtClean="0">
                <a:latin typeface="Times New Roman" pitchFamily="18" charset="0"/>
                <a:cs typeface="Times New Roman" pitchFamily="18" charset="0"/>
              </a:rPr>
              <a:t>  The </a:t>
            </a:r>
            <a:r>
              <a:rPr lang="en-US" sz="2000" dirty="0">
                <a:latin typeface="Times New Roman" pitchFamily="18" charset="0"/>
                <a:cs typeface="Times New Roman" pitchFamily="18" charset="0"/>
              </a:rPr>
              <a:t>system of the slab is one way ribbed slab(30 cm thickness) with </a:t>
            </a:r>
            <a:r>
              <a:rPr lang="en-US" sz="2000" dirty="0" smtClean="0">
                <a:latin typeface="Times New Roman" pitchFamily="18" charset="0"/>
                <a:cs typeface="Times New Roman" pitchFamily="18" charset="0"/>
              </a:rPr>
              <a:t>Hidden  </a:t>
            </a:r>
            <a:r>
              <a:rPr lang="en-US" sz="2000" dirty="0">
                <a:latin typeface="Times New Roman" pitchFamily="18" charset="0"/>
                <a:cs typeface="Times New Roman" pitchFamily="18" charset="0"/>
              </a:rPr>
              <a:t>beams.</a:t>
            </a:r>
          </a:p>
        </p:txBody>
      </p:sp>
      <p:pic>
        <p:nvPicPr>
          <p:cNvPr id="7" name="Picture 6"/>
          <p:cNvPicPr>
            <a:picLocks noChangeAspect="1"/>
          </p:cNvPicPr>
          <p:nvPr/>
        </p:nvPicPr>
        <p:blipFill>
          <a:blip r:embed="rId2"/>
          <a:stretch>
            <a:fillRect/>
          </a:stretch>
        </p:blipFill>
        <p:spPr>
          <a:xfrm>
            <a:off x="3623479" y="3515689"/>
            <a:ext cx="5657850" cy="2076450"/>
          </a:xfrm>
          <a:prstGeom prst="rect">
            <a:avLst/>
          </a:prstGeom>
        </p:spPr>
      </p:pic>
    </p:spTree>
    <p:extLst>
      <p:ext uri="{BB962C8B-B14F-4D97-AF65-F5344CB8AC3E}">
        <p14:creationId xmlns:p14="http://schemas.microsoft.com/office/powerpoint/2010/main" val="42559695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3437681"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Sap model:</a:t>
            </a:r>
            <a:endParaRPr lang="en-US" sz="2400" b="1" i="1" dirty="0">
              <a:latin typeface="Times New Roman" pitchFamily="18" charset="0"/>
              <a:cs typeface="Times New Roman" pitchFamily="18" charset="0"/>
            </a:endParaRPr>
          </a:p>
        </p:txBody>
      </p:sp>
      <p:pic>
        <p:nvPicPr>
          <p:cNvPr id="6" name="Picture 5"/>
          <p:cNvPicPr>
            <a:picLocks noChangeAspect="1"/>
          </p:cNvPicPr>
          <p:nvPr/>
        </p:nvPicPr>
        <p:blipFill>
          <a:blip r:embed="rId2"/>
          <a:stretch>
            <a:fillRect/>
          </a:stretch>
        </p:blipFill>
        <p:spPr>
          <a:xfrm>
            <a:off x="3241877" y="1458289"/>
            <a:ext cx="5923019" cy="5303520"/>
          </a:xfrm>
          <a:prstGeom prst="rect">
            <a:avLst/>
          </a:prstGeom>
        </p:spPr>
      </p:pic>
    </p:spTree>
    <p:extLst>
      <p:ext uri="{BB962C8B-B14F-4D97-AF65-F5344CB8AC3E}">
        <p14:creationId xmlns:p14="http://schemas.microsoft.com/office/powerpoint/2010/main" val="12392785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2685326" y="990600"/>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Model validation:</a:t>
            </a:r>
            <a:endParaRPr lang="en-US" sz="2400" b="1" i="1" dirty="0">
              <a:latin typeface="Times New Roman" pitchFamily="18" charset="0"/>
              <a:cs typeface="Times New Roman" pitchFamily="18" charset="0"/>
            </a:endParaRPr>
          </a:p>
        </p:txBody>
      </p:sp>
      <p:sp>
        <p:nvSpPr>
          <p:cNvPr id="7" name="TextBox 6"/>
          <p:cNvSpPr txBox="1"/>
          <p:nvPr/>
        </p:nvSpPr>
        <p:spPr>
          <a:xfrm>
            <a:off x="2685326" y="1524000"/>
            <a:ext cx="3124200" cy="369332"/>
          </a:xfrm>
          <a:prstGeom prst="rect">
            <a:avLst/>
          </a:prstGeom>
          <a:noFill/>
        </p:spPr>
        <p:txBody>
          <a:bodyPr wrap="square" rtlCol="0">
            <a:spAutoFit/>
          </a:bodyPr>
          <a:lstStyle/>
          <a:p>
            <a:r>
              <a:rPr lang="en-US" b="1" i="1" dirty="0" smtClean="0">
                <a:latin typeface="Times New Roman" pitchFamily="18" charset="0"/>
                <a:cs typeface="Times New Roman" pitchFamily="18" charset="0"/>
              </a:rPr>
              <a:t>Compatibility check</a:t>
            </a:r>
            <a:endParaRPr lang="en-US" b="1" i="1" dirty="0">
              <a:latin typeface="Times New Roman" pitchFamily="18" charset="0"/>
              <a:cs typeface="Times New Roman" pitchFamily="18" charset="0"/>
            </a:endParaRPr>
          </a:p>
        </p:txBody>
      </p:sp>
      <p:pic>
        <p:nvPicPr>
          <p:cNvPr id="8" name="Picture 7"/>
          <p:cNvPicPr>
            <a:picLocks noChangeAspect="1"/>
          </p:cNvPicPr>
          <p:nvPr/>
        </p:nvPicPr>
        <p:blipFill>
          <a:blip r:embed="rId2"/>
          <a:stretch>
            <a:fillRect/>
          </a:stretch>
        </p:blipFill>
        <p:spPr>
          <a:xfrm>
            <a:off x="4825861" y="1452265"/>
            <a:ext cx="5581650" cy="5210175"/>
          </a:xfrm>
          <a:prstGeom prst="rect">
            <a:avLst/>
          </a:prstGeom>
        </p:spPr>
      </p:pic>
    </p:spTree>
    <p:extLst>
      <p:ext uri="{BB962C8B-B14F-4D97-AF65-F5344CB8AC3E}">
        <p14:creationId xmlns:p14="http://schemas.microsoft.com/office/powerpoint/2010/main" val="1763654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  Introduction:</a:t>
            </a:r>
            <a:endParaRPr lang="en-US" sz="2800" b="1" dirty="0">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2168644" y="995721"/>
            <a:ext cx="9183872" cy="6512791"/>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50000"/>
              </a:lnSpc>
            </a:pPr>
            <a:r>
              <a:rPr lang="en-US" sz="2400" dirty="0" smtClean="0">
                <a:latin typeface="Times New Roman" panose="02020603050405020304" pitchFamily="18" charset="0"/>
                <a:cs typeface="Times New Roman" panose="02020603050405020304" pitchFamily="18" charset="0"/>
              </a:rPr>
              <a:t>Multi-functional </a:t>
            </a:r>
            <a:r>
              <a:rPr lang="en-US" sz="2400" dirty="0">
                <a:latin typeface="Times New Roman" panose="02020603050405020304" pitchFamily="18" charset="0"/>
                <a:cs typeface="Times New Roman" panose="02020603050405020304" pitchFamily="18" charset="0"/>
              </a:rPr>
              <a:t>building </a:t>
            </a:r>
            <a:r>
              <a:rPr lang="en-US" sz="2400" i="1" dirty="0">
                <a:latin typeface="Times New Roman" panose="02020603050405020304" pitchFamily="18" charset="0"/>
                <a:cs typeface="Times New Roman" panose="02020603050405020304" pitchFamily="18" charset="0"/>
              </a:rPr>
              <a:t>in general</a:t>
            </a:r>
            <a:r>
              <a:rPr lang="en-US" sz="2400" dirty="0">
                <a:latin typeface="Times New Roman" panose="02020603050405020304" pitchFamily="18" charset="0"/>
                <a:cs typeface="Times New Roman" panose="02020603050405020304" pitchFamily="18" charset="0"/>
              </a:rPr>
              <a:t> ( </a:t>
            </a:r>
            <a:r>
              <a:rPr lang="en-US" sz="2400" i="1" dirty="0">
                <a:latin typeface="Times New Roman" panose="02020603050405020304" pitchFamily="18" charset="0"/>
                <a:cs typeface="Times New Roman" panose="02020603050405020304" pitchFamily="18" charset="0"/>
              </a:rPr>
              <a:t>commercial and residential</a:t>
            </a:r>
            <a:r>
              <a:rPr lang="en-US" sz="2400" dirty="0">
                <a:latin typeface="Times New Roman" panose="02020603050405020304" pitchFamily="18" charset="0"/>
                <a:cs typeface="Times New Roman" panose="02020603050405020304" pitchFamily="18" charset="0"/>
              </a:rPr>
              <a:t>)   is an example of the integrated design that use  different functions to achieve the  economic benefits in its own region as well as to exploit the street categories in the right case as mentioned by the local municipality  . </a:t>
            </a:r>
            <a:endParaRPr lang="en-US" sz="2400" dirty="0" smtClean="0">
              <a:latin typeface="Times New Roman" panose="02020603050405020304" pitchFamily="18" charset="0"/>
              <a:cs typeface="Times New Roman" panose="02020603050405020304" pitchFamily="18" charset="0"/>
            </a:endParaRPr>
          </a:p>
          <a:p>
            <a:pPr>
              <a:lnSpc>
                <a:spcPct val="150000"/>
              </a:lnSpc>
            </a:pPr>
            <a:endParaRPr lang="en-US" sz="2400" dirty="0" smtClean="0">
              <a:latin typeface="Times New Roman" panose="02020603050405020304" pitchFamily="18" charset="0"/>
              <a:cs typeface="Times New Roman" panose="02020603050405020304" pitchFamily="18" charset="0"/>
            </a:endParaRPr>
          </a:p>
          <a:p>
            <a:pPr>
              <a:lnSpc>
                <a:spcPct val="150000"/>
              </a:lnSpc>
            </a:pPr>
            <a:r>
              <a:rPr lang="en-US" sz="2400" dirty="0">
                <a:latin typeface="Times New Roman" panose="02020603050405020304" pitchFamily="18" charset="0"/>
                <a:cs typeface="Times New Roman" panose="02020603050405020304" pitchFamily="18" charset="0"/>
              </a:rPr>
              <a:t>However, multi-functional buildings are considered to be one of the vast and vital projects that spread worldwide in globe in general and in Palestine in particular since human beings need that type to express their needs and to provide a safe place where inhabitants can exercise their socio-cultural activities. </a:t>
            </a:r>
          </a:p>
          <a:p>
            <a:pPr>
              <a:lnSpc>
                <a:spcPct val="150000"/>
              </a:lnSpc>
            </a:pPr>
            <a:endParaRPr lang="en-US" sz="2400" dirty="0">
              <a:latin typeface="Times New Roman" panose="02020603050405020304" pitchFamily="18" charset="0"/>
              <a:cs typeface="Times New Roman" panose="02020603050405020304" pitchFamily="18" charset="0"/>
            </a:endParaRPr>
          </a:p>
          <a:p>
            <a:pPr>
              <a:lnSpc>
                <a:spcPct val="150000"/>
              </a:lnSpc>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52143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335576" y="996624"/>
            <a:ext cx="3124200" cy="461665"/>
          </a:xfrm>
          <a:prstGeom prst="rect">
            <a:avLst/>
          </a:prstGeom>
          <a:noFill/>
        </p:spPr>
        <p:txBody>
          <a:bodyPr wrap="square" rtlCol="0">
            <a:spAutoFit/>
          </a:bodyPr>
          <a:lstStyle/>
          <a:p>
            <a:r>
              <a:rPr lang="en-US" sz="2400" b="1" i="1" dirty="0"/>
              <a:t>Deflection check:</a:t>
            </a:r>
            <a:endParaRPr lang="en-US" sz="2400" b="1" i="1" dirty="0">
              <a:latin typeface="Times New Roman" pitchFamily="18" charset="0"/>
              <a:cs typeface="Times New Roman" pitchFamily="18" charset="0"/>
            </a:endParaRPr>
          </a:p>
        </p:txBody>
      </p:sp>
      <p:pic>
        <p:nvPicPr>
          <p:cNvPr id="4" name="Picture 3"/>
          <p:cNvPicPr>
            <a:picLocks noChangeAspect="1"/>
          </p:cNvPicPr>
          <p:nvPr/>
        </p:nvPicPr>
        <p:blipFill>
          <a:blip r:embed="rId2"/>
          <a:stretch>
            <a:fillRect/>
          </a:stretch>
        </p:blipFill>
        <p:spPr>
          <a:xfrm>
            <a:off x="2637048" y="1458289"/>
            <a:ext cx="8523040" cy="5009155"/>
          </a:xfrm>
          <a:prstGeom prst="rect">
            <a:avLst/>
          </a:prstGeom>
        </p:spPr>
      </p:pic>
    </p:spTree>
    <p:extLst>
      <p:ext uri="{BB962C8B-B14F-4D97-AF65-F5344CB8AC3E}">
        <p14:creationId xmlns:p14="http://schemas.microsoft.com/office/powerpoint/2010/main" val="33668945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181339" y="996624"/>
            <a:ext cx="3124200" cy="461665"/>
          </a:xfrm>
          <a:prstGeom prst="rect">
            <a:avLst/>
          </a:prstGeom>
          <a:noFill/>
        </p:spPr>
        <p:txBody>
          <a:bodyPr wrap="square" rtlCol="0">
            <a:spAutoFit/>
          </a:bodyPr>
          <a:lstStyle/>
          <a:p>
            <a:r>
              <a:rPr lang="en-US" sz="2400" b="1" i="1" dirty="0"/>
              <a:t>Equilibrium check:</a:t>
            </a:r>
            <a:endParaRPr lang="en-US" sz="2400" b="1" dirty="0">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989606160"/>
              </p:ext>
            </p:extLst>
          </p:nvPr>
        </p:nvGraphicFramePr>
        <p:xfrm>
          <a:off x="2550404" y="1755745"/>
          <a:ext cx="6096000" cy="1190091"/>
        </p:xfrm>
        <a:graphic>
          <a:graphicData uri="http://schemas.openxmlformats.org/drawingml/2006/table">
            <a:tbl>
              <a:tblPr firstRow="1" bandRow="1">
                <a:tableStyleId>{5C22544A-7EE6-4342-B048-85BDC9FD1C3A}</a:tableStyleId>
              </a:tblPr>
              <a:tblGrid>
                <a:gridCol w="1600200"/>
                <a:gridCol w="1447800"/>
                <a:gridCol w="1524000"/>
                <a:gridCol w="1524000"/>
              </a:tblGrid>
              <a:tr h="352577">
                <a:tc>
                  <a:txBody>
                    <a:bodyPr/>
                    <a:lstStyle/>
                    <a:p>
                      <a:r>
                        <a:rPr lang="en-US" dirty="0" smtClean="0"/>
                        <a:t>Load</a:t>
                      </a:r>
                      <a:endParaRPr lang="en-US" dirty="0"/>
                    </a:p>
                  </a:txBody>
                  <a:tcPr/>
                </a:tc>
                <a:tc>
                  <a:txBody>
                    <a:bodyPr/>
                    <a:lstStyle/>
                    <a:p>
                      <a:r>
                        <a:rPr lang="en-US" dirty="0" smtClean="0"/>
                        <a:t>Manual</a:t>
                      </a:r>
                      <a:endParaRPr lang="en-US" dirty="0"/>
                    </a:p>
                  </a:txBody>
                  <a:tcPr/>
                </a:tc>
                <a:tc>
                  <a:txBody>
                    <a:bodyPr/>
                    <a:lstStyle/>
                    <a:p>
                      <a:r>
                        <a:rPr lang="en-US" dirty="0" smtClean="0"/>
                        <a:t>Sap</a:t>
                      </a:r>
                      <a:endParaRPr lang="en-US" dirty="0"/>
                    </a:p>
                  </a:txBody>
                  <a:tcPr/>
                </a:tc>
                <a:tc>
                  <a:txBody>
                    <a:bodyPr/>
                    <a:lstStyle/>
                    <a:p>
                      <a:r>
                        <a:rPr lang="en-US" dirty="0" smtClean="0"/>
                        <a:t>Error</a:t>
                      </a:r>
                      <a:endParaRPr lang="en-US" dirty="0"/>
                    </a:p>
                  </a:txBody>
                  <a:tcPr/>
                </a:tc>
              </a:tr>
              <a:tr h="352577">
                <a:tc>
                  <a:txBody>
                    <a:bodyPr/>
                    <a:lstStyle/>
                    <a:p>
                      <a:pPr algn="ctr"/>
                      <a:r>
                        <a:rPr lang="en-US" dirty="0" smtClean="0">
                          <a:latin typeface="Times New Roman" pitchFamily="18" charset="0"/>
                          <a:cs typeface="Times New Roman" pitchFamily="18" charset="0"/>
                        </a:rPr>
                        <a:t>Dead load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25238.8 KN</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25613 KN</a:t>
                      </a:r>
                      <a:endParaRPr lang="en-US"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1.46 %</a:t>
                      </a:r>
                      <a:endParaRPr lang="en-US" b="1" dirty="0">
                        <a:latin typeface="Times New Roman" pitchFamily="18" charset="0"/>
                        <a:cs typeface="Times New Roman" pitchFamily="18" charset="0"/>
                      </a:endParaRPr>
                    </a:p>
                  </a:txBody>
                  <a:tcPr/>
                </a:tc>
              </a:tr>
              <a:tr h="458571">
                <a:tc>
                  <a:txBody>
                    <a:bodyPr/>
                    <a:lstStyle/>
                    <a:p>
                      <a:pPr algn="ctr"/>
                      <a:r>
                        <a:rPr lang="en-US" dirty="0" smtClean="0">
                          <a:latin typeface="Times New Roman" pitchFamily="18" charset="0"/>
                          <a:cs typeface="Times New Roman" pitchFamily="18" charset="0"/>
                        </a:rPr>
                        <a:t>Live load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3710 KN</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3820.2 KN</a:t>
                      </a:r>
                      <a:endParaRPr lang="en-US" dirty="0">
                        <a:latin typeface="Times New Roman" pitchFamily="18" charset="0"/>
                        <a:cs typeface="Times New Roman" pitchFamily="18" charset="0"/>
                      </a:endParaRPr>
                    </a:p>
                  </a:txBody>
                  <a:tcPr/>
                </a:tc>
                <a:tc>
                  <a:txBody>
                    <a:bodyPr/>
                    <a:lstStyle/>
                    <a:p>
                      <a:pPr algn="ctr"/>
                      <a:r>
                        <a:rPr lang="en-US" b="1" dirty="0" smtClean="0">
                          <a:latin typeface="Times New Roman" pitchFamily="18" charset="0"/>
                          <a:cs typeface="Times New Roman" pitchFamily="18" charset="0"/>
                        </a:rPr>
                        <a:t>2.88 %</a:t>
                      </a:r>
                      <a:endParaRPr lang="en-US" b="1" dirty="0">
                        <a:latin typeface="Times New Roman" pitchFamily="18" charset="0"/>
                        <a:cs typeface="Times New Roman" pitchFamily="18" charset="0"/>
                      </a:endParaRPr>
                    </a:p>
                  </a:txBody>
                  <a:tcPr/>
                </a:tc>
              </a:tr>
            </a:tbl>
          </a:graphicData>
        </a:graphic>
      </p:graphicFrame>
      <p:sp>
        <p:nvSpPr>
          <p:cNvPr id="5" name="TextBox 4"/>
          <p:cNvSpPr txBox="1"/>
          <p:nvPr/>
        </p:nvSpPr>
        <p:spPr>
          <a:xfrm>
            <a:off x="2181339" y="3824689"/>
            <a:ext cx="3505200" cy="461665"/>
          </a:xfrm>
          <a:prstGeom prst="rect">
            <a:avLst/>
          </a:prstGeom>
          <a:noFill/>
        </p:spPr>
        <p:txBody>
          <a:bodyPr wrap="square" rtlCol="0">
            <a:spAutoFit/>
          </a:bodyPr>
          <a:lstStyle/>
          <a:p>
            <a:r>
              <a:rPr lang="en-US" sz="2400" b="1" i="1" dirty="0" smtClean="0"/>
              <a:t>Internal forces check</a:t>
            </a:r>
            <a:endParaRPr lang="en-US" sz="2400" b="1" dirty="0">
              <a:latin typeface="Times New Roman" pitchFamily="18"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892325942"/>
              </p:ext>
            </p:extLst>
          </p:nvPr>
        </p:nvGraphicFramePr>
        <p:xfrm>
          <a:off x="2486140" y="4594437"/>
          <a:ext cx="6195151" cy="1742670"/>
        </p:xfrm>
        <a:graphic>
          <a:graphicData uri="http://schemas.openxmlformats.org/drawingml/2006/table">
            <a:tbl>
              <a:tblPr firstRow="1" bandRow="1">
                <a:tableStyleId>{5C22544A-7EE6-4342-B048-85BDC9FD1C3A}</a:tableStyleId>
              </a:tblPr>
              <a:tblGrid>
                <a:gridCol w="1548788"/>
                <a:gridCol w="1735390"/>
                <a:gridCol w="1823770"/>
                <a:gridCol w="1087203"/>
              </a:tblGrid>
              <a:tr h="373404">
                <a:tc>
                  <a:txBody>
                    <a:bodyPr/>
                    <a:lstStyle/>
                    <a:p>
                      <a:pPr algn="ctr"/>
                      <a:r>
                        <a:rPr lang="en-US" sz="2000" dirty="0" smtClean="0">
                          <a:latin typeface="Times New Roman" pitchFamily="18" charset="0"/>
                          <a:cs typeface="Times New Roman" pitchFamily="18" charset="0"/>
                        </a:rPr>
                        <a:t>Element</a:t>
                      </a:r>
                      <a:endParaRPr lang="en-US" sz="2000" dirty="0">
                        <a:latin typeface="Times New Roman" pitchFamily="18" charset="0"/>
                        <a:cs typeface="Times New Roman" pitchFamily="18" charset="0"/>
                      </a:endParaRPr>
                    </a:p>
                  </a:txBody>
                  <a:tcPr/>
                </a:tc>
                <a:tc>
                  <a:txBody>
                    <a:bodyPr/>
                    <a:lstStyle/>
                    <a:p>
                      <a:pPr algn="ctr"/>
                      <a:r>
                        <a:rPr lang="en-US" sz="2000" dirty="0" smtClean="0">
                          <a:latin typeface="Times New Roman" pitchFamily="18" charset="0"/>
                          <a:cs typeface="Times New Roman" pitchFamily="18" charset="0"/>
                        </a:rPr>
                        <a:t>Manual</a:t>
                      </a:r>
                      <a:endParaRPr lang="en-US" sz="2000" dirty="0">
                        <a:latin typeface="Times New Roman" pitchFamily="18" charset="0"/>
                        <a:cs typeface="Times New Roman" pitchFamily="18" charset="0"/>
                      </a:endParaRPr>
                    </a:p>
                  </a:txBody>
                  <a:tcPr/>
                </a:tc>
                <a:tc>
                  <a:txBody>
                    <a:bodyPr/>
                    <a:lstStyle/>
                    <a:p>
                      <a:pPr algn="ctr"/>
                      <a:r>
                        <a:rPr lang="en-US" sz="2000" dirty="0" smtClean="0">
                          <a:latin typeface="Times New Roman" pitchFamily="18" charset="0"/>
                          <a:cs typeface="Times New Roman" pitchFamily="18" charset="0"/>
                        </a:rPr>
                        <a:t>Sap</a:t>
                      </a:r>
                      <a:endParaRPr lang="en-US" sz="2000" dirty="0">
                        <a:latin typeface="Times New Roman" pitchFamily="18" charset="0"/>
                        <a:cs typeface="Times New Roman" pitchFamily="18" charset="0"/>
                      </a:endParaRPr>
                    </a:p>
                  </a:txBody>
                  <a:tcPr/>
                </a:tc>
                <a:tc>
                  <a:txBody>
                    <a:bodyPr/>
                    <a:lstStyle/>
                    <a:p>
                      <a:pPr algn="ctr"/>
                      <a:r>
                        <a:rPr lang="en-US" sz="2000" dirty="0" smtClean="0">
                          <a:latin typeface="Times New Roman" pitchFamily="18" charset="0"/>
                          <a:cs typeface="Times New Roman" pitchFamily="18" charset="0"/>
                        </a:rPr>
                        <a:t>Error</a:t>
                      </a:r>
                      <a:endParaRPr lang="en-US" sz="2000" dirty="0">
                        <a:latin typeface="Times New Roman" pitchFamily="18" charset="0"/>
                        <a:cs typeface="Times New Roman" pitchFamily="18" charset="0"/>
                      </a:endParaRPr>
                    </a:p>
                  </a:txBody>
                  <a:tcPr/>
                </a:tc>
              </a:tr>
              <a:tr h="373404">
                <a:tc>
                  <a:txBody>
                    <a:bodyPr/>
                    <a:lstStyle/>
                    <a:p>
                      <a:pPr algn="ctr"/>
                      <a:r>
                        <a:rPr lang="en-US" sz="2000" dirty="0" smtClean="0">
                          <a:latin typeface="Times New Roman" pitchFamily="18" charset="0"/>
                          <a:cs typeface="Times New Roman" pitchFamily="18" charset="0"/>
                        </a:rPr>
                        <a:t>Slab</a:t>
                      </a:r>
                      <a:endParaRPr lang="en-US" sz="2000" dirty="0">
                        <a:latin typeface="Times New Roman" pitchFamily="18" charset="0"/>
                        <a:cs typeface="Times New Roman" pitchFamily="18" charset="0"/>
                      </a:endParaRPr>
                    </a:p>
                  </a:txBody>
                  <a:tcPr/>
                </a:tc>
                <a:tc>
                  <a:txBody>
                    <a:bodyPr/>
                    <a:lstStyle/>
                    <a:p>
                      <a:pPr algn="ctr"/>
                      <a:r>
                        <a:rPr lang="en-US" sz="2000" dirty="0" smtClean="0">
                          <a:latin typeface="Times New Roman" pitchFamily="18" charset="0"/>
                          <a:cs typeface="Times New Roman" pitchFamily="18" charset="0"/>
                        </a:rPr>
                        <a:t>35.4 </a:t>
                      </a:r>
                      <a:r>
                        <a:rPr lang="en-US" sz="2000" dirty="0" err="1" smtClean="0">
                          <a:latin typeface="Times New Roman" pitchFamily="18" charset="0"/>
                          <a:cs typeface="Times New Roman" pitchFamily="18" charset="0"/>
                        </a:rPr>
                        <a:t>KN.m</a:t>
                      </a:r>
                      <a:r>
                        <a:rPr lang="en-US" sz="2000" dirty="0" smtClean="0">
                          <a:latin typeface="Times New Roman" pitchFamily="18" charset="0"/>
                          <a:cs typeface="Times New Roman" pitchFamily="18" charset="0"/>
                        </a:rPr>
                        <a:t>/m</a:t>
                      </a:r>
                      <a:endParaRPr lang="en-US" sz="2000" dirty="0">
                        <a:latin typeface="Times New Roman" pitchFamily="18" charset="0"/>
                        <a:cs typeface="Times New Roman" pitchFamily="18" charset="0"/>
                      </a:endParaRPr>
                    </a:p>
                  </a:txBody>
                  <a:tcPr/>
                </a:tc>
                <a:tc>
                  <a:txBody>
                    <a:bodyPr/>
                    <a:lstStyle/>
                    <a:p>
                      <a:pPr algn="ctr"/>
                      <a:r>
                        <a:rPr lang="en-US" sz="2000" dirty="0" smtClean="0">
                          <a:latin typeface="Times New Roman" pitchFamily="18" charset="0"/>
                          <a:cs typeface="Times New Roman" pitchFamily="18" charset="0"/>
                        </a:rPr>
                        <a:t>36.65 </a:t>
                      </a:r>
                      <a:r>
                        <a:rPr lang="en-US" sz="2000" dirty="0" err="1" smtClean="0">
                          <a:latin typeface="Times New Roman" pitchFamily="18" charset="0"/>
                          <a:cs typeface="Times New Roman" pitchFamily="18" charset="0"/>
                        </a:rPr>
                        <a:t>KN.m</a:t>
                      </a:r>
                      <a:r>
                        <a:rPr lang="en-US" sz="2000" dirty="0" smtClean="0">
                          <a:latin typeface="Times New Roman" pitchFamily="18" charset="0"/>
                          <a:cs typeface="Times New Roman" pitchFamily="18" charset="0"/>
                        </a:rPr>
                        <a:t>/m</a:t>
                      </a:r>
                      <a:endParaRPr lang="en-US" sz="2000"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3.41 %</a:t>
                      </a:r>
                      <a:endParaRPr lang="en-US" sz="2000" b="1" dirty="0">
                        <a:latin typeface="Times New Roman" pitchFamily="18" charset="0"/>
                        <a:cs typeface="Times New Roman" pitchFamily="18" charset="0"/>
                      </a:endParaRPr>
                    </a:p>
                  </a:txBody>
                  <a:tcPr/>
                </a:tc>
              </a:tr>
              <a:tr h="373404">
                <a:tc>
                  <a:txBody>
                    <a:bodyPr/>
                    <a:lstStyle/>
                    <a:p>
                      <a:pPr algn="ctr"/>
                      <a:r>
                        <a:rPr lang="en-US" sz="2000" dirty="0" smtClean="0">
                          <a:latin typeface="Times New Roman" pitchFamily="18" charset="0"/>
                          <a:cs typeface="Times New Roman" pitchFamily="18" charset="0"/>
                        </a:rPr>
                        <a:t>Beam</a:t>
                      </a:r>
                      <a:endParaRPr lang="en-US" sz="2000" dirty="0">
                        <a:latin typeface="Times New Roman" pitchFamily="18" charset="0"/>
                        <a:cs typeface="Times New Roman" pitchFamily="18" charset="0"/>
                      </a:endParaRPr>
                    </a:p>
                  </a:txBody>
                  <a:tcPr/>
                </a:tc>
                <a:tc>
                  <a:txBody>
                    <a:bodyPr/>
                    <a:lstStyle/>
                    <a:p>
                      <a:pPr algn="ctr"/>
                      <a:r>
                        <a:rPr lang="en-US" sz="2000" dirty="0" smtClean="0">
                          <a:latin typeface="Times New Roman" pitchFamily="18" charset="0"/>
                          <a:cs typeface="Times New Roman" pitchFamily="18" charset="0"/>
                        </a:rPr>
                        <a:t>157.16</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KN.m</a:t>
                      </a:r>
                      <a:endParaRPr lang="en-US" sz="2000" dirty="0">
                        <a:latin typeface="Times New Roman" pitchFamily="18" charset="0"/>
                        <a:cs typeface="Times New Roman" pitchFamily="18" charset="0"/>
                      </a:endParaRPr>
                    </a:p>
                  </a:txBody>
                  <a:tcPr/>
                </a:tc>
                <a:tc>
                  <a:txBody>
                    <a:bodyPr/>
                    <a:lstStyle/>
                    <a:p>
                      <a:pPr algn="ctr"/>
                      <a:r>
                        <a:rPr lang="en-US" sz="2000" dirty="0" smtClean="0">
                          <a:latin typeface="Times New Roman" pitchFamily="18" charset="0"/>
                          <a:cs typeface="Times New Roman" pitchFamily="18" charset="0"/>
                        </a:rPr>
                        <a:t>163.10 </a:t>
                      </a:r>
                      <a:r>
                        <a:rPr lang="en-US" sz="2000" dirty="0" err="1" smtClean="0">
                          <a:latin typeface="Times New Roman" pitchFamily="18" charset="0"/>
                          <a:cs typeface="Times New Roman" pitchFamily="18" charset="0"/>
                        </a:rPr>
                        <a:t>KN.m</a:t>
                      </a:r>
                      <a:endParaRPr lang="en-US" sz="2000"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3.64 %</a:t>
                      </a:r>
                      <a:endParaRPr lang="en-US" sz="2000" b="1" dirty="0">
                        <a:latin typeface="Times New Roman" pitchFamily="18" charset="0"/>
                        <a:cs typeface="Times New Roman" pitchFamily="18" charset="0"/>
                      </a:endParaRPr>
                    </a:p>
                  </a:txBody>
                  <a:tcPr/>
                </a:tc>
              </a:tr>
              <a:tr h="553950">
                <a:tc>
                  <a:txBody>
                    <a:bodyPr/>
                    <a:lstStyle/>
                    <a:p>
                      <a:pPr algn="ctr"/>
                      <a:r>
                        <a:rPr lang="en-US" sz="2000" dirty="0" smtClean="0">
                          <a:latin typeface="Times New Roman" pitchFamily="18" charset="0"/>
                          <a:cs typeface="Times New Roman" pitchFamily="18" charset="0"/>
                        </a:rPr>
                        <a:t>Column 7</a:t>
                      </a:r>
                      <a:endParaRPr lang="en-US" sz="2000" dirty="0">
                        <a:latin typeface="Times New Roman" pitchFamily="18" charset="0"/>
                        <a:cs typeface="Times New Roman" pitchFamily="18" charset="0"/>
                      </a:endParaRPr>
                    </a:p>
                  </a:txBody>
                  <a:tcPr/>
                </a:tc>
                <a:tc>
                  <a:txBody>
                    <a:bodyPr/>
                    <a:lstStyle/>
                    <a:p>
                      <a:pPr algn="ctr"/>
                      <a:r>
                        <a:rPr lang="en-US" sz="2000" dirty="0" smtClean="0">
                          <a:latin typeface="Times New Roman" pitchFamily="18" charset="0"/>
                          <a:cs typeface="Times New Roman" pitchFamily="18" charset="0"/>
                        </a:rPr>
                        <a:t>2058 KN</a:t>
                      </a:r>
                      <a:endParaRPr lang="en-US" sz="2000" dirty="0">
                        <a:latin typeface="Times New Roman" pitchFamily="18" charset="0"/>
                        <a:cs typeface="Times New Roman" pitchFamily="18" charset="0"/>
                      </a:endParaRPr>
                    </a:p>
                  </a:txBody>
                  <a:tcPr/>
                </a:tc>
                <a:tc>
                  <a:txBody>
                    <a:bodyPr/>
                    <a:lstStyle/>
                    <a:p>
                      <a:pPr algn="ctr"/>
                      <a:r>
                        <a:rPr lang="en-US" sz="2000" dirty="0" smtClean="0">
                          <a:latin typeface="Times New Roman" pitchFamily="18" charset="0"/>
                          <a:cs typeface="Times New Roman" pitchFamily="18" charset="0"/>
                        </a:rPr>
                        <a:t>2176.959  KN</a:t>
                      </a:r>
                      <a:endParaRPr lang="en-US" sz="2000"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5.00 %</a:t>
                      </a:r>
                      <a:endParaRPr lang="en-US" sz="2000" b="1"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19265420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158639" y="996624"/>
            <a:ext cx="3505200" cy="461665"/>
          </a:xfrm>
          <a:prstGeom prst="rect">
            <a:avLst/>
          </a:prstGeom>
          <a:noFill/>
        </p:spPr>
        <p:txBody>
          <a:bodyPr wrap="square" rtlCol="0">
            <a:spAutoFit/>
          </a:bodyPr>
          <a:lstStyle/>
          <a:p>
            <a:r>
              <a:rPr lang="en-US" sz="2400" b="1" i="1" dirty="0" smtClean="0"/>
              <a:t>Dynamic Analysis</a:t>
            </a:r>
            <a:endParaRPr lang="en-US" sz="2400" b="1"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Rectangle 5"/>
              <p:cNvSpPr/>
              <p:nvPr/>
            </p:nvSpPr>
            <p:spPr>
              <a:xfrm>
                <a:off x="2156344" y="1950880"/>
                <a:ext cx="8929838" cy="991553"/>
              </a:xfrm>
              <a:prstGeom prst="rect">
                <a:avLst/>
              </a:prstGeom>
            </p:spPr>
            <p:txBody>
              <a:bodyPr wrap="square">
                <a:spAutoFit/>
              </a:bodyPr>
              <a:lstStyle/>
              <a:p>
                <a:pPr>
                  <a:lnSpc>
                    <a:spcPct val="115000"/>
                  </a:lnSpc>
                  <a:spcAft>
                    <a:spcPts val="10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Weight of the building = dead load + 0.25 live load = 65106.55+ 0.25 *9960.6 =</a:t>
                </a:r>
                <a:r>
                  <a:rPr lang="en-US"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67596.7 KN</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dirty="0">
                  <a:effectLst/>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Base shear (V)=</a:t>
                </a:r>
                <a14:m>
                  <m:oMath xmlns:m="http://schemas.openxmlformats.org/officeDocument/2006/math">
                    <m:f>
                      <m:f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𝐶</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m:t>
                            </m:r>
                          </m:sub>
                        </m:s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𝐼</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den>
                    </m:f>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𝑊</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7865</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8</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𝐾𝑁</m:t>
                    </m:r>
                  </m:oMath>
                </a14:m>
                <a:endParaRPr lang="en-US"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2156344" y="1950880"/>
                <a:ext cx="8929838" cy="991553"/>
              </a:xfrm>
              <a:prstGeom prst="rect">
                <a:avLst/>
              </a:prstGeom>
              <a:blipFill rotWithShape="0">
                <a:blip r:embed="rId2"/>
                <a:stretch>
                  <a:fillRect l="-614" t="-1227" b="-2454"/>
                </a:stretch>
              </a:blipFill>
            </p:spPr>
            <p:txBody>
              <a:bodyPr/>
              <a:lstStyle/>
              <a:p>
                <a:r>
                  <a:rPr lang="en-US">
                    <a:noFill/>
                  </a:rPr>
                  <a:t> </a:t>
                </a:r>
              </a:p>
            </p:txBody>
          </p:sp>
        </mc:Fallback>
      </mc:AlternateContent>
      <p:pic>
        <p:nvPicPr>
          <p:cNvPr id="7" name="Picture 6"/>
          <p:cNvPicPr>
            <a:picLocks noChangeAspect="1"/>
          </p:cNvPicPr>
          <p:nvPr/>
        </p:nvPicPr>
        <p:blipFill>
          <a:blip r:embed="rId3"/>
          <a:stretch>
            <a:fillRect/>
          </a:stretch>
        </p:blipFill>
        <p:spPr>
          <a:xfrm>
            <a:off x="2325700" y="3209971"/>
            <a:ext cx="8041173" cy="1577208"/>
          </a:xfrm>
          <a:prstGeom prst="rect">
            <a:avLst/>
          </a:prstGeom>
        </p:spPr>
      </p:pic>
    </p:spTree>
    <p:extLst>
      <p:ext uri="{BB962C8B-B14F-4D97-AF65-F5344CB8AC3E}">
        <p14:creationId xmlns:p14="http://schemas.microsoft.com/office/powerpoint/2010/main" val="4662633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3505200" cy="461665"/>
          </a:xfrm>
          <a:prstGeom prst="rect">
            <a:avLst/>
          </a:prstGeom>
          <a:noFill/>
        </p:spPr>
        <p:txBody>
          <a:bodyPr wrap="square" rtlCol="0">
            <a:spAutoFit/>
          </a:bodyPr>
          <a:lstStyle/>
          <a:p>
            <a:r>
              <a:rPr lang="en-US" sz="2400" b="1" i="1" dirty="0" smtClean="0"/>
              <a:t>Slab Reinforcement</a:t>
            </a:r>
            <a:endParaRPr lang="en-US" sz="2400" b="1" dirty="0">
              <a:latin typeface="Times New Roman" pitchFamily="18" charset="0"/>
              <a:cs typeface="Times New Roman" pitchFamily="18" charset="0"/>
            </a:endParaRPr>
          </a:p>
        </p:txBody>
      </p:sp>
      <p:pic>
        <p:nvPicPr>
          <p:cNvPr id="5" name="Picture 4"/>
          <p:cNvPicPr>
            <a:picLocks noChangeAspect="1"/>
          </p:cNvPicPr>
          <p:nvPr/>
        </p:nvPicPr>
        <p:blipFill>
          <a:blip r:embed="rId2"/>
          <a:stretch>
            <a:fillRect/>
          </a:stretch>
        </p:blipFill>
        <p:spPr>
          <a:xfrm>
            <a:off x="2082438" y="1458289"/>
            <a:ext cx="4600575" cy="4610100"/>
          </a:xfrm>
          <a:prstGeom prst="rect">
            <a:avLst/>
          </a:prstGeom>
        </p:spPr>
      </p:pic>
      <p:pic>
        <p:nvPicPr>
          <p:cNvPr id="6" name="Picture 5"/>
          <p:cNvPicPr>
            <a:picLocks noChangeAspect="1"/>
          </p:cNvPicPr>
          <p:nvPr/>
        </p:nvPicPr>
        <p:blipFill>
          <a:blip r:embed="rId3"/>
          <a:stretch>
            <a:fillRect/>
          </a:stretch>
        </p:blipFill>
        <p:spPr>
          <a:xfrm>
            <a:off x="6683013" y="2866379"/>
            <a:ext cx="2989911" cy="3202010"/>
          </a:xfrm>
          <a:prstGeom prst="rect">
            <a:avLst/>
          </a:prstGeom>
        </p:spPr>
      </p:pic>
    </p:spTree>
    <p:extLst>
      <p:ext uri="{BB962C8B-B14F-4D97-AF65-F5344CB8AC3E}">
        <p14:creationId xmlns:p14="http://schemas.microsoft.com/office/powerpoint/2010/main" val="27016974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3505200" cy="461665"/>
          </a:xfrm>
          <a:prstGeom prst="rect">
            <a:avLst/>
          </a:prstGeom>
          <a:noFill/>
        </p:spPr>
        <p:txBody>
          <a:bodyPr wrap="square" rtlCol="0">
            <a:spAutoFit/>
          </a:bodyPr>
          <a:lstStyle/>
          <a:p>
            <a:r>
              <a:rPr lang="en-US" sz="2400" b="1" i="1" dirty="0" smtClean="0"/>
              <a:t>Beam Layout</a:t>
            </a:r>
            <a:endParaRPr lang="en-US" sz="2400" b="1" dirty="0">
              <a:latin typeface="Times New Roman" pitchFamily="18" charset="0"/>
              <a:cs typeface="Times New Roman" pitchFamily="18" charset="0"/>
            </a:endParaRPr>
          </a:p>
        </p:txBody>
      </p:sp>
      <p:pic>
        <p:nvPicPr>
          <p:cNvPr id="4" name="Picture 3"/>
          <p:cNvPicPr>
            <a:picLocks noChangeAspect="1"/>
          </p:cNvPicPr>
          <p:nvPr/>
        </p:nvPicPr>
        <p:blipFill>
          <a:blip r:embed="rId2"/>
          <a:stretch>
            <a:fillRect/>
          </a:stretch>
        </p:blipFill>
        <p:spPr>
          <a:xfrm>
            <a:off x="2797318" y="1458289"/>
            <a:ext cx="6236607" cy="5029200"/>
          </a:xfrm>
          <a:prstGeom prst="rect">
            <a:avLst/>
          </a:prstGeom>
        </p:spPr>
      </p:pic>
    </p:spTree>
    <p:extLst>
      <p:ext uri="{BB962C8B-B14F-4D97-AF65-F5344CB8AC3E}">
        <p14:creationId xmlns:p14="http://schemas.microsoft.com/office/powerpoint/2010/main" val="13255160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3505200" cy="461665"/>
          </a:xfrm>
          <a:prstGeom prst="rect">
            <a:avLst/>
          </a:prstGeom>
          <a:noFill/>
        </p:spPr>
        <p:txBody>
          <a:bodyPr wrap="square" rtlCol="0">
            <a:spAutoFit/>
          </a:bodyPr>
          <a:lstStyle/>
          <a:p>
            <a:r>
              <a:rPr lang="en-US" sz="2400" b="1" i="1" dirty="0" smtClean="0"/>
              <a:t>Beam Reinforcement</a:t>
            </a:r>
            <a:endParaRPr lang="en-US" sz="2400" b="1" dirty="0">
              <a:latin typeface="Times New Roman" pitchFamily="18" charset="0"/>
              <a:cs typeface="Times New Roman" pitchFamily="18" charset="0"/>
            </a:endParaRPr>
          </a:p>
        </p:txBody>
      </p:sp>
      <p:pic>
        <p:nvPicPr>
          <p:cNvPr id="7" name="Picture 6"/>
          <p:cNvPicPr>
            <a:picLocks noChangeAspect="1"/>
          </p:cNvPicPr>
          <p:nvPr/>
        </p:nvPicPr>
        <p:blipFill>
          <a:blip r:embed="rId2"/>
          <a:stretch>
            <a:fillRect/>
          </a:stretch>
        </p:blipFill>
        <p:spPr>
          <a:xfrm>
            <a:off x="2268705" y="3952164"/>
            <a:ext cx="3318933" cy="2743200"/>
          </a:xfrm>
          <a:prstGeom prst="rect">
            <a:avLst/>
          </a:prstGeom>
        </p:spPr>
      </p:pic>
      <p:pic>
        <p:nvPicPr>
          <p:cNvPr id="4" name="Picture 3"/>
          <p:cNvPicPr>
            <a:picLocks noChangeAspect="1"/>
          </p:cNvPicPr>
          <p:nvPr/>
        </p:nvPicPr>
        <p:blipFill>
          <a:blip r:embed="rId3"/>
          <a:stretch>
            <a:fillRect/>
          </a:stretch>
        </p:blipFill>
        <p:spPr>
          <a:xfrm>
            <a:off x="5992883" y="3952164"/>
            <a:ext cx="3248198" cy="2743200"/>
          </a:xfrm>
          <a:prstGeom prst="rect">
            <a:avLst/>
          </a:prstGeom>
        </p:spPr>
      </p:pic>
      <p:pic>
        <p:nvPicPr>
          <p:cNvPr id="5" name="Picture 4"/>
          <p:cNvPicPr>
            <a:picLocks noChangeAspect="1"/>
          </p:cNvPicPr>
          <p:nvPr/>
        </p:nvPicPr>
        <p:blipFill>
          <a:blip r:embed="rId4"/>
          <a:stretch>
            <a:fillRect/>
          </a:stretch>
        </p:blipFill>
        <p:spPr>
          <a:xfrm>
            <a:off x="1066613" y="1407583"/>
            <a:ext cx="9852540" cy="2560320"/>
          </a:xfrm>
          <a:prstGeom prst="rect">
            <a:avLst/>
          </a:prstGeom>
        </p:spPr>
      </p:pic>
    </p:spTree>
    <p:extLst>
      <p:ext uri="{BB962C8B-B14F-4D97-AF65-F5344CB8AC3E}">
        <p14:creationId xmlns:p14="http://schemas.microsoft.com/office/powerpoint/2010/main" val="38394876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4615542" cy="461665"/>
          </a:xfrm>
          <a:prstGeom prst="rect">
            <a:avLst/>
          </a:prstGeom>
          <a:noFill/>
        </p:spPr>
        <p:txBody>
          <a:bodyPr wrap="square" rtlCol="0">
            <a:spAutoFit/>
          </a:bodyPr>
          <a:lstStyle/>
          <a:p>
            <a:r>
              <a:rPr lang="en-US" sz="2400" b="1" i="1" dirty="0" smtClean="0"/>
              <a:t>Bracket Beam Reinforcement</a:t>
            </a:r>
            <a:endParaRPr lang="en-US" sz="2400" b="1" dirty="0">
              <a:latin typeface="Times New Roman" pitchFamily="18" charset="0"/>
              <a:cs typeface="Times New Roman" pitchFamily="18" charset="0"/>
            </a:endParaRPr>
          </a:p>
        </p:txBody>
      </p:sp>
      <p:pic>
        <p:nvPicPr>
          <p:cNvPr id="9" name="Picture 8"/>
          <p:cNvPicPr/>
          <p:nvPr/>
        </p:nvPicPr>
        <p:blipFill>
          <a:blip r:embed="rId2"/>
          <a:stretch>
            <a:fillRect/>
          </a:stretch>
        </p:blipFill>
        <p:spPr>
          <a:xfrm>
            <a:off x="3604577" y="1458289"/>
            <a:ext cx="4967923" cy="4516755"/>
          </a:xfrm>
          <a:prstGeom prst="rect">
            <a:avLst/>
          </a:prstGeom>
        </p:spPr>
      </p:pic>
    </p:spTree>
    <p:extLst>
      <p:ext uri="{BB962C8B-B14F-4D97-AF65-F5344CB8AC3E}">
        <p14:creationId xmlns:p14="http://schemas.microsoft.com/office/powerpoint/2010/main" val="41411559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3632562" cy="461665"/>
          </a:xfrm>
          <a:prstGeom prst="rect">
            <a:avLst/>
          </a:prstGeom>
          <a:noFill/>
        </p:spPr>
        <p:txBody>
          <a:bodyPr wrap="square" rtlCol="0">
            <a:spAutoFit/>
          </a:bodyPr>
          <a:lstStyle/>
          <a:p>
            <a:r>
              <a:rPr lang="en-US" sz="2400" b="1" i="1" dirty="0" smtClean="0"/>
              <a:t>Column Reinforcement</a:t>
            </a:r>
            <a:endParaRPr lang="en-US" sz="2400" b="1" dirty="0">
              <a:latin typeface="Times New Roman" pitchFamily="18" charset="0"/>
              <a:cs typeface="Times New Roman" pitchFamily="18" charset="0"/>
            </a:endParaRPr>
          </a:p>
        </p:txBody>
      </p:sp>
      <p:pic>
        <p:nvPicPr>
          <p:cNvPr id="7" name="Picture 6"/>
          <p:cNvPicPr>
            <a:picLocks noChangeAspect="1"/>
          </p:cNvPicPr>
          <p:nvPr/>
        </p:nvPicPr>
        <p:blipFill>
          <a:blip r:embed="rId2"/>
          <a:stretch>
            <a:fillRect/>
          </a:stretch>
        </p:blipFill>
        <p:spPr>
          <a:xfrm>
            <a:off x="7270731" y="448627"/>
            <a:ext cx="2333625" cy="6029325"/>
          </a:xfrm>
          <a:prstGeom prst="rect">
            <a:avLst/>
          </a:prstGeom>
        </p:spPr>
      </p:pic>
      <p:pic>
        <p:nvPicPr>
          <p:cNvPr id="8" name="Picture 7"/>
          <p:cNvPicPr>
            <a:picLocks noChangeAspect="1"/>
          </p:cNvPicPr>
          <p:nvPr/>
        </p:nvPicPr>
        <p:blipFill>
          <a:blip r:embed="rId3"/>
          <a:stretch>
            <a:fillRect/>
          </a:stretch>
        </p:blipFill>
        <p:spPr>
          <a:xfrm>
            <a:off x="2082438" y="2339340"/>
            <a:ext cx="4991724" cy="3657600"/>
          </a:xfrm>
          <a:prstGeom prst="rect">
            <a:avLst/>
          </a:prstGeom>
        </p:spPr>
      </p:pic>
    </p:spTree>
    <p:extLst>
      <p:ext uri="{BB962C8B-B14F-4D97-AF65-F5344CB8AC3E}">
        <p14:creationId xmlns:p14="http://schemas.microsoft.com/office/powerpoint/2010/main" val="33368672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4320540" cy="461665"/>
          </a:xfrm>
          <a:prstGeom prst="rect">
            <a:avLst/>
          </a:prstGeom>
          <a:noFill/>
        </p:spPr>
        <p:txBody>
          <a:bodyPr wrap="square" rtlCol="0">
            <a:spAutoFit/>
          </a:bodyPr>
          <a:lstStyle/>
          <a:p>
            <a:r>
              <a:rPr lang="en-US" sz="2400" b="1" i="1" dirty="0" smtClean="0"/>
              <a:t>Shear wall Reinforcement</a:t>
            </a:r>
            <a:endParaRPr lang="en-US" sz="2400" b="1" dirty="0">
              <a:latin typeface="Times New Roman" pitchFamily="18" charset="0"/>
              <a:cs typeface="Times New Roman" pitchFamily="18" charset="0"/>
            </a:endParaRPr>
          </a:p>
        </p:txBody>
      </p:sp>
      <p:pic>
        <p:nvPicPr>
          <p:cNvPr id="4" name="Picture 3"/>
          <p:cNvPicPr>
            <a:picLocks noChangeAspect="1"/>
          </p:cNvPicPr>
          <p:nvPr/>
        </p:nvPicPr>
        <p:blipFill>
          <a:blip r:embed="rId2"/>
          <a:stretch>
            <a:fillRect/>
          </a:stretch>
        </p:blipFill>
        <p:spPr>
          <a:xfrm>
            <a:off x="1878902" y="1355419"/>
            <a:ext cx="4727611" cy="5303520"/>
          </a:xfrm>
          <a:prstGeom prst="rect">
            <a:avLst/>
          </a:prstGeom>
        </p:spPr>
      </p:pic>
      <p:pic>
        <p:nvPicPr>
          <p:cNvPr id="5" name="Picture 4"/>
          <p:cNvPicPr>
            <a:picLocks noChangeAspect="1"/>
          </p:cNvPicPr>
          <p:nvPr/>
        </p:nvPicPr>
        <p:blipFill>
          <a:blip r:embed="rId3"/>
          <a:stretch>
            <a:fillRect/>
          </a:stretch>
        </p:blipFill>
        <p:spPr>
          <a:xfrm>
            <a:off x="6606513" y="1355419"/>
            <a:ext cx="5184784" cy="5303520"/>
          </a:xfrm>
          <a:prstGeom prst="rect">
            <a:avLst/>
          </a:prstGeom>
        </p:spPr>
      </p:pic>
    </p:spTree>
    <p:extLst>
      <p:ext uri="{BB962C8B-B14F-4D97-AF65-F5344CB8AC3E}">
        <p14:creationId xmlns:p14="http://schemas.microsoft.com/office/powerpoint/2010/main" val="20473747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057355" y="996624"/>
            <a:ext cx="3505200" cy="461665"/>
          </a:xfrm>
          <a:prstGeom prst="rect">
            <a:avLst/>
          </a:prstGeom>
          <a:noFill/>
        </p:spPr>
        <p:txBody>
          <a:bodyPr wrap="square" rtlCol="0">
            <a:spAutoFit/>
          </a:bodyPr>
          <a:lstStyle/>
          <a:p>
            <a:r>
              <a:rPr lang="en-US" sz="2400" b="1" i="1" dirty="0" smtClean="0"/>
              <a:t>Stairs Reinforcement</a:t>
            </a:r>
            <a:endParaRPr lang="en-US" sz="2400" b="1" dirty="0">
              <a:latin typeface="Times New Roman" pitchFamily="18" charset="0"/>
              <a:cs typeface="Times New Roman" pitchFamily="18" charset="0"/>
            </a:endParaRPr>
          </a:p>
        </p:txBody>
      </p:sp>
      <p:pic>
        <p:nvPicPr>
          <p:cNvPr id="3" name="Picture 2"/>
          <p:cNvPicPr>
            <a:picLocks noChangeAspect="1"/>
          </p:cNvPicPr>
          <p:nvPr/>
        </p:nvPicPr>
        <p:blipFill>
          <a:blip r:embed="rId2"/>
          <a:stretch>
            <a:fillRect/>
          </a:stretch>
        </p:blipFill>
        <p:spPr>
          <a:xfrm>
            <a:off x="1837921" y="1458289"/>
            <a:ext cx="9322167" cy="5303520"/>
          </a:xfrm>
          <a:prstGeom prst="rect">
            <a:avLst/>
          </a:prstGeom>
        </p:spPr>
      </p:pic>
    </p:spTree>
    <p:extLst>
      <p:ext uri="{BB962C8B-B14F-4D97-AF65-F5344CB8AC3E}">
        <p14:creationId xmlns:p14="http://schemas.microsoft.com/office/powerpoint/2010/main" val="2273198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Site location:</a:t>
            </a:r>
            <a:endParaRPr lang="en-US" sz="2800" b="1" dirty="0">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2082438" y="996624"/>
            <a:ext cx="9183872" cy="756356"/>
          </a:xfrm>
          <a:prstGeom prst="rect">
            <a:avLst/>
          </a:prstGeom>
        </p:spPr>
        <p:txBody>
          <a:bodyPr vert="horz" lIns="91440" tIns="45720" rIns="91440" bIns="45720" rtlCol="0" anchor="b">
            <a:normAutofit fontScale="92500"/>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nSpc>
                <a:spcPct val="160000"/>
              </a:lnSpc>
              <a:buFont typeface="Wingdings" panose="05000000000000000000" pitchFamily="2" charset="2"/>
              <a:buChar char="v"/>
            </a:pPr>
            <a:r>
              <a:rPr lang="en-US" sz="2600" dirty="0" smtClean="0">
                <a:latin typeface="Times New Roman" panose="02020603050405020304" pitchFamily="18" charset="0"/>
                <a:cs typeface="Times New Roman" panose="02020603050405020304" pitchFamily="18" charset="0"/>
              </a:rPr>
              <a:t>Location: Nablus City, </a:t>
            </a:r>
            <a:r>
              <a:rPr lang="en-US" sz="2600" dirty="0" err="1" smtClean="0">
                <a:latin typeface="Times New Roman" panose="02020603050405020304" pitchFamily="18" charset="0"/>
                <a:cs typeface="Times New Roman" panose="02020603050405020304" pitchFamily="18" charset="0"/>
              </a:rPr>
              <a:t>Rafidya</a:t>
            </a:r>
            <a:r>
              <a:rPr lang="en-US" sz="2600" dirty="0" smtClean="0">
                <a:latin typeface="Times New Roman" panose="02020603050405020304" pitchFamily="18" charset="0"/>
                <a:cs typeface="Times New Roman" panose="02020603050405020304" pitchFamily="18" charset="0"/>
              </a:rPr>
              <a:t> street behind of </a:t>
            </a:r>
            <a:r>
              <a:rPr lang="en-US" sz="2600" dirty="0" err="1" smtClean="0">
                <a:latin typeface="Times New Roman" panose="02020603050405020304" pitchFamily="18" charset="0"/>
                <a:cs typeface="Times New Roman" panose="02020603050405020304" pitchFamily="18" charset="0"/>
              </a:rPr>
              <a:t>Amaken</a:t>
            </a:r>
            <a:r>
              <a:rPr lang="en-US" sz="2600" dirty="0" smtClean="0">
                <a:latin typeface="Times New Roman" panose="02020603050405020304" pitchFamily="18" charset="0"/>
                <a:cs typeface="Times New Roman" panose="02020603050405020304" pitchFamily="18" charset="0"/>
              </a:rPr>
              <a:t> Restaurant  </a:t>
            </a:r>
            <a:endParaRPr lang="en-US" sz="2600"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2542" y="1939377"/>
            <a:ext cx="8923663" cy="4411509"/>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9022065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2084616" y="996624"/>
            <a:ext cx="3505200" cy="461665"/>
          </a:xfrm>
          <a:prstGeom prst="rect">
            <a:avLst/>
          </a:prstGeom>
          <a:noFill/>
        </p:spPr>
        <p:txBody>
          <a:bodyPr wrap="square" rtlCol="0">
            <a:spAutoFit/>
          </a:bodyPr>
          <a:lstStyle/>
          <a:p>
            <a:r>
              <a:rPr lang="en-US" sz="2400" b="1" i="1" dirty="0" smtClean="0"/>
              <a:t>Footing layout</a:t>
            </a:r>
            <a:endParaRPr lang="en-US" sz="2400" b="1" dirty="0">
              <a:latin typeface="Times New Roman" pitchFamily="18" charset="0"/>
              <a:cs typeface="Times New Roman" pitchFamily="18" charset="0"/>
            </a:endParaRPr>
          </a:p>
        </p:txBody>
      </p:sp>
      <p:pic>
        <p:nvPicPr>
          <p:cNvPr id="3" name="Picture 2"/>
          <p:cNvPicPr>
            <a:picLocks noChangeAspect="1"/>
          </p:cNvPicPr>
          <p:nvPr/>
        </p:nvPicPr>
        <p:blipFill>
          <a:blip r:embed="rId2"/>
          <a:stretch>
            <a:fillRect/>
          </a:stretch>
        </p:blipFill>
        <p:spPr>
          <a:xfrm>
            <a:off x="2867976" y="1458289"/>
            <a:ext cx="7148972" cy="5303520"/>
          </a:xfrm>
          <a:prstGeom prst="rect">
            <a:avLst/>
          </a:prstGeom>
        </p:spPr>
      </p:pic>
    </p:spTree>
    <p:extLst>
      <p:ext uri="{BB962C8B-B14F-4D97-AF65-F5344CB8AC3E}">
        <p14:creationId xmlns:p14="http://schemas.microsoft.com/office/powerpoint/2010/main" val="26841473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06780"/>
            <a:ext cx="3701142" cy="461665"/>
          </a:xfrm>
          <a:prstGeom prst="rect">
            <a:avLst/>
          </a:prstGeom>
          <a:noFill/>
        </p:spPr>
        <p:txBody>
          <a:bodyPr wrap="square" rtlCol="0">
            <a:spAutoFit/>
          </a:bodyPr>
          <a:lstStyle/>
          <a:p>
            <a:r>
              <a:rPr lang="en-US" sz="2400" b="1" i="1" dirty="0" smtClean="0"/>
              <a:t>Footing Reinforcement</a:t>
            </a:r>
            <a:endParaRPr lang="en-US" sz="2400" b="1" dirty="0">
              <a:latin typeface="Times New Roman" pitchFamily="18" charset="0"/>
              <a:cs typeface="Times New Roman" pitchFamily="18" charset="0"/>
            </a:endParaRPr>
          </a:p>
        </p:txBody>
      </p:sp>
      <p:pic>
        <p:nvPicPr>
          <p:cNvPr id="4" name="Picture 3"/>
          <p:cNvPicPr>
            <a:picLocks noChangeAspect="1"/>
          </p:cNvPicPr>
          <p:nvPr/>
        </p:nvPicPr>
        <p:blipFill>
          <a:blip r:embed="rId2"/>
          <a:stretch>
            <a:fillRect/>
          </a:stretch>
        </p:blipFill>
        <p:spPr>
          <a:xfrm>
            <a:off x="2011680" y="1368445"/>
            <a:ext cx="3771900" cy="5124450"/>
          </a:xfrm>
          <a:prstGeom prst="rect">
            <a:avLst/>
          </a:prstGeom>
        </p:spPr>
      </p:pic>
      <p:pic>
        <p:nvPicPr>
          <p:cNvPr id="5" name="Picture 4"/>
          <p:cNvPicPr>
            <a:picLocks noChangeAspect="1"/>
          </p:cNvPicPr>
          <p:nvPr/>
        </p:nvPicPr>
        <p:blipFill>
          <a:blip r:embed="rId3"/>
          <a:stretch>
            <a:fillRect/>
          </a:stretch>
        </p:blipFill>
        <p:spPr>
          <a:xfrm>
            <a:off x="6217920" y="1997095"/>
            <a:ext cx="3562350" cy="3867150"/>
          </a:xfrm>
          <a:prstGeom prst="rect">
            <a:avLst/>
          </a:prstGeom>
        </p:spPr>
      </p:pic>
    </p:spTree>
    <p:extLst>
      <p:ext uri="{BB962C8B-B14F-4D97-AF65-F5344CB8AC3E}">
        <p14:creationId xmlns:p14="http://schemas.microsoft.com/office/powerpoint/2010/main" val="14176281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158639" y="996624"/>
            <a:ext cx="4595452" cy="461665"/>
          </a:xfrm>
          <a:prstGeom prst="rect">
            <a:avLst/>
          </a:prstGeom>
          <a:noFill/>
        </p:spPr>
        <p:txBody>
          <a:bodyPr wrap="square" rtlCol="0">
            <a:spAutoFit/>
          </a:bodyPr>
          <a:lstStyle/>
          <a:p>
            <a:r>
              <a:rPr lang="en-US" sz="2400" b="1" i="1" dirty="0" smtClean="0"/>
              <a:t>Earthquake Requirements  </a:t>
            </a:r>
            <a:endParaRPr lang="en-US" sz="2400" b="1" dirty="0">
              <a:latin typeface="Times New Roman" pitchFamily="18" charset="0"/>
              <a:cs typeface="Times New Roman" pitchFamily="18" charset="0"/>
            </a:endParaRPr>
          </a:p>
        </p:txBody>
      </p:sp>
      <p:sp>
        <p:nvSpPr>
          <p:cNvPr id="6" name="Rectangle 5"/>
          <p:cNvSpPr/>
          <p:nvPr/>
        </p:nvSpPr>
        <p:spPr>
          <a:xfrm>
            <a:off x="2156344" y="1950880"/>
            <a:ext cx="8929838" cy="385362"/>
          </a:xfrm>
          <a:prstGeom prst="rect">
            <a:avLst/>
          </a:prstGeom>
        </p:spPr>
        <p:txBody>
          <a:bodyPr wrap="square">
            <a:spAutoFit/>
          </a:bodyPr>
          <a:lstStyle/>
          <a:p>
            <a:pPr>
              <a:lnSpc>
                <a:spcPct val="115000"/>
              </a:lnSpc>
              <a:spcAft>
                <a:spcPts val="1000"/>
              </a:spcAft>
            </a:pPr>
            <a:endParaRPr lang="en-US"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8" name="Rectangle 7"/>
          <p:cNvSpPr/>
          <p:nvPr/>
        </p:nvSpPr>
        <p:spPr>
          <a:xfrm>
            <a:off x="2082438" y="1455103"/>
            <a:ext cx="8929838" cy="857671"/>
          </a:xfrm>
          <a:prstGeom prst="rect">
            <a:avLst/>
          </a:prstGeom>
        </p:spPr>
        <p:txBody>
          <a:bodyPr wrap="square">
            <a:spAutoFit/>
          </a:bodyPr>
          <a:lstStyle/>
          <a:p>
            <a:pPr marL="285750" indent="-285750">
              <a:lnSpc>
                <a:spcPct val="115000"/>
              </a:lnSpc>
              <a:spcAft>
                <a:spcPts val="1000"/>
              </a:spcAft>
              <a:buFont typeface="Arial" panose="020B0604020202020204" pitchFamily="34" charset="0"/>
              <a:buChar char="•"/>
            </a:pPr>
            <a:r>
              <a:rPr lang="en-US" dirty="0" smtClean="0">
                <a:effectLst/>
                <a:latin typeface="Times New Roman" panose="02020603050405020304" pitchFamily="18" charset="0"/>
                <a:ea typeface="Calibri" panose="020F0502020204030204" pitchFamily="34" charset="0"/>
                <a:cs typeface="Arial" panose="020B0604020202020204" pitchFamily="34" charset="0"/>
              </a:rPr>
              <a:t>Angel Shear wall at the corner of building.</a:t>
            </a:r>
          </a:p>
          <a:p>
            <a:pPr marL="285750" indent="-285750">
              <a:lnSpc>
                <a:spcPct val="115000"/>
              </a:lnSpc>
              <a:spcAft>
                <a:spcPts val="1000"/>
              </a:spcAft>
              <a:buFont typeface="Arial" panose="020B0604020202020204" pitchFamily="34" charset="0"/>
              <a:buChar char="•"/>
            </a:pPr>
            <a:r>
              <a:rPr lang="en-US" dirty="0" smtClean="0">
                <a:latin typeface="Times New Roman" panose="02020603050405020304" pitchFamily="18" charset="0"/>
                <a:ea typeface="Calibri" panose="020F0502020204030204" pitchFamily="34" charset="0"/>
                <a:cs typeface="Arial" panose="020B0604020202020204" pitchFamily="34" charset="0"/>
              </a:rPr>
              <a:t>Bracket beam at cantilever </a:t>
            </a:r>
            <a:r>
              <a:rPr lang="en-US" dirty="0">
                <a:latin typeface="Times New Roman" panose="02020603050405020304" pitchFamily="18" charset="0"/>
                <a:ea typeface="Calibri" panose="020F0502020204030204" pitchFamily="34" charset="0"/>
                <a:cs typeface="Arial" panose="020B0604020202020204" pitchFamily="34" charset="0"/>
              </a:rPr>
              <a:t>to reduce potential risk </a:t>
            </a:r>
            <a:r>
              <a:rPr lang="en-US" dirty="0" smtClean="0">
                <a:latin typeface="Times New Roman" panose="02020603050405020304" pitchFamily="18" charset="0"/>
                <a:ea typeface="Calibri" panose="020F0502020204030204" pitchFamily="34" charset="0"/>
                <a:cs typeface="Arial" panose="020B0604020202020204" pitchFamily="34" charset="0"/>
              </a:rPr>
              <a:t>for cantilever </a:t>
            </a:r>
            <a:r>
              <a:rPr lang="en-US" dirty="0" smtClean="0">
                <a:effectLst/>
                <a:latin typeface="Times New Roman" panose="02020603050405020304" pitchFamily="18" charset="0"/>
                <a:ea typeface="Calibri" panose="020F0502020204030204" pitchFamily="34" charset="0"/>
                <a:cs typeface="Arial" panose="020B0604020202020204" pitchFamily="34" charset="0"/>
              </a:rPr>
              <a:t> </a:t>
            </a:r>
            <a:endParaRPr lang="en-US" dirty="0">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5" name="Picture 4"/>
          <p:cNvPicPr>
            <a:picLocks noChangeAspect="1"/>
          </p:cNvPicPr>
          <p:nvPr/>
        </p:nvPicPr>
        <p:blipFill>
          <a:blip r:embed="rId2"/>
          <a:stretch>
            <a:fillRect/>
          </a:stretch>
        </p:blipFill>
        <p:spPr>
          <a:xfrm>
            <a:off x="2156344" y="2312774"/>
            <a:ext cx="7242966" cy="4114800"/>
          </a:xfrm>
          <a:prstGeom prst="rect">
            <a:avLst/>
          </a:prstGeom>
        </p:spPr>
      </p:pic>
    </p:spTree>
    <p:extLst>
      <p:ext uri="{BB962C8B-B14F-4D97-AF65-F5344CB8AC3E}">
        <p14:creationId xmlns:p14="http://schemas.microsoft.com/office/powerpoint/2010/main" val="21969665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4615542" cy="461665"/>
          </a:xfrm>
          <a:prstGeom prst="rect">
            <a:avLst/>
          </a:prstGeom>
          <a:noFill/>
        </p:spPr>
        <p:txBody>
          <a:bodyPr wrap="square" rtlCol="0">
            <a:spAutoFit/>
          </a:bodyPr>
          <a:lstStyle/>
          <a:p>
            <a:r>
              <a:rPr lang="en-US" sz="2400" b="1" i="1" dirty="0" smtClean="0"/>
              <a:t>Bracket Beam Reinforcement</a:t>
            </a:r>
            <a:endParaRPr lang="en-US" sz="2400" b="1" dirty="0">
              <a:latin typeface="Times New Roman" pitchFamily="18" charset="0"/>
              <a:cs typeface="Times New Roman" pitchFamily="18" charset="0"/>
            </a:endParaRPr>
          </a:p>
        </p:txBody>
      </p:sp>
      <p:pic>
        <p:nvPicPr>
          <p:cNvPr id="9" name="Picture 8"/>
          <p:cNvPicPr/>
          <p:nvPr/>
        </p:nvPicPr>
        <p:blipFill>
          <a:blip r:embed="rId2"/>
          <a:stretch>
            <a:fillRect/>
          </a:stretch>
        </p:blipFill>
        <p:spPr>
          <a:xfrm>
            <a:off x="3604577" y="1458289"/>
            <a:ext cx="4967923" cy="4516755"/>
          </a:xfrm>
          <a:prstGeom prst="rect">
            <a:avLst/>
          </a:prstGeom>
        </p:spPr>
      </p:pic>
    </p:spTree>
    <p:extLst>
      <p:ext uri="{BB962C8B-B14F-4D97-AF65-F5344CB8AC3E}">
        <p14:creationId xmlns:p14="http://schemas.microsoft.com/office/powerpoint/2010/main" val="38621277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Structural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7" y="996624"/>
            <a:ext cx="4993771" cy="461665"/>
          </a:xfrm>
          <a:prstGeom prst="rect">
            <a:avLst/>
          </a:prstGeom>
          <a:noFill/>
        </p:spPr>
        <p:txBody>
          <a:bodyPr wrap="square" rtlCol="0">
            <a:spAutoFit/>
          </a:bodyPr>
          <a:lstStyle/>
          <a:p>
            <a:r>
              <a:rPr lang="en-US" sz="2400" b="1" i="1" dirty="0" smtClean="0"/>
              <a:t>Reinforcement around window </a:t>
            </a:r>
            <a:endParaRPr lang="en-US" sz="2400" b="1" dirty="0">
              <a:latin typeface="Times New Roman" pitchFamily="18" charset="0"/>
              <a:cs typeface="Times New Roman" pitchFamily="18" charset="0"/>
            </a:endParaRPr>
          </a:p>
        </p:txBody>
      </p:sp>
      <p:pic>
        <p:nvPicPr>
          <p:cNvPr id="5" name="Picture 4" descr="222"/>
          <p:cNvPicPr/>
          <p:nvPr/>
        </p:nvPicPr>
        <p:blipFill>
          <a:blip r:embed="rId2">
            <a:extLst>
              <a:ext uri="{28A0092B-C50C-407E-A947-70E740481C1C}">
                <a14:useLocalDpi xmlns:a14="http://schemas.microsoft.com/office/drawing/2010/main" val="0"/>
              </a:ext>
            </a:extLst>
          </a:blip>
          <a:srcRect/>
          <a:stretch>
            <a:fillRect/>
          </a:stretch>
        </p:blipFill>
        <p:spPr bwMode="auto">
          <a:xfrm>
            <a:off x="1810270" y="1884316"/>
            <a:ext cx="4278803" cy="3724015"/>
          </a:xfrm>
          <a:prstGeom prst="rect">
            <a:avLst/>
          </a:prstGeom>
          <a:noFill/>
          <a:ln>
            <a:noFill/>
          </a:ln>
        </p:spPr>
      </p:pic>
      <p:pic>
        <p:nvPicPr>
          <p:cNvPr id="7" name="Picture 6" descr="sys"/>
          <p:cNvPicPr/>
          <p:nvPr/>
        </p:nvPicPr>
        <p:blipFill>
          <a:blip r:embed="rId3">
            <a:extLst>
              <a:ext uri="{28A0092B-C50C-407E-A947-70E740481C1C}">
                <a14:useLocalDpi xmlns:a14="http://schemas.microsoft.com/office/drawing/2010/main" val="0"/>
              </a:ext>
            </a:extLst>
          </a:blip>
          <a:srcRect/>
          <a:stretch>
            <a:fillRect/>
          </a:stretch>
        </p:blipFill>
        <p:spPr bwMode="auto">
          <a:xfrm>
            <a:off x="6398328" y="1846568"/>
            <a:ext cx="3855028" cy="3799511"/>
          </a:xfrm>
          <a:prstGeom prst="rect">
            <a:avLst/>
          </a:prstGeom>
          <a:noFill/>
          <a:ln>
            <a:noFill/>
          </a:ln>
        </p:spPr>
      </p:pic>
    </p:spTree>
    <p:extLst>
      <p:ext uri="{BB962C8B-B14F-4D97-AF65-F5344CB8AC3E}">
        <p14:creationId xmlns:p14="http://schemas.microsoft.com/office/powerpoint/2010/main" val="4045363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txBox="1">
            <a:spLocks/>
          </p:cNvSpPr>
          <p:nvPr/>
        </p:nvSpPr>
        <p:spPr>
          <a:xfrm>
            <a:off x="3007854" y="1269694"/>
            <a:ext cx="8915399" cy="2262781"/>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solidFill>
                  <a:schemeClr val="tx1"/>
                </a:solidFill>
                <a:latin typeface="Times New Roman" pitchFamily="18" charset="0"/>
                <a:cs typeface="Times New Roman" pitchFamily="18" charset="0"/>
              </a:rPr>
              <a:t>Environmental  Design </a:t>
            </a:r>
            <a:endParaRPr lang="en-U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3275278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2234838" y="983289"/>
            <a:ext cx="3124200" cy="461665"/>
          </a:xfrm>
          <a:prstGeom prst="rect">
            <a:avLst/>
          </a:prstGeom>
          <a:noFill/>
        </p:spPr>
        <p:txBody>
          <a:bodyPr wrap="square" rtlCol="0">
            <a:spAutoFit/>
          </a:bodyPr>
          <a:lstStyle/>
          <a:p>
            <a:r>
              <a:rPr lang="en-US" sz="2400" b="1" i="1" dirty="0" smtClean="0">
                <a:cs typeface="Times New Roman" pitchFamily="18" charset="0"/>
              </a:rPr>
              <a:t>Wind analysis:</a:t>
            </a:r>
            <a:endParaRPr lang="en-US" sz="2400" b="1" i="1" dirty="0">
              <a:cs typeface="Times New Roman" pitchFamily="18" charset="0"/>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5905" y="1554479"/>
            <a:ext cx="5911013" cy="4594859"/>
          </a:xfrm>
          <a:prstGeom prst="rect">
            <a:avLst/>
          </a:prstGeom>
        </p:spPr>
      </p:pic>
      <p:pic>
        <p:nvPicPr>
          <p:cNvPr id="7" name="Picture 6"/>
          <p:cNvPicPr/>
          <p:nvPr/>
        </p:nvPicPr>
        <p:blipFill>
          <a:blip r:embed="rId3"/>
          <a:stretch>
            <a:fillRect/>
          </a:stretch>
        </p:blipFill>
        <p:spPr>
          <a:xfrm>
            <a:off x="7626918" y="1554479"/>
            <a:ext cx="3314709" cy="2674621"/>
          </a:xfrm>
          <a:prstGeom prst="rect">
            <a:avLst/>
          </a:prstGeom>
        </p:spPr>
      </p:pic>
    </p:spTree>
    <p:extLst>
      <p:ext uri="{BB962C8B-B14F-4D97-AF65-F5344CB8AC3E}">
        <p14:creationId xmlns:p14="http://schemas.microsoft.com/office/powerpoint/2010/main" val="25184408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2082438" y="987408"/>
            <a:ext cx="3124200" cy="461665"/>
          </a:xfrm>
          <a:prstGeom prst="rect">
            <a:avLst/>
          </a:prstGeom>
          <a:noFill/>
        </p:spPr>
        <p:txBody>
          <a:bodyPr wrap="square" rtlCol="0">
            <a:spAutoFit/>
          </a:bodyPr>
          <a:lstStyle/>
          <a:p>
            <a:r>
              <a:rPr lang="en-US" sz="2400" b="1" i="1" dirty="0" smtClean="0">
                <a:cs typeface="Times New Roman" pitchFamily="18" charset="0"/>
              </a:rPr>
              <a:t>Solar analysis:</a:t>
            </a:r>
            <a:endParaRPr lang="en-US" sz="2400" b="1" i="1" dirty="0">
              <a:cs typeface="Times New Roman" pitchFamily="18" charset="0"/>
            </a:endParaRPr>
          </a:p>
        </p:txBody>
      </p:sp>
      <p:sp>
        <p:nvSpPr>
          <p:cNvPr id="10" name="TextBox 9"/>
          <p:cNvSpPr txBox="1"/>
          <p:nvPr/>
        </p:nvSpPr>
        <p:spPr>
          <a:xfrm>
            <a:off x="1844040" y="6156793"/>
            <a:ext cx="9144000" cy="369332"/>
          </a:xfrm>
          <a:prstGeom prst="rect">
            <a:avLst/>
          </a:prstGeom>
          <a:noFill/>
        </p:spPr>
        <p:txBody>
          <a:bodyPr wrap="square" rtlCol="0">
            <a:spAutoFit/>
          </a:bodyPr>
          <a:lstStyle/>
          <a:p>
            <a:pPr algn="ctr"/>
            <a:r>
              <a:rPr lang="en-US" dirty="0" smtClean="0"/>
              <a:t>Summer day</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4040" y="1394888"/>
            <a:ext cx="10009524" cy="4761905"/>
          </a:xfrm>
          <a:prstGeom prst="rect">
            <a:avLst/>
          </a:prstGeom>
        </p:spPr>
      </p:pic>
    </p:spTree>
    <p:extLst>
      <p:ext uri="{BB962C8B-B14F-4D97-AF65-F5344CB8AC3E}">
        <p14:creationId xmlns:p14="http://schemas.microsoft.com/office/powerpoint/2010/main" val="4147226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2082438" y="987408"/>
            <a:ext cx="3124200" cy="461665"/>
          </a:xfrm>
          <a:prstGeom prst="rect">
            <a:avLst/>
          </a:prstGeom>
          <a:noFill/>
        </p:spPr>
        <p:txBody>
          <a:bodyPr wrap="square" rtlCol="0">
            <a:spAutoFit/>
          </a:bodyPr>
          <a:lstStyle/>
          <a:p>
            <a:r>
              <a:rPr lang="en-US" sz="2400" b="1" i="1" dirty="0" smtClean="0">
                <a:cs typeface="Times New Roman" pitchFamily="18" charset="0"/>
              </a:rPr>
              <a:t>Solar analysis:</a:t>
            </a:r>
            <a:endParaRPr lang="en-US" sz="2400" b="1" i="1" dirty="0">
              <a:cs typeface="Times New Roman" pitchFamily="18" charset="0"/>
            </a:endParaRPr>
          </a:p>
        </p:txBody>
      </p:sp>
      <p:sp>
        <p:nvSpPr>
          <p:cNvPr id="10" name="TextBox 9"/>
          <p:cNvSpPr txBox="1"/>
          <p:nvPr/>
        </p:nvSpPr>
        <p:spPr>
          <a:xfrm>
            <a:off x="1609215" y="6239910"/>
            <a:ext cx="9144000" cy="369332"/>
          </a:xfrm>
          <a:prstGeom prst="rect">
            <a:avLst/>
          </a:prstGeom>
          <a:noFill/>
        </p:spPr>
        <p:txBody>
          <a:bodyPr wrap="square" rtlCol="0">
            <a:spAutoFit/>
          </a:bodyPr>
          <a:lstStyle/>
          <a:p>
            <a:pPr algn="ctr"/>
            <a:r>
              <a:rPr lang="en-US" dirty="0" smtClean="0"/>
              <a:t>Winter day</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2438" y="1420921"/>
            <a:ext cx="8197555" cy="4764024"/>
          </a:xfrm>
          <a:prstGeom prst="rect">
            <a:avLst/>
          </a:prstGeom>
        </p:spPr>
      </p:pic>
    </p:spTree>
    <p:extLst>
      <p:ext uri="{BB962C8B-B14F-4D97-AF65-F5344CB8AC3E}">
        <p14:creationId xmlns:p14="http://schemas.microsoft.com/office/powerpoint/2010/main" val="120890175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2082438" y="988675"/>
            <a:ext cx="3124200" cy="461665"/>
          </a:xfrm>
          <a:prstGeom prst="rect">
            <a:avLst/>
          </a:prstGeom>
          <a:noFill/>
        </p:spPr>
        <p:txBody>
          <a:bodyPr wrap="square" rtlCol="0">
            <a:spAutoFit/>
          </a:bodyPr>
          <a:lstStyle/>
          <a:p>
            <a:r>
              <a:rPr lang="en-US" sz="2400" b="1" i="1" dirty="0" smtClean="0">
                <a:cs typeface="Times New Roman" pitchFamily="18" charset="0"/>
              </a:rPr>
              <a:t>Solar Shading:</a:t>
            </a:r>
            <a:endParaRPr lang="en-US" sz="2400" b="1" i="1" dirty="0">
              <a:cs typeface="Times New Roman" pitchFamily="18" charset="0"/>
            </a:endParaRPr>
          </a:p>
        </p:txBody>
      </p:sp>
      <p:sp>
        <p:nvSpPr>
          <p:cNvPr id="5" name="Content Placeholder 2"/>
          <p:cNvSpPr txBox="1">
            <a:spLocks/>
          </p:cNvSpPr>
          <p:nvPr/>
        </p:nvSpPr>
        <p:spPr>
          <a:xfrm>
            <a:off x="2082438" y="1298215"/>
            <a:ext cx="9463864" cy="1440875"/>
          </a:xfrm>
          <a:prstGeom prst="rect">
            <a:avLst/>
          </a:prstGeom>
        </p:spPr>
        <p:txBody>
          <a:bodyPr vert="horz" lIns="91440" tIns="45720" rIns="91440" bIns="45720" rtlCol="0" anchor="t">
            <a:no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nSpc>
                <a:spcPct val="150000"/>
              </a:lnSpc>
            </a:pPr>
            <a:r>
              <a:rPr lang="en-US" sz="2000" dirty="0" smtClean="0">
                <a:solidFill>
                  <a:schemeClr val="tx1"/>
                </a:solidFill>
                <a:latin typeface="Times New Roman" pitchFamily="18" charset="0"/>
                <a:cs typeface="Times New Roman" pitchFamily="18" charset="0"/>
              </a:rPr>
              <a:t>The southern elevation was considered to be the most critical one because it is fully exposed to solar with large glassing windows which affected the results of solar gaining along the whole .</a:t>
            </a:r>
          </a:p>
        </p:txBody>
      </p:sp>
      <p:pic>
        <p:nvPicPr>
          <p:cNvPr id="3" name="Picture 2"/>
          <p:cNvPicPr>
            <a:picLocks noChangeAspect="1"/>
          </p:cNvPicPr>
          <p:nvPr/>
        </p:nvPicPr>
        <p:blipFill>
          <a:blip r:embed="rId2"/>
          <a:stretch>
            <a:fillRect/>
          </a:stretch>
        </p:blipFill>
        <p:spPr>
          <a:xfrm>
            <a:off x="3216853" y="3040681"/>
            <a:ext cx="5654607" cy="3657600"/>
          </a:xfrm>
          <a:prstGeom prst="rect">
            <a:avLst/>
          </a:prstGeom>
        </p:spPr>
      </p:pic>
    </p:spTree>
    <p:extLst>
      <p:ext uri="{BB962C8B-B14F-4D97-AF65-F5344CB8AC3E}">
        <p14:creationId xmlns:p14="http://schemas.microsoft.com/office/powerpoint/2010/main" val="2689292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Site location:</a:t>
            </a:r>
            <a:endParaRPr lang="en-US" sz="28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3060" y="996624"/>
            <a:ext cx="4856338" cy="3642253"/>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8776" y="997279"/>
            <a:ext cx="4855464" cy="3641598"/>
          </a:xfrm>
          <a:prstGeom prst="rect">
            <a:avLst/>
          </a:prstGeom>
        </p:spPr>
      </p:pic>
      <p:sp>
        <p:nvSpPr>
          <p:cNvPr id="5" name="Title 1"/>
          <p:cNvSpPr txBox="1">
            <a:spLocks/>
          </p:cNvSpPr>
          <p:nvPr/>
        </p:nvSpPr>
        <p:spPr>
          <a:xfrm>
            <a:off x="2346840" y="5541107"/>
            <a:ext cx="9183872" cy="1226545"/>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defTabSz="914400">
              <a:lnSpc>
                <a:spcPct val="150000"/>
              </a:lnSpc>
              <a:spcBef>
                <a:spcPts val="0"/>
              </a:spcBef>
              <a:buFont typeface="Wingdings" pitchFamily="2" charset="2"/>
              <a:buChar char="v"/>
            </a:pPr>
            <a:r>
              <a:rPr lang="en-US" sz="2000" b="1" dirty="0">
                <a:solidFill>
                  <a:prstClr val="black"/>
                </a:solidFill>
                <a:latin typeface="Times New Roman" pitchFamily="18" charset="0"/>
                <a:ea typeface="+mn-ea"/>
                <a:cs typeface="Times New Roman" pitchFamily="18" charset="0"/>
              </a:rPr>
              <a:t>The </a:t>
            </a:r>
            <a:r>
              <a:rPr lang="en-US" sz="2000" b="1" dirty="0" smtClean="0">
                <a:solidFill>
                  <a:prstClr val="black"/>
                </a:solidFill>
                <a:latin typeface="Times New Roman" pitchFamily="18" charset="0"/>
                <a:ea typeface="+mn-ea"/>
                <a:cs typeface="Times New Roman" pitchFamily="18" charset="0"/>
              </a:rPr>
              <a:t>slope </a:t>
            </a:r>
            <a:r>
              <a:rPr lang="en-US" sz="2000" b="1" dirty="0">
                <a:solidFill>
                  <a:prstClr val="black"/>
                </a:solidFill>
                <a:latin typeface="Times New Roman" pitchFamily="18" charset="0"/>
                <a:ea typeface="+mn-ea"/>
                <a:cs typeface="Times New Roman" pitchFamily="18" charset="0"/>
              </a:rPr>
              <a:t>of land can be handled</a:t>
            </a:r>
            <a:r>
              <a:rPr lang="en-US" sz="2000" b="1" dirty="0" smtClean="0">
                <a:solidFill>
                  <a:prstClr val="black"/>
                </a:solidFill>
                <a:latin typeface="Times New Roman" pitchFamily="18" charset="0"/>
                <a:ea typeface="+mn-ea"/>
                <a:cs typeface="Times New Roman" pitchFamily="18" charset="0"/>
              </a:rPr>
              <a:t>.</a:t>
            </a:r>
          </a:p>
          <a:p>
            <a:pPr defTabSz="914400">
              <a:lnSpc>
                <a:spcPct val="150000"/>
              </a:lnSpc>
              <a:spcBef>
                <a:spcPts val="0"/>
              </a:spcBef>
              <a:buFont typeface="Wingdings" pitchFamily="2" charset="2"/>
              <a:buChar char="v"/>
            </a:pPr>
            <a:r>
              <a:rPr lang="en-US" sz="2000" b="1" dirty="0">
                <a:latin typeface="Times New Roman" pitchFamily="18" charset="0"/>
                <a:cs typeface="Times New Roman" pitchFamily="18" charset="0"/>
              </a:rPr>
              <a:t>Has a quiet surrounding environment</a:t>
            </a:r>
            <a:r>
              <a:rPr lang="en-US" sz="2000" b="1" dirty="0" smtClean="0">
                <a:latin typeface="Times New Roman" pitchFamily="18" charset="0"/>
                <a:cs typeface="Times New Roman" pitchFamily="18" charset="0"/>
              </a:rPr>
              <a:t>.</a:t>
            </a:r>
          </a:p>
          <a:p>
            <a:pPr lvl="0" defTabSz="914400">
              <a:lnSpc>
                <a:spcPct val="150000"/>
              </a:lnSpc>
              <a:spcBef>
                <a:spcPts val="0"/>
              </a:spcBef>
            </a:pPr>
            <a:endParaRPr lang="en-US" sz="2000" b="1" dirty="0">
              <a:solidFill>
                <a:prstClr val="black"/>
              </a:solidFill>
              <a:latin typeface="Times New Roman" pitchFamily="18" charset="0"/>
              <a:ea typeface="+mn-ea"/>
              <a:cs typeface="Times New Roman" pitchFamily="18" charset="0"/>
            </a:endParaRPr>
          </a:p>
        </p:txBody>
      </p:sp>
      <p:sp>
        <p:nvSpPr>
          <p:cNvPr id="6" name="Rectangle 5"/>
          <p:cNvSpPr/>
          <p:nvPr/>
        </p:nvSpPr>
        <p:spPr>
          <a:xfrm>
            <a:off x="2346840" y="4870284"/>
            <a:ext cx="2709902" cy="461665"/>
          </a:xfrm>
          <a:prstGeom prst="rect">
            <a:avLst/>
          </a:prstGeom>
        </p:spPr>
        <p:txBody>
          <a:bodyPr wrap="square">
            <a:spAutoFit/>
          </a:bodyPr>
          <a:lstStyle/>
          <a:p>
            <a:r>
              <a:rPr lang="en-US" sz="2400" b="1" dirty="0">
                <a:latin typeface="Times New Roman" panose="02020603050405020304" pitchFamily="18" charset="0"/>
                <a:cs typeface="Times New Roman" panose="02020603050405020304" pitchFamily="18" charset="0"/>
              </a:rPr>
              <a:t>Site Advantages :</a:t>
            </a:r>
            <a:endParaRPr lang="en-US" sz="2400" dirty="0"/>
          </a:p>
        </p:txBody>
      </p:sp>
    </p:spTree>
    <p:extLst>
      <p:ext uri="{BB962C8B-B14F-4D97-AF65-F5344CB8AC3E}">
        <p14:creationId xmlns:p14="http://schemas.microsoft.com/office/powerpoint/2010/main" val="125426927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2082438" y="987408"/>
            <a:ext cx="3124200" cy="461665"/>
          </a:xfrm>
          <a:prstGeom prst="rect">
            <a:avLst/>
          </a:prstGeom>
          <a:noFill/>
        </p:spPr>
        <p:txBody>
          <a:bodyPr wrap="square" rtlCol="0">
            <a:spAutoFit/>
          </a:bodyPr>
          <a:lstStyle/>
          <a:p>
            <a:r>
              <a:rPr lang="en-US" sz="2400" b="1" i="1" dirty="0" smtClean="0">
                <a:cs typeface="Times New Roman" pitchFamily="18" charset="0"/>
              </a:rPr>
              <a:t>Solar Shading:</a:t>
            </a:r>
            <a:endParaRPr lang="en-US" sz="2400" b="1" i="1" dirty="0">
              <a:cs typeface="Times New Roman" pitchFamily="18" charset="0"/>
            </a:endParaRPr>
          </a:p>
        </p:txBody>
      </p:sp>
      <p:sp>
        <p:nvSpPr>
          <p:cNvPr id="7" name="Rectangle 6"/>
          <p:cNvSpPr/>
          <p:nvPr/>
        </p:nvSpPr>
        <p:spPr>
          <a:xfrm>
            <a:off x="2082438" y="1728164"/>
            <a:ext cx="8153400" cy="1477328"/>
          </a:xfrm>
          <a:prstGeom prst="rect">
            <a:avLst/>
          </a:prstGeom>
        </p:spPr>
        <p:txBody>
          <a:bodyPr wrap="square">
            <a:spAutoFit/>
          </a:bodyPr>
          <a:lstStyle/>
          <a:p>
            <a:pPr>
              <a:lnSpc>
                <a:spcPct val="150000"/>
              </a:lnSpc>
            </a:pPr>
            <a:r>
              <a:rPr lang="en-US" sz="2000" dirty="0" smtClean="0">
                <a:latin typeface="Times New Roman" pitchFamily="18" charset="0"/>
                <a:cs typeface="Times New Roman" pitchFamily="18" charset="0"/>
              </a:rPr>
              <a:t>As  shown in the last figure,  the sun is concentrated on the </a:t>
            </a:r>
            <a:r>
              <a:rPr lang="en-US" sz="2000" dirty="0">
                <a:latin typeface="Times New Roman" pitchFamily="18" charset="0"/>
                <a:cs typeface="Times New Roman" pitchFamily="18" charset="0"/>
              </a:rPr>
              <a:t>southern </a:t>
            </a:r>
            <a:r>
              <a:rPr lang="en-US" sz="2000" dirty="0" smtClean="0">
                <a:latin typeface="Times New Roman" pitchFamily="18" charset="0"/>
                <a:cs typeface="Times New Roman" pitchFamily="18" charset="0"/>
              </a:rPr>
              <a:t>elevation at the afternoon hours where is the highest peak for sun at summer. So the heating gain is huge.</a:t>
            </a:r>
            <a:endParaRPr lang="en-US" sz="2000" dirty="0">
              <a:latin typeface="Times New Roman" pitchFamily="18" charset="0"/>
              <a:cs typeface="Times New Roman" pitchFamily="18" charset="0"/>
            </a:endParaRPr>
          </a:p>
        </p:txBody>
      </p:sp>
      <p:sp>
        <p:nvSpPr>
          <p:cNvPr id="8" name="Rectangle 1"/>
          <p:cNvSpPr>
            <a:spLocks noChangeArrowheads="1"/>
          </p:cNvSpPr>
          <p:nvPr/>
        </p:nvSpPr>
        <p:spPr bwMode="auto">
          <a:xfrm>
            <a:off x="2082438" y="3191539"/>
            <a:ext cx="790324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tab pos="2244725" algn="l"/>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Solution:</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lvl="0" eaLnBrk="0" fontAlgn="base" hangingPunct="0">
              <a:lnSpc>
                <a:spcPct val="150000"/>
              </a:lnSpc>
              <a:spcBef>
                <a:spcPct val="0"/>
              </a:spcBef>
              <a:spcAft>
                <a:spcPct val="0"/>
              </a:spcAft>
              <a:tabLst>
                <a:tab pos="2244725" algn="l"/>
              </a:tabLst>
            </a:pPr>
            <a:r>
              <a:rPr lang="en-US" sz="2000" dirty="0">
                <a:latin typeface="Times New Roman" pitchFamily="18" charset="0"/>
                <a:ea typeface="Times New Roman" pitchFamily="18" charset="0"/>
                <a:cs typeface="Times New Roman" pitchFamily="18" charset="0"/>
              </a:rPr>
              <a:t>Using vertical louvers with depth 1m to block sun exposure, in order to reduce heat gain and side fines with depth 1m </a:t>
            </a:r>
            <a:endParaRPr lang="en-US" sz="2000" dirty="0" smtClean="0">
              <a:latin typeface="Times New Roman" pitchFamily="18" charset="0"/>
              <a:ea typeface="Times New Roman" pitchFamily="18" charset="0"/>
              <a:cs typeface="Times New Roman" pitchFamily="18" charset="0"/>
            </a:endParaRPr>
          </a:p>
          <a:p>
            <a:pPr lvl="0" eaLnBrk="0" fontAlgn="base" hangingPunct="0">
              <a:lnSpc>
                <a:spcPct val="150000"/>
              </a:lnSpc>
              <a:spcBef>
                <a:spcPct val="0"/>
              </a:spcBef>
              <a:spcAft>
                <a:spcPct val="0"/>
              </a:spcAft>
              <a:tabLst>
                <a:tab pos="2244725" algn="l"/>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Used material:</a:t>
            </a:r>
          </a:p>
          <a:p>
            <a:pPr marL="342900" indent="-342900">
              <a:lnSpc>
                <a:spcPct val="150000"/>
              </a:lnSpc>
              <a:buClr>
                <a:schemeClr val="accent1"/>
              </a:buClr>
              <a:buFont typeface="Wingdings" panose="05000000000000000000" pitchFamily="2" charset="2"/>
              <a:buChar char="§"/>
            </a:pPr>
            <a:r>
              <a:rPr lang="en-US" sz="2000" dirty="0">
                <a:latin typeface="Times New Roman" pitchFamily="18" charset="0"/>
                <a:cs typeface="Times New Roman" pitchFamily="18" charset="0"/>
              </a:rPr>
              <a:t>Windows are double glassing with 20% e and 6mm argon gas  </a:t>
            </a:r>
          </a:p>
          <a:p>
            <a:pPr marL="342900" indent="-342900">
              <a:lnSpc>
                <a:spcPct val="150000"/>
              </a:lnSpc>
              <a:buClr>
                <a:schemeClr val="accent1"/>
              </a:buClr>
              <a:buFont typeface="Wingdings" panose="05000000000000000000" pitchFamily="2" charset="2"/>
              <a:buChar char="§"/>
            </a:pPr>
            <a:r>
              <a:rPr lang="en-US" sz="2000" dirty="0">
                <a:latin typeface="Times New Roman" pitchFamily="18" charset="0"/>
                <a:cs typeface="Times New Roman" pitchFamily="18" charset="0"/>
              </a:rPr>
              <a:t>Glassing doors with 70% visibility </a:t>
            </a:r>
          </a:p>
        </p:txBody>
      </p:sp>
      <p:pic>
        <p:nvPicPr>
          <p:cNvPr id="11" name="Picture 4"/>
          <p:cNvPicPr>
            <a:picLocks noChangeAspect="1" noChangeArrowheads="1"/>
          </p:cNvPicPr>
          <p:nvPr/>
        </p:nvPicPr>
        <p:blipFill>
          <a:blip r:embed="rId2"/>
          <a:srcRect/>
          <a:stretch>
            <a:fillRect/>
          </a:stretch>
        </p:blipFill>
        <p:spPr bwMode="auto">
          <a:xfrm>
            <a:off x="8952122" y="4486177"/>
            <a:ext cx="3239878" cy="2184889"/>
          </a:xfrm>
          <a:prstGeom prst="rect">
            <a:avLst/>
          </a:prstGeom>
          <a:noFill/>
          <a:ln w="9525">
            <a:noFill/>
            <a:miter lim="800000"/>
            <a:headEnd/>
            <a:tailEnd/>
          </a:ln>
          <a:effectLst/>
        </p:spPr>
      </p:pic>
    </p:spTree>
    <p:extLst>
      <p:ext uri="{BB962C8B-B14F-4D97-AF65-F5344CB8AC3E}">
        <p14:creationId xmlns:p14="http://schemas.microsoft.com/office/powerpoint/2010/main" val="54051398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2082438" y="987408"/>
            <a:ext cx="3124200" cy="461665"/>
          </a:xfrm>
          <a:prstGeom prst="rect">
            <a:avLst/>
          </a:prstGeom>
          <a:noFill/>
        </p:spPr>
        <p:txBody>
          <a:bodyPr wrap="square" rtlCol="0">
            <a:spAutoFit/>
          </a:bodyPr>
          <a:lstStyle/>
          <a:p>
            <a:r>
              <a:rPr lang="en-US" sz="2400" b="1" i="1" dirty="0" smtClean="0">
                <a:cs typeface="Times New Roman" pitchFamily="18" charset="0"/>
              </a:rPr>
              <a:t>Solar Shading:</a:t>
            </a:r>
            <a:endParaRPr lang="en-US" sz="2400" b="1" i="1" dirty="0">
              <a:cs typeface="Times New Roman" pitchFamily="18" charset="0"/>
            </a:endParaRPr>
          </a:p>
        </p:txBody>
      </p:sp>
      <p:pic>
        <p:nvPicPr>
          <p:cNvPr id="6" name="Picture 5"/>
          <p:cNvPicPr/>
          <p:nvPr/>
        </p:nvPicPr>
        <p:blipFill>
          <a:blip r:embed="rId2"/>
          <a:srcRect/>
          <a:stretch>
            <a:fillRect/>
          </a:stretch>
        </p:blipFill>
        <p:spPr bwMode="auto">
          <a:xfrm>
            <a:off x="2158638" y="1812755"/>
            <a:ext cx="2971800" cy="3781425"/>
          </a:xfrm>
          <a:prstGeom prst="rect">
            <a:avLst/>
          </a:prstGeom>
          <a:noFill/>
          <a:ln w="9525">
            <a:noFill/>
            <a:miter lim="800000"/>
            <a:headEnd/>
            <a:tailEnd/>
          </a:ln>
        </p:spPr>
      </p:pic>
      <p:pic>
        <p:nvPicPr>
          <p:cNvPr id="10" name="Picture 9"/>
          <p:cNvPicPr/>
          <p:nvPr/>
        </p:nvPicPr>
        <p:blipFill>
          <a:blip r:embed="rId3"/>
          <a:srcRect/>
          <a:stretch>
            <a:fillRect/>
          </a:stretch>
        </p:blipFill>
        <p:spPr bwMode="auto">
          <a:xfrm>
            <a:off x="5206638" y="1812755"/>
            <a:ext cx="6086800" cy="3632082"/>
          </a:xfrm>
          <a:prstGeom prst="rect">
            <a:avLst/>
          </a:prstGeom>
          <a:noFill/>
          <a:ln w="9525">
            <a:noFill/>
            <a:miter lim="800000"/>
            <a:headEnd/>
            <a:tailEnd/>
          </a:ln>
        </p:spPr>
      </p:pic>
    </p:spTree>
    <p:extLst>
      <p:ext uri="{BB962C8B-B14F-4D97-AF65-F5344CB8AC3E}">
        <p14:creationId xmlns:p14="http://schemas.microsoft.com/office/powerpoint/2010/main" val="33849131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082438" y="996624"/>
            <a:ext cx="7772400" cy="1754326"/>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Thermal Insulation: </a:t>
            </a:r>
          </a:p>
          <a:p>
            <a:endParaRPr lang="en-US" sz="2400" b="1" i="1"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The goal: The achieved thermal coefficient U for all new and air-conditioned buildings should be not more than the U-value of the specified code</a:t>
            </a:r>
            <a:endParaRPr lang="en-US" sz="2000" b="1" dirty="0">
              <a:latin typeface="Times New Roman" pitchFamily="18" charset="0"/>
              <a:cs typeface="Times New Roman"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655538253"/>
              </p:ext>
            </p:extLst>
          </p:nvPr>
        </p:nvGraphicFramePr>
        <p:xfrm>
          <a:off x="2311038" y="2600288"/>
          <a:ext cx="5991298" cy="2929700"/>
        </p:xfrm>
        <a:graphic>
          <a:graphicData uri="http://schemas.openxmlformats.org/drawingml/2006/table">
            <a:tbl>
              <a:tblPr rtl="1"/>
              <a:tblGrid>
                <a:gridCol w="430625"/>
                <a:gridCol w="1369636"/>
                <a:gridCol w="951993"/>
                <a:gridCol w="1216982"/>
                <a:gridCol w="1011031"/>
                <a:gridCol w="1011031"/>
              </a:tblGrid>
              <a:tr h="222795">
                <a:tc>
                  <a:txBody>
                    <a:bodyPr/>
                    <a:lstStyle/>
                    <a:p>
                      <a:pPr rtl="1">
                        <a:lnSpc>
                          <a:spcPct val="115000"/>
                        </a:lnSpc>
                      </a:pPr>
                      <a:endParaRPr lang="en-US" sz="1100" dirty="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dirty="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dirty="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r>
              <a:tr h="222795">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dirty="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dirty="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dirty="0">
                        <a:latin typeface="Calibri"/>
                      </a:endParaRPr>
                    </a:p>
                  </a:txBody>
                  <a:tcPr marL="68580" marR="68580" marT="0" marB="0" anchor="b">
                    <a:lnL>
                      <a:noFill/>
                    </a:lnL>
                    <a:lnR>
                      <a:noFill/>
                    </a:lnR>
                    <a:lnT>
                      <a:noFill/>
                    </a:lnT>
                    <a:lnB>
                      <a:noFill/>
                    </a:lnB>
                  </a:tcPr>
                </a:tc>
              </a:tr>
              <a:tr h="222795">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rowSpan="2">
                  <a:txBody>
                    <a:bodyPr/>
                    <a:lstStyle/>
                    <a:p>
                      <a:pPr marL="0" marR="0" algn="ctr" rtl="0">
                        <a:lnSpc>
                          <a:spcPct val="150000"/>
                        </a:lnSpc>
                        <a:spcBef>
                          <a:spcPts val="600"/>
                        </a:spcBef>
                        <a:spcAft>
                          <a:spcPts val="0"/>
                        </a:spcAft>
                      </a:pPr>
                      <a:r>
                        <a:rPr lang="en-US" sz="1200" dirty="0" smtClean="0">
                          <a:solidFill>
                            <a:srgbClr val="000000"/>
                          </a:solidFill>
                          <a:latin typeface="Arial"/>
                          <a:ea typeface="Times New Roman"/>
                          <a:cs typeface="Arial"/>
                        </a:rPr>
                        <a:t>Highest Value </a:t>
                      </a:r>
                      <a:r>
                        <a:rPr lang="en-US" sz="1200" dirty="0">
                          <a:solidFill>
                            <a:srgbClr val="000000"/>
                          </a:solidFill>
                          <a:latin typeface="Arial"/>
                          <a:ea typeface="Times New Roman"/>
                          <a:cs typeface="Arial"/>
                        </a:rPr>
                        <a:t>for U</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rowSpan="2" gridSpan="2">
                  <a:txBody>
                    <a:bodyPr/>
                    <a:lstStyle/>
                    <a:p>
                      <a:pPr marL="0" marR="0" algn="ctr" rtl="0">
                        <a:lnSpc>
                          <a:spcPct val="150000"/>
                        </a:lnSpc>
                        <a:spcBef>
                          <a:spcPts val="600"/>
                        </a:spcBef>
                        <a:spcAft>
                          <a:spcPts val="0"/>
                        </a:spcAft>
                      </a:pPr>
                      <a:r>
                        <a:rPr lang="en-US" sz="1200" dirty="0">
                          <a:solidFill>
                            <a:srgbClr val="000000"/>
                          </a:solidFill>
                          <a:latin typeface="Arial"/>
                          <a:ea typeface="Times New Roman"/>
                          <a:cs typeface="Arial"/>
                        </a:rPr>
                        <a:t>Outer structural elements of the building </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rowSpan="2" hMerge="1">
                  <a:txBody>
                    <a:bodyPr/>
                    <a:lstStyle/>
                    <a:p>
                      <a:endParaRPr lang="en-US"/>
                    </a:p>
                  </a:txBody>
                  <a:tcPr/>
                </a:tc>
                <a:tc rowSpan="2">
                  <a:txBody>
                    <a:bodyPr/>
                    <a:lstStyle/>
                    <a:p>
                      <a:pPr marL="0" marR="0" algn="ctr" rtl="0">
                        <a:lnSpc>
                          <a:spcPct val="150000"/>
                        </a:lnSpc>
                        <a:spcBef>
                          <a:spcPts val="600"/>
                        </a:spcBef>
                        <a:spcAft>
                          <a:spcPts val="0"/>
                        </a:spcAft>
                      </a:pPr>
                      <a:r>
                        <a:rPr lang="en-US" sz="1200">
                          <a:solidFill>
                            <a:srgbClr val="000000"/>
                          </a:solidFill>
                          <a:latin typeface="Arial"/>
                          <a:ea typeface="Times New Roman"/>
                          <a:cs typeface="Arial"/>
                        </a:rPr>
                        <a:t>Number</a:t>
                      </a: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rtl="1">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r>
              <a:tr h="513618">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rtl="1">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r>
              <a:tr h="445272">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50000"/>
                        </a:lnSpc>
                        <a:spcBef>
                          <a:spcPts val="600"/>
                        </a:spcBef>
                        <a:spcAft>
                          <a:spcPts val="0"/>
                        </a:spcAft>
                      </a:pPr>
                      <a:r>
                        <a:rPr lang="en-US" sz="1200">
                          <a:solidFill>
                            <a:srgbClr val="000000"/>
                          </a:solidFill>
                          <a:latin typeface="Arial"/>
                          <a:ea typeface="Times New Roman"/>
                          <a:cs typeface="Arial"/>
                        </a:rPr>
                        <a:t>0.5</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0" marR="0" algn="ctr" rtl="0">
                        <a:lnSpc>
                          <a:spcPct val="150000"/>
                        </a:lnSpc>
                        <a:spcBef>
                          <a:spcPts val="600"/>
                        </a:spcBef>
                        <a:spcAft>
                          <a:spcPts val="0"/>
                        </a:spcAft>
                      </a:pPr>
                      <a:r>
                        <a:rPr lang="en-US" sz="1200" dirty="0">
                          <a:solidFill>
                            <a:srgbClr val="000000"/>
                          </a:solidFill>
                          <a:latin typeface="Arial"/>
                          <a:ea typeface="Times New Roman"/>
                          <a:cs typeface="Arial"/>
                        </a:rPr>
                        <a:t>The </a:t>
                      </a:r>
                      <a:r>
                        <a:rPr lang="en-US" sz="1200" dirty="0" smtClean="0">
                          <a:solidFill>
                            <a:srgbClr val="000000"/>
                          </a:solidFill>
                          <a:latin typeface="Arial"/>
                          <a:ea typeface="Times New Roman"/>
                          <a:cs typeface="Arial"/>
                        </a:rPr>
                        <a:t>External wall</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rtl="0">
                        <a:lnSpc>
                          <a:spcPct val="150000"/>
                        </a:lnSpc>
                        <a:spcBef>
                          <a:spcPts val="600"/>
                        </a:spcBef>
                        <a:spcAft>
                          <a:spcPts val="0"/>
                        </a:spcAft>
                      </a:pPr>
                      <a:r>
                        <a:rPr lang="en-US" sz="1200" dirty="0" smtClean="0">
                          <a:solidFill>
                            <a:srgbClr val="000000"/>
                          </a:solidFill>
                          <a:latin typeface="Arial"/>
                          <a:ea typeface="Times New Roman"/>
                          <a:cs typeface="Arial"/>
                        </a:rPr>
                        <a:t>I-1</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r>
              <a:tr h="317020">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50000"/>
                        </a:lnSpc>
                        <a:spcBef>
                          <a:spcPts val="600"/>
                        </a:spcBef>
                        <a:spcAft>
                          <a:spcPts val="0"/>
                        </a:spcAft>
                      </a:pPr>
                      <a:r>
                        <a:rPr lang="en-US" sz="1200">
                          <a:solidFill>
                            <a:srgbClr val="000000"/>
                          </a:solidFill>
                          <a:latin typeface="Arial"/>
                          <a:ea typeface="Times New Roman"/>
                          <a:cs typeface="Arial"/>
                        </a:rPr>
                        <a:t>0.39</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0" marR="0" algn="ctr" rtl="0">
                        <a:lnSpc>
                          <a:spcPct val="150000"/>
                        </a:lnSpc>
                        <a:spcBef>
                          <a:spcPts val="600"/>
                        </a:spcBef>
                        <a:spcAft>
                          <a:spcPts val="0"/>
                        </a:spcAft>
                      </a:pPr>
                      <a:r>
                        <a:rPr lang="en-US" sz="1200" dirty="0">
                          <a:solidFill>
                            <a:srgbClr val="000000"/>
                          </a:solidFill>
                          <a:latin typeface="Arial"/>
                          <a:ea typeface="Times New Roman"/>
                          <a:cs typeface="Arial"/>
                        </a:rPr>
                        <a:t>Exposed horizontal roof</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rtl="0">
                        <a:lnSpc>
                          <a:spcPct val="150000"/>
                        </a:lnSpc>
                        <a:spcBef>
                          <a:spcPts val="600"/>
                        </a:spcBef>
                        <a:spcAft>
                          <a:spcPts val="0"/>
                        </a:spcAft>
                      </a:pPr>
                      <a:r>
                        <a:rPr lang="en-US" sz="1200" dirty="0" smtClean="0">
                          <a:solidFill>
                            <a:srgbClr val="000000"/>
                          </a:solidFill>
                          <a:latin typeface="Arial"/>
                          <a:ea typeface="Times New Roman"/>
                          <a:cs typeface="Arial"/>
                        </a:rPr>
                        <a:t>I-2</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r>
              <a:tr h="317020">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50000"/>
                        </a:lnSpc>
                        <a:spcBef>
                          <a:spcPts val="600"/>
                        </a:spcBef>
                        <a:spcAft>
                          <a:spcPts val="0"/>
                        </a:spcAft>
                      </a:pPr>
                      <a:r>
                        <a:rPr lang="en-US" sz="1200">
                          <a:solidFill>
                            <a:srgbClr val="000000"/>
                          </a:solidFill>
                          <a:latin typeface="Arial"/>
                          <a:ea typeface="Times New Roman"/>
                          <a:cs typeface="Arial"/>
                        </a:rPr>
                        <a:t>0.39</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0" marR="0" algn="ctr" rtl="0">
                        <a:lnSpc>
                          <a:spcPct val="150000"/>
                        </a:lnSpc>
                        <a:spcBef>
                          <a:spcPts val="600"/>
                        </a:spcBef>
                        <a:spcAft>
                          <a:spcPts val="0"/>
                        </a:spcAft>
                      </a:pPr>
                      <a:r>
                        <a:rPr lang="en-US" sz="1200">
                          <a:solidFill>
                            <a:srgbClr val="000000"/>
                          </a:solidFill>
                          <a:latin typeface="Arial"/>
                          <a:ea typeface="Times New Roman"/>
                          <a:cs typeface="Arial"/>
                        </a:rPr>
                        <a:t>Exposed leaning roof</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rtl="0">
                        <a:lnSpc>
                          <a:spcPct val="150000"/>
                        </a:lnSpc>
                        <a:spcBef>
                          <a:spcPts val="600"/>
                        </a:spcBef>
                        <a:spcAft>
                          <a:spcPts val="0"/>
                        </a:spcAft>
                      </a:pPr>
                      <a:r>
                        <a:rPr lang="en-US" sz="1200" dirty="0" smtClean="0">
                          <a:solidFill>
                            <a:srgbClr val="000000"/>
                          </a:solidFill>
                          <a:latin typeface="Arial"/>
                          <a:ea typeface="Times New Roman"/>
                          <a:cs typeface="Arial"/>
                        </a:rPr>
                        <a:t>I-3</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r>
              <a:tr h="222795">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rtl="1">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rtl="1">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rtl="1">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r>
              <a:tr h="222795">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r>
              <a:tr h="222795">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dirty="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dirty="0">
                        <a:latin typeface="Calibri"/>
                      </a:endParaRPr>
                    </a:p>
                  </a:txBody>
                  <a:tcPr marL="68580" marR="68580" marT="0" marB="0" anchor="b">
                    <a:lnL>
                      <a:noFill/>
                    </a:lnL>
                    <a:lnR>
                      <a:noFill/>
                    </a:lnR>
                    <a:lnT>
                      <a:noFill/>
                    </a:lnT>
                    <a:lnB>
                      <a:noFill/>
                    </a:lnB>
                  </a:tcPr>
                </a:tc>
              </a:tr>
            </a:tbl>
          </a:graphicData>
        </a:graphic>
      </p:graphicFrame>
    </p:spTree>
    <p:extLst>
      <p:ext uri="{BB962C8B-B14F-4D97-AF65-F5344CB8AC3E}">
        <p14:creationId xmlns:p14="http://schemas.microsoft.com/office/powerpoint/2010/main" val="115145398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2082438" y="996624"/>
            <a:ext cx="7772400" cy="769441"/>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Thermal Insulation: </a:t>
            </a:r>
          </a:p>
          <a:p>
            <a:pPr>
              <a:buFont typeface="Wingdings" pitchFamily="2" charset="2"/>
              <a:buChar char="v"/>
            </a:pPr>
            <a:r>
              <a:rPr lang="en-US" sz="2000" b="1" dirty="0" smtClean="0">
                <a:latin typeface="Times New Roman" pitchFamily="18" charset="0"/>
                <a:cs typeface="Times New Roman" pitchFamily="18" charset="0"/>
              </a:rPr>
              <a:t>Exterior wall</a:t>
            </a:r>
          </a:p>
        </p:txBody>
      </p:sp>
      <p:graphicFrame>
        <p:nvGraphicFramePr>
          <p:cNvPr id="12" name="Table 11"/>
          <p:cNvGraphicFramePr>
            <a:graphicFrameLocks noGrp="1"/>
          </p:cNvGraphicFramePr>
          <p:nvPr>
            <p:extLst>
              <p:ext uri="{D42A27DB-BD31-4B8C-83A1-F6EECF244321}">
                <p14:modId xmlns:p14="http://schemas.microsoft.com/office/powerpoint/2010/main" val="2217897373"/>
              </p:ext>
            </p:extLst>
          </p:nvPr>
        </p:nvGraphicFramePr>
        <p:xfrm>
          <a:off x="1956592" y="1797627"/>
          <a:ext cx="5626100" cy="2639296"/>
        </p:xfrm>
        <a:graphic>
          <a:graphicData uri="http://schemas.openxmlformats.org/drawingml/2006/table">
            <a:tbl>
              <a:tblPr rtl="1"/>
              <a:tblGrid>
                <a:gridCol w="685800"/>
                <a:gridCol w="292100"/>
                <a:gridCol w="889000"/>
                <a:gridCol w="685800"/>
                <a:gridCol w="1016000"/>
                <a:gridCol w="685800"/>
                <a:gridCol w="685800"/>
                <a:gridCol w="685800"/>
              </a:tblGrid>
              <a:tr h="200500">
                <a:tc>
                  <a:txBody>
                    <a:bodyPr/>
                    <a:lstStyle/>
                    <a:p>
                      <a:pPr rtl="1">
                        <a:lnSpc>
                          <a:spcPct val="115000"/>
                        </a:lnSpc>
                      </a:pPr>
                      <a:endParaRPr lang="en-US" sz="1100" dirty="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a:latin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dirty="0">
                        <a:latin typeface="Calibri"/>
                      </a:endParaRPr>
                    </a:p>
                  </a:txBody>
                  <a:tcPr marL="68580" marR="68580" marT="0" marB="0" anchor="b">
                    <a:lnL>
                      <a:noFill/>
                    </a:lnL>
                    <a:lnR w="12700" cap="flat" cmpd="sng" algn="ctr">
                      <a:no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a:latin typeface="Calibri"/>
                      </a:endParaRPr>
                    </a:p>
                  </a:txBody>
                  <a:tcPr marL="68580" marR="68580" marT="0" marB="0" anchor="b">
                    <a:lnL w="12700" cap="flat" cmpd="sng" algn="ctr">
                      <a:no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r>
              <a:tr h="245929">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R</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K</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algn="ctr" rtl="0">
                        <a:lnSpc>
                          <a:spcPct val="115000"/>
                        </a:lnSpc>
                        <a:spcBef>
                          <a:spcPts val="600"/>
                        </a:spcBef>
                        <a:spcAft>
                          <a:spcPts val="0"/>
                        </a:spcAft>
                      </a:pPr>
                      <a:r>
                        <a:rPr lang="en-US" sz="1200" dirty="0" smtClean="0">
                          <a:solidFill>
                            <a:srgbClr val="000000"/>
                          </a:solidFill>
                          <a:latin typeface="Times New Roman"/>
                          <a:ea typeface="Times New Roman"/>
                          <a:cs typeface="Times New Roman"/>
                        </a:rPr>
                        <a:t>Thickness (m</a:t>
                      </a:r>
                      <a:r>
                        <a:rPr lang="en-US" sz="1200" dirty="0">
                          <a:solidFill>
                            <a:srgbClr val="000000"/>
                          </a:solidFill>
                          <a:latin typeface="Times New Roman"/>
                          <a:ea typeface="Times New Roman"/>
                          <a:cs typeface="Times New Roman"/>
                        </a:rPr>
                        <a:t>)</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marL="0" marR="0" algn="ctr" rtl="0">
                        <a:lnSpc>
                          <a:spcPct val="115000"/>
                        </a:lnSpc>
                        <a:spcBef>
                          <a:spcPts val="600"/>
                        </a:spcBef>
                        <a:spcAft>
                          <a:spcPts val="0"/>
                        </a:spcAft>
                      </a:pPr>
                      <a:r>
                        <a:rPr lang="en-US" sz="1200" dirty="0" smtClean="0">
                          <a:solidFill>
                            <a:srgbClr val="000000"/>
                          </a:solidFill>
                          <a:latin typeface="Times New Roman"/>
                          <a:ea typeface="Times New Roman"/>
                          <a:cs typeface="Times New Roman"/>
                        </a:rPr>
                        <a:t>Material Name </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endParaRPr lang="en-US"/>
                    </a:p>
                  </a:txBody>
                  <a:tcPr/>
                </a:tc>
                <a:tc>
                  <a:txBody>
                    <a:bodyPr/>
                    <a:lstStyle/>
                    <a:p>
                      <a:pPr rtl="1">
                        <a:lnSpc>
                          <a:spcPct val="115000"/>
                        </a:lnSpc>
                      </a:pPr>
                      <a:endParaRPr lang="en-US" sz="1100">
                        <a:latin typeface="Calibri"/>
                      </a:endParaRPr>
                    </a:p>
                  </a:txBody>
                  <a:tcPr marL="68580" marR="68580" marT="0" marB="0" anchor="b">
                    <a:lnL w="12700" cap="flat" cmpd="sng" algn="ctr">
                      <a:solidFill>
                        <a:schemeClr val="tx1"/>
                      </a:solidFill>
                      <a:prstDash val="solid"/>
                      <a:round/>
                      <a:headEnd type="none" w="med" len="med"/>
                      <a:tailEnd type="none" w="med" len="med"/>
                    </a:lnL>
                    <a:lnR>
                      <a:noFill/>
                    </a:lnR>
                    <a:lnT>
                      <a:noFill/>
                    </a:lnT>
                    <a:lnB>
                      <a:noFill/>
                    </a:lnB>
                  </a:tcPr>
                </a:tc>
              </a:tr>
              <a:tr h="245929">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600"/>
                        </a:spcBef>
                        <a:spcAft>
                          <a:spcPts val="0"/>
                        </a:spcAft>
                      </a:pPr>
                      <a:r>
                        <a:rPr lang="en-US" sz="1200" dirty="0">
                          <a:solidFill>
                            <a:srgbClr val="000000"/>
                          </a:solidFill>
                          <a:latin typeface="Times New Roman"/>
                          <a:ea typeface="Times New Roman"/>
                          <a:cs typeface="Times New Roman"/>
                        </a:rPr>
                        <a:t>0.31</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 </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 </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0" marR="0" algn="ctr" rtl="0">
                        <a:lnSpc>
                          <a:spcPct val="115000"/>
                        </a:lnSpc>
                        <a:spcBef>
                          <a:spcPts val="600"/>
                        </a:spcBef>
                        <a:spcAft>
                          <a:spcPts val="0"/>
                        </a:spcAft>
                      </a:pPr>
                      <a:r>
                        <a:rPr lang="en-US" sz="1200" dirty="0">
                          <a:solidFill>
                            <a:srgbClr val="000000"/>
                          </a:solidFill>
                          <a:effectLst>
                            <a:glow rad="101600">
                              <a:schemeClr val="bg1">
                                <a:lumMod val="95000"/>
                                <a:alpha val="60000"/>
                              </a:schemeClr>
                            </a:glow>
                          </a:effectLst>
                          <a:latin typeface="Times New Roman"/>
                          <a:ea typeface="Times New Roman"/>
                          <a:cs typeface="Times New Roman"/>
                        </a:rPr>
                        <a:t>Inside</a:t>
                      </a:r>
                      <a:endParaRPr lang="en-US" sz="1200" dirty="0">
                        <a:effectLst>
                          <a:glow rad="101600">
                            <a:schemeClr val="bg1">
                              <a:lumMod val="95000"/>
                              <a:alpha val="60000"/>
                            </a:schemeClr>
                          </a:glow>
                        </a:effectLst>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rtl="1">
                        <a:lnSpc>
                          <a:spcPct val="115000"/>
                        </a:lnSpc>
                      </a:pPr>
                      <a:endParaRPr lang="en-US" sz="1100">
                        <a:latin typeface="Calibri"/>
                      </a:endParaRPr>
                    </a:p>
                  </a:txBody>
                  <a:tcPr marL="68580" marR="68580" marT="0" marB="0" anchor="b">
                    <a:lnL w="12700" cap="flat" cmpd="sng" algn="ctr">
                      <a:solidFill>
                        <a:schemeClr val="tx1"/>
                      </a:solidFill>
                      <a:prstDash val="solid"/>
                      <a:round/>
                      <a:headEnd type="none" w="med" len="med"/>
                      <a:tailEnd type="none" w="med" len="med"/>
                    </a:lnL>
                    <a:lnR>
                      <a:noFill/>
                    </a:lnR>
                    <a:lnT>
                      <a:noFill/>
                    </a:lnT>
                    <a:lnB>
                      <a:noFill/>
                    </a:lnB>
                  </a:tcPr>
                </a:tc>
              </a:tr>
              <a:tr h="245929">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0.019</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2.6</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dirty="0">
                          <a:solidFill>
                            <a:srgbClr val="000000"/>
                          </a:solidFill>
                          <a:latin typeface="Times New Roman"/>
                          <a:ea typeface="Times New Roman"/>
                          <a:cs typeface="Times New Roman"/>
                        </a:rPr>
                        <a:t>0.05</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0">
                        <a:lnSpc>
                          <a:spcPct val="115000"/>
                        </a:lnSpc>
                        <a:spcBef>
                          <a:spcPts val="600"/>
                        </a:spcBef>
                        <a:spcAft>
                          <a:spcPts val="0"/>
                        </a:spcAft>
                      </a:pPr>
                      <a:r>
                        <a:rPr lang="en-US" sz="1200" dirty="0" smtClean="0">
                          <a:solidFill>
                            <a:srgbClr val="000000"/>
                          </a:solidFill>
                          <a:effectLst>
                            <a:glow rad="101600">
                              <a:schemeClr val="bg1">
                                <a:lumMod val="95000"/>
                                <a:alpha val="60000"/>
                              </a:schemeClr>
                            </a:glow>
                          </a:effectLst>
                          <a:latin typeface="Times New Roman"/>
                          <a:ea typeface="Times New Roman"/>
                          <a:cs typeface="Times New Roman"/>
                        </a:rPr>
                        <a:t>Stone</a:t>
                      </a:r>
                      <a:endParaRPr lang="en-US" sz="1200" dirty="0">
                        <a:effectLst>
                          <a:glow rad="101600">
                            <a:schemeClr val="bg1">
                              <a:lumMod val="95000"/>
                              <a:alpha val="60000"/>
                            </a:schemeClr>
                          </a:glow>
                        </a:effectLst>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rtl="1">
                        <a:lnSpc>
                          <a:spcPct val="115000"/>
                        </a:lnSpc>
                      </a:pPr>
                      <a:endParaRPr lang="en-US" sz="1100">
                        <a:latin typeface="Calibri"/>
                      </a:endParaRPr>
                    </a:p>
                  </a:txBody>
                  <a:tcPr marL="68580" marR="68580" marT="0" marB="0" anchor="b">
                    <a:lnL w="12700" cap="flat" cmpd="sng" algn="ctr">
                      <a:solidFill>
                        <a:schemeClr val="tx1"/>
                      </a:solidFill>
                      <a:prstDash val="solid"/>
                      <a:round/>
                      <a:headEnd type="none" w="med" len="med"/>
                      <a:tailEnd type="none" w="med" len="med"/>
                    </a:lnL>
                    <a:lnR>
                      <a:noFill/>
                    </a:lnR>
                    <a:lnT>
                      <a:noFill/>
                    </a:lnT>
                    <a:lnB>
                      <a:noFill/>
                    </a:lnB>
                  </a:tcPr>
                </a:tc>
              </a:tr>
              <a:tr h="245929">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0.054</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1.85</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0.1</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0">
                        <a:lnSpc>
                          <a:spcPct val="115000"/>
                        </a:lnSpc>
                        <a:spcBef>
                          <a:spcPts val="600"/>
                        </a:spcBef>
                        <a:spcAft>
                          <a:spcPts val="0"/>
                        </a:spcAft>
                      </a:pPr>
                      <a:r>
                        <a:rPr lang="en-US" sz="1200" dirty="0">
                          <a:solidFill>
                            <a:srgbClr val="000000"/>
                          </a:solidFill>
                          <a:effectLst>
                            <a:glow rad="101600">
                              <a:schemeClr val="bg1">
                                <a:lumMod val="95000"/>
                                <a:alpha val="60000"/>
                              </a:schemeClr>
                            </a:glow>
                          </a:effectLst>
                          <a:latin typeface="Times New Roman"/>
                          <a:ea typeface="Times New Roman"/>
                          <a:cs typeface="Times New Roman"/>
                        </a:rPr>
                        <a:t>concrete</a:t>
                      </a:r>
                      <a:endParaRPr lang="en-US" sz="1200" dirty="0">
                        <a:effectLst>
                          <a:glow rad="101600">
                            <a:schemeClr val="bg1">
                              <a:lumMod val="95000"/>
                              <a:alpha val="60000"/>
                            </a:schemeClr>
                          </a:glow>
                        </a:effectLst>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rtl="1">
                        <a:lnSpc>
                          <a:spcPct val="115000"/>
                        </a:lnSpc>
                      </a:pPr>
                      <a:endParaRPr lang="en-US" sz="1100">
                        <a:latin typeface="Calibri"/>
                      </a:endParaRPr>
                    </a:p>
                  </a:txBody>
                  <a:tcPr marL="68580" marR="68580" marT="0" marB="0" anchor="b">
                    <a:lnL w="12700" cap="flat" cmpd="sng" algn="ctr">
                      <a:solidFill>
                        <a:schemeClr val="tx1"/>
                      </a:solidFill>
                      <a:prstDash val="solid"/>
                      <a:round/>
                      <a:headEnd type="none" w="med" len="med"/>
                      <a:tailEnd type="none" w="med" len="med"/>
                    </a:lnL>
                    <a:lnR>
                      <a:noFill/>
                    </a:lnR>
                    <a:lnT>
                      <a:noFill/>
                    </a:lnT>
                    <a:lnB>
                      <a:noFill/>
                    </a:lnB>
                  </a:tcPr>
                </a:tc>
              </a:tr>
              <a:tr h="245929">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2.27</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0.022</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dirty="0">
                          <a:solidFill>
                            <a:srgbClr val="000000"/>
                          </a:solidFill>
                          <a:latin typeface="Times New Roman"/>
                          <a:ea typeface="Times New Roman"/>
                          <a:cs typeface="Times New Roman"/>
                        </a:rPr>
                        <a:t>0.05</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0">
                        <a:lnSpc>
                          <a:spcPct val="115000"/>
                        </a:lnSpc>
                        <a:spcBef>
                          <a:spcPts val="600"/>
                        </a:spcBef>
                        <a:spcAft>
                          <a:spcPts val="0"/>
                        </a:spcAft>
                      </a:pPr>
                      <a:r>
                        <a:rPr lang="en-US" sz="1200" dirty="0">
                          <a:solidFill>
                            <a:srgbClr val="000000"/>
                          </a:solidFill>
                          <a:effectLst>
                            <a:glow rad="101600">
                              <a:schemeClr val="bg1">
                                <a:lumMod val="95000"/>
                                <a:alpha val="60000"/>
                              </a:schemeClr>
                            </a:glow>
                          </a:effectLst>
                          <a:latin typeface="Times New Roman"/>
                          <a:ea typeface="Times New Roman"/>
                          <a:cs typeface="Times New Roman"/>
                        </a:rPr>
                        <a:t>insulation</a:t>
                      </a:r>
                      <a:endParaRPr lang="en-US" sz="1200" dirty="0">
                        <a:effectLst>
                          <a:glow rad="101600">
                            <a:schemeClr val="bg1">
                              <a:lumMod val="95000"/>
                              <a:alpha val="60000"/>
                            </a:schemeClr>
                          </a:glow>
                        </a:effectLst>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rtl="1">
                        <a:lnSpc>
                          <a:spcPct val="115000"/>
                        </a:lnSpc>
                      </a:pPr>
                      <a:endParaRPr lang="en-US" sz="1100">
                        <a:latin typeface="Calibri"/>
                      </a:endParaRPr>
                    </a:p>
                  </a:txBody>
                  <a:tcPr marL="68580" marR="68580" marT="0" marB="0" anchor="b">
                    <a:lnL w="12700" cap="flat" cmpd="sng" algn="ctr">
                      <a:solidFill>
                        <a:schemeClr val="tx1"/>
                      </a:solidFill>
                      <a:prstDash val="solid"/>
                      <a:round/>
                      <a:headEnd type="none" w="med" len="med"/>
                      <a:tailEnd type="none" w="med" len="med"/>
                    </a:lnL>
                    <a:lnR>
                      <a:noFill/>
                    </a:lnR>
                    <a:lnT>
                      <a:noFill/>
                    </a:lnT>
                    <a:lnB>
                      <a:noFill/>
                    </a:lnB>
                  </a:tcPr>
                </a:tc>
              </a:tr>
              <a:tr h="245929">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600"/>
                        </a:spcBef>
                        <a:spcAft>
                          <a:spcPts val="0"/>
                        </a:spcAft>
                      </a:pPr>
                      <a:r>
                        <a:rPr lang="en-US" sz="1200" dirty="0" smtClean="0">
                          <a:latin typeface="Times New Roman"/>
                          <a:ea typeface="Times New Roman"/>
                          <a:cs typeface="Arial"/>
                        </a:rPr>
                        <a:t>0.24</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dirty="0" smtClean="0">
                          <a:solidFill>
                            <a:srgbClr val="000000"/>
                          </a:solidFill>
                          <a:latin typeface="Times New Roman"/>
                          <a:ea typeface="Times New Roman"/>
                          <a:cs typeface="Times New Roman"/>
                        </a:rPr>
                        <a:t>---</a:t>
                      </a:r>
                      <a:r>
                        <a:rPr lang="en-US" sz="1200" dirty="0">
                          <a:solidFill>
                            <a:srgbClr val="000000"/>
                          </a:solidFill>
                          <a:latin typeface="Times New Roman"/>
                          <a:ea typeface="Times New Roman"/>
                          <a:cs typeface="Times New Roman"/>
                        </a:rPr>
                        <a:t> </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0.1</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0">
                        <a:lnSpc>
                          <a:spcPct val="115000"/>
                        </a:lnSpc>
                        <a:spcBef>
                          <a:spcPts val="600"/>
                        </a:spcBef>
                        <a:spcAft>
                          <a:spcPts val="0"/>
                        </a:spcAft>
                      </a:pPr>
                      <a:r>
                        <a:rPr lang="en-US" sz="1200" dirty="0">
                          <a:solidFill>
                            <a:srgbClr val="000000"/>
                          </a:solidFill>
                          <a:effectLst>
                            <a:glow rad="101600">
                              <a:schemeClr val="bg1">
                                <a:lumMod val="95000"/>
                                <a:alpha val="60000"/>
                              </a:schemeClr>
                            </a:glow>
                          </a:effectLst>
                          <a:latin typeface="Times New Roman"/>
                          <a:ea typeface="Times New Roman"/>
                          <a:cs typeface="Times New Roman"/>
                        </a:rPr>
                        <a:t>Block</a:t>
                      </a:r>
                      <a:endParaRPr lang="en-US" sz="1200" dirty="0">
                        <a:effectLst>
                          <a:glow rad="101600">
                            <a:schemeClr val="bg1">
                              <a:lumMod val="95000"/>
                              <a:alpha val="60000"/>
                            </a:schemeClr>
                          </a:glow>
                        </a:effectLst>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rtl="1">
                        <a:lnSpc>
                          <a:spcPct val="115000"/>
                        </a:lnSpc>
                      </a:pPr>
                      <a:endParaRPr lang="en-US" sz="1100">
                        <a:latin typeface="Calibri"/>
                      </a:endParaRPr>
                    </a:p>
                  </a:txBody>
                  <a:tcPr marL="68580" marR="68580" marT="0" marB="0" anchor="b">
                    <a:lnL w="12700" cap="flat" cmpd="sng" algn="ctr">
                      <a:solidFill>
                        <a:schemeClr val="tx1"/>
                      </a:solidFill>
                      <a:prstDash val="solid"/>
                      <a:round/>
                      <a:headEnd type="none" w="med" len="med"/>
                      <a:tailEnd type="none" w="med" len="med"/>
                    </a:lnL>
                    <a:lnR>
                      <a:noFill/>
                    </a:lnR>
                    <a:lnT>
                      <a:noFill/>
                    </a:lnT>
                    <a:lnB>
                      <a:noFill/>
                    </a:lnB>
                  </a:tcPr>
                </a:tc>
              </a:tr>
              <a:tr h="245929">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600"/>
                        </a:spcBef>
                        <a:spcAft>
                          <a:spcPts val="0"/>
                        </a:spcAft>
                      </a:pPr>
                      <a:r>
                        <a:rPr lang="en-US" sz="1200">
                          <a:solidFill>
                            <a:srgbClr val="000000"/>
                          </a:solidFill>
                          <a:latin typeface="Times New Roman"/>
                          <a:ea typeface="Times New Roman"/>
                          <a:cs typeface="Times New Roman"/>
                        </a:rPr>
                        <a:t>0.014</a:t>
                      </a:r>
                      <a:endParaRPr lang="en-US"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dirty="0">
                          <a:solidFill>
                            <a:srgbClr val="000000"/>
                          </a:solidFill>
                          <a:latin typeface="Times New Roman"/>
                          <a:ea typeface="Times New Roman"/>
                          <a:cs typeface="Times New Roman"/>
                        </a:rPr>
                        <a:t>1.4</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dirty="0">
                          <a:solidFill>
                            <a:srgbClr val="000000"/>
                          </a:solidFill>
                          <a:latin typeface="Times New Roman"/>
                          <a:ea typeface="Times New Roman"/>
                          <a:cs typeface="Times New Roman"/>
                        </a:rPr>
                        <a:t>0.02</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0">
                        <a:lnSpc>
                          <a:spcPct val="115000"/>
                        </a:lnSpc>
                        <a:spcBef>
                          <a:spcPts val="600"/>
                        </a:spcBef>
                        <a:spcAft>
                          <a:spcPts val="0"/>
                        </a:spcAft>
                      </a:pPr>
                      <a:r>
                        <a:rPr lang="en-US" sz="1200" dirty="0">
                          <a:solidFill>
                            <a:srgbClr val="000000"/>
                          </a:solidFill>
                          <a:effectLst>
                            <a:glow rad="101600">
                              <a:schemeClr val="bg1">
                                <a:lumMod val="95000"/>
                                <a:alpha val="60000"/>
                              </a:schemeClr>
                            </a:glow>
                          </a:effectLst>
                          <a:latin typeface="Times New Roman"/>
                          <a:ea typeface="Times New Roman"/>
                          <a:cs typeface="Times New Roman"/>
                        </a:rPr>
                        <a:t>Plaster</a:t>
                      </a:r>
                      <a:endParaRPr lang="en-US" sz="1200" dirty="0">
                        <a:effectLst>
                          <a:glow rad="101600">
                            <a:schemeClr val="bg1">
                              <a:lumMod val="95000"/>
                              <a:alpha val="60000"/>
                            </a:schemeClr>
                          </a:glow>
                        </a:effectLst>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rtl="1">
                        <a:lnSpc>
                          <a:spcPct val="115000"/>
                        </a:lnSpc>
                      </a:pPr>
                      <a:endParaRPr lang="en-US" sz="1100">
                        <a:latin typeface="Calibri"/>
                      </a:endParaRPr>
                    </a:p>
                  </a:txBody>
                  <a:tcPr marL="68580" marR="68580" marT="0" marB="0" anchor="b">
                    <a:lnL w="12700" cap="flat" cmpd="sng" algn="ctr">
                      <a:solidFill>
                        <a:schemeClr val="tx1"/>
                      </a:solidFill>
                      <a:prstDash val="solid"/>
                      <a:round/>
                      <a:headEnd type="none" w="med" len="med"/>
                      <a:tailEnd type="none" w="med" len="med"/>
                    </a:lnL>
                    <a:lnR>
                      <a:noFill/>
                    </a:lnR>
                    <a:lnT>
                      <a:noFill/>
                    </a:lnT>
                    <a:lnB>
                      <a:noFill/>
                    </a:lnB>
                  </a:tcPr>
                </a:tc>
              </a:tr>
              <a:tr h="245929">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600"/>
                        </a:spcBef>
                        <a:spcAft>
                          <a:spcPts val="0"/>
                        </a:spcAft>
                      </a:pPr>
                      <a:r>
                        <a:rPr lang="en-US" sz="1200" dirty="0">
                          <a:solidFill>
                            <a:srgbClr val="000000"/>
                          </a:solidFill>
                          <a:latin typeface="Times New Roman"/>
                          <a:ea typeface="Times New Roman"/>
                          <a:cs typeface="Times New Roman"/>
                        </a:rPr>
                        <a:t>0.05</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dirty="0">
                          <a:solidFill>
                            <a:srgbClr val="000000"/>
                          </a:solidFill>
                          <a:latin typeface="Times New Roman"/>
                          <a:ea typeface="Times New Roman"/>
                          <a:cs typeface="Times New Roman"/>
                        </a:rPr>
                        <a:t> </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600"/>
                        </a:spcBef>
                        <a:spcAft>
                          <a:spcPts val="0"/>
                        </a:spcAft>
                      </a:pPr>
                      <a:r>
                        <a:rPr lang="en-US" sz="1200" dirty="0">
                          <a:solidFill>
                            <a:srgbClr val="000000"/>
                          </a:solidFill>
                          <a:latin typeface="Times New Roman"/>
                          <a:ea typeface="Times New Roman"/>
                          <a:cs typeface="Times New Roman"/>
                        </a:rPr>
                        <a:t> </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0">
                        <a:lnSpc>
                          <a:spcPct val="115000"/>
                        </a:lnSpc>
                        <a:spcBef>
                          <a:spcPts val="600"/>
                        </a:spcBef>
                        <a:spcAft>
                          <a:spcPts val="0"/>
                        </a:spcAft>
                      </a:pPr>
                      <a:r>
                        <a:rPr lang="en-US" sz="1200" dirty="0">
                          <a:solidFill>
                            <a:srgbClr val="000000"/>
                          </a:solidFill>
                          <a:effectLst>
                            <a:glow rad="101600">
                              <a:schemeClr val="bg1">
                                <a:lumMod val="95000"/>
                                <a:alpha val="60000"/>
                              </a:schemeClr>
                            </a:glow>
                          </a:effectLst>
                          <a:latin typeface="Times New Roman"/>
                          <a:ea typeface="Times New Roman"/>
                          <a:cs typeface="Times New Roman"/>
                        </a:rPr>
                        <a:t>External</a:t>
                      </a:r>
                      <a:endParaRPr lang="en-US" sz="1200" dirty="0">
                        <a:effectLst>
                          <a:glow rad="101600">
                            <a:schemeClr val="bg1">
                              <a:lumMod val="95000"/>
                              <a:alpha val="60000"/>
                            </a:schemeClr>
                          </a:glow>
                        </a:effectLst>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rtl="1">
                        <a:lnSpc>
                          <a:spcPct val="115000"/>
                        </a:lnSpc>
                      </a:pPr>
                      <a:endParaRPr lang="en-US" sz="1100">
                        <a:latin typeface="Calibri"/>
                      </a:endParaRPr>
                    </a:p>
                  </a:txBody>
                  <a:tcPr marL="68580" marR="68580" marT="0" marB="0" anchor="b">
                    <a:lnL w="12700" cap="flat" cmpd="sng" algn="ctr">
                      <a:solidFill>
                        <a:schemeClr val="tx1"/>
                      </a:solidFill>
                      <a:prstDash val="solid"/>
                      <a:round/>
                      <a:headEnd type="none" w="med" len="med"/>
                      <a:tailEnd type="none" w="med" len="med"/>
                    </a:lnL>
                    <a:lnR>
                      <a:noFill/>
                    </a:lnR>
                    <a:lnT>
                      <a:noFill/>
                    </a:lnT>
                    <a:lnB>
                      <a:noFill/>
                    </a:lnB>
                  </a:tcPr>
                </a:tc>
              </a:tr>
              <a:tr h="245929">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600"/>
                        </a:spcBef>
                        <a:spcAft>
                          <a:spcPts val="0"/>
                        </a:spcAft>
                      </a:pPr>
                      <a:r>
                        <a:rPr lang="en-US" sz="1200" dirty="0">
                          <a:solidFill>
                            <a:srgbClr val="000000"/>
                          </a:solidFill>
                          <a:latin typeface="Times New Roman"/>
                          <a:ea typeface="Times New Roman"/>
                          <a:cs typeface="Times New Roman"/>
                        </a:rPr>
                        <a:t>2.957</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schemeClr>
                    </a:solidFill>
                  </a:tcPr>
                </a:tc>
                <a:tc>
                  <a:txBody>
                    <a:bodyPr/>
                    <a:lstStyle/>
                    <a:p>
                      <a:pPr marL="0" marR="0" algn="ctr" rtl="0">
                        <a:lnSpc>
                          <a:spcPct val="115000"/>
                        </a:lnSpc>
                        <a:spcBef>
                          <a:spcPts val="600"/>
                        </a:spcBef>
                        <a:spcAft>
                          <a:spcPts val="0"/>
                        </a:spcAft>
                      </a:pPr>
                      <a:r>
                        <a:rPr lang="en-US" sz="1200" dirty="0">
                          <a:solidFill>
                            <a:srgbClr val="000000"/>
                          </a:solidFill>
                          <a:latin typeface="Times New Roman"/>
                          <a:ea typeface="Times New Roman"/>
                          <a:cs typeface="Times New Roman"/>
                        </a:rPr>
                        <a:t>Total</a:t>
                      </a:r>
                      <a:endParaRPr lang="en-US"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schemeClr>
                    </a:solidFill>
                  </a:tcPr>
                </a:tc>
                <a:tc>
                  <a:txBody>
                    <a:bodyPr/>
                    <a:lstStyle/>
                    <a:p>
                      <a:pPr rtl="1">
                        <a:lnSpc>
                          <a:spcPct val="115000"/>
                        </a:lnSpc>
                      </a:pPr>
                      <a:endParaRPr lang="en-US" sz="1100">
                        <a:latin typeface="Calibri"/>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rtl="1">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rtl="1">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r>
              <a:tr h="225435">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rtl="1">
                        <a:lnSpc>
                          <a:spcPct val="115000"/>
                        </a:lnSpc>
                      </a:pPr>
                      <a:endParaRPr lang="en-US" sz="1100">
                        <a:latin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dirty="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a:latin typeface="Calibri"/>
                      </a:endParaRPr>
                    </a:p>
                  </a:txBody>
                  <a:tcPr marL="68580" marR="68580" marT="0" marB="0" anchor="b">
                    <a:lnL>
                      <a:noFill/>
                    </a:lnL>
                    <a:lnR>
                      <a:noFill/>
                    </a:lnR>
                    <a:lnT>
                      <a:noFill/>
                    </a:lnT>
                    <a:lnB>
                      <a:noFill/>
                    </a:lnB>
                  </a:tcPr>
                </a:tc>
                <a:tc>
                  <a:txBody>
                    <a:bodyPr/>
                    <a:lstStyle/>
                    <a:p>
                      <a:pPr rtl="1">
                        <a:lnSpc>
                          <a:spcPct val="115000"/>
                        </a:lnSpc>
                      </a:pPr>
                      <a:endParaRPr lang="en-US" sz="1100" dirty="0">
                        <a:latin typeface="Calibri"/>
                      </a:endParaRPr>
                    </a:p>
                  </a:txBody>
                  <a:tcPr marL="68580" marR="68580" marT="0" marB="0" anchor="b">
                    <a:lnL>
                      <a:noFill/>
                    </a:lnL>
                    <a:lnR>
                      <a:noFill/>
                    </a:lnR>
                    <a:lnT>
                      <a:noFill/>
                    </a:lnT>
                    <a:lnB>
                      <a:noFill/>
                    </a:lnB>
                  </a:tcPr>
                </a:tc>
              </a:tr>
            </a:tbl>
          </a:graphicData>
        </a:graphic>
      </p:graphicFrame>
      <p:pic>
        <p:nvPicPr>
          <p:cNvPr id="13" name="Picture 12" descr="C:\Users\WINDOWS 7\Desktop\10822670_10152560115806325_384754813_n.jpg"/>
          <p:cNvPicPr/>
          <p:nvPr/>
        </p:nvPicPr>
        <p:blipFill>
          <a:blip r:embed="rId2"/>
          <a:srcRect/>
          <a:stretch>
            <a:fillRect/>
          </a:stretch>
        </p:blipFill>
        <p:spPr bwMode="auto">
          <a:xfrm>
            <a:off x="7387863" y="2137910"/>
            <a:ext cx="2466975" cy="3076105"/>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14" name="Rounded Rectangle 13"/>
              <p:cNvSpPr/>
              <p:nvPr/>
            </p:nvSpPr>
            <p:spPr>
              <a:xfrm>
                <a:off x="2539638" y="4498153"/>
                <a:ext cx="4172889"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itchFamily="18" charset="0"/>
                    <a:cs typeface="Times New Roman" pitchFamily="18" charset="0"/>
                  </a:rPr>
                  <a:t>U = </a:t>
                </a:r>
                <a14:m>
                  <m:oMath xmlns:m="http://schemas.openxmlformats.org/officeDocument/2006/math">
                    <m:f>
                      <m:fPr>
                        <m:ctrlPr>
                          <a:rPr lang="en-US" sz="2000" i="1" smtClean="0">
                            <a:solidFill>
                              <a:schemeClr val="tx1"/>
                            </a:solidFill>
                            <a:latin typeface="Cambria Math" panose="02040503050406030204" pitchFamily="18" charset="0"/>
                            <a:cs typeface="Times New Roman" pitchFamily="18" charset="0"/>
                          </a:rPr>
                        </m:ctrlPr>
                      </m:fPr>
                      <m:num>
                        <m:r>
                          <a:rPr lang="en-US" sz="2000" b="0" i="1" smtClean="0">
                            <a:solidFill>
                              <a:schemeClr val="tx1"/>
                            </a:solidFill>
                            <a:latin typeface="Cambria Math" panose="02040503050406030204" pitchFamily="18" charset="0"/>
                            <a:cs typeface="Times New Roman" pitchFamily="18" charset="0"/>
                          </a:rPr>
                          <m:t>1</m:t>
                        </m:r>
                      </m:num>
                      <m:den>
                        <m:r>
                          <a:rPr lang="en-US" sz="2000" b="0" i="1" smtClean="0">
                            <a:solidFill>
                              <a:schemeClr val="tx1"/>
                            </a:solidFill>
                            <a:latin typeface="Cambria Math" panose="02040503050406030204" pitchFamily="18" charset="0"/>
                            <a:cs typeface="Times New Roman" pitchFamily="18" charset="0"/>
                          </a:rPr>
                          <m:t>𝑅</m:t>
                        </m:r>
                      </m:den>
                    </m:f>
                  </m:oMath>
                </a14:m>
                <a:r>
                  <a:rPr lang="en-US" sz="2000" dirty="0" smtClean="0">
                    <a:solidFill>
                      <a:schemeClr val="tx1"/>
                    </a:solidFill>
                    <a:latin typeface="Times New Roman" pitchFamily="18" charset="0"/>
                    <a:cs typeface="Times New Roman" pitchFamily="18" charset="0"/>
                  </a:rPr>
                  <a:t> = 0.338 (W/(m.</a:t>
                </a:r>
                <a14:m>
                  <m:oMath xmlns:m="http://schemas.openxmlformats.org/officeDocument/2006/math">
                    <m:sSup>
                      <m:sSupPr>
                        <m:ctrlPr>
                          <a:rPr lang="en-US" sz="2000" i="1" smtClean="0">
                            <a:solidFill>
                              <a:schemeClr val="tx1"/>
                            </a:solidFill>
                            <a:latin typeface="Cambria Math" panose="02040503050406030204" pitchFamily="18" charset="0"/>
                            <a:cs typeface="Times New Roman" pitchFamily="18" charset="0"/>
                          </a:rPr>
                        </m:ctrlPr>
                      </m:sSupPr>
                      <m:e>
                        <m:r>
                          <a:rPr lang="en-US" sz="2000" b="0" i="1" smtClean="0">
                            <a:solidFill>
                              <a:schemeClr val="tx1"/>
                            </a:solidFill>
                            <a:latin typeface="Cambria Math" panose="02040503050406030204" pitchFamily="18" charset="0"/>
                            <a:cs typeface="Times New Roman" pitchFamily="18" charset="0"/>
                          </a:rPr>
                          <m:t>𝐾</m:t>
                        </m:r>
                      </m:e>
                      <m:sup>
                        <m:r>
                          <a:rPr lang="en-US" sz="2000" b="0" i="1" smtClean="0">
                            <a:solidFill>
                              <a:schemeClr val="tx1"/>
                            </a:solidFill>
                            <a:latin typeface="Cambria Math" panose="02040503050406030204" pitchFamily="18" charset="0"/>
                            <a:cs typeface="Times New Roman" pitchFamily="18" charset="0"/>
                          </a:rPr>
                          <m:t>0</m:t>
                        </m:r>
                      </m:sup>
                    </m:sSup>
                  </m:oMath>
                </a14:m>
                <a:r>
                  <a:rPr lang="en-US" sz="2000" dirty="0" smtClean="0">
                    <a:solidFill>
                      <a:schemeClr val="tx1"/>
                    </a:solidFill>
                    <a:latin typeface="Times New Roman" pitchFamily="18" charset="0"/>
                    <a:cs typeface="Times New Roman" pitchFamily="18" charset="0"/>
                  </a:rPr>
                  <a:t>))&lt; 0.50</a:t>
                </a:r>
                <a:endParaRPr lang="en-US" sz="2000" dirty="0">
                  <a:solidFill>
                    <a:schemeClr val="tx1"/>
                  </a:solidFill>
                  <a:latin typeface="Times New Roman" pitchFamily="18" charset="0"/>
                  <a:cs typeface="Times New Roman" pitchFamily="18" charset="0"/>
                </a:endParaRPr>
              </a:p>
            </p:txBody>
          </p:sp>
        </mc:Choice>
        <mc:Fallback xmlns="">
          <p:sp>
            <p:nvSpPr>
              <p:cNvPr id="14" name="Rounded Rectangle 13"/>
              <p:cNvSpPr>
                <a:spLocks noRot="1" noChangeAspect="1" noMove="1" noResize="1" noEditPoints="1" noAdjustHandles="1" noChangeArrowheads="1" noChangeShapeType="1" noTextEdit="1"/>
              </p:cNvSpPr>
              <p:nvPr/>
            </p:nvSpPr>
            <p:spPr>
              <a:xfrm>
                <a:off x="2539638" y="4498153"/>
                <a:ext cx="4172889" cy="762000"/>
              </a:xfrm>
              <a:prstGeom prst="round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2097423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082438" y="996624"/>
            <a:ext cx="7772400" cy="769441"/>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Thermal Insulation: </a:t>
            </a:r>
          </a:p>
          <a:p>
            <a:pPr>
              <a:buFont typeface="Wingdings" pitchFamily="2" charset="2"/>
              <a:buChar char="v"/>
            </a:pPr>
            <a:r>
              <a:rPr lang="en-US" sz="2000" b="1" dirty="0" smtClean="0">
                <a:latin typeface="Times New Roman" pitchFamily="18" charset="0"/>
                <a:cs typeface="Times New Roman" pitchFamily="18" charset="0"/>
              </a:rPr>
              <a:t>Ceiling </a:t>
            </a:r>
          </a:p>
        </p:txBody>
      </p:sp>
      <mc:AlternateContent xmlns:mc="http://schemas.openxmlformats.org/markup-compatibility/2006" xmlns:a14="http://schemas.microsoft.com/office/drawing/2010/main">
        <mc:Choice Requires="a14">
          <p:sp>
            <p:nvSpPr>
              <p:cNvPr id="10" name="Rounded Rectangle 9"/>
              <p:cNvSpPr/>
              <p:nvPr/>
            </p:nvSpPr>
            <p:spPr>
              <a:xfrm>
                <a:off x="2082438" y="4456589"/>
                <a:ext cx="4172889"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itchFamily="18" charset="0"/>
                    <a:cs typeface="Times New Roman" pitchFamily="18" charset="0"/>
                  </a:rPr>
                  <a:t>U = </a:t>
                </a:r>
                <a14:m>
                  <m:oMath xmlns:m="http://schemas.openxmlformats.org/officeDocument/2006/math">
                    <m:f>
                      <m:fPr>
                        <m:ctrlPr>
                          <a:rPr lang="en-US" sz="2000" i="1" smtClean="0">
                            <a:solidFill>
                              <a:schemeClr val="tx1"/>
                            </a:solidFill>
                            <a:latin typeface="Cambria Math" panose="02040503050406030204" pitchFamily="18" charset="0"/>
                            <a:cs typeface="Times New Roman" pitchFamily="18" charset="0"/>
                          </a:rPr>
                        </m:ctrlPr>
                      </m:fPr>
                      <m:num>
                        <m:r>
                          <a:rPr lang="en-US" sz="2000" b="0" i="1" smtClean="0">
                            <a:solidFill>
                              <a:schemeClr val="tx1"/>
                            </a:solidFill>
                            <a:latin typeface="Cambria Math" panose="02040503050406030204" pitchFamily="18" charset="0"/>
                            <a:cs typeface="Times New Roman" pitchFamily="18" charset="0"/>
                          </a:rPr>
                          <m:t>1</m:t>
                        </m:r>
                      </m:num>
                      <m:den>
                        <m:r>
                          <a:rPr lang="en-US" sz="2000" b="0" i="1" smtClean="0">
                            <a:solidFill>
                              <a:schemeClr val="tx1"/>
                            </a:solidFill>
                            <a:latin typeface="Cambria Math" panose="02040503050406030204" pitchFamily="18" charset="0"/>
                            <a:cs typeface="Times New Roman" pitchFamily="18" charset="0"/>
                          </a:rPr>
                          <m:t>𝑅</m:t>
                        </m:r>
                      </m:den>
                    </m:f>
                  </m:oMath>
                </a14:m>
                <a:r>
                  <a:rPr lang="en-US" sz="2000" dirty="0" smtClean="0">
                    <a:solidFill>
                      <a:schemeClr val="tx1"/>
                    </a:solidFill>
                    <a:latin typeface="Times New Roman" pitchFamily="18" charset="0"/>
                    <a:cs typeface="Times New Roman" pitchFamily="18" charset="0"/>
                  </a:rPr>
                  <a:t> = 0.32 (W/(m.</a:t>
                </a:r>
                <a14:m>
                  <m:oMath xmlns:m="http://schemas.openxmlformats.org/officeDocument/2006/math">
                    <m:sSup>
                      <m:sSupPr>
                        <m:ctrlPr>
                          <a:rPr lang="en-US" sz="2000" i="1" smtClean="0">
                            <a:solidFill>
                              <a:schemeClr val="tx1"/>
                            </a:solidFill>
                            <a:latin typeface="Cambria Math" panose="02040503050406030204" pitchFamily="18" charset="0"/>
                            <a:cs typeface="Times New Roman" pitchFamily="18" charset="0"/>
                          </a:rPr>
                        </m:ctrlPr>
                      </m:sSupPr>
                      <m:e>
                        <m:r>
                          <a:rPr lang="en-US" sz="2000" b="0" i="1" smtClean="0">
                            <a:solidFill>
                              <a:schemeClr val="tx1"/>
                            </a:solidFill>
                            <a:latin typeface="Cambria Math" panose="02040503050406030204" pitchFamily="18" charset="0"/>
                            <a:cs typeface="Times New Roman" pitchFamily="18" charset="0"/>
                          </a:rPr>
                          <m:t>𝐾</m:t>
                        </m:r>
                      </m:e>
                      <m:sup>
                        <m:r>
                          <a:rPr lang="en-US" sz="2000" b="0" i="1" smtClean="0">
                            <a:solidFill>
                              <a:schemeClr val="tx1"/>
                            </a:solidFill>
                            <a:latin typeface="Cambria Math" panose="02040503050406030204" pitchFamily="18" charset="0"/>
                            <a:cs typeface="Times New Roman" pitchFamily="18" charset="0"/>
                          </a:rPr>
                          <m:t>0</m:t>
                        </m:r>
                      </m:sup>
                    </m:sSup>
                  </m:oMath>
                </a14:m>
                <a:r>
                  <a:rPr lang="en-US" sz="2000" dirty="0" smtClean="0">
                    <a:solidFill>
                      <a:schemeClr val="tx1"/>
                    </a:solidFill>
                    <a:latin typeface="Times New Roman" pitchFamily="18" charset="0"/>
                    <a:cs typeface="Times New Roman" pitchFamily="18" charset="0"/>
                  </a:rPr>
                  <a:t>))&lt; 0.390</a:t>
                </a:r>
                <a:endParaRPr lang="en-US" sz="2000" dirty="0">
                  <a:solidFill>
                    <a:schemeClr val="tx1"/>
                  </a:solidFill>
                  <a:latin typeface="Times New Roman" pitchFamily="18" charset="0"/>
                  <a:cs typeface="Times New Roman" pitchFamily="18" charset="0"/>
                </a:endParaRPr>
              </a:p>
            </p:txBody>
          </p:sp>
        </mc:Choice>
        <mc:Fallback xmlns="">
          <p:sp>
            <p:nvSpPr>
              <p:cNvPr id="10" name="Rounded Rectangle 9"/>
              <p:cNvSpPr>
                <a:spLocks noRot="1" noChangeAspect="1" noMove="1" noResize="1" noEditPoints="1" noAdjustHandles="1" noChangeArrowheads="1" noChangeShapeType="1" noTextEdit="1"/>
              </p:cNvSpPr>
              <p:nvPr/>
            </p:nvSpPr>
            <p:spPr>
              <a:xfrm>
                <a:off x="2082438" y="4456589"/>
                <a:ext cx="4172889" cy="762000"/>
              </a:xfrm>
              <a:prstGeom prst="roundRect">
                <a:avLst/>
              </a:prstGeom>
              <a:blipFill rotWithShape="0">
                <a:blip r:embed="rId2"/>
                <a:stretch>
                  <a:fillRect/>
                </a:stretch>
              </a:blipFill>
            </p:spPr>
            <p:txBody>
              <a:bodyPr/>
              <a:lstStyle/>
              <a:p>
                <a:r>
                  <a:rPr lang="en-US">
                    <a:noFill/>
                  </a:rPr>
                  <a:t> </a:t>
                </a:r>
              </a:p>
            </p:txBody>
          </p:sp>
        </mc:Fallback>
      </mc:AlternateContent>
      <p:pic>
        <p:nvPicPr>
          <p:cNvPr id="17" name="Picture 16"/>
          <p:cNvPicPr>
            <a:picLocks noChangeAspect="1"/>
          </p:cNvPicPr>
          <p:nvPr/>
        </p:nvPicPr>
        <p:blipFill>
          <a:blip r:embed="rId3"/>
          <a:stretch>
            <a:fillRect/>
          </a:stretch>
        </p:blipFill>
        <p:spPr>
          <a:xfrm>
            <a:off x="6621263" y="4047014"/>
            <a:ext cx="3514725" cy="2343150"/>
          </a:xfrm>
          <a:prstGeom prst="rect">
            <a:avLst/>
          </a:prstGeom>
        </p:spPr>
      </p:pic>
      <p:pic>
        <p:nvPicPr>
          <p:cNvPr id="18" name="Picture 17" descr="goal.PNG"/>
          <p:cNvPicPr>
            <a:picLocks noChangeAspect="1"/>
          </p:cNvPicPr>
          <p:nvPr/>
        </p:nvPicPr>
        <p:blipFill>
          <a:blip r:embed="rId4"/>
          <a:stretch>
            <a:fillRect/>
          </a:stretch>
        </p:blipFill>
        <p:spPr>
          <a:xfrm>
            <a:off x="1774906" y="1766065"/>
            <a:ext cx="6630994" cy="2353055"/>
          </a:xfrm>
          <a:prstGeom prst="rect">
            <a:avLst/>
          </a:prstGeom>
        </p:spPr>
      </p:pic>
    </p:spTree>
    <p:extLst>
      <p:ext uri="{BB962C8B-B14F-4D97-AF65-F5344CB8AC3E}">
        <p14:creationId xmlns:p14="http://schemas.microsoft.com/office/powerpoint/2010/main" val="29610811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73288"/>
            <a:ext cx="7772400" cy="1800493"/>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Acoustical Design:</a:t>
            </a:r>
          </a:p>
          <a:p>
            <a:pPr>
              <a:lnSpc>
                <a:spcPct val="150000"/>
              </a:lnSpc>
            </a:pPr>
            <a:r>
              <a:rPr lang="en-US" sz="2000" dirty="0" smtClean="0">
                <a:latin typeface="Times New Roman" pitchFamily="18" charset="0"/>
                <a:cs typeface="Times New Roman" pitchFamily="18" charset="0"/>
              </a:rPr>
              <a:t>One goal of acoustical engineering can be the reduction of unwanted noise, which is referred to as </a:t>
            </a:r>
            <a:r>
              <a:rPr lang="en-US" sz="2000" i="1" dirty="0" smtClean="0">
                <a:latin typeface="Times New Roman" pitchFamily="18" charset="0"/>
                <a:cs typeface="Times New Roman" pitchFamily="18" charset="0"/>
              </a:rPr>
              <a:t>noise control.</a:t>
            </a:r>
            <a:r>
              <a:rPr lang="en-US" i="1" dirty="0">
                <a:latin typeface="Times New Roman" pitchFamily="18" charset="0"/>
                <a:cs typeface="Times New Roman" pitchFamily="18" charset="0"/>
              </a:rPr>
              <a:t> </a:t>
            </a:r>
            <a:r>
              <a:rPr lang="en-US" dirty="0" smtClean="0">
                <a:latin typeface="Times New Roman" pitchFamily="18" charset="0"/>
                <a:cs typeface="Times New Roman" pitchFamily="18" charset="0"/>
              </a:rPr>
              <a:t>Unwanted noise cane have significant impacts on human health and well-being</a:t>
            </a:r>
            <a:endParaRPr lang="en-US" sz="2000" b="1" dirty="0" smtClean="0">
              <a:latin typeface="Times New Roman" pitchFamily="18" charset="0"/>
              <a:cs typeface="Times New Roman" pitchFamily="18" charset="0"/>
            </a:endParaRPr>
          </a:p>
        </p:txBody>
      </p:sp>
      <p:sp>
        <p:nvSpPr>
          <p:cNvPr id="4" name="Rounded Rectangle 3"/>
          <p:cNvSpPr/>
          <p:nvPr/>
        </p:nvSpPr>
        <p:spPr>
          <a:xfrm>
            <a:off x="2155175" y="2924903"/>
            <a:ext cx="6858000" cy="7620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According to specifications of residential apartments  the required RT60  is </a:t>
            </a:r>
            <a:r>
              <a:rPr lang="en-US" sz="2000" b="1" i="1" dirty="0" smtClean="0">
                <a:solidFill>
                  <a:schemeClr val="tx1"/>
                </a:solidFill>
              </a:rPr>
              <a:t>( 0.6 – 0.8 ) sec</a:t>
            </a:r>
            <a:endParaRPr lang="en-US" sz="2000" b="1" i="1" dirty="0">
              <a:solidFill>
                <a:schemeClr val="tx1"/>
              </a:solidFill>
              <a:latin typeface="Times New Roman" pitchFamily="18" charset="0"/>
              <a:cs typeface="Times New Roman" pitchFamily="18" charset="0"/>
            </a:endParaRPr>
          </a:p>
        </p:txBody>
      </p:sp>
      <p:sp>
        <p:nvSpPr>
          <p:cNvPr id="10" name="Rectangle 9"/>
          <p:cNvSpPr/>
          <p:nvPr/>
        </p:nvSpPr>
        <p:spPr>
          <a:xfrm>
            <a:off x="2082438" y="3851395"/>
            <a:ext cx="6096000" cy="369332"/>
          </a:xfrm>
          <a:prstGeom prst="rect">
            <a:avLst/>
          </a:prstGeom>
        </p:spPr>
        <p:txBody>
          <a:bodyPr>
            <a:spAutoFit/>
          </a:bodyPr>
          <a:lstStyle/>
          <a:p>
            <a:r>
              <a:rPr lang="en-US" dirty="0" smtClean="0">
                <a:latin typeface="Times New Roman" pitchFamily="18" charset="0"/>
                <a:cs typeface="Times New Roman" pitchFamily="18" charset="0"/>
              </a:rPr>
              <a:t>The calculation was taken for the bed room:</a:t>
            </a:r>
            <a:endParaRPr lang="en-US" b="1" dirty="0">
              <a:latin typeface="Times New Roman" pitchFamily="18" charset="0"/>
              <a:cs typeface="Times New Roman" pitchFamily="18" charset="0"/>
            </a:endParaRPr>
          </a:p>
        </p:txBody>
      </p:sp>
      <p:pic>
        <p:nvPicPr>
          <p:cNvPr id="11" name="Picture 10" descr="goal.PNG"/>
          <p:cNvPicPr>
            <a:picLocks noChangeAspect="1"/>
          </p:cNvPicPr>
          <p:nvPr/>
        </p:nvPicPr>
        <p:blipFill>
          <a:blip r:embed="rId2"/>
          <a:stretch>
            <a:fillRect/>
          </a:stretch>
        </p:blipFill>
        <p:spPr>
          <a:xfrm>
            <a:off x="6212334" y="3838025"/>
            <a:ext cx="2800841" cy="2961544"/>
          </a:xfrm>
          <a:prstGeom prst="rect">
            <a:avLst/>
          </a:prstGeom>
        </p:spPr>
      </p:pic>
      <p:sp>
        <p:nvSpPr>
          <p:cNvPr id="12" name="Rounded Rectangle 11"/>
          <p:cNvSpPr/>
          <p:nvPr/>
        </p:nvSpPr>
        <p:spPr>
          <a:xfrm>
            <a:off x="2155175" y="4367206"/>
            <a:ext cx="2362200" cy="7620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itchFamily="18" charset="0"/>
                <a:cs typeface="Times New Roman" pitchFamily="18" charset="0"/>
              </a:rPr>
              <a:t>RT60=0.61 sec  </a:t>
            </a:r>
            <a:endParaRPr lang="en-US" sz="2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16213862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082438" y="996624"/>
            <a:ext cx="7772400" cy="2123658"/>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 </a:t>
            </a:r>
            <a:r>
              <a:rPr lang="en-US" sz="2400" b="1" i="1" dirty="0" smtClean="0">
                <a:latin typeface="Times New Roman" pitchFamily="18" charset="0"/>
                <a:cs typeface="Times New Roman" pitchFamily="18" charset="0"/>
              </a:rPr>
              <a:t>Acoustical Design:</a:t>
            </a:r>
          </a:p>
          <a:p>
            <a:endParaRPr lang="en-US" sz="2400" b="1" dirty="0" smtClean="0">
              <a:latin typeface="Times New Roman" pitchFamily="18" charset="0"/>
              <a:cs typeface="Times New Roman" pitchFamily="18" charset="0"/>
            </a:endParaRPr>
          </a:p>
          <a:p>
            <a:pPr>
              <a:buFont typeface="Wingdings" pitchFamily="2" charset="2"/>
              <a:buChar char="v"/>
            </a:pPr>
            <a:r>
              <a:rPr lang="en-US" sz="2000" b="1" dirty="0" smtClean="0">
                <a:latin typeface="Times New Roman" pitchFamily="18" charset="0"/>
                <a:cs typeface="Times New Roman" pitchFamily="18" charset="0"/>
              </a:rPr>
              <a:t>STC Calculations:</a:t>
            </a:r>
          </a:p>
          <a:p>
            <a:r>
              <a:rPr lang="en-US" sz="2000" dirty="0" smtClean="0">
                <a:latin typeface="Times New Roman" pitchFamily="18" charset="0"/>
                <a:cs typeface="Times New Roman" pitchFamily="18" charset="0"/>
              </a:rPr>
              <a:t>For inner wall ( between the kitchen and bedroom ):</a:t>
            </a:r>
          </a:p>
          <a:p>
            <a:r>
              <a:rPr lang="en-US" sz="2000" b="1"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endParaRPr lang="en-US" sz="2400" b="1" dirty="0" smtClean="0">
              <a:latin typeface="Times New Roman" pitchFamily="18" charset="0"/>
              <a:cs typeface="Times New Roman" pitchFamily="18" charset="0"/>
            </a:endParaRPr>
          </a:p>
        </p:txBody>
      </p:sp>
      <p:sp>
        <p:nvSpPr>
          <p:cNvPr id="9" name="Rounded Rectangle 8"/>
          <p:cNvSpPr/>
          <p:nvPr/>
        </p:nvSpPr>
        <p:spPr>
          <a:xfrm>
            <a:off x="2092830" y="5727482"/>
            <a:ext cx="2510344" cy="7620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itchFamily="18" charset="0"/>
                <a:cs typeface="Times New Roman" pitchFamily="18" charset="0"/>
              </a:rPr>
              <a:t> Required STC 55</a:t>
            </a:r>
            <a:endParaRPr lang="en-US" sz="2000" dirty="0">
              <a:solidFill>
                <a:schemeClr val="tx1"/>
              </a:solidFill>
              <a:latin typeface="Times New Roman" pitchFamily="18" charset="0"/>
              <a:cs typeface="Times New Roman" pitchFamily="18" charset="0"/>
            </a:endParaRPr>
          </a:p>
        </p:txBody>
      </p:sp>
      <p:sp>
        <p:nvSpPr>
          <p:cNvPr id="13" name="Right Arrow 12"/>
          <p:cNvSpPr/>
          <p:nvPr/>
        </p:nvSpPr>
        <p:spPr>
          <a:xfrm>
            <a:off x="4912230" y="5803682"/>
            <a:ext cx="1981200" cy="609600"/>
          </a:xfrm>
          <a:prstGeom prst="righ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Rounded Rectangle 13"/>
          <p:cNvSpPr/>
          <p:nvPr/>
        </p:nvSpPr>
        <p:spPr>
          <a:xfrm>
            <a:off x="7350630" y="5651282"/>
            <a:ext cx="2362200" cy="7620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Times New Roman" pitchFamily="18" charset="0"/>
                <a:cs typeface="Times New Roman" pitchFamily="18" charset="0"/>
              </a:rPr>
              <a:t> </a:t>
            </a:r>
            <a:r>
              <a:rPr lang="en-US" sz="2000" dirty="0" smtClean="0">
                <a:solidFill>
                  <a:schemeClr val="tx1"/>
                </a:solidFill>
                <a:latin typeface="Times New Roman" pitchFamily="18" charset="0"/>
                <a:cs typeface="Times New Roman" pitchFamily="18" charset="0"/>
              </a:rPr>
              <a:t>Final </a:t>
            </a:r>
            <a:r>
              <a:rPr lang="en-US" sz="2000" dirty="0">
                <a:solidFill>
                  <a:schemeClr val="tx1"/>
                </a:solidFill>
                <a:latin typeface="Times New Roman" pitchFamily="18" charset="0"/>
                <a:cs typeface="Times New Roman" pitchFamily="18" charset="0"/>
              </a:rPr>
              <a:t>STC after modification 58</a:t>
            </a:r>
          </a:p>
        </p:txBody>
      </p:sp>
      <p:pic>
        <p:nvPicPr>
          <p:cNvPr id="16" name="Picture 15" descr="goal.PNG"/>
          <p:cNvPicPr>
            <a:picLocks noChangeAspect="1"/>
          </p:cNvPicPr>
          <p:nvPr/>
        </p:nvPicPr>
        <p:blipFill>
          <a:blip r:embed="rId2"/>
          <a:stretch>
            <a:fillRect/>
          </a:stretch>
        </p:blipFill>
        <p:spPr>
          <a:xfrm>
            <a:off x="2888770" y="2570207"/>
            <a:ext cx="4004660" cy="1834195"/>
          </a:xfrm>
          <a:prstGeom prst="rect">
            <a:avLst/>
          </a:prstGeom>
        </p:spPr>
      </p:pic>
      <p:sp>
        <p:nvSpPr>
          <p:cNvPr id="3" name="Rectangle 2"/>
          <p:cNvSpPr/>
          <p:nvPr/>
        </p:nvSpPr>
        <p:spPr>
          <a:xfrm>
            <a:off x="2082438" y="4364133"/>
            <a:ext cx="8505897" cy="507831"/>
          </a:xfrm>
          <a:prstGeom prst="rect">
            <a:avLst/>
          </a:prstGeom>
        </p:spPr>
        <p:txBody>
          <a:bodyPr wrap="square">
            <a:spAutoFit/>
          </a:bodyPr>
          <a:lstStyle/>
          <a:p>
            <a:pPr algn="justLow">
              <a:lnSpc>
                <a:spcPct val="150000"/>
              </a:lnSpc>
              <a:spcAft>
                <a:spcPts val="1000"/>
              </a:spcAft>
            </a:pPr>
            <a:r>
              <a:rPr lang="en-US" dirty="0" smtClean="0">
                <a:latin typeface="Times New Roman" panose="02020603050405020304" pitchFamily="18" charset="0"/>
                <a:ea typeface="Calibri" panose="020F0502020204030204" pitchFamily="34" charset="0"/>
                <a:cs typeface="Arial" panose="020B0604020202020204" pitchFamily="34" charset="0"/>
              </a:rPr>
              <a:t>Previous design: 100mm </a:t>
            </a:r>
            <a:r>
              <a:rPr lang="en-US" dirty="0">
                <a:latin typeface="Times New Roman" panose="02020603050405020304" pitchFamily="18" charset="0"/>
                <a:ea typeface="Calibri" panose="020F0502020204030204" pitchFamily="34" charset="0"/>
                <a:cs typeface="Arial" panose="020B0604020202020204" pitchFamily="34" charset="0"/>
              </a:rPr>
              <a:t>lightweight hollow block + plaster on both sides = 36+4 = </a:t>
            </a:r>
            <a:r>
              <a:rPr lang="en-US" b="1" dirty="0">
                <a:latin typeface="Times New Roman" panose="02020603050405020304" pitchFamily="18" charset="0"/>
                <a:ea typeface="Calibri" panose="020F0502020204030204" pitchFamily="34" charset="0"/>
                <a:cs typeface="Arial" panose="020B0604020202020204" pitchFamily="34" charset="0"/>
              </a:rPr>
              <a:t>40dB</a:t>
            </a: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5" name="Rectangle 14"/>
          <p:cNvSpPr/>
          <p:nvPr/>
        </p:nvSpPr>
        <p:spPr>
          <a:xfrm>
            <a:off x="2082437" y="4937724"/>
            <a:ext cx="9274827" cy="507831"/>
          </a:xfrm>
          <a:prstGeom prst="rect">
            <a:avLst/>
          </a:prstGeom>
        </p:spPr>
        <p:txBody>
          <a:bodyPr wrap="square">
            <a:spAutoFit/>
          </a:bodyPr>
          <a:lstStyle/>
          <a:p>
            <a:pPr algn="justLow">
              <a:lnSpc>
                <a:spcPct val="150000"/>
              </a:lnSpc>
              <a:spcAft>
                <a:spcPts val="1000"/>
              </a:spcAft>
            </a:pPr>
            <a:r>
              <a:rPr lang="en-US" dirty="0" smtClean="0">
                <a:latin typeface="Times New Roman" panose="02020603050405020304" pitchFamily="18" charset="0"/>
                <a:ea typeface="Calibri" panose="020F0502020204030204" pitchFamily="34" charset="0"/>
                <a:cs typeface="Arial" panose="020B0604020202020204" pitchFamily="34" charset="0"/>
              </a:rPr>
              <a:t>Current design: 150mm dense hollow </a:t>
            </a:r>
            <a:r>
              <a:rPr lang="en-US" dirty="0">
                <a:latin typeface="Times New Roman" panose="02020603050405020304" pitchFamily="18" charset="0"/>
                <a:ea typeface="Calibri" panose="020F0502020204030204" pitchFamily="34" charset="0"/>
                <a:cs typeface="Arial" panose="020B0604020202020204" pitchFamily="34" charset="0"/>
              </a:rPr>
              <a:t>block + plaster </a:t>
            </a:r>
            <a:r>
              <a:rPr lang="en-US" dirty="0" smtClean="0">
                <a:latin typeface="Times New Roman" panose="02020603050405020304" pitchFamily="18" charset="0"/>
                <a:ea typeface="Calibri" panose="020F0502020204030204" pitchFamily="34" charset="0"/>
                <a:cs typeface="Arial" panose="020B0604020202020204" pitchFamily="34" charset="0"/>
              </a:rPr>
              <a:t>resilient on </a:t>
            </a:r>
            <a:r>
              <a:rPr lang="en-US" dirty="0">
                <a:latin typeface="Times New Roman" panose="02020603050405020304" pitchFamily="18" charset="0"/>
                <a:ea typeface="Calibri" panose="020F0502020204030204" pitchFamily="34" charset="0"/>
                <a:cs typeface="Arial" panose="020B0604020202020204" pitchFamily="34" charset="0"/>
              </a:rPr>
              <a:t>both sides = </a:t>
            </a:r>
            <a:r>
              <a:rPr lang="en-US" dirty="0" smtClean="0">
                <a:latin typeface="Times New Roman" panose="02020603050405020304" pitchFamily="18" charset="0"/>
                <a:ea typeface="Calibri" panose="020F0502020204030204" pitchFamily="34" charset="0"/>
                <a:cs typeface="Arial" panose="020B0604020202020204" pitchFamily="34" charset="0"/>
              </a:rPr>
              <a:t>43+15 </a:t>
            </a:r>
            <a:r>
              <a:rPr lang="en-US" dirty="0">
                <a:latin typeface="Times New Roman" panose="02020603050405020304" pitchFamily="18" charset="0"/>
                <a:ea typeface="Calibri" panose="020F0502020204030204" pitchFamily="34" charset="0"/>
                <a:cs typeface="Arial" panose="020B0604020202020204" pitchFamily="34" charset="0"/>
              </a:rPr>
              <a:t>= </a:t>
            </a:r>
            <a:r>
              <a:rPr lang="en-US" b="1" dirty="0" smtClean="0">
                <a:latin typeface="Times New Roman" panose="02020603050405020304" pitchFamily="18" charset="0"/>
                <a:ea typeface="Calibri" panose="020F0502020204030204" pitchFamily="34" charset="0"/>
                <a:cs typeface="Arial" panose="020B0604020202020204" pitchFamily="34" charset="0"/>
              </a:rPr>
              <a:t>58dB</a:t>
            </a:r>
            <a:r>
              <a:rPr lang="en-US" dirty="0" smtClean="0">
                <a:latin typeface="Times New Roman" panose="02020603050405020304" pitchFamily="18" charset="0"/>
                <a:ea typeface="Calibri" panose="020F0502020204030204" pitchFamily="34" charset="0"/>
                <a:cs typeface="Arial" panose="020B0604020202020204" pitchFamily="34" charset="0"/>
              </a:rPr>
              <a:t> </a:t>
            </a:r>
            <a:endParaRPr lang="en-US"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1771302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082438" y="996624"/>
            <a:ext cx="7772400" cy="1354217"/>
          </a:xfrm>
          <a:prstGeom prst="rect">
            <a:avLst/>
          </a:prstGeom>
          <a:noFill/>
        </p:spPr>
        <p:txBody>
          <a:bodyPr wrap="square" rtlCol="0">
            <a:spAutoFit/>
          </a:bodyPr>
          <a:lstStyle/>
          <a:p>
            <a:r>
              <a:rPr lang="en-US" sz="2400" b="1" i="1" dirty="0" smtClean="0"/>
              <a:t>Heating and cooling</a:t>
            </a:r>
            <a:r>
              <a:rPr lang="en-US" sz="2400" b="1" i="1" dirty="0" smtClean="0">
                <a:latin typeface="Times New Roman" pitchFamily="18" charset="0"/>
                <a:cs typeface="Times New Roman" pitchFamily="18" charset="0"/>
              </a:rPr>
              <a:t>:</a:t>
            </a:r>
          </a:p>
          <a:p>
            <a:endParaRPr lang="en-US" sz="2000" dirty="0" smtClean="0">
              <a:latin typeface="Times New Roman" pitchFamily="18" charset="0"/>
              <a:cs typeface="Times New Roman" pitchFamily="18" charset="0"/>
            </a:endParaRPr>
          </a:p>
          <a:p>
            <a:endParaRPr lang="en-US" sz="2000" b="1" dirty="0" smtClean="0">
              <a:latin typeface="Times New Roman" pitchFamily="18" charset="0"/>
              <a:cs typeface="Times New Roman" pitchFamily="18" charset="0"/>
            </a:endParaRPr>
          </a:p>
          <a:p>
            <a:endParaRPr lang="en-US" b="1" dirty="0" smtClean="0">
              <a:latin typeface="Times New Roman" pitchFamily="18" charset="0"/>
              <a:cs typeface="Times New Roman" pitchFamily="18" charset="0"/>
            </a:endParaRPr>
          </a:p>
        </p:txBody>
      </p:sp>
      <p:pic>
        <p:nvPicPr>
          <p:cNvPr id="13" name="Picture 12"/>
          <p:cNvPicPr/>
          <p:nvPr/>
        </p:nvPicPr>
        <p:blipFill>
          <a:blip r:embed="rId2"/>
          <a:srcRect/>
          <a:stretch>
            <a:fillRect/>
          </a:stretch>
        </p:blipFill>
        <p:spPr bwMode="auto">
          <a:xfrm>
            <a:off x="5830415" y="996624"/>
            <a:ext cx="5219700" cy="3265373"/>
          </a:xfrm>
          <a:prstGeom prst="rect">
            <a:avLst/>
          </a:prstGeom>
          <a:noFill/>
          <a:ln w="9525">
            <a:noFill/>
            <a:miter lim="800000"/>
            <a:headEnd/>
            <a:tailEnd/>
          </a:ln>
        </p:spPr>
      </p:pic>
      <p:pic>
        <p:nvPicPr>
          <p:cNvPr id="14" name="Picture 13"/>
          <p:cNvPicPr/>
          <p:nvPr/>
        </p:nvPicPr>
        <p:blipFill>
          <a:blip r:embed="rId3"/>
          <a:srcRect/>
          <a:stretch>
            <a:fillRect/>
          </a:stretch>
        </p:blipFill>
        <p:spPr bwMode="auto">
          <a:xfrm>
            <a:off x="2683378" y="4736918"/>
            <a:ext cx="6990706" cy="1149203"/>
          </a:xfrm>
          <a:prstGeom prst="rect">
            <a:avLst/>
          </a:prstGeom>
          <a:noFill/>
          <a:ln w="9525">
            <a:noFill/>
            <a:miter lim="800000"/>
            <a:headEnd/>
            <a:tailEnd/>
          </a:ln>
        </p:spPr>
      </p:pic>
      <p:sp>
        <p:nvSpPr>
          <p:cNvPr id="15" name="TextBox 14"/>
          <p:cNvSpPr txBox="1"/>
          <p:nvPr/>
        </p:nvSpPr>
        <p:spPr>
          <a:xfrm>
            <a:off x="2075578" y="990656"/>
            <a:ext cx="3871795" cy="2714654"/>
          </a:xfrm>
          <a:prstGeom prst="rect">
            <a:avLst/>
          </a:prstGeom>
          <a:noFill/>
        </p:spPr>
        <p:txBody>
          <a:bodyPr wrap="square" rtlCol="0">
            <a:spAutoFit/>
          </a:bodyPr>
          <a:lstStyle/>
          <a:p>
            <a:endParaRPr lang="en-US" sz="2400" b="1" dirty="0" smtClean="0">
              <a:latin typeface="Times New Roman" pitchFamily="18" charset="0"/>
              <a:cs typeface="Times New Roman" pitchFamily="18" charset="0"/>
            </a:endParaRPr>
          </a:p>
          <a:p>
            <a:pPr>
              <a:lnSpc>
                <a:spcPct val="150000"/>
              </a:lnSpc>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results of total zone heating and total cooling loads for the five- story building were 65KW/m2 which is between 30-80KW/m2 as shown </a:t>
            </a:r>
            <a:r>
              <a:rPr lang="en-US" sz="2000" dirty="0" smtClean="0">
                <a:latin typeface="Times New Roman" panose="02020603050405020304" pitchFamily="18" charset="0"/>
                <a:cs typeface="Times New Roman" panose="02020603050405020304" pitchFamily="18" charset="0"/>
              </a:rPr>
              <a:t>below.</a:t>
            </a:r>
            <a:endParaRPr lang="en-US" sz="24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98415263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Environmental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8784036" cy="1969770"/>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Daylight factor:</a:t>
            </a:r>
          </a:p>
          <a:p>
            <a:endParaRPr lang="en-US"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For </a:t>
            </a:r>
            <a:r>
              <a:rPr lang="en-US" sz="2000" dirty="0">
                <a:latin typeface="Times New Roman" panose="02020603050405020304" pitchFamily="18" charset="0"/>
                <a:cs typeface="Times New Roman" panose="02020603050405020304" pitchFamily="18" charset="0"/>
              </a:rPr>
              <a:t>example the average daylight for the living room and kitchen was </a:t>
            </a:r>
            <a:r>
              <a:rPr lang="en-US" sz="2000" b="1" dirty="0">
                <a:latin typeface="Times New Roman" panose="02020603050405020304" pitchFamily="18" charset="0"/>
                <a:cs typeface="Times New Roman" panose="02020603050405020304" pitchFamily="18" charset="0"/>
              </a:rPr>
              <a:t>2.59%</a:t>
            </a:r>
            <a:r>
              <a:rPr lang="en-US" sz="2000" dirty="0">
                <a:latin typeface="Times New Roman" panose="02020603050405020304" pitchFamily="18" charset="0"/>
                <a:cs typeface="Times New Roman" panose="02020603050405020304" pitchFamily="18" charset="0"/>
              </a:rPr>
              <a:t> with </a:t>
            </a:r>
            <a:r>
              <a:rPr lang="en-US" sz="2000">
                <a:latin typeface="Times New Roman" panose="02020603050405020304" pitchFamily="18" charset="0"/>
                <a:cs typeface="Times New Roman" panose="02020603050405020304" pitchFamily="18" charset="0"/>
              </a:rPr>
              <a:t>uniformity </a:t>
            </a:r>
            <a:r>
              <a:rPr lang="en-US" sz="2000" b="1" smtClean="0">
                <a:latin typeface="Times New Roman" panose="02020603050405020304" pitchFamily="18" charset="0"/>
                <a:cs typeface="Times New Roman" panose="02020603050405020304" pitchFamily="18" charset="0"/>
              </a:rPr>
              <a:t>0.6 </a:t>
            </a:r>
            <a:r>
              <a:rPr lang="en-US" sz="2000" smtClean="0">
                <a:latin typeface="Times New Roman" panose="02020603050405020304" pitchFamily="18" charset="0"/>
                <a:cs typeface="Times New Roman" panose="02020603050405020304" pitchFamily="18" charset="0"/>
              </a:rPr>
              <a:t>and </a:t>
            </a:r>
            <a:r>
              <a:rPr lang="en-US" sz="2000" b="1" dirty="0" smtClean="0">
                <a:latin typeface="Times New Roman" panose="02020603050405020304" pitchFamily="18" charset="0"/>
                <a:cs typeface="Times New Roman" panose="02020603050405020304" pitchFamily="18" charset="0"/>
              </a:rPr>
              <a:t>233</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Lux </a:t>
            </a:r>
            <a:endParaRPr lang="en-US" sz="2000" b="1" dirty="0" smtClean="0">
              <a:latin typeface="Times New Roman" pitchFamily="18" charset="0"/>
              <a:cs typeface="Times New Roman" pitchFamily="18" charset="0"/>
            </a:endParaRPr>
          </a:p>
          <a:p>
            <a:endParaRPr lang="en-US" b="1" dirty="0" smtClean="0">
              <a:latin typeface="Times New Roman" pitchFamily="18" charset="0"/>
              <a:cs typeface="Times New Roman" pitchFamily="18" charset="0"/>
            </a:endParaRPr>
          </a:p>
        </p:txBody>
      </p:sp>
      <p:pic>
        <p:nvPicPr>
          <p:cNvPr id="5" name="Picture 4"/>
          <p:cNvPicPr/>
          <p:nvPr/>
        </p:nvPicPr>
        <p:blipFill>
          <a:blip r:embed="rId2"/>
          <a:srcRect/>
          <a:stretch>
            <a:fillRect/>
          </a:stretch>
        </p:blipFill>
        <p:spPr bwMode="auto">
          <a:xfrm>
            <a:off x="3198628" y="2748306"/>
            <a:ext cx="5943600" cy="3604260"/>
          </a:xfrm>
          <a:prstGeom prst="rect">
            <a:avLst/>
          </a:prstGeom>
          <a:noFill/>
          <a:ln w="9525">
            <a:noFill/>
            <a:miter lim="800000"/>
            <a:headEnd/>
            <a:tailEnd/>
          </a:ln>
        </p:spPr>
      </p:pic>
    </p:spTree>
    <p:extLst>
      <p:ext uri="{BB962C8B-B14F-4D97-AF65-F5344CB8AC3E}">
        <p14:creationId xmlns:p14="http://schemas.microsoft.com/office/powerpoint/2010/main" val="84232203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txBox="1">
            <a:spLocks/>
          </p:cNvSpPr>
          <p:nvPr/>
        </p:nvSpPr>
        <p:spPr>
          <a:xfrm>
            <a:off x="3007854" y="1269694"/>
            <a:ext cx="8915399" cy="2262781"/>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solidFill>
                  <a:schemeClr val="tx1"/>
                </a:solidFill>
                <a:latin typeface="Times New Roman" pitchFamily="18" charset="0"/>
                <a:cs typeface="Times New Roman" pitchFamily="18" charset="0"/>
              </a:rPr>
              <a:t>Mechanical  Design </a:t>
            </a:r>
            <a:endParaRPr lang="en-U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612645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007854" y="1269694"/>
            <a:ext cx="8915399" cy="2262781"/>
          </a:xfrm>
        </p:spPr>
        <p:txBody>
          <a:bodyPr/>
          <a:lstStyle/>
          <a:p>
            <a:r>
              <a:rPr lang="en-US" b="1" dirty="0">
                <a:solidFill>
                  <a:schemeClr val="tx1"/>
                </a:solidFill>
                <a:latin typeface="Times New Roman" pitchFamily="18" charset="0"/>
                <a:cs typeface="Times New Roman" pitchFamily="18" charset="0"/>
              </a:rPr>
              <a:t>Architectural Re-Design</a:t>
            </a:r>
          </a:p>
        </p:txBody>
      </p:sp>
    </p:spTree>
    <p:extLst>
      <p:ext uri="{BB962C8B-B14F-4D97-AF65-F5344CB8AC3E}">
        <p14:creationId xmlns:p14="http://schemas.microsoft.com/office/powerpoint/2010/main" val="120874208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Mechanical Design: </a:t>
            </a:r>
            <a:endParaRPr lang="en-US" sz="28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2082438" y="996624"/>
            <a:ext cx="7772400" cy="769441"/>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HVAC system</a:t>
            </a:r>
          </a:p>
          <a:p>
            <a:pPr>
              <a:buFont typeface="Wingdings" pitchFamily="2" charset="2"/>
              <a:buChar char="v"/>
            </a:pPr>
            <a:r>
              <a:rPr lang="en-US" sz="2000" b="1" dirty="0" smtClean="0">
                <a:latin typeface="Times New Roman" panose="02020603050405020304" pitchFamily="18" charset="0"/>
                <a:cs typeface="Times New Roman" pitchFamily="18" charset="0"/>
              </a:rPr>
              <a:t> </a:t>
            </a:r>
            <a:r>
              <a:rPr lang="en-US" sz="2000" dirty="0">
                <a:latin typeface="Times New Roman" panose="02020603050405020304" pitchFamily="18" charset="0"/>
                <a:cs typeface="Times New Roman" panose="02020603050405020304" pitchFamily="18" charset="0"/>
              </a:rPr>
              <a:t>VRF : variable </a:t>
            </a:r>
            <a:r>
              <a:rPr lang="en-US" sz="2000" dirty="0" smtClean="0">
                <a:latin typeface="Times New Roman" panose="02020603050405020304" pitchFamily="18" charset="0"/>
                <a:cs typeface="Times New Roman" panose="02020603050405020304" pitchFamily="18" charset="0"/>
              </a:rPr>
              <a:t>refrigerator flow </a:t>
            </a:r>
            <a:endParaRPr lang="en-US" b="1" dirty="0" smtClean="0">
              <a:latin typeface="Times New Roman" pitchFamily="18" charset="0"/>
              <a:cs typeface="Times New Roman"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989913034"/>
              </p:ext>
            </p:extLst>
          </p:nvPr>
        </p:nvGraphicFramePr>
        <p:xfrm>
          <a:off x="2840974" y="4397918"/>
          <a:ext cx="5181600" cy="1468120"/>
        </p:xfrm>
        <a:graphic>
          <a:graphicData uri="http://schemas.openxmlformats.org/drawingml/2006/table">
            <a:tbl>
              <a:tblPr rtl="1" firstRow="1" bandRow="1">
                <a:tableStyleId>{5C22544A-7EE6-4342-B048-85BDC9FD1C3A}</a:tableStyleId>
              </a:tblPr>
              <a:tblGrid>
                <a:gridCol w="1995847"/>
                <a:gridCol w="1890353"/>
                <a:gridCol w="1295400"/>
              </a:tblGrid>
              <a:tr h="929563">
                <a:tc>
                  <a:txBody>
                    <a:bodyPr/>
                    <a:lstStyle/>
                    <a:p>
                      <a:pPr algn="ctr" rtl="1"/>
                      <a:r>
                        <a:rPr lang="en-US" dirty="0" smtClean="0">
                          <a:solidFill>
                            <a:schemeClr val="tx1"/>
                          </a:solidFill>
                          <a:latin typeface="Times New Roman" pitchFamily="18" charset="0"/>
                          <a:cs typeface="Times New Roman" pitchFamily="18" charset="0"/>
                        </a:rPr>
                        <a:t>Design</a:t>
                      </a:r>
                      <a:r>
                        <a:rPr lang="en-US" baseline="0" dirty="0" smtClean="0">
                          <a:solidFill>
                            <a:schemeClr val="tx1"/>
                          </a:solidFill>
                          <a:latin typeface="Times New Roman" pitchFamily="18" charset="0"/>
                          <a:cs typeface="Times New Roman" pitchFamily="18" charset="0"/>
                        </a:rPr>
                        <a:t> capacity </a:t>
                      </a:r>
                      <a:r>
                        <a:rPr lang="en-US" dirty="0" smtClean="0">
                          <a:solidFill>
                            <a:schemeClr val="tx1"/>
                          </a:solidFill>
                          <a:latin typeface="Times New Roman" pitchFamily="18" charset="0"/>
                          <a:cs typeface="Times New Roman" pitchFamily="18" charset="0"/>
                        </a:rPr>
                        <a:t>Cooling</a:t>
                      </a:r>
                      <a:r>
                        <a:rPr lang="en-US" baseline="0" dirty="0" smtClean="0">
                          <a:solidFill>
                            <a:schemeClr val="tx1"/>
                          </a:solidFill>
                          <a:latin typeface="Times New Roman" pitchFamily="18" charset="0"/>
                          <a:cs typeface="Times New Roman" pitchFamily="18" charset="0"/>
                        </a:rPr>
                        <a:t> (KW)</a:t>
                      </a:r>
                      <a:endParaRPr lang="ar-SA" dirty="0">
                        <a:solidFill>
                          <a:schemeClr val="tx1"/>
                        </a:solidFill>
                        <a:latin typeface="Times New Roman" pitchFamily="18" charset="0"/>
                        <a:cs typeface="Times New Roman" pitchFamily="18" charset="0"/>
                      </a:endParaRPr>
                    </a:p>
                  </a:txBody>
                  <a:tcPr>
                    <a:solidFill>
                      <a:schemeClr val="bg2">
                        <a:lumMod val="75000"/>
                      </a:schemeClr>
                    </a:solidFill>
                  </a:tcPr>
                </a:tc>
                <a:tc>
                  <a:txBody>
                    <a:bodyPr/>
                    <a:lstStyle/>
                    <a:p>
                      <a:pPr algn="ctr" rtl="1"/>
                      <a:r>
                        <a:rPr lang="en-US" dirty="0" smtClean="0">
                          <a:solidFill>
                            <a:schemeClr val="tx1"/>
                          </a:solidFill>
                          <a:latin typeface="Times New Roman" pitchFamily="18" charset="0"/>
                          <a:cs typeface="Times New Roman" pitchFamily="18" charset="0"/>
                        </a:rPr>
                        <a:t>Design capacity Heating</a:t>
                      </a:r>
                      <a:r>
                        <a:rPr lang="en-US" baseline="0" dirty="0" smtClean="0">
                          <a:solidFill>
                            <a:schemeClr val="tx1"/>
                          </a:solidFill>
                          <a:latin typeface="Times New Roman" pitchFamily="18" charset="0"/>
                          <a:cs typeface="Times New Roman" pitchFamily="18" charset="0"/>
                        </a:rPr>
                        <a:t> (KW)</a:t>
                      </a:r>
                      <a:endParaRPr lang="ar-SA" dirty="0">
                        <a:solidFill>
                          <a:schemeClr val="tx1"/>
                        </a:solidFill>
                        <a:latin typeface="Times New Roman" pitchFamily="18" charset="0"/>
                        <a:cs typeface="Times New Roman" pitchFamily="18" charset="0"/>
                      </a:endParaRPr>
                    </a:p>
                  </a:txBody>
                  <a:tcPr>
                    <a:solidFill>
                      <a:schemeClr val="bg2">
                        <a:lumMod val="75000"/>
                      </a:schemeClr>
                    </a:solidFill>
                  </a:tcPr>
                </a:tc>
                <a:tc>
                  <a:txBody>
                    <a:bodyPr/>
                    <a:lstStyle/>
                    <a:p>
                      <a:pPr algn="ctr" rtl="1"/>
                      <a:r>
                        <a:rPr lang="en-US" dirty="0" smtClean="0">
                          <a:solidFill>
                            <a:schemeClr val="tx1"/>
                          </a:solidFill>
                          <a:latin typeface="Times New Roman" pitchFamily="18" charset="0"/>
                          <a:cs typeface="Times New Roman" pitchFamily="18" charset="0"/>
                        </a:rPr>
                        <a:t>Floor</a:t>
                      </a:r>
                      <a:endParaRPr lang="ar-SA" dirty="0">
                        <a:solidFill>
                          <a:schemeClr val="tx1"/>
                        </a:solidFill>
                        <a:latin typeface="Times New Roman" pitchFamily="18" charset="0"/>
                        <a:cs typeface="Times New Roman" pitchFamily="18" charset="0"/>
                      </a:endParaRPr>
                    </a:p>
                  </a:txBody>
                  <a:tcPr>
                    <a:solidFill>
                      <a:schemeClr val="bg2">
                        <a:lumMod val="75000"/>
                      </a:schemeClr>
                    </a:solidFill>
                  </a:tcPr>
                </a:tc>
              </a:tr>
              <a:tr h="538557">
                <a:tc>
                  <a:txBody>
                    <a:bodyPr/>
                    <a:lstStyle/>
                    <a:p>
                      <a:pPr algn="ctr" rtl="1"/>
                      <a:r>
                        <a:rPr lang="en-US" dirty="0" smtClean="0">
                          <a:latin typeface="Times New Roman" pitchFamily="18" charset="0"/>
                          <a:cs typeface="Times New Roman" pitchFamily="18" charset="0"/>
                        </a:rPr>
                        <a:t>25.91</a:t>
                      </a:r>
                      <a:endParaRPr lang="ar-SA" dirty="0">
                        <a:latin typeface="Times New Roman" pitchFamily="18" charset="0"/>
                        <a:cs typeface="Times New Roman" pitchFamily="18" charset="0"/>
                      </a:endParaRPr>
                    </a:p>
                  </a:txBody>
                  <a:tcPr/>
                </a:tc>
                <a:tc>
                  <a:txBody>
                    <a:bodyPr/>
                    <a:lstStyle/>
                    <a:p>
                      <a:pPr algn="ctr" rtl="1"/>
                      <a:r>
                        <a:rPr lang="en-US" dirty="0" smtClean="0">
                          <a:latin typeface="Times New Roman" pitchFamily="18" charset="0"/>
                          <a:cs typeface="Times New Roman" pitchFamily="18" charset="0"/>
                        </a:rPr>
                        <a:t>15.28</a:t>
                      </a:r>
                      <a:endParaRPr lang="ar-SA" dirty="0">
                        <a:latin typeface="Times New Roman" pitchFamily="18" charset="0"/>
                        <a:cs typeface="Times New Roman" pitchFamily="18" charset="0"/>
                      </a:endParaRPr>
                    </a:p>
                  </a:txBody>
                  <a:tcPr/>
                </a:tc>
                <a:tc>
                  <a:txBody>
                    <a:bodyPr/>
                    <a:lstStyle/>
                    <a:p>
                      <a:pPr algn="ctr" rtl="1"/>
                      <a:r>
                        <a:rPr lang="en-US" dirty="0" smtClean="0">
                          <a:latin typeface="Times New Roman" pitchFamily="18" charset="0"/>
                          <a:cs typeface="Times New Roman" pitchFamily="18" charset="0"/>
                        </a:rPr>
                        <a:t>1</a:t>
                      </a:r>
                      <a:endParaRPr lang="ar-SA" dirty="0">
                        <a:latin typeface="Times New Roman" pitchFamily="18" charset="0"/>
                        <a:cs typeface="Times New Roman" pitchFamily="18" charset="0"/>
                      </a:endParaRPr>
                    </a:p>
                  </a:txBody>
                  <a:tcPr/>
                </a:tc>
              </a:tr>
            </a:tbl>
          </a:graphicData>
        </a:graphic>
      </p:graphicFrame>
      <p:pic>
        <p:nvPicPr>
          <p:cNvPr id="4" name="Picture 3"/>
          <p:cNvPicPr>
            <a:picLocks noChangeAspect="1"/>
          </p:cNvPicPr>
          <p:nvPr/>
        </p:nvPicPr>
        <p:blipFill>
          <a:blip r:embed="rId2"/>
          <a:stretch>
            <a:fillRect/>
          </a:stretch>
        </p:blipFill>
        <p:spPr>
          <a:xfrm>
            <a:off x="2082438" y="1942711"/>
            <a:ext cx="6781800" cy="2333625"/>
          </a:xfrm>
          <a:prstGeom prst="rect">
            <a:avLst/>
          </a:prstGeom>
        </p:spPr>
      </p:pic>
    </p:spTree>
    <p:extLst>
      <p:ext uri="{BB962C8B-B14F-4D97-AF65-F5344CB8AC3E}">
        <p14:creationId xmlns:p14="http://schemas.microsoft.com/office/powerpoint/2010/main" val="70808359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Mechanical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7772400" cy="1046440"/>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HVAC system</a:t>
            </a:r>
          </a:p>
          <a:p>
            <a:pPr>
              <a:buFont typeface="Wingdings" pitchFamily="2" charset="2"/>
              <a:buChar char="v"/>
            </a:pPr>
            <a:r>
              <a:rPr lang="en-US" sz="2000" b="1" dirty="0" smtClean="0">
                <a:latin typeface="Times New Roman" pitchFamily="18" charset="0"/>
                <a:cs typeface="Times New Roman" pitchFamily="18" charset="0"/>
              </a:rPr>
              <a:t>Duct sizing </a:t>
            </a:r>
          </a:p>
          <a:p>
            <a:endParaRPr lang="en-US" b="1" dirty="0" smtClean="0">
              <a:latin typeface="Times New Roman" pitchFamily="18" charset="0"/>
              <a:cs typeface="Times New Roman" pitchFamily="18" charset="0"/>
            </a:endParaRPr>
          </a:p>
        </p:txBody>
      </p:sp>
      <p:pic>
        <p:nvPicPr>
          <p:cNvPr id="6" name="Picture 5"/>
          <p:cNvPicPr>
            <a:picLocks noChangeAspect="1"/>
          </p:cNvPicPr>
          <p:nvPr/>
        </p:nvPicPr>
        <p:blipFill>
          <a:blip r:embed="rId2"/>
          <a:stretch>
            <a:fillRect/>
          </a:stretch>
        </p:blipFill>
        <p:spPr>
          <a:xfrm>
            <a:off x="1806382" y="1861808"/>
            <a:ext cx="8048456" cy="4304143"/>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0412" y="250829"/>
            <a:ext cx="3429000" cy="2190750"/>
          </a:xfrm>
          <a:prstGeom prst="rect">
            <a:avLst/>
          </a:prstGeom>
        </p:spPr>
      </p:pic>
    </p:spTree>
    <p:extLst>
      <p:ext uri="{BB962C8B-B14F-4D97-AF65-F5344CB8AC3E}">
        <p14:creationId xmlns:p14="http://schemas.microsoft.com/office/powerpoint/2010/main" val="2121651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Mechanical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77724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Water supply</a:t>
            </a:r>
          </a:p>
        </p:txBody>
      </p:sp>
      <p:pic>
        <p:nvPicPr>
          <p:cNvPr id="5" name="Picture 4"/>
          <p:cNvPicPr>
            <a:picLocks noChangeAspect="1"/>
          </p:cNvPicPr>
          <p:nvPr/>
        </p:nvPicPr>
        <p:blipFill>
          <a:blip r:embed="rId2"/>
          <a:stretch>
            <a:fillRect/>
          </a:stretch>
        </p:blipFill>
        <p:spPr>
          <a:xfrm>
            <a:off x="3936673" y="996624"/>
            <a:ext cx="7067550" cy="5753100"/>
          </a:xfrm>
          <a:prstGeom prst="rect">
            <a:avLst/>
          </a:prstGeom>
        </p:spPr>
      </p:pic>
    </p:spTree>
    <p:extLst>
      <p:ext uri="{BB962C8B-B14F-4D97-AF65-F5344CB8AC3E}">
        <p14:creationId xmlns:p14="http://schemas.microsoft.com/office/powerpoint/2010/main" val="61148211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Mechanical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77724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Water drainage</a:t>
            </a:r>
          </a:p>
        </p:txBody>
      </p:sp>
      <p:pic>
        <p:nvPicPr>
          <p:cNvPr id="5" name="Picture 4"/>
          <p:cNvPicPr>
            <a:picLocks noChangeAspect="1"/>
          </p:cNvPicPr>
          <p:nvPr/>
        </p:nvPicPr>
        <p:blipFill>
          <a:blip r:embed="rId2"/>
          <a:stretch>
            <a:fillRect/>
          </a:stretch>
        </p:blipFill>
        <p:spPr>
          <a:xfrm>
            <a:off x="4379335" y="996624"/>
            <a:ext cx="6467475" cy="5486400"/>
          </a:xfrm>
          <a:prstGeom prst="rect">
            <a:avLst/>
          </a:prstGeom>
        </p:spPr>
      </p:pic>
      <p:pic>
        <p:nvPicPr>
          <p:cNvPr id="6" name="Picture 5"/>
          <p:cNvPicPr>
            <a:picLocks noChangeAspect="1"/>
          </p:cNvPicPr>
          <p:nvPr/>
        </p:nvPicPr>
        <p:blipFill>
          <a:blip r:embed="rId3"/>
          <a:stretch>
            <a:fillRect/>
          </a:stretch>
        </p:blipFill>
        <p:spPr>
          <a:xfrm>
            <a:off x="2082438" y="1596699"/>
            <a:ext cx="2190750" cy="4286250"/>
          </a:xfrm>
          <a:prstGeom prst="rect">
            <a:avLst/>
          </a:prstGeom>
        </p:spPr>
      </p:pic>
    </p:spTree>
    <p:extLst>
      <p:ext uri="{BB962C8B-B14F-4D97-AF65-F5344CB8AC3E}">
        <p14:creationId xmlns:p14="http://schemas.microsoft.com/office/powerpoint/2010/main" val="276566485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Mechanical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77724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Basement Floor  drainage system </a:t>
            </a:r>
          </a:p>
        </p:txBody>
      </p:sp>
      <p:pic>
        <p:nvPicPr>
          <p:cNvPr id="4" name="Picture 3"/>
          <p:cNvPicPr>
            <a:picLocks noChangeAspect="1"/>
          </p:cNvPicPr>
          <p:nvPr/>
        </p:nvPicPr>
        <p:blipFill>
          <a:blip r:embed="rId2"/>
          <a:stretch>
            <a:fillRect/>
          </a:stretch>
        </p:blipFill>
        <p:spPr>
          <a:xfrm>
            <a:off x="2262447" y="1371600"/>
            <a:ext cx="7412382" cy="5486400"/>
          </a:xfrm>
          <a:prstGeom prst="rect">
            <a:avLst/>
          </a:prstGeom>
        </p:spPr>
      </p:pic>
    </p:spTree>
    <p:extLst>
      <p:ext uri="{BB962C8B-B14F-4D97-AF65-F5344CB8AC3E}">
        <p14:creationId xmlns:p14="http://schemas.microsoft.com/office/powerpoint/2010/main" val="303252755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Mechanical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77724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Tank installation with Solar Panel </a:t>
            </a:r>
          </a:p>
        </p:txBody>
      </p:sp>
      <p:pic>
        <p:nvPicPr>
          <p:cNvPr id="5" name="Picture 4"/>
          <p:cNvPicPr>
            <a:picLocks noChangeAspect="1"/>
          </p:cNvPicPr>
          <p:nvPr/>
        </p:nvPicPr>
        <p:blipFill>
          <a:blip r:embed="rId2"/>
          <a:stretch>
            <a:fillRect/>
          </a:stretch>
        </p:blipFill>
        <p:spPr>
          <a:xfrm>
            <a:off x="3100684" y="1458289"/>
            <a:ext cx="5735907" cy="5212080"/>
          </a:xfrm>
          <a:prstGeom prst="rect">
            <a:avLst/>
          </a:prstGeom>
        </p:spPr>
      </p:pic>
    </p:spTree>
    <p:extLst>
      <p:ext uri="{BB962C8B-B14F-4D97-AF65-F5344CB8AC3E}">
        <p14:creationId xmlns:p14="http://schemas.microsoft.com/office/powerpoint/2010/main" val="206428961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Mechanical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8" y="996624"/>
            <a:ext cx="77724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Roof Slope:</a:t>
            </a:r>
          </a:p>
        </p:txBody>
      </p:sp>
      <p:pic>
        <p:nvPicPr>
          <p:cNvPr id="5" name="Picture 4"/>
          <p:cNvPicPr>
            <a:picLocks noChangeAspect="1"/>
          </p:cNvPicPr>
          <p:nvPr/>
        </p:nvPicPr>
        <p:blipFill>
          <a:blip r:embed="rId2"/>
          <a:stretch>
            <a:fillRect/>
          </a:stretch>
        </p:blipFill>
        <p:spPr>
          <a:xfrm>
            <a:off x="3842020" y="996624"/>
            <a:ext cx="7720837" cy="5760720"/>
          </a:xfrm>
          <a:prstGeom prst="rect">
            <a:avLst/>
          </a:prstGeom>
        </p:spPr>
      </p:pic>
    </p:spTree>
    <p:extLst>
      <p:ext uri="{BB962C8B-B14F-4D97-AF65-F5344CB8AC3E}">
        <p14:creationId xmlns:p14="http://schemas.microsoft.com/office/powerpoint/2010/main" val="251989323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txBox="1">
            <a:spLocks/>
          </p:cNvSpPr>
          <p:nvPr/>
        </p:nvSpPr>
        <p:spPr>
          <a:xfrm>
            <a:off x="3007854" y="1269694"/>
            <a:ext cx="8915399" cy="2262781"/>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solidFill>
                  <a:schemeClr val="tx1"/>
                </a:solidFill>
                <a:latin typeface="Times New Roman" pitchFamily="18" charset="0"/>
                <a:cs typeface="Times New Roman" pitchFamily="18" charset="0"/>
              </a:rPr>
              <a:t>Electrical  Design </a:t>
            </a:r>
            <a:endParaRPr lang="en-U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02306841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Electrical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7" y="996624"/>
            <a:ext cx="4214453"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Artificial lighting for bedroom</a:t>
            </a:r>
            <a:endParaRPr lang="en-US" sz="2400" b="1" dirty="0">
              <a:latin typeface="Times New Roman" pitchFamily="18" charset="0"/>
              <a:cs typeface="Times New Roman" pitchFamily="18" charset="0"/>
            </a:endParaRPr>
          </a:p>
        </p:txBody>
      </p:sp>
      <p:sp>
        <p:nvSpPr>
          <p:cNvPr id="7" name="Rectangle 6"/>
          <p:cNvSpPr/>
          <p:nvPr/>
        </p:nvSpPr>
        <p:spPr>
          <a:xfrm>
            <a:off x="2082438" y="1458289"/>
            <a:ext cx="5440580" cy="2862322"/>
          </a:xfrm>
          <a:prstGeom prst="rect">
            <a:avLst/>
          </a:prstGeom>
        </p:spPr>
        <p:txBody>
          <a:bodyPr wrap="square">
            <a:spAutoFit/>
          </a:bodyPr>
          <a:lstStyle/>
          <a:p>
            <a:pPr marL="342900" indent="-34290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Lamp used: PHILIPS 332TSW 2*TL-5 24W </a:t>
            </a:r>
          </a:p>
          <a:p>
            <a:pPr marL="342900" indent="-34290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Power: 2*24 watt </a:t>
            </a:r>
          </a:p>
          <a:p>
            <a:pPr marL="342900" indent="-34290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Luminous flux: 3045 lm </a:t>
            </a:r>
          </a:p>
          <a:p>
            <a:pPr marL="342900" indent="-34290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Correction factor: 0.58 </a:t>
            </a:r>
          </a:p>
          <a:p>
            <a:pPr marL="342900" indent="-34290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Lighting level: 300 lux </a:t>
            </a:r>
          </a:p>
          <a:p>
            <a:pPr marL="342900" indent="-342900">
              <a:lnSpc>
                <a:spcPct val="150000"/>
              </a:lnSpc>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Suspension </a:t>
            </a:r>
            <a:r>
              <a:rPr lang="en-US" sz="2000" dirty="0">
                <a:latin typeface="Times New Roman" panose="02020603050405020304" pitchFamily="18" charset="0"/>
                <a:cs typeface="Times New Roman" panose="02020603050405020304" pitchFamily="18" charset="0"/>
              </a:rPr>
              <a:t>Height: 0 m </a:t>
            </a:r>
          </a:p>
        </p:txBody>
      </p:sp>
      <p:pic>
        <p:nvPicPr>
          <p:cNvPr id="12" name="Picture 11"/>
          <p:cNvPicPr/>
          <p:nvPr/>
        </p:nvPicPr>
        <p:blipFill>
          <a:blip r:embed="rId2"/>
          <a:srcRect/>
          <a:stretch>
            <a:fillRect/>
          </a:stretch>
        </p:blipFill>
        <p:spPr bwMode="auto">
          <a:xfrm>
            <a:off x="2325399" y="4320611"/>
            <a:ext cx="6772275" cy="1724025"/>
          </a:xfrm>
          <a:prstGeom prst="rect">
            <a:avLst/>
          </a:prstGeom>
          <a:noFill/>
          <a:ln w="9525">
            <a:noFill/>
            <a:miter lim="800000"/>
            <a:headEnd/>
            <a:tailEnd/>
          </a:ln>
        </p:spPr>
      </p:pic>
      <p:pic>
        <p:nvPicPr>
          <p:cNvPr id="13" name="Picture 4" descr="C:\Users\WINDOWS 7\Desktop\New folder (2)\zumb 2.JPG"/>
          <p:cNvPicPr>
            <a:picLocks noChangeAspect="1" noChangeArrowheads="1"/>
          </p:cNvPicPr>
          <p:nvPr/>
        </p:nvPicPr>
        <p:blipFill>
          <a:blip r:embed="rId3"/>
          <a:srcRect/>
          <a:stretch>
            <a:fillRect/>
          </a:stretch>
        </p:blipFill>
        <p:spPr bwMode="auto">
          <a:xfrm>
            <a:off x="5711536" y="2165550"/>
            <a:ext cx="1447800" cy="1447800"/>
          </a:xfrm>
          <a:prstGeom prst="rect">
            <a:avLst/>
          </a:prstGeom>
          <a:noFill/>
        </p:spPr>
      </p:pic>
    </p:spTree>
    <p:extLst>
      <p:ext uri="{BB962C8B-B14F-4D97-AF65-F5344CB8AC3E}">
        <p14:creationId xmlns:p14="http://schemas.microsoft.com/office/powerpoint/2010/main" val="310377396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Electrical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7" y="996624"/>
            <a:ext cx="4214453"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Artificial lighting for bedroom</a:t>
            </a:r>
            <a:endParaRPr lang="en-US" sz="2400" b="1" dirty="0">
              <a:latin typeface="Times New Roman" pitchFamily="18" charset="0"/>
              <a:cs typeface="Times New Roman" pitchFamily="18" charset="0"/>
            </a:endParaRPr>
          </a:p>
        </p:txBody>
      </p:sp>
      <p:pic>
        <p:nvPicPr>
          <p:cNvPr id="6" name="Picture 5"/>
          <p:cNvPicPr/>
          <p:nvPr/>
        </p:nvPicPr>
        <p:blipFill>
          <a:blip r:embed="rId2"/>
          <a:srcRect/>
          <a:stretch>
            <a:fillRect/>
          </a:stretch>
        </p:blipFill>
        <p:spPr bwMode="auto">
          <a:xfrm>
            <a:off x="6538136" y="1458289"/>
            <a:ext cx="4782185" cy="3545205"/>
          </a:xfrm>
          <a:prstGeom prst="rect">
            <a:avLst/>
          </a:prstGeom>
          <a:noFill/>
          <a:ln w="9525">
            <a:noFill/>
            <a:miter lim="800000"/>
            <a:headEnd/>
            <a:tailEnd/>
          </a:ln>
        </p:spPr>
      </p:pic>
      <p:pic>
        <p:nvPicPr>
          <p:cNvPr id="8" name="Picture 7"/>
          <p:cNvPicPr/>
          <p:nvPr/>
        </p:nvPicPr>
        <p:blipFill>
          <a:blip r:embed="rId3"/>
          <a:srcRect/>
          <a:stretch>
            <a:fillRect/>
          </a:stretch>
        </p:blipFill>
        <p:spPr bwMode="auto">
          <a:xfrm>
            <a:off x="1720523" y="1458289"/>
            <a:ext cx="5000625" cy="3665855"/>
          </a:xfrm>
          <a:prstGeom prst="rect">
            <a:avLst/>
          </a:prstGeom>
          <a:noFill/>
          <a:ln w="9525">
            <a:noFill/>
            <a:miter lim="800000"/>
            <a:headEnd/>
            <a:tailEnd/>
          </a:ln>
        </p:spPr>
      </p:pic>
      <p:sp>
        <p:nvSpPr>
          <p:cNvPr id="4" name="Rectangle 3"/>
          <p:cNvSpPr/>
          <p:nvPr/>
        </p:nvSpPr>
        <p:spPr>
          <a:xfrm>
            <a:off x="2082437" y="5003494"/>
            <a:ext cx="6096000" cy="1738938"/>
          </a:xfrm>
          <a:prstGeom prst="rect">
            <a:avLst/>
          </a:prstGeom>
        </p:spPr>
        <p:txBody>
          <a:bodyPr>
            <a:spAutoFit/>
          </a:bodyPr>
          <a:lstStyle/>
          <a:p>
            <a:pPr marL="7620" marR="0">
              <a:lnSpc>
                <a:spcPct val="115000"/>
              </a:lnSpc>
              <a:spcBef>
                <a:spcPts val="0"/>
              </a:spcBef>
              <a:spcAft>
                <a:spcPts val="625"/>
              </a:spcAft>
            </a:pPr>
            <a:r>
              <a:rPr lang="en-US" sz="2000" b="1" dirty="0">
                <a:latin typeface="Times New Roman" panose="02020603050405020304" pitchFamily="18" charset="0"/>
                <a:ea typeface="Calibri" panose="020F0502020204030204" pitchFamily="34" charset="0"/>
                <a:cs typeface="Arial" panose="020B0604020202020204" pitchFamily="34" charset="0"/>
              </a:rPr>
              <a:t>Fixtures distribution &amp; results:</a:t>
            </a:r>
            <a:r>
              <a:rPr lang="en-US" sz="2000" dirty="0">
                <a:latin typeface="Times New Roman" panose="02020603050405020304" pitchFamily="18" charset="0"/>
                <a:ea typeface="Calibri" panose="020F0502020204030204" pitchFamily="34" charset="0"/>
                <a:cs typeface="Arial" panose="020B0604020202020204" pitchFamily="34" charset="0"/>
              </a:rPr>
              <a:t> </a:t>
            </a:r>
          </a:p>
          <a:p>
            <a:pPr marL="7620" marR="0">
              <a:lnSpc>
                <a:spcPct val="115000"/>
              </a:lnSpc>
              <a:spcBef>
                <a:spcPts val="0"/>
              </a:spcBef>
              <a:spcAft>
                <a:spcPts val="625"/>
              </a:spcAft>
            </a:pPr>
            <a:r>
              <a:rPr lang="en-US" sz="2000" dirty="0">
                <a:latin typeface="Times New Roman" panose="02020603050405020304" pitchFamily="18" charset="0"/>
                <a:ea typeface="Calibri" panose="020F0502020204030204" pitchFamily="34" charset="0"/>
                <a:cs typeface="Arial" panose="020B0604020202020204" pitchFamily="34" charset="0"/>
              </a:rPr>
              <a:t>Number of units: 2 </a:t>
            </a:r>
          </a:p>
          <a:p>
            <a:pPr marL="7620" marR="0">
              <a:lnSpc>
                <a:spcPct val="115000"/>
              </a:lnSpc>
              <a:spcBef>
                <a:spcPts val="0"/>
              </a:spcBef>
              <a:spcAft>
                <a:spcPts val="630"/>
              </a:spcAft>
            </a:pPr>
            <a:r>
              <a:rPr lang="en-US" sz="2000" dirty="0">
                <a:latin typeface="Times New Roman" panose="02020603050405020304" pitchFamily="18" charset="0"/>
                <a:ea typeface="Calibri" panose="020F0502020204030204" pitchFamily="34" charset="0"/>
                <a:cs typeface="Arial" panose="020B0604020202020204" pitchFamily="34" charset="0"/>
              </a:rPr>
              <a:t>Center distance: 1.9 m </a:t>
            </a:r>
          </a:p>
          <a:p>
            <a:pPr marL="7620" marR="0">
              <a:lnSpc>
                <a:spcPct val="115000"/>
              </a:lnSpc>
              <a:spcBef>
                <a:spcPts val="0"/>
              </a:spcBef>
              <a:spcAft>
                <a:spcPts val="625"/>
              </a:spcAft>
            </a:pPr>
            <a:r>
              <a:rPr lang="en-US" sz="2000" dirty="0">
                <a:latin typeface="Times New Roman" panose="02020603050405020304" pitchFamily="18" charset="0"/>
                <a:ea typeface="Calibri" panose="020F0502020204030204" pitchFamily="34" charset="0"/>
                <a:cs typeface="Arial" panose="020B0604020202020204" pitchFamily="34" charset="0"/>
              </a:rPr>
              <a:t>Side Distance: 0.86 m </a:t>
            </a:r>
          </a:p>
        </p:txBody>
      </p:sp>
    </p:spTree>
    <p:extLst>
      <p:ext uri="{BB962C8B-B14F-4D97-AF65-F5344CB8AC3E}">
        <p14:creationId xmlns:p14="http://schemas.microsoft.com/office/powerpoint/2010/main" val="36735634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3497063"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Old design layout:</a:t>
            </a:r>
            <a:endParaRPr lang="en-US" sz="2400" b="1" i="1" dirty="0">
              <a:latin typeface="Times New Roman" pitchFamily="18" charset="0"/>
              <a:cs typeface="Times New Roman" pitchFamily="18" charset="0"/>
            </a:endParaRPr>
          </a:p>
        </p:txBody>
      </p:sp>
      <p:pic>
        <p:nvPicPr>
          <p:cNvPr id="4" name="Picture 3"/>
          <p:cNvPicPr>
            <a:picLocks noChangeAspect="1"/>
          </p:cNvPicPr>
          <p:nvPr/>
        </p:nvPicPr>
        <p:blipFill>
          <a:blip r:embed="rId2"/>
          <a:stretch>
            <a:fillRect/>
          </a:stretch>
        </p:blipFill>
        <p:spPr>
          <a:xfrm>
            <a:off x="1849167" y="1932014"/>
            <a:ext cx="5274237" cy="3931920"/>
          </a:xfrm>
          <a:prstGeom prst="rect">
            <a:avLst/>
          </a:prstGeom>
        </p:spPr>
      </p:pic>
      <p:pic>
        <p:nvPicPr>
          <p:cNvPr id="5" name="Picture 4"/>
          <p:cNvPicPr>
            <a:picLocks noChangeAspect="1"/>
          </p:cNvPicPr>
          <p:nvPr/>
        </p:nvPicPr>
        <p:blipFill>
          <a:blip r:embed="rId3"/>
          <a:stretch>
            <a:fillRect/>
          </a:stretch>
        </p:blipFill>
        <p:spPr>
          <a:xfrm>
            <a:off x="7255606" y="1932014"/>
            <a:ext cx="4828006" cy="3931920"/>
          </a:xfrm>
          <a:prstGeom prst="rect">
            <a:avLst/>
          </a:prstGeom>
        </p:spPr>
      </p:pic>
    </p:spTree>
    <p:extLst>
      <p:ext uri="{BB962C8B-B14F-4D97-AF65-F5344CB8AC3E}">
        <p14:creationId xmlns:p14="http://schemas.microsoft.com/office/powerpoint/2010/main" val="15659802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Electrical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7" y="996624"/>
            <a:ext cx="4214453"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Artificial lighting for bedroom</a:t>
            </a:r>
            <a:endParaRPr lang="en-US" sz="2400" b="1" dirty="0">
              <a:latin typeface="Times New Roman" pitchFamily="18" charset="0"/>
              <a:cs typeface="Times New Roman" pitchFamily="18" charset="0"/>
            </a:endParaRPr>
          </a:p>
        </p:txBody>
      </p:sp>
      <p:pic>
        <p:nvPicPr>
          <p:cNvPr id="6" name="Picture 5"/>
          <p:cNvPicPr/>
          <p:nvPr/>
        </p:nvPicPr>
        <p:blipFill>
          <a:blip r:embed="rId2"/>
          <a:srcRect/>
          <a:stretch>
            <a:fillRect/>
          </a:stretch>
        </p:blipFill>
        <p:spPr bwMode="auto">
          <a:xfrm>
            <a:off x="2705890" y="1458289"/>
            <a:ext cx="5943600" cy="4295775"/>
          </a:xfrm>
          <a:prstGeom prst="rect">
            <a:avLst/>
          </a:prstGeom>
          <a:noFill/>
          <a:ln w="9525">
            <a:noFill/>
            <a:miter lim="800000"/>
            <a:headEnd/>
            <a:tailEnd/>
          </a:ln>
        </p:spPr>
      </p:pic>
    </p:spTree>
    <p:extLst>
      <p:ext uri="{BB962C8B-B14F-4D97-AF65-F5344CB8AC3E}">
        <p14:creationId xmlns:p14="http://schemas.microsoft.com/office/powerpoint/2010/main" val="240084398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Electrical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7" y="996624"/>
            <a:ext cx="6282245"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Artificial lighting for kitchen and living room  </a:t>
            </a:r>
            <a:endParaRPr lang="en-US" sz="2400" b="1" dirty="0">
              <a:latin typeface="Times New Roman" pitchFamily="18" charset="0"/>
              <a:cs typeface="Times New Roman" pitchFamily="18" charset="0"/>
            </a:endParaRPr>
          </a:p>
        </p:txBody>
      </p:sp>
      <p:pic>
        <p:nvPicPr>
          <p:cNvPr id="5" name="Picture 4"/>
          <p:cNvPicPr/>
          <p:nvPr/>
        </p:nvPicPr>
        <p:blipFill>
          <a:blip r:embed="rId2"/>
          <a:srcRect/>
          <a:stretch>
            <a:fillRect/>
          </a:stretch>
        </p:blipFill>
        <p:spPr bwMode="auto">
          <a:xfrm>
            <a:off x="3082636" y="3318261"/>
            <a:ext cx="5943600" cy="3219450"/>
          </a:xfrm>
          <a:prstGeom prst="rect">
            <a:avLst/>
          </a:prstGeom>
          <a:noFill/>
          <a:ln w="9525">
            <a:noFill/>
            <a:miter lim="800000"/>
            <a:headEnd/>
            <a:tailEnd/>
          </a:ln>
        </p:spPr>
      </p:pic>
      <p:sp>
        <p:nvSpPr>
          <p:cNvPr id="4" name="Rectangle 3"/>
          <p:cNvSpPr/>
          <p:nvPr/>
        </p:nvSpPr>
        <p:spPr>
          <a:xfrm>
            <a:off x="2082436" y="1458289"/>
            <a:ext cx="6096000" cy="1751762"/>
          </a:xfrm>
          <a:prstGeom prst="rect">
            <a:avLst/>
          </a:prstGeom>
        </p:spPr>
        <p:txBody>
          <a:bodyPr>
            <a:spAutoFit/>
          </a:bodyPr>
          <a:lstStyle/>
          <a:p>
            <a:pPr marL="7620" marR="0">
              <a:lnSpc>
                <a:spcPct val="115000"/>
              </a:lnSpc>
              <a:spcBef>
                <a:spcPts val="0"/>
              </a:spcBef>
              <a:spcAft>
                <a:spcPts val="625"/>
              </a:spcAft>
            </a:pPr>
            <a:r>
              <a:rPr lang="en-US" sz="2000" b="1" dirty="0" smtClean="0">
                <a:latin typeface="Times New Roman" panose="02020603050405020304" pitchFamily="18" charset="0"/>
                <a:ea typeface="Calibri" panose="020F0502020204030204" pitchFamily="34" charset="0"/>
                <a:cs typeface="Arial" panose="020B0604020202020204" pitchFamily="34" charset="0"/>
              </a:rPr>
              <a:t>Fixtures </a:t>
            </a:r>
            <a:r>
              <a:rPr lang="en-US" sz="2000" b="1" dirty="0">
                <a:latin typeface="Times New Roman" panose="02020603050405020304" pitchFamily="18" charset="0"/>
                <a:ea typeface="Calibri" panose="020F0502020204030204" pitchFamily="34" charset="0"/>
                <a:cs typeface="Arial" panose="020B0604020202020204" pitchFamily="34" charset="0"/>
              </a:rPr>
              <a:t>distribution &amp; results: </a:t>
            </a:r>
            <a:endParaRPr lang="en-US" sz="2000" dirty="0">
              <a:latin typeface="Times New Roman" panose="02020603050405020304" pitchFamily="18" charset="0"/>
              <a:ea typeface="Calibri" panose="020F0502020204030204" pitchFamily="34" charset="0"/>
              <a:cs typeface="Arial" panose="020B0604020202020204" pitchFamily="34" charset="0"/>
            </a:endParaRPr>
          </a:p>
          <a:p>
            <a:pPr marL="7620" marR="0">
              <a:lnSpc>
                <a:spcPct val="115000"/>
              </a:lnSpc>
              <a:spcBef>
                <a:spcPts val="0"/>
              </a:spcBef>
              <a:spcAft>
                <a:spcPts val="655"/>
              </a:spcAft>
            </a:pPr>
            <a:r>
              <a:rPr lang="en-US" sz="2000" dirty="0">
                <a:latin typeface="Times New Roman" panose="02020603050405020304" pitchFamily="18" charset="0"/>
                <a:ea typeface="Calibri" panose="020F0502020204030204" pitchFamily="34" charset="0"/>
                <a:cs typeface="Arial" panose="020B0604020202020204" pitchFamily="34" charset="0"/>
              </a:rPr>
              <a:t>Number of units: 4 </a:t>
            </a:r>
          </a:p>
          <a:p>
            <a:pPr marL="7620" marR="0">
              <a:lnSpc>
                <a:spcPct val="115000"/>
              </a:lnSpc>
              <a:spcBef>
                <a:spcPts val="0"/>
              </a:spcBef>
              <a:spcAft>
                <a:spcPts val="625"/>
              </a:spcAft>
            </a:pPr>
            <a:r>
              <a:rPr lang="en-US" sz="2000" dirty="0">
                <a:latin typeface="Times New Roman" panose="02020603050405020304" pitchFamily="18" charset="0"/>
                <a:ea typeface="Calibri" panose="020F0502020204030204" pitchFamily="34" charset="0"/>
                <a:cs typeface="Arial" panose="020B0604020202020204" pitchFamily="34" charset="0"/>
              </a:rPr>
              <a:t>Center distance: 1.5 m </a:t>
            </a:r>
          </a:p>
          <a:p>
            <a:pPr marL="7620" marR="0">
              <a:lnSpc>
                <a:spcPct val="115000"/>
              </a:lnSpc>
              <a:spcBef>
                <a:spcPts val="0"/>
              </a:spcBef>
              <a:spcAft>
                <a:spcPts val="625"/>
              </a:spcAft>
            </a:pPr>
            <a:r>
              <a:rPr lang="en-US" sz="2000" dirty="0">
                <a:latin typeface="Times New Roman" panose="02020603050405020304" pitchFamily="18" charset="0"/>
                <a:ea typeface="Calibri" panose="020F0502020204030204" pitchFamily="34" charset="0"/>
                <a:cs typeface="Arial" panose="020B0604020202020204" pitchFamily="34" charset="0"/>
              </a:rPr>
              <a:t>Side Distance: 1.46 m </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7715567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Electrical Design: </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82437" y="996624"/>
            <a:ext cx="451579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Artificial lighting for Guest room</a:t>
            </a:r>
            <a:endParaRPr lang="en-US" sz="2400" b="1" dirty="0">
              <a:latin typeface="Times New Roman" pitchFamily="18" charset="0"/>
              <a:cs typeface="Times New Roman" pitchFamily="18" charset="0"/>
            </a:endParaRPr>
          </a:p>
        </p:txBody>
      </p:sp>
      <p:sp>
        <p:nvSpPr>
          <p:cNvPr id="4" name="Rectangle 3"/>
          <p:cNvSpPr/>
          <p:nvPr/>
        </p:nvSpPr>
        <p:spPr>
          <a:xfrm>
            <a:off x="2082436" y="1458289"/>
            <a:ext cx="6096000" cy="1751762"/>
          </a:xfrm>
          <a:prstGeom prst="rect">
            <a:avLst/>
          </a:prstGeom>
        </p:spPr>
        <p:txBody>
          <a:bodyPr>
            <a:spAutoFit/>
          </a:bodyPr>
          <a:lstStyle/>
          <a:p>
            <a:pPr marL="7620" marR="0">
              <a:lnSpc>
                <a:spcPct val="115000"/>
              </a:lnSpc>
              <a:spcBef>
                <a:spcPts val="0"/>
              </a:spcBef>
              <a:spcAft>
                <a:spcPts val="625"/>
              </a:spcAft>
            </a:pPr>
            <a:r>
              <a:rPr lang="en-US" sz="2000" b="1" dirty="0">
                <a:latin typeface="Times New Roman" panose="02020603050405020304" pitchFamily="18" charset="0"/>
                <a:ea typeface="Calibri" panose="020F0502020204030204" pitchFamily="34" charset="0"/>
                <a:cs typeface="Arial" panose="020B0604020202020204" pitchFamily="34" charset="0"/>
              </a:rPr>
              <a:t>Fixtures distribution &amp; results: </a:t>
            </a:r>
            <a:endParaRPr lang="en-US" sz="2000" dirty="0">
              <a:latin typeface="Times New Roman" panose="02020603050405020304" pitchFamily="18" charset="0"/>
              <a:ea typeface="Calibri" panose="020F0502020204030204" pitchFamily="34" charset="0"/>
              <a:cs typeface="Arial" panose="020B0604020202020204" pitchFamily="34" charset="0"/>
            </a:endParaRPr>
          </a:p>
          <a:p>
            <a:pPr marL="7620" marR="0">
              <a:lnSpc>
                <a:spcPct val="115000"/>
              </a:lnSpc>
              <a:spcBef>
                <a:spcPts val="0"/>
              </a:spcBef>
              <a:spcAft>
                <a:spcPts val="655"/>
              </a:spcAft>
            </a:pPr>
            <a:r>
              <a:rPr lang="en-US" sz="2000" dirty="0">
                <a:latin typeface="Times New Roman" panose="02020603050405020304" pitchFamily="18" charset="0"/>
                <a:ea typeface="Calibri" panose="020F0502020204030204" pitchFamily="34" charset="0"/>
                <a:cs typeface="Arial" panose="020B0604020202020204" pitchFamily="34" charset="0"/>
              </a:rPr>
              <a:t>Number of units: 2 </a:t>
            </a:r>
          </a:p>
          <a:p>
            <a:pPr marL="7620" marR="0">
              <a:lnSpc>
                <a:spcPct val="115000"/>
              </a:lnSpc>
              <a:spcBef>
                <a:spcPts val="0"/>
              </a:spcBef>
              <a:spcAft>
                <a:spcPts val="625"/>
              </a:spcAft>
            </a:pPr>
            <a:r>
              <a:rPr lang="en-US" sz="2000" dirty="0">
                <a:latin typeface="Times New Roman" panose="02020603050405020304" pitchFamily="18" charset="0"/>
                <a:ea typeface="Calibri" panose="020F0502020204030204" pitchFamily="34" charset="0"/>
                <a:cs typeface="Arial" panose="020B0604020202020204" pitchFamily="34" charset="0"/>
              </a:rPr>
              <a:t>Center distance: 1.5 m </a:t>
            </a:r>
          </a:p>
          <a:p>
            <a:pPr>
              <a:lnSpc>
                <a:spcPct val="115000"/>
              </a:lnSpc>
              <a:spcAft>
                <a:spcPts val="1000"/>
              </a:spcAft>
            </a:pPr>
            <a:r>
              <a:rPr lang="en-US" sz="2000" dirty="0">
                <a:latin typeface="Times New Roman" panose="02020603050405020304" pitchFamily="18" charset="0"/>
                <a:ea typeface="Calibri" panose="020F0502020204030204" pitchFamily="34" charset="0"/>
                <a:cs typeface="Arial" panose="020B0604020202020204" pitchFamily="34" charset="0"/>
              </a:rPr>
              <a:t>Side Distance: 1.2 m</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7" name="Picture 6"/>
          <p:cNvPicPr/>
          <p:nvPr/>
        </p:nvPicPr>
        <p:blipFill>
          <a:blip r:embed="rId2"/>
          <a:srcRect/>
          <a:stretch>
            <a:fillRect/>
          </a:stretch>
        </p:blipFill>
        <p:spPr bwMode="auto">
          <a:xfrm>
            <a:off x="4641273" y="2562225"/>
            <a:ext cx="5943600" cy="4295775"/>
          </a:xfrm>
          <a:prstGeom prst="rect">
            <a:avLst/>
          </a:prstGeom>
          <a:noFill/>
          <a:ln w="9525">
            <a:noFill/>
            <a:miter lim="800000"/>
            <a:headEnd/>
            <a:tailEnd/>
          </a:ln>
        </p:spPr>
      </p:pic>
    </p:spTree>
    <p:extLst>
      <p:ext uri="{BB962C8B-B14F-4D97-AF65-F5344CB8AC3E}">
        <p14:creationId xmlns:p14="http://schemas.microsoft.com/office/powerpoint/2010/main" val="272422887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txBox="1">
            <a:spLocks/>
          </p:cNvSpPr>
          <p:nvPr/>
        </p:nvSpPr>
        <p:spPr>
          <a:xfrm>
            <a:off x="3880690" y="1321649"/>
            <a:ext cx="8915399" cy="2262781"/>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solidFill>
                  <a:schemeClr val="tx1"/>
                </a:solidFill>
                <a:latin typeface="Times New Roman" pitchFamily="18" charset="0"/>
                <a:cs typeface="Times New Roman" pitchFamily="18" charset="0"/>
              </a:rPr>
              <a:t>Safety Design </a:t>
            </a:r>
            <a:endParaRPr lang="en-U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65349286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Safety Design: </a:t>
            </a:r>
            <a:endParaRPr lang="en-US" sz="28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2082438" y="996624"/>
            <a:ext cx="39624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Fire system</a:t>
            </a:r>
            <a:endParaRPr lang="en-US" sz="2400" b="1" dirty="0">
              <a:latin typeface="Times New Roman" pitchFamily="18" charset="0"/>
              <a:cs typeface="Times New Roman" pitchFamily="18" charset="0"/>
            </a:endParaRPr>
          </a:p>
        </p:txBody>
      </p:sp>
      <p:sp>
        <p:nvSpPr>
          <p:cNvPr id="9" name="Rectangle 8"/>
          <p:cNvSpPr/>
          <p:nvPr/>
        </p:nvSpPr>
        <p:spPr>
          <a:xfrm>
            <a:off x="4063638" y="6147868"/>
            <a:ext cx="2845844" cy="400110"/>
          </a:xfrm>
          <a:prstGeom prst="rect">
            <a:avLst/>
          </a:prstGeom>
        </p:spPr>
        <p:txBody>
          <a:bodyPr wrap="none">
            <a:spAutoFit/>
          </a:bodyPr>
          <a:lstStyle/>
          <a:p>
            <a:r>
              <a:rPr lang="en-US" sz="2000" b="1" dirty="0" smtClean="0">
                <a:latin typeface="Times New Roman" pitchFamily="18" charset="0"/>
                <a:cs typeface="Times New Roman" pitchFamily="18" charset="0"/>
              </a:rPr>
              <a:t>Hose station Fire system</a:t>
            </a:r>
            <a:endParaRPr lang="en-US" sz="2000" dirty="0">
              <a:latin typeface="Times New Roman" pitchFamily="18" charset="0"/>
              <a:cs typeface="Times New Roman" pitchFamily="18" charset="0"/>
            </a:endParaRPr>
          </a:p>
        </p:txBody>
      </p:sp>
      <p:pic>
        <p:nvPicPr>
          <p:cNvPr id="5" name="Picture 4"/>
          <p:cNvPicPr>
            <a:picLocks noChangeAspect="1"/>
          </p:cNvPicPr>
          <p:nvPr/>
        </p:nvPicPr>
        <p:blipFill>
          <a:blip r:embed="rId2"/>
          <a:stretch>
            <a:fillRect/>
          </a:stretch>
        </p:blipFill>
        <p:spPr>
          <a:xfrm>
            <a:off x="2010494" y="1391036"/>
            <a:ext cx="5629275" cy="4562475"/>
          </a:xfrm>
          <a:prstGeom prst="rect">
            <a:avLst/>
          </a:prstGeom>
        </p:spPr>
      </p:pic>
      <p:pic>
        <p:nvPicPr>
          <p:cNvPr id="10" name="Picture 9"/>
          <p:cNvPicPr>
            <a:picLocks noChangeAspect="1"/>
          </p:cNvPicPr>
          <p:nvPr/>
        </p:nvPicPr>
        <p:blipFill>
          <a:blip r:embed="rId3"/>
          <a:stretch>
            <a:fillRect/>
          </a:stretch>
        </p:blipFill>
        <p:spPr>
          <a:xfrm>
            <a:off x="7722896" y="1661653"/>
            <a:ext cx="3352800" cy="4886325"/>
          </a:xfrm>
          <a:prstGeom prst="rect">
            <a:avLst/>
          </a:prstGeom>
        </p:spPr>
      </p:pic>
    </p:spTree>
    <p:extLst>
      <p:ext uri="{BB962C8B-B14F-4D97-AF65-F5344CB8AC3E}">
        <p14:creationId xmlns:p14="http://schemas.microsoft.com/office/powerpoint/2010/main" val="21013174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Safety Design: </a:t>
            </a:r>
            <a:endParaRPr lang="en-US" sz="28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2082438" y="996624"/>
            <a:ext cx="39624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Flame detector </a:t>
            </a:r>
            <a:endParaRPr lang="en-US" sz="2400" b="1" dirty="0">
              <a:latin typeface="Times New Roman" pitchFamily="18" charset="0"/>
              <a:cs typeface="Times New Roman" pitchFamily="18" charset="0"/>
            </a:endParaRPr>
          </a:p>
        </p:txBody>
      </p:sp>
      <p:pic>
        <p:nvPicPr>
          <p:cNvPr id="3" name="Picture 2"/>
          <p:cNvPicPr>
            <a:picLocks noChangeAspect="1"/>
          </p:cNvPicPr>
          <p:nvPr/>
        </p:nvPicPr>
        <p:blipFill>
          <a:blip r:embed="rId2"/>
          <a:stretch>
            <a:fillRect/>
          </a:stretch>
        </p:blipFill>
        <p:spPr>
          <a:xfrm>
            <a:off x="2082438" y="1378527"/>
            <a:ext cx="5972175" cy="3352800"/>
          </a:xfrm>
          <a:prstGeom prst="rect">
            <a:avLst/>
          </a:prstGeom>
        </p:spPr>
      </p:pic>
      <p:sp>
        <p:nvSpPr>
          <p:cNvPr id="4" name="Rectangle 3"/>
          <p:cNvSpPr/>
          <p:nvPr/>
        </p:nvSpPr>
        <p:spPr>
          <a:xfrm>
            <a:off x="3338380" y="4928564"/>
            <a:ext cx="3174908" cy="369332"/>
          </a:xfrm>
          <a:prstGeom prst="rect">
            <a:avLst/>
          </a:prstGeom>
        </p:spPr>
        <p:txBody>
          <a:bodyPr wrap="none">
            <a:spAutoFit/>
          </a:bodyPr>
          <a:lstStyle/>
          <a:p>
            <a:r>
              <a:rPr lang="en-US" b="1" dirty="0" smtClean="0">
                <a:latin typeface="Times New Roman" pitchFamily="18" charset="0"/>
                <a:cs typeface="Times New Roman" pitchFamily="18" charset="0"/>
              </a:rPr>
              <a:t>Flame detector in the Kitchen </a:t>
            </a:r>
            <a:endParaRPr lang="en-US" dirty="0">
              <a:latin typeface="Times New Roman" pitchFamily="18" charset="0"/>
              <a:cs typeface="Times New Roman" pitchFamily="18" charset="0"/>
            </a:endParaRPr>
          </a:p>
        </p:txBody>
      </p:sp>
      <p:pic>
        <p:nvPicPr>
          <p:cNvPr id="7" name="Picture 6"/>
          <p:cNvPicPr>
            <a:picLocks noChangeAspect="1"/>
          </p:cNvPicPr>
          <p:nvPr/>
        </p:nvPicPr>
        <p:blipFill>
          <a:blip r:embed="rId3"/>
          <a:stretch>
            <a:fillRect/>
          </a:stretch>
        </p:blipFill>
        <p:spPr>
          <a:xfrm>
            <a:off x="8185005" y="2141393"/>
            <a:ext cx="2181225" cy="4133850"/>
          </a:xfrm>
          <a:prstGeom prst="rect">
            <a:avLst/>
          </a:prstGeom>
        </p:spPr>
      </p:pic>
    </p:spTree>
    <p:extLst>
      <p:ext uri="{BB962C8B-B14F-4D97-AF65-F5344CB8AC3E}">
        <p14:creationId xmlns:p14="http://schemas.microsoft.com/office/powerpoint/2010/main" val="314332668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Safety Design: </a:t>
            </a:r>
            <a:endParaRPr lang="en-US" sz="28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2082438" y="996624"/>
            <a:ext cx="39624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Fire System at parking </a:t>
            </a:r>
            <a:endParaRPr lang="en-US" sz="2400" b="1" dirty="0">
              <a:latin typeface="Times New Roman" pitchFamily="18" charset="0"/>
              <a:cs typeface="Times New Roman" pitchFamily="18" charset="0"/>
            </a:endParaRPr>
          </a:p>
        </p:txBody>
      </p:sp>
      <p:pic>
        <p:nvPicPr>
          <p:cNvPr id="3" name="Picture 2"/>
          <p:cNvPicPr>
            <a:picLocks noChangeAspect="1"/>
          </p:cNvPicPr>
          <p:nvPr/>
        </p:nvPicPr>
        <p:blipFill>
          <a:blip r:embed="rId2"/>
          <a:stretch>
            <a:fillRect/>
          </a:stretch>
        </p:blipFill>
        <p:spPr>
          <a:xfrm>
            <a:off x="2163907" y="1549977"/>
            <a:ext cx="8134350" cy="4381500"/>
          </a:xfrm>
          <a:prstGeom prst="rect">
            <a:avLst/>
          </a:prstGeom>
        </p:spPr>
      </p:pic>
    </p:spTree>
    <p:extLst>
      <p:ext uri="{BB962C8B-B14F-4D97-AF65-F5344CB8AC3E}">
        <p14:creationId xmlns:p14="http://schemas.microsoft.com/office/powerpoint/2010/main" val="315449941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15837" y="452622"/>
            <a:ext cx="6324600" cy="523220"/>
          </a:xfrm>
          <a:prstGeom prst="rect">
            <a:avLst/>
          </a:prstGeom>
          <a:noFill/>
        </p:spPr>
        <p:txBody>
          <a:bodyPr wrap="square" rtlCol="0">
            <a:spAutoFit/>
          </a:bodyPr>
          <a:lstStyle/>
          <a:p>
            <a:r>
              <a:rPr lang="en-US" sz="2800" b="1" dirty="0" smtClean="0">
                <a:solidFill>
                  <a:schemeClr val="tx2"/>
                </a:solidFill>
                <a:latin typeface="Times New Roman" pitchFamily="18" charset="0"/>
                <a:cs typeface="Times New Roman" pitchFamily="18" charset="0"/>
              </a:rPr>
              <a:t>Quantity surveying and cost estimation:</a:t>
            </a:r>
            <a:endParaRPr lang="en-US" sz="2800" b="1" dirty="0">
              <a:solidFill>
                <a:schemeClr val="tx2"/>
              </a:solidFill>
              <a:latin typeface="Times New Roman" pitchFamily="18" charset="0"/>
              <a:cs typeface="Times New Roman" pitchFamily="18" charset="0"/>
            </a:endParaRPr>
          </a:p>
        </p:txBody>
      </p:sp>
      <p:sp>
        <p:nvSpPr>
          <p:cNvPr id="5" name="Rectangle 4"/>
          <p:cNvSpPr/>
          <p:nvPr/>
        </p:nvSpPr>
        <p:spPr>
          <a:xfrm>
            <a:off x="2400300" y="3190009"/>
            <a:ext cx="7086600" cy="1323439"/>
          </a:xfrm>
          <a:prstGeom prst="rect">
            <a:avLst/>
          </a:prstGeom>
        </p:spPr>
        <p:txBody>
          <a:bodyPr wrap="square">
            <a:spAutoFit/>
          </a:bodyPr>
          <a:lstStyle/>
          <a:p>
            <a:endParaRPr lang="en-US" sz="2000" dirty="0" smtClean="0">
              <a:latin typeface="Times New Roman" pitchFamily="18" charset="0"/>
              <a:cs typeface="Times New Roman" pitchFamily="18" charset="0"/>
            </a:endParaRPr>
          </a:p>
          <a:p>
            <a:pPr>
              <a:buFont typeface="Wingdings" pitchFamily="2" charset="2"/>
              <a:buChar char="v"/>
            </a:pPr>
            <a:r>
              <a:rPr lang="en-US" sz="2000" dirty="0" smtClean="0">
                <a:latin typeface="Times New Roman" pitchFamily="18" charset="0"/>
                <a:cs typeface="Times New Roman" pitchFamily="18" charset="0"/>
              </a:rPr>
              <a:t>The total cost of Project is about </a:t>
            </a:r>
            <a:r>
              <a:rPr lang="en-US" sz="2000" b="1" dirty="0">
                <a:latin typeface="Times New Roman" panose="02020603050405020304" pitchFamily="18" charset="0"/>
                <a:cs typeface="Times New Roman" panose="02020603050405020304" pitchFamily="18" charset="0"/>
              </a:rPr>
              <a:t>3851046 NIS</a:t>
            </a:r>
            <a:r>
              <a:rPr lang="en-US" sz="2000" dirty="0">
                <a:latin typeface="Times New Roman" panose="02020603050405020304" pitchFamily="18" charset="0"/>
                <a:cs typeface="Times New Roman" panose="02020603050405020304" pitchFamily="18" charset="0"/>
              </a:rPr>
              <a:t> </a:t>
            </a:r>
            <a:r>
              <a:rPr lang="en-US" sz="2000" b="1" dirty="0" smtClean="0">
                <a:latin typeface="Times New Roman" pitchFamily="18" charset="0"/>
                <a:cs typeface="Times New Roman" pitchFamily="18" charset="0"/>
              </a:rPr>
              <a:t>. </a:t>
            </a:r>
          </a:p>
          <a:p>
            <a:endParaRPr lang="en-US" sz="2000" dirty="0" smtClean="0">
              <a:latin typeface="Times New Roman" pitchFamily="18" charset="0"/>
              <a:cs typeface="Times New Roman" pitchFamily="18" charset="0"/>
            </a:endParaRPr>
          </a:p>
          <a:p>
            <a:pPr>
              <a:buFont typeface="Wingdings" pitchFamily="2" charset="2"/>
              <a:buChar char="v"/>
            </a:pPr>
            <a:r>
              <a:rPr lang="en-US" sz="2000" dirty="0" smtClean="0">
                <a:latin typeface="Times New Roman" pitchFamily="18" charset="0"/>
                <a:cs typeface="Times New Roman" pitchFamily="18" charset="0"/>
              </a:rPr>
              <a:t> The total cost per meter square of project is about </a:t>
            </a:r>
            <a:r>
              <a:rPr lang="en-US" sz="2000" dirty="0"/>
              <a:t> </a:t>
            </a:r>
            <a:r>
              <a:rPr lang="en-US" sz="2000" b="1" dirty="0">
                <a:latin typeface="Times New Roman" panose="02020603050405020304" pitchFamily="18" charset="0"/>
                <a:cs typeface="Times New Roman" panose="02020603050405020304" pitchFamily="18" charset="0"/>
              </a:rPr>
              <a:t>270 JD / </a:t>
            </a:r>
            <a:r>
              <a:rPr lang="en-US" sz="2000" b="1" dirty="0" smtClean="0">
                <a:latin typeface="Times New Roman" panose="02020603050405020304" pitchFamily="18" charset="0"/>
                <a:cs typeface="Times New Roman" panose="02020603050405020304" pitchFamily="18" charset="0"/>
              </a:rPr>
              <a:t>m</a:t>
            </a:r>
            <a:r>
              <a:rPr lang="en-US" sz="2000" b="1" baseline="30000" dirty="0" smtClean="0">
                <a:latin typeface="Times New Roman" panose="02020603050405020304" pitchFamily="18" charset="0"/>
                <a:cs typeface="Times New Roman" panose="02020603050405020304" pitchFamily="18" charset="0"/>
              </a:rPr>
              <a:t>2</a:t>
            </a:r>
            <a:endParaRPr lang="en-US" sz="2000" b="1" dirty="0" smtClean="0">
              <a:latin typeface="Times New Roman" pitchFamily="18" charset="0"/>
              <a:cs typeface="Times New Roman" pitchFamily="18" charset="0"/>
            </a:endParaRPr>
          </a:p>
        </p:txBody>
      </p:sp>
      <p:pic>
        <p:nvPicPr>
          <p:cNvPr id="7" name="Picture 6"/>
          <p:cNvPicPr>
            <a:picLocks noChangeAspect="1"/>
          </p:cNvPicPr>
          <p:nvPr/>
        </p:nvPicPr>
        <p:blipFill>
          <a:blip r:embed="rId2"/>
          <a:stretch>
            <a:fillRect/>
          </a:stretch>
        </p:blipFill>
        <p:spPr>
          <a:xfrm>
            <a:off x="7647709" y="975842"/>
            <a:ext cx="2842043" cy="3118176"/>
          </a:xfrm>
          <a:prstGeom prst="rect">
            <a:avLst/>
          </a:prstGeom>
        </p:spPr>
      </p:pic>
    </p:spTree>
    <p:extLst>
      <p:ext uri="{BB962C8B-B14F-4D97-AF65-F5344CB8AC3E}">
        <p14:creationId xmlns:p14="http://schemas.microsoft.com/office/powerpoint/2010/main" val="101464478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WINDOWS 7\Desktop\Grout-14.jpg"/>
          <p:cNvPicPr>
            <a:picLocks noChangeAspect="1" noChangeArrowheads="1"/>
          </p:cNvPicPr>
          <p:nvPr/>
        </p:nvPicPr>
        <p:blipFill>
          <a:blip r:embed="rId2"/>
          <a:srcRect/>
          <a:stretch>
            <a:fillRect/>
          </a:stretch>
        </p:blipFill>
        <p:spPr bwMode="auto">
          <a:xfrm>
            <a:off x="3894716" y="1336964"/>
            <a:ext cx="5306484" cy="3979863"/>
          </a:xfrm>
          <a:prstGeom prst="rect">
            <a:avLst/>
          </a:prstGeom>
          <a:noFill/>
        </p:spPr>
      </p:pic>
    </p:spTree>
    <p:extLst>
      <p:ext uri="{BB962C8B-B14F-4D97-AF65-F5344CB8AC3E}">
        <p14:creationId xmlns:p14="http://schemas.microsoft.com/office/powerpoint/2010/main" val="16197747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029638"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Old design elevation:</a:t>
            </a:r>
            <a:endParaRPr lang="en-US" sz="2400" b="1" i="1" dirty="0">
              <a:latin typeface="Times New Roman" pitchFamily="18" charset="0"/>
              <a:cs typeface="Times New Roman" pitchFamily="18" charset="0"/>
            </a:endParaRPr>
          </a:p>
        </p:txBody>
      </p:sp>
      <p:pic>
        <p:nvPicPr>
          <p:cNvPr id="7" name="Picture 6"/>
          <p:cNvPicPr>
            <a:picLocks noChangeAspect="1"/>
          </p:cNvPicPr>
          <p:nvPr/>
        </p:nvPicPr>
        <p:blipFill>
          <a:blip r:embed="rId2"/>
          <a:stretch>
            <a:fillRect/>
          </a:stretch>
        </p:blipFill>
        <p:spPr>
          <a:xfrm>
            <a:off x="1740333" y="1458289"/>
            <a:ext cx="5166346" cy="4215398"/>
          </a:xfrm>
          <a:prstGeom prst="rect">
            <a:avLst/>
          </a:prstGeom>
        </p:spPr>
      </p:pic>
      <p:pic>
        <p:nvPicPr>
          <p:cNvPr id="8" name="Picture 7"/>
          <p:cNvPicPr>
            <a:picLocks noChangeAspect="1"/>
          </p:cNvPicPr>
          <p:nvPr/>
        </p:nvPicPr>
        <p:blipFill>
          <a:blip r:embed="rId3"/>
          <a:stretch>
            <a:fillRect/>
          </a:stretch>
        </p:blipFill>
        <p:spPr>
          <a:xfrm>
            <a:off x="7013464" y="1458289"/>
            <a:ext cx="5178536" cy="4206240"/>
          </a:xfrm>
          <a:prstGeom prst="rect">
            <a:avLst/>
          </a:prstGeom>
        </p:spPr>
      </p:pic>
    </p:spTree>
    <p:extLst>
      <p:ext uri="{BB962C8B-B14F-4D97-AF65-F5344CB8AC3E}">
        <p14:creationId xmlns:p14="http://schemas.microsoft.com/office/powerpoint/2010/main" val="2739118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2438" y="-755058"/>
            <a:ext cx="9077650" cy="1751682"/>
          </a:xfrm>
        </p:spPr>
        <p:txBody>
          <a:bodyPr>
            <a:normAutofit/>
          </a:bodyPr>
          <a:lstStyle/>
          <a:p>
            <a:r>
              <a:rPr lang="en-US" sz="2800" b="1" dirty="0" smtClean="0">
                <a:latin typeface="Times New Roman" panose="02020603050405020304" pitchFamily="18" charset="0"/>
                <a:cs typeface="Times New Roman" panose="02020603050405020304" pitchFamily="18" charset="0"/>
              </a:rPr>
              <a:t>Architectural Redesign:</a:t>
            </a:r>
            <a:endParaRPr lang="en-US" sz="28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3855904" y="996624"/>
            <a:ext cx="3124200" cy="461665"/>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Modifications:</a:t>
            </a:r>
            <a:endParaRPr lang="en-US" sz="2400" b="1" i="1" dirty="0">
              <a:latin typeface="Times New Roman" pitchFamily="18" charset="0"/>
              <a:cs typeface="Times New Roman" pitchFamily="18" charset="0"/>
            </a:endParaRPr>
          </a:p>
        </p:txBody>
      </p:sp>
      <p:sp>
        <p:nvSpPr>
          <p:cNvPr id="4" name="Rectangle 3"/>
          <p:cNvSpPr/>
          <p:nvPr/>
        </p:nvSpPr>
        <p:spPr>
          <a:xfrm>
            <a:off x="2082438" y="1458289"/>
            <a:ext cx="9727644" cy="2246769"/>
          </a:xfrm>
          <a:prstGeom prst="rect">
            <a:avLst/>
          </a:prstGeom>
        </p:spPr>
        <p:txBody>
          <a:bodyPr wrap="square">
            <a:spAutoFit/>
          </a:bodyPr>
          <a:lstStyle/>
          <a:p>
            <a:pPr marL="342900" indent="-342900">
              <a:lnSpc>
                <a:spcPct val="150000"/>
              </a:lnSpc>
              <a:buFont typeface="Arial" panose="020B0604020202020204" pitchFamily="34" charset="0"/>
              <a:buChar char="•"/>
            </a:pPr>
            <a:r>
              <a:rPr lang="en-US" sz="2000" dirty="0">
                <a:solidFill>
                  <a:srgbClr val="000000"/>
                </a:solidFill>
                <a:latin typeface="Times New Roman" panose="02020603050405020304" pitchFamily="18" charset="0"/>
                <a:ea typeface="Calibri" panose="020F0502020204030204" pitchFamily="34" charset="0"/>
              </a:rPr>
              <a:t>Rearranging the locations of kitchens, living room, dinning, and guest rooms in compatible of ventilation, lighting, and the ease of access</a:t>
            </a:r>
            <a:r>
              <a:rPr lang="en-US" sz="2000" dirty="0" smtClean="0">
                <a:solidFill>
                  <a:srgbClr val="000000"/>
                </a:solidFill>
                <a:latin typeface="Times New Roman" panose="02020603050405020304" pitchFamily="18" charset="0"/>
                <a:ea typeface="Calibri" panose="020F0502020204030204" pitchFamily="34" charset="0"/>
              </a:rPr>
              <a:t>.</a:t>
            </a:r>
          </a:p>
          <a:p>
            <a:pPr marL="342900" indent="-342900">
              <a:lnSpc>
                <a:spcPct val="150000"/>
              </a:lnSpc>
              <a:buFont typeface="Arial" panose="020B0604020202020204" pitchFamily="34" charset="0"/>
              <a:buChar char="•"/>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Making architectural changes in the shape of building to obtain the privacy between the three a</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partments</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en-US" sz="2000" dirty="0">
              <a:latin typeface="Times New Roman" panose="02020603050405020304" pitchFamily="18" charset="0"/>
              <a:ea typeface="Calibri" panose="020F0502020204030204" pitchFamily="34" charset="0"/>
              <a:cs typeface="Arial" panose="020B0604020202020204" pitchFamily="34" charset="0"/>
            </a:endParaRPr>
          </a:p>
          <a:p>
            <a:endParaRPr lang="en-US" sz="2000" dirty="0"/>
          </a:p>
        </p:txBody>
      </p:sp>
      <p:pic>
        <p:nvPicPr>
          <p:cNvPr id="5" name="Picture 4"/>
          <p:cNvPicPr/>
          <p:nvPr/>
        </p:nvPicPr>
        <p:blipFill>
          <a:blip r:embed="rId2"/>
          <a:srcRect/>
          <a:stretch>
            <a:fillRect/>
          </a:stretch>
        </p:blipFill>
        <p:spPr bwMode="auto">
          <a:xfrm>
            <a:off x="2292179" y="3383280"/>
            <a:ext cx="4444341" cy="3474720"/>
          </a:xfrm>
          <a:prstGeom prst="rect">
            <a:avLst/>
          </a:prstGeom>
          <a:noFill/>
          <a:ln w="9525">
            <a:noFill/>
            <a:miter lim="800000"/>
            <a:headEnd/>
            <a:tailEnd/>
          </a:ln>
        </p:spPr>
      </p:pic>
      <p:pic>
        <p:nvPicPr>
          <p:cNvPr id="6" name="Picture 5"/>
          <p:cNvPicPr/>
          <p:nvPr/>
        </p:nvPicPr>
        <p:blipFill>
          <a:blip r:embed="rId3"/>
          <a:srcRect/>
          <a:stretch>
            <a:fillRect/>
          </a:stretch>
        </p:blipFill>
        <p:spPr bwMode="auto">
          <a:xfrm>
            <a:off x="6858312" y="3340314"/>
            <a:ext cx="4829978" cy="3474720"/>
          </a:xfrm>
          <a:prstGeom prst="rect">
            <a:avLst/>
          </a:prstGeom>
          <a:noFill/>
          <a:ln w="9525">
            <a:noFill/>
            <a:miter lim="800000"/>
            <a:headEnd/>
            <a:tailEnd/>
          </a:ln>
        </p:spPr>
      </p:pic>
    </p:spTree>
    <p:extLst>
      <p:ext uri="{BB962C8B-B14F-4D97-AF65-F5344CB8AC3E}">
        <p14:creationId xmlns:p14="http://schemas.microsoft.com/office/powerpoint/2010/main" val="3128405894"/>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989</TotalTime>
  <Words>1314</Words>
  <Application>Microsoft Office PowerPoint</Application>
  <PresentationFormat>Widescreen</PresentationFormat>
  <Paragraphs>346</Paragraphs>
  <Slides>78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78</vt:i4>
      </vt:variant>
    </vt:vector>
  </HeadingPairs>
  <TitlesOfParts>
    <vt:vector size="87" baseType="lpstr">
      <vt:lpstr>Arial</vt:lpstr>
      <vt:lpstr>Calibri</vt:lpstr>
      <vt:lpstr>Cambria Math</vt:lpstr>
      <vt:lpstr>Century Gothic</vt:lpstr>
      <vt:lpstr>Lucida Calligraphy</vt:lpstr>
      <vt:lpstr>Times New Roman</vt:lpstr>
      <vt:lpstr>Wingdings</vt:lpstr>
      <vt:lpstr>Wingdings 3</vt:lpstr>
      <vt:lpstr>Wisp</vt:lpstr>
      <vt:lpstr>Redesign of Residential and         Commercial building  </vt:lpstr>
      <vt:lpstr>        Outline: </vt:lpstr>
      <vt:lpstr>  Introduction:</vt:lpstr>
      <vt:lpstr>Site location:</vt:lpstr>
      <vt:lpstr>Site location:</vt:lpstr>
      <vt:lpstr>Architectural Re-Design</vt:lpstr>
      <vt:lpstr>Architectural Redesign:</vt:lpstr>
      <vt:lpstr>Architectural Redesign:</vt:lpstr>
      <vt:lpstr>Architectural Redesign:</vt:lpstr>
      <vt:lpstr>Architectural Redesign:</vt:lpstr>
      <vt:lpstr>Architectural Redesign:</vt:lpstr>
      <vt:lpstr>Architectural Redesign:</vt:lpstr>
      <vt:lpstr>Architectural Redesign:</vt:lpstr>
      <vt:lpstr>Architectural Redesign:</vt:lpstr>
      <vt:lpstr>Architectural Redesign:</vt:lpstr>
      <vt:lpstr>Architectural Redesign:</vt:lpstr>
      <vt:lpstr>Architectural Redesign:</vt:lpstr>
      <vt:lpstr>Architectural Redesign:</vt:lpstr>
      <vt:lpstr>Architectural Redesign:</vt:lpstr>
      <vt:lpstr>Architectural Redesign:</vt:lpstr>
      <vt:lpstr>Architectural Redesign:</vt:lpstr>
      <vt:lpstr>Architectural Redesign:</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Structural Design: </vt:lpstr>
      <vt:lpstr>PowerPoint Presentation</vt:lpstr>
      <vt:lpstr>Environmental Design: </vt:lpstr>
      <vt:lpstr>Environmental Design: </vt:lpstr>
      <vt:lpstr>Environmental Design: </vt:lpstr>
      <vt:lpstr>Environmental Design: </vt:lpstr>
      <vt:lpstr>Environmental Design: </vt:lpstr>
      <vt:lpstr>Environmental Design: </vt:lpstr>
      <vt:lpstr>Environmental Design: </vt:lpstr>
      <vt:lpstr>Environmental Design: </vt:lpstr>
      <vt:lpstr>Environmental Design: </vt:lpstr>
      <vt:lpstr>Environmental Design: </vt:lpstr>
      <vt:lpstr>Environmental Design: </vt:lpstr>
      <vt:lpstr>Environmental Design: </vt:lpstr>
      <vt:lpstr>Environmental Design: </vt:lpstr>
      <vt:lpstr>PowerPoint Presentation</vt:lpstr>
      <vt:lpstr>Mechanical Design: </vt:lpstr>
      <vt:lpstr>Mechanical Design: </vt:lpstr>
      <vt:lpstr>Mechanical Design: </vt:lpstr>
      <vt:lpstr>Mechanical Design: </vt:lpstr>
      <vt:lpstr>Mechanical Design: </vt:lpstr>
      <vt:lpstr>Mechanical Design: </vt:lpstr>
      <vt:lpstr>Mechanical Design: </vt:lpstr>
      <vt:lpstr>PowerPoint Presentation</vt:lpstr>
      <vt:lpstr>Electrical Design: </vt:lpstr>
      <vt:lpstr>Electrical Design: </vt:lpstr>
      <vt:lpstr>Electrical Design: </vt:lpstr>
      <vt:lpstr>Electrical Design: </vt:lpstr>
      <vt:lpstr>Electrical Design: </vt:lpstr>
      <vt:lpstr>PowerPoint Presentation</vt:lpstr>
      <vt:lpstr>Safety Design: </vt:lpstr>
      <vt:lpstr>Safety Design: </vt:lpstr>
      <vt:lpstr>Safety Design: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Redesign of the Residential                 building</dc:title>
  <dc:creator>UNIVERCITY-5</dc:creator>
  <cp:lastModifiedBy>UNIVERCITY-5</cp:lastModifiedBy>
  <cp:revision>97</cp:revision>
  <dcterms:created xsi:type="dcterms:W3CDTF">2015-05-06T17:53:38Z</dcterms:created>
  <dcterms:modified xsi:type="dcterms:W3CDTF">2015-05-12T20:40:00Z</dcterms:modified>
</cp:coreProperties>
</file>