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16" r:id="rId2"/>
    <p:sldMasterId id="2147483828" r:id="rId3"/>
  </p:sldMasterIdLst>
  <p:notesMasterIdLst>
    <p:notesMasterId r:id="rId76"/>
  </p:notesMasterIdLst>
  <p:sldIdLst>
    <p:sldId id="256" r:id="rId4"/>
    <p:sldId id="257" r:id="rId5"/>
    <p:sldId id="259" r:id="rId6"/>
    <p:sldId id="258" r:id="rId7"/>
    <p:sldId id="261" r:id="rId8"/>
    <p:sldId id="266" r:id="rId9"/>
    <p:sldId id="343" r:id="rId10"/>
    <p:sldId id="344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8" r:id="rId22"/>
    <p:sldId id="359" r:id="rId23"/>
    <p:sldId id="274" r:id="rId24"/>
    <p:sldId id="276" r:id="rId25"/>
    <p:sldId id="277" r:id="rId26"/>
    <p:sldId id="279" r:id="rId27"/>
    <p:sldId id="294" r:id="rId28"/>
    <p:sldId id="360" r:id="rId29"/>
    <p:sldId id="318" r:id="rId30"/>
    <p:sldId id="378" r:id="rId31"/>
    <p:sldId id="361" r:id="rId32"/>
    <p:sldId id="262" r:id="rId33"/>
    <p:sldId id="264" r:id="rId34"/>
    <p:sldId id="265" r:id="rId35"/>
    <p:sldId id="363" r:id="rId36"/>
    <p:sldId id="268" r:id="rId37"/>
    <p:sldId id="269" r:id="rId38"/>
    <p:sldId id="270" r:id="rId39"/>
    <p:sldId id="267" r:id="rId40"/>
    <p:sldId id="272" r:id="rId41"/>
    <p:sldId id="364" r:id="rId42"/>
    <p:sldId id="275" r:id="rId43"/>
    <p:sldId id="366" r:id="rId44"/>
    <p:sldId id="278" r:id="rId45"/>
    <p:sldId id="273" r:id="rId46"/>
    <p:sldId id="367" r:id="rId47"/>
    <p:sldId id="281" r:id="rId48"/>
    <p:sldId id="280" r:id="rId49"/>
    <p:sldId id="283" r:id="rId50"/>
    <p:sldId id="282" r:id="rId51"/>
    <p:sldId id="285" r:id="rId52"/>
    <p:sldId id="286" r:id="rId53"/>
    <p:sldId id="369" r:id="rId54"/>
    <p:sldId id="260" r:id="rId55"/>
    <p:sldId id="370" r:id="rId56"/>
    <p:sldId id="371" r:id="rId57"/>
    <p:sldId id="368" r:id="rId58"/>
    <p:sldId id="295" r:id="rId59"/>
    <p:sldId id="298" r:id="rId60"/>
    <p:sldId id="296" r:id="rId61"/>
    <p:sldId id="263" r:id="rId62"/>
    <p:sldId id="373" r:id="rId63"/>
    <p:sldId id="374" r:id="rId64"/>
    <p:sldId id="375" r:id="rId65"/>
    <p:sldId id="271" r:id="rId66"/>
    <p:sldId id="376" r:id="rId67"/>
    <p:sldId id="377" r:id="rId68"/>
    <p:sldId id="287" r:id="rId69"/>
    <p:sldId id="284" r:id="rId70"/>
    <p:sldId id="288" r:id="rId71"/>
    <p:sldId id="382" r:id="rId72"/>
    <p:sldId id="379" r:id="rId73"/>
    <p:sldId id="381" r:id="rId74"/>
    <p:sldId id="380" r:id="rId75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-Tech" initials="H" lastIdx="1" clrIdx="0">
    <p:extLst>
      <p:ext uri="{19B8F6BF-5375-455C-9EA6-DF929625EA0E}">
        <p15:presenceInfo xmlns:p15="http://schemas.microsoft.com/office/powerpoint/2012/main" userId="Hi-Tec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660066"/>
    <a:srgbClr val="FFCC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07" autoAdjust="0"/>
    <p:restoredTop sz="94291" autoAdjust="0"/>
  </p:normalViewPr>
  <p:slideViewPr>
    <p:cSldViewPr>
      <p:cViewPr varScale="1">
        <p:scale>
          <a:sx n="68" d="100"/>
          <a:sy n="68" d="100"/>
        </p:scale>
        <p:origin x="175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viewProps" Target="viewProp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commentAuthors" Target="commentAuthor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Percentage</a:t>
            </a:r>
            <a:r>
              <a:rPr lang="ar-SA" dirty="0"/>
              <a:t> </a:t>
            </a:r>
            <a:r>
              <a:rPr lang="en-US" dirty="0"/>
              <a:t>of</a:t>
            </a:r>
            <a:r>
              <a:rPr lang="en-US" baseline="0" dirty="0"/>
              <a:t> works cost from total cost 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ar-P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C6D-4C92-9B90-AFF1509535C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C6D-4C92-9B90-AFF1509535C1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C6D-4C92-9B90-AFF1509535C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5C6D-4C92-9B90-AFF1509535C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5C6D-4C92-9B90-AFF1509535C1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0EF22289-EAB2-4FBB-98B3-AF38C9C2BD71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C6D-4C92-9B90-AFF1509535C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30 %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C6D-4C92-9B90-AFF1509535C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ED9957BE-5137-4EC6-AF11-005D1B78E1E4}" type="VALUE">
                      <a:rPr lang="en-US" sz="1800"/>
                      <a:pPr/>
                      <a:t>[VALUE]</a:t>
                    </a:fld>
                    <a:r>
                      <a:rPr lang="en-US" sz="1800"/>
                      <a:t> 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C6D-4C92-9B90-AFF1509535C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235C767C-3E5B-4681-87EC-1497A44E783A}" type="VALUE">
                      <a:rPr lang="en-US" sz="1800"/>
                      <a:pPr/>
                      <a:t>[VALUE]</a:t>
                    </a:fld>
                    <a:r>
                      <a:rPr lang="en-US" sz="1800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C6D-4C92-9B90-AFF1509535C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B768E1EC-868A-45ED-AB9D-89095AE393F5}" type="VALUE">
                      <a:rPr lang="en-US" sz="1800" smtClean="0"/>
                      <a:pPr/>
                      <a:t>[VALUE]</a:t>
                    </a:fld>
                    <a:r>
                      <a:rPr lang="en-US" sz="1800" dirty="0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5C6D-4C92-9B90-AFF1509535C1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ar-PS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eparator> </c:separator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Sub-Structure </c:v>
                </c:pt>
                <c:pt idx="1">
                  <c:v>Super-Structure</c:v>
                </c:pt>
                <c:pt idx="2">
                  <c:v>Finishes </c:v>
                </c:pt>
                <c:pt idx="3">
                  <c:v>Mechanical work</c:v>
                </c:pt>
                <c:pt idx="4">
                  <c:v>Electrical work 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16</c:v>
                </c:pt>
                <c:pt idx="1">
                  <c:v>30</c:v>
                </c:pt>
                <c:pt idx="2">
                  <c:v>46</c:v>
                </c:pt>
                <c:pt idx="3">
                  <c:v>4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C6D-4C92-9B90-AFF1509535C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398677759619668"/>
          <c:y val="0.34099113373023493"/>
          <c:w val="0.25657926013965238"/>
          <c:h val="0.5128448882914026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ar-P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ar-P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3EAF8F-CB1D-4247-8ACF-630C87415568}" type="doc">
      <dgm:prSet loTypeId="urn:microsoft.com/office/officeart/2005/8/layout/cycle8" loCatId="cycle" qsTypeId="urn:microsoft.com/office/officeart/2005/8/quickstyle/simple1" qsCatId="simple" csTypeId="urn:microsoft.com/office/officeart/2005/8/colors/accent0_2" csCatId="mainScheme" phldr="1"/>
      <dgm:spPr/>
    </dgm:pt>
    <dgm:pt modelId="{8C29AB4A-8EB0-4901-950A-BC3420590959}">
      <dgm:prSet phldrT="[Text]" custT="1"/>
      <dgm:spPr/>
      <dgm:t>
        <a:bodyPr/>
        <a:lstStyle/>
        <a:p>
          <a:r>
            <a:rPr lang="en-US" sz="1600" dirty="0">
              <a:solidFill>
                <a:schemeClr val="tx2">
                  <a:lumMod val="50000"/>
                </a:schemeClr>
              </a:solidFill>
            </a:rPr>
            <a:t>First  floor</a:t>
          </a:r>
        </a:p>
        <a:p>
          <a:r>
            <a:rPr lang="en-US" sz="1600" dirty="0">
              <a:solidFill>
                <a:schemeClr val="tx2">
                  <a:lumMod val="50000"/>
                </a:schemeClr>
              </a:solidFill>
            </a:rPr>
            <a:t>area  </a:t>
          </a:r>
        </a:p>
        <a:p>
          <a:r>
            <a:rPr lang="en-US" sz="1600" b="1" dirty="0">
              <a:solidFill>
                <a:srgbClr val="FF0000"/>
              </a:solidFill>
            </a:rPr>
            <a:t>1621.5 m²</a:t>
          </a:r>
          <a:endParaRPr lang="en-US" sz="1600" dirty="0">
            <a:solidFill>
              <a:srgbClr val="FF0000"/>
            </a:solidFill>
          </a:endParaRPr>
        </a:p>
      </dgm:t>
    </dgm:pt>
    <dgm:pt modelId="{3E6E2E7C-B4C5-4467-941A-2DEB8002EF0A}" type="parTrans" cxnId="{ACFFDA8E-81B3-4E86-94EA-FDCB90804295}">
      <dgm:prSet/>
      <dgm:spPr/>
      <dgm:t>
        <a:bodyPr/>
        <a:lstStyle/>
        <a:p>
          <a:endParaRPr lang="en-US"/>
        </a:p>
      </dgm:t>
    </dgm:pt>
    <dgm:pt modelId="{445521C9-1B1A-4698-978C-AAC3A99D3D50}" type="sibTrans" cxnId="{ACFFDA8E-81B3-4E86-94EA-FDCB90804295}">
      <dgm:prSet/>
      <dgm:spPr/>
      <dgm:t>
        <a:bodyPr/>
        <a:lstStyle/>
        <a:p>
          <a:endParaRPr lang="en-US"/>
        </a:p>
      </dgm:t>
    </dgm:pt>
    <dgm:pt modelId="{CF80E4AA-8B65-44BD-B340-24D5F699627C}">
      <dgm:prSet phldrT="[Text]" custT="1"/>
      <dgm:spPr/>
      <dgm:t>
        <a:bodyPr/>
        <a:lstStyle/>
        <a:p>
          <a:r>
            <a:rPr lang="en-US" sz="1600" dirty="0"/>
            <a:t>second </a:t>
          </a:r>
          <a:r>
            <a:rPr lang="en-US" sz="1600" dirty="0">
              <a:solidFill>
                <a:schemeClr val="tx2">
                  <a:lumMod val="50000"/>
                </a:schemeClr>
              </a:solidFill>
            </a:rPr>
            <a:t>floor area </a:t>
          </a:r>
        </a:p>
        <a:p>
          <a:r>
            <a:rPr lang="en-US" sz="1600" b="1" dirty="0">
              <a:solidFill>
                <a:srgbClr val="FF0000"/>
              </a:solidFill>
            </a:rPr>
            <a:t>1775.6 m²</a:t>
          </a:r>
          <a:endParaRPr lang="en-US" sz="1600" dirty="0">
            <a:solidFill>
              <a:srgbClr val="FF0000"/>
            </a:solidFill>
          </a:endParaRPr>
        </a:p>
      </dgm:t>
    </dgm:pt>
    <dgm:pt modelId="{8B366C8E-C079-499D-BF32-10B24DE27F83}" type="parTrans" cxnId="{FA99E78D-65C5-4EF3-957A-D43623A3E48E}">
      <dgm:prSet/>
      <dgm:spPr/>
      <dgm:t>
        <a:bodyPr/>
        <a:lstStyle/>
        <a:p>
          <a:endParaRPr lang="en-US"/>
        </a:p>
      </dgm:t>
    </dgm:pt>
    <dgm:pt modelId="{C1103CA4-5408-4B89-A434-EF328A335D60}" type="sibTrans" cxnId="{FA99E78D-65C5-4EF3-957A-D43623A3E48E}">
      <dgm:prSet/>
      <dgm:spPr/>
      <dgm:t>
        <a:bodyPr/>
        <a:lstStyle/>
        <a:p>
          <a:endParaRPr lang="en-US"/>
        </a:p>
      </dgm:t>
    </dgm:pt>
    <dgm:pt modelId="{7A17CCC2-9AC2-4C8C-AF76-C935BB233D03}">
      <dgm:prSet phldrT="[Text]"/>
      <dgm:spPr/>
      <dgm:t>
        <a:bodyPr/>
        <a:lstStyle/>
        <a:p>
          <a:r>
            <a:rPr lang="en-US" dirty="0">
              <a:solidFill>
                <a:schemeClr val="tx2">
                  <a:lumMod val="50000"/>
                </a:schemeClr>
              </a:solidFill>
            </a:rPr>
            <a:t>Third   floor area </a:t>
          </a:r>
        </a:p>
        <a:p>
          <a:r>
            <a:rPr lang="en-US" b="1" dirty="0">
              <a:solidFill>
                <a:srgbClr val="FF0000"/>
              </a:solidFill>
            </a:rPr>
            <a:t>1775.6  m²</a:t>
          </a:r>
          <a:endParaRPr lang="en-US" dirty="0">
            <a:solidFill>
              <a:srgbClr val="FF0000"/>
            </a:solidFill>
          </a:endParaRPr>
        </a:p>
      </dgm:t>
    </dgm:pt>
    <dgm:pt modelId="{E1CE4A57-B681-4162-AC8B-83E411316947}" type="parTrans" cxnId="{97C5EA95-F286-499C-B982-944DC3C269FE}">
      <dgm:prSet/>
      <dgm:spPr/>
      <dgm:t>
        <a:bodyPr/>
        <a:lstStyle/>
        <a:p>
          <a:endParaRPr lang="en-US"/>
        </a:p>
      </dgm:t>
    </dgm:pt>
    <dgm:pt modelId="{C5A94CC3-CD40-45ED-B0B5-85C0A37DB970}" type="sibTrans" cxnId="{97C5EA95-F286-499C-B982-944DC3C269FE}">
      <dgm:prSet/>
      <dgm:spPr/>
      <dgm:t>
        <a:bodyPr/>
        <a:lstStyle/>
        <a:p>
          <a:endParaRPr lang="en-US"/>
        </a:p>
      </dgm:t>
    </dgm:pt>
    <dgm:pt modelId="{1611FFE6-D556-49BB-8EF4-C8ABA2F53BAE}">
      <dgm:prSet/>
      <dgm:spPr/>
      <dgm:t>
        <a:bodyPr/>
        <a:lstStyle/>
        <a:p>
          <a:r>
            <a:rPr lang="en-US" dirty="0">
              <a:solidFill>
                <a:schemeClr val="tx2">
                  <a:lumMod val="50000"/>
                </a:schemeClr>
              </a:solidFill>
            </a:rPr>
            <a:t>Ground floor area </a:t>
          </a:r>
        </a:p>
        <a:p>
          <a:r>
            <a:rPr lang="en-US" b="1" dirty="0">
              <a:solidFill>
                <a:srgbClr val="FF0000"/>
              </a:solidFill>
            </a:rPr>
            <a:t>2405.3 m²</a:t>
          </a:r>
        </a:p>
      </dgm:t>
    </dgm:pt>
    <dgm:pt modelId="{84D048F7-0620-4DB0-A7F1-85F65DD7DFBB}" type="parTrans" cxnId="{85B215E6-F22B-41C2-8507-5B1845EB8F23}">
      <dgm:prSet/>
      <dgm:spPr/>
      <dgm:t>
        <a:bodyPr/>
        <a:lstStyle/>
        <a:p>
          <a:endParaRPr lang="en-US"/>
        </a:p>
      </dgm:t>
    </dgm:pt>
    <dgm:pt modelId="{6BBA30C7-504A-4F0A-8E15-93ABD27CC6F5}" type="sibTrans" cxnId="{85B215E6-F22B-41C2-8507-5B1845EB8F23}">
      <dgm:prSet/>
      <dgm:spPr/>
      <dgm:t>
        <a:bodyPr/>
        <a:lstStyle/>
        <a:p>
          <a:endParaRPr lang="en-US"/>
        </a:p>
      </dgm:t>
    </dgm:pt>
    <dgm:pt modelId="{B16DF6FB-200A-46A2-A7B5-7317217C25EF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Basement</a:t>
          </a:r>
        </a:p>
        <a:p>
          <a:r>
            <a:rPr lang="en-US" b="1" dirty="0">
              <a:solidFill>
                <a:srgbClr val="FF0000"/>
              </a:solidFill>
            </a:rPr>
            <a:t>2411.7 m² </a:t>
          </a:r>
        </a:p>
        <a:p>
          <a:endParaRPr lang="en-US" dirty="0"/>
        </a:p>
      </dgm:t>
    </dgm:pt>
    <dgm:pt modelId="{A978C365-123A-43B7-9BFB-0991CC9E3815}" type="parTrans" cxnId="{7AEFA23D-1FE7-40DC-A279-C15DCAA93352}">
      <dgm:prSet/>
      <dgm:spPr/>
      <dgm:t>
        <a:bodyPr/>
        <a:lstStyle/>
        <a:p>
          <a:endParaRPr lang="en-US"/>
        </a:p>
      </dgm:t>
    </dgm:pt>
    <dgm:pt modelId="{82D5F156-025D-4097-870F-105F6374B10E}" type="sibTrans" cxnId="{7AEFA23D-1FE7-40DC-A279-C15DCAA93352}">
      <dgm:prSet/>
      <dgm:spPr/>
      <dgm:t>
        <a:bodyPr/>
        <a:lstStyle/>
        <a:p>
          <a:endParaRPr lang="en-US"/>
        </a:p>
      </dgm:t>
    </dgm:pt>
    <dgm:pt modelId="{801DBFC4-12CA-4746-B65C-67964B86455B}" type="pres">
      <dgm:prSet presAssocID="{A73EAF8F-CB1D-4247-8ACF-630C87415568}" presName="compositeShape" presStyleCnt="0">
        <dgm:presLayoutVars>
          <dgm:chMax val="7"/>
          <dgm:dir/>
          <dgm:resizeHandles val="exact"/>
        </dgm:presLayoutVars>
      </dgm:prSet>
      <dgm:spPr/>
    </dgm:pt>
    <dgm:pt modelId="{48338167-7F5D-4269-8A12-E627CEC171D2}" type="pres">
      <dgm:prSet presAssocID="{A73EAF8F-CB1D-4247-8ACF-630C87415568}" presName="wedge1" presStyleLbl="node1" presStyleIdx="0" presStyleCnt="5"/>
      <dgm:spPr/>
    </dgm:pt>
    <dgm:pt modelId="{DBA1BF0B-9908-41AD-9D0D-596BC1F4BF87}" type="pres">
      <dgm:prSet presAssocID="{A73EAF8F-CB1D-4247-8ACF-630C87415568}" presName="dummy1a" presStyleCnt="0"/>
      <dgm:spPr/>
    </dgm:pt>
    <dgm:pt modelId="{1AB6229E-09C8-4802-9A72-4933BC3C923F}" type="pres">
      <dgm:prSet presAssocID="{A73EAF8F-CB1D-4247-8ACF-630C87415568}" presName="dummy1b" presStyleCnt="0"/>
      <dgm:spPr/>
    </dgm:pt>
    <dgm:pt modelId="{29925C34-7E89-41FC-AFD7-99A2F9AC06F0}" type="pres">
      <dgm:prSet presAssocID="{A73EAF8F-CB1D-4247-8ACF-630C87415568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8210A59D-3F82-45BF-8F3C-9E7C9F28F14C}" type="pres">
      <dgm:prSet presAssocID="{A73EAF8F-CB1D-4247-8ACF-630C87415568}" presName="wedge2" presStyleLbl="node1" presStyleIdx="1" presStyleCnt="5" custScaleX="100032"/>
      <dgm:spPr/>
    </dgm:pt>
    <dgm:pt modelId="{BAD35B39-EB7F-447A-A08A-B55FFA7373E3}" type="pres">
      <dgm:prSet presAssocID="{A73EAF8F-CB1D-4247-8ACF-630C87415568}" presName="dummy2a" presStyleCnt="0"/>
      <dgm:spPr/>
    </dgm:pt>
    <dgm:pt modelId="{41C91737-C6E7-416D-85E7-E068B33DFD66}" type="pres">
      <dgm:prSet presAssocID="{A73EAF8F-CB1D-4247-8ACF-630C87415568}" presName="dummy2b" presStyleCnt="0"/>
      <dgm:spPr/>
    </dgm:pt>
    <dgm:pt modelId="{6F776163-9D1E-4537-9A0F-774F84171EED}" type="pres">
      <dgm:prSet presAssocID="{A73EAF8F-CB1D-4247-8ACF-630C87415568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648E5FE-AC20-444B-AB95-F656769091F0}" type="pres">
      <dgm:prSet presAssocID="{A73EAF8F-CB1D-4247-8ACF-630C87415568}" presName="wedge3" presStyleLbl="node1" presStyleIdx="2" presStyleCnt="5"/>
      <dgm:spPr/>
    </dgm:pt>
    <dgm:pt modelId="{3A5F4007-F6CE-41B9-A087-05C45BDF12A9}" type="pres">
      <dgm:prSet presAssocID="{A73EAF8F-CB1D-4247-8ACF-630C87415568}" presName="dummy3a" presStyleCnt="0"/>
      <dgm:spPr/>
    </dgm:pt>
    <dgm:pt modelId="{9D0121F1-9364-4A40-94F8-B667975A78A9}" type="pres">
      <dgm:prSet presAssocID="{A73EAF8F-CB1D-4247-8ACF-630C87415568}" presName="dummy3b" presStyleCnt="0"/>
      <dgm:spPr/>
    </dgm:pt>
    <dgm:pt modelId="{228C2E19-8E56-4BFB-839A-6947953850C5}" type="pres">
      <dgm:prSet presAssocID="{A73EAF8F-CB1D-4247-8ACF-630C87415568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DDA7C0A7-6E72-4126-AF3E-0F44D55555A5}" type="pres">
      <dgm:prSet presAssocID="{A73EAF8F-CB1D-4247-8ACF-630C87415568}" presName="wedge4" presStyleLbl="node1" presStyleIdx="3" presStyleCnt="5"/>
      <dgm:spPr/>
    </dgm:pt>
    <dgm:pt modelId="{B0F58108-030A-4F00-B361-530333EF17B0}" type="pres">
      <dgm:prSet presAssocID="{A73EAF8F-CB1D-4247-8ACF-630C87415568}" presName="dummy4a" presStyleCnt="0"/>
      <dgm:spPr/>
    </dgm:pt>
    <dgm:pt modelId="{8BCEA209-5943-4054-99F9-6B4585A47616}" type="pres">
      <dgm:prSet presAssocID="{A73EAF8F-CB1D-4247-8ACF-630C87415568}" presName="dummy4b" presStyleCnt="0"/>
      <dgm:spPr/>
    </dgm:pt>
    <dgm:pt modelId="{90336458-BDCB-4C00-9AFD-B94FCED28550}" type="pres">
      <dgm:prSet presAssocID="{A73EAF8F-CB1D-4247-8ACF-630C87415568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A0F169A0-2DAC-4808-852B-C9256C0BDAC9}" type="pres">
      <dgm:prSet presAssocID="{A73EAF8F-CB1D-4247-8ACF-630C87415568}" presName="wedge5" presStyleLbl="node1" presStyleIdx="4" presStyleCnt="5"/>
      <dgm:spPr/>
    </dgm:pt>
    <dgm:pt modelId="{36D49358-2E45-42D8-BECE-D67398BDB893}" type="pres">
      <dgm:prSet presAssocID="{A73EAF8F-CB1D-4247-8ACF-630C87415568}" presName="dummy5a" presStyleCnt="0"/>
      <dgm:spPr/>
    </dgm:pt>
    <dgm:pt modelId="{06AA4E68-F9ED-4DB3-B54B-6B32122257D8}" type="pres">
      <dgm:prSet presAssocID="{A73EAF8F-CB1D-4247-8ACF-630C87415568}" presName="dummy5b" presStyleCnt="0"/>
      <dgm:spPr/>
    </dgm:pt>
    <dgm:pt modelId="{CDF4D8B0-9FCA-4CF5-BD25-84D7B12D690C}" type="pres">
      <dgm:prSet presAssocID="{A73EAF8F-CB1D-4247-8ACF-630C87415568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</dgm:pt>
    <dgm:pt modelId="{05824A97-668A-4AD5-9E96-CB7CFDB34917}" type="pres">
      <dgm:prSet presAssocID="{445521C9-1B1A-4698-978C-AAC3A99D3D50}" presName="arrowWedge1" presStyleLbl="fgSibTrans2D1" presStyleIdx="0" presStyleCnt="5"/>
      <dgm:spPr/>
    </dgm:pt>
    <dgm:pt modelId="{4080C539-1649-4A1F-BEDC-A133B7660C6D}" type="pres">
      <dgm:prSet presAssocID="{C1103CA4-5408-4B89-A434-EF328A335D60}" presName="arrowWedge2" presStyleLbl="fgSibTrans2D1" presStyleIdx="1" presStyleCnt="5"/>
      <dgm:spPr/>
    </dgm:pt>
    <dgm:pt modelId="{22B994E4-CBA0-4CA5-89EB-1B6C469AC764}" type="pres">
      <dgm:prSet presAssocID="{C5A94CC3-CD40-45ED-B0B5-85C0A37DB970}" presName="arrowWedge3" presStyleLbl="fgSibTrans2D1" presStyleIdx="2" presStyleCnt="5"/>
      <dgm:spPr/>
    </dgm:pt>
    <dgm:pt modelId="{2638453E-F5E6-42E5-A7CE-2C7E43E9F959}" type="pres">
      <dgm:prSet presAssocID="{82D5F156-025D-4097-870F-105F6374B10E}" presName="arrowWedge4" presStyleLbl="fgSibTrans2D1" presStyleIdx="3" presStyleCnt="5"/>
      <dgm:spPr/>
    </dgm:pt>
    <dgm:pt modelId="{9FBB10D6-ABD6-4BDB-9D0D-01B54D14B97F}" type="pres">
      <dgm:prSet presAssocID="{6BBA30C7-504A-4F0A-8E15-93ABD27CC6F5}" presName="arrowWedge5" presStyleLbl="fgSibTrans2D1" presStyleIdx="4" presStyleCnt="5"/>
      <dgm:spPr/>
    </dgm:pt>
  </dgm:ptLst>
  <dgm:cxnLst>
    <dgm:cxn modelId="{150CC803-0D85-4B72-933B-F005E97D9CED}" type="presOf" srcId="{CF80E4AA-8B65-44BD-B340-24D5F699627C}" destId="{8210A59D-3F82-45BF-8F3C-9E7C9F28F14C}" srcOrd="0" destOrd="0" presId="urn:microsoft.com/office/officeart/2005/8/layout/cycle8"/>
    <dgm:cxn modelId="{4F8F5B0E-4B59-4D74-A984-45C970691264}" type="presOf" srcId="{B16DF6FB-200A-46A2-A7B5-7317217C25EF}" destId="{DDA7C0A7-6E72-4126-AF3E-0F44D55555A5}" srcOrd="0" destOrd="0" presId="urn:microsoft.com/office/officeart/2005/8/layout/cycle8"/>
    <dgm:cxn modelId="{D023A60F-CC9D-4DCA-92AE-E0606472EAA3}" type="presOf" srcId="{8C29AB4A-8EB0-4901-950A-BC3420590959}" destId="{48338167-7F5D-4269-8A12-E627CEC171D2}" srcOrd="0" destOrd="0" presId="urn:microsoft.com/office/officeart/2005/8/layout/cycle8"/>
    <dgm:cxn modelId="{FBC5CA16-12BB-4C12-86E0-845BE25320CF}" type="presOf" srcId="{1611FFE6-D556-49BB-8EF4-C8ABA2F53BAE}" destId="{CDF4D8B0-9FCA-4CF5-BD25-84D7B12D690C}" srcOrd="1" destOrd="0" presId="urn:microsoft.com/office/officeart/2005/8/layout/cycle8"/>
    <dgm:cxn modelId="{A5C3C429-AFAC-4548-8675-8FFB0DA989CC}" type="presOf" srcId="{8C29AB4A-8EB0-4901-950A-BC3420590959}" destId="{29925C34-7E89-41FC-AFD7-99A2F9AC06F0}" srcOrd="1" destOrd="0" presId="urn:microsoft.com/office/officeart/2005/8/layout/cycle8"/>
    <dgm:cxn modelId="{A5447033-8DA0-4D21-87D0-A3311DD4084F}" type="presOf" srcId="{7A17CCC2-9AC2-4C8C-AF76-C935BB233D03}" destId="{1648E5FE-AC20-444B-AB95-F656769091F0}" srcOrd="0" destOrd="0" presId="urn:microsoft.com/office/officeart/2005/8/layout/cycle8"/>
    <dgm:cxn modelId="{7AEFA23D-1FE7-40DC-A279-C15DCAA93352}" srcId="{A73EAF8F-CB1D-4247-8ACF-630C87415568}" destId="{B16DF6FB-200A-46A2-A7B5-7317217C25EF}" srcOrd="3" destOrd="0" parTransId="{A978C365-123A-43B7-9BFB-0991CC9E3815}" sibTransId="{82D5F156-025D-4097-870F-105F6374B10E}"/>
    <dgm:cxn modelId="{95392A57-1437-401B-9587-147D8FBE7F24}" type="presOf" srcId="{B16DF6FB-200A-46A2-A7B5-7317217C25EF}" destId="{90336458-BDCB-4C00-9AFD-B94FCED28550}" srcOrd="1" destOrd="0" presId="urn:microsoft.com/office/officeart/2005/8/layout/cycle8"/>
    <dgm:cxn modelId="{A6D07A7B-DED7-4485-802E-4566528E3B83}" type="presOf" srcId="{1611FFE6-D556-49BB-8EF4-C8ABA2F53BAE}" destId="{A0F169A0-2DAC-4808-852B-C9256C0BDAC9}" srcOrd="0" destOrd="0" presId="urn:microsoft.com/office/officeart/2005/8/layout/cycle8"/>
    <dgm:cxn modelId="{FA99E78D-65C5-4EF3-957A-D43623A3E48E}" srcId="{A73EAF8F-CB1D-4247-8ACF-630C87415568}" destId="{CF80E4AA-8B65-44BD-B340-24D5F699627C}" srcOrd="1" destOrd="0" parTransId="{8B366C8E-C079-499D-BF32-10B24DE27F83}" sibTransId="{C1103CA4-5408-4B89-A434-EF328A335D60}"/>
    <dgm:cxn modelId="{ACFFDA8E-81B3-4E86-94EA-FDCB90804295}" srcId="{A73EAF8F-CB1D-4247-8ACF-630C87415568}" destId="{8C29AB4A-8EB0-4901-950A-BC3420590959}" srcOrd="0" destOrd="0" parTransId="{3E6E2E7C-B4C5-4467-941A-2DEB8002EF0A}" sibTransId="{445521C9-1B1A-4698-978C-AAC3A99D3D50}"/>
    <dgm:cxn modelId="{2CED3A94-0417-4ACC-8F59-09354C71E194}" type="presOf" srcId="{A73EAF8F-CB1D-4247-8ACF-630C87415568}" destId="{801DBFC4-12CA-4746-B65C-67964B86455B}" srcOrd="0" destOrd="0" presId="urn:microsoft.com/office/officeart/2005/8/layout/cycle8"/>
    <dgm:cxn modelId="{97C5EA95-F286-499C-B982-944DC3C269FE}" srcId="{A73EAF8F-CB1D-4247-8ACF-630C87415568}" destId="{7A17CCC2-9AC2-4C8C-AF76-C935BB233D03}" srcOrd="2" destOrd="0" parTransId="{E1CE4A57-B681-4162-AC8B-83E411316947}" sibTransId="{C5A94CC3-CD40-45ED-B0B5-85C0A37DB970}"/>
    <dgm:cxn modelId="{AB82FD99-4C6B-41DE-BC30-64832508F773}" type="presOf" srcId="{CF80E4AA-8B65-44BD-B340-24D5F699627C}" destId="{6F776163-9D1E-4537-9A0F-774F84171EED}" srcOrd="1" destOrd="0" presId="urn:microsoft.com/office/officeart/2005/8/layout/cycle8"/>
    <dgm:cxn modelId="{85B215E6-F22B-41C2-8507-5B1845EB8F23}" srcId="{A73EAF8F-CB1D-4247-8ACF-630C87415568}" destId="{1611FFE6-D556-49BB-8EF4-C8ABA2F53BAE}" srcOrd="4" destOrd="0" parTransId="{84D048F7-0620-4DB0-A7F1-85F65DD7DFBB}" sibTransId="{6BBA30C7-504A-4F0A-8E15-93ABD27CC6F5}"/>
    <dgm:cxn modelId="{16FAC0FC-817B-4C39-B729-8570C86E5632}" type="presOf" srcId="{7A17CCC2-9AC2-4C8C-AF76-C935BB233D03}" destId="{228C2E19-8E56-4BFB-839A-6947953850C5}" srcOrd="1" destOrd="0" presId="urn:microsoft.com/office/officeart/2005/8/layout/cycle8"/>
    <dgm:cxn modelId="{65451C76-F159-4240-BF99-646FFA176B6B}" type="presParOf" srcId="{801DBFC4-12CA-4746-B65C-67964B86455B}" destId="{48338167-7F5D-4269-8A12-E627CEC171D2}" srcOrd="0" destOrd="0" presId="urn:microsoft.com/office/officeart/2005/8/layout/cycle8"/>
    <dgm:cxn modelId="{F869A7A5-52F7-46F7-8C91-EB67D4A2BBF1}" type="presParOf" srcId="{801DBFC4-12CA-4746-B65C-67964B86455B}" destId="{DBA1BF0B-9908-41AD-9D0D-596BC1F4BF87}" srcOrd="1" destOrd="0" presId="urn:microsoft.com/office/officeart/2005/8/layout/cycle8"/>
    <dgm:cxn modelId="{7C64320D-53CF-46D3-89C8-BDCBF876B137}" type="presParOf" srcId="{801DBFC4-12CA-4746-B65C-67964B86455B}" destId="{1AB6229E-09C8-4802-9A72-4933BC3C923F}" srcOrd="2" destOrd="0" presId="urn:microsoft.com/office/officeart/2005/8/layout/cycle8"/>
    <dgm:cxn modelId="{0C3C41C9-AD46-4E48-8FD7-51728811C6FC}" type="presParOf" srcId="{801DBFC4-12CA-4746-B65C-67964B86455B}" destId="{29925C34-7E89-41FC-AFD7-99A2F9AC06F0}" srcOrd="3" destOrd="0" presId="urn:microsoft.com/office/officeart/2005/8/layout/cycle8"/>
    <dgm:cxn modelId="{DC2F49B7-830E-4143-9DC2-1CB94EC91EA6}" type="presParOf" srcId="{801DBFC4-12CA-4746-B65C-67964B86455B}" destId="{8210A59D-3F82-45BF-8F3C-9E7C9F28F14C}" srcOrd="4" destOrd="0" presId="urn:microsoft.com/office/officeart/2005/8/layout/cycle8"/>
    <dgm:cxn modelId="{ECDD717F-762B-4337-85D0-CE639A202DB1}" type="presParOf" srcId="{801DBFC4-12CA-4746-B65C-67964B86455B}" destId="{BAD35B39-EB7F-447A-A08A-B55FFA7373E3}" srcOrd="5" destOrd="0" presId="urn:microsoft.com/office/officeart/2005/8/layout/cycle8"/>
    <dgm:cxn modelId="{4313DCC4-A43B-472F-A025-3D2FA2AC9FC4}" type="presParOf" srcId="{801DBFC4-12CA-4746-B65C-67964B86455B}" destId="{41C91737-C6E7-416D-85E7-E068B33DFD66}" srcOrd="6" destOrd="0" presId="urn:microsoft.com/office/officeart/2005/8/layout/cycle8"/>
    <dgm:cxn modelId="{2CF8B1F7-901D-48D0-9CFF-9B66ED33D02A}" type="presParOf" srcId="{801DBFC4-12CA-4746-B65C-67964B86455B}" destId="{6F776163-9D1E-4537-9A0F-774F84171EED}" srcOrd="7" destOrd="0" presId="urn:microsoft.com/office/officeart/2005/8/layout/cycle8"/>
    <dgm:cxn modelId="{FB2C7704-5A89-4929-A56A-7B3D423B5DDD}" type="presParOf" srcId="{801DBFC4-12CA-4746-B65C-67964B86455B}" destId="{1648E5FE-AC20-444B-AB95-F656769091F0}" srcOrd="8" destOrd="0" presId="urn:microsoft.com/office/officeart/2005/8/layout/cycle8"/>
    <dgm:cxn modelId="{131C3819-F237-4C76-8BCD-953DD5DBBA22}" type="presParOf" srcId="{801DBFC4-12CA-4746-B65C-67964B86455B}" destId="{3A5F4007-F6CE-41B9-A087-05C45BDF12A9}" srcOrd="9" destOrd="0" presId="urn:microsoft.com/office/officeart/2005/8/layout/cycle8"/>
    <dgm:cxn modelId="{5BBEF27E-446E-4F16-B2D2-F16C72646539}" type="presParOf" srcId="{801DBFC4-12CA-4746-B65C-67964B86455B}" destId="{9D0121F1-9364-4A40-94F8-B667975A78A9}" srcOrd="10" destOrd="0" presId="urn:microsoft.com/office/officeart/2005/8/layout/cycle8"/>
    <dgm:cxn modelId="{82AB0247-6B68-43D7-A9AE-9FA15DC8A07E}" type="presParOf" srcId="{801DBFC4-12CA-4746-B65C-67964B86455B}" destId="{228C2E19-8E56-4BFB-839A-6947953850C5}" srcOrd="11" destOrd="0" presId="urn:microsoft.com/office/officeart/2005/8/layout/cycle8"/>
    <dgm:cxn modelId="{B92D9101-021F-4A21-94EC-1A80C41BABF9}" type="presParOf" srcId="{801DBFC4-12CA-4746-B65C-67964B86455B}" destId="{DDA7C0A7-6E72-4126-AF3E-0F44D55555A5}" srcOrd="12" destOrd="0" presId="urn:microsoft.com/office/officeart/2005/8/layout/cycle8"/>
    <dgm:cxn modelId="{DA75B4D9-04F0-4A0E-B2C1-DE4DA02472B8}" type="presParOf" srcId="{801DBFC4-12CA-4746-B65C-67964B86455B}" destId="{B0F58108-030A-4F00-B361-530333EF17B0}" srcOrd="13" destOrd="0" presId="urn:microsoft.com/office/officeart/2005/8/layout/cycle8"/>
    <dgm:cxn modelId="{F4C3E9C6-1944-4C6C-A8F2-17646A5A9E6A}" type="presParOf" srcId="{801DBFC4-12CA-4746-B65C-67964B86455B}" destId="{8BCEA209-5943-4054-99F9-6B4585A47616}" srcOrd="14" destOrd="0" presId="urn:microsoft.com/office/officeart/2005/8/layout/cycle8"/>
    <dgm:cxn modelId="{959B39CC-9ADD-4E37-B166-B26CFA88B523}" type="presParOf" srcId="{801DBFC4-12CA-4746-B65C-67964B86455B}" destId="{90336458-BDCB-4C00-9AFD-B94FCED28550}" srcOrd="15" destOrd="0" presId="urn:microsoft.com/office/officeart/2005/8/layout/cycle8"/>
    <dgm:cxn modelId="{0A768877-B208-4FEF-9572-7B351B331F8F}" type="presParOf" srcId="{801DBFC4-12CA-4746-B65C-67964B86455B}" destId="{A0F169A0-2DAC-4808-852B-C9256C0BDAC9}" srcOrd="16" destOrd="0" presId="urn:microsoft.com/office/officeart/2005/8/layout/cycle8"/>
    <dgm:cxn modelId="{9D2671B7-2D6B-49F5-AE45-CFDDF8CB4898}" type="presParOf" srcId="{801DBFC4-12CA-4746-B65C-67964B86455B}" destId="{36D49358-2E45-42D8-BECE-D67398BDB893}" srcOrd="17" destOrd="0" presId="urn:microsoft.com/office/officeart/2005/8/layout/cycle8"/>
    <dgm:cxn modelId="{8E16A9E2-A709-4FE6-919F-F1BB4F07491A}" type="presParOf" srcId="{801DBFC4-12CA-4746-B65C-67964B86455B}" destId="{06AA4E68-F9ED-4DB3-B54B-6B32122257D8}" srcOrd="18" destOrd="0" presId="urn:microsoft.com/office/officeart/2005/8/layout/cycle8"/>
    <dgm:cxn modelId="{AA7E6280-61DE-4838-8C34-3E626D060875}" type="presParOf" srcId="{801DBFC4-12CA-4746-B65C-67964B86455B}" destId="{CDF4D8B0-9FCA-4CF5-BD25-84D7B12D690C}" srcOrd="19" destOrd="0" presId="urn:microsoft.com/office/officeart/2005/8/layout/cycle8"/>
    <dgm:cxn modelId="{FF345F9E-6ABD-42C4-BF70-5CB9C93B34DF}" type="presParOf" srcId="{801DBFC4-12CA-4746-B65C-67964B86455B}" destId="{05824A97-668A-4AD5-9E96-CB7CFDB34917}" srcOrd="20" destOrd="0" presId="urn:microsoft.com/office/officeart/2005/8/layout/cycle8"/>
    <dgm:cxn modelId="{149653D4-C08F-4E61-8005-F4AC9CDE5B4E}" type="presParOf" srcId="{801DBFC4-12CA-4746-B65C-67964B86455B}" destId="{4080C539-1649-4A1F-BEDC-A133B7660C6D}" srcOrd="21" destOrd="0" presId="urn:microsoft.com/office/officeart/2005/8/layout/cycle8"/>
    <dgm:cxn modelId="{8161294F-C3BB-48DC-94D2-557F5B20277C}" type="presParOf" srcId="{801DBFC4-12CA-4746-B65C-67964B86455B}" destId="{22B994E4-CBA0-4CA5-89EB-1B6C469AC764}" srcOrd="22" destOrd="0" presId="urn:microsoft.com/office/officeart/2005/8/layout/cycle8"/>
    <dgm:cxn modelId="{166DF812-4ABC-4C34-9BAC-A44C5CA8C242}" type="presParOf" srcId="{801DBFC4-12CA-4746-B65C-67964B86455B}" destId="{2638453E-F5E6-42E5-A7CE-2C7E43E9F959}" srcOrd="23" destOrd="0" presId="urn:microsoft.com/office/officeart/2005/8/layout/cycle8"/>
    <dgm:cxn modelId="{8D16C504-762B-4844-8896-BA1AB122196B}" type="presParOf" srcId="{801DBFC4-12CA-4746-B65C-67964B86455B}" destId="{9FBB10D6-ABD6-4BDB-9D0D-01B54D14B97F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1800" dirty="0"/>
            <a:t>Material properties</a:t>
          </a:r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/>
            <a:t>Thermal behavior</a:t>
          </a:r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E516C7A8-7C00-41E0-BABA-331594FECBF3}">
      <dgm:prSet phldrT="[Text]" custT="1"/>
      <dgm:spPr/>
      <dgm:t>
        <a:bodyPr/>
        <a:lstStyle/>
        <a:p>
          <a:r>
            <a:rPr lang="en-US" sz="2000" dirty="0"/>
            <a:t>Ventilation</a:t>
          </a:r>
        </a:p>
      </dgm:t>
    </dgm:pt>
    <dgm:pt modelId="{FA4EC4A5-B4FE-4836-BD41-2739D7511644}" type="parTrans" cxnId="{CD25F2FE-8A5D-4E94-A826-FBB423E2B00D}">
      <dgm:prSet/>
      <dgm:spPr/>
      <dgm:t>
        <a:bodyPr/>
        <a:lstStyle/>
        <a:p>
          <a:endParaRPr lang="en-US"/>
        </a:p>
      </dgm:t>
    </dgm:pt>
    <dgm:pt modelId="{909E22A2-691A-4128-A438-22DC789D337A}" type="sibTrans" cxnId="{CD25F2FE-8A5D-4E94-A826-FBB423E2B00D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/>
            <a:t>Daylighting 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D86FB2F-51F3-4622-8915-2B467BB5861C}">
      <dgm:prSet custT="1"/>
      <dgm:spPr/>
      <dgm:t>
        <a:bodyPr/>
        <a:lstStyle/>
        <a:p>
          <a:r>
            <a:rPr lang="en-US" sz="2000" dirty="0"/>
            <a:t>shading</a:t>
          </a:r>
        </a:p>
      </dgm:t>
    </dgm:pt>
    <dgm:pt modelId="{8325E994-6D1A-4F0B-A09D-E95A46891CCB}" type="parTrans" cxnId="{B8C4156E-0011-43FE-B2AB-8CD95F2D45E5}">
      <dgm:prSet/>
      <dgm:spPr/>
      <dgm:t>
        <a:bodyPr/>
        <a:lstStyle/>
        <a:p>
          <a:endParaRPr lang="en-US"/>
        </a:p>
      </dgm:t>
    </dgm:pt>
    <dgm:pt modelId="{F41EA4D9-240D-438C-953A-D96671CDD1FC}" type="sibTrans" cxnId="{B8C4156E-0011-43FE-B2AB-8CD95F2D45E5}">
      <dgm:prSet/>
      <dgm:spPr/>
      <dgm:t>
        <a:bodyPr/>
        <a:lstStyle/>
        <a:p>
          <a:endParaRPr lang="en-US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</dgm:pt>
    <dgm:pt modelId="{5E9F2D53-3A07-40F8-8B2F-0ECB035D4F03}" type="pres">
      <dgm:prSet presAssocID="{0FA8F0E2-058E-40D4-A516-CA524853399E}" presName="picture_1" presStyleLbl="bgImgPlace1" presStyleIdx="0" presStyleCnt="1" custScaleX="97029" custLinFactNeighborX="-21628" custLinFactNeighborY="-1502"/>
      <dgm:spPr/>
    </dgm:pt>
    <dgm:pt modelId="{74C841E2-89B8-40D1-A13E-CEDC9655322E}" type="pres">
      <dgm:prSet presAssocID="{6E104495-197C-4C29-B50A-CF1FE6BB90B5}" presName="text_1" presStyleLbl="node1" presStyleIdx="0" presStyleCnt="0">
        <dgm:presLayoutVars>
          <dgm:bulletEnabled val="1"/>
        </dgm:presLayoutVars>
      </dgm:prSet>
      <dgm:spPr/>
    </dgm:pt>
    <dgm:pt modelId="{7AF08139-259E-40E5-A8C0-02084803EB23}" type="pres">
      <dgm:prSet presAssocID="{AB598FE8-993E-4951-8D53-993763902D5B}" presName="linV" presStyleCnt="0"/>
      <dgm:spPr/>
    </dgm:pt>
    <dgm:pt modelId="{F951ED97-F644-4F1E-A38E-8FB83316069F}" type="pres">
      <dgm:prSet presAssocID="{7D548B95-0A61-43AB-B06F-532C0E0680FB}" presName="pair" presStyleCnt="0"/>
      <dgm:spPr/>
    </dgm:pt>
    <dgm:pt modelId="{AABE158E-5E2E-47AF-BAA8-5E8A1B426DB8}" type="pres">
      <dgm:prSet presAssocID="{7D548B95-0A61-43AB-B06F-532C0E0680FB}" presName="spaceH" presStyleLbl="node1" presStyleIdx="0" presStyleCnt="0"/>
      <dgm:spPr/>
    </dgm:pt>
    <dgm:pt modelId="{24C223C2-5CD5-4AA9-B685-180F30411C2E}" type="pres">
      <dgm:prSet presAssocID="{7D548B95-0A61-43AB-B06F-532C0E0680FB}" presName="desPictures" presStyleLbl="alignImgPlace1" presStyleIdx="0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9ED1234-AA6C-411F-B7AA-6639D9A01CBD}" type="pres">
      <dgm:prSet presAssocID="{7D548B95-0A61-43AB-B06F-532C0E0680FB}" presName="desTextWrapper" presStyleCnt="0"/>
      <dgm:spPr/>
    </dgm:pt>
    <dgm:pt modelId="{26A97847-36D3-4BD0-9F53-94990A1011F1}" type="pres">
      <dgm:prSet presAssocID="{7D548B95-0A61-43AB-B06F-532C0E0680FB}" presName="desText" presStyleLbl="revTx" presStyleIdx="0" presStyleCnt="4" custScaleX="155386">
        <dgm:presLayoutVars>
          <dgm:bulletEnabled val="1"/>
        </dgm:presLayoutVars>
      </dgm:prSet>
      <dgm:spPr/>
    </dgm:pt>
    <dgm:pt modelId="{BC51B066-8C49-4252-B121-9A7C8AA1A6A5}" type="pres">
      <dgm:prSet presAssocID="{76363C35-C443-48E3-8FA8-3F3A75D41FE8}" presName="spaceV" presStyleCnt="0"/>
      <dgm:spPr/>
    </dgm:pt>
    <dgm:pt modelId="{6174A467-D604-48EB-9E57-974E3C35F723}" type="pres">
      <dgm:prSet presAssocID="{E516C7A8-7C00-41E0-BABA-331594FECBF3}" presName="pair" presStyleCnt="0"/>
      <dgm:spPr/>
    </dgm:pt>
    <dgm:pt modelId="{FB49DB2D-143B-4A4B-8286-7C90005FBDBD}" type="pres">
      <dgm:prSet presAssocID="{E516C7A8-7C00-41E0-BABA-331594FECBF3}" presName="spaceH" presStyleLbl="node1" presStyleIdx="0" presStyleCnt="0"/>
      <dgm:spPr/>
    </dgm:pt>
    <dgm:pt modelId="{6D862928-BF90-427B-8835-A909F536AD15}" type="pres">
      <dgm:prSet presAssocID="{E516C7A8-7C00-41E0-BABA-331594FECBF3}" presName="desPictures" presStyleLbl="alignImgPlace1" presStyleIdx="1" presStyleCnt="4" custLinFactY="11841" custLinFactNeighborX="10253" custLinFactNeighborY="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74C29C3-4DE4-4B6F-A275-6C5646D1B9F5}" type="pres">
      <dgm:prSet presAssocID="{E516C7A8-7C00-41E0-BABA-331594FECBF3}" presName="desTextWrapper" presStyleCnt="0"/>
      <dgm:spPr/>
    </dgm:pt>
    <dgm:pt modelId="{A57C7115-56E8-4656-9F1B-9BEE7628612D}" type="pres">
      <dgm:prSet presAssocID="{E516C7A8-7C00-41E0-BABA-331594FECBF3}" presName="desText" presStyleLbl="revTx" presStyleIdx="1" presStyleCnt="4" custLinFactY="11841" custLinFactNeighborX="14682" custLinFactNeighborY="100000">
        <dgm:presLayoutVars>
          <dgm:bulletEnabled val="1"/>
        </dgm:presLayoutVars>
      </dgm:prSet>
      <dgm:spPr/>
    </dgm:pt>
    <dgm:pt modelId="{3492D89A-3192-428D-A430-BC0E392BC19E}" type="pres">
      <dgm:prSet presAssocID="{909E22A2-691A-4128-A438-22DC789D337A}" presName="spaceV" presStyleCnt="0"/>
      <dgm:spPr/>
    </dgm:pt>
    <dgm:pt modelId="{1CA85E4C-FDCD-406C-B604-34A0EBF1A73A}" type="pres">
      <dgm:prSet presAssocID="{7A15C880-A463-4C20-8CD0-8E16E654B62A}" presName="pair" presStyleCnt="0"/>
      <dgm:spPr/>
    </dgm:pt>
    <dgm:pt modelId="{E63B4BAD-BE20-4C7F-88BE-199A1C74E68B}" type="pres">
      <dgm:prSet presAssocID="{7A15C880-A463-4C20-8CD0-8E16E654B62A}" presName="spaceH" presStyleLbl="node1" presStyleIdx="0" presStyleCnt="0"/>
      <dgm:spPr/>
    </dgm:pt>
    <dgm:pt modelId="{F52FC174-103A-43F6-9C77-0EB9571D367E}" type="pres">
      <dgm:prSet presAssocID="{7A15C880-A463-4C20-8CD0-8E16E654B62A}" presName="desPictures" presStyleLbl="alignImgPlace1" presStyleIdx="2" presStyleCnt="4" custLinFactY="-14978" custLinFactNeighborX="1530" custLinFactNeighborY="-10000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BFF422F-194D-40C8-B1AD-247B4688A7CA}" type="pres">
      <dgm:prSet presAssocID="{7A15C880-A463-4C20-8CD0-8E16E654B62A}" presName="desTextWrapper" presStyleCnt="0"/>
      <dgm:spPr/>
    </dgm:pt>
    <dgm:pt modelId="{45002CA3-509A-4DA7-9F5D-CD465F9F63EC}" type="pres">
      <dgm:prSet presAssocID="{7A15C880-A463-4C20-8CD0-8E16E654B62A}" presName="desText" presStyleLbl="revTx" presStyleIdx="2" presStyleCnt="4" custLinFactY="-15638" custLinFactNeighborX="15152" custLinFactNeighborY="-100000">
        <dgm:presLayoutVars>
          <dgm:bulletEnabled val="1"/>
        </dgm:presLayoutVars>
      </dgm:prSet>
      <dgm:spPr/>
    </dgm:pt>
    <dgm:pt modelId="{BE10318C-562F-40D6-A38F-38085809CD4F}" type="pres">
      <dgm:prSet presAssocID="{AC6BAF16-8F05-455C-B817-1B3296BE289B}" presName="spaceV" presStyleCnt="0"/>
      <dgm:spPr/>
    </dgm:pt>
    <dgm:pt modelId="{4F0B00C1-3A4A-4DF7-8CB0-3F7C66BF6E1C}" type="pres">
      <dgm:prSet presAssocID="{ED86FB2F-51F3-4622-8915-2B467BB5861C}" presName="pair" presStyleCnt="0"/>
      <dgm:spPr/>
    </dgm:pt>
    <dgm:pt modelId="{501E9A2A-45F7-4B4C-AB5B-37BD16A61F80}" type="pres">
      <dgm:prSet presAssocID="{ED86FB2F-51F3-4622-8915-2B467BB5861C}" presName="spaceH" presStyleLbl="node1" presStyleIdx="0" presStyleCnt="0"/>
      <dgm:spPr/>
    </dgm:pt>
    <dgm:pt modelId="{38616069-0039-4A08-B8DD-F87D5BD9874B}" type="pres">
      <dgm:prSet presAssocID="{ED86FB2F-51F3-4622-8915-2B467BB5861C}" presName="desPictures" presStyleLbl="alignImgPlace1" presStyleIdx="3" presStyleCnt="4" custLinFactNeighborX="20809" custLinFactNeighborY="7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7887139-FD77-4EB5-8104-27E93411F6B5}" type="pres">
      <dgm:prSet presAssocID="{ED86FB2F-51F3-4622-8915-2B467BB5861C}" presName="desTextWrapper" presStyleCnt="0"/>
      <dgm:spPr/>
    </dgm:pt>
    <dgm:pt modelId="{E98B359E-5619-4A96-8F32-AAF986C41A84}" type="pres">
      <dgm:prSet presAssocID="{ED86FB2F-51F3-4622-8915-2B467BB5861C}" presName="desText" presStyleLbl="revTx" presStyleIdx="3" presStyleCnt="4" custLinFactNeighborX="14682" custLinFactNeighborY="12189">
        <dgm:presLayoutVars>
          <dgm:bulletEnabled val="1"/>
        </dgm:presLayoutVars>
      </dgm:prSet>
      <dgm:spPr/>
    </dgm:pt>
    <dgm:pt modelId="{BFF3E63F-5747-48AB-A7FD-6D007988BAB6}" type="pres">
      <dgm:prSet presAssocID="{AB598FE8-993E-4951-8D53-993763902D5B}" presName="maxNode" presStyleCnt="0"/>
      <dgm:spPr/>
    </dgm:pt>
    <dgm:pt modelId="{4CDE1403-E5D0-4991-B855-31AFDCBDA172}" type="pres">
      <dgm:prSet presAssocID="{AB598FE8-993E-4951-8D53-993763902D5B}" presName="Name33" presStyleCnt="0"/>
      <dgm:spPr/>
    </dgm:pt>
  </dgm:ptLst>
  <dgm:cxnLst>
    <dgm:cxn modelId="{BF1B5620-034E-4E8E-ABA6-3024DFAC6991}" type="presOf" srcId="{E516C7A8-7C00-41E0-BABA-331594FECBF3}" destId="{A57C7115-56E8-4656-9F1B-9BEE7628612D}" srcOrd="0" destOrd="0" presId="urn:microsoft.com/office/officeart/2008/layout/AccentedPicture"/>
    <dgm:cxn modelId="{2814BD29-8372-4481-9156-D64ED7CB01A8}" srcId="{AB598FE8-993E-4951-8D53-993763902D5B}" destId="{7A15C880-A463-4C20-8CD0-8E16E654B62A}" srcOrd="3" destOrd="0" parTransId="{DB4E17EE-FF2A-461B-B0E9-64FA59839518}" sibTransId="{AC6BAF16-8F05-455C-B817-1B3296BE289B}"/>
    <dgm:cxn modelId="{E329615D-F17B-4675-8331-3B04734B37EA}" type="presOf" srcId="{ED86FB2F-51F3-4622-8915-2B467BB5861C}" destId="{E98B359E-5619-4A96-8F32-AAF986C41A84}" srcOrd="0" destOrd="0" presId="urn:microsoft.com/office/officeart/2008/layout/AccentedPicture"/>
    <dgm:cxn modelId="{1FC5036B-27E4-44E6-AAB3-0DB6893909EF}" type="presOf" srcId="{AB598FE8-993E-4951-8D53-993763902D5B}" destId="{E857BFD7-F33A-4C10-87BF-3A33C83527FE}" srcOrd="0" destOrd="0" presId="urn:microsoft.com/office/officeart/2008/layout/AccentedPicture"/>
    <dgm:cxn modelId="{00D0A56C-50D5-4C36-81C7-A8C5392B8B55}" type="presOf" srcId="{6E104495-197C-4C29-B50A-CF1FE6BB90B5}" destId="{74C841E2-89B8-40D1-A13E-CEDC9655322E}" srcOrd="0" destOrd="0" presId="urn:microsoft.com/office/officeart/2008/layout/AccentedPicture"/>
    <dgm:cxn modelId="{B8C4156E-0011-43FE-B2AB-8CD95F2D45E5}" srcId="{AB598FE8-993E-4951-8D53-993763902D5B}" destId="{ED86FB2F-51F3-4622-8915-2B467BB5861C}" srcOrd="4" destOrd="0" parTransId="{8325E994-6D1A-4F0B-A09D-E95A46891CCB}" sibTransId="{F41EA4D9-240D-438C-953A-D96671CDD1FC}"/>
    <dgm:cxn modelId="{8F810E76-392D-474A-8215-8E90171F1E13}" type="presOf" srcId="{7D548B95-0A61-43AB-B06F-532C0E0680FB}" destId="{26A97847-36D3-4BD0-9F53-94990A1011F1}" srcOrd="0" destOrd="0" presId="urn:microsoft.com/office/officeart/2008/layout/AccentedPicture"/>
    <dgm:cxn modelId="{34205DBD-741F-4631-8F09-73DD7A514B79}" type="presOf" srcId="{7A15C880-A463-4C20-8CD0-8E16E654B62A}" destId="{45002CA3-509A-4DA7-9F5D-CD465F9F63EC}" srcOrd="0" destOrd="0" presId="urn:microsoft.com/office/officeart/2008/layout/AccentedPicture"/>
    <dgm:cxn modelId="{E885FACF-1907-46A0-A59F-ED1D878D059F}" srcId="{AB598FE8-993E-4951-8D53-993763902D5B}" destId="{7D548B95-0A61-43AB-B06F-532C0E0680FB}" srcOrd="1" destOrd="0" parTransId="{2D422D0D-A356-4B8B-866C-F1062DF4858E}" sibTransId="{76363C35-C443-48E3-8FA8-3F3A75D41FE8}"/>
    <dgm:cxn modelId="{D7BD1DE8-87B1-48B0-A703-BB064A268E43}" srcId="{AB598FE8-993E-4951-8D53-993763902D5B}" destId="{6E104495-197C-4C29-B50A-CF1FE6BB90B5}" srcOrd="0" destOrd="0" parTransId="{F5DD4E7D-81D8-40C0-AA62-F54CE17FD319}" sibTransId="{0FA8F0E2-058E-40D4-A516-CA524853399E}"/>
    <dgm:cxn modelId="{DF70DEF0-3A80-43E3-9804-D08EA511EC8F}" type="presOf" srcId="{0FA8F0E2-058E-40D4-A516-CA524853399E}" destId="{5E9F2D53-3A07-40F8-8B2F-0ECB035D4F03}" srcOrd="0" destOrd="0" presId="urn:microsoft.com/office/officeart/2008/layout/AccentedPicture"/>
    <dgm:cxn modelId="{CD25F2FE-8A5D-4E94-A826-FBB423E2B00D}" srcId="{AB598FE8-993E-4951-8D53-993763902D5B}" destId="{E516C7A8-7C00-41E0-BABA-331594FECBF3}" srcOrd="2" destOrd="0" parTransId="{FA4EC4A5-B4FE-4836-BD41-2739D7511644}" sibTransId="{909E22A2-691A-4128-A438-22DC789D337A}"/>
    <dgm:cxn modelId="{ADBDFCFB-7BD0-44B7-9F4F-8C434D729850}" type="presParOf" srcId="{E857BFD7-F33A-4C10-87BF-3A33C83527FE}" destId="{5E9F2D53-3A07-40F8-8B2F-0ECB035D4F03}" srcOrd="0" destOrd="0" presId="urn:microsoft.com/office/officeart/2008/layout/AccentedPicture"/>
    <dgm:cxn modelId="{F6A516BB-65CE-4500-85CD-EB008696B343}" type="presParOf" srcId="{E857BFD7-F33A-4C10-87BF-3A33C83527FE}" destId="{74C841E2-89B8-40D1-A13E-CEDC9655322E}" srcOrd="1" destOrd="0" presId="urn:microsoft.com/office/officeart/2008/layout/AccentedPicture"/>
    <dgm:cxn modelId="{D22B8BFC-FEA9-4491-9B09-31F41D305571}" type="presParOf" srcId="{E857BFD7-F33A-4C10-87BF-3A33C83527FE}" destId="{7AF08139-259E-40E5-A8C0-02084803EB23}" srcOrd="2" destOrd="0" presId="urn:microsoft.com/office/officeart/2008/layout/AccentedPicture"/>
    <dgm:cxn modelId="{8D70516D-EBBB-4E71-8B33-BFCAB15A9B89}" type="presParOf" srcId="{7AF08139-259E-40E5-A8C0-02084803EB23}" destId="{F951ED97-F644-4F1E-A38E-8FB83316069F}" srcOrd="0" destOrd="0" presId="urn:microsoft.com/office/officeart/2008/layout/AccentedPicture"/>
    <dgm:cxn modelId="{EE919E55-D1A8-41E6-8E43-F086DD6388D4}" type="presParOf" srcId="{F951ED97-F644-4F1E-A38E-8FB83316069F}" destId="{AABE158E-5E2E-47AF-BAA8-5E8A1B426DB8}" srcOrd="0" destOrd="0" presId="urn:microsoft.com/office/officeart/2008/layout/AccentedPicture"/>
    <dgm:cxn modelId="{5AF0CD73-4014-4D8B-80D6-1F37E7286EA6}" type="presParOf" srcId="{F951ED97-F644-4F1E-A38E-8FB83316069F}" destId="{24C223C2-5CD5-4AA9-B685-180F30411C2E}" srcOrd="1" destOrd="0" presId="urn:microsoft.com/office/officeart/2008/layout/AccentedPicture"/>
    <dgm:cxn modelId="{695A35F8-B8B2-4663-B329-247806986725}" type="presParOf" srcId="{F951ED97-F644-4F1E-A38E-8FB83316069F}" destId="{49ED1234-AA6C-411F-B7AA-6639D9A01CBD}" srcOrd="2" destOrd="0" presId="urn:microsoft.com/office/officeart/2008/layout/AccentedPicture"/>
    <dgm:cxn modelId="{E06122B9-3004-4080-AE86-71FB7FD3895E}" type="presParOf" srcId="{49ED1234-AA6C-411F-B7AA-6639D9A01CBD}" destId="{26A97847-36D3-4BD0-9F53-94990A1011F1}" srcOrd="0" destOrd="0" presId="urn:microsoft.com/office/officeart/2008/layout/AccentedPicture"/>
    <dgm:cxn modelId="{5579CB8B-35D4-47E8-BAB2-5C6065D0DF8E}" type="presParOf" srcId="{7AF08139-259E-40E5-A8C0-02084803EB23}" destId="{BC51B066-8C49-4252-B121-9A7C8AA1A6A5}" srcOrd="1" destOrd="0" presId="urn:microsoft.com/office/officeart/2008/layout/AccentedPicture"/>
    <dgm:cxn modelId="{B9FE3B3F-36D9-464A-8D8D-682B57E7E0A6}" type="presParOf" srcId="{7AF08139-259E-40E5-A8C0-02084803EB23}" destId="{6174A467-D604-48EB-9E57-974E3C35F723}" srcOrd="2" destOrd="0" presId="urn:microsoft.com/office/officeart/2008/layout/AccentedPicture"/>
    <dgm:cxn modelId="{FF334003-9750-420B-971B-77F2DA72F2CE}" type="presParOf" srcId="{6174A467-D604-48EB-9E57-974E3C35F723}" destId="{FB49DB2D-143B-4A4B-8286-7C90005FBDBD}" srcOrd="0" destOrd="0" presId="urn:microsoft.com/office/officeart/2008/layout/AccentedPicture"/>
    <dgm:cxn modelId="{B1E2DF45-A0F2-4120-B4EA-1C41AA47A551}" type="presParOf" srcId="{6174A467-D604-48EB-9E57-974E3C35F723}" destId="{6D862928-BF90-427B-8835-A909F536AD15}" srcOrd="1" destOrd="0" presId="urn:microsoft.com/office/officeart/2008/layout/AccentedPicture"/>
    <dgm:cxn modelId="{E75A5053-94C9-4A33-BEEB-6867F2AAE416}" type="presParOf" srcId="{6174A467-D604-48EB-9E57-974E3C35F723}" destId="{874C29C3-4DE4-4B6F-A275-6C5646D1B9F5}" srcOrd="2" destOrd="0" presId="urn:microsoft.com/office/officeart/2008/layout/AccentedPicture"/>
    <dgm:cxn modelId="{440A0471-8D09-44ED-9BBD-43C96A877206}" type="presParOf" srcId="{874C29C3-4DE4-4B6F-A275-6C5646D1B9F5}" destId="{A57C7115-56E8-4656-9F1B-9BEE7628612D}" srcOrd="0" destOrd="0" presId="urn:microsoft.com/office/officeart/2008/layout/AccentedPicture"/>
    <dgm:cxn modelId="{0BE0F1D4-3329-4D3C-9F0B-2543EC994476}" type="presParOf" srcId="{7AF08139-259E-40E5-A8C0-02084803EB23}" destId="{3492D89A-3192-428D-A430-BC0E392BC19E}" srcOrd="3" destOrd="0" presId="urn:microsoft.com/office/officeart/2008/layout/AccentedPicture"/>
    <dgm:cxn modelId="{FAD46DB7-31C3-49E5-8BF0-5E78AC86661B}" type="presParOf" srcId="{7AF08139-259E-40E5-A8C0-02084803EB23}" destId="{1CA85E4C-FDCD-406C-B604-34A0EBF1A73A}" srcOrd="4" destOrd="0" presId="urn:microsoft.com/office/officeart/2008/layout/AccentedPicture"/>
    <dgm:cxn modelId="{49614026-7F32-471C-A4BC-40945618CA9B}" type="presParOf" srcId="{1CA85E4C-FDCD-406C-B604-34A0EBF1A73A}" destId="{E63B4BAD-BE20-4C7F-88BE-199A1C74E68B}" srcOrd="0" destOrd="0" presId="urn:microsoft.com/office/officeart/2008/layout/AccentedPicture"/>
    <dgm:cxn modelId="{5118A407-E40D-440B-9A44-30E3C2480E7B}" type="presParOf" srcId="{1CA85E4C-FDCD-406C-B604-34A0EBF1A73A}" destId="{F52FC174-103A-43F6-9C77-0EB9571D367E}" srcOrd="1" destOrd="0" presId="urn:microsoft.com/office/officeart/2008/layout/AccentedPicture"/>
    <dgm:cxn modelId="{6390B840-66DB-40F0-B71B-7DB2EBEDA488}" type="presParOf" srcId="{1CA85E4C-FDCD-406C-B604-34A0EBF1A73A}" destId="{0BFF422F-194D-40C8-B1AD-247B4688A7CA}" srcOrd="2" destOrd="0" presId="urn:microsoft.com/office/officeart/2008/layout/AccentedPicture"/>
    <dgm:cxn modelId="{E42303FA-3DFF-4C17-98F5-A329FE1AA80A}" type="presParOf" srcId="{0BFF422F-194D-40C8-B1AD-247B4688A7CA}" destId="{45002CA3-509A-4DA7-9F5D-CD465F9F63EC}" srcOrd="0" destOrd="0" presId="urn:microsoft.com/office/officeart/2008/layout/AccentedPicture"/>
    <dgm:cxn modelId="{6F95C4F8-33FF-481F-A033-8A2E1ED1F847}" type="presParOf" srcId="{7AF08139-259E-40E5-A8C0-02084803EB23}" destId="{BE10318C-562F-40D6-A38F-38085809CD4F}" srcOrd="5" destOrd="0" presId="urn:microsoft.com/office/officeart/2008/layout/AccentedPicture"/>
    <dgm:cxn modelId="{9978D2A0-D432-498F-B7D9-36CE669953B4}" type="presParOf" srcId="{7AF08139-259E-40E5-A8C0-02084803EB23}" destId="{4F0B00C1-3A4A-4DF7-8CB0-3F7C66BF6E1C}" srcOrd="6" destOrd="0" presId="urn:microsoft.com/office/officeart/2008/layout/AccentedPicture"/>
    <dgm:cxn modelId="{D8E45BB9-368C-4EA5-8F96-C2AB1623311C}" type="presParOf" srcId="{4F0B00C1-3A4A-4DF7-8CB0-3F7C66BF6E1C}" destId="{501E9A2A-45F7-4B4C-AB5B-37BD16A61F80}" srcOrd="0" destOrd="0" presId="urn:microsoft.com/office/officeart/2008/layout/AccentedPicture"/>
    <dgm:cxn modelId="{EA2E996E-8941-42BF-BD5D-F7B16DA7B177}" type="presParOf" srcId="{4F0B00C1-3A4A-4DF7-8CB0-3F7C66BF6E1C}" destId="{38616069-0039-4A08-B8DD-F87D5BD9874B}" srcOrd="1" destOrd="0" presId="urn:microsoft.com/office/officeart/2008/layout/AccentedPicture"/>
    <dgm:cxn modelId="{38DBAF38-1483-4B22-8768-BAAC54BC70E9}" type="presParOf" srcId="{4F0B00C1-3A4A-4DF7-8CB0-3F7C66BF6E1C}" destId="{07887139-FD77-4EB5-8104-27E93411F6B5}" srcOrd="2" destOrd="0" presId="urn:microsoft.com/office/officeart/2008/layout/AccentedPicture"/>
    <dgm:cxn modelId="{DA8AAEF6-8A0E-41AD-89F5-B2E273FEE6ED}" type="presParOf" srcId="{07887139-FD77-4EB5-8104-27E93411F6B5}" destId="{E98B359E-5619-4A96-8F32-AAF986C41A84}" srcOrd="0" destOrd="0" presId="urn:microsoft.com/office/officeart/2008/layout/AccentedPicture"/>
    <dgm:cxn modelId="{B411666F-37CD-4513-B25F-FC2E11077C7D}" type="presParOf" srcId="{E857BFD7-F33A-4C10-87BF-3A33C83527FE}" destId="{BFF3E63F-5747-48AB-A7FD-6D007988BAB6}" srcOrd="3" destOrd="0" presId="urn:microsoft.com/office/officeart/2008/layout/AccentedPicture"/>
    <dgm:cxn modelId="{7B3FD06F-32AC-4281-B477-14EA646CAFAB}" type="presParOf" srcId="{BFF3E63F-5747-48AB-A7FD-6D007988BAB6}" destId="{4CDE1403-E5D0-4991-B855-31AFDCBDA172}" srcOrd="0" destOrd="0" presId="urn:microsoft.com/office/officeart/2008/layout/AccentedPicture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FDAA9C-EFA9-4C7B-9D2A-07D8211F46CB}" type="doc">
      <dgm:prSet loTypeId="urn:microsoft.com/office/officeart/2005/8/layout/cycle1" loCatId="cycle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pPr rtl="1"/>
          <a:endParaRPr lang="x-none"/>
        </a:p>
      </dgm:t>
    </dgm:pt>
    <dgm:pt modelId="{A1258153-3D8F-4099-A9D1-0DCD0A18DC94}">
      <dgm:prSet phldrT="[Text]"/>
      <dgm:spPr/>
      <dgm:t>
        <a:bodyPr/>
        <a:lstStyle/>
        <a:p>
          <a:pPr rtl="1"/>
          <a:r>
            <a:rPr lang="en-US" dirty="0"/>
            <a:t>Material properties </a:t>
          </a:r>
          <a:endParaRPr lang="x-none" dirty="0"/>
        </a:p>
      </dgm:t>
    </dgm:pt>
    <dgm:pt modelId="{865F10AD-54DA-49F7-89CC-C1C00DA4428B}" type="parTrans" cxnId="{1A98A3D9-9A0A-4126-AE6F-6190277FB4D6}">
      <dgm:prSet/>
      <dgm:spPr/>
      <dgm:t>
        <a:bodyPr/>
        <a:lstStyle/>
        <a:p>
          <a:pPr rtl="1"/>
          <a:endParaRPr lang="x-none"/>
        </a:p>
      </dgm:t>
    </dgm:pt>
    <dgm:pt modelId="{7FE61164-609A-46B9-8634-74A02445A012}" type="sibTrans" cxnId="{1A98A3D9-9A0A-4126-AE6F-6190277FB4D6}">
      <dgm:prSet/>
      <dgm:spPr/>
      <dgm:t>
        <a:bodyPr/>
        <a:lstStyle/>
        <a:p>
          <a:pPr rtl="1"/>
          <a:endParaRPr lang="x-none"/>
        </a:p>
      </dgm:t>
    </dgm:pt>
    <dgm:pt modelId="{688409BA-8DDB-4E45-AE29-13B526CBC05F}">
      <dgm:prSet phldrT="[Text]"/>
      <dgm:spPr/>
      <dgm:t>
        <a:bodyPr/>
        <a:lstStyle/>
        <a:p>
          <a:pPr rtl="1"/>
          <a:r>
            <a:rPr lang="en-US" dirty="0"/>
            <a:t>Verification checks </a:t>
          </a:r>
          <a:endParaRPr lang="x-none" dirty="0"/>
        </a:p>
      </dgm:t>
    </dgm:pt>
    <dgm:pt modelId="{4AED0026-0B4F-4ABA-A657-ECBACC8DA0EE}" type="parTrans" cxnId="{0E022E47-2E56-471C-88F1-DE4039B4734C}">
      <dgm:prSet/>
      <dgm:spPr/>
      <dgm:t>
        <a:bodyPr/>
        <a:lstStyle/>
        <a:p>
          <a:pPr rtl="1"/>
          <a:endParaRPr lang="x-none"/>
        </a:p>
      </dgm:t>
    </dgm:pt>
    <dgm:pt modelId="{14B0501B-E4AD-49D7-B51A-84A29C802706}" type="sibTrans" cxnId="{0E022E47-2E56-471C-88F1-DE4039B4734C}">
      <dgm:prSet/>
      <dgm:spPr/>
      <dgm:t>
        <a:bodyPr/>
        <a:lstStyle/>
        <a:p>
          <a:pPr rtl="1"/>
          <a:endParaRPr lang="x-none"/>
        </a:p>
      </dgm:t>
    </dgm:pt>
    <dgm:pt modelId="{779BB7F0-8A6B-4749-853D-4CFBF6FEF502}">
      <dgm:prSet phldrT="[Text]"/>
      <dgm:spPr/>
      <dgm:t>
        <a:bodyPr/>
        <a:lstStyle/>
        <a:p>
          <a:pPr rtl="1"/>
          <a:r>
            <a:rPr lang="en-US" dirty="0"/>
            <a:t>Seismic checks </a:t>
          </a:r>
          <a:endParaRPr lang="x-none" dirty="0"/>
        </a:p>
      </dgm:t>
    </dgm:pt>
    <dgm:pt modelId="{913A14F4-533A-457F-BCF6-5E7F43C5DDE2}" type="parTrans" cxnId="{278226BB-398C-42E4-B2B7-65AA81F42020}">
      <dgm:prSet/>
      <dgm:spPr/>
      <dgm:t>
        <a:bodyPr/>
        <a:lstStyle/>
        <a:p>
          <a:pPr rtl="1"/>
          <a:endParaRPr lang="x-none"/>
        </a:p>
      </dgm:t>
    </dgm:pt>
    <dgm:pt modelId="{C8D3BFC3-CB63-4236-8FA0-9BB7F6CB9937}" type="sibTrans" cxnId="{278226BB-398C-42E4-B2B7-65AA81F42020}">
      <dgm:prSet/>
      <dgm:spPr/>
      <dgm:t>
        <a:bodyPr/>
        <a:lstStyle/>
        <a:p>
          <a:pPr rtl="1"/>
          <a:endParaRPr lang="x-none"/>
        </a:p>
      </dgm:t>
    </dgm:pt>
    <dgm:pt modelId="{07850411-9EE3-47A3-97AB-E9674756D3D5}">
      <dgm:prSet phldrT="[Text]"/>
      <dgm:spPr/>
      <dgm:t>
        <a:bodyPr/>
        <a:lstStyle/>
        <a:p>
          <a:pPr rtl="1"/>
          <a:r>
            <a:rPr lang="en-US" dirty="0"/>
            <a:t>Design and detailing </a:t>
          </a:r>
          <a:endParaRPr lang="x-none" dirty="0"/>
        </a:p>
      </dgm:t>
    </dgm:pt>
    <dgm:pt modelId="{221E3A83-BC91-41B4-BE75-E8F1C8BABFDC}" type="parTrans" cxnId="{C7763B42-B1EE-4971-A284-FE90AA7F1073}">
      <dgm:prSet/>
      <dgm:spPr/>
      <dgm:t>
        <a:bodyPr/>
        <a:lstStyle/>
        <a:p>
          <a:pPr rtl="1"/>
          <a:endParaRPr lang="x-none"/>
        </a:p>
      </dgm:t>
    </dgm:pt>
    <dgm:pt modelId="{4276B70C-358E-4081-B84E-6402E8F227F7}" type="sibTrans" cxnId="{C7763B42-B1EE-4971-A284-FE90AA7F1073}">
      <dgm:prSet/>
      <dgm:spPr/>
      <dgm:t>
        <a:bodyPr/>
        <a:lstStyle/>
        <a:p>
          <a:pPr rtl="1"/>
          <a:endParaRPr lang="x-none"/>
        </a:p>
      </dgm:t>
    </dgm:pt>
    <dgm:pt modelId="{424983BD-77A4-4AFB-8958-A5ADB0A51438}">
      <dgm:prSet phldrT="[Text]"/>
      <dgm:spPr/>
      <dgm:t>
        <a:bodyPr/>
        <a:lstStyle/>
        <a:p>
          <a:pPr rtl="1"/>
          <a:r>
            <a:rPr lang="en-US" dirty="0"/>
            <a:t>Codes </a:t>
          </a:r>
          <a:endParaRPr lang="x-none" dirty="0"/>
        </a:p>
      </dgm:t>
    </dgm:pt>
    <dgm:pt modelId="{2784CE34-361B-45FD-9BE2-B4D3948CEDE6}" type="parTrans" cxnId="{DCBB6B2E-1783-412F-AB79-2467DBAB51FA}">
      <dgm:prSet/>
      <dgm:spPr/>
      <dgm:t>
        <a:bodyPr/>
        <a:lstStyle/>
        <a:p>
          <a:pPr rtl="1"/>
          <a:endParaRPr lang="x-none"/>
        </a:p>
      </dgm:t>
    </dgm:pt>
    <dgm:pt modelId="{8C89441A-6BCE-4EF3-896A-E618B271E6B2}" type="sibTrans" cxnId="{DCBB6B2E-1783-412F-AB79-2467DBAB51FA}">
      <dgm:prSet/>
      <dgm:spPr/>
      <dgm:t>
        <a:bodyPr/>
        <a:lstStyle/>
        <a:p>
          <a:pPr rtl="1"/>
          <a:endParaRPr lang="x-none"/>
        </a:p>
      </dgm:t>
    </dgm:pt>
    <dgm:pt modelId="{BB160130-705C-494E-A629-8223C4A8FF21}" type="pres">
      <dgm:prSet presAssocID="{27FDAA9C-EFA9-4C7B-9D2A-07D8211F46CB}" presName="cycle" presStyleCnt="0">
        <dgm:presLayoutVars>
          <dgm:dir/>
          <dgm:resizeHandles val="exact"/>
        </dgm:presLayoutVars>
      </dgm:prSet>
      <dgm:spPr/>
    </dgm:pt>
    <dgm:pt modelId="{47000895-0BBF-49AF-BF4A-0622FA7A0CA0}" type="pres">
      <dgm:prSet presAssocID="{A1258153-3D8F-4099-A9D1-0DCD0A18DC94}" presName="dummy" presStyleCnt="0"/>
      <dgm:spPr/>
    </dgm:pt>
    <dgm:pt modelId="{BBA447B3-4092-43FD-9B12-3963BC04CA01}" type="pres">
      <dgm:prSet presAssocID="{A1258153-3D8F-4099-A9D1-0DCD0A18DC94}" presName="node" presStyleLbl="revTx" presStyleIdx="0" presStyleCnt="5">
        <dgm:presLayoutVars>
          <dgm:bulletEnabled val="1"/>
        </dgm:presLayoutVars>
      </dgm:prSet>
      <dgm:spPr/>
    </dgm:pt>
    <dgm:pt modelId="{2CA2B1DF-7320-465E-BB0D-CC71FDB5F5DE}" type="pres">
      <dgm:prSet presAssocID="{7FE61164-609A-46B9-8634-74A02445A012}" presName="sibTrans" presStyleLbl="node1" presStyleIdx="0" presStyleCnt="5" custScaleX="102777" custScaleY="102777"/>
      <dgm:spPr/>
    </dgm:pt>
    <dgm:pt modelId="{CD8FD87C-71EE-412B-8868-A2493D16E9BE}" type="pres">
      <dgm:prSet presAssocID="{688409BA-8DDB-4E45-AE29-13B526CBC05F}" presName="dummy" presStyleCnt="0"/>
      <dgm:spPr/>
    </dgm:pt>
    <dgm:pt modelId="{4066FAB7-2DE7-41D1-A2A8-EFA16090E083}" type="pres">
      <dgm:prSet presAssocID="{688409BA-8DDB-4E45-AE29-13B526CBC05F}" presName="node" presStyleLbl="revTx" presStyleIdx="1" presStyleCnt="5">
        <dgm:presLayoutVars>
          <dgm:bulletEnabled val="1"/>
        </dgm:presLayoutVars>
      </dgm:prSet>
      <dgm:spPr/>
    </dgm:pt>
    <dgm:pt modelId="{83DA7612-5FA2-4B56-9AB8-1C74A126453A}" type="pres">
      <dgm:prSet presAssocID="{14B0501B-E4AD-49D7-B51A-84A29C802706}" presName="sibTrans" presStyleLbl="node1" presStyleIdx="1" presStyleCnt="5"/>
      <dgm:spPr/>
    </dgm:pt>
    <dgm:pt modelId="{BD4F8FD2-82BC-44C2-888B-5B3C4B936244}" type="pres">
      <dgm:prSet presAssocID="{779BB7F0-8A6B-4749-853D-4CFBF6FEF502}" presName="dummy" presStyleCnt="0"/>
      <dgm:spPr/>
    </dgm:pt>
    <dgm:pt modelId="{6C058B16-18C0-4235-9121-0E39F3177154}" type="pres">
      <dgm:prSet presAssocID="{779BB7F0-8A6B-4749-853D-4CFBF6FEF502}" presName="node" presStyleLbl="revTx" presStyleIdx="2" presStyleCnt="5">
        <dgm:presLayoutVars>
          <dgm:bulletEnabled val="1"/>
        </dgm:presLayoutVars>
      </dgm:prSet>
      <dgm:spPr/>
    </dgm:pt>
    <dgm:pt modelId="{82DACA1B-8EFE-42DA-AFE4-28CA0A004C22}" type="pres">
      <dgm:prSet presAssocID="{C8D3BFC3-CB63-4236-8FA0-9BB7F6CB9937}" presName="sibTrans" presStyleLbl="node1" presStyleIdx="2" presStyleCnt="5"/>
      <dgm:spPr/>
    </dgm:pt>
    <dgm:pt modelId="{1D315C15-ABA8-479B-BA5A-C55BAEE1BFDB}" type="pres">
      <dgm:prSet presAssocID="{07850411-9EE3-47A3-97AB-E9674756D3D5}" presName="dummy" presStyleCnt="0"/>
      <dgm:spPr/>
    </dgm:pt>
    <dgm:pt modelId="{66E8EF5C-CABE-472C-8C9E-8077B5E75216}" type="pres">
      <dgm:prSet presAssocID="{07850411-9EE3-47A3-97AB-E9674756D3D5}" presName="node" presStyleLbl="revTx" presStyleIdx="3" presStyleCnt="5">
        <dgm:presLayoutVars>
          <dgm:bulletEnabled val="1"/>
        </dgm:presLayoutVars>
      </dgm:prSet>
      <dgm:spPr/>
    </dgm:pt>
    <dgm:pt modelId="{1D9DA3A1-C3CE-4EA5-B1AD-0CA14201353C}" type="pres">
      <dgm:prSet presAssocID="{4276B70C-358E-4081-B84E-6402E8F227F7}" presName="sibTrans" presStyleLbl="node1" presStyleIdx="3" presStyleCnt="5"/>
      <dgm:spPr/>
    </dgm:pt>
    <dgm:pt modelId="{EF0C030F-6847-4FE5-927B-F3174FBB14BA}" type="pres">
      <dgm:prSet presAssocID="{424983BD-77A4-4AFB-8958-A5ADB0A51438}" presName="dummy" presStyleCnt="0"/>
      <dgm:spPr/>
    </dgm:pt>
    <dgm:pt modelId="{3132FE3B-430D-48BE-BE63-CDE0D510C20B}" type="pres">
      <dgm:prSet presAssocID="{424983BD-77A4-4AFB-8958-A5ADB0A51438}" presName="node" presStyleLbl="revTx" presStyleIdx="4" presStyleCnt="5">
        <dgm:presLayoutVars>
          <dgm:bulletEnabled val="1"/>
        </dgm:presLayoutVars>
      </dgm:prSet>
      <dgm:spPr/>
    </dgm:pt>
    <dgm:pt modelId="{4D817588-F04C-4E59-933C-566FE3D6B4FE}" type="pres">
      <dgm:prSet presAssocID="{8C89441A-6BCE-4EF3-896A-E618B271E6B2}" presName="sibTrans" presStyleLbl="node1" presStyleIdx="4" presStyleCnt="5"/>
      <dgm:spPr/>
    </dgm:pt>
  </dgm:ptLst>
  <dgm:cxnLst>
    <dgm:cxn modelId="{06C1C30E-354A-4417-98F5-A4EFD6913C54}" type="presOf" srcId="{7FE61164-609A-46B9-8634-74A02445A012}" destId="{2CA2B1DF-7320-465E-BB0D-CC71FDB5F5DE}" srcOrd="0" destOrd="0" presId="urn:microsoft.com/office/officeart/2005/8/layout/cycle1"/>
    <dgm:cxn modelId="{3FF2FF18-17C0-4C09-8CEA-32150D39785C}" type="presOf" srcId="{27FDAA9C-EFA9-4C7B-9D2A-07D8211F46CB}" destId="{BB160130-705C-494E-A629-8223C4A8FF21}" srcOrd="0" destOrd="0" presId="urn:microsoft.com/office/officeart/2005/8/layout/cycle1"/>
    <dgm:cxn modelId="{DCBB6B2E-1783-412F-AB79-2467DBAB51FA}" srcId="{27FDAA9C-EFA9-4C7B-9D2A-07D8211F46CB}" destId="{424983BD-77A4-4AFB-8958-A5ADB0A51438}" srcOrd="4" destOrd="0" parTransId="{2784CE34-361B-45FD-9BE2-B4D3948CEDE6}" sibTransId="{8C89441A-6BCE-4EF3-896A-E618B271E6B2}"/>
    <dgm:cxn modelId="{C7763B42-B1EE-4971-A284-FE90AA7F1073}" srcId="{27FDAA9C-EFA9-4C7B-9D2A-07D8211F46CB}" destId="{07850411-9EE3-47A3-97AB-E9674756D3D5}" srcOrd="3" destOrd="0" parTransId="{221E3A83-BC91-41B4-BE75-E8F1C8BABFDC}" sibTransId="{4276B70C-358E-4081-B84E-6402E8F227F7}"/>
    <dgm:cxn modelId="{0E022E47-2E56-471C-88F1-DE4039B4734C}" srcId="{27FDAA9C-EFA9-4C7B-9D2A-07D8211F46CB}" destId="{688409BA-8DDB-4E45-AE29-13B526CBC05F}" srcOrd="1" destOrd="0" parTransId="{4AED0026-0B4F-4ABA-A657-ECBACC8DA0EE}" sibTransId="{14B0501B-E4AD-49D7-B51A-84A29C802706}"/>
    <dgm:cxn modelId="{94D89E6E-DBDC-43C0-A49C-3DDF4E21D1EA}" type="presOf" srcId="{779BB7F0-8A6B-4749-853D-4CFBF6FEF502}" destId="{6C058B16-18C0-4235-9121-0E39F3177154}" srcOrd="0" destOrd="0" presId="urn:microsoft.com/office/officeart/2005/8/layout/cycle1"/>
    <dgm:cxn modelId="{A4BAE74F-C3D2-4569-9673-BE6B1A4E7AC3}" type="presOf" srcId="{424983BD-77A4-4AFB-8958-A5ADB0A51438}" destId="{3132FE3B-430D-48BE-BE63-CDE0D510C20B}" srcOrd="0" destOrd="0" presId="urn:microsoft.com/office/officeart/2005/8/layout/cycle1"/>
    <dgm:cxn modelId="{54C77C91-C7A4-4758-B9BF-F5651FFB352C}" type="presOf" srcId="{07850411-9EE3-47A3-97AB-E9674756D3D5}" destId="{66E8EF5C-CABE-472C-8C9E-8077B5E75216}" srcOrd="0" destOrd="0" presId="urn:microsoft.com/office/officeart/2005/8/layout/cycle1"/>
    <dgm:cxn modelId="{D4A1AFA6-7926-4708-9D14-D6186CEBC24C}" type="presOf" srcId="{A1258153-3D8F-4099-A9D1-0DCD0A18DC94}" destId="{BBA447B3-4092-43FD-9B12-3963BC04CA01}" srcOrd="0" destOrd="0" presId="urn:microsoft.com/office/officeart/2005/8/layout/cycle1"/>
    <dgm:cxn modelId="{3410D0AF-E6FD-4060-B76B-1DFFBA28D27E}" type="presOf" srcId="{C8D3BFC3-CB63-4236-8FA0-9BB7F6CB9937}" destId="{82DACA1B-8EFE-42DA-AFE4-28CA0A004C22}" srcOrd="0" destOrd="0" presId="urn:microsoft.com/office/officeart/2005/8/layout/cycle1"/>
    <dgm:cxn modelId="{278226BB-398C-42E4-B2B7-65AA81F42020}" srcId="{27FDAA9C-EFA9-4C7B-9D2A-07D8211F46CB}" destId="{779BB7F0-8A6B-4749-853D-4CFBF6FEF502}" srcOrd="2" destOrd="0" parTransId="{913A14F4-533A-457F-BCF6-5E7F43C5DDE2}" sibTransId="{C8D3BFC3-CB63-4236-8FA0-9BB7F6CB9937}"/>
    <dgm:cxn modelId="{568958CA-1DA0-4A00-8BC1-A084ED12FC33}" type="presOf" srcId="{8C89441A-6BCE-4EF3-896A-E618B271E6B2}" destId="{4D817588-F04C-4E59-933C-566FE3D6B4FE}" srcOrd="0" destOrd="0" presId="urn:microsoft.com/office/officeart/2005/8/layout/cycle1"/>
    <dgm:cxn modelId="{AE0F02D3-E831-4172-A72B-AD2B19ED4810}" type="presOf" srcId="{688409BA-8DDB-4E45-AE29-13B526CBC05F}" destId="{4066FAB7-2DE7-41D1-A2A8-EFA16090E083}" srcOrd="0" destOrd="0" presId="urn:microsoft.com/office/officeart/2005/8/layout/cycle1"/>
    <dgm:cxn modelId="{997642D9-9221-4347-B23C-16BFE64C96C3}" type="presOf" srcId="{14B0501B-E4AD-49D7-B51A-84A29C802706}" destId="{83DA7612-5FA2-4B56-9AB8-1C74A126453A}" srcOrd="0" destOrd="0" presId="urn:microsoft.com/office/officeart/2005/8/layout/cycle1"/>
    <dgm:cxn modelId="{1A98A3D9-9A0A-4126-AE6F-6190277FB4D6}" srcId="{27FDAA9C-EFA9-4C7B-9D2A-07D8211F46CB}" destId="{A1258153-3D8F-4099-A9D1-0DCD0A18DC94}" srcOrd="0" destOrd="0" parTransId="{865F10AD-54DA-49F7-89CC-C1C00DA4428B}" sibTransId="{7FE61164-609A-46B9-8634-74A02445A012}"/>
    <dgm:cxn modelId="{40C697DC-18AB-4B70-BCD9-2C77DE0764F4}" type="presOf" srcId="{4276B70C-358E-4081-B84E-6402E8F227F7}" destId="{1D9DA3A1-C3CE-4EA5-B1AD-0CA14201353C}" srcOrd="0" destOrd="0" presId="urn:microsoft.com/office/officeart/2005/8/layout/cycle1"/>
    <dgm:cxn modelId="{5A93B3D5-3B30-4017-9D02-70EF001DFF5A}" type="presParOf" srcId="{BB160130-705C-494E-A629-8223C4A8FF21}" destId="{47000895-0BBF-49AF-BF4A-0622FA7A0CA0}" srcOrd="0" destOrd="0" presId="urn:microsoft.com/office/officeart/2005/8/layout/cycle1"/>
    <dgm:cxn modelId="{60AE555F-CA4A-4537-951C-F51E4EE8249A}" type="presParOf" srcId="{BB160130-705C-494E-A629-8223C4A8FF21}" destId="{BBA447B3-4092-43FD-9B12-3963BC04CA01}" srcOrd="1" destOrd="0" presId="urn:microsoft.com/office/officeart/2005/8/layout/cycle1"/>
    <dgm:cxn modelId="{9F4ACEA3-6F6C-4765-B46C-9108EFCF9570}" type="presParOf" srcId="{BB160130-705C-494E-A629-8223C4A8FF21}" destId="{2CA2B1DF-7320-465E-BB0D-CC71FDB5F5DE}" srcOrd="2" destOrd="0" presId="urn:microsoft.com/office/officeart/2005/8/layout/cycle1"/>
    <dgm:cxn modelId="{779D26FA-0A3C-4DF7-B2EF-877FCFC8569E}" type="presParOf" srcId="{BB160130-705C-494E-A629-8223C4A8FF21}" destId="{CD8FD87C-71EE-412B-8868-A2493D16E9BE}" srcOrd="3" destOrd="0" presId="urn:microsoft.com/office/officeart/2005/8/layout/cycle1"/>
    <dgm:cxn modelId="{CF4754BA-1D75-49B3-B3C0-B60C4607DEC6}" type="presParOf" srcId="{BB160130-705C-494E-A629-8223C4A8FF21}" destId="{4066FAB7-2DE7-41D1-A2A8-EFA16090E083}" srcOrd="4" destOrd="0" presId="urn:microsoft.com/office/officeart/2005/8/layout/cycle1"/>
    <dgm:cxn modelId="{FFF72A18-01DB-4146-A550-8F3A286F99C2}" type="presParOf" srcId="{BB160130-705C-494E-A629-8223C4A8FF21}" destId="{83DA7612-5FA2-4B56-9AB8-1C74A126453A}" srcOrd="5" destOrd="0" presId="urn:microsoft.com/office/officeart/2005/8/layout/cycle1"/>
    <dgm:cxn modelId="{B617A827-50DF-4A4D-92C9-D80FD8C184D1}" type="presParOf" srcId="{BB160130-705C-494E-A629-8223C4A8FF21}" destId="{BD4F8FD2-82BC-44C2-888B-5B3C4B936244}" srcOrd="6" destOrd="0" presId="urn:microsoft.com/office/officeart/2005/8/layout/cycle1"/>
    <dgm:cxn modelId="{3B740A20-8D29-4C24-8418-C2D719B83BD9}" type="presParOf" srcId="{BB160130-705C-494E-A629-8223C4A8FF21}" destId="{6C058B16-18C0-4235-9121-0E39F3177154}" srcOrd="7" destOrd="0" presId="urn:microsoft.com/office/officeart/2005/8/layout/cycle1"/>
    <dgm:cxn modelId="{641CD8BC-C67A-4F8D-A231-545A7DAFCDB7}" type="presParOf" srcId="{BB160130-705C-494E-A629-8223C4A8FF21}" destId="{82DACA1B-8EFE-42DA-AFE4-28CA0A004C22}" srcOrd="8" destOrd="0" presId="urn:microsoft.com/office/officeart/2005/8/layout/cycle1"/>
    <dgm:cxn modelId="{09A8F0B2-037A-4636-BE52-DE9CA53859FE}" type="presParOf" srcId="{BB160130-705C-494E-A629-8223C4A8FF21}" destId="{1D315C15-ABA8-479B-BA5A-C55BAEE1BFDB}" srcOrd="9" destOrd="0" presId="urn:microsoft.com/office/officeart/2005/8/layout/cycle1"/>
    <dgm:cxn modelId="{981D924C-EED1-416B-88B0-04790E80900E}" type="presParOf" srcId="{BB160130-705C-494E-A629-8223C4A8FF21}" destId="{66E8EF5C-CABE-472C-8C9E-8077B5E75216}" srcOrd="10" destOrd="0" presId="urn:microsoft.com/office/officeart/2005/8/layout/cycle1"/>
    <dgm:cxn modelId="{F2BA7DED-E0EB-4381-A527-6B263CDFFF0B}" type="presParOf" srcId="{BB160130-705C-494E-A629-8223C4A8FF21}" destId="{1D9DA3A1-C3CE-4EA5-B1AD-0CA14201353C}" srcOrd="11" destOrd="0" presId="urn:microsoft.com/office/officeart/2005/8/layout/cycle1"/>
    <dgm:cxn modelId="{33784C06-AA54-4B8B-8E5B-8ED6E7E6FE54}" type="presParOf" srcId="{BB160130-705C-494E-A629-8223C4A8FF21}" destId="{EF0C030F-6847-4FE5-927B-F3174FBB14BA}" srcOrd="12" destOrd="0" presId="urn:microsoft.com/office/officeart/2005/8/layout/cycle1"/>
    <dgm:cxn modelId="{4D14A6F0-E541-493F-8E5E-F85888D75C97}" type="presParOf" srcId="{BB160130-705C-494E-A629-8223C4A8FF21}" destId="{3132FE3B-430D-48BE-BE63-CDE0D510C20B}" srcOrd="13" destOrd="0" presId="urn:microsoft.com/office/officeart/2005/8/layout/cycle1"/>
    <dgm:cxn modelId="{75383D00-86A6-425B-A421-8984EC4185F5}" type="presParOf" srcId="{BB160130-705C-494E-A629-8223C4A8FF21}" destId="{4D817588-F04C-4E59-933C-566FE3D6B4FE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38167-7F5D-4269-8A12-E627CEC171D2}">
      <dsp:nvSpPr>
        <dsp:cNvPr id="0" name=""/>
        <dsp:cNvSpPr/>
      </dsp:nvSpPr>
      <dsp:spPr>
        <a:xfrm>
          <a:off x="2601750" y="269839"/>
          <a:ext cx="3661791" cy="3661791"/>
        </a:xfrm>
        <a:prstGeom prst="pie">
          <a:avLst>
            <a:gd name="adj1" fmla="val 16200000"/>
            <a:gd name="adj2" fmla="val 2052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2">
                  <a:lumMod val="50000"/>
                </a:schemeClr>
              </a:solidFill>
            </a:rPr>
            <a:t>First  floor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2">
                  <a:lumMod val="50000"/>
                </a:schemeClr>
              </a:solidFill>
            </a:rPr>
            <a:t>area 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FF0000"/>
              </a:solidFill>
            </a:rPr>
            <a:t>1621.5 m²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4511985" y="885368"/>
        <a:ext cx="1177004" cy="784669"/>
      </dsp:txXfrm>
    </dsp:sp>
    <dsp:sp modelId="{8210A59D-3F82-45BF-8F3C-9E7C9F28F14C}">
      <dsp:nvSpPr>
        <dsp:cNvPr id="0" name=""/>
        <dsp:cNvSpPr/>
      </dsp:nvSpPr>
      <dsp:spPr>
        <a:xfrm>
          <a:off x="2632551" y="367486"/>
          <a:ext cx="3662963" cy="3661791"/>
        </a:xfrm>
        <a:prstGeom prst="pie">
          <a:avLst>
            <a:gd name="adj1" fmla="val 20520000"/>
            <a:gd name="adj2" fmla="val 324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second </a:t>
          </a:r>
          <a:r>
            <a:rPr lang="en-US" sz="1600" kern="1200" dirty="0">
              <a:solidFill>
                <a:schemeClr val="tx2">
                  <a:lumMod val="50000"/>
                </a:schemeClr>
              </a:solidFill>
            </a:rPr>
            <a:t>floor area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FF0000"/>
              </a:solidFill>
            </a:rPr>
            <a:t>1775.6 m²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4991674" y="2040577"/>
        <a:ext cx="1090167" cy="871855"/>
      </dsp:txXfrm>
    </dsp:sp>
    <dsp:sp modelId="{1648E5FE-AC20-444B-AB95-F656769091F0}">
      <dsp:nvSpPr>
        <dsp:cNvPr id="0" name=""/>
        <dsp:cNvSpPr/>
      </dsp:nvSpPr>
      <dsp:spPr>
        <a:xfrm>
          <a:off x="2550311" y="427644"/>
          <a:ext cx="3661791" cy="3661791"/>
        </a:xfrm>
        <a:prstGeom prst="pie">
          <a:avLst>
            <a:gd name="adj1" fmla="val 3240000"/>
            <a:gd name="adj2" fmla="val 756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tx2">
                  <a:lumMod val="50000"/>
                </a:schemeClr>
              </a:solidFill>
            </a:rPr>
            <a:t>Third   floor area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FF0000"/>
              </a:solidFill>
            </a:rPr>
            <a:t>1775.6  m²</a:t>
          </a:r>
          <a:endParaRPr lang="en-US" sz="1500" kern="1200" dirty="0">
            <a:solidFill>
              <a:srgbClr val="FF0000"/>
            </a:solidFill>
          </a:endParaRPr>
        </a:p>
      </dsp:txBody>
      <dsp:txXfrm>
        <a:off x="3858093" y="2999617"/>
        <a:ext cx="1046226" cy="959040"/>
      </dsp:txXfrm>
    </dsp:sp>
    <dsp:sp modelId="{DDA7C0A7-6E72-4126-AF3E-0F44D55555A5}">
      <dsp:nvSpPr>
        <dsp:cNvPr id="0" name=""/>
        <dsp:cNvSpPr/>
      </dsp:nvSpPr>
      <dsp:spPr>
        <a:xfrm>
          <a:off x="2467484" y="367486"/>
          <a:ext cx="3661791" cy="3661791"/>
        </a:xfrm>
        <a:prstGeom prst="pie">
          <a:avLst>
            <a:gd name="adj1" fmla="val 7560000"/>
            <a:gd name="adj2" fmla="val 1188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tx1"/>
              </a:solidFill>
            </a:rPr>
            <a:t>Basement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FF0000"/>
              </a:solidFill>
            </a:rPr>
            <a:t>2411.7 m²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2681089" y="2040577"/>
        <a:ext cx="1089819" cy="871855"/>
      </dsp:txXfrm>
    </dsp:sp>
    <dsp:sp modelId="{A0F169A0-2DAC-4808-852B-C9256C0BDAC9}">
      <dsp:nvSpPr>
        <dsp:cNvPr id="0" name=""/>
        <dsp:cNvSpPr/>
      </dsp:nvSpPr>
      <dsp:spPr>
        <a:xfrm>
          <a:off x="2498871" y="269839"/>
          <a:ext cx="3661791" cy="3661791"/>
        </a:xfrm>
        <a:prstGeom prst="pie">
          <a:avLst>
            <a:gd name="adj1" fmla="val 1188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tx2">
                  <a:lumMod val="50000"/>
                </a:schemeClr>
              </a:solidFill>
            </a:rPr>
            <a:t>Ground floor area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FF0000"/>
              </a:solidFill>
            </a:rPr>
            <a:t>2405.3 m²</a:t>
          </a:r>
        </a:p>
      </dsp:txBody>
      <dsp:txXfrm>
        <a:off x="3073424" y="885368"/>
        <a:ext cx="1177004" cy="784669"/>
      </dsp:txXfrm>
    </dsp:sp>
    <dsp:sp modelId="{05824A97-668A-4AD5-9E96-CB7CFDB34917}">
      <dsp:nvSpPr>
        <dsp:cNvPr id="0" name=""/>
        <dsp:cNvSpPr/>
      </dsp:nvSpPr>
      <dsp:spPr>
        <a:xfrm>
          <a:off x="2374895" y="43156"/>
          <a:ext cx="4115156" cy="4115156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0C539-1649-4A1F-BEDC-A133B7660C6D}">
      <dsp:nvSpPr>
        <dsp:cNvPr id="0" name=""/>
        <dsp:cNvSpPr/>
      </dsp:nvSpPr>
      <dsp:spPr>
        <a:xfrm>
          <a:off x="2406702" y="140772"/>
          <a:ext cx="4115156" cy="4115156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B994E4-CBA0-4CA5-89EB-1B6C469AC764}">
      <dsp:nvSpPr>
        <dsp:cNvPr id="0" name=""/>
        <dsp:cNvSpPr/>
      </dsp:nvSpPr>
      <dsp:spPr>
        <a:xfrm>
          <a:off x="2323628" y="201114"/>
          <a:ext cx="4115156" cy="4115156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38453E-F5E6-42E5-A7CE-2C7E43E9F959}">
      <dsp:nvSpPr>
        <dsp:cNvPr id="0" name=""/>
        <dsp:cNvSpPr/>
      </dsp:nvSpPr>
      <dsp:spPr>
        <a:xfrm>
          <a:off x="2240549" y="140772"/>
          <a:ext cx="4115156" cy="4115156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BB10D6-ABD6-4BDB-9D0D-01B54D14B97F}">
      <dsp:nvSpPr>
        <dsp:cNvPr id="0" name=""/>
        <dsp:cNvSpPr/>
      </dsp:nvSpPr>
      <dsp:spPr>
        <a:xfrm>
          <a:off x="2272361" y="43156"/>
          <a:ext cx="4115156" cy="4115156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F2D53-3A07-40F8-8B2F-0ECB035D4F03}">
      <dsp:nvSpPr>
        <dsp:cNvPr id="0" name=""/>
        <dsp:cNvSpPr/>
      </dsp:nvSpPr>
      <dsp:spPr>
        <a:xfrm>
          <a:off x="89929" y="156987"/>
          <a:ext cx="3356451" cy="4412276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841E2-89B8-40D1-A13E-CEDC9655322E}">
      <dsp:nvSpPr>
        <dsp:cNvPr id="0" name=""/>
        <dsp:cNvSpPr/>
      </dsp:nvSpPr>
      <dsp:spPr>
        <a:xfrm>
          <a:off x="925072" y="1811679"/>
          <a:ext cx="2663603" cy="264736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Material properties</a:t>
          </a:r>
        </a:p>
      </dsp:txBody>
      <dsp:txXfrm>
        <a:off x="925072" y="1811679"/>
        <a:ext cx="2663603" cy="2647366"/>
      </dsp:txXfrm>
    </dsp:sp>
    <dsp:sp modelId="{24C223C2-5CD5-4AA9-B685-180F30411C2E}">
      <dsp:nvSpPr>
        <dsp:cNvPr id="0" name=""/>
        <dsp:cNvSpPr/>
      </dsp:nvSpPr>
      <dsp:spPr>
        <a:xfrm>
          <a:off x="3711931" y="2646"/>
          <a:ext cx="1067995" cy="106799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4779926" y="2646"/>
          <a:ext cx="1953413" cy="106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Thermal behavior</a:t>
          </a:r>
        </a:p>
      </dsp:txBody>
      <dsp:txXfrm>
        <a:off x="4779926" y="2646"/>
        <a:ext cx="1953413" cy="1067995"/>
      </dsp:txXfrm>
    </dsp:sp>
    <dsp:sp modelId="{6D862928-BF90-427B-8835-A909F536AD15}">
      <dsp:nvSpPr>
        <dsp:cNvPr id="0" name=""/>
        <dsp:cNvSpPr/>
      </dsp:nvSpPr>
      <dsp:spPr>
        <a:xfrm>
          <a:off x="3821432" y="2457336"/>
          <a:ext cx="1067995" cy="106799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7C7115-56E8-4656-9F1B-9BEE7628612D}">
      <dsp:nvSpPr>
        <dsp:cNvPr id="0" name=""/>
        <dsp:cNvSpPr/>
      </dsp:nvSpPr>
      <dsp:spPr>
        <a:xfrm>
          <a:off x="4964499" y="2457336"/>
          <a:ext cx="1257136" cy="106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Ventilation</a:t>
          </a:r>
        </a:p>
      </dsp:txBody>
      <dsp:txXfrm>
        <a:off x="4964499" y="2457336"/>
        <a:ext cx="1257136" cy="1067995"/>
      </dsp:txXfrm>
    </dsp:sp>
    <dsp:sp modelId="{F52FC174-103A-43F6-9C77-0EB9571D367E}">
      <dsp:nvSpPr>
        <dsp:cNvPr id="0" name=""/>
        <dsp:cNvSpPr/>
      </dsp:nvSpPr>
      <dsp:spPr>
        <a:xfrm>
          <a:off x="3728271" y="1295155"/>
          <a:ext cx="1067995" cy="106799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4970407" y="1288106"/>
          <a:ext cx="1257136" cy="106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Daylighting </a:t>
          </a:r>
          <a:endParaRPr lang="en-GB" sz="2000" kern="1200" dirty="0"/>
        </a:p>
      </dsp:txBody>
      <dsp:txXfrm>
        <a:off x="4970407" y="1288106"/>
        <a:ext cx="1257136" cy="1067995"/>
      </dsp:txXfrm>
    </dsp:sp>
    <dsp:sp modelId="{38616069-0039-4A08-B8DD-F87D5BD9874B}">
      <dsp:nvSpPr>
        <dsp:cNvPr id="0" name=""/>
        <dsp:cNvSpPr/>
      </dsp:nvSpPr>
      <dsp:spPr>
        <a:xfrm>
          <a:off x="3934170" y="3783423"/>
          <a:ext cx="1067995" cy="106799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B359E-5619-4A96-8F32-AAF986C41A84}">
      <dsp:nvSpPr>
        <dsp:cNvPr id="0" name=""/>
        <dsp:cNvSpPr/>
      </dsp:nvSpPr>
      <dsp:spPr>
        <a:xfrm>
          <a:off x="4964499" y="3785994"/>
          <a:ext cx="1257136" cy="106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shading</a:t>
          </a:r>
        </a:p>
      </dsp:txBody>
      <dsp:txXfrm>
        <a:off x="4964499" y="3785994"/>
        <a:ext cx="1257136" cy="10679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A447B3-4092-43FD-9B12-3963BC04CA01}">
      <dsp:nvSpPr>
        <dsp:cNvPr id="0" name=""/>
        <dsp:cNvSpPr/>
      </dsp:nvSpPr>
      <dsp:spPr>
        <a:xfrm>
          <a:off x="4604781" y="32154"/>
          <a:ext cx="1120061" cy="1120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Material properties </a:t>
          </a:r>
          <a:endParaRPr lang="x-none" sz="1800" kern="1200" dirty="0"/>
        </a:p>
      </dsp:txBody>
      <dsp:txXfrm>
        <a:off x="4604781" y="32154"/>
        <a:ext cx="1120061" cy="1120061"/>
      </dsp:txXfrm>
    </dsp:sp>
    <dsp:sp modelId="{2CA2B1DF-7320-465E-BB0D-CC71FDB5F5DE}">
      <dsp:nvSpPr>
        <dsp:cNvPr id="0" name=""/>
        <dsp:cNvSpPr/>
      </dsp:nvSpPr>
      <dsp:spPr>
        <a:xfrm>
          <a:off x="1904721" y="-59500"/>
          <a:ext cx="4324907" cy="4324907"/>
        </a:xfrm>
        <a:prstGeom prst="circularArrow">
          <a:avLst>
            <a:gd name="adj1" fmla="val 5190"/>
            <a:gd name="adj2" fmla="val 335198"/>
            <a:gd name="adj3" fmla="val 21296156"/>
            <a:gd name="adj4" fmla="val 19763685"/>
            <a:gd name="adj5" fmla="val 6055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66FAB7-2DE7-41D1-A2A8-EFA16090E083}">
      <dsp:nvSpPr>
        <dsp:cNvPr id="0" name=""/>
        <dsp:cNvSpPr/>
      </dsp:nvSpPr>
      <dsp:spPr>
        <a:xfrm>
          <a:off x="5283158" y="2119984"/>
          <a:ext cx="1120061" cy="1120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Verification checks </a:t>
          </a:r>
          <a:endParaRPr lang="x-none" sz="1800" kern="1200" dirty="0"/>
        </a:p>
      </dsp:txBody>
      <dsp:txXfrm>
        <a:off x="5283158" y="2119984"/>
        <a:ext cx="1120061" cy="1120061"/>
      </dsp:txXfrm>
    </dsp:sp>
    <dsp:sp modelId="{83DA7612-5FA2-4B56-9AB8-1C74A126453A}">
      <dsp:nvSpPr>
        <dsp:cNvPr id="0" name=""/>
        <dsp:cNvSpPr/>
      </dsp:nvSpPr>
      <dsp:spPr>
        <a:xfrm>
          <a:off x="1963149" y="-1072"/>
          <a:ext cx="4208050" cy="4208050"/>
        </a:xfrm>
        <a:prstGeom prst="circularArrow">
          <a:avLst>
            <a:gd name="adj1" fmla="val 5190"/>
            <a:gd name="adj2" fmla="val 335198"/>
            <a:gd name="adj3" fmla="val 4017718"/>
            <a:gd name="adj4" fmla="val 2250660"/>
            <a:gd name="adj5" fmla="val 6055"/>
          </a:avLst>
        </a:prstGeom>
        <a:solidFill>
          <a:schemeClr val="accent3">
            <a:shade val="50000"/>
            <a:hueOff val="0"/>
            <a:satOff val="0"/>
            <a:lumOff val="143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58B16-18C0-4235-9121-0E39F3177154}">
      <dsp:nvSpPr>
        <dsp:cNvPr id="0" name=""/>
        <dsp:cNvSpPr/>
      </dsp:nvSpPr>
      <dsp:spPr>
        <a:xfrm>
          <a:off x="3507144" y="3410334"/>
          <a:ext cx="1120061" cy="1120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Seismic checks </a:t>
          </a:r>
          <a:endParaRPr lang="x-none" sz="1800" kern="1200" dirty="0"/>
        </a:p>
      </dsp:txBody>
      <dsp:txXfrm>
        <a:off x="3507144" y="3410334"/>
        <a:ext cx="1120061" cy="1120061"/>
      </dsp:txXfrm>
    </dsp:sp>
    <dsp:sp modelId="{82DACA1B-8EFE-42DA-AFE4-28CA0A004C22}">
      <dsp:nvSpPr>
        <dsp:cNvPr id="0" name=""/>
        <dsp:cNvSpPr/>
      </dsp:nvSpPr>
      <dsp:spPr>
        <a:xfrm>
          <a:off x="1963149" y="-1072"/>
          <a:ext cx="4208050" cy="4208050"/>
        </a:xfrm>
        <a:prstGeom prst="circularArrow">
          <a:avLst>
            <a:gd name="adj1" fmla="val 5190"/>
            <a:gd name="adj2" fmla="val 335198"/>
            <a:gd name="adj3" fmla="val 8214142"/>
            <a:gd name="adj4" fmla="val 6447084"/>
            <a:gd name="adj5" fmla="val 6055"/>
          </a:avLst>
        </a:prstGeom>
        <a:solidFill>
          <a:schemeClr val="accent3">
            <a:shade val="50000"/>
            <a:hueOff val="0"/>
            <a:satOff val="0"/>
            <a:lumOff val="287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E8EF5C-CABE-472C-8C9E-8077B5E75216}">
      <dsp:nvSpPr>
        <dsp:cNvPr id="0" name=""/>
        <dsp:cNvSpPr/>
      </dsp:nvSpPr>
      <dsp:spPr>
        <a:xfrm>
          <a:off x="1731129" y="2119984"/>
          <a:ext cx="1120061" cy="1120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Design and detailing </a:t>
          </a:r>
          <a:endParaRPr lang="x-none" sz="1800" kern="1200" dirty="0"/>
        </a:p>
      </dsp:txBody>
      <dsp:txXfrm>
        <a:off x="1731129" y="2119984"/>
        <a:ext cx="1120061" cy="1120061"/>
      </dsp:txXfrm>
    </dsp:sp>
    <dsp:sp modelId="{1D9DA3A1-C3CE-4EA5-B1AD-0CA14201353C}">
      <dsp:nvSpPr>
        <dsp:cNvPr id="0" name=""/>
        <dsp:cNvSpPr/>
      </dsp:nvSpPr>
      <dsp:spPr>
        <a:xfrm>
          <a:off x="1963149" y="-1072"/>
          <a:ext cx="4208050" cy="4208050"/>
        </a:xfrm>
        <a:prstGeom prst="circularArrow">
          <a:avLst>
            <a:gd name="adj1" fmla="val 5190"/>
            <a:gd name="adj2" fmla="val 335198"/>
            <a:gd name="adj3" fmla="val 12301117"/>
            <a:gd name="adj4" fmla="val 10768647"/>
            <a:gd name="adj5" fmla="val 6055"/>
          </a:avLst>
        </a:prstGeom>
        <a:solidFill>
          <a:schemeClr val="accent3">
            <a:shade val="50000"/>
            <a:hueOff val="0"/>
            <a:satOff val="0"/>
            <a:lumOff val="287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32FE3B-430D-48BE-BE63-CDE0D510C20B}">
      <dsp:nvSpPr>
        <dsp:cNvPr id="0" name=""/>
        <dsp:cNvSpPr/>
      </dsp:nvSpPr>
      <dsp:spPr>
        <a:xfrm>
          <a:off x="2409506" y="32154"/>
          <a:ext cx="1120061" cy="1120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Codes </a:t>
          </a:r>
          <a:endParaRPr lang="x-none" sz="1800" kern="1200" dirty="0"/>
        </a:p>
      </dsp:txBody>
      <dsp:txXfrm>
        <a:off x="2409506" y="32154"/>
        <a:ext cx="1120061" cy="1120061"/>
      </dsp:txXfrm>
    </dsp:sp>
    <dsp:sp modelId="{4D817588-F04C-4E59-933C-566FE3D6B4FE}">
      <dsp:nvSpPr>
        <dsp:cNvPr id="0" name=""/>
        <dsp:cNvSpPr/>
      </dsp:nvSpPr>
      <dsp:spPr>
        <a:xfrm>
          <a:off x="1963149" y="-1072"/>
          <a:ext cx="4208050" cy="4208050"/>
        </a:xfrm>
        <a:prstGeom prst="circularArrow">
          <a:avLst>
            <a:gd name="adj1" fmla="val 5190"/>
            <a:gd name="adj2" fmla="val 335198"/>
            <a:gd name="adj3" fmla="val 16868697"/>
            <a:gd name="adj4" fmla="val 15196105"/>
            <a:gd name="adj5" fmla="val 6055"/>
          </a:avLst>
        </a:prstGeom>
        <a:solidFill>
          <a:schemeClr val="accent3">
            <a:shade val="50000"/>
            <a:hueOff val="0"/>
            <a:satOff val="0"/>
            <a:lumOff val="143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446E8-EC23-42BB-99F6-0A2389C9B1C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15F13-C1A8-4F5E-95A9-DE57B70BFE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57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303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78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2297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560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71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28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28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233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079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238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26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681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00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24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2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53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1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13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22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533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B0A28-7CB7-4DEC-8898-700D035BB3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7F8E93-71E8-4B1D-951A-06546C29A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97B69-93A6-4791-9F03-C017A5D7D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043F-AFCD-4169-BEB4-C850289413C7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ABD9F4-D221-40F5-B994-D8EE18373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E9674-EED8-4448-89E4-E8DE8B21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2684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FAC3C-EE63-4901-A9B6-495797151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13EE71-1FBB-47B2-A59A-0B0CC6B008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69F39-9191-48DC-9174-8133BAACD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9E59-7A54-45EC-9C03-DD98F329898D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11261-193B-4845-9277-559A110BD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2D44-FC3D-4B4A-8629-5E9B143E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849247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EC7010-46D6-4D5A-9D08-D83BAF0570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E9C353-5980-4954-8A15-939D0EB7C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D6BC1-5F1F-4F9D-9FCE-CF49D1879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273A-4767-41D2-9397-D319156564CD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B5888-294E-46B6-A229-D2C197ACD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F6F84-6B89-4C16-B496-0B1544727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12990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CC26-D78C-47C0-94D6-9DA864ABD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456764-5797-4DBA-AB3A-B07E9A10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638BC-048B-4D43-A358-627EE8904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2036-0CC4-49B4-B614-49A4AFA17A33}" type="datetime1">
              <a:rPr lang="en-US" smtClean="0"/>
              <a:t>6/7/2020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66B34-37E7-4189-919B-07C0ADFB6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6AE0F-F52E-44D4-BD9B-CD454874C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2605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0EF17-9FEE-42CE-8451-7DE3BD296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16FDD2-441A-4252-959E-E73F247E1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C94B3-5A20-4B70-9931-11D0D05CB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B467-8875-4372-B7A4-032B2E807FC5}" type="datetime1">
              <a:rPr lang="en-US" smtClean="0"/>
              <a:t>6/7/2020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5FC85-8F16-435A-B491-EFA0B0FFF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39C3A-82EA-45B8-A0F2-A7A1AC98B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98736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F0B85-E761-4179-946F-7734A9BC0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6DED56-8DF6-4F76-9B69-136D6A856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B55AA-83D0-4B47-A90E-21FA8B55A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EBCC-1221-4976-B8AD-F5A6158D9607}" type="datetime1">
              <a:rPr lang="en-US" smtClean="0"/>
              <a:t>6/7/2020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1CC0A-7E5E-418D-9D3C-6C6697A17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AD42C-0068-4B94-81C8-5F725C7F3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50980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414DE-3F70-4F98-A59C-862BD138D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38303-F2A9-4848-9ABA-1B7357EF3A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5D6CD0-9020-45B8-9FE3-9DDE71A568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BEE06-0FC1-4FF5-864E-84FA670BD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1F48E-309D-45F1-9034-2E9920846C91}" type="datetime1">
              <a:rPr lang="en-US" smtClean="0"/>
              <a:t>6/7/2020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71A625-0F33-4D4E-975D-A4B4FD09E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8F8AF-CF5C-45E6-85D1-5ADA107A0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81618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19A6F-CDA4-487D-8BB3-8804E9043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9D8EF-BECF-4C80-876F-A16DE71DF3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4050B0-4B17-49D7-96A1-CA8A57DDF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FAA770-712D-46D2-9C53-E61D9D4B6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1FC9E9-D76E-4E31-9B17-216B0F8041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74D163-F562-4472-875D-20A60075D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91CD-9986-4175-9E74-70435C2236DD}" type="datetime1">
              <a:rPr lang="en-US" smtClean="0"/>
              <a:t>6/7/2020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9F096E-548F-45BC-A646-73C390070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C642CB-ECC1-4C08-A043-CC367404E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34667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F8D30-7326-4FD7-A6C2-2782B580A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660A56-D17E-4CDD-BE96-98D9C2F5D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BD22-602E-42B1-9570-030D4CB56715}" type="datetime1">
              <a:rPr lang="en-US" smtClean="0"/>
              <a:t>6/7/2020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03715-F1FB-42D3-A1DC-869EBAC1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DFEAFE-DE5B-4C4F-88CA-84DF77FD5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34094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68D3C1-F272-4F18-B418-88E65F81C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25F69-699C-4D7F-AD9E-E33F20C1CE09}" type="datetime1">
              <a:rPr lang="en-US" smtClean="0"/>
              <a:t>6/7/2020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839559-964C-4329-9B6B-9484E6D25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205038-D4D3-4F4D-86AA-571392261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969583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F3C7B-E793-4AA5-BB56-24E652668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0942E-53BA-4CFA-B2C0-54516ED42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FF4A89-EA6F-4BA9-B81F-D3E7C31A3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61A73B-070F-4130-A8E9-914E82593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CD4A5-582E-4BEF-8F5F-336C0B350D4F}" type="datetime1">
              <a:rPr lang="en-US" smtClean="0"/>
              <a:t>6/7/2020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2F780-A2FF-41CC-9796-EBCB87E52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220AD6-558F-4D33-AFEC-C5865A39F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538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95843-ED7B-4331-8488-1F537BB53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1ABA2-DA77-4AA7-B806-2E6FD131E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CAA4D-DC78-49F0-82E2-F2E59BB62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BF73E-A6CF-4EB2-AC5E-56CC84745CE6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1EB20-2811-4D6B-AE05-8D6FF8B7C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DA56C-21DA-462D-A80D-DD1952413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29426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E2CD4-27FB-487E-825F-9EB48A58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B149CA-3574-4F0C-BECE-D8C5832949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E32505-4FA4-4F90-B788-C2775AAAC4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E3DCF6-FFC7-485D-B6AF-2A883F874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E46E-2513-43A7-A2EF-755CECF014A1}" type="datetime1">
              <a:rPr lang="en-US" smtClean="0"/>
              <a:t>6/7/2020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37DEA1-03EE-4934-B9E7-BF77740A5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1F38CC-FD72-469B-8A9D-C62C322C1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541492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FD3EA-22ED-42C3-A617-F32BEEC7C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68E9CF-A669-4B48-A67E-99FCFA8CB3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90CA6-64D4-4508-B8DA-D05E9C442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1751-41A4-4F3A-8B03-F6A027589EA1}" type="datetime1">
              <a:rPr lang="en-US" smtClean="0"/>
              <a:t>6/7/2020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480A4-81DE-4AC9-93CD-99EDD7BD8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F95D2-BE8D-4FD2-B959-E23B210A6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03275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E036DA-8B7F-4382-9803-E3C88F2851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DA9A80-571A-44FE-9950-BBA068703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809FB8-F62C-463F-9B50-C28FEB1AA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641C8-24DE-45B0-B461-61C7045C37F9}" type="datetime1">
              <a:rPr lang="en-US" smtClean="0"/>
              <a:t>6/7/2020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A5B188-046E-4654-A34D-20B8D1B79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35DC6-07BF-424E-B22D-B0A20C57B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20911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AB7E-6F16-4A7F-92A5-91641E538AD0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5384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6205-2937-4B08-83C3-C6C2DC3AFA70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009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F586C-7968-41B5-B340-7FAEE440EDB1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568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DCEC-7FFC-414E-9B1A-292022E1A268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633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0495-9346-4738-BB2D-FAD34F3CDC34}" type="datetime1">
              <a:rPr lang="en-US" smtClean="0"/>
              <a:t>6/7/2020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121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C0044-5210-459F-A0B7-3D0F9CB46EB7}" type="datetime1">
              <a:rPr lang="en-US" smtClean="0"/>
              <a:t>6/7/2020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7776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5127-8894-46BD-B97A-005A2F8DBB37}" type="datetime1">
              <a:rPr lang="en-US" smtClean="0"/>
              <a:t>6/7/2020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96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C7FAB-0D1A-47C1-8543-45D9FD985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234D31-DCD8-457E-B124-84309E55B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04041-EDB3-46A5-BF5A-E26984806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DF20C-5C2F-4758-B63C-FCC5915E7833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936C3-0E9B-4C3F-BE96-AAF11131C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BF9DE-867D-48BB-93D5-18880356C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271189"/>
      </p:ext>
    </p:extLst>
  </p:cSld>
  <p:clrMapOvr>
    <a:masterClrMapping/>
  </p:clrMapOvr>
  <p:transition spd="slow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442E1-57A6-40E7-8F6B-92BF2F744644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248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0F25-AF41-4918-927B-6429B54DACC6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920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58654-6316-4F28-8903-ADAF47988F39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4868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34610-892E-4182-9F99-CBE6F1393C2D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09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B1C55-BE2A-418B-B1D0-5522D5676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CBD51-32D1-4A8C-A0EA-81FF2BA115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DA652-4EB7-4FAB-8F75-76507BE9C3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727955-2581-4DE4-98F1-70E1550C5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6848-0221-4A51-B0EF-070E76541222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68B55C-902F-4754-A565-FB338A0FE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7C8506-3A4A-42A9-87F1-27515C597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3106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74E1A-BC27-4047-85F7-E9FEEB952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F1D602-6AAC-4F91-880C-D610911BE0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A1BF70-FD3C-4CEE-99FF-84E6FE95F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F9848F-5A22-47E5-81E1-DB36F8B7C0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3DC941-51EA-48D6-968F-4BA3B240F6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B13701-543E-4364-83B6-C8A4931B9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C19D7-609E-41AC-AC15-7352EF7CC308}" type="datetime1">
              <a:rPr lang="en-US" smtClean="0"/>
              <a:t>6/7/2020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FEE024-9E2F-4286-9E51-358945007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FFA8D3-B448-4F1C-A85F-B2FBE4372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3735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27450-443C-4C89-8315-7F0604737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63629E-6186-4A07-BD48-5B3CF3EE7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3B1B5-1F68-48CF-BC4E-CA6B5D12332E}" type="datetime1">
              <a:rPr lang="en-US" smtClean="0"/>
              <a:t>6/7/2020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33E45-1FB5-4FB1-95B0-EF74A5317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334D88-852B-4677-8BE8-DCBC09EFC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12722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9E639C-1566-46E8-983B-E22724208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2663-EA18-4A98-A579-22961306655E}" type="datetime1">
              <a:rPr lang="en-US" smtClean="0"/>
              <a:t>6/7/2020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7487-DE2E-459D-B19A-EE594F7EC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F6182-E594-4E7A-9000-A14AA8593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7866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FB5CB-435B-4FCC-AB13-2C3CD0441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1A1E8-DFAE-48F5-AD47-D01DC7575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989B8-4495-4C1B-88A0-42480EEDC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14673F-23C9-4B20-9B3C-B8247158E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CDDE5-A81F-445C-982F-22C538B7002C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C295C1-65BB-4F4C-9ACC-50C18F78C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1ABDA6-C6C6-4E0A-A1C3-5E9F6D3E5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5686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03998-9164-40E4-B2CA-6DF14AE59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C389AD-2DEB-4CEE-8114-2588477B60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16418-D883-43C4-9208-FF0C8DBB4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D43BF5-E96C-4CCB-BD86-098849F2F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84F0-3D49-4424-BF30-32DAB5CAE0AC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6DB4E9-466D-4E6F-B265-D99D76AE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B62E37-BD85-472D-AC8D-29D7CA6FD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6253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5CD8FD-2B52-44AD-B553-58A474A1F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4C733-04A1-42A5-8474-1A94329CDA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BFCFA-F0F4-4AD1-ADD7-33F1D70AE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62E34-2226-4A59-9CC2-D3142715762B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2BE30-7F18-4265-905B-7BCE5CDE44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F26C-56E7-4586-82FE-13AC0E800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254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>
    <p:push dir="u"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9B0FAB-3753-4C31-8AA6-74BBD3178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54AF6-C959-4B38-B266-A8B7E68C7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8E8F4-BC1E-4823-B50B-156EACEBE7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10654-8396-4112-A398-01973DDCA2FE}" type="datetime1">
              <a:rPr lang="en-US" smtClean="0"/>
              <a:t>6/7/2020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2B7F1-76B1-48E4-A922-7426F4CE8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45851-D4EA-4B2E-AF2E-B72B3B84B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E9354-613C-49C2-A1B8-B6C4F2A805A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867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22D86-8E03-487A-A2A0-422325EB55F2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2D0E0-F798-4CCC-8BFC-AB46E00B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6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microsoft.com/office/2007/relationships/hdphoto" Target="../media/hdphoto6.wdp"/><Relationship Id="rId5" Type="http://schemas.openxmlformats.org/officeDocument/2006/relationships/image" Target="../media/image12.png"/><Relationship Id="rId4" Type="http://schemas.microsoft.com/office/2007/relationships/hdphoto" Target="../media/hdphoto5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microsoft.com/office/2007/relationships/hdphoto" Target="../media/hdphoto7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8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microsoft.com/office/2007/relationships/hdphoto" Target="../media/hdphoto9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0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16.wdp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17.wdp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19.wdp"/><Relationship Id="rId4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21.wdp"/><Relationship Id="rId4" Type="http://schemas.openxmlformats.org/officeDocument/2006/relationships/image" Target="../media/image5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microsoft.com/office/2007/relationships/hdphoto" Target="../media/hdphoto22.wdp"/><Relationship Id="rId7" Type="http://schemas.microsoft.com/office/2007/relationships/hdphoto" Target="../media/hdphoto24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0.png"/><Relationship Id="rId11" Type="http://schemas.microsoft.com/office/2007/relationships/hdphoto" Target="../media/hdphoto26.wdp"/><Relationship Id="rId5" Type="http://schemas.microsoft.com/office/2007/relationships/hdphoto" Target="../media/hdphoto23.wdp"/><Relationship Id="rId10" Type="http://schemas.openxmlformats.org/officeDocument/2006/relationships/image" Target="../media/image62.png"/><Relationship Id="rId4" Type="http://schemas.openxmlformats.org/officeDocument/2006/relationships/image" Target="../media/image59.png"/><Relationship Id="rId9" Type="http://schemas.microsoft.com/office/2007/relationships/hdphoto" Target="../media/hdphoto25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0.xml.rels><?xml version="1.0" encoding="UTF-8" standalone="yes"?>
<Relationships xmlns="http://schemas.openxmlformats.org/package/2006/relationships"><Relationship Id="rId8" Type="http://schemas.microsoft.com/office/2007/relationships/hdphoto" Target="../media/hdphoto28.wdp"/><Relationship Id="rId3" Type="http://schemas.microsoft.com/office/2007/relationships/hdphoto" Target="../media/hdphoto22.wdp"/><Relationship Id="rId7" Type="http://schemas.openxmlformats.org/officeDocument/2006/relationships/image" Target="../media/image6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4.png"/><Relationship Id="rId5" Type="http://schemas.microsoft.com/office/2007/relationships/hdphoto" Target="../media/hdphoto27.wdp"/><Relationship Id="rId10" Type="http://schemas.microsoft.com/office/2007/relationships/hdphoto" Target="../media/hdphoto29.wdp"/><Relationship Id="rId4" Type="http://schemas.openxmlformats.org/officeDocument/2006/relationships/image" Target="../media/image63.png"/><Relationship Id="rId9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microsoft.com/office/2007/relationships/hdphoto" Target="../media/hdphoto22.wdp"/><Relationship Id="rId7" Type="http://schemas.microsoft.com/office/2007/relationships/hdphoto" Target="../media/hdphoto31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8.png"/><Relationship Id="rId5" Type="http://schemas.microsoft.com/office/2007/relationships/hdphoto" Target="../media/hdphoto30.wdp"/><Relationship Id="rId4" Type="http://schemas.openxmlformats.org/officeDocument/2006/relationships/image" Target="../media/image67.png"/><Relationship Id="rId9" Type="http://schemas.microsoft.com/office/2007/relationships/hdphoto" Target="../media/hdphoto32.wdp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2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33.wdp"/><Relationship Id="rId4" Type="http://schemas.openxmlformats.org/officeDocument/2006/relationships/image" Target="../media/image7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microsoft.com/office/2007/relationships/hdphoto" Target="../media/hdphoto34.wdp"/><Relationship Id="rId7" Type="http://schemas.microsoft.com/office/2007/relationships/hdphoto" Target="../media/hdphoto36.wdp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3.png"/><Relationship Id="rId5" Type="http://schemas.microsoft.com/office/2007/relationships/hdphoto" Target="../media/hdphoto35.wdp"/><Relationship Id="rId4" Type="http://schemas.openxmlformats.org/officeDocument/2006/relationships/image" Target="../media/image72.png"/><Relationship Id="rId9" Type="http://schemas.microsoft.com/office/2007/relationships/hdphoto" Target="../media/hdphoto37.wdp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38.wdp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39.wdp"/><Relationship Id="rId4" Type="http://schemas.openxmlformats.org/officeDocument/2006/relationships/image" Target="../media/image76.pn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40.wdp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41.wdp"/><Relationship Id="rId4" Type="http://schemas.openxmlformats.org/officeDocument/2006/relationships/image" Target="../media/image78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microsoft.com/office/2007/relationships/hdphoto" Target="../media/hdphoto42.wdp"/><Relationship Id="rId7" Type="http://schemas.microsoft.com/office/2007/relationships/hdphoto" Target="../media/hdphoto44.wdp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1.png"/><Relationship Id="rId5" Type="http://schemas.microsoft.com/office/2007/relationships/hdphoto" Target="../media/hdphoto43.wdp"/><Relationship Id="rId4" Type="http://schemas.openxmlformats.org/officeDocument/2006/relationships/image" Target="../media/image80.png"/><Relationship Id="rId9" Type="http://schemas.microsoft.com/office/2007/relationships/hdphoto" Target="../media/hdphoto45.wdp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46.wdp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47.wdp"/><Relationship Id="rId4" Type="http://schemas.openxmlformats.org/officeDocument/2006/relationships/image" Target="../media/image84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48.wdp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49.wdp"/><Relationship Id="rId4" Type="http://schemas.openxmlformats.org/officeDocument/2006/relationships/image" Target="../media/image86.pn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50.wdp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9.png"/><Relationship Id="rId4" Type="http://schemas.microsoft.com/office/2007/relationships/hdphoto" Target="../media/hdphoto51.wdp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52.wdp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53.wdp"/><Relationship Id="rId7" Type="http://schemas.microsoft.com/office/2007/relationships/hdphoto" Target="../media/hdphoto55.wdp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1.png"/><Relationship Id="rId5" Type="http://schemas.microsoft.com/office/2007/relationships/hdphoto" Target="../media/hdphoto54.wdp"/><Relationship Id="rId4" Type="http://schemas.openxmlformats.org/officeDocument/2006/relationships/image" Target="../media/image100.pn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56.wdp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57.wdp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58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microsoft.com/office/2007/relationships/hdphoto" Target="../media/hdphoto59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13.pn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60.wdp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61.wdp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7.xml"/><Relationship Id="rId5" Type="http://schemas.microsoft.com/office/2007/relationships/hdphoto" Target="../media/hdphoto62.wdp"/><Relationship Id="rId4" Type="http://schemas.openxmlformats.org/officeDocument/2006/relationships/image" Target="../media/image11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4.xml"/><Relationship Id="rId4" Type="http://schemas.microsoft.com/office/2007/relationships/hdphoto" Target="../media/hdphoto63.wdp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64.wdp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5.emf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65.wdp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3.xml"/><Relationship Id="rId6" Type="http://schemas.microsoft.com/office/2007/relationships/hdphoto" Target="../media/hdphoto66.wdp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68.xml.rels><?xml version="1.0" encoding="UTF-8" standalone="yes"?>
<Relationships xmlns="http://schemas.openxmlformats.org/package/2006/relationships"><Relationship Id="rId8" Type="http://schemas.microsoft.com/office/2007/relationships/hdphoto" Target="../media/hdphoto69.wdp"/><Relationship Id="rId3" Type="http://schemas.microsoft.com/office/2007/relationships/hdphoto" Target="../media/hdphoto67.wdp"/><Relationship Id="rId7" Type="http://schemas.openxmlformats.org/officeDocument/2006/relationships/image" Target="../media/image132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1.png"/><Relationship Id="rId5" Type="http://schemas.microsoft.com/office/2007/relationships/hdphoto" Target="../media/hdphoto68.wdp"/><Relationship Id="rId10" Type="http://schemas.microsoft.com/office/2007/relationships/hdphoto" Target="../media/hdphoto70.wdp"/><Relationship Id="rId4" Type="http://schemas.openxmlformats.org/officeDocument/2006/relationships/image" Target="../media/image130.png"/><Relationship Id="rId9" Type="http://schemas.openxmlformats.org/officeDocument/2006/relationships/image" Target="../media/image133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microsoft.com/office/2007/relationships/hdphoto" Target="../media/hdphoto4.wdp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7286" y="381000"/>
            <a:ext cx="8571914" cy="1110175"/>
          </a:xfr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dirty="0"/>
              <a:t>Integrated Re-design of the Faculty of Economics at Palestine Technical University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53000" y="1739901"/>
            <a:ext cx="3699218" cy="3231654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en-US" sz="1600" dirty="0">
              <a:effectLst/>
            </a:endParaRPr>
          </a:p>
          <a:p>
            <a:pPr algn="ctr"/>
            <a:endParaRPr lang="en-US" sz="1600" dirty="0"/>
          </a:p>
          <a:p>
            <a:pPr algn="ctr"/>
            <a:endParaRPr lang="en-US" sz="1600" dirty="0">
              <a:effectLst/>
            </a:endParaRPr>
          </a:p>
          <a:p>
            <a:pPr algn="ctr"/>
            <a:endParaRPr lang="en-US" sz="1600" dirty="0"/>
          </a:p>
          <a:p>
            <a:pPr algn="ctr"/>
            <a:endParaRPr lang="en-US" sz="1600" dirty="0">
              <a:effectLst/>
            </a:endParaRPr>
          </a:p>
          <a:p>
            <a:pPr algn="ctr"/>
            <a:endParaRPr lang="en-US" sz="1600" b="1" dirty="0">
              <a:effectLst/>
            </a:endParaRPr>
          </a:p>
          <a:p>
            <a:pPr algn="ctr"/>
            <a:r>
              <a:rPr lang="en-US" b="1" dirty="0">
                <a:effectLst/>
              </a:rPr>
              <a:t>An-</a:t>
            </a:r>
            <a:r>
              <a:rPr lang="en-US" b="1" dirty="0" err="1">
                <a:effectLst/>
              </a:rPr>
              <a:t>Najah</a:t>
            </a:r>
            <a:r>
              <a:rPr lang="en-US" b="1" dirty="0">
                <a:effectLst/>
              </a:rPr>
              <a:t> National university 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>
                <a:effectLst/>
              </a:rPr>
              <a:t>Faculty Of Engineering</a:t>
            </a:r>
          </a:p>
          <a:p>
            <a:pPr algn="ctr"/>
            <a:endParaRPr lang="en-US" b="1" dirty="0">
              <a:effectLst/>
            </a:endParaRPr>
          </a:p>
          <a:p>
            <a:pPr algn="ctr"/>
            <a:r>
              <a:rPr lang="en-US" b="1" dirty="0">
                <a:effectLst/>
              </a:rPr>
              <a:t>Building Engineering Department </a:t>
            </a:r>
          </a:p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953000" y="4817667"/>
            <a:ext cx="3699218" cy="1905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4"/>
          </a:lnRef>
          <a:fillRef idx="1002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lvl="0" algn="ctr" rtl="0"/>
            <a:r>
              <a:rPr lang="en-US" sz="1600" dirty="0"/>
              <a:t>Supervisor :</a:t>
            </a:r>
          </a:p>
          <a:p>
            <a:pPr lvl="0" algn="ctr"/>
            <a:r>
              <a:rPr lang="en-US" sz="1600" b="1" dirty="0"/>
              <a:t>Dr. Monther Dwaikat </a:t>
            </a:r>
          </a:p>
          <a:p>
            <a:pPr lvl="0" algn="ctr"/>
            <a:endParaRPr lang="en-US" sz="1600" dirty="0"/>
          </a:p>
          <a:p>
            <a:pPr lvl="0" algn="ctr" rtl="0"/>
            <a:r>
              <a:rPr lang="en-US" sz="1600" b="1" dirty="0"/>
              <a:t>Prepared by :</a:t>
            </a:r>
          </a:p>
          <a:p>
            <a:pPr lvl="0" algn="ctr"/>
            <a:r>
              <a:rPr lang="en-US" sz="1600" dirty="0"/>
              <a:t>Nirmeen Mhanna</a:t>
            </a:r>
          </a:p>
          <a:p>
            <a:pPr lvl="0" algn="ctr" rtl="0"/>
            <a:r>
              <a:rPr lang="en-US" sz="1600" dirty="0"/>
              <a:t>Nour Salahat</a:t>
            </a:r>
          </a:p>
          <a:p>
            <a:pPr lvl="0" algn="ctr" rtl="0"/>
            <a:r>
              <a:rPr lang="en-US" sz="1600" dirty="0"/>
              <a:t>Seema Bolas</a:t>
            </a:r>
          </a:p>
        </p:txBody>
      </p:sp>
      <p:pic>
        <p:nvPicPr>
          <p:cNvPr id="7" name="Picture 6" descr="C:\Users\ABET Center\Dropbox\ABET center\ABET center logo.bmp">
            <a:extLst>
              <a:ext uri="{FF2B5EF4-FFF2-40B4-BE49-F238E27FC236}">
                <a16:creationId xmlns:a16="http://schemas.microsoft.com/office/drawing/2014/main" id="{8846E8FA-582E-4396-A8DA-D6EAA6887EAA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39721" y="1778001"/>
            <a:ext cx="1351679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7CAC11D-3C13-4AC7-AFE5-384A7F0A5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86" y="1739898"/>
            <a:ext cx="4685714" cy="3077766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3BDE189-5246-45CA-A4EE-87DFD4CBF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86" y="4817663"/>
            <a:ext cx="4685714" cy="1905003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8884A8F-986E-4611-B226-20A70D759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29600" y="6356351"/>
            <a:ext cx="285750" cy="365125"/>
          </a:xfrm>
        </p:spPr>
        <p:txBody>
          <a:bodyPr/>
          <a:lstStyle/>
          <a:p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04875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91" y="299011"/>
            <a:ext cx="78867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Architectural Modifications </a:t>
            </a:r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10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453391" y="756211"/>
            <a:ext cx="3551934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Covering area for students</a:t>
            </a:r>
            <a:endParaRPr lang="en-US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3FB86E-F771-4DCA-B2B9-5A599D8B605E}"/>
              </a:ext>
            </a:extLst>
          </p:cNvPr>
          <p:cNvSpPr/>
          <p:nvPr/>
        </p:nvSpPr>
        <p:spPr>
          <a:xfrm>
            <a:off x="1481747" y="4869534"/>
            <a:ext cx="103028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B1BC2C-D808-4445-848B-3E71DF5B4D77}"/>
              </a:ext>
            </a:extLst>
          </p:cNvPr>
          <p:cNvSpPr/>
          <p:nvPr/>
        </p:nvSpPr>
        <p:spPr>
          <a:xfrm>
            <a:off x="6117014" y="5261921"/>
            <a:ext cx="836511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After</a:t>
            </a:r>
            <a:endParaRPr lang="en-US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1CBD19E-B971-43E1-8196-3C9C8EDB270C}"/>
              </a:ext>
            </a:extLst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405" y="2378068"/>
            <a:ext cx="3818966" cy="252732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A7486DA-E32A-4BA6-944C-EE3823A6BB50}"/>
              </a:ext>
            </a:extLst>
          </p:cNvPr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54287" y="1905000"/>
            <a:ext cx="4961966" cy="337485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12511656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91" y="299011"/>
            <a:ext cx="78867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Architectural Modifications </a:t>
            </a:r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11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453389" y="810322"/>
            <a:ext cx="5146665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Doors orientation and furniture layout </a:t>
            </a:r>
            <a:endParaRPr lang="en-US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3FB86E-F771-4DCA-B2B9-5A599D8B605E}"/>
              </a:ext>
            </a:extLst>
          </p:cNvPr>
          <p:cNvSpPr/>
          <p:nvPr/>
        </p:nvSpPr>
        <p:spPr>
          <a:xfrm>
            <a:off x="1789909" y="4967385"/>
            <a:ext cx="103028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B1BC2C-D808-4445-848B-3E71DF5B4D77}"/>
              </a:ext>
            </a:extLst>
          </p:cNvPr>
          <p:cNvSpPr/>
          <p:nvPr/>
        </p:nvSpPr>
        <p:spPr>
          <a:xfrm>
            <a:off x="6213717" y="5261921"/>
            <a:ext cx="836511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After</a:t>
            </a:r>
            <a:endParaRPr lang="en-US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13863A-5D50-404B-9417-AE37044AB1C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44880" y="1876546"/>
            <a:ext cx="2720340" cy="370332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3A041B-3094-462E-A833-E0A83EB21D7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78433" y="1411725"/>
            <a:ext cx="3307080" cy="463296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815918285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91" y="299011"/>
            <a:ext cx="78867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Architectural Modifications </a:t>
            </a:r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12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453390" y="818744"/>
            <a:ext cx="236680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Shaft dimension</a:t>
            </a:r>
            <a:endParaRPr lang="en-US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3FB86E-F771-4DCA-B2B9-5A599D8B605E}"/>
              </a:ext>
            </a:extLst>
          </p:cNvPr>
          <p:cNvSpPr/>
          <p:nvPr/>
        </p:nvSpPr>
        <p:spPr>
          <a:xfrm>
            <a:off x="2307613" y="5540058"/>
            <a:ext cx="1025153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B1BC2C-D808-4445-848B-3E71DF5B4D77}"/>
              </a:ext>
            </a:extLst>
          </p:cNvPr>
          <p:cNvSpPr/>
          <p:nvPr/>
        </p:nvSpPr>
        <p:spPr>
          <a:xfrm>
            <a:off x="5354175" y="5767279"/>
            <a:ext cx="836511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After</a:t>
            </a:r>
            <a:endParaRPr lang="en-US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1F15812-D3B6-491C-BC73-E2FE9260B9A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332" y="1733144"/>
            <a:ext cx="2271713" cy="383857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DBE03F-42E5-4C90-9381-77D528DDB99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392259" y="1450251"/>
            <a:ext cx="2760345" cy="440436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125531295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1670"/>
            <a:ext cx="78867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Architectural Plans </a:t>
            </a:r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13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228600" y="729089"/>
            <a:ext cx="449580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Basement floor plan 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336977-6CF3-46E1-A8C1-75AAEC8F9E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9145" y="1322901"/>
            <a:ext cx="843915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26554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1670"/>
            <a:ext cx="7886700" cy="914400"/>
          </a:xfrm>
        </p:spPr>
        <p:txBody>
          <a:bodyPr>
            <a:normAutofit fontScale="90000"/>
          </a:bodyPr>
          <a:lstStyle/>
          <a:p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14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533400" y="271670"/>
            <a:ext cx="342900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Ground floor plan</a:t>
            </a: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3598D4-15CD-4C40-975A-B175447F6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2900" y="860742"/>
            <a:ext cx="8458200" cy="52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154922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1670"/>
            <a:ext cx="7886700" cy="914400"/>
          </a:xfrm>
        </p:spPr>
        <p:txBody>
          <a:bodyPr>
            <a:normAutofit fontScale="90000"/>
          </a:bodyPr>
          <a:lstStyle/>
          <a:p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15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376237" y="139317"/>
            <a:ext cx="236680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First floor plan 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1660F6-5D2D-4102-A356-8A97E982D4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237" y="860742"/>
            <a:ext cx="83915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57549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16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393822" y="209564"/>
            <a:ext cx="236680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Second floor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910CF5-8689-4965-9E5D-5497EDF74D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3822" y="823912"/>
            <a:ext cx="8391525" cy="52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503885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17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228600" y="228600"/>
            <a:ext cx="236680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Third floor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884145-A3BC-4048-A41E-4649F00F3B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4812" y="828675"/>
            <a:ext cx="833437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36140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50065"/>
            <a:ext cx="7886700" cy="9144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Elevations</a:t>
            </a: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18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0E57A0-0900-43E6-858F-F1694441A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720" y="955500"/>
            <a:ext cx="6964680" cy="27021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EC1B4DD-DB7E-4453-A2A9-A19C337796B0}"/>
              </a:ext>
            </a:extLst>
          </p:cNvPr>
          <p:cNvSpPr/>
          <p:nvPr/>
        </p:nvSpPr>
        <p:spPr>
          <a:xfrm>
            <a:off x="233082" y="1998567"/>
            <a:ext cx="1654885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South-east 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BB10D4-E117-41E1-BA2F-A75E90DDD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955962"/>
            <a:ext cx="6019800" cy="27021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13E6A68-4DE3-4A91-B7F1-A822246BDDA0}"/>
              </a:ext>
            </a:extLst>
          </p:cNvPr>
          <p:cNvSpPr/>
          <p:nvPr/>
        </p:nvSpPr>
        <p:spPr>
          <a:xfrm>
            <a:off x="6662724" y="5012476"/>
            <a:ext cx="164785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North-east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1244708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1753"/>
            <a:ext cx="7886700" cy="9144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Elevations</a:t>
            </a: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7000" y="6408737"/>
            <a:ext cx="2057400" cy="365125"/>
          </a:xfrm>
        </p:spPr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19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C1B4DD-DB7E-4453-A2A9-A19C337796B0}"/>
              </a:ext>
            </a:extLst>
          </p:cNvPr>
          <p:cNvSpPr/>
          <p:nvPr/>
        </p:nvSpPr>
        <p:spPr>
          <a:xfrm>
            <a:off x="180086" y="1944134"/>
            <a:ext cx="1695208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North-west</a:t>
            </a:r>
            <a:r>
              <a:rPr lang="en-US" sz="2000" b="1" dirty="0"/>
              <a:t> </a:t>
            </a:r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3E6A68-4DE3-4A91-B7F1-A822246BDDA0}"/>
              </a:ext>
            </a:extLst>
          </p:cNvPr>
          <p:cNvSpPr/>
          <p:nvPr/>
        </p:nvSpPr>
        <p:spPr>
          <a:xfrm>
            <a:off x="7078497" y="4952945"/>
            <a:ext cx="164785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South-west 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C3EFEB-62B8-4D85-AB7F-BE22E00647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5648" y="886120"/>
            <a:ext cx="6766560" cy="27051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848BCF-B867-4099-9167-95B58E273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886200"/>
            <a:ext cx="6418401" cy="27051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35118894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634344" cy="762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OUTLINES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74" y="1730425"/>
            <a:ext cx="7924800" cy="4648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2200" dirty="0"/>
              <a:t>Introduction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2200" dirty="0"/>
              <a:t>Site description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2200" dirty="0"/>
              <a:t>Architectural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2200" dirty="0"/>
              <a:t>Environmental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2200" dirty="0"/>
              <a:t>Structural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2200" dirty="0"/>
              <a:t>Mechanical design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2200" dirty="0"/>
              <a:t>Electrical design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2200" dirty="0"/>
              <a:t>Cost estimation </a:t>
            </a:r>
          </a:p>
          <a:p>
            <a:pPr marL="0" indent="0">
              <a:lnSpc>
                <a:spcPct val="150000"/>
              </a:lnSpc>
              <a:buClr>
                <a:srgbClr val="002060"/>
              </a:buClr>
              <a:buNone/>
            </a:pPr>
            <a:r>
              <a:rPr lang="en-US" sz="2200" dirty="0"/>
              <a:t>  </a:t>
            </a:r>
          </a:p>
          <a:p>
            <a:pPr marL="68580" indent="0">
              <a:buClr>
                <a:srgbClr val="002060"/>
              </a:buClr>
              <a:buNone/>
            </a:pPr>
            <a:endParaRPr lang="en-US" sz="1800" dirty="0"/>
          </a:p>
          <a:p>
            <a:pPr>
              <a:buClr>
                <a:srgbClr val="070909"/>
              </a:buClr>
              <a:buFont typeface="Wingdings 2" panose="05020102010507070707" pitchFamily="18" charset="2"/>
              <a:buChar char=""/>
            </a:pPr>
            <a:endParaRPr lang="en-US" sz="1800" dirty="0"/>
          </a:p>
          <a:p>
            <a:pPr>
              <a:buClr>
                <a:srgbClr val="070909"/>
              </a:buClr>
              <a:buFont typeface="Wingdings 2" panose="05020102010507070707" pitchFamily="18" charset="2"/>
              <a:buChar char="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4641" l="327" r="934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143000"/>
            <a:ext cx="3964745" cy="533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438A56-8864-4FDE-8C19-9260337D3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05800" y="6356351"/>
            <a:ext cx="209550" cy="365125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  <a:latin typeface="Andalus" panose="02020603050405020304" pitchFamily="18" charset="-78"/>
                <a:cs typeface="+mj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04940243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1753"/>
            <a:ext cx="7886700" cy="9144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Sections</a:t>
            </a: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20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C1B4DD-DB7E-4453-A2A9-A19C337796B0}"/>
              </a:ext>
            </a:extLst>
          </p:cNvPr>
          <p:cNvSpPr/>
          <p:nvPr/>
        </p:nvSpPr>
        <p:spPr>
          <a:xfrm>
            <a:off x="304800" y="1927077"/>
            <a:ext cx="1694695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Section B-B</a:t>
            </a:r>
            <a:r>
              <a:rPr lang="en-US" sz="2000" b="1" dirty="0"/>
              <a:t> </a:t>
            </a:r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3E6A68-4DE3-4A91-B7F1-A822246BDDA0}"/>
              </a:ext>
            </a:extLst>
          </p:cNvPr>
          <p:cNvSpPr/>
          <p:nvPr/>
        </p:nvSpPr>
        <p:spPr>
          <a:xfrm>
            <a:off x="6934200" y="4869205"/>
            <a:ext cx="164785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Section 1-1 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0"/>
            <a:ext cx="6553200" cy="3390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345204"/>
            <a:ext cx="5334000" cy="304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624335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633" y="500575"/>
            <a:ext cx="7024744" cy="724936"/>
          </a:xfrm>
        </p:spPr>
        <p:txBody>
          <a:bodyPr/>
          <a:lstStyle/>
          <a:p>
            <a:r>
              <a:rPr lang="en-US" b="1" dirty="0">
                <a:latin typeface="+mn-lt"/>
              </a:rPr>
              <a:t>Environmental design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81962510"/>
              </p:ext>
            </p:extLst>
          </p:nvPr>
        </p:nvGraphicFramePr>
        <p:xfrm>
          <a:off x="811978" y="1503435"/>
          <a:ext cx="7520044" cy="4853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B17CE-05F2-4286-A25B-CFD1BBD5B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15100" y="6377990"/>
            <a:ext cx="2057400" cy="365125"/>
          </a:xfrm>
        </p:spPr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21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319935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347498" cy="6208322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2400" b="1" dirty="0">
                <a:solidFill>
                  <a:schemeClr val="tx1"/>
                </a:solidFill>
              </a:rPr>
              <a:t>Material properties </a:t>
            </a:r>
          </a:p>
          <a:p>
            <a:pPr marL="68580" indent="0">
              <a:buNone/>
            </a:pPr>
            <a:r>
              <a:rPr lang="en-US" sz="2000" dirty="0"/>
              <a:t>U – value for glass equals 1.8 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2000" baseline="30000" dirty="0"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33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en-US" sz="2000" dirty="0"/>
          </a:p>
        </p:txBody>
      </p:sp>
      <p:sp>
        <p:nvSpPr>
          <p:cNvPr id="2" name="Rounded Rectangle 1"/>
          <p:cNvSpPr/>
          <p:nvPr/>
        </p:nvSpPr>
        <p:spPr>
          <a:xfrm>
            <a:off x="1017722" y="5653961"/>
            <a:ext cx="1577102" cy="71508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U – value</a:t>
            </a:r>
          </a:p>
          <a:p>
            <a:r>
              <a:rPr lang="en-US" dirty="0"/>
              <a:t> </a:t>
            </a:r>
            <a:r>
              <a:rPr lang="en-US" b="1" dirty="0"/>
              <a:t>0.438</a:t>
            </a:r>
            <a:r>
              <a:rPr lang="en-US" dirty="0"/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011860" y="1370855"/>
            <a:ext cx="2133600" cy="533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External wall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493873" y="1370855"/>
            <a:ext cx="2133600" cy="533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Internal wall 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859138" y="5640261"/>
            <a:ext cx="1577102" cy="71508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U – value</a:t>
            </a:r>
          </a:p>
          <a:p>
            <a:r>
              <a:rPr lang="en-US" b="1" dirty="0"/>
              <a:t>1.61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9985F-332F-4E0C-9771-83916D93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22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7FA2DB-5072-4A9E-A7A9-1385A1163E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03" r="6188"/>
          <a:stretch/>
        </p:blipFill>
        <p:spPr>
          <a:xfrm>
            <a:off x="491702" y="2256691"/>
            <a:ext cx="3215346" cy="322579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1E4007-2E75-4B4C-8073-17AF036A4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228251"/>
            <a:ext cx="3215346" cy="325423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3052448581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8724388" cy="60960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3300" b="1" dirty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Thermal comfort Analysis </a:t>
            </a:r>
            <a:endParaRPr lang="en-US" sz="28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7144804" y="1747702"/>
            <a:ext cx="1524000" cy="8002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Relative humidity </a:t>
            </a:r>
          </a:p>
          <a:p>
            <a:pPr algn="ctr"/>
            <a:r>
              <a:rPr lang="en-US" dirty="0"/>
              <a:t>42 %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219981" y="3449626"/>
            <a:ext cx="1484815" cy="8002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Temperature </a:t>
            </a:r>
          </a:p>
          <a:p>
            <a:pPr algn="ctr"/>
            <a:r>
              <a:rPr lang="en-US" dirty="0"/>
              <a:t>23 C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7200389" y="5151550"/>
            <a:ext cx="1524000" cy="8002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Pierce PMV </a:t>
            </a:r>
          </a:p>
          <a:p>
            <a:pPr algn="ctr"/>
            <a:r>
              <a:rPr lang="en-US" dirty="0"/>
              <a:t>(-3 to +3)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E89C82B-E873-44FE-ADEF-39F0E733A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23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CCAF63-329F-4367-AF15-95D075752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135631"/>
            <a:ext cx="6705601" cy="1387011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90475E-7346-40C7-9BFD-2D821686E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465415"/>
            <a:ext cx="6705601" cy="1364847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81D51B-AD72-44C9-AEAF-8B7E30C34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399" y="4828011"/>
            <a:ext cx="6705601" cy="144735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3066111748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00275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latin typeface="+mn-lt"/>
              </a:rPr>
              <a:t> </a:t>
            </a:r>
            <a:r>
              <a:rPr lang="en-US" sz="2800" b="1" cap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Thermal Analysis </a:t>
            </a:r>
            <a:endParaRPr lang="en-US" sz="2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22E5CD-4993-468A-8F4D-2E1847B0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24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CE3D8CF-2855-4D49-AB9D-9BF2F32D8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548" y="1287462"/>
            <a:ext cx="7886700" cy="4351338"/>
          </a:xfrm>
        </p:spPr>
        <p:txBody>
          <a:bodyPr/>
          <a:lstStyle/>
          <a:p>
            <a:r>
              <a:rPr lang="en-US" sz="2400" dirty="0"/>
              <a:t>Total design heating capacity = 186 kW</a:t>
            </a:r>
          </a:p>
          <a:p>
            <a:r>
              <a:rPr lang="en-US" sz="2400" dirty="0"/>
              <a:t>Total design cooling capacity = 205 kW</a:t>
            </a:r>
          </a:p>
          <a:p>
            <a:r>
              <a:rPr lang="en-US" sz="2400" dirty="0"/>
              <a:t>Number of uncomfortable hour = 472.5 hour/year 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812817-C158-4D35-961C-5A96B2F78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7205" y="3025776"/>
            <a:ext cx="6687722" cy="19812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3032747569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8C0FC3-2DCB-497C-97E7-940E0BF74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25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3B7D9D-A5B1-46FE-8909-E801501589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1643977"/>
            <a:ext cx="4267200" cy="329086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9C1DC78-14FB-40EA-85C4-8C0F14E190A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8" y="1643977"/>
            <a:ext cx="4114801" cy="329086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13C4B4E-9D69-4D8F-AE8D-99BEA472CB43}"/>
              </a:ext>
            </a:extLst>
          </p:cNvPr>
          <p:cNvSpPr/>
          <p:nvPr/>
        </p:nvSpPr>
        <p:spPr>
          <a:xfrm>
            <a:off x="203980" y="854850"/>
            <a:ext cx="89154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000" b="1" dirty="0"/>
              <a:t>Daylight analysis for the model for the </a:t>
            </a:r>
            <a:r>
              <a:rPr lang="en-US" sz="2000" b="1" dirty="0"/>
              <a:t>ground </a:t>
            </a:r>
            <a:r>
              <a:rPr lang="x-none" sz="2000" b="1" dirty="0"/>
              <a:t>floor before and after</a:t>
            </a:r>
            <a:r>
              <a:rPr lang="en-US" sz="2000" b="1" dirty="0"/>
              <a:t> </a:t>
            </a:r>
            <a:r>
              <a:rPr lang="x-none" sz="2000" b="1" dirty="0"/>
              <a:t>modification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B994B17-2276-451C-A224-7CA090C54A8B}"/>
              </a:ext>
            </a:extLst>
          </p:cNvPr>
          <p:cNvSpPr/>
          <p:nvPr/>
        </p:nvSpPr>
        <p:spPr>
          <a:xfrm>
            <a:off x="1770857" y="4934842"/>
            <a:ext cx="103028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EDBB100-6DA4-4EEC-82E4-C137B075AAF8}"/>
              </a:ext>
            </a:extLst>
          </p:cNvPr>
          <p:cNvSpPr/>
          <p:nvPr/>
        </p:nvSpPr>
        <p:spPr>
          <a:xfrm>
            <a:off x="6287344" y="4998545"/>
            <a:ext cx="8365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After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737074010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991" y="136524"/>
            <a:ext cx="8058150" cy="906462"/>
          </a:xfrm>
        </p:spPr>
        <p:txBody>
          <a:bodyPr>
            <a:normAutofit/>
          </a:bodyPr>
          <a:lstStyle/>
          <a:p>
            <a:pPr algn="l"/>
            <a:r>
              <a:rPr lang="en-GB" sz="3200" b="1" cap="none" dirty="0">
                <a:latin typeface="+mn-lt"/>
                <a:ea typeface="+mn-ea"/>
                <a:cs typeface="+mn-cs"/>
              </a:rPr>
              <a:t>Ventilation</a:t>
            </a:r>
            <a:r>
              <a:rPr lang="en-GB" sz="3200" b="1" cap="none" dirty="0">
                <a:latin typeface="+mn-lt"/>
              </a:rPr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8C0FC3-2DCB-497C-97E7-940E0BF74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26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C1EFE5-185F-4F53-9A87-85D9CCD28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7718" y="1663723"/>
            <a:ext cx="7528559" cy="425291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77039FE-6EED-449B-8F50-65E287C90C30}"/>
              </a:ext>
            </a:extLst>
          </p:cNvPr>
          <p:cNvSpPr/>
          <p:nvPr/>
        </p:nvSpPr>
        <p:spPr>
          <a:xfrm>
            <a:off x="542924" y="914400"/>
            <a:ext cx="80581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N</a:t>
            </a:r>
            <a:r>
              <a:rPr lang="x-none" sz="2000" dirty="0"/>
              <a:t>atural ventilation is obtained through court yard truss system. </a:t>
            </a:r>
          </a:p>
        </p:txBody>
      </p:sp>
    </p:spTree>
    <p:extLst>
      <p:ext uri="{BB962C8B-B14F-4D97-AF65-F5344CB8AC3E}">
        <p14:creationId xmlns:p14="http://schemas.microsoft.com/office/powerpoint/2010/main" val="958337108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36525"/>
            <a:ext cx="8058150" cy="841712"/>
          </a:xfrm>
        </p:spPr>
        <p:txBody>
          <a:bodyPr>
            <a:normAutofit/>
          </a:bodyPr>
          <a:lstStyle/>
          <a:p>
            <a:pPr algn="l"/>
            <a:r>
              <a:rPr lang="en-US" sz="3200" b="1" cap="none" dirty="0"/>
              <a:t>Shading</a:t>
            </a:r>
            <a:r>
              <a:rPr lang="en-US" sz="3200" cap="none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573E8B-E482-4D1C-A8EA-7727E279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27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12593F-498A-4882-BF05-7CA945290A5A}"/>
              </a:ext>
            </a:extLst>
          </p:cNvPr>
          <p:cNvSpPr/>
          <p:nvPr/>
        </p:nvSpPr>
        <p:spPr>
          <a:xfrm>
            <a:off x="252337" y="1219200"/>
            <a:ext cx="26669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H</a:t>
            </a:r>
            <a:r>
              <a:rPr lang="x-none" sz="2000" dirty="0"/>
              <a:t>orizontal and vertical louvers were added to windows and curtains </a:t>
            </a:r>
            <a:r>
              <a:rPr lang="en-US" sz="2000" dirty="0"/>
              <a:t>of the southeastern and southwestern facades f</a:t>
            </a:r>
            <a:r>
              <a:rPr lang="x-none" sz="2000" dirty="0"/>
              <a:t>or the decreasing process of solar gain through glass</a:t>
            </a:r>
            <a:r>
              <a:rPr lang="en-US" sz="2000" dirty="0"/>
              <a:t>.</a:t>
            </a:r>
            <a:endParaRPr lang="x-none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C2416F-3B51-4C64-8CC1-E2D7E2B79F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106866"/>
            <a:ext cx="5843663" cy="512085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3585207087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1BFA-2B91-4DF0-A2D5-07E69DEB9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Structural Design </a:t>
            </a:r>
            <a:endParaRPr lang="x-none" b="1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B1062AA-1670-43BA-BCC8-183EBA1EC1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0427504"/>
              </p:ext>
            </p:extLst>
          </p:nvPr>
        </p:nvGraphicFramePr>
        <p:xfrm>
          <a:off x="628650" y="1825627"/>
          <a:ext cx="8134350" cy="4530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83555-8ABD-485F-9B8A-690342B60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28</a:t>
            </a:fld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700386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BB78D-F7F2-4DC6-AA16-7E3C4BF3C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44" y="228601"/>
            <a:ext cx="7886700" cy="762000"/>
          </a:xfrm>
        </p:spPr>
        <p:txBody>
          <a:bodyPr>
            <a:normAutofit/>
          </a:bodyPr>
          <a:lstStyle/>
          <a:p>
            <a:r>
              <a:rPr lang="en-US" sz="2800" b="1" dirty="0"/>
              <a:t>Structural Design </a:t>
            </a:r>
            <a:endParaRPr lang="x-none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F1EAA-9CFC-4DD8-961D-5587ECCD3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06856"/>
            <a:ext cx="7219950" cy="252694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250" b="1" dirty="0"/>
              <a:t> Codes</a:t>
            </a:r>
            <a:r>
              <a:rPr lang="en-US" sz="2250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IBC 2014 </a:t>
            </a:r>
            <a:endParaRPr lang="en-US" sz="225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 ACI 318M-14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AISC-16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325" b="1" dirty="0"/>
              <a:t> </a:t>
            </a:r>
            <a:r>
              <a:rPr lang="en-US" sz="2250" b="1" dirty="0"/>
              <a:t>Material Properties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 Reinforced Concrete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300" b="1" dirty="0"/>
          </a:p>
          <a:p>
            <a:endParaRPr lang="x-none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ECE617D-0E16-4C01-AFEB-8BA04FE621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040572"/>
              </p:ext>
            </p:extLst>
          </p:nvPr>
        </p:nvGraphicFramePr>
        <p:xfrm>
          <a:off x="612238" y="3886200"/>
          <a:ext cx="3427757" cy="16477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9349">
                  <a:extLst>
                    <a:ext uri="{9D8B030D-6E8A-4147-A177-3AD203B41FA5}">
                      <a16:colId xmlns:a16="http://schemas.microsoft.com/office/drawing/2014/main" val="1639380242"/>
                    </a:ext>
                  </a:extLst>
                </a:gridCol>
                <a:gridCol w="1008408">
                  <a:extLst>
                    <a:ext uri="{9D8B030D-6E8A-4147-A177-3AD203B41FA5}">
                      <a16:colId xmlns:a16="http://schemas.microsoft.com/office/drawing/2014/main" val="3195337559"/>
                    </a:ext>
                  </a:extLst>
                </a:gridCol>
              </a:tblGrid>
              <a:tr h="4083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Property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Value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36445"/>
                  </a:ext>
                </a:extLst>
              </a:tr>
              <a:tr h="4227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Compressive strength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fʹc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 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320715"/>
                  </a:ext>
                </a:extLst>
              </a:tr>
              <a:tr h="4083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Modulus of elasticity 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23025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595328"/>
                  </a:ext>
                </a:extLst>
              </a:tr>
              <a:tr h="4083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Poisson’s ratio U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076928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0D87EE3D-3666-4388-BB2E-60A0B07D7B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862" y="3886201"/>
            <a:ext cx="2920862" cy="164771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29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044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329544" cy="609600"/>
          </a:xfrm>
        </p:spPr>
        <p:txBody>
          <a:bodyPr>
            <a:noAutofit/>
          </a:bodyPr>
          <a:lstStyle/>
          <a:p>
            <a:br>
              <a:rPr lang="en-US" b="1" dirty="0">
                <a:latin typeface="+mn-lt"/>
              </a:rPr>
            </a:br>
            <a:r>
              <a:rPr lang="en-US" b="1" dirty="0">
                <a:latin typeface="+mn-lt"/>
              </a:rPr>
              <a:t>Introduction </a:t>
            </a:r>
            <a:br>
              <a:rPr lang="en-US" b="1" dirty="0">
                <a:latin typeface="+mn-lt"/>
              </a:rPr>
            </a:br>
            <a:r>
              <a:rPr lang="en-US" b="1" dirty="0">
                <a:latin typeface="+mn-lt"/>
              </a:rPr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7AC5F9-150B-4A5F-984C-1E7D8DA49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98E629-5B6F-4EA9-8BA7-1A2DC6285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ea typeface="Calibri" panose="020F0502020204030204" pitchFamily="34" charset="0"/>
                <a:cs typeface="Times New Roman" panose="02020603050405020304" pitchFamily="18" charset="0"/>
              </a:rPr>
              <a:t>Integrated Re-design of the Faculty of Economics at Palestine Technical University.</a:t>
            </a:r>
          </a:p>
          <a:p>
            <a:pPr marL="0" indent="0">
              <a:buNone/>
            </a:pPr>
            <a:endParaRPr lang="en-US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/>
              <a:t>Statistics at Palestine Technical University indicate that the number of students enrolled in the Faculty of Economics has been increasing in recent years.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Total number of students is 1800 ( 2019/2020).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Total number of employees is 70 .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595191364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6C127-5D04-48F9-8057-7CA575FFBD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054" y="79209"/>
            <a:ext cx="7886700" cy="235300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1800" dirty="0"/>
              <a:t>Reinforcing Steel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1800" dirty="0"/>
              <a:t>Structural Steel </a:t>
            </a:r>
          </a:p>
          <a:p>
            <a:pPr marL="0" indent="0">
              <a:buNone/>
            </a:pPr>
            <a:endParaRPr lang="x-none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25579A3-3AD5-4A32-A45F-6496F5BA63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55540"/>
              </p:ext>
            </p:extLst>
          </p:nvPr>
        </p:nvGraphicFramePr>
        <p:xfrm>
          <a:off x="428503" y="457200"/>
          <a:ext cx="3866322" cy="14908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9464">
                  <a:extLst>
                    <a:ext uri="{9D8B030D-6E8A-4147-A177-3AD203B41FA5}">
                      <a16:colId xmlns:a16="http://schemas.microsoft.com/office/drawing/2014/main" val="4126224705"/>
                    </a:ext>
                  </a:extLst>
                </a:gridCol>
                <a:gridCol w="1846858">
                  <a:extLst>
                    <a:ext uri="{9D8B030D-6E8A-4147-A177-3AD203B41FA5}">
                      <a16:colId xmlns:a16="http://schemas.microsoft.com/office/drawing/2014/main" val="4149636400"/>
                    </a:ext>
                  </a:extLst>
                </a:gridCol>
              </a:tblGrid>
              <a:tr h="2879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Property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Value 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262381"/>
                  </a:ext>
                </a:extLst>
              </a:tr>
              <a:tr h="2879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Grade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Grade 60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118277"/>
                  </a:ext>
                </a:extLst>
              </a:tr>
              <a:tr h="323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Modulus of elasticity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200 GPa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021037"/>
                  </a:ext>
                </a:extLst>
              </a:tr>
              <a:tr h="2879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Yielding strength 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420 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450510"/>
                  </a:ext>
                </a:extLst>
              </a:tr>
              <a:tr h="3034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Ultimate strength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620 MPa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25312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966F79A-91D0-42AD-A1C2-50BC2BA4AE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805850"/>
              </p:ext>
            </p:extLst>
          </p:nvPr>
        </p:nvGraphicFramePr>
        <p:xfrm>
          <a:off x="428503" y="2432215"/>
          <a:ext cx="3866322" cy="14908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9464">
                  <a:extLst>
                    <a:ext uri="{9D8B030D-6E8A-4147-A177-3AD203B41FA5}">
                      <a16:colId xmlns:a16="http://schemas.microsoft.com/office/drawing/2014/main" val="4126224705"/>
                    </a:ext>
                  </a:extLst>
                </a:gridCol>
                <a:gridCol w="1846858">
                  <a:extLst>
                    <a:ext uri="{9D8B030D-6E8A-4147-A177-3AD203B41FA5}">
                      <a16:colId xmlns:a16="http://schemas.microsoft.com/office/drawing/2014/main" val="4149636400"/>
                    </a:ext>
                  </a:extLst>
                </a:gridCol>
              </a:tblGrid>
              <a:tr h="2879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Property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Value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262381"/>
                  </a:ext>
                </a:extLst>
              </a:tr>
              <a:tr h="2879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Grade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Grade 50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118277"/>
                  </a:ext>
                </a:extLst>
              </a:tr>
              <a:tr h="323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Modulus of elasticity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200 GPa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021037"/>
                  </a:ext>
                </a:extLst>
              </a:tr>
              <a:tr h="2879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Yielding strength 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340 MPa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450510"/>
                  </a:ext>
                </a:extLst>
              </a:tr>
              <a:tr h="3034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Ultimate strength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450 MPa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253125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2B23C60C-351B-4CAA-BEEF-67BEE6B1ED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346" y="430185"/>
            <a:ext cx="3349487" cy="165105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A4217B-D323-4645-AA5D-8A78AE2A68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397427"/>
            <a:ext cx="3349486" cy="156044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3943A47-94AF-4CFC-B8F2-A286E40CC3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030794"/>
              </p:ext>
            </p:extLst>
          </p:nvPr>
        </p:nvGraphicFramePr>
        <p:xfrm>
          <a:off x="428503" y="4256191"/>
          <a:ext cx="3841740" cy="252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6141">
                  <a:extLst>
                    <a:ext uri="{9D8B030D-6E8A-4147-A177-3AD203B41FA5}">
                      <a16:colId xmlns:a16="http://schemas.microsoft.com/office/drawing/2014/main" val="244136343"/>
                    </a:ext>
                  </a:extLst>
                </a:gridCol>
                <a:gridCol w="1525599">
                  <a:extLst>
                    <a:ext uri="{9D8B030D-6E8A-4147-A177-3AD203B41FA5}">
                      <a16:colId xmlns:a16="http://schemas.microsoft.com/office/drawing/2014/main" val="3210994620"/>
                    </a:ext>
                  </a:extLst>
                </a:gridCol>
              </a:tblGrid>
              <a:tr h="2684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Load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Value 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359920"/>
                  </a:ext>
                </a:extLst>
              </a:tr>
              <a:tr h="2684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Live load 1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5 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/m²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458362"/>
                  </a:ext>
                </a:extLst>
              </a:tr>
              <a:tr h="281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Live load 2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3 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/m²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552480"/>
                  </a:ext>
                </a:extLst>
              </a:tr>
              <a:tr h="2810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Live load 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</a:t>
                      </a:r>
                      <a:r>
                        <a:rPr lang="en-US" sz="15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/m²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051838"/>
                  </a:ext>
                </a:extLst>
              </a:tr>
              <a:tr h="3739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Super imposed dead load 1,2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5 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/m²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181106"/>
                  </a:ext>
                </a:extLst>
              </a:tr>
              <a:tr h="269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Super imposed dead load 3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 </a:t>
                      </a:r>
                      <a:r>
                        <a:rPr lang="en-US" sz="15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/m²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6789535"/>
                  </a:ext>
                </a:extLst>
              </a:tr>
              <a:tr h="269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Snow load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0.15 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r>
                        <a:rPr lang="en-US" sz="15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/m²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3926698"/>
                  </a:ext>
                </a:extLst>
              </a:tr>
              <a:tr h="269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Wind load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</a:t>
                      </a:r>
                      <a:r>
                        <a:rPr lang="en-US" sz="15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/m²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488949"/>
                  </a:ext>
                </a:extLst>
              </a:tr>
            </a:tbl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1505407-B9C6-4182-8BDA-03CFEA86E7EB}"/>
              </a:ext>
            </a:extLst>
          </p:cNvPr>
          <p:cNvSpPr txBox="1">
            <a:spLocks/>
          </p:cNvSpPr>
          <p:nvPr/>
        </p:nvSpPr>
        <p:spPr>
          <a:xfrm>
            <a:off x="5715000" y="4750490"/>
            <a:ext cx="2495550" cy="40501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sz="2400" dirty="0"/>
              <a:t>Designed Loads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x-none" dirty="0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2A1A308A-C158-48F2-9401-5FBE66BF462E}"/>
              </a:ext>
            </a:extLst>
          </p:cNvPr>
          <p:cNvCxnSpPr/>
          <p:nvPr/>
        </p:nvCxnSpPr>
        <p:spPr>
          <a:xfrm rot="10800000" flipV="1">
            <a:off x="4572000" y="4953000"/>
            <a:ext cx="990600" cy="533400"/>
          </a:xfrm>
          <a:prstGeom prst="bentConnector3">
            <a:avLst/>
          </a:prstGeom>
          <a:ln w="57150"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30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6318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547F8-639F-43E0-B1B1-404750B48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381000"/>
            <a:ext cx="8515350" cy="5105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Earth quick load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 Short period spectral acceleration ( Ss) = 0.45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 one second period spectral acceleration ( S1) = 0.09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Soli profile: Stiff soil with site classification D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Site coefficient Fa = 1.44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Site coefficient </a:t>
            </a:r>
            <a:r>
              <a:rPr lang="en-US" sz="2000" dirty="0" err="1"/>
              <a:t>Fv</a:t>
            </a:r>
            <a:r>
              <a:rPr lang="en-US" sz="2000" dirty="0"/>
              <a:t> = 2.4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Structural system block 1 : Special reinforced concrete shear walls (R = 6)</a:t>
            </a:r>
            <a:endParaRPr lang="en-US" sz="20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 Structural system block 2 : Special reinforced concrete moment frames (R = 8)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endParaRPr 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31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7149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F312073-7B11-4F9F-A87D-ED02F9B8E795}"/>
              </a:ext>
            </a:extLst>
          </p:cNvPr>
          <p:cNvSpPr txBox="1"/>
          <p:nvPr/>
        </p:nvSpPr>
        <p:spPr>
          <a:xfrm>
            <a:off x="609600" y="379089"/>
            <a:ext cx="2743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Structural blocks </a:t>
            </a:r>
            <a:endParaRPr lang="x-none" sz="24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32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168D6B-6C16-4E8F-BDFA-41B0F3B68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2412" y="1076325"/>
            <a:ext cx="8639175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4221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BCC88E-EF7A-485B-9EC9-5A6766D84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76" y="482622"/>
            <a:ext cx="7251423" cy="4927578"/>
          </a:xfrm>
        </p:spPr>
        <p:txBody>
          <a:bodyPr>
            <a:normAutofit/>
          </a:bodyPr>
          <a:lstStyle/>
          <a:p>
            <a:pPr marL="428625" indent="-342900">
              <a:buFont typeface="Wingdings" panose="05000000000000000000" pitchFamily="2" charset="2"/>
              <a:buChar char="v"/>
            </a:pPr>
            <a:r>
              <a:rPr lang="en-US" sz="2400" b="1" dirty="0"/>
              <a:t>Verifications checks </a:t>
            </a:r>
          </a:p>
          <a:p>
            <a:pPr marL="85725" indent="0">
              <a:buNone/>
            </a:pPr>
            <a:endParaRPr lang="en-US" sz="1200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Compatibility  check   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Equilibrium  check    </a:t>
            </a:r>
            <a:endParaRPr lang="ar-JO" sz="1800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Internal Forces check</a:t>
            </a:r>
            <a:endParaRPr lang="ar-JO" sz="1800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Deflection check </a:t>
            </a:r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ar-JO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900" dirty="0"/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en-US" sz="1200" dirty="0"/>
          </a:p>
          <a:p>
            <a:pPr marL="85725" indent="0">
              <a:buNone/>
            </a:pPr>
            <a:endParaRPr lang="en-US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0E7A68-B1BE-4998-BE03-BBC026C323C1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96948" y="2005219"/>
            <a:ext cx="3563179" cy="258914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709CDA-4F43-4BF0-A339-9F41CFC21A78}"/>
              </a:ext>
            </a:extLst>
          </p:cNvPr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95600" y="2005219"/>
            <a:ext cx="2710897" cy="258914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D569C8-00A4-4CBA-B825-F5C03C250551}"/>
              </a:ext>
            </a:extLst>
          </p:cNvPr>
          <p:cNvSpPr txBox="1"/>
          <p:nvPr/>
        </p:nvSpPr>
        <p:spPr>
          <a:xfrm>
            <a:off x="3498572" y="4701783"/>
            <a:ext cx="1073427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Block 2</a:t>
            </a:r>
            <a:endParaRPr lang="x-none" sz="15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A0B1B-A346-496A-A6D5-0BB8838B2355}"/>
              </a:ext>
            </a:extLst>
          </p:cNvPr>
          <p:cNvSpPr txBox="1"/>
          <p:nvPr/>
        </p:nvSpPr>
        <p:spPr>
          <a:xfrm>
            <a:off x="6701456" y="4734660"/>
            <a:ext cx="1073427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Block 1</a:t>
            </a:r>
            <a:endParaRPr lang="x-none" sz="15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33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7235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BCC88E-EF7A-485B-9EC9-5A6766D84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726" y="213284"/>
            <a:ext cx="6604552" cy="820696"/>
          </a:xfrm>
        </p:spPr>
        <p:txBody>
          <a:bodyPr>
            <a:normAutofit/>
          </a:bodyPr>
          <a:lstStyle/>
          <a:p>
            <a:pPr marL="428625" indent="-342900">
              <a:buFont typeface="Wingdings" panose="05000000000000000000" pitchFamily="2" charset="2"/>
              <a:buChar char="v"/>
            </a:pPr>
            <a:r>
              <a:rPr lang="en-US" sz="2400" b="1" dirty="0"/>
              <a:t>Seismic load checks </a:t>
            </a:r>
            <a:endParaRPr lang="en-US" b="1" dirty="0"/>
          </a:p>
          <a:p>
            <a:pPr marL="428625" indent="-342900">
              <a:buFont typeface="Wingdings" panose="05000000000000000000" pitchFamily="2" charset="2"/>
              <a:buChar char="ü"/>
            </a:pPr>
            <a:r>
              <a:rPr lang="en-US" sz="1800" dirty="0"/>
              <a:t>Mass participation ratio for modal analysis check</a:t>
            </a:r>
          </a:p>
          <a:p>
            <a:pPr marL="85725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ar-JO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900" dirty="0"/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en-US" sz="1200" dirty="0"/>
          </a:p>
          <a:p>
            <a:pPr marL="85725" indent="0">
              <a:buNone/>
            </a:pPr>
            <a:endParaRPr lang="en-US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2E98CE-FCB4-4773-9025-661A44546B2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60520" y="1033980"/>
            <a:ext cx="7323366" cy="137179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29CFB0-979F-4BEB-9145-7E3857750747}"/>
              </a:ext>
            </a:extLst>
          </p:cNvPr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" t="3476" r="623" b="4427"/>
          <a:stretch/>
        </p:blipFill>
        <p:spPr bwMode="auto">
          <a:xfrm>
            <a:off x="566382" y="2530244"/>
            <a:ext cx="7274119" cy="103636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08D5D92-9B32-4E55-BBD2-5AE4AAC68F57}"/>
              </a:ext>
            </a:extLst>
          </p:cNvPr>
          <p:cNvSpPr/>
          <p:nvPr/>
        </p:nvSpPr>
        <p:spPr>
          <a:xfrm>
            <a:off x="1507483" y="2222824"/>
            <a:ext cx="728003" cy="21376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 defTabSz="685800"/>
            <a:endParaRPr lang="x-none" sz="135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C6A985-02EA-404D-90EB-BA45A3514420}"/>
              </a:ext>
            </a:extLst>
          </p:cNvPr>
          <p:cNvSpPr/>
          <p:nvPr/>
        </p:nvSpPr>
        <p:spPr>
          <a:xfrm>
            <a:off x="5105400" y="2192135"/>
            <a:ext cx="1434905" cy="21376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685800"/>
            <a:endParaRPr lang="x-none" sz="1350">
              <a:solidFill>
                <a:prstClr val="white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982841-FFB1-4D60-9D7F-8AE3B761C5B2}"/>
              </a:ext>
            </a:extLst>
          </p:cNvPr>
          <p:cNvSpPr/>
          <p:nvPr/>
        </p:nvSpPr>
        <p:spPr>
          <a:xfrm>
            <a:off x="1507483" y="3349149"/>
            <a:ext cx="904346" cy="23178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685800"/>
            <a:endParaRPr lang="x-none" sz="1350">
              <a:solidFill>
                <a:prstClr val="white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D459D2-FFFC-48C7-86C8-46209BFAB007}"/>
              </a:ext>
            </a:extLst>
          </p:cNvPr>
          <p:cNvSpPr/>
          <p:nvPr/>
        </p:nvSpPr>
        <p:spPr>
          <a:xfrm>
            <a:off x="6102474" y="3374298"/>
            <a:ext cx="1781412" cy="23178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685800"/>
            <a:endParaRPr lang="x-none" sz="1350">
              <a:solidFill>
                <a:prstClr val="white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15FEF8-AFA7-4320-8DBC-4C9120E6FFEB}"/>
              </a:ext>
            </a:extLst>
          </p:cNvPr>
          <p:cNvSpPr/>
          <p:nvPr/>
        </p:nvSpPr>
        <p:spPr>
          <a:xfrm>
            <a:off x="311274" y="3794173"/>
            <a:ext cx="579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8625" indent="-342900">
              <a:buFont typeface="Wingdings" panose="05000000000000000000" pitchFamily="2" charset="2"/>
              <a:buChar char="ü"/>
            </a:pPr>
            <a:r>
              <a:rPr lang="en-US" dirty="0"/>
              <a:t>Base shear for response spectrum analysis check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60DE757-E23E-4399-B792-56EC94AA3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44594"/>
              </p:ext>
            </p:extLst>
          </p:nvPr>
        </p:nvGraphicFramePr>
        <p:xfrm>
          <a:off x="445088" y="4165804"/>
          <a:ext cx="7603477" cy="9809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4948">
                  <a:extLst>
                    <a:ext uri="{9D8B030D-6E8A-4147-A177-3AD203B41FA5}">
                      <a16:colId xmlns:a16="http://schemas.microsoft.com/office/drawing/2014/main" val="2271032079"/>
                    </a:ext>
                  </a:extLst>
                </a:gridCol>
                <a:gridCol w="834887">
                  <a:extLst>
                    <a:ext uri="{9D8B030D-6E8A-4147-A177-3AD203B41FA5}">
                      <a16:colId xmlns:a16="http://schemas.microsoft.com/office/drawing/2014/main" val="2046236654"/>
                    </a:ext>
                  </a:extLst>
                </a:gridCol>
                <a:gridCol w="794551">
                  <a:extLst>
                    <a:ext uri="{9D8B030D-6E8A-4147-A177-3AD203B41FA5}">
                      <a16:colId xmlns:a16="http://schemas.microsoft.com/office/drawing/2014/main" val="913695138"/>
                    </a:ext>
                  </a:extLst>
                </a:gridCol>
                <a:gridCol w="1014206">
                  <a:extLst>
                    <a:ext uri="{9D8B030D-6E8A-4147-A177-3AD203B41FA5}">
                      <a16:colId xmlns:a16="http://schemas.microsoft.com/office/drawing/2014/main" val="1149203944"/>
                    </a:ext>
                  </a:extLst>
                </a:gridCol>
                <a:gridCol w="1322111">
                  <a:extLst>
                    <a:ext uri="{9D8B030D-6E8A-4147-A177-3AD203B41FA5}">
                      <a16:colId xmlns:a16="http://schemas.microsoft.com/office/drawing/2014/main" val="1596709261"/>
                    </a:ext>
                  </a:extLst>
                </a:gridCol>
                <a:gridCol w="954157">
                  <a:extLst>
                    <a:ext uri="{9D8B030D-6E8A-4147-A177-3AD203B41FA5}">
                      <a16:colId xmlns:a16="http://schemas.microsoft.com/office/drawing/2014/main" val="2759369398"/>
                    </a:ext>
                  </a:extLst>
                </a:gridCol>
                <a:gridCol w="884582">
                  <a:extLst>
                    <a:ext uri="{9D8B030D-6E8A-4147-A177-3AD203B41FA5}">
                      <a16:colId xmlns:a16="http://schemas.microsoft.com/office/drawing/2014/main" val="3029113187"/>
                    </a:ext>
                  </a:extLst>
                </a:gridCol>
                <a:gridCol w="974035">
                  <a:extLst>
                    <a:ext uri="{9D8B030D-6E8A-4147-A177-3AD203B41FA5}">
                      <a16:colId xmlns:a16="http://schemas.microsoft.com/office/drawing/2014/main" val="3236068471"/>
                    </a:ext>
                  </a:extLst>
                </a:gridCol>
              </a:tblGrid>
              <a:tr h="3515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Load case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EQ res1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EQ eq 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EQ eq /EQ res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New scale factor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EQ res2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EQ eq 2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Difference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276487"/>
                  </a:ext>
                </a:extLst>
              </a:tr>
              <a:tr h="3242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Vx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7509.9773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8087.1576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1.077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2736.58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7917.4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7178.5079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0.02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459301"/>
                  </a:ext>
                </a:extLst>
              </a:tr>
              <a:tr h="3051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Vy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8039.4138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7908.6191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0.984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2500.27512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8081.8527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7178.5096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2.00E-07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010351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22C2CC54-3F06-49A3-9AF4-D90885880A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486511"/>
              </p:ext>
            </p:extLst>
          </p:nvPr>
        </p:nvGraphicFramePr>
        <p:xfrm>
          <a:off x="410524" y="5326642"/>
          <a:ext cx="7623357" cy="8793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4990">
                  <a:extLst>
                    <a:ext uri="{9D8B030D-6E8A-4147-A177-3AD203B41FA5}">
                      <a16:colId xmlns:a16="http://schemas.microsoft.com/office/drawing/2014/main" val="3303185172"/>
                    </a:ext>
                  </a:extLst>
                </a:gridCol>
                <a:gridCol w="815009">
                  <a:extLst>
                    <a:ext uri="{9D8B030D-6E8A-4147-A177-3AD203B41FA5}">
                      <a16:colId xmlns:a16="http://schemas.microsoft.com/office/drawing/2014/main" val="495528699"/>
                    </a:ext>
                  </a:extLst>
                </a:gridCol>
                <a:gridCol w="824948">
                  <a:extLst>
                    <a:ext uri="{9D8B030D-6E8A-4147-A177-3AD203B41FA5}">
                      <a16:colId xmlns:a16="http://schemas.microsoft.com/office/drawing/2014/main" val="1704237726"/>
                    </a:ext>
                  </a:extLst>
                </a:gridCol>
                <a:gridCol w="983975">
                  <a:extLst>
                    <a:ext uri="{9D8B030D-6E8A-4147-A177-3AD203B41FA5}">
                      <a16:colId xmlns:a16="http://schemas.microsoft.com/office/drawing/2014/main" val="2955471985"/>
                    </a:ext>
                  </a:extLst>
                </a:gridCol>
                <a:gridCol w="1321904">
                  <a:extLst>
                    <a:ext uri="{9D8B030D-6E8A-4147-A177-3AD203B41FA5}">
                      <a16:colId xmlns:a16="http://schemas.microsoft.com/office/drawing/2014/main" val="3271188348"/>
                    </a:ext>
                  </a:extLst>
                </a:gridCol>
                <a:gridCol w="974035">
                  <a:extLst>
                    <a:ext uri="{9D8B030D-6E8A-4147-A177-3AD203B41FA5}">
                      <a16:colId xmlns:a16="http://schemas.microsoft.com/office/drawing/2014/main" val="4142020279"/>
                    </a:ext>
                  </a:extLst>
                </a:gridCol>
                <a:gridCol w="874643">
                  <a:extLst>
                    <a:ext uri="{9D8B030D-6E8A-4147-A177-3AD203B41FA5}">
                      <a16:colId xmlns:a16="http://schemas.microsoft.com/office/drawing/2014/main" val="4011628360"/>
                    </a:ext>
                  </a:extLst>
                </a:gridCol>
                <a:gridCol w="1003853">
                  <a:extLst>
                    <a:ext uri="{9D8B030D-6E8A-4147-A177-3AD203B41FA5}">
                      <a16:colId xmlns:a16="http://schemas.microsoft.com/office/drawing/2014/main" val="1854263632"/>
                    </a:ext>
                  </a:extLst>
                </a:gridCol>
              </a:tblGrid>
              <a:tr h="3326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Load case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EQ res1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EQ eq 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EQ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eq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/EQ res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New scale factor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EQ res2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EQ eq 2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Difference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547075"/>
                  </a:ext>
                </a:extLst>
              </a:tr>
              <a:tr h="2683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Vx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132.9473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445.307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3.35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5134.91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445.307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445.373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48820"/>
                  </a:ext>
                </a:extLst>
              </a:tr>
              <a:tr h="2782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Vy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563.4189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553.795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0.983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1506.742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553.795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553.654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2.00E-01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234191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34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5335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BCC88E-EF7A-485B-9EC9-5A6766D84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304801"/>
            <a:ext cx="3733800" cy="1447800"/>
          </a:xfrm>
        </p:spPr>
        <p:txBody>
          <a:bodyPr>
            <a:normAutofit/>
          </a:bodyPr>
          <a:lstStyle/>
          <a:p>
            <a:pPr marL="428625" indent="-342900">
              <a:buFont typeface="Wingdings" panose="05000000000000000000" pitchFamily="2" charset="2"/>
              <a:buChar char="v"/>
            </a:pPr>
            <a:r>
              <a:rPr lang="en-US" sz="2400" b="1" dirty="0"/>
              <a:t>Seismic load checks </a:t>
            </a:r>
          </a:p>
          <a:p>
            <a:pPr marL="85725" indent="0">
              <a:buNone/>
            </a:pPr>
            <a:endParaRPr lang="en-US" b="1" dirty="0"/>
          </a:p>
          <a:p>
            <a:pPr marL="428625" indent="-342900">
              <a:buFont typeface="Wingdings" panose="05000000000000000000" pitchFamily="2" charset="2"/>
              <a:buChar char="ü"/>
            </a:pPr>
            <a:r>
              <a:rPr lang="en-US" sz="1800" dirty="0"/>
              <a:t>Drift check </a:t>
            </a:r>
          </a:p>
          <a:p>
            <a:pPr marL="85725" indent="0">
              <a:buNone/>
            </a:pPr>
            <a:endParaRPr lang="en-US" sz="1800" dirty="0"/>
          </a:p>
          <a:p>
            <a:pPr marL="85725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ar-JO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900" dirty="0"/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en-US" sz="1200" dirty="0"/>
          </a:p>
          <a:p>
            <a:pPr marL="85725" indent="0">
              <a:buNone/>
            </a:pPr>
            <a:endParaRPr lang="en-US" sz="12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2225EA3-45BB-4D16-9F99-46D93A9B982D}"/>
              </a:ext>
            </a:extLst>
          </p:cNvPr>
          <p:cNvGraphicFramePr>
            <a:graphicFrameLocks noGrp="1"/>
          </p:cNvGraphicFramePr>
          <p:nvPr/>
        </p:nvGraphicFramePr>
        <p:xfrm>
          <a:off x="3451168" y="857251"/>
          <a:ext cx="5692834" cy="514350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617288">
                  <a:extLst>
                    <a:ext uri="{9D8B030D-6E8A-4147-A177-3AD203B41FA5}">
                      <a16:colId xmlns:a16="http://schemas.microsoft.com/office/drawing/2014/main" val="275540775"/>
                    </a:ext>
                  </a:extLst>
                </a:gridCol>
                <a:gridCol w="614009">
                  <a:extLst>
                    <a:ext uri="{9D8B030D-6E8A-4147-A177-3AD203B41FA5}">
                      <a16:colId xmlns:a16="http://schemas.microsoft.com/office/drawing/2014/main" val="3256914335"/>
                    </a:ext>
                  </a:extLst>
                </a:gridCol>
                <a:gridCol w="1268477">
                  <a:extLst>
                    <a:ext uri="{9D8B030D-6E8A-4147-A177-3AD203B41FA5}">
                      <a16:colId xmlns:a16="http://schemas.microsoft.com/office/drawing/2014/main" val="1798136384"/>
                    </a:ext>
                  </a:extLst>
                </a:gridCol>
                <a:gridCol w="1366892">
                  <a:extLst>
                    <a:ext uri="{9D8B030D-6E8A-4147-A177-3AD203B41FA5}">
                      <a16:colId xmlns:a16="http://schemas.microsoft.com/office/drawing/2014/main" val="3493766185"/>
                    </a:ext>
                  </a:extLst>
                </a:gridCol>
                <a:gridCol w="1160247">
                  <a:extLst>
                    <a:ext uri="{9D8B030D-6E8A-4147-A177-3AD203B41FA5}">
                      <a16:colId xmlns:a16="http://schemas.microsoft.com/office/drawing/2014/main" val="2480894988"/>
                    </a:ext>
                  </a:extLst>
                </a:gridCol>
                <a:gridCol w="665921">
                  <a:extLst>
                    <a:ext uri="{9D8B030D-6E8A-4147-A177-3AD203B41FA5}">
                      <a16:colId xmlns:a16="http://schemas.microsoft.com/office/drawing/2014/main" val="3244135988"/>
                    </a:ext>
                  </a:extLst>
                </a:gridCol>
              </a:tblGrid>
              <a:tr h="3991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Direction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Design elastic story drifts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Design inelastic story drifts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Allowable story drift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Check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1166978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Story6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0.000154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0.000616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680467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Story6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0.000818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0.003272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0680277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Story5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0.000621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0.002484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478871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Story5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0.002541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0.010164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362306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0.000806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>
                          <a:solidFill>
                            <a:schemeClr val="tx1"/>
                          </a:solidFill>
                          <a:effectLst/>
                        </a:rPr>
                        <a:t>0.003224</a:t>
                      </a:r>
                      <a:endParaRPr lang="en-US" sz="900" b="1" u="sng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4958437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0.001842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0.007368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2993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0.00092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>
                          <a:solidFill>
                            <a:schemeClr val="tx1"/>
                          </a:solidFill>
                          <a:effectLst/>
                        </a:rPr>
                        <a:t>0.00368</a:t>
                      </a:r>
                      <a:endParaRPr lang="en-US" sz="900" b="1" u="sng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694150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0.001481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0.005924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97027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0.00102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0.00408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5420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0.001506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0.006024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799360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0.0011974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0.0047896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943419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0.0012445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0.004978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5544319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Story6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0.003573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>
                          <a:solidFill>
                            <a:schemeClr val="tx1"/>
                          </a:solidFill>
                          <a:effectLst/>
                        </a:rPr>
                        <a:t>0.014292</a:t>
                      </a:r>
                      <a:endParaRPr lang="en-US" sz="900" b="1" u="sng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532778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Story5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0.00057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>
                          <a:solidFill>
                            <a:schemeClr val="tx1"/>
                          </a:solidFill>
                          <a:effectLst/>
                        </a:rPr>
                        <a:t>0.00228</a:t>
                      </a:r>
                      <a:endParaRPr lang="en-US" sz="900" b="1" u="sng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553365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Story5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0.001243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0.004972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93834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0.000746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0.002984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684407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0.001675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0.0067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595163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0.000847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>
                          <a:solidFill>
                            <a:schemeClr val="tx1"/>
                          </a:solidFill>
                          <a:effectLst/>
                        </a:rPr>
                        <a:t>0.003388</a:t>
                      </a:r>
                      <a:endParaRPr lang="en-US" sz="900" b="1" u="sng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310000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0.002014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0.008056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453897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0.000863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0.003452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447055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0.001904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0.007616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301694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0.0012366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0.0049464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299841"/>
                  </a:ext>
                </a:extLst>
              </a:tr>
              <a:tr h="1845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0.0011192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0.0044768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881" marR="36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22216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8BBE64D-2CD6-47C6-BC55-D98D308A7D81}"/>
              </a:ext>
            </a:extLst>
          </p:cNvPr>
          <p:cNvGraphicFramePr>
            <a:graphicFrameLocks noGrp="1"/>
          </p:cNvGraphicFramePr>
          <p:nvPr/>
        </p:nvGraphicFramePr>
        <p:xfrm>
          <a:off x="0" y="2947284"/>
          <a:ext cx="3451167" cy="11685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7565">
                  <a:extLst>
                    <a:ext uri="{9D8B030D-6E8A-4147-A177-3AD203B41FA5}">
                      <a16:colId xmlns:a16="http://schemas.microsoft.com/office/drawing/2014/main" val="2688055502"/>
                    </a:ext>
                  </a:extLst>
                </a:gridCol>
                <a:gridCol w="606287">
                  <a:extLst>
                    <a:ext uri="{9D8B030D-6E8A-4147-A177-3AD203B41FA5}">
                      <a16:colId xmlns:a16="http://schemas.microsoft.com/office/drawing/2014/main" val="1301969363"/>
                    </a:ext>
                  </a:extLst>
                </a:gridCol>
                <a:gridCol w="665921">
                  <a:extLst>
                    <a:ext uri="{9D8B030D-6E8A-4147-A177-3AD203B41FA5}">
                      <a16:colId xmlns:a16="http://schemas.microsoft.com/office/drawing/2014/main" val="2270060094"/>
                    </a:ext>
                  </a:extLst>
                </a:gridCol>
                <a:gridCol w="705679">
                  <a:extLst>
                    <a:ext uri="{9D8B030D-6E8A-4147-A177-3AD203B41FA5}">
                      <a16:colId xmlns:a16="http://schemas.microsoft.com/office/drawing/2014/main" val="777773526"/>
                    </a:ext>
                  </a:extLst>
                </a:gridCol>
                <a:gridCol w="616226">
                  <a:extLst>
                    <a:ext uri="{9D8B030D-6E8A-4147-A177-3AD203B41FA5}">
                      <a16:colId xmlns:a16="http://schemas.microsoft.com/office/drawing/2014/main" val="2874387419"/>
                    </a:ext>
                  </a:extLst>
                </a:gridCol>
                <a:gridCol w="459489">
                  <a:extLst>
                    <a:ext uri="{9D8B030D-6E8A-4147-A177-3AD203B41FA5}">
                      <a16:colId xmlns:a16="http://schemas.microsoft.com/office/drawing/2014/main" val="2171538848"/>
                    </a:ext>
                  </a:extLst>
                </a:gridCol>
              </a:tblGrid>
              <a:tr h="3895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Direction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Elastic story drifts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Inelastic story drifts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Allowable story drift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Check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875441"/>
                  </a:ext>
                </a:extLst>
              </a:tr>
              <a:tr h="3895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0.00318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>
                          <a:solidFill>
                            <a:schemeClr val="tx1"/>
                          </a:solidFill>
                          <a:effectLst/>
                        </a:rPr>
                        <a:t>0.014</a:t>
                      </a:r>
                      <a:endParaRPr lang="en-US" sz="900" b="1" u="sng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9799982"/>
                  </a:ext>
                </a:extLst>
              </a:tr>
              <a:tr h="3895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0.00034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</a:rPr>
                        <a:t>0.0015</a:t>
                      </a:r>
                      <a:endParaRPr lang="en-US" sz="900" b="1" u="sng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0.015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046103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35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5337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BCC88E-EF7A-485B-9EC9-5A6766D84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50827"/>
            <a:ext cx="6204502" cy="1257301"/>
          </a:xfrm>
        </p:spPr>
        <p:txBody>
          <a:bodyPr>
            <a:normAutofit/>
          </a:bodyPr>
          <a:lstStyle/>
          <a:p>
            <a:pPr marL="428625" indent="-342900">
              <a:buFont typeface="Wingdings" panose="05000000000000000000" pitchFamily="2" charset="2"/>
              <a:buChar char="v"/>
            </a:pPr>
            <a:r>
              <a:rPr lang="en-US" sz="2400" b="1" dirty="0"/>
              <a:t>Seismic load checks </a:t>
            </a:r>
          </a:p>
          <a:p>
            <a:pPr marL="85725" indent="0">
              <a:buNone/>
            </a:pPr>
            <a:endParaRPr lang="en-US" b="1" dirty="0"/>
          </a:p>
          <a:p>
            <a:pPr marL="428625" indent="-342900">
              <a:buFont typeface="Wingdings" panose="05000000000000000000" pitchFamily="2" charset="2"/>
              <a:buChar char="ü"/>
            </a:pPr>
            <a:r>
              <a:rPr lang="en-US" sz="1800" dirty="0"/>
              <a:t>P- Delta check </a:t>
            </a:r>
          </a:p>
          <a:p>
            <a:pPr marL="85725" indent="0">
              <a:buNone/>
            </a:pPr>
            <a:endParaRPr lang="en-US" sz="1800" dirty="0"/>
          </a:p>
          <a:p>
            <a:pPr marL="85725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ar-JO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900" dirty="0"/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en-US" sz="1200" dirty="0"/>
          </a:p>
          <a:p>
            <a:pPr marL="85725" indent="0">
              <a:buNone/>
            </a:pP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054CCE56-5DE7-40D2-9B5E-13DF7D4619D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180545"/>
                  </p:ext>
                </p:extLst>
              </p:nvPr>
            </p:nvGraphicFramePr>
            <p:xfrm>
              <a:off x="331179" y="2463702"/>
              <a:ext cx="2176753" cy="278617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95214">
                      <a:extLst>
                        <a:ext uri="{9D8B030D-6E8A-4147-A177-3AD203B41FA5}">
                          <a16:colId xmlns:a16="http://schemas.microsoft.com/office/drawing/2014/main" val="2034405058"/>
                        </a:ext>
                      </a:extLst>
                    </a:gridCol>
                    <a:gridCol w="1381539">
                      <a:extLst>
                        <a:ext uri="{9D8B030D-6E8A-4147-A177-3AD203B41FA5}">
                          <a16:colId xmlns:a16="http://schemas.microsoft.com/office/drawing/2014/main" val="2923498620"/>
                        </a:ext>
                      </a:extLst>
                    </a:gridCol>
                  </a:tblGrid>
                  <a:tr h="2449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Base 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Service envelope 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4563015"/>
                      </a:ext>
                    </a:extLst>
                  </a:tr>
                  <a:tr h="2449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Vx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7084.634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30980901"/>
                      </a:ext>
                    </a:extLst>
                  </a:tr>
                  <a:tr h="2449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p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230913.7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5128136"/>
                      </a:ext>
                    </a:extLst>
                  </a:tr>
                  <a:tr h="27887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Δ </a:t>
                          </a:r>
                          <a:r>
                            <a:rPr lang="en-US" sz="12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elastic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9.145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17551817"/>
                      </a:ext>
                    </a:extLst>
                  </a:tr>
                  <a:tr h="27887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Δ </a:t>
                          </a:r>
                          <a:r>
                            <a:rPr lang="en-US" sz="12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Inelastic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36.58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1491695"/>
                      </a:ext>
                    </a:extLst>
                  </a:tr>
                  <a:tr h="2449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4000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9552594"/>
                      </a:ext>
                    </a:extLst>
                  </a:tr>
                  <a:tr h="2449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cd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5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4702936"/>
                      </a:ext>
                    </a:extLst>
                  </a:tr>
                  <a:tr h="2449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1.25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394591"/>
                      </a:ext>
                    </a:extLst>
                  </a:tr>
                  <a:tr h="2449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θ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0.0745 &lt; 0.1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262706"/>
                      </a:ext>
                    </a:extLst>
                  </a:tr>
                  <a:tr h="26803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oMath>
                          </a14:m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4568514"/>
                      </a:ext>
                    </a:extLst>
                  </a:tr>
                  <a:tr h="2449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θmax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0.1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544933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054CCE56-5DE7-40D2-9B5E-13DF7D4619D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180545"/>
                  </p:ext>
                </p:extLst>
              </p:nvPr>
            </p:nvGraphicFramePr>
            <p:xfrm>
              <a:off x="331179" y="2463702"/>
              <a:ext cx="2176753" cy="278617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95214">
                      <a:extLst>
                        <a:ext uri="{9D8B030D-6E8A-4147-A177-3AD203B41FA5}">
                          <a16:colId xmlns:a16="http://schemas.microsoft.com/office/drawing/2014/main" val="2034405058"/>
                        </a:ext>
                      </a:extLst>
                    </a:gridCol>
                    <a:gridCol w="1381539">
                      <a:extLst>
                        <a:ext uri="{9D8B030D-6E8A-4147-A177-3AD203B41FA5}">
                          <a16:colId xmlns:a16="http://schemas.microsoft.com/office/drawing/2014/main" val="2923498620"/>
                        </a:ext>
                      </a:extLst>
                    </a:gridCol>
                  </a:tblGrid>
                  <a:tr h="24504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Base 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Service envelope 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4563015"/>
                      </a:ext>
                    </a:extLst>
                  </a:tr>
                  <a:tr h="24504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Vx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7084.634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30980901"/>
                      </a:ext>
                    </a:extLst>
                  </a:tr>
                  <a:tr h="24504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p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230913.7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5128136"/>
                      </a:ext>
                    </a:extLst>
                  </a:tr>
                  <a:tr h="27887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Δ </a:t>
                          </a:r>
                          <a:r>
                            <a:rPr lang="en-US" sz="12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elastic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9.145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17551817"/>
                      </a:ext>
                    </a:extLst>
                  </a:tr>
                  <a:tr h="27887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Δ </a:t>
                          </a:r>
                          <a:r>
                            <a:rPr lang="en-US" sz="12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Inelastic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36.58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1491695"/>
                      </a:ext>
                    </a:extLst>
                  </a:tr>
                  <a:tr h="24504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4000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9552594"/>
                      </a:ext>
                    </a:extLst>
                  </a:tr>
                  <a:tr h="24504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cd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5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4702936"/>
                      </a:ext>
                    </a:extLst>
                  </a:tr>
                  <a:tr h="24504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1.25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394591"/>
                      </a:ext>
                    </a:extLst>
                  </a:tr>
                  <a:tr h="24504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θ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0.0745 &lt; 0.1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262706"/>
                      </a:ext>
                    </a:extLst>
                  </a:tr>
                  <a:tr h="268036">
                    <a:tc>
                      <a:txBody>
                        <a:bodyPr/>
                        <a:lstStyle/>
                        <a:p>
                          <a:endParaRPr lang="ar-PS"/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63" t="-852273" r="-174809" b="-1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4568514"/>
                      </a:ext>
                    </a:extLst>
                  </a:tr>
                  <a:tr h="24504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θmax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0.1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544933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9D2D2770-D306-423F-85E5-B0195BED868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60985503"/>
                  </p:ext>
                </p:extLst>
              </p:nvPr>
            </p:nvGraphicFramePr>
            <p:xfrm>
              <a:off x="2667000" y="2467440"/>
              <a:ext cx="2097241" cy="282258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34971">
                      <a:extLst>
                        <a:ext uri="{9D8B030D-6E8A-4147-A177-3AD203B41FA5}">
                          <a16:colId xmlns:a16="http://schemas.microsoft.com/office/drawing/2014/main" val="2946108733"/>
                        </a:ext>
                      </a:extLst>
                    </a:gridCol>
                    <a:gridCol w="1262270">
                      <a:extLst>
                        <a:ext uri="{9D8B030D-6E8A-4147-A177-3AD203B41FA5}">
                          <a16:colId xmlns:a16="http://schemas.microsoft.com/office/drawing/2014/main" val="1385221252"/>
                        </a:ext>
                      </a:extLst>
                    </a:gridCol>
                  </a:tblGrid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Base 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Service envelope 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2769080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Vx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312.34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7546711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p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10898.59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45674395"/>
                      </a:ext>
                    </a:extLst>
                  </a:tr>
                  <a:tr h="26636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Δ </a:t>
                          </a:r>
                          <a:r>
                            <a:rPr lang="en-US" sz="12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elastic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19.75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2380043"/>
                      </a:ext>
                    </a:extLst>
                  </a:tr>
                  <a:tr h="26636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Δ </a:t>
                          </a:r>
                          <a:r>
                            <a:rPr lang="en-US" sz="12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Inelastic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86.89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3856517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8230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58918267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cd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5.5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70855431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1.25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3475392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θ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0.090 &lt; 0.1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80885107"/>
                      </a:ext>
                    </a:extLst>
                  </a:tr>
                  <a:tr h="29826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β</m:t>
                                </m:r>
                              </m:oMath>
                            </m:oMathPara>
                          </a14:m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64538221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θmax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0.091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27253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9D2D2770-D306-423F-85E5-B0195BED868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60985503"/>
                  </p:ext>
                </p:extLst>
              </p:nvPr>
            </p:nvGraphicFramePr>
            <p:xfrm>
              <a:off x="2667000" y="2467440"/>
              <a:ext cx="2097241" cy="282258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34971">
                      <a:extLst>
                        <a:ext uri="{9D8B030D-6E8A-4147-A177-3AD203B41FA5}">
                          <a16:colId xmlns:a16="http://schemas.microsoft.com/office/drawing/2014/main" val="2946108733"/>
                        </a:ext>
                      </a:extLst>
                    </a:gridCol>
                    <a:gridCol w="1262270">
                      <a:extLst>
                        <a:ext uri="{9D8B030D-6E8A-4147-A177-3AD203B41FA5}">
                          <a16:colId xmlns:a16="http://schemas.microsoft.com/office/drawing/2014/main" val="1385221252"/>
                        </a:ext>
                      </a:extLst>
                    </a:gridCol>
                  </a:tblGrid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Base 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Service envelope 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2769080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Vx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312.34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7546711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p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10898.59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45674395"/>
                      </a:ext>
                    </a:extLst>
                  </a:tr>
                  <a:tr h="26636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Δ </a:t>
                          </a:r>
                          <a:r>
                            <a:rPr lang="en-US" sz="12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elastic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19.75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2380043"/>
                      </a:ext>
                    </a:extLst>
                  </a:tr>
                  <a:tr h="26636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Δ </a:t>
                          </a:r>
                          <a:r>
                            <a:rPr lang="en-US" sz="12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Inelastic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86.89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3856517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8230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58918267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cd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5.5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70855431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1.25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3475392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θ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0.090 &lt; 0.1</a:t>
                          </a:r>
                          <a:endParaRPr lang="en-US" sz="1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80885107"/>
                      </a:ext>
                    </a:extLst>
                  </a:tr>
                  <a:tr h="298265">
                    <a:tc>
                      <a:txBody>
                        <a:bodyPr/>
                        <a:lstStyle/>
                        <a:p>
                          <a:endParaRPr lang="ar-PS"/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30" t="-765306" r="-153285" b="-1163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64538221"/>
                      </a:ext>
                    </a:extLst>
                  </a:tr>
                  <a:tr h="2489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θmax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0.091</a:t>
                          </a:r>
                          <a:endParaRPr lang="en-US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272531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DFD5419-8F7E-4D3C-86BE-0394652917F5}"/>
              </a:ext>
            </a:extLst>
          </p:cNvPr>
          <p:cNvSpPr txBox="1"/>
          <p:nvPr/>
        </p:nvSpPr>
        <p:spPr>
          <a:xfrm>
            <a:off x="-304800" y="1991808"/>
            <a:ext cx="2054936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685800"/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Block 1</a:t>
            </a:r>
            <a:endParaRPr lang="x-none" sz="15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8E17F-77F4-4F53-8AE5-34E124400DFC}"/>
              </a:ext>
            </a:extLst>
          </p:cNvPr>
          <p:cNvSpPr txBox="1"/>
          <p:nvPr/>
        </p:nvSpPr>
        <p:spPr>
          <a:xfrm>
            <a:off x="1886359" y="1998905"/>
            <a:ext cx="2054936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685800"/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Block 2</a:t>
            </a:r>
            <a:endParaRPr lang="x-none" sz="15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367D3E0-8B3F-41C3-80BE-6BB458D95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400952"/>
              </p:ext>
            </p:extLst>
          </p:nvPr>
        </p:nvGraphicFramePr>
        <p:xfrm>
          <a:off x="5202707" y="2371231"/>
          <a:ext cx="3707297" cy="31856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6531">
                  <a:extLst>
                    <a:ext uri="{9D8B030D-6E8A-4147-A177-3AD203B41FA5}">
                      <a16:colId xmlns:a16="http://schemas.microsoft.com/office/drawing/2014/main" val="2109575124"/>
                    </a:ext>
                  </a:extLst>
                </a:gridCol>
                <a:gridCol w="693884">
                  <a:extLst>
                    <a:ext uri="{9D8B030D-6E8A-4147-A177-3AD203B41FA5}">
                      <a16:colId xmlns:a16="http://schemas.microsoft.com/office/drawing/2014/main" val="3483141731"/>
                    </a:ext>
                  </a:extLst>
                </a:gridCol>
                <a:gridCol w="816865">
                  <a:extLst>
                    <a:ext uri="{9D8B030D-6E8A-4147-A177-3AD203B41FA5}">
                      <a16:colId xmlns:a16="http://schemas.microsoft.com/office/drawing/2014/main" val="133777480"/>
                    </a:ext>
                  </a:extLst>
                </a:gridCol>
                <a:gridCol w="755374">
                  <a:extLst>
                    <a:ext uri="{9D8B030D-6E8A-4147-A177-3AD203B41FA5}">
                      <a16:colId xmlns:a16="http://schemas.microsoft.com/office/drawing/2014/main" val="2533170669"/>
                    </a:ext>
                  </a:extLst>
                </a:gridCol>
                <a:gridCol w="874643">
                  <a:extLst>
                    <a:ext uri="{9D8B030D-6E8A-4147-A177-3AD203B41FA5}">
                      <a16:colId xmlns:a16="http://schemas.microsoft.com/office/drawing/2014/main" val="3948370387"/>
                    </a:ext>
                  </a:extLst>
                </a:gridCol>
              </a:tblGrid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Direction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Delta-Max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Delta-Min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Max/Avg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463249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0.836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0.795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1.025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563370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3.089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3.08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1.001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438491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6.09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6.06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1.002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683638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9.571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9.491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1.004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1045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13.105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13.041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1.002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308881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10.779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10.646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1.006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6026696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0.904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0.647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1.166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319414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4.831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3.489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1.161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671472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10.105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7.343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1.158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363657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15.985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11.492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1.164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207107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21.773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16.245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1.145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863455"/>
                  </a:ext>
                </a:extLst>
              </a:tr>
              <a:tr h="2449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33.427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19.34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1.267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223253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F22AFAF2-B5F2-459D-860B-15AE74BF8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1197641"/>
            <a:ext cx="2914659" cy="4628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36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741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4558276-61B2-4FF1-BA2C-506925BA36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60190" y="1125607"/>
            <a:ext cx="5883810" cy="40987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B1F5EB-2413-491A-800E-3589776A02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2666" y="2528631"/>
            <a:ext cx="3037524" cy="23937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F05244-6AA0-442E-A872-0EF36372A6DF}"/>
              </a:ext>
            </a:extLst>
          </p:cNvPr>
          <p:cNvSpPr txBox="1"/>
          <p:nvPr/>
        </p:nvSpPr>
        <p:spPr>
          <a:xfrm>
            <a:off x="367748" y="457200"/>
            <a:ext cx="22720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Slabs systems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510AFD-DB55-4CD4-8AC7-49B37FF1ED88}"/>
              </a:ext>
            </a:extLst>
          </p:cNvPr>
          <p:cNvSpPr txBox="1"/>
          <p:nvPr/>
        </p:nvSpPr>
        <p:spPr>
          <a:xfrm>
            <a:off x="367748" y="5238434"/>
            <a:ext cx="382325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Block 2 – Solid slab 20 cm – Drop beams   </a:t>
            </a:r>
            <a:endParaRPr lang="x-none" sz="16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580E65-A452-456E-A7CC-03B89C5DF352}"/>
              </a:ext>
            </a:extLst>
          </p:cNvPr>
          <p:cNvSpPr txBox="1"/>
          <p:nvPr/>
        </p:nvSpPr>
        <p:spPr>
          <a:xfrm>
            <a:off x="4432852" y="5238434"/>
            <a:ext cx="493974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Block 1 – Two-way ribbed slab 40 cm – Drop beams  </a:t>
            </a:r>
            <a:endParaRPr lang="x-none" sz="16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37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4612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F06FE7-C22C-48BB-81DB-ADA065A7A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34190"/>
          <a:stretch/>
        </p:blipFill>
        <p:spPr>
          <a:xfrm>
            <a:off x="1678795" y="3993862"/>
            <a:ext cx="5491548" cy="961331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428FA1-69E9-4286-8209-DE941B65BA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9632" y="735161"/>
            <a:ext cx="8108622" cy="2423498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0523D6-B05F-40D7-AD79-14C9E160A67C}"/>
              </a:ext>
            </a:extLst>
          </p:cNvPr>
          <p:cNvSpPr txBox="1"/>
          <p:nvPr/>
        </p:nvSpPr>
        <p:spPr>
          <a:xfrm>
            <a:off x="2819400" y="3244334"/>
            <a:ext cx="321033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Two-way ribbed slab section 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48BAA0-8F43-40E6-B877-AE7C1FE7A0B6}"/>
              </a:ext>
            </a:extLst>
          </p:cNvPr>
          <p:cNvSpPr txBox="1"/>
          <p:nvPr/>
        </p:nvSpPr>
        <p:spPr>
          <a:xfrm>
            <a:off x="3505200" y="4966057"/>
            <a:ext cx="321033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Solid slab section 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38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5505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376A84-9726-4C88-BC05-4BDD2ED0D3F8}"/>
              </a:ext>
            </a:extLst>
          </p:cNvPr>
          <p:cNvSpPr txBox="1"/>
          <p:nvPr/>
        </p:nvSpPr>
        <p:spPr>
          <a:xfrm>
            <a:off x="304800" y="76200"/>
            <a:ext cx="22720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Beams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955CA1-A97A-4538-A1E8-6EF9F1A93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81804" y="625971"/>
            <a:ext cx="3820347" cy="2901023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69E8E7-C2F9-4326-948C-5C2865091F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738" y="625949"/>
            <a:ext cx="5036235" cy="2901045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444C23-6CDF-4CB8-AA9F-C7ACA1B9A3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1400" y="3615078"/>
            <a:ext cx="4343400" cy="2777701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7076D8-7318-46BC-A8F6-AEBE99AD7BC9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738" y="3615078"/>
            <a:ext cx="3425575" cy="2787121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39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140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9" y="533400"/>
            <a:ext cx="4423117" cy="6858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Site Description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435" y="1794477"/>
            <a:ext cx="3720353" cy="45301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Located to the west of Tulkarm. 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Total area of the site is 5606 m².</a:t>
            </a:r>
          </a:p>
          <a:p>
            <a:pPr>
              <a:lnSpc>
                <a:spcPct val="110000"/>
              </a:lnSpc>
            </a:pPr>
            <a:r>
              <a:rPr lang="en-US" sz="2000" dirty="0">
                <a:ea typeface="Calibri" panose="020F0502020204030204" pitchFamily="34" charset="0"/>
              </a:rPr>
              <a:t>It is surrounded by the university’s library and </a:t>
            </a:r>
            <a:r>
              <a:rPr lang="en-US" sz="2000" dirty="0">
                <a:solidFill>
                  <a:srgbClr val="222222"/>
                </a:solidFill>
                <a:ea typeface="Calibri" panose="020F0502020204030204" pitchFamily="34" charset="0"/>
              </a:rPr>
              <a:t>Tulkarm Industrial Secondary School</a:t>
            </a:r>
            <a:r>
              <a:rPr lang="en-US" sz="2000" dirty="0">
                <a:ea typeface="Calibri" panose="020F0502020204030204" pitchFamily="34" charset="0"/>
              </a:rPr>
              <a:t> .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000000"/>
                </a:solidFill>
                <a:ea typeface="Calibri" panose="020F0502020204030204" pitchFamily="34" charset="0"/>
              </a:rPr>
              <a:t>The faculty is reached by two roads each has an entrance leading inside, the first road has a width of 12 m, and the second has a width of 9m.</a:t>
            </a:r>
            <a:endParaRPr lang="en-US" sz="2000" dirty="0"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Clr>
                <a:srgbClr val="070909"/>
              </a:buClr>
              <a:buNone/>
            </a:pPr>
            <a:endParaRPr lang="en-US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AE189-9E21-4203-BC8E-2D75C0FD3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</a:rPr>
              <a:pPr algn="r"/>
              <a:t>4</a:t>
            </a:fld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6CCCD12B-2E4B-41A2-B698-45E8842AAC7C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863788" y="1600200"/>
            <a:ext cx="5118847" cy="4530123"/>
          </a:xfrm>
          <a:prstGeom prst="rect">
            <a:avLst/>
          </a:prstGeom>
          <a:ln w="6350" cap="sq">
            <a:noFill/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4045035862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3F05244-6AA0-442E-A872-0EF36372A6DF}"/>
              </a:ext>
            </a:extLst>
          </p:cNvPr>
          <p:cNvSpPr txBox="1"/>
          <p:nvPr/>
        </p:nvSpPr>
        <p:spPr>
          <a:xfrm>
            <a:off x="304800" y="385695"/>
            <a:ext cx="32998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Columns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2B05F7-A92B-48D1-961F-3F141D5EEF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294889"/>
            <a:ext cx="2325854" cy="520375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A8B81EA-E2CB-4084-BF3C-ADC1B1C7F1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672171"/>
              </p:ext>
            </p:extLst>
          </p:nvPr>
        </p:nvGraphicFramePr>
        <p:xfrm>
          <a:off x="3900677" y="1042470"/>
          <a:ext cx="4709923" cy="3285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08850863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53329418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67490924"/>
                    </a:ext>
                  </a:extLst>
                </a:gridCol>
                <a:gridCol w="515699">
                  <a:extLst>
                    <a:ext uri="{9D8B030D-6E8A-4147-A177-3AD203B41FA5}">
                      <a16:colId xmlns:a16="http://schemas.microsoft.com/office/drawing/2014/main" val="1914627441"/>
                    </a:ext>
                  </a:extLst>
                </a:gridCol>
                <a:gridCol w="507583">
                  <a:extLst>
                    <a:ext uri="{9D8B030D-6E8A-4147-A177-3AD203B41FA5}">
                      <a16:colId xmlns:a16="http://schemas.microsoft.com/office/drawing/2014/main" val="874807004"/>
                    </a:ext>
                  </a:extLst>
                </a:gridCol>
                <a:gridCol w="638641">
                  <a:extLst>
                    <a:ext uri="{9D8B030D-6E8A-4147-A177-3AD203B41FA5}">
                      <a16:colId xmlns:a16="http://schemas.microsoft.com/office/drawing/2014/main" val="120533795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903309079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95150918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758104477"/>
                    </a:ext>
                  </a:extLst>
                </a:gridCol>
              </a:tblGrid>
              <a:tr h="454391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Column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Rebar 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Width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Depth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As used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Middle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Corner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394648"/>
                  </a:ext>
                </a:extLst>
              </a:tr>
              <a:tr h="220689"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mm²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bars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bars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507262"/>
                  </a:ext>
                </a:extLst>
              </a:tr>
              <a:tr h="323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1.66%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5316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18Ø18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4Ø18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119944"/>
                  </a:ext>
                </a:extLst>
              </a:tr>
              <a:tr h="323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1.00%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3200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18Ø14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4Ø14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886053"/>
                  </a:ext>
                </a:extLst>
              </a:tr>
              <a:tr h="323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3.85%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15412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18Ø32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4Ø25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401703"/>
                  </a:ext>
                </a:extLst>
              </a:tr>
              <a:tr h="323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2.25%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9017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22Ø20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4Ø32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939976"/>
                  </a:ext>
                </a:extLst>
              </a:tr>
              <a:tr h="323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1.00%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22Ø14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4Ø14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674272"/>
                  </a:ext>
                </a:extLst>
              </a:tr>
              <a:tr h="323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2.15%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6892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18Ø20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4Ø20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052007"/>
                  </a:ext>
                </a:extLst>
              </a:tr>
              <a:tr h="323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1.75%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4196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18Ø16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4Ø16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15779"/>
                  </a:ext>
                </a:extLst>
              </a:tr>
              <a:tr h="323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2.62%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13117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24Ø25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4Ø25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280009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7C3E2003-A8D7-48BD-98A8-D63818883C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0738" y="2389457"/>
            <a:ext cx="1660776" cy="16075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C9C6E1-82EA-42CC-B18C-D90F5B96D7C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r="44648"/>
          <a:stretch/>
        </p:blipFill>
        <p:spPr>
          <a:xfrm>
            <a:off x="2699993" y="3996988"/>
            <a:ext cx="830388" cy="12644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51F60D-D2D2-481D-96EF-83BDE5BD07D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r="6292"/>
          <a:stretch/>
        </p:blipFill>
        <p:spPr>
          <a:xfrm>
            <a:off x="2069812" y="4327610"/>
            <a:ext cx="586343" cy="357552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E213629-9F14-4E12-8A69-390C128794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656521"/>
              </p:ext>
            </p:extLst>
          </p:nvPr>
        </p:nvGraphicFramePr>
        <p:xfrm>
          <a:off x="3882429" y="4539855"/>
          <a:ext cx="4728171" cy="13527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5858379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66187739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1583731447"/>
                    </a:ext>
                  </a:extLst>
                </a:gridCol>
                <a:gridCol w="532330">
                  <a:extLst>
                    <a:ext uri="{9D8B030D-6E8A-4147-A177-3AD203B41FA5}">
                      <a16:colId xmlns:a16="http://schemas.microsoft.com/office/drawing/2014/main" val="682172777"/>
                    </a:ext>
                  </a:extLst>
                </a:gridCol>
                <a:gridCol w="555826">
                  <a:extLst>
                    <a:ext uri="{9D8B030D-6E8A-4147-A177-3AD203B41FA5}">
                      <a16:colId xmlns:a16="http://schemas.microsoft.com/office/drawing/2014/main" val="358346042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52286198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6602671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658261028"/>
                    </a:ext>
                  </a:extLst>
                </a:gridCol>
                <a:gridCol w="363415">
                  <a:extLst>
                    <a:ext uri="{9D8B030D-6E8A-4147-A177-3AD203B41FA5}">
                      <a16:colId xmlns:a16="http://schemas.microsoft.com/office/drawing/2014/main" val="242232825"/>
                    </a:ext>
                  </a:extLst>
                </a:gridCol>
              </a:tblGrid>
              <a:tr h="454391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Column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Rebar 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Width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Depth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As used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Middle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Corner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239391"/>
                  </a:ext>
                </a:extLst>
              </a:tr>
              <a:tr h="214361"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mm²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bars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bars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1128860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1.00%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26Ø16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4Ø16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271209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C10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1.26%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6367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24Ø18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4Ø18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490121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C11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1.06%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7554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28Ø18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4Ø18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1164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23FFB3E-5C5D-4C96-A92D-19DB5D41BAF4}"/>
              </a:ext>
            </a:extLst>
          </p:cNvPr>
          <p:cNvSpPr txBox="1"/>
          <p:nvPr/>
        </p:nvSpPr>
        <p:spPr>
          <a:xfrm>
            <a:off x="4572000" y="569697"/>
            <a:ext cx="398849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Longitudinal reinforcement steel design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40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377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3F05244-6AA0-442E-A872-0EF36372A6DF}"/>
              </a:ext>
            </a:extLst>
          </p:cNvPr>
          <p:cNvSpPr txBox="1"/>
          <p:nvPr/>
        </p:nvSpPr>
        <p:spPr>
          <a:xfrm>
            <a:off x="252146" y="490818"/>
            <a:ext cx="310065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Columns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E9DE1D-E8C3-46F2-BBF4-6E0F61C0496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9117" r="7444"/>
          <a:stretch/>
        </p:blipFill>
        <p:spPr>
          <a:xfrm>
            <a:off x="133531" y="932499"/>
            <a:ext cx="1652529" cy="58577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BFB19C-8FBA-4DB8-9EC7-97F2FFC4F88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559"/>
          <a:stretch/>
        </p:blipFill>
        <p:spPr>
          <a:xfrm>
            <a:off x="1388175" y="1851406"/>
            <a:ext cx="1681068" cy="19100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465F72-97FD-4C2F-9334-3D5138879B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50793" y="3887708"/>
            <a:ext cx="1272779" cy="1844685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1736193-BA41-4875-9923-045287F14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13798"/>
              </p:ext>
            </p:extLst>
          </p:nvPr>
        </p:nvGraphicFramePr>
        <p:xfrm>
          <a:off x="3008494" y="1138788"/>
          <a:ext cx="5981700" cy="2748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748">
                  <a:extLst>
                    <a:ext uri="{9D8B030D-6E8A-4147-A177-3AD203B41FA5}">
                      <a16:colId xmlns:a16="http://schemas.microsoft.com/office/drawing/2014/main" val="1101590428"/>
                    </a:ext>
                  </a:extLst>
                </a:gridCol>
                <a:gridCol w="470358">
                  <a:extLst>
                    <a:ext uri="{9D8B030D-6E8A-4147-A177-3AD203B41FA5}">
                      <a16:colId xmlns:a16="http://schemas.microsoft.com/office/drawing/2014/main" val="279220104"/>
                    </a:ext>
                  </a:extLst>
                </a:gridCol>
                <a:gridCol w="493894">
                  <a:extLst>
                    <a:ext uri="{9D8B030D-6E8A-4147-A177-3AD203B41FA5}">
                      <a16:colId xmlns:a16="http://schemas.microsoft.com/office/drawing/2014/main" val="2242646660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2423501822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1541731289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3956101122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1052477272"/>
                    </a:ext>
                  </a:extLst>
                </a:gridCol>
                <a:gridCol w="352425">
                  <a:extLst>
                    <a:ext uri="{9D8B030D-6E8A-4147-A177-3AD203B41FA5}">
                      <a16:colId xmlns:a16="http://schemas.microsoft.com/office/drawing/2014/main" val="3624147664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177909421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3407443400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3341582669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147864552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4089807157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37096138"/>
                    </a:ext>
                  </a:extLst>
                </a:gridCol>
              </a:tblGrid>
              <a:tr h="214361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Column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Width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Depth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bc1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bc2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Ash1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 Ø used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No.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Ash2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 Ø used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No.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So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Lo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531031"/>
                  </a:ext>
                </a:extLst>
              </a:tr>
              <a:tr h="214361"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mm²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bars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mm²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bars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2493270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213.3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480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4010389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213.3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480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546134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196.8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565.7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28438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196.8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565.7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917476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196.8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565.7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244009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213.3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480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969360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194.3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635.8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217074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216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473.1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9268741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97B180F-EBAF-4151-8D76-7A42FEBB97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162341"/>
              </p:ext>
            </p:extLst>
          </p:nvPr>
        </p:nvGraphicFramePr>
        <p:xfrm>
          <a:off x="2998969" y="4199626"/>
          <a:ext cx="5991225" cy="1374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2450">
                  <a:extLst>
                    <a:ext uri="{9D8B030D-6E8A-4147-A177-3AD203B41FA5}">
                      <a16:colId xmlns:a16="http://schemas.microsoft.com/office/drawing/2014/main" val="1937744101"/>
                    </a:ext>
                  </a:extLst>
                </a:gridCol>
                <a:gridCol w="463588">
                  <a:extLst>
                    <a:ext uri="{9D8B030D-6E8A-4147-A177-3AD203B41FA5}">
                      <a16:colId xmlns:a16="http://schemas.microsoft.com/office/drawing/2014/main" val="434144845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3987740873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1555465042"/>
                    </a:ext>
                  </a:extLst>
                </a:gridCol>
                <a:gridCol w="448619">
                  <a:extLst>
                    <a:ext uri="{9D8B030D-6E8A-4147-A177-3AD203B41FA5}">
                      <a16:colId xmlns:a16="http://schemas.microsoft.com/office/drawing/2014/main" val="234446904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038232469"/>
                    </a:ext>
                  </a:extLst>
                </a:gridCol>
                <a:gridCol w="380056">
                  <a:extLst>
                    <a:ext uri="{9D8B030D-6E8A-4147-A177-3AD203B41FA5}">
                      <a16:colId xmlns:a16="http://schemas.microsoft.com/office/drawing/2014/main" val="651007306"/>
                    </a:ext>
                  </a:extLst>
                </a:gridCol>
                <a:gridCol w="371475">
                  <a:extLst>
                    <a:ext uri="{9D8B030D-6E8A-4147-A177-3AD203B41FA5}">
                      <a16:colId xmlns:a16="http://schemas.microsoft.com/office/drawing/2014/main" val="720630251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1048958689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3355434680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767035352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2243904982"/>
                    </a:ext>
                  </a:extLst>
                </a:gridCol>
                <a:gridCol w="333375">
                  <a:extLst>
                    <a:ext uri="{9D8B030D-6E8A-4147-A177-3AD203B41FA5}">
                      <a16:colId xmlns:a16="http://schemas.microsoft.com/office/drawing/2014/main" val="853449287"/>
                    </a:ext>
                  </a:extLst>
                </a:gridCol>
                <a:gridCol w="441287">
                  <a:extLst>
                    <a:ext uri="{9D8B030D-6E8A-4147-A177-3AD203B41FA5}">
                      <a16:colId xmlns:a16="http://schemas.microsoft.com/office/drawing/2014/main" val="3145162056"/>
                    </a:ext>
                  </a:extLst>
                </a:gridCol>
              </a:tblGrid>
              <a:tr h="454391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Column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Width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Depth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bc1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bc2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Ash1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 Ø used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No.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Ash2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 Ø used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No.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So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Lo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314690"/>
                  </a:ext>
                </a:extLst>
              </a:tr>
              <a:tr h="214361"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mm²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bars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mm²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bars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903241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175.8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780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904087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C10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175.8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780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473196"/>
                  </a:ext>
                </a:extLst>
              </a:tr>
              <a:tr h="21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C11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780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1500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803285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DD5C086-B530-44B6-89ED-2D2E7CC9E50F}"/>
              </a:ext>
            </a:extLst>
          </p:cNvPr>
          <p:cNvSpPr txBox="1"/>
          <p:nvPr/>
        </p:nvSpPr>
        <p:spPr>
          <a:xfrm>
            <a:off x="4061085" y="616423"/>
            <a:ext cx="398849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Transverse reinforcement steel design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77000" y="6492875"/>
            <a:ext cx="2057400" cy="365125"/>
          </a:xfrm>
        </p:spPr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41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4452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3F05244-6AA0-442E-A872-0EF36372A6DF}"/>
              </a:ext>
            </a:extLst>
          </p:cNvPr>
          <p:cNvSpPr txBox="1"/>
          <p:nvPr/>
        </p:nvSpPr>
        <p:spPr>
          <a:xfrm>
            <a:off x="371831" y="458190"/>
            <a:ext cx="310803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Shear wall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1E57ED3-5A04-430E-A356-104DF3098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534659"/>
              </p:ext>
            </p:extLst>
          </p:nvPr>
        </p:nvGraphicFramePr>
        <p:xfrm>
          <a:off x="80125" y="1725693"/>
          <a:ext cx="2825334" cy="2265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5509">
                  <a:extLst>
                    <a:ext uri="{9D8B030D-6E8A-4147-A177-3AD203B41FA5}">
                      <a16:colId xmlns:a16="http://schemas.microsoft.com/office/drawing/2014/main" val="4169280273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19381336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224648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00804741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89355938"/>
                    </a:ext>
                  </a:extLst>
                </a:gridCol>
              </a:tblGrid>
              <a:tr h="281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S.W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Length</a:t>
                      </a:r>
                    </a:p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mm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Thickness </a:t>
                      </a:r>
                    </a:p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Reinforcement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 mm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615785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SW1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2Ø10/200mm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182699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SW2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2900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2Ø10/200mm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183034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SW3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3500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2Ø10/200mm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889202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SW4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5900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2Ø10/200mm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540793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SW5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2880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2Ø10/200mm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360967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SW6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4820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310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2Ø10/200mm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226379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SW7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1280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150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2Ø10/400mm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510254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SW8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4300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2Ø10/200mm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8665349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SW9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6900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2Ø10/200mm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378993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SW10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2850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2Ø10/200mm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6404875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SW11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4250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2Ø10/200mm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58434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963C19-1EB3-4010-B7C2-DE663DFF55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60722"/>
              </p:ext>
            </p:extLst>
          </p:nvPr>
        </p:nvGraphicFramePr>
        <p:xfrm>
          <a:off x="3048000" y="1749707"/>
          <a:ext cx="3124200" cy="2265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1868">
                  <a:extLst>
                    <a:ext uri="{9D8B030D-6E8A-4147-A177-3AD203B41FA5}">
                      <a16:colId xmlns:a16="http://schemas.microsoft.com/office/drawing/2014/main" val="1385448730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3414644941"/>
                    </a:ext>
                  </a:extLst>
                </a:gridCol>
                <a:gridCol w="673032">
                  <a:extLst>
                    <a:ext uri="{9D8B030D-6E8A-4147-A177-3AD203B41FA5}">
                      <a16:colId xmlns:a16="http://schemas.microsoft.com/office/drawing/2014/main" val="140040594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435472029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55259919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14899516"/>
                    </a:ext>
                  </a:extLst>
                </a:gridCol>
              </a:tblGrid>
              <a:tr h="2814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S.W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Length</a:t>
                      </a:r>
                    </a:p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 mm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Thickness</a:t>
                      </a:r>
                    </a:p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 mm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 Ø used</a:t>
                      </a:r>
                    </a:p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 mm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No.bars</a:t>
                      </a:r>
                    </a:p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 each side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S mm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413686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SW1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2000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300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14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11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180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142741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SW2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2900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300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16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15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190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298742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SW3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3500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300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12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20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150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775297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SW4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5900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300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14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30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190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132007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SW5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2880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300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14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15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190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074986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SW6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4820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310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14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25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190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8096900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SW7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1280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150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12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11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190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578000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SW8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4300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14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18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200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547417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SW9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6900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14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30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200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70455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SW10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2850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14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16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200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612577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SW11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4250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effectLst/>
                        </a:rPr>
                        <a:t>10</a:t>
                      </a:r>
                      <a:endParaRPr lang="x-none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21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effectLst/>
                        </a:rPr>
                        <a:t>200</a:t>
                      </a:r>
                      <a:endParaRPr lang="x-non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67584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27D193F-3B1C-481D-83CD-09F6354BCC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882575"/>
              </p:ext>
            </p:extLst>
          </p:nvPr>
        </p:nvGraphicFramePr>
        <p:xfrm>
          <a:off x="6325292" y="1749707"/>
          <a:ext cx="2571750" cy="2265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4350">
                  <a:extLst>
                    <a:ext uri="{9D8B030D-6E8A-4147-A177-3AD203B41FA5}">
                      <a16:colId xmlns:a16="http://schemas.microsoft.com/office/drawing/2014/main" val="3025735529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3176549674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1274924758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3159120634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1537857720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B.E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Width</a:t>
                      </a:r>
                      <a:b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Depth</a:t>
                      </a:r>
                      <a:b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Ash1 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Ash2 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362084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BE1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280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3Ø12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0720354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BE2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460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3Ø12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481126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BE3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390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3Ø12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978713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BE4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760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4Ø12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272488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BE5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382</a:t>
                      </a:r>
                      <a:endParaRPr lang="x-none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2Ø12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3Ø12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177853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BE6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310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618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2Ø12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4Ø12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176849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BE7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150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292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2Ø12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4Ø12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7742584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BE8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470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2Ø12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3Ø12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637794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BE9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790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4Ø12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182880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BE10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395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1"/>
                          </a:solidFill>
                          <a:effectLst/>
                        </a:rPr>
                        <a:t>2Ø12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3Ø12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575095"/>
                  </a:ext>
                </a:extLst>
              </a:tr>
              <a:tr h="1443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BE11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100" u="none" strike="noStrike">
                          <a:solidFill>
                            <a:schemeClr val="tx1"/>
                          </a:solidFill>
                          <a:effectLst/>
                        </a:rPr>
                        <a:t>390</a:t>
                      </a:r>
                      <a:endParaRPr lang="x-none" sz="11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2Ø12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3Ø12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43702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A25436D8-E117-4EA6-BEBE-4CA2C17B54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314" t="7683" r="1646" b="13728"/>
          <a:stretch/>
        </p:blipFill>
        <p:spPr>
          <a:xfrm>
            <a:off x="405828" y="4270273"/>
            <a:ext cx="7989680" cy="20931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E4A16AE-E8E1-4134-B0F9-2892724EF1F2}"/>
              </a:ext>
            </a:extLst>
          </p:cNvPr>
          <p:cNvSpPr txBox="1"/>
          <p:nvPr/>
        </p:nvSpPr>
        <p:spPr>
          <a:xfrm>
            <a:off x="425757" y="1230335"/>
            <a:ext cx="257174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Transverse reinforcement 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ADE1F6-A285-47FF-9E8C-C49E90A91432}"/>
              </a:ext>
            </a:extLst>
          </p:cNvPr>
          <p:cNvSpPr txBox="1"/>
          <p:nvPr/>
        </p:nvSpPr>
        <p:spPr>
          <a:xfrm>
            <a:off x="3479869" y="1288043"/>
            <a:ext cx="257174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Longitudinal  reinforcement 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2D0F64-AD64-445C-824D-821D7E552927}"/>
              </a:ext>
            </a:extLst>
          </p:cNvPr>
          <p:cNvSpPr txBox="1"/>
          <p:nvPr/>
        </p:nvSpPr>
        <p:spPr>
          <a:xfrm>
            <a:off x="6349972" y="1136285"/>
            <a:ext cx="290512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Boundary Element T. reinforcement 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42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515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2B971C-2B8C-4847-BDED-5CF769DAB0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18680" y="939649"/>
            <a:ext cx="4869860" cy="33666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3886E4-6324-4385-BE9B-36512D3865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967" y="1605220"/>
            <a:ext cx="3069431" cy="2404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D78259-D7EE-4062-B7E4-90E8C048AD34}"/>
              </a:ext>
            </a:extLst>
          </p:cNvPr>
          <p:cNvSpPr txBox="1"/>
          <p:nvPr/>
        </p:nvSpPr>
        <p:spPr>
          <a:xfrm>
            <a:off x="372136" y="557422"/>
            <a:ext cx="30342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Footing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B962A0-9415-4FB0-9B24-93E2F7C056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" y="4723435"/>
            <a:ext cx="3724274" cy="13579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6CE895-E2BA-4AF7-BABA-63F967D6FE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16346" y="4723435"/>
            <a:ext cx="5527653" cy="14618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8A8BA2-056D-4D54-B72A-10EB9D2DDDF0}"/>
              </a:ext>
            </a:extLst>
          </p:cNvPr>
          <p:cNvSpPr txBox="1"/>
          <p:nvPr/>
        </p:nvSpPr>
        <p:spPr>
          <a:xfrm>
            <a:off x="727780" y="4220035"/>
            <a:ext cx="33909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50 cm matt foundation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12CD4F-D3A1-4951-8ED4-4BAB4775DD17}"/>
              </a:ext>
            </a:extLst>
          </p:cNvPr>
          <p:cNvSpPr txBox="1"/>
          <p:nvPr/>
        </p:nvSpPr>
        <p:spPr>
          <a:xfrm>
            <a:off x="5257800" y="4293726"/>
            <a:ext cx="33909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100 cm matt foundation 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43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3528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AD78259-D7EE-4062-B7E4-90E8C048AD34}"/>
              </a:ext>
            </a:extLst>
          </p:cNvPr>
          <p:cNvSpPr txBox="1"/>
          <p:nvPr/>
        </p:nvSpPr>
        <p:spPr>
          <a:xfrm>
            <a:off x="381000" y="457200"/>
            <a:ext cx="22720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Steel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DB7F44-2882-46B7-99AF-F31A14FFA1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6932" y="1066800"/>
            <a:ext cx="4326859" cy="31836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A2BA93-6171-4F71-9CB5-42B19D3324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05400" y="1243989"/>
            <a:ext cx="3389468" cy="282932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F6ADAC3-9896-4B5C-BBAA-96AD7722B8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624819"/>
              </p:ext>
            </p:extLst>
          </p:nvPr>
        </p:nvGraphicFramePr>
        <p:xfrm>
          <a:off x="3429000" y="4378505"/>
          <a:ext cx="2923680" cy="2286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4880">
                  <a:extLst>
                    <a:ext uri="{9D8B030D-6E8A-4147-A177-3AD203B41FA5}">
                      <a16:colId xmlns:a16="http://schemas.microsoft.com/office/drawing/2014/main" val="287261336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382853859"/>
                    </a:ext>
                  </a:extLst>
                </a:gridCol>
              </a:tblGrid>
              <a:tr h="2271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Group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Section (mm)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025850"/>
                  </a:ext>
                </a:extLst>
              </a:tr>
              <a:tr h="2260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Top cord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TUBO 80×80×8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198520"/>
                  </a:ext>
                </a:extLst>
              </a:tr>
              <a:tr h="2260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Bottom cord 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TUBO 80×80×8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934752"/>
                  </a:ext>
                </a:extLst>
              </a:tr>
              <a:tr h="2260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Vertical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TUBO 80×80×8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626662"/>
                  </a:ext>
                </a:extLst>
              </a:tr>
              <a:tr h="2260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Diagonal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TUBO 80×80×8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4471307"/>
                  </a:ext>
                </a:extLst>
              </a:tr>
              <a:tr h="2260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Lateral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TUBO 80×80×8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22490"/>
                  </a:ext>
                </a:extLst>
              </a:tr>
              <a:tr h="2260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Bracing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UPN-80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621752"/>
                  </a:ext>
                </a:extLst>
              </a:tr>
              <a:tr h="2260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Purlin 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UPN-80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31509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44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7924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F857274-7AC2-426E-A0BB-6180131F46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09725" y="1490904"/>
            <a:ext cx="6523630" cy="13870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92485F-5B1F-4C4E-B382-2CEB583F28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81150" y="2693404"/>
            <a:ext cx="6464567" cy="32637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A6120E-41E0-4838-9B17-EBC5D00957C5}"/>
              </a:ext>
            </a:extLst>
          </p:cNvPr>
          <p:cNvSpPr txBox="1"/>
          <p:nvPr/>
        </p:nvSpPr>
        <p:spPr>
          <a:xfrm>
            <a:off x="336966" y="381000"/>
            <a:ext cx="316823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Connection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45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3128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10BD73E-B30B-4699-AAD7-8C5F38535098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550" y="1639021"/>
            <a:ext cx="2404922" cy="220058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BD87AC2-C89C-4EAC-B8EB-666024FBB293}"/>
              </a:ext>
            </a:extLst>
          </p:cNvPr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551" y="3813106"/>
            <a:ext cx="4706007" cy="208626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ECB36B-3559-4FAF-B3E6-3117FE22205A}"/>
              </a:ext>
            </a:extLst>
          </p:cNvPr>
          <p:cNvSpPr txBox="1"/>
          <p:nvPr/>
        </p:nvSpPr>
        <p:spPr>
          <a:xfrm>
            <a:off x="2599676" y="2844225"/>
            <a:ext cx="249144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Top chord – Bracing Connection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7D5720-1093-4650-BF24-7E5EC61F5A2F}"/>
              </a:ext>
            </a:extLst>
          </p:cNvPr>
          <p:cNvSpPr txBox="1"/>
          <p:nvPr/>
        </p:nvSpPr>
        <p:spPr>
          <a:xfrm>
            <a:off x="5086432" y="1144657"/>
            <a:ext cx="341939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Connection 5 detailing 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36840C-5BFF-49C4-91A1-EB2AFE1D24E5}"/>
              </a:ext>
            </a:extLst>
          </p:cNvPr>
          <p:cNvSpPr txBox="1"/>
          <p:nvPr/>
        </p:nvSpPr>
        <p:spPr>
          <a:xfrm>
            <a:off x="336966" y="381000"/>
            <a:ext cx="316823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Connection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1544B5-0CF2-4C60-AF21-38486B570890}"/>
              </a:ext>
            </a:extLst>
          </p:cNvPr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9061" y="1643244"/>
            <a:ext cx="3892458" cy="166710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6D32BE-DF2C-492C-9DD6-F2E37E3CCA8C}"/>
              </a:ext>
            </a:extLst>
          </p:cNvPr>
          <p:cNvPicPr/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9061" y="3429000"/>
            <a:ext cx="3923038" cy="287504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46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1921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AF51863-FD64-475A-B850-5FD1D1CD2BDF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8881" y="2976905"/>
            <a:ext cx="7346706" cy="291886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001C71-E9E2-43ED-9FED-061EB710A3D1}"/>
              </a:ext>
            </a:extLst>
          </p:cNvPr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13833" y="966917"/>
            <a:ext cx="4831754" cy="1890024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E74D01-CB21-4B47-BEC3-B3D654CE5034}"/>
              </a:ext>
            </a:extLst>
          </p:cNvPr>
          <p:cNvSpPr txBox="1"/>
          <p:nvPr/>
        </p:nvSpPr>
        <p:spPr>
          <a:xfrm>
            <a:off x="1152607" y="2467888"/>
            <a:ext cx="341939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Splice connection 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2525D-D905-4766-BBBF-F30B2E120E70}"/>
              </a:ext>
            </a:extLst>
          </p:cNvPr>
          <p:cNvSpPr txBox="1"/>
          <p:nvPr/>
        </p:nvSpPr>
        <p:spPr>
          <a:xfrm>
            <a:off x="336966" y="381000"/>
            <a:ext cx="316823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Connection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47</a:t>
            </a:fld>
            <a:endParaRPr lang="x-none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2028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026A1CC-2299-4263-B18A-29C85802A512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69760" y="1662943"/>
            <a:ext cx="4846997" cy="182905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101A7B-377E-4EA9-BB4D-8CB2091A88F9}"/>
              </a:ext>
            </a:extLst>
          </p:cNvPr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2994" y="3560260"/>
            <a:ext cx="6531251" cy="2248214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FA7CC25-98C3-42CB-99D9-F33E7487CDDD}"/>
              </a:ext>
            </a:extLst>
          </p:cNvPr>
          <p:cNvSpPr txBox="1"/>
          <p:nvPr/>
        </p:nvSpPr>
        <p:spPr>
          <a:xfrm>
            <a:off x="336966" y="381000"/>
            <a:ext cx="316823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Connection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E14E7E-5D56-41B3-872B-53F39B9A49D5}"/>
              </a:ext>
            </a:extLst>
          </p:cNvPr>
          <p:cNvSpPr txBox="1"/>
          <p:nvPr/>
        </p:nvSpPr>
        <p:spPr>
          <a:xfrm>
            <a:off x="3783561" y="1243232"/>
            <a:ext cx="341939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Connection between Bracings 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48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746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FA7CC25-98C3-42CB-99D9-F33E7487CDDD}"/>
              </a:ext>
            </a:extLst>
          </p:cNvPr>
          <p:cNvSpPr txBox="1"/>
          <p:nvPr/>
        </p:nvSpPr>
        <p:spPr>
          <a:xfrm>
            <a:off x="381000" y="457200"/>
            <a:ext cx="3886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Retaining wall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3A206F7-FB4C-4DC5-B2F3-5579D9BB0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874538"/>
              </p:ext>
            </p:extLst>
          </p:nvPr>
        </p:nvGraphicFramePr>
        <p:xfrm>
          <a:off x="238125" y="2061902"/>
          <a:ext cx="5553075" cy="1783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3952">
                  <a:extLst>
                    <a:ext uri="{9D8B030D-6E8A-4147-A177-3AD203B41FA5}">
                      <a16:colId xmlns:a16="http://schemas.microsoft.com/office/drawing/2014/main" val="954976263"/>
                    </a:ext>
                  </a:extLst>
                </a:gridCol>
                <a:gridCol w="710523">
                  <a:extLst>
                    <a:ext uri="{9D8B030D-6E8A-4147-A177-3AD203B41FA5}">
                      <a16:colId xmlns:a16="http://schemas.microsoft.com/office/drawing/2014/main" val="105318319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66003662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9172756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94616564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77885558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51396191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508451706"/>
                    </a:ext>
                  </a:extLst>
                </a:gridCol>
              </a:tblGrid>
              <a:tr h="199025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Side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Moment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Rebar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As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0.5 As min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As used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Ø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No. bars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2647605"/>
                  </a:ext>
                </a:extLst>
              </a:tr>
              <a:tr h="199025"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solidFill>
                            <a:schemeClr val="tx1"/>
                          </a:solidFill>
                          <a:effectLst/>
                        </a:rPr>
                        <a:t>kN.m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percentage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mm²/m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mm²/m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mm²/m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x-none" sz="130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57991"/>
                  </a:ext>
                </a:extLst>
              </a:tr>
              <a:tr h="199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Vertical left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58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0.000958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393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375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393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300" dirty="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532149"/>
                  </a:ext>
                </a:extLst>
              </a:tr>
              <a:tr h="199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Vertical right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60.4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0.001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410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375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410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300" dirty="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14456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E7A5884-3DF3-4AC3-9149-41CB8A848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201190"/>
              </p:ext>
            </p:extLst>
          </p:nvPr>
        </p:nvGraphicFramePr>
        <p:xfrm>
          <a:off x="180600" y="4320129"/>
          <a:ext cx="5610600" cy="1188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1525">
                  <a:extLst>
                    <a:ext uri="{9D8B030D-6E8A-4147-A177-3AD203B41FA5}">
                      <a16:colId xmlns:a16="http://schemas.microsoft.com/office/drawing/2014/main" val="1544230845"/>
                    </a:ext>
                  </a:extLst>
                </a:gridCol>
                <a:gridCol w="800475">
                  <a:extLst>
                    <a:ext uri="{9D8B030D-6E8A-4147-A177-3AD203B41FA5}">
                      <a16:colId xmlns:a16="http://schemas.microsoft.com/office/drawing/2014/main" val="165832926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20595442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02540218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285057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05398485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64679489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725644714"/>
                    </a:ext>
                  </a:extLst>
                </a:gridCol>
              </a:tblGrid>
              <a:tr h="199025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Side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Moment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Rebar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As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As min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As used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Ø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No. bars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575574"/>
                  </a:ext>
                </a:extLst>
              </a:tr>
              <a:tr h="199025"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solidFill>
                            <a:schemeClr val="tx1"/>
                          </a:solidFill>
                          <a:effectLst/>
                        </a:rPr>
                        <a:t>kN.m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percentage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mm²/m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mm²/m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mm²/m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000187"/>
                  </a:ext>
                </a:extLst>
              </a:tr>
              <a:tr h="199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Top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69.73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0.001956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606.3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720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720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5955561"/>
                  </a:ext>
                </a:extLst>
              </a:tr>
              <a:tr h="199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Bottom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40.3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0.00113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chemeClr val="tx1"/>
                          </a:solidFill>
                          <a:effectLst/>
                        </a:rPr>
                        <a:t>350.41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375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720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488683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97FE454-420B-4EA6-ABB1-A6A8E4D02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66526" y="1695461"/>
            <a:ext cx="2939349" cy="4340196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5815A63-9D43-4144-B59F-9DEC7FF17EDE}"/>
              </a:ext>
            </a:extLst>
          </p:cNvPr>
          <p:cNvSpPr/>
          <p:nvPr/>
        </p:nvSpPr>
        <p:spPr>
          <a:xfrm>
            <a:off x="180600" y="3865559"/>
            <a:ext cx="52218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600" dirty="0">
                <a:solidFill>
                  <a:srgbClr val="000000"/>
                </a:solidFill>
                <a:latin typeface="Calibri" panose="020F0502020204030204"/>
                <a:ea typeface="Calibri" panose="020F0502020204030204" pitchFamily="34" charset="0"/>
              </a:rPr>
              <a:t>Retaining wall’s base steel reinforcement for top and bottom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EEBD8E-C654-426A-95C3-9AF733B0399B}"/>
              </a:ext>
            </a:extLst>
          </p:cNvPr>
          <p:cNvSpPr/>
          <p:nvPr/>
        </p:nvSpPr>
        <p:spPr>
          <a:xfrm>
            <a:off x="238125" y="1695461"/>
            <a:ext cx="4376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600" dirty="0">
                <a:solidFill>
                  <a:srgbClr val="000000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Vertical reinforcement for basement retaining wall</a:t>
            </a:r>
            <a:endParaRPr lang="en-US" sz="1600" i="1" dirty="0">
              <a:solidFill>
                <a:srgbClr val="44546A"/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49</a:t>
            </a:fld>
            <a:endParaRPr lang="x-none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025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024744" cy="828074"/>
          </a:xfrm>
        </p:spPr>
        <p:txBody>
          <a:bodyPr/>
          <a:lstStyle/>
          <a:p>
            <a:r>
              <a:rPr lang="en-US" b="1" dirty="0">
                <a:latin typeface="+mn-lt"/>
              </a:rPr>
              <a:t>Architectural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8" y="618231"/>
            <a:ext cx="8408965" cy="419686"/>
          </a:xfrm>
        </p:spPr>
        <p:txBody>
          <a:bodyPr>
            <a:normAutofit/>
          </a:bodyPr>
          <a:lstStyle/>
          <a:p>
            <a:pPr marL="411480" indent="-342900"/>
            <a:r>
              <a:rPr lang="en-US" sz="2000" dirty="0"/>
              <a:t>The 3rd model for the existed architectural plan.</a:t>
            </a:r>
          </a:p>
          <a:p>
            <a:pPr marL="68580" indent="0" algn="ctr">
              <a:buNone/>
            </a:pPr>
            <a:endParaRPr 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942D5-3579-4274-BD0C-4FBB3B9BC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6F501B-0FC9-4ED1-9EED-C73EDCB046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19200"/>
            <a:ext cx="6643744" cy="52578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17601756"/>
      </p:ext>
    </p:extLst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FA7CC25-98C3-42CB-99D9-F33E7487CDDD}"/>
              </a:ext>
            </a:extLst>
          </p:cNvPr>
          <p:cNvSpPr txBox="1"/>
          <p:nvPr/>
        </p:nvSpPr>
        <p:spPr>
          <a:xfrm>
            <a:off x="458682" y="515789"/>
            <a:ext cx="313965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Stairs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EEBD8E-C654-426A-95C3-9AF733B0399B}"/>
              </a:ext>
            </a:extLst>
          </p:cNvPr>
          <p:cNvSpPr/>
          <p:nvPr/>
        </p:nvSpPr>
        <p:spPr>
          <a:xfrm>
            <a:off x="339311" y="2633945"/>
            <a:ext cx="26443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US" sz="1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External  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stair detailing </a:t>
            </a:r>
            <a:endParaRPr lang="en-US" sz="1600" b="1" i="1" dirty="0">
              <a:solidFill>
                <a:srgbClr val="44546A"/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50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228879-E050-4596-A7A3-CA1C893FD6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2900"/>
          <a:stretch/>
        </p:blipFill>
        <p:spPr>
          <a:xfrm>
            <a:off x="2438400" y="515789"/>
            <a:ext cx="6462713" cy="28023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278F16-AA27-45C7-8467-62F2B9A254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053" b="5721"/>
          <a:stretch/>
        </p:blipFill>
        <p:spPr>
          <a:xfrm>
            <a:off x="934447" y="3234481"/>
            <a:ext cx="7275106" cy="323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0173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07557"/>
            <a:ext cx="6858000" cy="543138"/>
          </a:xfrm>
        </p:spPr>
        <p:txBody>
          <a:bodyPr>
            <a:noAutofit/>
          </a:bodyPr>
          <a:lstStyle/>
          <a:p>
            <a:r>
              <a:rPr lang="en-US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33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906121"/>
            <a:ext cx="6858000" cy="3872753"/>
          </a:xfrm>
        </p:spPr>
        <p:txBody>
          <a:bodyPr>
            <a:normAutofit/>
          </a:bodyPr>
          <a:lstStyle/>
          <a:p>
            <a:pPr lvl="0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system </a:t>
            </a:r>
          </a:p>
          <a:p>
            <a:pPr lvl="0"/>
            <a:endParaRPr lang="en-US" dirty="0"/>
          </a:p>
          <a:p>
            <a:pPr lvl="0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Drainage system </a:t>
            </a:r>
          </a:p>
          <a:p>
            <a:pPr lvl="0"/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</a:p>
          <a:p>
            <a:pPr lvl="0"/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</a:t>
            </a:r>
          </a:p>
          <a:p>
            <a:pPr lvl="0"/>
            <a:r>
              <a:rPr lang="en-US" sz="4050" dirty="0"/>
              <a:t> </a:t>
            </a:r>
          </a:p>
          <a:p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09632" y="1906122"/>
            <a:ext cx="534971" cy="5950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9632" y="1906122"/>
            <a:ext cx="534971" cy="59503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109632" y="2618674"/>
            <a:ext cx="534971" cy="61515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109632" y="3316573"/>
            <a:ext cx="534971" cy="61515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109632" y="4062837"/>
            <a:ext cx="534971" cy="61515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060" y="2679137"/>
            <a:ext cx="539543" cy="5395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9632" y="3349788"/>
            <a:ext cx="534971" cy="5349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5060" y="4114235"/>
            <a:ext cx="534971" cy="53497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413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1483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system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6361" y="1990550"/>
            <a:ext cx="4884644" cy="336201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cxnSp>
        <p:nvCxnSpPr>
          <p:cNvPr id="5" name="Elbow Connector 4"/>
          <p:cNvCxnSpPr/>
          <p:nvPr/>
        </p:nvCxnSpPr>
        <p:spPr>
          <a:xfrm rot="10800000">
            <a:off x="2622177" y="2125267"/>
            <a:ext cx="3578660" cy="433075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rgbClr val="629DD1">
                <a:shade val="30000"/>
                <a:satMod val="150000"/>
              </a:srgbClr>
            </a:contourClr>
          </a:sp3d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013" y="1936885"/>
            <a:ext cx="1800164" cy="1979449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9" name="Rectangle 8"/>
          <p:cNvSpPr/>
          <p:nvPr/>
        </p:nvSpPr>
        <p:spPr>
          <a:xfrm>
            <a:off x="485758" y="4104715"/>
            <a:ext cx="260039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GB" sz="13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Roof water tank capacity =170 m</a:t>
            </a:r>
            <a:r>
              <a:rPr lang="en-GB" sz="135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3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85758" y="4381714"/>
            <a:ext cx="164660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GB" sz="135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Diameter Of Pipes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4794" y="4722125"/>
          <a:ext cx="2514600" cy="57298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881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3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4855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Vertical 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Horizontal</a:t>
                      </a:r>
                      <a:endParaRPr lang="en-GB" sz="800" dirty="0"/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Branch</a:t>
                      </a:r>
                      <a:endParaRPr lang="en-GB" sz="1000" dirty="0"/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kern="1200" dirty="0">
                          <a:effectLst/>
                        </a:rPr>
                        <a:t>2.5 ''</a:t>
                      </a:r>
                      <a:endParaRPr lang="en-GB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kern="1200" dirty="0">
                          <a:effectLst/>
                        </a:rPr>
                        <a:t>2''</a:t>
                      </a:r>
                      <a:endParaRPr lang="en-GB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kern="1200" dirty="0">
                          <a:effectLst/>
                        </a:rPr>
                        <a:t>0.75''</a:t>
                      </a:r>
                      <a:endParaRPr lang="en-GB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4569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13045" y="2290168"/>
            <a:ext cx="4928347" cy="3044954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cxnSp>
        <p:nvCxnSpPr>
          <p:cNvPr id="6" name="Elbow Connector 5"/>
          <p:cNvCxnSpPr/>
          <p:nvPr/>
        </p:nvCxnSpPr>
        <p:spPr>
          <a:xfrm rot="10800000" flipV="1">
            <a:off x="3136527" y="2941583"/>
            <a:ext cx="2923117" cy="507587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rgbClr val="629DD1">
                <a:shade val="30000"/>
                <a:satMod val="150000"/>
              </a:srgbClr>
            </a:contourClr>
          </a:sp3d>
        </p:spPr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2290168"/>
            <a:ext cx="2407444" cy="3044954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2136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sz="27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43150" y="2145744"/>
            <a:ext cx="6172200" cy="330517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8600" y="3429000"/>
            <a:ext cx="2101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 water drainage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0214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6D445E-11AB-4747-A16A-0B9A65B896DA}"/>
              </a:ext>
            </a:extLst>
          </p:cNvPr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089" r="22963"/>
          <a:stretch/>
        </p:blipFill>
        <p:spPr bwMode="auto">
          <a:xfrm>
            <a:off x="3785950" y="1880234"/>
            <a:ext cx="1572101" cy="1657350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C12D54-70E0-4CFF-8445-7040E12989CC}"/>
              </a:ext>
            </a:extLst>
          </p:cNvPr>
          <p:cNvSpPr txBox="1"/>
          <p:nvPr/>
        </p:nvSpPr>
        <p:spPr>
          <a:xfrm>
            <a:off x="4077652" y="3621061"/>
            <a:ext cx="1209675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 door unit </a:t>
            </a:r>
            <a:endParaRPr kumimoji="0" lang="x-none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A85E1A-622E-4328-8635-1ADD04A0FD96}"/>
              </a:ext>
            </a:extLst>
          </p:cNvPr>
          <p:cNvSpPr/>
          <p:nvPr/>
        </p:nvSpPr>
        <p:spPr>
          <a:xfrm>
            <a:off x="3785950" y="3835627"/>
            <a:ext cx="167340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Samsung VRF DVM S </a:t>
            </a:r>
            <a:endParaRPr kumimoji="0" lang="x-none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7" descr="ÙØªÙØ¬Ø© Ø¨Ø­Ø« Ø§ÙØµÙØ± Ø¹Ù âªwall mounted split air conditionerâ¬â">
            <a:extLst>
              <a:ext uri="{FF2B5EF4-FFF2-40B4-BE49-F238E27FC236}">
                <a16:creationId xmlns:a16="http://schemas.microsoft.com/office/drawing/2014/main" id="{F99B9FE1-2FA4-4051-B4CA-D9BAC426D922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509" y="1880234"/>
            <a:ext cx="2007394" cy="1003935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ffectLst/>
        </p:spPr>
      </p:pic>
      <p:pic>
        <p:nvPicPr>
          <p:cNvPr id="9" name="Picture 8" descr="ÙØªÙØ¬Ø© Ø¨Ø­Ø« Ø§ÙØµÙØ± Ø¹Ù âªcassette unitâ¬â">
            <a:extLst>
              <a:ext uri="{FF2B5EF4-FFF2-40B4-BE49-F238E27FC236}">
                <a16:creationId xmlns:a16="http://schemas.microsoft.com/office/drawing/2014/main" id="{4D922B9B-B19D-4ECA-BAA1-5E4198C61DFD}"/>
              </a:ext>
            </a:extLst>
          </p:cNvPr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509" y="3476818"/>
            <a:ext cx="1893094" cy="842486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ffectLst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ACB94BB-0610-4A2D-BC79-3CC03F9BCE55}"/>
              </a:ext>
            </a:extLst>
          </p:cNvPr>
          <p:cNvSpPr/>
          <p:nvPr/>
        </p:nvSpPr>
        <p:spPr>
          <a:xfrm>
            <a:off x="5612168" y="2992753"/>
            <a:ext cx="346582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Daikin FIXN_K (E) VJU - Wall mounted split unit</a:t>
            </a:r>
            <a:endParaRPr kumimoji="0" lang="x-none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3B21C4-E25A-49ED-9524-73B01735C160}"/>
              </a:ext>
            </a:extLst>
          </p:cNvPr>
          <p:cNvSpPr/>
          <p:nvPr/>
        </p:nvSpPr>
        <p:spPr>
          <a:xfrm>
            <a:off x="6262452" y="4526369"/>
            <a:ext cx="241457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Daikin FCQ PVJU - Cassette unit </a:t>
            </a:r>
            <a:endParaRPr kumimoji="0" lang="x-none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248720-33A7-412C-A9CF-A3265657612F}"/>
              </a:ext>
            </a:extLst>
          </p:cNvPr>
          <p:cNvSpPr txBox="1"/>
          <p:nvPr/>
        </p:nvSpPr>
        <p:spPr>
          <a:xfrm>
            <a:off x="254281" y="1441466"/>
            <a:ext cx="3277552" cy="28854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14313" marR="0" lvl="0" indent="-214313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 cooling load = 205.72 kW </a:t>
            </a:r>
          </a:p>
          <a:p>
            <a:pPr marL="214313" marR="0" lvl="0" indent="-214313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Three out door units with a capacity of 72.8 kW for each unit</a:t>
            </a:r>
          </a:p>
          <a:p>
            <a:pPr marL="214313" marR="0" lvl="0" indent="-214313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Indoor unit – wall mounted with air flow of 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473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CFM</a:t>
            </a:r>
          </a:p>
          <a:p>
            <a:pPr marL="214313" marR="0" lvl="0" indent="-214313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Indoor unit – cassette unit with air flow of 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390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CFM  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x-none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8F0B00-2765-44AE-A5BD-86CE813E40A6}"/>
              </a:ext>
            </a:extLst>
          </p:cNvPr>
          <p:cNvSpPr/>
          <p:nvPr/>
        </p:nvSpPr>
        <p:spPr>
          <a:xfrm>
            <a:off x="3531833" y="711681"/>
            <a:ext cx="3071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( VRF )</a:t>
            </a:r>
            <a:endParaRPr lang="x-none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55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648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CE28806-AA70-465D-BC75-BBFD34DE0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04800"/>
            <a:ext cx="5791200" cy="542925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100" b="1" dirty="0"/>
              <a:t>Distribution of exhaust ducts  for the ground floor</a:t>
            </a:r>
            <a:endParaRPr lang="x-none" sz="21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56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14A24C-D1C9-4AAF-A891-745BFD5B6F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72" y="1371600"/>
            <a:ext cx="9157145" cy="468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9487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CE28806-AA70-465D-BC75-BBFD34DE0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310" y="381000"/>
            <a:ext cx="5473890" cy="542925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100" b="1" dirty="0"/>
              <a:t>Distribution of exhaust ducts for the first floor </a:t>
            </a:r>
            <a:endParaRPr lang="x-none" sz="21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57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E66C8C-2C82-4B9F-A9DD-D05CA1EFD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765" y="1295400"/>
            <a:ext cx="9084469" cy="473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7871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3C23E4-E651-47B4-A9C4-0482E2DD1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665" y="1143000"/>
            <a:ext cx="9012670" cy="495902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FD1823D-29D2-4ACD-AB61-CF3352DB5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542925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100" b="1" dirty="0"/>
              <a:t>Distribution of indoor supply and piping system for the first floor</a:t>
            </a:r>
            <a:endParaRPr lang="x-none" sz="21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58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5539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85538"/>
            <a:ext cx="7886700" cy="563237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cs typeface="Times New Roman" panose="02020603050405020304" pitchFamily="18" charset="0"/>
              </a:rPr>
              <a:t>Fire Fighting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916" y="2008515"/>
            <a:ext cx="2198594" cy="181535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49649" y="2287281"/>
            <a:ext cx="3867150" cy="343376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8730" y="1943731"/>
            <a:ext cx="2414588" cy="142160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916" y="3941808"/>
            <a:ext cx="2198594" cy="1785098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11" name="Curved Down Arrow 10"/>
          <p:cNvSpPr/>
          <p:nvPr/>
        </p:nvSpPr>
        <p:spPr>
          <a:xfrm flipH="1">
            <a:off x="5911520" y="1825439"/>
            <a:ext cx="1551596" cy="554691"/>
          </a:xfrm>
          <a:prstGeom prst="curvedDownArrow">
            <a:avLst>
              <a:gd name="adj1" fmla="val 25000"/>
              <a:gd name="adj2" fmla="val 55498"/>
              <a:gd name="adj3" fmla="val 40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138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7481944" cy="882647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b="1" dirty="0">
                <a:latin typeface="+mn-lt"/>
              </a:rPr>
              <a:t>Project Description 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12304"/>
            <a:ext cx="6777317" cy="8826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/>
              <a:t>Five stories with total area of 10130 m² .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61059171"/>
              </p:ext>
            </p:extLst>
          </p:nvPr>
        </p:nvGraphicFramePr>
        <p:xfrm>
          <a:off x="152400" y="2362201"/>
          <a:ext cx="8763000" cy="4359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6974F5-3EBD-4BAE-96DB-8F6B52188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572897"/>
      </p:ext>
    </p:extLst>
  </p:cSld>
  <p:clrMapOvr>
    <a:masterClrMapping/>
  </p:clrMapOvr>
  <p:transition spd="slow"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81000"/>
            <a:ext cx="7886700" cy="785112"/>
          </a:xfrm>
        </p:spPr>
        <p:txBody>
          <a:bodyPr>
            <a:normAutofit/>
          </a:bodyPr>
          <a:lstStyle/>
          <a:p>
            <a:pPr algn="ctr"/>
            <a:r>
              <a:rPr lang="en-GB" sz="2800" dirty="0">
                <a:cs typeface="Times New Roman" panose="02020603050405020304" pitchFamily="18" charset="0"/>
              </a:rPr>
              <a:t>Emergency Exits </a:t>
            </a:r>
            <a:endParaRPr lang="en-US" sz="2800" dirty="0"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16" y="1295400"/>
            <a:ext cx="2296296" cy="193238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24896" y="1585562"/>
            <a:ext cx="661910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37557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164" y="1009773"/>
            <a:ext cx="7886700" cy="83553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25267"/>
            <a:ext cx="7886700" cy="305857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Socket distribution </a:t>
            </a:r>
          </a:p>
          <a:p>
            <a:pPr lvl="0" algn="ctr"/>
            <a:endParaRPr lang="en-US" dirty="0"/>
          </a:p>
          <a:p>
            <a:pPr lvl="0" algn="ctr"/>
            <a:endParaRPr lang="en-US" dirty="0"/>
          </a:p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Artificial lighting </a:t>
            </a:r>
          </a:p>
          <a:p>
            <a:pPr lvl="0" algn="ctr"/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speakers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10" y="1974336"/>
            <a:ext cx="914480" cy="91448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571710" y="3132851"/>
            <a:ext cx="911711" cy="791967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000" r="-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8941" y="4105296"/>
            <a:ext cx="914480" cy="91448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9933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30072"/>
            <a:ext cx="7886700" cy="842893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Electrical design </a:t>
            </a:r>
            <a:br>
              <a:rPr lang="en-US" sz="2800" dirty="0"/>
            </a:br>
            <a:r>
              <a:rPr lang="en-US" sz="2800" dirty="0"/>
              <a:t>Socket distribution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7362" y="3760450"/>
            <a:ext cx="2679746" cy="172458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10" name="Oval 9"/>
          <p:cNvSpPr/>
          <p:nvPr/>
        </p:nvSpPr>
        <p:spPr>
          <a:xfrm>
            <a:off x="2847920" y="4387101"/>
            <a:ext cx="705971" cy="6858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496222">
            <a:off x="3288659" y="4909240"/>
            <a:ext cx="1271957" cy="31421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752600"/>
            <a:ext cx="3733800" cy="441888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1219200" y="1839591"/>
            <a:ext cx="2347201" cy="1508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34422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914" y="411819"/>
            <a:ext cx="7886700" cy="802763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cs typeface="Times New Roman" panose="02020603050405020304" pitchFamily="18" charset="0"/>
              </a:rPr>
              <a:t>Electrical design </a:t>
            </a:r>
            <a:br>
              <a:rPr lang="en-US" sz="28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en-US" sz="2800" dirty="0">
                <a:solidFill>
                  <a:prstClr val="black"/>
                </a:solidFill>
                <a:cs typeface="Times New Roman" panose="02020603050405020304" pitchFamily="18" charset="0"/>
              </a:rPr>
              <a:t>Artificial lighting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704" y="1333888"/>
            <a:ext cx="3868340" cy="423373"/>
          </a:xfrm>
        </p:spPr>
        <p:txBody>
          <a:bodyPr>
            <a:normAutofit/>
          </a:bodyPr>
          <a:lstStyle/>
          <a:p>
            <a:pPr algn="ctr"/>
            <a:r>
              <a:rPr lang="en-US" sz="2400" b="0" dirty="0">
                <a:latin typeface="+mj-lt"/>
                <a:cs typeface="Times New Roman" panose="02020603050405020304" pitchFamily="18" charset="0"/>
              </a:rPr>
              <a:t>Class room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0676" y="1301747"/>
            <a:ext cx="3887391" cy="423373"/>
          </a:xfrm>
        </p:spPr>
        <p:txBody>
          <a:bodyPr>
            <a:normAutofit/>
          </a:bodyPr>
          <a:lstStyle/>
          <a:p>
            <a:pPr algn="ctr"/>
            <a:r>
              <a:rPr lang="en-US" sz="2400" b="0" dirty="0">
                <a:latin typeface="+mj-lt"/>
                <a:cs typeface="Times New Roman" panose="02020603050405020304" pitchFamily="18" charset="0"/>
              </a:rPr>
              <a:t>Computer lap</a:t>
            </a:r>
            <a:endParaRPr lang="ar-SA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3E151B-98DB-42D4-9DCC-5DC0110CD542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07" y="1763797"/>
            <a:ext cx="3798137" cy="2847960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BC5096-825C-4F2A-89E8-34FDB81ED133}"/>
              </a:ext>
            </a:extLst>
          </p:cNvPr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87692" y="1763797"/>
            <a:ext cx="3743847" cy="2905530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ffectLst/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93366DD3-41DA-44DD-9957-60BA86FB5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86797"/>
              </p:ext>
            </p:extLst>
          </p:nvPr>
        </p:nvGraphicFramePr>
        <p:xfrm>
          <a:off x="4739239" y="4864785"/>
          <a:ext cx="4240752" cy="1082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8967">
                  <a:extLst>
                    <a:ext uri="{9D8B030D-6E8A-4147-A177-3AD203B41FA5}">
                      <a16:colId xmlns:a16="http://schemas.microsoft.com/office/drawing/2014/main" val="1286303577"/>
                    </a:ext>
                  </a:extLst>
                </a:gridCol>
                <a:gridCol w="719574">
                  <a:extLst>
                    <a:ext uri="{9D8B030D-6E8A-4147-A177-3AD203B41FA5}">
                      <a16:colId xmlns:a16="http://schemas.microsoft.com/office/drawing/2014/main" val="2180080996"/>
                    </a:ext>
                  </a:extLst>
                </a:gridCol>
                <a:gridCol w="575659">
                  <a:extLst>
                    <a:ext uri="{9D8B030D-6E8A-4147-A177-3AD203B41FA5}">
                      <a16:colId xmlns:a16="http://schemas.microsoft.com/office/drawing/2014/main" val="2082101017"/>
                    </a:ext>
                  </a:extLst>
                </a:gridCol>
                <a:gridCol w="719574">
                  <a:extLst>
                    <a:ext uri="{9D8B030D-6E8A-4147-A177-3AD203B41FA5}">
                      <a16:colId xmlns:a16="http://schemas.microsoft.com/office/drawing/2014/main" val="1503780055"/>
                    </a:ext>
                  </a:extLst>
                </a:gridCol>
                <a:gridCol w="863489">
                  <a:extLst>
                    <a:ext uri="{9D8B030D-6E8A-4147-A177-3AD203B41FA5}">
                      <a16:colId xmlns:a16="http://schemas.microsoft.com/office/drawing/2014/main" val="2152748526"/>
                    </a:ext>
                  </a:extLst>
                </a:gridCol>
                <a:gridCol w="863489">
                  <a:extLst>
                    <a:ext uri="{9D8B030D-6E8A-4147-A177-3AD203B41FA5}">
                      <a16:colId xmlns:a16="http://schemas.microsoft.com/office/drawing/2014/main" val="1730412948"/>
                    </a:ext>
                  </a:extLst>
                </a:gridCol>
              </a:tblGrid>
              <a:tr h="6516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Lux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Required Lux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UGR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Required UGR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Uniformity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Required uniformity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019503"/>
                  </a:ext>
                </a:extLst>
              </a:tr>
              <a:tr h="4307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508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16.8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0.62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0.6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6771778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2FFD0C9-871D-4A52-A991-46F767E385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511304"/>
              </p:ext>
            </p:extLst>
          </p:nvPr>
        </p:nvGraphicFramePr>
        <p:xfrm>
          <a:off x="228600" y="4864786"/>
          <a:ext cx="4240752" cy="1082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8967">
                  <a:extLst>
                    <a:ext uri="{9D8B030D-6E8A-4147-A177-3AD203B41FA5}">
                      <a16:colId xmlns:a16="http://schemas.microsoft.com/office/drawing/2014/main" val="1286303577"/>
                    </a:ext>
                  </a:extLst>
                </a:gridCol>
                <a:gridCol w="719574">
                  <a:extLst>
                    <a:ext uri="{9D8B030D-6E8A-4147-A177-3AD203B41FA5}">
                      <a16:colId xmlns:a16="http://schemas.microsoft.com/office/drawing/2014/main" val="2180080996"/>
                    </a:ext>
                  </a:extLst>
                </a:gridCol>
                <a:gridCol w="575659">
                  <a:extLst>
                    <a:ext uri="{9D8B030D-6E8A-4147-A177-3AD203B41FA5}">
                      <a16:colId xmlns:a16="http://schemas.microsoft.com/office/drawing/2014/main" val="2082101017"/>
                    </a:ext>
                  </a:extLst>
                </a:gridCol>
                <a:gridCol w="719574">
                  <a:extLst>
                    <a:ext uri="{9D8B030D-6E8A-4147-A177-3AD203B41FA5}">
                      <a16:colId xmlns:a16="http://schemas.microsoft.com/office/drawing/2014/main" val="1503780055"/>
                    </a:ext>
                  </a:extLst>
                </a:gridCol>
                <a:gridCol w="863489">
                  <a:extLst>
                    <a:ext uri="{9D8B030D-6E8A-4147-A177-3AD203B41FA5}">
                      <a16:colId xmlns:a16="http://schemas.microsoft.com/office/drawing/2014/main" val="2152748526"/>
                    </a:ext>
                  </a:extLst>
                </a:gridCol>
                <a:gridCol w="863489">
                  <a:extLst>
                    <a:ext uri="{9D8B030D-6E8A-4147-A177-3AD203B41FA5}">
                      <a16:colId xmlns:a16="http://schemas.microsoft.com/office/drawing/2014/main" val="1730412948"/>
                    </a:ext>
                  </a:extLst>
                </a:gridCol>
              </a:tblGrid>
              <a:tr h="6516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Lux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Required Lux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UGR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Required UGR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Uniformity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Required uniformity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019503"/>
                  </a:ext>
                </a:extLst>
              </a:tr>
              <a:tr h="4307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500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17.9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19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0.61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0.6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67717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61504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622" y="136524"/>
            <a:ext cx="7886700" cy="522815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prstClr val="black"/>
                </a:solidFill>
                <a:cs typeface="Times New Roman" panose="02020603050405020304" pitchFamily="18" charset="0"/>
              </a:rPr>
              <a:t>Light and switch distribution </a:t>
            </a:r>
            <a:endParaRPr lang="en-US" sz="31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409" y="842305"/>
            <a:ext cx="8239125" cy="439102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4409" y="5397539"/>
            <a:ext cx="2081983" cy="109330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2053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157" y="1131094"/>
            <a:ext cx="3338232" cy="1662533"/>
          </a:xfrm>
        </p:spPr>
        <p:txBody>
          <a:bodyPr>
            <a:normAutofit/>
          </a:bodyPr>
          <a:lstStyle/>
          <a:p>
            <a:r>
              <a:rPr lang="en-US" sz="2400" dirty="0">
                <a:cs typeface="Times New Roman" panose="02020603050405020304" pitchFamily="18" charset="0"/>
              </a:rPr>
              <a:t>Main</a:t>
            </a:r>
            <a:r>
              <a:rPr lang="en-US" sz="2400" b="1" dirty="0">
                <a:cs typeface="Times New Roman" panose="02020603050405020304" pitchFamily="18" charset="0"/>
              </a:rPr>
              <a:t> distribution board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9239" y="1100614"/>
            <a:ext cx="4593431" cy="2477831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3849431"/>
            <a:ext cx="7964020" cy="1677311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D0E0-F798-4CCC-8BFC-AB46E00BD074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57998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BB78D-F7F2-4DC6-AA16-7E3C4BF3C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019" y="488541"/>
            <a:ext cx="7886700" cy="554831"/>
          </a:xfrm>
        </p:spPr>
        <p:txBody>
          <a:bodyPr/>
          <a:lstStyle/>
          <a:p>
            <a:r>
              <a:rPr lang="en-US" dirty="0"/>
              <a:t>Acoustical Design </a:t>
            </a:r>
            <a:endParaRPr lang="x-non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09B303-A0AE-474B-9F81-DDAAC4510E79}"/>
              </a:ext>
            </a:extLst>
          </p:cNvPr>
          <p:cNvSpPr/>
          <p:nvPr/>
        </p:nvSpPr>
        <p:spPr>
          <a:xfrm>
            <a:off x="628650" y="2207088"/>
            <a:ext cx="139065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Auditorium </a:t>
            </a:r>
            <a:endParaRPr lang="en-US" sz="150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Cafeteria </a:t>
            </a:r>
            <a:endParaRPr lang="en-US" sz="1500" dirty="0">
              <a:solidFill>
                <a:prstClr val="white">
                  <a:lumMod val="85000"/>
                </a:prst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Classroom</a:t>
            </a:r>
            <a:endParaRPr lang="en-US" sz="1500" dirty="0">
              <a:solidFill>
                <a:prstClr val="white">
                  <a:lumMod val="85000"/>
                </a:prst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Corridor </a:t>
            </a:r>
            <a:endParaRPr lang="en-US" sz="1500" dirty="0">
              <a:solidFill>
                <a:prstClr val="white">
                  <a:lumMod val="85000"/>
                </a:prstClr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7A94FE-8E1F-4592-B425-49AB5C8581A8}"/>
              </a:ext>
            </a:extLst>
          </p:cNvPr>
          <p:cNvSpPr txBox="1"/>
          <p:nvPr/>
        </p:nvSpPr>
        <p:spPr>
          <a:xfrm>
            <a:off x="633413" y="1773382"/>
            <a:ext cx="277177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Designed spaces:  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65A2BFF1-E0AD-4E2C-85A1-FF210751D1D0}"/>
              </a:ext>
            </a:extLst>
          </p:cNvPr>
          <p:cNvCxnSpPr/>
          <p:nvPr/>
        </p:nvCxnSpPr>
        <p:spPr>
          <a:xfrm>
            <a:off x="2019300" y="2352675"/>
            <a:ext cx="2333625" cy="352425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4226D614-D05E-4E21-8C05-4925A71601F5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90477" y="1524531"/>
            <a:ext cx="3787668" cy="2407304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C0A9ED-C37E-449F-AC22-B9DEB48648F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90" y="4180566"/>
            <a:ext cx="6640321" cy="167053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Arrow: Down 17">
            <a:extLst>
              <a:ext uri="{FF2B5EF4-FFF2-40B4-BE49-F238E27FC236}">
                <a16:creationId xmlns:a16="http://schemas.microsoft.com/office/drawing/2014/main" id="{67E74D81-3FE7-4E7C-9670-DA7AD818A9A2}"/>
              </a:ext>
            </a:extLst>
          </p:cNvPr>
          <p:cNvSpPr/>
          <p:nvPr/>
        </p:nvSpPr>
        <p:spPr>
          <a:xfrm flipH="1">
            <a:off x="2543175" y="2354823"/>
            <a:ext cx="167053" cy="1069414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685800"/>
            <a:endParaRPr lang="x-none" sz="135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FB697C-92E8-4CC8-BFF6-EE3F5AF73A11}"/>
              </a:ext>
            </a:extLst>
          </p:cNvPr>
          <p:cNvSpPr txBox="1"/>
          <p:nvPr/>
        </p:nvSpPr>
        <p:spPr>
          <a:xfrm>
            <a:off x="3224213" y="2220352"/>
            <a:ext cx="2500312" cy="5078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Massing, shape and arrangement of seating </a:t>
            </a:r>
            <a:endParaRPr lang="x-none" sz="135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8B7FD0-E5DC-4ACC-92E1-E2C5A8D9B6B7}"/>
              </a:ext>
            </a:extLst>
          </p:cNvPr>
          <p:cNvSpPr txBox="1"/>
          <p:nvPr/>
        </p:nvSpPr>
        <p:spPr>
          <a:xfrm rot="16200000">
            <a:off x="1786026" y="2676978"/>
            <a:ext cx="1194436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Assumptions </a:t>
            </a:r>
            <a:endParaRPr lang="x-none" sz="135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66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988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B87D368-C824-489A-86CE-201377AD8D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00272"/>
              </p:ext>
            </p:extLst>
          </p:nvPr>
        </p:nvGraphicFramePr>
        <p:xfrm>
          <a:off x="376095" y="931013"/>
          <a:ext cx="4391025" cy="10501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7225">
                  <a:extLst>
                    <a:ext uri="{9D8B030D-6E8A-4147-A177-3AD203B41FA5}">
                      <a16:colId xmlns:a16="http://schemas.microsoft.com/office/drawing/2014/main" val="2929477466"/>
                    </a:ext>
                  </a:extLst>
                </a:gridCol>
                <a:gridCol w="565288">
                  <a:extLst>
                    <a:ext uri="{9D8B030D-6E8A-4147-A177-3AD203B41FA5}">
                      <a16:colId xmlns:a16="http://schemas.microsoft.com/office/drawing/2014/main" val="4286596037"/>
                    </a:ext>
                  </a:extLst>
                </a:gridCol>
                <a:gridCol w="577712">
                  <a:extLst>
                    <a:ext uri="{9D8B030D-6E8A-4147-A177-3AD203B41FA5}">
                      <a16:colId xmlns:a16="http://schemas.microsoft.com/office/drawing/2014/main" val="192818419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09568655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76935666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98292286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54504229"/>
                    </a:ext>
                  </a:extLst>
                </a:gridCol>
              </a:tblGrid>
              <a:tr h="298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RT 60 (s)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SPL (dB)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STI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Alcons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NC (dB)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STC (dB)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C50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846876"/>
                  </a:ext>
                </a:extLst>
              </a:tr>
              <a:tr h="4443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1.4-1.8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&gt; 85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&gt;= 0.6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&lt; 10%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35-40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42-45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&gt;-5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02191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29B7C332-00F6-4838-9BEE-E1DC44DD505C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5502" y="2149152"/>
            <a:ext cx="2743583" cy="337946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707FC6-2128-4675-98E1-A25EE5E4AA34}"/>
              </a:ext>
            </a:extLst>
          </p:cNvPr>
          <p:cNvSpPr txBox="1"/>
          <p:nvPr/>
        </p:nvSpPr>
        <p:spPr>
          <a:xfrm>
            <a:off x="1169234" y="5626905"/>
            <a:ext cx="180256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RT -60 Results 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514431-160B-46DA-B5A7-32DCB0FE32E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211124" y="2443647"/>
            <a:ext cx="1538288" cy="221932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455774-6A82-4376-B935-354472CDC332}"/>
              </a:ext>
            </a:extLst>
          </p:cNvPr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12402" y="2438738"/>
            <a:ext cx="3604763" cy="234728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B64FD51-F456-4A53-9AC8-7596E02458BB}"/>
              </a:ext>
            </a:extLst>
          </p:cNvPr>
          <p:cNvSpPr/>
          <p:nvPr/>
        </p:nvSpPr>
        <p:spPr>
          <a:xfrm>
            <a:off x="7507227" y="4852118"/>
            <a:ext cx="12421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H 1315 WP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7B7238-3DBF-4B43-A720-84B7CF96B3F7}"/>
              </a:ext>
            </a:extLst>
          </p:cNvPr>
          <p:cNvSpPr txBox="1"/>
          <p:nvPr/>
        </p:nvSpPr>
        <p:spPr>
          <a:xfrm>
            <a:off x="5257800" y="1863040"/>
            <a:ext cx="29653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Reinforcement system </a:t>
            </a:r>
            <a:endParaRPr lang="x-none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B4EF1C-2CE5-4240-8FB5-E68AD755DE5B}"/>
              </a:ext>
            </a:extLst>
          </p:cNvPr>
          <p:cNvSpPr txBox="1"/>
          <p:nvPr/>
        </p:nvSpPr>
        <p:spPr>
          <a:xfrm>
            <a:off x="381000" y="381000"/>
            <a:ext cx="19323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>
              <a:defRPr/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Design standards</a:t>
            </a:r>
            <a:endParaRPr lang="x-none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67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79695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423C97-8927-4275-9FE2-06301E4580CF}"/>
              </a:ext>
            </a:extLst>
          </p:cNvPr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8371"/>
          <a:stretch/>
        </p:blipFill>
        <p:spPr bwMode="auto">
          <a:xfrm>
            <a:off x="4606956" y="896327"/>
            <a:ext cx="4087748" cy="162008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11DE24F-5188-48DE-A8A5-B7832BCE0D56}"/>
              </a:ext>
            </a:extLst>
          </p:cNvPr>
          <p:cNvSpPr/>
          <p:nvPr/>
        </p:nvSpPr>
        <p:spPr>
          <a:xfrm>
            <a:off x="4329110" y="546071"/>
            <a:ext cx="46434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US" sz="1600" dirty="0">
                <a:solidFill>
                  <a:srgbClr val="000000"/>
                </a:solidFill>
                <a:latin typeface="Calibri" panose="020F0502020204030204"/>
                <a:ea typeface="Times New Roman" panose="02020603050405020304" pitchFamily="18" charset="0"/>
              </a:rPr>
              <a:t>Distribution of values for articulation loss 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0B05B2-42BF-4009-B2AF-748A63A1406B}"/>
              </a:ext>
            </a:extLst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7104"/>
          <a:stretch/>
        </p:blipFill>
        <p:spPr bwMode="auto">
          <a:xfrm>
            <a:off x="239313" y="3048933"/>
            <a:ext cx="4087748" cy="164248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EA297CF-BFC2-4573-B495-94C31EEA8F25}"/>
              </a:ext>
            </a:extLst>
          </p:cNvPr>
          <p:cNvSpPr/>
          <p:nvPr/>
        </p:nvSpPr>
        <p:spPr>
          <a:xfrm>
            <a:off x="239313" y="2679381"/>
            <a:ext cx="2534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600" dirty="0">
                <a:solidFill>
                  <a:srgbClr val="000000"/>
                </a:solidFill>
                <a:latin typeface="Calibri" panose="020F0502020204030204"/>
                <a:ea typeface="Times New Roman" panose="02020603050405020304" pitchFamily="18" charset="0"/>
              </a:rPr>
              <a:t>Distribution of values for STI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D86764-0A70-4463-8F16-99382AE36452}"/>
              </a:ext>
            </a:extLst>
          </p:cNvPr>
          <p:cNvPicPr/>
          <p:nvPr/>
        </p:nvPicPr>
        <p:blipFill rotWithShape="1">
          <a:blip r:embed="rId6"/>
          <a:srcRect b="7280"/>
          <a:stretch/>
        </p:blipFill>
        <p:spPr bwMode="auto">
          <a:xfrm>
            <a:off x="4606956" y="3052273"/>
            <a:ext cx="4087177" cy="163914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5FECFA-A7C3-41F1-B02F-7C713A178FC5}"/>
              </a:ext>
            </a:extLst>
          </p:cNvPr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b="7836"/>
          <a:stretch/>
        </p:blipFill>
        <p:spPr bwMode="auto">
          <a:xfrm>
            <a:off x="239313" y="917632"/>
            <a:ext cx="4087748" cy="1629539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4FC6C3C-F195-4A24-959D-501DC7461D64}"/>
              </a:ext>
            </a:extLst>
          </p:cNvPr>
          <p:cNvSpPr/>
          <p:nvPr/>
        </p:nvSpPr>
        <p:spPr>
          <a:xfrm>
            <a:off x="169854" y="4870389"/>
            <a:ext cx="10223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600" dirty="0">
                <a:solidFill>
                  <a:srgbClr val="000000"/>
                </a:solidFill>
                <a:latin typeface="Calibri" panose="020F0502020204030204"/>
                <a:ea typeface="Times New Roman" panose="02020603050405020304" pitchFamily="18" charset="0"/>
              </a:rPr>
              <a:t>Total STC  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1861ED-6B6E-43AA-A3B0-BCD89F737F74}"/>
              </a:ext>
            </a:extLst>
          </p:cNvPr>
          <p:cNvSpPr/>
          <p:nvPr/>
        </p:nvSpPr>
        <p:spPr>
          <a:xfrm>
            <a:off x="171450" y="50109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/>
            <a:r>
              <a:rPr lang="en-US" sz="1600" dirty="0">
                <a:solidFill>
                  <a:srgbClr val="000000"/>
                </a:solidFill>
                <a:latin typeface="Calibri" panose="020F0502020204030204"/>
                <a:ea typeface="Times New Roman" panose="02020603050405020304" pitchFamily="18" charset="0"/>
              </a:rPr>
              <a:t>Distribution of values for direct SPL 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68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E34320-790B-4E17-9A4D-D13C11650BD4}"/>
              </a:ext>
            </a:extLst>
          </p:cNvPr>
          <p:cNvPicPr/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9313" y="5319544"/>
            <a:ext cx="6600825" cy="11049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422691" y="2612759"/>
            <a:ext cx="2914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Distribution of values for C50</a:t>
            </a:r>
            <a:endParaRPr lang="x-none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22291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Reflected ceiling for ground floor </a:t>
            </a:r>
            <a:br>
              <a:rPr lang="x-none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69</a:t>
            </a:fld>
            <a:endParaRPr lang="x-none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1" y="1447800"/>
            <a:ext cx="8839200" cy="488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819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46F12-422E-434E-9B3F-1E8AEF51E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49343"/>
            <a:ext cx="7886700" cy="869855"/>
          </a:xfrm>
        </p:spPr>
        <p:txBody>
          <a:bodyPr/>
          <a:lstStyle/>
          <a:p>
            <a:r>
              <a:rPr lang="en-US" b="1" dirty="0">
                <a:latin typeface="+mn-lt"/>
              </a:rPr>
              <a:t>Project Description</a:t>
            </a: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0073C5-D7E8-4E02-B3EC-2920E824B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3327999C-772E-4A88-B3B7-8CB8C95951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833833"/>
              </p:ext>
            </p:extLst>
          </p:nvPr>
        </p:nvGraphicFramePr>
        <p:xfrm>
          <a:off x="1143000" y="1905000"/>
          <a:ext cx="6477000" cy="3733802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3130321">
                  <a:extLst>
                    <a:ext uri="{9D8B030D-6E8A-4147-A177-3AD203B41FA5}">
                      <a16:colId xmlns:a16="http://schemas.microsoft.com/office/drawing/2014/main" val="2876236437"/>
                    </a:ext>
                  </a:extLst>
                </a:gridCol>
                <a:gridCol w="3346679">
                  <a:extLst>
                    <a:ext uri="{9D8B030D-6E8A-4147-A177-3AD203B41FA5}">
                      <a16:colId xmlns:a16="http://schemas.microsoft.com/office/drawing/2014/main" val="1142643923"/>
                    </a:ext>
                  </a:extLst>
                </a:gridCol>
              </a:tblGrid>
              <a:tr h="487834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/>
                        <a:t>Area (m²)</a:t>
                      </a:r>
                      <a:endParaRPr lang="x-non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/>
                        <a:t>Spaces</a:t>
                      </a:r>
                      <a:endParaRPr lang="x-non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584090"/>
                  </a:ext>
                </a:extLst>
              </a:tr>
              <a:tr h="456562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57.6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Classroom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065206"/>
                  </a:ext>
                </a:extLst>
              </a:tr>
              <a:tr h="456562">
                <a:tc>
                  <a:txBody>
                    <a:bodyPr/>
                    <a:lstStyle/>
                    <a:p>
                      <a:pPr algn="ctr" rtl="1"/>
                      <a:r>
                        <a:rPr lang="af-ZA" sz="1800" dirty="0"/>
                        <a:t>20.2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Office has three employees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765089"/>
                  </a:ext>
                </a:extLst>
              </a:tr>
              <a:tr h="506596">
                <a:tc>
                  <a:txBody>
                    <a:bodyPr/>
                    <a:lstStyle/>
                    <a:p>
                      <a:pPr algn="ctr" rtl="1"/>
                      <a:r>
                        <a:rPr lang="af-ZA" sz="1800" dirty="0"/>
                        <a:t>11.6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f-ZA" sz="1800" dirty="0"/>
                        <a:t>Office has two employees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087643"/>
                  </a:ext>
                </a:extLst>
              </a:tr>
              <a:tr h="456562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+mn-lt"/>
                        </a:rPr>
                        <a:t>61.5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+mn-lt"/>
                        </a:rPr>
                        <a:t>Computer lab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40116"/>
                  </a:ext>
                </a:extLst>
              </a:tr>
              <a:tr h="456562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+mn-lt"/>
                        </a:rPr>
                        <a:t>58.8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+mn-lt"/>
                        </a:rPr>
                        <a:t>Meeting room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781933"/>
                  </a:ext>
                </a:extLst>
              </a:tr>
              <a:tr h="456562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+mn-lt"/>
                        </a:rPr>
                        <a:t>452.4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+mn-lt"/>
                        </a:rPr>
                        <a:t>Auditorium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958420"/>
                  </a:ext>
                </a:extLst>
              </a:tr>
              <a:tr h="456562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+mn-lt"/>
                        </a:rPr>
                        <a:t>120.8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+mn-lt"/>
                        </a:rPr>
                        <a:t>Cafeteria</a:t>
                      </a:r>
                      <a:endParaRPr lang="x-none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73981"/>
                  </a:ext>
                </a:extLst>
              </a:tr>
            </a:tbl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B51C0E32-E25F-4505-AEBC-299DFDA04050}"/>
              </a:ext>
            </a:extLst>
          </p:cNvPr>
          <p:cNvSpPr/>
          <p:nvPr/>
        </p:nvSpPr>
        <p:spPr>
          <a:xfrm>
            <a:off x="422931" y="1055807"/>
            <a:ext cx="1689630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+mn-lt"/>
              </a:rPr>
              <a:t>Spaces area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292051"/>
      </p:ext>
    </p:extLst>
  </p:cSld>
  <p:clrMapOvr>
    <a:masterClrMapping/>
  </p:clrMapOvr>
  <p:transition spd="slow">
    <p:push dir="u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6ECF6-A95B-4676-A2E7-A8111A666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Quantity surveying and cost estimation </a:t>
            </a:r>
            <a:endParaRPr lang="x-none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A09EE-544E-49D3-97F4-E5F598979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6610350" cy="19843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1. Total project cost is ILS </a:t>
            </a:r>
            <a:r>
              <a:rPr lang="en-US" dirty="0">
                <a:solidFill>
                  <a:srgbClr val="FF0000"/>
                </a:solidFill>
              </a:rPr>
              <a:t>18,294,150</a:t>
            </a:r>
          </a:p>
          <a:p>
            <a:pPr marL="0" indent="0">
              <a:buNone/>
            </a:pPr>
            <a:r>
              <a:rPr lang="en-US" dirty="0"/>
              <a:t>2. Unit cost for project ILS </a:t>
            </a:r>
            <a:r>
              <a:rPr lang="en-US" dirty="0">
                <a:solidFill>
                  <a:srgbClr val="FF0000"/>
                </a:solidFill>
              </a:rPr>
              <a:t>1810 per m² </a:t>
            </a:r>
          </a:p>
          <a:p>
            <a:pPr marL="0" indent="0">
              <a:buNone/>
            </a:pPr>
            <a:r>
              <a:rPr lang="en-US" dirty="0"/>
              <a:t>3. Unit cost for structural work ILS </a:t>
            </a:r>
            <a:r>
              <a:rPr lang="en-US" dirty="0">
                <a:solidFill>
                  <a:srgbClr val="FF0000"/>
                </a:solidFill>
              </a:rPr>
              <a:t>1660 per m²</a:t>
            </a:r>
          </a:p>
          <a:p>
            <a:pPr marL="0" indent="0">
              <a:buNone/>
            </a:pPr>
            <a:r>
              <a:rPr lang="en-US" dirty="0"/>
              <a:t>4. Unit cost for mechanical work ILS </a:t>
            </a:r>
            <a:r>
              <a:rPr lang="en-US" dirty="0">
                <a:solidFill>
                  <a:srgbClr val="FF0000"/>
                </a:solidFill>
              </a:rPr>
              <a:t>77 per m²</a:t>
            </a:r>
          </a:p>
          <a:p>
            <a:pPr marL="0" indent="0">
              <a:buNone/>
            </a:pPr>
            <a:r>
              <a:rPr lang="en-US" dirty="0"/>
              <a:t>5. Unit cost for electrical work ILS </a:t>
            </a:r>
            <a:r>
              <a:rPr lang="en-US" dirty="0">
                <a:solidFill>
                  <a:srgbClr val="FF0000"/>
                </a:solidFill>
              </a:rPr>
              <a:t>72 per m² </a:t>
            </a: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70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89974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529D3D3-3597-4517-8CFC-471332669C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3153512"/>
              </p:ext>
            </p:extLst>
          </p:nvPr>
        </p:nvGraphicFramePr>
        <p:xfrm>
          <a:off x="228600" y="304800"/>
          <a:ext cx="8077200" cy="624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71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72139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BBD4E5-13B7-4E11-BDF4-C187465005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1" b="12469"/>
          <a:stretch/>
        </p:blipFill>
        <p:spPr>
          <a:xfrm>
            <a:off x="914400" y="495300"/>
            <a:ext cx="7715250" cy="58674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1E9354-613C-49C2-A1B8-B6C4F2A805A2}" type="slidenum">
              <a:rPr lang="x-none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72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194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Architectural Modifications </a:t>
            </a:r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8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628650" y="820628"/>
            <a:ext cx="2214389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Basement floor 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0BE533-7DEC-4CB3-89D3-CEECAB1E68C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52401" y="2189272"/>
            <a:ext cx="3235368" cy="302641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10251B-250E-42D2-8CC8-422512087012}"/>
              </a:ext>
            </a:extLst>
          </p:cNvPr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1401" y="1492677"/>
            <a:ext cx="5410200" cy="417226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3FB86E-F771-4DCA-B2B9-5A599D8B605E}"/>
              </a:ext>
            </a:extLst>
          </p:cNvPr>
          <p:cNvSpPr/>
          <p:nvPr/>
        </p:nvSpPr>
        <p:spPr>
          <a:xfrm>
            <a:off x="1254944" y="5215682"/>
            <a:ext cx="103028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B1BC2C-D808-4445-848B-3E71DF5B4D77}"/>
              </a:ext>
            </a:extLst>
          </p:cNvPr>
          <p:cNvSpPr/>
          <p:nvPr/>
        </p:nvSpPr>
        <p:spPr>
          <a:xfrm>
            <a:off x="6039694" y="5664939"/>
            <a:ext cx="836511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After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1692569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Architectural Modifications </a:t>
            </a:r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CA4DDD2-8F98-46A6-8536-ED672330C616}" type="slidenum"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9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628650" y="820628"/>
            <a:ext cx="2402068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Emergency stairs </a:t>
            </a:r>
            <a:endParaRPr lang="en-US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3FB86E-F771-4DCA-B2B9-5A599D8B605E}"/>
              </a:ext>
            </a:extLst>
          </p:cNvPr>
          <p:cNvSpPr/>
          <p:nvPr/>
        </p:nvSpPr>
        <p:spPr>
          <a:xfrm>
            <a:off x="1466059" y="3369552"/>
            <a:ext cx="103028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B1BC2C-D808-4445-848B-3E71DF5B4D77}"/>
              </a:ext>
            </a:extLst>
          </p:cNvPr>
          <p:cNvSpPr/>
          <p:nvPr/>
        </p:nvSpPr>
        <p:spPr>
          <a:xfrm>
            <a:off x="6039694" y="5767279"/>
            <a:ext cx="836511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After</a:t>
            </a:r>
            <a:endParaRPr lang="en-US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BA1432-AE03-4F63-BA8A-29F81C9F54A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" y="1657293"/>
            <a:ext cx="3505200" cy="1798601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262E87-D0A2-4345-967A-7C1B8F6B6A6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810000" y="3200400"/>
            <a:ext cx="5181600" cy="2708397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42768800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11843</TotalTime>
  <Words>2378</Words>
  <Application>Microsoft Office PowerPoint</Application>
  <PresentationFormat>On-screen Show (4:3)</PresentationFormat>
  <Paragraphs>1440</Paragraphs>
  <Slides>72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72</vt:i4>
      </vt:variant>
    </vt:vector>
  </HeadingPairs>
  <TitlesOfParts>
    <vt:vector size="84" baseType="lpstr">
      <vt:lpstr>Andalus</vt:lpstr>
      <vt:lpstr>Arial</vt:lpstr>
      <vt:lpstr>Calibri</vt:lpstr>
      <vt:lpstr>Calibri Light</vt:lpstr>
      <vt:lpstr>Cambria Math</vt:lpstr>
      <vt:lpstr>Courier New</vt:lpstr>
      <vt:lpstr>Times New Roman</vt:lpstr>
      <vt:lpstr>Wingdings</vt:lpstr>
      <vt:lpstr>Wingdings 2</vt:lpstr>
      <vt:lpstr>Office Theme</vt:lpstr>
      <vt:lpstr>1_Office Theme</vt:lpstr>
      <vt:lpstr>2_Office Theme</vt:lpstr>
      <vt:lpstr>Integrated Re-design of the Faculty of Economics at Palestine Technical University </vt:lpstr>
      <vt:lpstr>OUTLINES</vt:lpstr>
      <vt:lpstr> Introduction   </vt:lpstr>
      <vt:lpstr>Site Description  </vt:lpstr>
      <vt:lpstr>Architectural Design </vt:lpstr>
      <vt:lpstr>Project Description  </vt:lpstr>
      <vt:lpstr>Project Description</vt:lpstr>
      <vt:lpstr>Architectural Modifications  </vt:lpstr>
      <vt:lpstr>Architectural Modifications  </vt:lpstr>
      <vt:lpstr>Architectural Modifications  </vt:lpstr>
      <vt:lpstr>Architectural Modifications  </vt:lpstr>
      <vt:lpstr>Architectural Modifications  </vt:lpstr>
      <vt:lpstr>Architectural Plans  </vt:lpstr>
      <vt:lpstr> </vt:lpstr>
      <vt:lpstr> </vt:lpstr>
      <vt:lpstr>PowerPoint Presentation</vt:lpstr>
      <vt:lpstr>PowerPoint Presentation</vt:lpstr>
      <vt:lpstr>Elevations</vt:lpstr>
      <vt:lpstr>Elevations</vt:lpstr>
      <vt:lpstr>Sections</vt:lpstr>
      <vt:lpstr>Environmental design </vt:lpstr>
      <vt:lpstr>PowerPoint Presentation</vt:lpstr>
      <vt:lpstr>PowerPoint Presentation</vt:lpstr>
      <vt:lpstr> Thermal Analysis </vt:lpstr>
      <vt:lpstr>PowerPoint Presentation</vt:lpstr>
      <vt:lpstr>Ventilation </vt:lpstr>
      <vt:lpstr>Shading </vt:lpstr>
      <vt:lpstr>Structural Design </vt:lpstr>
      <vt:lpstr>Structural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design </vt:lpstr>
      <vt:lpstr>Water system </vt:lpstr>
      <vt:lpstr>Drainage system</vt:lpstr>
      <vt:lpstr>Drainage system</vt:lpstr>
      <vt:lpstr>PowerPoint Presentation</vt:lpstr>
      <vt:lpstr>Distribution of exhaust ducts  for the ground floor</vt:lpstr>
      <vt:lpstr>Distribution of exhaust ducts for the first floor </vt:lpstr>
      <vt:lpstr>Distribution of indoor supply and piping system for the first floor</vt:lpstr>
      <vt:lpstr>Fire Fighting </vt:lpstr>
      <vt:lpstr>Emergency Exits </vt:lpstr>
      <vt:lpstr>Electrical design </vt:lpstr>
      <vt:lpstr>Electrical design  Socket distribution</vt:lpstr>
      <vt:lpstr>Electrical design  Artificial lighting</vt:lpstr>
      <vt:lpstr> Light and switch distribution </vt:lpstr>
      <vt:lpstr>Main distribution board </vt:lpstr>
      <vt:lpstr>Acoustical Design </vt:lpstr>
      <vt:lpstr>PowerPoint Presentation</vt:lpstr>
      <vt:lpstr>PowerPoint Presentation</vt:lpstr>
      <vt:lpstr>Reflected ceiling for ground floor  </vt:lpstr>
      <vt:lpstr>Quantity surveying and cost estimation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hostel design</dc:title>
  <dc:creator>Administrator</dc:creator>
  <cp:lastModifiedBy>nirmeen mhanna</cp:lastModifiedBy>
  <cp:revision>422</cp:revision>
  <dcterms:created xsi:type="dcterms:W3CDTF">2019-05-12T07:53:35Z</dcterms:created>
  <dcterms:modified xsi:type="dcterms:W3CDTF">2020-06-06T22:01:43Z</dcterms:modified>
</cp:coreProperties>
</file>