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300" r:id="rId26"/>
    <p:sldId id="282" r:id="rId27"/>
    <p:sldId id="285" r:id="rId28"/>
    <p:sldId id="287" r:id="rId29"/>
    <p:sldId id="301" r:id="rId30"/>
    <p:sldId id="288" r:id="rId31"/>
    <p:sldId id="302" r:id="rId32"/>
    <p:sldId id="289" r:id="rId33"/>
    <p:sldId id="295" r:id="rId34"/>
    <p:sldId id="296" r:id="rId35"/>
    <p:sldId id="297" r:id="rId36"/>
    <p:sldId id="303" r:id="rId37"/>
    <p:sldId id="298" r:id="rId38"/>
    <p:sldId id="299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69" d="100"/>
          <a:sy n="69" d="100"/>
        </p:scale>
        <p:origin x="13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926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0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12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3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2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5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0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2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1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8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4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F39B4-4C40-4154-874C-DEA0AD283C7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0497D-8A27-4871-9A4D-47911D266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4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ajed\Desktop\mq1.jpg">
            <a:extLst>
              <a:ext uri="{FF2B5EF4-FFF2-40B4-BE49-F238E27FC236}">
                <a16:creationId xmlns:a16="http://schemas.microsoft.com/office/drawing/2014/main" id="{5110DD83-AE21-4082-9DF4-2E69900E17B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641" y="699318"/>
            <a:ext cx="2059106" cy="19331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07DACE5-9299-4C52-ADBB-953C8CCF49CD}"/>
              </a:ext>
            </a:extLst>
          </p:cNvPr>
          <p:cNvSpPr/>
          <p:nvPr/>
        </p:nvSpPr>
        <p:spPr>
          <a:xfrm>
            <a:off x="6186701" y="874579"/>
            <a:ext cx="23198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100" b="1" dirty="0"/>
              <a:t>جامعة النجاح الوطنية</a:t>
            </a:r>
            <a:endParaRPr lang="en-US" sz="21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4812A9-E44D-400E-B220-DD8651AD4EE8}"/>
              </a:ext>
            </a:extLst>
          </p:cNvPr>
          <p:cNvSpPr/>
          <p:nvPr/>
        </p:nvSpPr>
        <p:spPr>
          <a:xfrm>
            <a:off x="6418867" y="1488480"/>
            <a:ext cx="185554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2100" b="1" dirty="0"/>
              <a:t>كلية الهندسة</a:t>
            </a:r>
            <a:endParaRPr lang="en-US" sz="21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A72EBE-4256-4536-BB91-5D4177CCF1AB}"/>
              </a:ext>
            </a:extLst>
          </p:cNvPr>
          <p:cNvSpPr/>
          <p:nvPr/>
        </p:nvSpPr>
        <p:spPr>
          <a:xfrm>
            <a:off x="196963" y="869050"/>
            <a:ext cx="34121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/>
              <a:t>An-</a:t>
            </a:r>
            <a:r>
              <a:rPr lang="en-US" sz="2100" b="1" dirty="0" err="1"/>
              <a:t>Najah</a:t>
            </a:r>
            <a:r>
              <a:rPr lang="en-US" sz="2100" b="1" dirty="0"/>
              <a:t> National University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999EE0-19AF-45C2-B08F-644F8AB2F08C}"/>
              </a:ext>
            </a:extLst>
          </p:cNvPr>
          <p:cNvSpPr/>
          <p:nvPr/>
        </p:nvSpPr>
        <p:spPr>
          <a:xfrm>
            <a:off x="578471" y="1493414"/>
            <a:ext cx="264912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/>
              <a:t>Faculty of Engineering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05A551-81A0-46B3-822E-B0F579309070}"/>
              </a:ext>
            </a:extLst>
          </p:cNvPr>
          <p:cNvSpPr/>
          <p:nvPr/>
        </p:nvSpPr>
        <p:spPr>
          <a:xfrm>
            <a:off x="2936872" y="3036585"/>
            <a:ext cx="345710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/>
              <a:t>Civil Engineering Department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85ABBD-0255-4F9C-B2EC-264007146D61}"/>
              </a:ext>
            </a:extLst>
          </p:cNvPr>
          <p:cNvSpPr/>
          <p:nvPr/>
        </p:nvSpPr>
        <p:spPr>
          <a:xfrm>
            <a:off x="3379546" y="3420774"/>
            <a:ext cx="25717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/>
              <a:t>Graduation </a:t>
            </a:r>
            <a:r>
              <a:rPr lang="en-US" sz="2100" b="1"/>
              <a:t>Project </a:t>
            </a:r>
            <a:endParaRPr lang="en-US" sz="21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090CB4-3D5C-456A-BCCB-BCB11C0A4705}"/>
              </a:ext>
            </a:extLst>
          </p:cNvPr>
          <p:cNvSpPr/>
          <p:nvPr/>
        </p:nvSpPr>
        <p:spPr>
          <a:xfrm>
            <a:off x="1903031" y="3955392"/>
            <a:ext cx="56578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b="1" dirty="0">
                <a:solidFill>
                  <a:schemeClr val="tx2">
                    <a:lumMod val="75000"/>
                  </a:schemeClr>
                </a:solidFill>
              </a:rPr>
              <a:t>Analysis and Design of Al-</a:t>
            </a:r>
            <a:r>
              <a:rPr lang="en-US" sz="2100" b="1" dirty="0" err="1">
                <a:solidFill>
                  <a:schemeClr val="tx2">
                    <a:lumMod val="75000"/>
                  </a:schemeClr>
                </a:solidFill>
              </a:rPr>
              <a:t>Assi</a:t>
            </a:r>
            <a:r>
              <a:rPr lang="en-US" sz="2100" b="1" dirty="0">
                <a:solidFill>
                  <a:schemeClr val="tx2">
                    <a:lumMod val="75000"/>
                  </a:schemeClr>
                </a:solidFill>
              </a:rPr>
              <a:t> Mall </a:t>
            </a:r>
            <a:endParaRPr lang="en-US" sz="2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EC33F9-DAA9-4831-ABB0-E1D32D7F3E0F}"/>
              </a:ext>
            </a:extLst>
          </p:cNvPr>
          <p:cNvSpPr/>
          <p:nvPr/>
        </p:nvSpPr>
        <p:spPr>
          <a:xfrm>
            <a:off x="14411" y="5101283"/>
            <a:ext cx="2922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/>
              <a:t>Supervisor: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Dr. Shaker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Bitar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0125E3-560E-4144-87AC-443B476CB6AB}"/>
              </a:ext>
            </a:extLst>
          </p:cNvPr>
          <p:cNvSpPr/>
          <p:nvPr/>
        </p:nvSpPr>
        <p:spPr>
          <a:xfrm>
            <a:off x="5761511" y="5052228"/>
            <a:ext cx="33824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Prepared by</a:t>
            </a:r>
            <a:r>
              <a:rPr lang="en-US" dirty="0"/>
              <a:t>:</a:t>
            </a:r>
            <a:r>
              <a:rPr lang="ar-SA" dirty="0"/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Hala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Bouzia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                  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Mohammed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Bayyari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                  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Muzna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Masri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705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10A6A-03F1-4740-A6B2-934C06517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" y="497842"/>
            <a:ext cx="9204960" cy="5679123"/>
          </a:xfrm>
        </p:spPr>
        <p:txBody>
          <a:bodyPr/>
          <a:lstStyle/>
          <a:p>
            <a:r>
              <a:rPr lang="en-US" dirty="0"/>
              <a:t>Gravity loads :</a:t>
            </a:r>
          </a:p>
          <a:p>
            <a:pPr marL="0" indent="0">
              <a:buNone/>
            </a:pPr>
            <a:endParaRPr lang="en-US" dirty="0"/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Live Load :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Parking (2.0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/m2)           Shopping and restaurants (5.0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/m2)          Stair(5.0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/m2)</a:t>
            </a:r>
          </a:p>
          <a:p>
            <a:pPr marL="1371600" lvl="3" indent="0">
              <a:buNone/>
            </a:pP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3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3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Super Impose Dead Load: </a:t>
            </a:r>
          </a:p>
          <a:p>
            <a:pPr marL="0" indent="0"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Parking(1.0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/m2)            Shopping , restaurants &amp; Stair (2.5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/m2)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Own Weight  (8.75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/m2)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3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267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449DF-A176-4379-9821-F2BAB907F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4388"/>
            <a:ext cx="9144000" cy="64396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Geometry design of Parking Garage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3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In our project we found that the parking doesn’t satisfy AASHTO   specifications of : </a:t>
            </a:r>
          </a:p>
          <a:p>
            <a:pPr marL="0" indent="0" fontAlgn="base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Ramp slope                             2) Ramp width                         3) Turning circles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3200" dirty="0"/>
              <a:t> </a:t>
            </a:r>
            <a:r>
              <a:rPr lang="en-US" alt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Some of criteria we used: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en-US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Ramp width </a:t>
            </a:r>
            <a:endParaRPr lang="en-US" altLang="en-US" sz="2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ramp width = 7.0m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en-US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Ramp slope </a:t>
            </a:r>
            <a:endParaRPr lang="en-US" altLang="en-US" sz="2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In AASHTO the maximum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allowable slope is about 16% 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A101D3A-0C68-4A23-A169-89CC8DC03CAC}"/>
              </a:ext>
            </a:extLst>
          </p:cNvPr>
          <p:cNvCxnSpPr>
            <a:cxnSpLocks/>
          </p:cNvCxnSpPr>
          <p:nvPr/>
        </p:nvCxnSpPr>
        <p:spPr>
          <a:xfrm flipH="1">
            <a:off x="1595123" y="949921"/>
            <a:ext cx="6167119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A9FBF5B-4EC2-4CD1-A9E8-36C08B40B6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527489"/>
              </p:ext>
            </p:extLst>
          </p:nvPr>
        </p:nvGraphicFramePr>
        <p:xfrm>
          <a:off x="4319739" y="4525179"/>
          <a:ext cx="4731794" cy="20788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6950">
                  <a:extLst>
                    <a:ext uri="{9D8B030D-6E8A-4147-A177-3AD203B41FA5}">
                      <a16:colId xmlns:a16="http://schemas.microsoft.com/office/drawing/2014/main" val="3782690151"/>
                    </a:ext>
                  </a:extLst>
                </a:gridCol>
                <a:gridCol w="2204844">
                  <a:extLst>
                    <a:ext uri="{9D8B030D-6E8A-4147-A177-3AD203B41FA5}">
                      <a16:colId xmlns:a16="http://schemas.microsoft.com/office/drawing/2014/main" val="2045790325"/>
                    </a:ext>
                  </a:extLst>
                </a:gridCol>
              </a:tblGrid>
              <a:tr h="5197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000">
                          <a:effectLst/>
                        </a:rPr>
                        <a:t>Ramp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 Neue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000">
                          <a:effectLst/>
                        </a:rPr>
                        <a:t>Slope%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 Neue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1662574"/>
                  </a:ext>
                </a:extLst>
              </a:tr>
              <a:tr h="5197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000">
                          <a:effectLst/>
                        </a:rPr>
                        <a:t>From ground 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 Neue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000">
                          <a:effectLst/>
                        </a:rPr>
                        <a:t>15.9 &amp; 10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Helvetica Neue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4432316"/>
                  </a:ext>
                </a:extLst>
              </a:tr>
              <a:tr h="10394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000" dirty="0">
                          <a:effectLst/>
                        </a:rPr>
                        <a:t>From first (&amp; all other ramps the same)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Helvetica Neue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000" dirty="0">
                          <a:effectLst/>
                        </a:rPr>
                        <a:t>15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Helvetica Neue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4204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9237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3E91A-A59D-4081-A192-A950DD6B0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60" y="6106162"/>
            <a:ext cx="8910320" cy="1717039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before modification                                          Plan after modification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5E17A3-7313-4818-BBA3-E1F0B058350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" t="-402" r="6223" b="402"/>
          <a:stretch/>
        </p:blipFill>
        <p:spPr>
          <a:xfrm>
            <a:off x="0" y="2"/>
            <a:ext cx="4477484" cy="64265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0C2D0C-6DE1-4E6B-9237-01EBC42EFC02}"/>
              </a:ext>
            </a:extLst>
          </p:cNvPr>
          <p:cNvPicPr/>
          <p:nvPr/>
        </p:nvPicPr>
        <p:blipFill rotWithShape="1">
          <a:blip r:embed="rId3"/>
          <a:srcRect l="8413" r="2199"/>
          <a:stretch/>
        </p:blipFill>
        <p:spPr>
          <a:xfrm>
            <a:off x="4572000" y="25717"/>
            <a:ext cx="4595396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44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8C7369D-7438-4C0F-BCE1-8569C96466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" b="6250"/>
          <a:stretch/>
        </p:blipFill>
        <p:spPr>
          <a:xfrm>
            <a:off x="0" y="0"/>
            <a:ext cx="9144000" cy="620961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C5DB44-4984-4524-948D-522FDFC4C8E0}"/>
              </a:ext>
            </a:extLst>
          </p:cNvPr>
          <p:cNvSpPr/>
          <p:nvPr/>
        </p:nvSpPr>
        <p:spPr>
          <a:xfrm>
            <a:off x="1887579" y="6295761"/>
            <a:ext cx="5376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section for building before modification</a:t>
            </a:r>
          </a:p>
        </p:txBody>
      </p:sp>
    </p:spTree>
    <p:extLst>
      <p:ext uri="{BB962C8B-B14F-4D97-AF65-F5344CB8AC3E}">
        <p14:creationId xmlns:p14="http://schemas.microsoft.com/office/powerpoint/2010/main" val="4049365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28C2F2-B278-4276-A643-E1BC2D800FA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06" y="165790"/>
            <a:ext cx="8322068" cy="12931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0EC028-A6B4-42FE-B190-2A796FCE214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66" y="1969910"/>
            <a:ext cx="8322068" cy="122562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299674-128B-47A5-B946-639784EFAEE8}"/>
              </a:ext>
            </a:extLst>
          </p:cNvPr>
          <p:cNvSpPr/>
          <p:nvPr/>
        </p:nvSpPr>
        <p:spPr>
          <a:xfrm>
            <a:off x="2250440" y="150824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ramp after modified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A9FE9B-A9D6-48C1-947F-428418BC4CB1}"/>
              </a:ext>
            </a:extLst>
          </p:cNvPr>
          <p:cNvSpPr/>
          <p:nvPr/>
        </p:nvSpPr>
        <p:spPr>
          <a:xfrm>
            <a:off x="2245271" y="3244845"/>
            <a:ext cx="46534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ramp after modification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620CBB-5254-4A44-AA85-F25712C0ADD1}"/>
              </a:ext>
            </a:extLst>
          </p:cNvPr>
          <p:cNvSpPr/>
          <p:nvPr/>
        </p:nvSpPr>
        <p:spPr>
          <a:xfrm>
            <a:off x="205483" y="4276648"/>
            <a:ext cx="8733034" cy="1889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sz="3600" b="1" dirty="0">
                <a:solidFill>
                  <a:srgbClr val="2F5496"/>
                </a:solidFill>
                <a:latin typeface="Times New Roman" panose="02020603050405020304" pitchFamily="18" charset="0"/>
                <a:ea typeface="CIDFont+F2"/>
                <a:cs typeface="Times New Roman" panose="02020603050405020304" pitchFamily="18" charset="0"/>
              </a:rPr>
              <a:t>Computer programs:</a:t>
            </a:r>
            <a:endParaRPr lang="en-US" sz="2000" b="1" dirty="0">
              <a:solidFill>
                <a:srgbClr val="2F5496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ETAPS 2016 is used to analyze and design the structural elements (3D).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"/>
              <a:tabLst>
                <a:tab pos="495300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spSlab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is used to analysis and design the slabs on the project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961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3C51C-3B3E-44FB-B191-791E9A9FC7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760" y="294640"/>
            <a:ext cx="7635240" cy="60198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Equivalent frame method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551CC2-52E1-43B0-A9A3-2A6609FA5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40" y="1219201"/>
            <a:ext cx="8757920" cy="346455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  <a:p>
            <a:pPr algn="l">
              <a:lnSpc>
                <a:spcPct val="200000"/>
              </a:lnSpc>
            </a:pPr>
            <a:r>
              <a:rPr lang="en-US" dirty="0"/>
              <a:t>The slab is divided into series of two-dimensional frames in each direction, positive and negative moments are computed by an elastic frame analysis. Then, these moments are divided between middle and column strips.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8457949-55F7-4E58-B93B-7B1E88037CA5}"/>
              </a:ext>
            </a:extLst>
          </p:cNvPr>
          <p:cNvCxnSpPr>
            <a:cxnSpLocks/>
          </p:cNvCxnSpPr>
          <p:nvPr/>
        </p:nvCxnSpPr>
        <p:spPr>
          <a:xfrm flipH="1">
            <a:off x="1595123" y="949921"/>
            <a:ext cx="6167119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091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D2AB3-C8FE-4686-A30B-0A216AB4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7210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ensure if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spSLAB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software analyzed correctly we applied example 13.3 (DESIGNE OF CONCRETE STRUCTURES 14th edition in SI UNITS)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18B913-4D24-488C-9C47-D6ACAE3305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8" t="13778" r="34942" b="5210"/>
          <a:stretch/>
        </p:blipFill>
        <p:spPr>
          <a:xfrm>
            <a:off x="4371014" y="2042321"/>
            <a:ext cx="4772986" cy="481567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B659770-58AE-4200-B35E-470852F84A27}"/>
                  </a:ext>
                </a:extLst>
              </p:cNvPr>
              <p:cNvSpPr/>
              <p:nvPr/>
            </p:nvSpPr>
            <p:spPr>
              <a:xfrm>
                <a:off x="87247" y="2813934"/>
                <a:ext cx="4283767" cy="28676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maximum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difference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between the Example and </a:t>
                </a:r>
                <a:r>
                  <a:rPr lang="en-US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spSLAB</a:t>
                </a: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𝐝𝐢𝐟𝐟𝐞𝐫𝐞𝐧𝐜𝐞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=[(423.96-407)/423.96]*100%=4%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B659770-58AE-4200-B35E-470852F84A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47" y="2813934"/>
                <a:ext cx="4283767" cy="28676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8798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0E534F-89FF-4BDD-A59A-5CA92DA701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9" t="13638" r="39021" b="7762"/>
          <a:stretch/>
        </p:blipFill>
        <p:spPr>
          <a:xfrm>
            <a:off x="4572000" y="1057276"/>
            <a:ext cx="4572000" cy="45607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383293-95AA-4851-A0F3-32F65304B8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3" t="9647" r="39348" b="24637"/>
          <a:stretch/>
        </p:blipFill>
        <p:spPr>
          <a:xfrm>
            <a:off x="1" y="1057276"/>
            <a:ext cx="4572000" cy="456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430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1185C-1389-4D07-AAD2-A7A2EF169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1" y="121920"/>
            <a:ext cx="6858000" cy="771644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 </a:t>
            </a:r>
            <a:endParaRPr lang="ar-JO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75331C-8C63-4220-907F-16EA81440B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722" y="1442722"/>
            <a:ext cx="3352483" cy="501902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Slab System</a:t>
            </a:r>
            <a:endParaRPr lang="ru-RU" dirty="0"/>
          </a:p>
          <a:p>
            <a:pPr algn="l"/>
            <a:endParaRPr lang="ru-RU" dirty="0"/>
          </a:p>
          <a:p>
            <a:pPr algn="l"/>
            <a:r>
              <a:rPr lang="en-US" u="sng" dirty="0"/>
              <a:t>Two-way solid slab and flat plate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 </a:t>
            </a:r>
            <a:r>
              <a:rPr lang="en-US" sz="2000" dirty="0"/>
              <a:t>The ratio of the long</a:t>
            </a:r>
            <a:r>
              <a:rPr lang="ru-RU" sz="2000" dirty="0"/>
              <a:t> </a:t>
            </a:r>
            <a:r>
              <a:rPr lang="en-US" sz="2000" dirty="0"/>
              <a:t>span to the short span (L/B) =1.39 which is less than 2 so it’s preferable to design the slab as two way solid slab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29BCC2-2709-43EF-ACDB-BD113B24C4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8" t="23345" r="25870" b="9520"/>
          <a:stretch/>
        </p:blipFill>
        <p:spPr>
          <a:xfrm>
            <a:off x="3525203" y="1503730"/>
            <a:ext cx="5618797" cy="44043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60EBA3C-AB8E-4068-92CD-3FAF0C547756}"/>
              </a:ext>
            </a:extLst>
          </p:cNvPr>
          <p:cNvSpPr/>
          <p:nvPr/>
        </p:nvSpPr>
        <p:spPr>
          <a:xfrm>
            <a:off x="5062394" y="2684504"/>
            <a:ext cx="546653" cy="2087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11m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BE28F9-7096-4244-98C9-B4AD65A403C6}"/>
              </a:ext>
            </a:extLst>
          </p:cNvPr>
          <p:cNvSpPr/>
          <p:nvPr/>
        </p:nvSpPr>
        <p:spPr>
          <a:xfrm>
            <a:off x="6350912" y="3429000"/>
            <a:ext cx="672886" cy="2012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7.9m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B981272-017F-4F26-A533-E43325AC6617}"/>
              </a:ext>
            </a:extLst>
          </p:cNvPr>
          <p:cNvCxnSpPr>
            <a:cxnSpLocks/>
          </p:cNvCxnSpPr>
          <p:nvPr/>
        </p:nvCxnSpPr>
        <p:spPr>
          <a:xfrm flipH="1">
            <a:off x="1595123" y="949921"/>
            <a:ext cx="6167119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725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63FD-5B57-430B-A6A4-64371B3C9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770" y="1114029"/>
            <a:ext cx="2256790" cy="762634"/>
          </a:xfrm>
        </p:spPr>
        <p:txBody>
          <a:bodyPr>
            <a:normAutofit/>
          </a:bodyPr>
          <a:lstStyle/>
          <a:p>
            <a:r>
              <a:rPr lang="en-US" sz="1800" dirty="0"/>
              <a:t> </a:t>
            </a:r>
            <a:r>
              <a:rPr lang="en-US" sz="2400" u="sng" dirty="0">
                <a:latin typeface="+mn-lt"/>
                <a:ea typeface="+mn-ea"/>
                <a:cs typeface="+mn-cs"/>
              </a:rPr>
              <a:t>Slab thickness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A390C3-7C06-4CE4-96EB-D20A070D3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254" y="1338011"/>
            <a:ext cx="6050749" cy="4542805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A41FE05-CD1B-4E06-8898-13D081A4D0BE}"/>
              </a:ext>
            </a:extLst>
          </p:cNvPr>
          <p:cNvSpPr/>
          <p:nvPr/>
        </p:nvSpPr>
        <p:spPr>
          <a:xfrm>
            <a:off x="477078" y="977186"/>
            <a:ext cx="2616174" cy="43060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our structure the minimum thickness (t) equal to L/33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t=11/33=0.33m 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we used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t=350mm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A920B3F-4400-4E90-88B3-6C92FE7253FB}"/>
              </a:ext>
            </a:extLst>
          </p:cNvPr>
          <p:cNvSpPr txBox="1">
            <a:spLocks/>
          </p:cNvSpPr>
          <p:nvPr/>
        </p:nvSpPr>
        <p:spPr>
          <a:xfrm>
            <a:off x="1143000" y="81678"/>
            <a:ext cx="6858000" cy="761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 </a:t>
            </a:r>
            <a:endParaRPr lang="ar-JO" sz="4000" b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E5DDE1-C017-441F-8318-FE96B937F698}"/>
              </a:ext>
            </a:extLst>
          </p:cNvPr>
          <p:cNvCxnSpPr>
            <a:cxnSpLocks/>
          </p:cNvCxnSpPr>
          <p:nvPr/>
        </p:nvCxnSpPr>
        <p:spPr>
          <a:xfrm flipH="1">
            <a:off x="1574803" y="843280"/>
            <a:ext cx="6167119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804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293F5-BDE2-41DB-92C7-C93733330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6989"/>
            <a:ext cx="7886700" cy="100965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115BB-D384-47CA-9975-31D9F3CD3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 </a:t>
            </a:r>
            <a:endParaRPr lang="ar-JO" b="1" dirty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Dimensional structural analysis.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ETABS model checks.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5A7143B-165F-43F6-A90B-43852F91D69D}"/>
              </a:ext>
            </a:extLst>
          </p:cNvPr>
          <p:cNvCxnSpPr>
            <a:cxnSpLocks/>
          </p:cNvCxnSpPr>
          <p:nvPr/>
        </p:nvCxnSpPr>
        <p:spPr>
          <a:xfrm flipH="1">
            <a:off x="2578814" y="1376641"/>
            <a:ext cx="3801438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42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9A4A6-7D3D-454F-A2A5-57C16FE5C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20" y="918510"/>
            <a:ext cx="7886700" cy="494506"/>
          </a:xfrm>
        </p:spPr>
        <p:txBody>
          <a:bodyPr>
            <a:normAutofit/>
          </a:bodyPr>
          <a:lstStyle/>
          <a:p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slab for Punching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367D7-EEA4-4B2D-ACE7-8267E3716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20" y="1562122"/>
            <a:ext cx="7987030" cy="48353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 t=350mm , d=310mm 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𝐼 𝑐𝑖𝑟𝑐𝑢𝑙𝑎𝑟 = 𝐼 𝑠𝑞𝑢𝑎𝑟𝑒 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𝐷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^4)/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64=1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12∗ 𝑏 ∗ ℎ 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=h= 1.051 mm 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Tributary area=(7.4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2)+(11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2)∗ 7.9 = 72.68𝑚 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𝑊𝑢 = (0.35 ∗ 25 + 1) ∗ 1.2 + (2 ∗ 1.6) = 14.9KN/m^2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𝑃𝑢 = (72.68∗14.9)-14.9(1.05+0.31)^2= 1055.3𝐾𝑁</a:t>
            </a:r>
          </a:p>
          <a:p>
            <a:pPr marL="0" indent="0" algn="ctr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𝑃𝑛 =1055.3/0.75=1407.06𝐾𝑁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𝑏0 = (1051 + 310)∗4=5444𝑚𝑚, 𝑑=310𝑚𝑚, 𝛼=40, 𝐵=1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𝑣𝑐𝑝1=[0.17(1+1/2)∗(28^0.5)∗5444∗310]/1000=2277.18𝐾𝑁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𝑣𝑐𝑝2=[0.083∗({40∗310/5444}+2)∗(28^0.5)∗5444∗310]/1000=3170.66𝐾𝑁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𝑣𝑐𝑝3=[0.33∗(28^0.5)∗5444∗310]/1000=2976.71𝐾𝑁</a:t>
            </a:r>
          </a:p>
          <a:p>
            <a:pPr marL="0" indent="0" algn="ctr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𝑣𝑐𝑝=2277.18𝐾𝑁 &gt; 𝑃𝑛 =1407.06𝐾𝑁 …… 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</a:p>
          <a:p>
            <a:pPr marL="0" indent="0" algn="ctr">
              <a:buNone/>
            </a:pPr>
            <a:endParaRPr lang="en-US" sz="1800" b="1" dirty="0"/>
          </a:p>
          <a:p>
            <a:pPr marL="0" indent="0" algn="ctr">
              <a:buNone/>
            </a:pPr>
            <a:endParaRPr lang="en-US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0BC3138-13F9-46A8-B3B3-9D6848D23919}"/>
              </a:ext>
            </a:extLst>
          </p:cNvPr>
          <p:cNvSpPr txBox="1">
            <a:spLocks/>
          </p:cNvSpPr>
          <p:nvPr/>
        </p:nvSpPr>
        <p:spPr>
          <a:xfrm>
            <a:off x="1143000" y="-146546"/>
            <a:ext cx="6858000" cy="7716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 </a:t>
            </a:r>
            <a:endParaRPr lang="ar-JO" sz="40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636A38-4A7C-4E3B-9AC2-D495EC0B6CCA}"/>
              </a:ext>
            </a:extLst>
          </p:cNvPr>
          <p:cNvCxnSpPr>
            <a:cxnSpLocks/>
          </p:cNvCxnSpPr>
          <p:nvPr/>
        </p:nvCxnSpPr>
        <p:spPr>
          <a:xfrm flipH="1">
            <a:off x="1595122" y="681455"/>
            <a:ext cx="6167119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951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42B5E-6452-47C4-96CF-761034BA6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251610"/>
            <a:ext cx="2754630" cy="888049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  <a:ea typeface="+mn-ea"/>
                <a:cs typeface="+mn-cs"/>
              </a:rPr>
              <a:t>Beam dimensions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1A4AC00-86F6-4588-A409-0E1FF23BF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0" t="15900" r="9799"/>
          <a:stretch/>
        </p:blipFill>
        <p:spPr>
          <a:xfrm>
            <a:off x="3545840" y="1093179"/>
            <a:ext cx="5598160" cy="4433863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58CF5F2-3EA1-4603-A0CA-AB7D516E4F4F}"/>
              </a:ext>
            </a:extLst>
          </p:cNvPr>
          <p:cNvSpPr/>
          <p:nvPr/>
        </p:nvSpPr>
        <p:spPr>
          <a:xfrm>
            <a:off x="628651" y="2160001"/>
            <a:ext cx="2917191" cy="34463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thickness (h):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chose the critical beam span length which is 11m 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h=11/21=0.52m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h=550mm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width: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allowable width=200mm …. Try 300mm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0F053E5-AD2A-4D44-8D07-2E72A64425DC}"/>
              </a:ext>
            </a:extLst>
          </p:cNvPr>
          <p:cNvSpPr txBox="1">
            <a:spLocks/>
          </p:cNvSpPr>
          <p:nvPr/>
        </p:nvSpPr>
        <p:spPr>
          <a:xfrm>
            <a:off x="1163321" y="-118064"/>
            <a:ext cx="6858000" cy="688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 </a:t>
            </a:r>
            <a:endParaRPr lang="ar-JO" sz="4000" b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47FC52F-EEE2-4CF0-A0EA-10791165AFAD}"/>
              </a:ext>
            </a:extLst>
          </p:cNvPr>
          <p:cNvCxnSpPr>
            <a:cxnSpLocks/>
          </p:cNvCxnSpPr>
          <p:nvPr/>
        </p:nvCxnSpPr>
        <p:spPr>
          <a:xfrm flipH="1">
            <a:off x="1645927" y="579431"/>
            <a:ext cx="6167119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2315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F0691-B344-47ED-AFCB-4C32CCACC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00965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  <a:ea typeface="+mn-ea"/>
                <a:cs typeface="+mn-cs"/>
              </a:rPr>
              <a:t>Columns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51DFC-A021-4619-8858-71E952390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51535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The slenderness for columns is calculated as shown below:</a:t>
            </a:r>
          </a:p>
          <a:p>
            <a:pPr marL="0" indent="0">
              <a:buNone/>
            </a:pPr>
            <a:r>
              <a:rPr lang="en-US" sz="2400" dirty="0"/>
              <a:t> Assume Sway …….. KL/R &lt;22  </a:t>
            </a:r>
          </a:p>
          <a:p>
            <a:pPr marL="0" indent="0">
              <a:buNone/>
            </a:pPr>
            <a:r>
              <a:rPr lang="en-US" sz="2400" dirty="0"/>
              <a:t>K=1, L= 5.1, r = 0.25D, D=1.2m </a:t>
            </a:r>
          </a:p>
          <a:p>
            <a:pPr marL="0" indent="0">
              <a:buNone/>
            </a:pPr>
            <a:r>
              <a:rPr lang="en-US" sz="2400" b="1" dirty="0"/>
              <a:t>KL/R=17 &lt; 22 ……</a:t>
            </a:r>
            <a:r>
              <a:rPr lang="en-US" sz="2400" b="1" u="sng" dirty="0"/>
              <a:t>so we have short column</a:t>
            </a:r>
          </a:p>
          <a:p>
            <a:pPr marL="0" indent="0">
              <a:buNone/>
            </a:pPr>
            <a:endParaRPr lang="en-US" sz="2400" b="1" u="sng" dirty="0"/>
          </a:p>
          <a:p>
            <a:pPr marL="0" indent="0">
              <a:buNone/>
            </a:pPr>
            <a:r>
              <a:rPr lang="en-US" sz="2400" dirty="0"/>
              <a:t>Columns dimensions:</a:t>
            </a:r>
          </a:p>
          <a:p>
            <a:pPr marL="0" indent="0">
              <a:buNone/>
            </a:pPr>
            <a:r>
              <a:rPr lang="en-US" sz="2400" dirty="0"/>
              <a:t>12666.104*10^3=0.75*0.85[0.85*28(Ag-0.02Ag)+420*0.02Ag]            </a:t>
            </a:r>
          </a:p>
          <a:p>
            <a:pPr marL="0" indent="0">
              <a:buNone/>
            </a:pPr>
            <a:r>
              <a:rPr lang="en-US" sz="2400" dirty="0"/>
              <a:t>Ag=6262814.05mm…..so </a:t>
            </a:r>
            <a:r>
              <a:rPr lang="en-US" sz="2400" dirty="0" err="1"/>
              <a:t>Dmin</a:t>
            </a:r>
            <a:r>
              <a:rPr lang="en-US" sz="2400" dirty="0"/>
              <a:t>=892.9 mm</a:t>
            </a:r>
          </a:p>
          <a:p>
            <a:pPr marL="0" indent="0">
              <a:buNone/>
            </a:pPr>
            <a:r>
              <a:rPr lang="en-US" sz="2400" dirty="0"/>
              <a:t>So we take in this part of project diameter as it come from architectural drawing=1200 mm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2B48CA5-FD8B-4DF3-B761-5D0061F0D9B0}"/>
              </a:ext>
            </a:extLst>
          </p:cNvPr>
          <p:cNvSpPr txBox="1">
            <a:spLocks/>
          </p:cNvSpPr>
          <p:nvPr/>
        </p:nvSpPr>
        <p:spPr>
          <a:xfrm>
            <a:off x="1143000" y="-26982"/>
            <a:ext cx="6858000" cy="427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design. </a:t>
            </a:r>
            <a:endParaRPr lang="ar-JO" sz="2800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385F24-9814-41FD-A4D4-6E2402B863E0}"/>
              </a:ext>
            </a:extLst>
          </p:cNvPr>
          <p:cNvCxnSpPr>
            <a:cxnSpLocks/>
          </p:cNvCxnSpPr>
          <p:nvPr/>
        </p:nvCxnSpPr>
        <p:spPr>
          <a:xfrm flipH="1">
            <a:off x="1635764" y="681037"/>
            <a:ext cx="6167119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168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71FF53-010B-4FFB-A65A-2F5CC2EDFEB2}"/>
              </a:ext>
            </a:extLst>
          </p:cNvPr>
          <p:cNvSpPr/>
          <p:nvPr/>
        </p:nvSpPr>
        <p:spPr>
          <a:xfrm>
            <a:off x="477520" y="450336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Dimensional structural analysis</a:t>
            </a:r>
            <a:endParaRPr lang="en-US" sz="36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6147F2-C8EF-4822-9E9E-99E6E42F2C92}"/>
              </a:ext>
            </a:extLst>
          </p:cNvPr>
          <p:cNvCxnSpPr>
            <a:cxnSpLocks/>
          </p:cNvCxnSpPr>
          <p:nvPr/>
        </p:nvCxnSpPr>
        <p:spPr>
          <a:xfrm flipH="1">
            <a:off x="477520" y="1142346"/>
            <a:ext cx="83820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5E0278E-DBC3-4A05-AEB8-7F820EBB1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22" y="1188030"/>
            <a:ext cx="6441439" cy="5705753"/>
          </a:xfrm>
        </p:spPr>
      </p:pic>
    </p:spTree>
    <p:extLst>
      <p:ext uri="{BB962C8B-B14F-4D97-AF65-F5344CB8AC3E}">
        <p14:creationId xmlns:p14="http://schemas.microsoft.com/office/powerpoint/2010/main" val="2531359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410" y="365762"/>
            <a:ext cx="7886700" cy="484600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data of the Models.</a:t>
            </a:r>
            <a:endParaRPr lang="ar-SA" sz="2400" dirty="0"/>
          </a:p>
          <a:p>
            <a:pPr marL="457200" lvl="1" indent="0">
              <a:buNone/>
            </a:pP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Material: </a:t>
            </a:r>
          </a:p>
          <a:p>
            <a:pPr marL="0" indent="0">
              <a:buNone/>
            </a:pPr>
            <a:r>
              <a:rPr lang="en-US" sz="1500" dirty="0"/>
              <a:t>                               </a:t>
            </a:r>
            <a:r>
              <a:rPr lang="en-US" sz="1500" b="1" dirty="0"/>
              <a:t>f′𝑐= 28MPa </a:t>
            </a:r>
            <a:r>
              <a:rPr lang="en-US" sz="1500" dirty="0"/>
              <a:t>for columns &amp; shear walls. </a:t>
            </a:r>
          </a:p>
          <a:p>
            <a:pPr marL="0" indent="0">
              <a:buNone/>
            </a:pPr>
            <a:r>
              <a:rPr lang="en-US" sz="1500" dirty="0"/>
              <a:t>                               </a:t>
            </a:r>
            <a:r>
              <a:rPr lang="en-US" sz="1500" b="1" dirty="0"/>
              <a:t>f′𝑐= 24MPa </a:t>
            </a:r>
            <a:r>
              <a:rPr lang="en-US" sz="1500" dirty="0"/>
              <a:t>for beams &amp; reinforced slabs. </a:t>
            </a:r>
          </a:p>
          <a:p>
            <a:pPr marL="0" indent="0">
              <a:buNone/>
            </a:pPr>
            <a:endParaRPr lang="ar-SA" sz="1500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modifiers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of Columns, Beams, Slab and Shear wall are shown in table</a:t>
            </a:r>
            <a:r>
              <a:rPr lang="ar-JO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But, Torsion modifiers are too small 𝑴𝟏𝟐 = 𝟎. 𝟎𝟎𝟏 No need for torsional reinforcement.</a:t>
            </a:r>
          </a:p>
          <a:p>
            <a:pPr marL="457200" lvl="1" indent="0">
              <a:buNone/>
            </a:pPr>
            <a:endParaRPr 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D23273C-B0DA-42B0-BCD1-2B4227154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000734"/>
              </p:ext>
            </p:extLst>
          </p:nvPr>
        </p:nvGraphicFramePr>
        <p:xfrm>
          <a:off x="4257040" y="3342639"/>
          <a:ext cx="4561840" cy="327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7747">
                  <a:extLst>
                    <a:ext uri="{9D8B030D-6E8A-4147-A177-3AD203B41FA5}">
                      <a16:colId xmlns:a16="http://schemas.microsoft.com/office/drawing/2014/main" val="2695691147"/>
                    </a:ext>
                  </a:extLst>
                </a:gridCol>
                <a:gridCol w="2284093">
                  <a:extLst>
                    <a:ext uri="{9D8B030D-6E8A-4147-A177-3AD203B41FA5}">
                      <a16:colId xmlns:a16="http://schemas.microsoft.com/office/drawing/2014/main" val="3280129058"/>
                    </a:ext>
                  </a:extLst>
                </a:gridCol>
              </a:tblGrid>
              <a:tr h="6543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Modifiers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5959712"/>
                  </a:ext>
                </a:extLst>
              </a:tr>
              <a:tr h="6543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Column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6151281"/>
                  </a:ext>
                </a:extLst>
              </a:tr>
              <a:tr h="6543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Beam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207648"/>
                  </a:ext>
                </a:extLst>
              </a:tr>
              <a:tr h="6543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Slab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7322885"/>
                  </a:ext>
                </a:extLst>
              </a:tr>
              <a:tr h="6543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Shear wall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6636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731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39BC0-FE15-407B-8084-7844486C2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943" y="284502"/>
            <a:ext cx="78867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on ETABS:</a:t>
            </a:r>
          </a:p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D4B4465-C1ED-42A2-97D5-F7234FD58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561"/>
          <a:stretch/>
        </p:blipFill>
        <p:spPr>
          <a:xfrm>
            <a:off x="4335697" y="1012004"/>
            <a:ext cx="4808305" cy="55614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0A9CD1-8A15-4974-AEC9-8CAEC0246B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19" r="12580"/>
          <a:stretch/>
        </p:blipFill>
        <p:spPr>
          <a:xfrm>
            <a:off x="2" y="1012004"/>
            <a:ext cx="4335695" cy="556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09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1750" y="960180"/>
            <a:ext cx="4641750" cy="5114111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D49D65FA-5E0D-4E95-820C-B5A3BA519D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48"/>
          <a:stretch/>
        </p:blipFill>
        <p:spPr>
          <a:xfrm>
            <a:off x="0" y="960180"/>
            <a:ext cx="4641750" cy="511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7175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1128"/>
            <a:ext cx="7886700" cy="1325563"/>
          </a:xfrm>
        </p:spPr>
        <p:txBody>
          <a:bodyPr/>
          <a:lstStyle/>
          <a:p>
            <a:pPr marL="228600" indent="-2286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Loads on ETABS: </a:t>
            </a:r>
            <a:endParaRPr lang="ar-SA" sz="2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2960" y="743428"/>
            <a:ext cx="5558790" cy="23117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39B692-E7D0-4C66-A697-BD2975092854}"/>
              </a:ext>
            </a:extLst>
          </p:cNvPr>
          <p:cNvSpPr/>
          <p:nvPr/>
        </p:nvSpPr>
        <p:spPr>
          <a:xfrm>
            <a:off x="436402" y="3244334"/>
            <a:ext cx="22349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Cases: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FDBD8F-7973-418F-ADA3-82A6898670D6}"/>
              </a:ext>
            </a:extLst>
          </p:cNvPr>
          <p:cNvSpPr/>
          <p:nvPr/>
        </p:nvSpPr>
        <p:spPr>
          <a:xfrm>
            <a:off x="294640" y="4083249"/>
            <a:ext cx="83947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/>
              <a:t>Live load</a:t>
            </a:r>
            <a:r>
              <a:rPr lang="en-US" sz="2400" dirty="0"/>
              <a:t>: </a:t>
            </a:r>
          </a:p>
          <a:p>
            <a:endParaRPr lang="en-US" dirty="0"/>
          </a:p>
          <a:p>
            <a:r>
              <a:rPr lang="en-US" dirty="0"/>
              <a:t> -Parking ………… (2.0 </a:t>
            </a:r>
            <a:r>
              <a:rPr lang="en-US" dirty="0" err="1"/>
              <a:t>kN</a:t>
            </a:r>
            <a:r>
              <a:rPr lang="en-US" dirty="0"/>
              <a:t>/m2)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- Shopping and restaurants ………… (5.0 </a:t>
            </a:r>
            <a:r>
              <a:rPr lang="en-US" dirty="0" err="1"/>
              <a:t>kN</a:t>
            </a:r>
            <a:r>
              <a:rPr lang="en-US" dirty="0"/>
              <a:t>/m2)</a:t>
            </a:r>
          </a:p>
          <a:p>
            <a:endParaRPr lang="en-US" dirty="0"/>
          </a:p>
          <a:p>
            <a:r>
              <a:rPr lang="en-US" dirty="0"/>
              <a:t> - Stair………… (5.0 </a:t>
            </a:r>
            <a:r>
              <a:rPr lang="en-US" dirty="0" err="1"/>
              <a:t>kN</a:t>
            </a:r>
            <a:r>
              <a:rPr lang="en-US" dirty="0"/>
              <a:t>/m2) </a:t>
            </a:r>
          </a:p>
        </p:txBody>
      </p:sp>
    </p:spTree>
    <p:extLst>
      <p:ext uri="{BB962C8B-B14F-4D97-AF65-F5344CB8AC3E}">
        <p14:creationId xmlns:p14="http://schemas.microsoft.com/office/powerpoint/2010/main" val="36964204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730" y="2"/>
            <a:ext cx="7886700" cy="1325563"/>
          </a:xfrm>
        </p:spPr>
        <p:txBody>
          <a:bodyPr/>
          <a:lstStyle/>
          <a:p>
            <a:pPr defTabSz="457200"/>
            <a:r>
              <a:rPr lang="en-US" sz="2400" b="1" u="sng" dirty="0">
                <a:latin typeface="+mn-lt"/>
                <a:ea typeface="+mn-ea"/>
                <a:cs typeface="+mn-cs"/>
              </a:rPr>
              <a:t>Superimposed dead load:</a:t>
            </a:r>
            <a:endParaRPr lang="ar-SA" sz="2400" b="1" u="sng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732" y="886585"/>
            <a:ext cx="6938107" cy="3235682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endParaRPr lang="en-US" sz="1800" dirty="0"/>
          </a:p>
          <a:p>
            <a:pPr marL="0" indent="0" defTabSz="457200">
              <a:buNone/>
            </a:pPr>
            <a:r>
              <a:rPr lang="en-US" sz="1800" dirty="0"/>
              <a:t> -Parking ………… (1.0 </a:t>
            </a:r>
            <a:r>
              <a:rPr lang="en-US" sz="1800" dirty="0" err="1"/>
              <a:t>kN</a:t>
            </a:r>
            <a:r>
              <a:rPr lang="en-US" sz="1800" dirty="0"/>
              <a:t>/m2) </a:t>
            </a:r>
          </a:p>
          <a:p>
            <a:pPr marL="0" indent="0" defTabSz="457200">
              <a:buNone/>
            </a:pPr>
            <a:endParaRPr lang="en-US" sz="1800" dirty="0"/>
          </a:p>
          <a:p>
            <a:pPr marL="0" indent="0" defTabSz="457200">
              <a:buNone/>
            </a:pPr>
            <a:r>
              <a:rPr lang="en-US" sz="1800" dirty="0"/>
              <a:t> - Shopping and restaurants ………… (2.5 </a:t>
            </a:r>
            <a:r>
              <a:rPr lang="en-US" sz="1800" dirty="0" err="1"/>
              <a:t>kN</a:t>
            </a:r>
            <a:r>
              <a:rPr lang="en-US" sz="1800" dirty="0"/>
              <a:t>/m2)</a:t>
            </a:r>
          </a:p>
          <a:p>
            <a:pPr marL="0" indent="0" defTabSz="457200">
              <a:buNone/>
            </a:pPr>
            <a:endParaRPr lang="en-US" sz="1800" dirty="0"/>
          </a:p>
          <a:p>
            <a:pPr marL="0" indent="0" defTabSz="457200">
              <a:buNone/>
            </a:pPr>
            <a:r>
              <a:rPr lang="en-US" sz="1800" dirty="0"/>
              <a:t> - Stair………… (2.5 </a:t>
            </a:r>
            <a:r>
              <a:rPr lang="en-US" sz="1800" dirty="0" err="1"/>
              <a:t>kN</a:t>
            </a:r>
            <a:r>
              <a:rPr lang="en-US" sz="1800" dirty="0"/>
              <a:t>/m2) 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4DF1A9-B1E7-4E48-958A-374530D28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" y="3308641"/>
            <a:ext cx="863854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871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0B9EB-CEED-452B-A61C-9108A4CCC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167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ETABS model checks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FBD69-D0D7-430E-9679-B68CA0685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6801"/>
            <a:ext cx="7886700" cy="5110162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Drawing structural model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equilibrium 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Strain Check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deflection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446D97-B956-4A82-A87B-38A0AE10F237}"/>
              </a:ext>
            </a:extLst>
          </p:cNvPr>
          <p:cNvCxnSpPr>
            <a:cxnSpLocks/>
          </p:cNvCxnSpPr>
          <p:nvPr/>
        </p:nvCxnSpPr>
        <p:spPr>
          <a:xfrm flipH="1">
            <a:off x="518160" y="878186"/>
            <a:ext cx="83820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22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F7826-5B52-4BFF-9EC0-317365955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0014"/>
            <a:ext cx="3801438" cy="1142049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694F0-BF52-40E3-888D-90412AD71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035" y="1361493"/>
            <a:ext cx="5180647" cy="522218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Project description 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A commercial building located in Nablus , Palestine.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consist of ten floors with total area of 11313.82 m² 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The building will be assessed as a parking facility at the heart of the commercial center in Nablus.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E894649-7F95-474C-BAEB-96FE73335E42}"/>
              </a:ext>
            </a:extLst>
          </p:cNvPr>
          <p:cNvCxnSpPr>
            <a:cxnSpLocks/>
          </p:cNvCxnSpPr>
          <p:nvPr/>
        </p:nvCxnSpPr>
        <p:spPr>
          <a:xfrm flipH="1">
            <a:off x="628650" y="1061681"/>
            <a:ext cx="3801438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886EFF3-F924-4843-95A3-38E975F3E42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16" b="6889"/>
          <a:stretch/>
        </p:blipFill>
        <p:spPr bwMode="auto">
          <a:xfrm>
            <a:off x="5313682" y="1061681"/>
            <a:ext cx="3697287" cy="56591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89624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3434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Drawing structural model </a:t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581889D-8C7B-46AF-9778-10FEF9090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94" y="894660"/>
            <a:ext cx="4896666" cy="5861740"/>
          </a:xfrm>
        </p:spPr>
      </p:pic>
    </p:spTree>
    <p:extLst>
      <p:ext uri="{BB962C8B-B14F-4D97-AF65-F5344CB8AC3E}">
        <p14:creationId xmlns:p14="http://schemas.microsoft.com/office/powerpoint/2010/main" val="32097415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A342D-92C7-4FCF-9730-6313A7530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C928CBF-FBEE-4D9B-88AD-370DD651CB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70" r="12748"/>
          <a:stretch/>
        </p:blipFill>
        <p:spPr>
          <a:xfrm>
            <a:off x="1755143" y="1129509"/>
            <a:ext cx="7388859" cy="57284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08A55BE-E130-4450-87D1-B8284233019C}"/>
              </a:ext>
            </a:extLst>
          </p:cNvPr>
          <p:cNvSpPr/>
          <p:nvPr/>
        </p:nvSpPr>
        <p:spPr>
          <a:xfrm>
            <a:off x="-1" y="1531037"/>
            <a:ext cx="17551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 shown in period = 0.938  which is </a:t>
            </a:r>
            <a:r>
              <a:rPr lang="en-US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Acceptable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666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569" y="77452"/>
            <a:ext cx="7886700" cy="1325563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equilibrium 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97" y="842365"/>
            <a:ext cx="8515350" cy="243680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Hand calculation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Dead loads = 143900.1644 </a:t>
            </a:r>
            <a:r>
              <a:rPr lang="en-US" sz="2000" dirty="0" err="1"/>
              <a:t>kN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Live loads = 32944.64869 </a:t>
            </a:r>
            <a:r>
              <a:rPr lang="en-US" sz="2000" dirty="0" err="1"/>
              <a:t>Kn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2.    </a:t>
            </a:r>
            <a:r>
              <a:rPr lang="en-US" sz="2000" b="1" dirty="0" err="1"/>
              <a:t>Etabs</a:t>
            </a:r>
            <a:r>
              <a:rPr lang="en-US" sz="2000" b="1" dirty="0"/>
              <a:t> values: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ar-SA" sz="15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D96F8C-B8E0-4DF4-A149-0E5028953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5681"/>
            <a:ext cx="7472965" cy="24368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C6427A5-ED92-4BDD-8470-ED749D40E4A5}"/>
                  </a:ext>
                </a:extLst>
              </p:cNvPr>
              <p:cNvSpPr/>
              <p:nvPr/>
            </p:nvSpPr>
            <p:spPr>
              <a:xfrm>
                <a:off x="0" y="5435508"/>
                <a:ext cx="8959064" cy="11602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𝑑𝑖𝑓𝑓𝑒𝑟𝑒𝑛𝑐𝑒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143900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1644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145541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7678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145541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7678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100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05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%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</a:t>
                </a:r>
                <a:r>
                  <a:rPr lang="en-US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Acceptable</a:t>
                </a:r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𝑑𝑖𝑓𝑓𝑒𝑟𝑒𝑛𝑐𝑒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32944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64869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31964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4037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31964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4037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100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07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%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</a:t>
                </a:r>
                <a:r>
                  <a:rPr lang="en-US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Acceptable</a:t>
                </a:r>
                <a:endParaRPr lang="en-US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C6427A5-ED92-4BDD-8470-ED749D40E4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435508"/>
                <a:ext cx="8959064" cy="1160254"/>
              </a:xfrm>
              <a:prstGeom prst="rect">
                <a:avLst/>
              </a:prstGeom>
              <a:blipFill>
                <a:blip r:embed="rId3"/>
                <a:stretch>
                  <a:fillRect l="-204" b="-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98311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4811"/>
            <a:ext cx="7886700" cy="1325563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Strain Check</a:t>
            </a:r>
            <a:r>
              <a:rPr lang="en-US" dirty="0"/>
              <a:t>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0752"/>
            <a:ext cx="7886700" cy="3263504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interior span in EF frame in X-direction: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41" y="1926927"/>
            <a:ext cx="8428323" cy="43417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5A739E-2D7D-42F9-88B1-C603CAD66A25}"/>
              </a:ext>
            </a:extLst>
          </p:cNvPr>
          <p:cNvSpPr txBox="1"/>
          <p:nvPr/>
        </p:nvSpPr>
        <p:spPr>
          <a:xfrm>
            <a:off x="132872" y="4097823"/>
            <a:ext cx="44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8BB614-B24B-4365-AF5A-8F8342D65C02}"/>
              </a:ext>
            </a:extLst>
          </p:cNvPr>
          <p:cNvSpPr txBox="1"/>
          <p:nvPr/>
        </p:nvSpPr>
        <p:spPr>
          <a:xfrm>
            <a:off x="8569001" y="4097823"/>
            <a:ext cx="44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5237172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4939030" cy="1325563"/>
          </a:xfrm>
        </p:spPr>
        <p:txBody>
          <a:bodyPr/>
          <a:lstStyle/>
          <a:p>
            <a:pPr algn="ctr">
              <a:spcBef>
                <a:spcPts val="1000"/>
              </a:spcBef>
            </a:pPr>
            <a:r>
              <a:rPr lang="en-US" sz="24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moment values from </a:t>
            </a:r>
            <a:r>
              <a:rPr lang="en-US" sz="24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spSLAB</a:t>
            </a:r>
            <a:r>
              <a:rPr lang="en-US" sz="24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</a:t>
            </a:r>
            <a:endParaRPr lang="ar-SA" sz="24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76" y="1460630"/>
            <a:ext cx="8735448" cy="39367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18E03E9-AEC2-43C7-BC25-089639137A28}"/>
                  </a:ext>
                </a:extLst>
              </p:cNvPr>
              <p:cNvSpPr/>
              <p:nvPr/>
            </p:nvSpPr>
            <p:spPr>
              <a:xfrm>
                <a:off x="2178647" y="5762365"/>
                <a:ext cx="6548890" cy="5339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difference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558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505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505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000" dirty="0"/>
                  <a:t>            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18E03E9-AEC2-43C7-BC25-089639137A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647" y="5762365"/>
                <a:ext cx="6548890" cy="5339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89329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deflection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D3E4B4-186E-4199-AE40-6F70A17CD2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824" y="1233487"/>
            <a:ext cx="8410576" cy="545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094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2F554-F028-4560-BA56-40040C401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85330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>
                <a:cs typeface="+mj-cs"/>
              </a:rPr>
              <a:t>max 𝑑𝑒𝑓𝑙𝑒𝑐𝑡𝑖𝑜𝑛 = 7.9 ∗ 1000 /240 = 32.917mm</a:t>
            </a:r>
          </a:p>
          <a:p>
            <a:pPr marL="0" indent="0" algn="ctr">
              <a:buNone/>
            </a:pPr>
            <a:r>
              <a:rPr lang="en-US" sz="2400" dirty="0">
                <a:cs typeface="+mj-cs"/>
              </a:rPr>
              <a:t> </a:t>
            </a:r>
          </a:p>
          <a:p>
            <a:pPr marL="0" indent="0" algn="ctr">
              <a:buNone/>
            </a:pPr>
            <a:r>
              <a:rPr lang="en-US" sz="2400" dirty="0">
                <a:cs typeface="+mj-cs"/>
              </a:rPr>
              <a:t>32.687 &lt; 32.917mm</a:t>
            </a:r>
          </a:p>
          <a:p>
            <a:pPr marL="0" indent="0" algn="ctr">
              <a:buNone/>
            </a:pPr>
            <a:r>
              <a:rPr lang="en-US" sz="2400" dirty="0">
                <a:cs typeface="+mj-cs"/>
              </a:rPr>
              <a:t> 8.596 &lt; 32.917mm</a:t>
            </a:r>
            <a:endParaRPr lang="ar-SA" sz="2400" dirty="0">
              <a:cs typeface="+mj-cs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72ADAB-3F65-4FA5-A2A9-048717DBA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9" t="5980" r="9079" b="8209"/>
          <a:stretch/>
        </p:blipFill>
        <p:spPr>
          <a:xfrm>
            <a:off x="1706880" y="0"/>
            <a:ext cx="573024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25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343"/>
            <a:ext cx="7886700" cy="1325563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 result of this stage of project: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.we modified this building and make a proper design for its parking garage.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preliminary design for building.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 this building for second stage.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stage #2 of this project we will: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this building to gravity and seismic loads.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the most suitable footing for this building. </a:t>
            </a:r>
            <a:endParaRPr 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0A955FA-E945-494B-89EA-71ADAAF4D224}"/>
              </a:ext>
            </a:extLst>
          </p:cNvPr>
          <p:cNvCxnSpPr>
            <a:cxnSpLocks/>
          </p:cNvCxnSpPr>
          <p:nvPr/>
        </p:nvCxnSpPr>
        <p:spPr>
          <a:xfrm flipH="1">
            <a:off x="518160" y="1122026"/>
            <a:ext cx="83820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6368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97865"/>
            <a:ext cx="7886700" cy="4351338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8000" dirty="0">
                <a:ln w="0">
                  <a:solidFill>
                    <a:schemeClr val="accent1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 You All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8000" dirty="0">
                <a:ln w="0">
                  <a:solidFill>
                    <a:schemeClr val="accent1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for your attention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43868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B2AFE-2971-4020-80DA-BE0A3DE5C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97840"/>
            <a:ext cx="3230880" cy="5842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 for Base Floor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5435FE9-A623-4746-88DA-94C957308EA5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"/>
          <a:stretch/>
        </p:blipFill>
        <p:spPr bwMode="auto">
          <a:xfrm>
            <a:off x="3535680" y="-10160"/>
            <a:ext cx="560832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2690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B2AFE-2971-4020-80DA-BE0A3DE5C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97840"/>
            <a:ext cx="3230880" cy="5842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 for Ground Floor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462E8E-E780-4B2C-BBCD-0A483550351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82" y="0"/>
            <a:ext cx="560832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8095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B2AFE-2971-4020-80DA-BE0A3DE5C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97840"/>
            <a:ext cx="3230880" cy="5842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 for First Floor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119CE7-F22E-46EE-9377-CFE6D0E6627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560" y="0"/>
            <a:ext cx="542544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5806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B2AFE-2971-4020-80DA-BE0A3DE5C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97840"/>
            <a:ext cx="3352800" cy="5842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 for Second to Seventh Floor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E20200-E044-4979-A356-39DE04FA770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81" y="0"/>
            <a:ext cx="530352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7322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B2AFE-2971-4020-80DA-BE0A3DE5C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97840"/>
            <a:ext cx="3352800" cy="5842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plan for Eighth Floor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053737-E39C-4960-8612-795D1E3E33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720" y="0"/>
            <a:ext cx="51612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1804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D3D8B-D27D-4402-9C5E-6AA9BD8CA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20" y="447042"/>
            <a:ext cx="7987030" cy="5729923"/>
          </a:xfrm>
        </p:spPr>
        <p:txBody>
          <a:bodyPr/>
          <a:lstStyle/>
          <a:p>
            <a:r>
              <a:rPr lang="en-US" dirty="0"/>
              <a:t>Codes and Standards: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318-14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 </a:t>
            </a:r>
            <a:r>
              <a:rPr lang="en-US" dirty="0"/>
              <a:t>)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ü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 7-16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Society Of Civil Engineers </a:t>
            </a:r>
            <a:r>
              <a:rPr lang="en-US" sz="2400" dirty="0"/>
              <a:t>)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ü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AASHTO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Association of State Highway and Transportation</a:t>
            </a:r>
            <a:r>
              <a:rPr lang="en-US" dirty="0"/>
              <a:t> </a:t>
            </a:r>
            <a:r>
              <a:rPr lang="en-US" sz="2400" dirty="0"/>
              <a:t>)</a:t>
            </a:r>
          </a:p>
          <a:p>
            <a:pPr marL="1371600" lvl="3" indent="0">
              <a:buNone/>
            </a:pPr>
            <a:endParaRPr lang="en-US" sz="2400" dirty="0"/>
          </a:p>
          <a:p>
            <a:r>
              <a:rPr lang="en-US" dirty="0"/>
              <a:t>Materials 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Structural :</a:t>
            </a:r>
          </a:p>
          <a:p>
            <a:pPr lvl="4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steel</a:t>
            </a:r>
          </a:p>
          <a:p>
            <a:pPr lvl="4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Non  Structural </a:t>
            </a:r>
          </a:p>
          <a:p>
            <a:pPr marL="1828800" lvl="4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A8B1F4E-3DC6-4EA8-ABAB-954ED69194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20594"/>
              </p:ext>
            </p:extLst>
          </p:nvPr>
        </p:nvGraphicFramePr>
        <p:xfrm>
          <a:off x="1695132" y="4956336"/>
          <a:ext cx="3953828" cy="17492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0269">
                  <a:extLst>
                    <a:ext uri="{9D8B030D-6E8A-4147-A177-3AD203B41FA5}">
                      <a16:colId xmlns:a16="http://schemas.microsoft.com/office/drawing/2014/main" val="2730983854"/>
                    </a:ext>
                  </a:extLst>
                </a:gridCol>
                <a:gridCol w="2013559">
                  <a:extLst>
                    <a:ext uri="{9D8B030D-6E8A-4147-A177-3AD203B41FA5}">
                      <a16:colId xmlns:a16="http://schemas.microsoft.com/office/drawing/2014/main" val="219575893"/>
                    </a:ext>
                  </a:extLst>
                </a:gridCol>
              </a:tblGrid>
              <a:tr h="3498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Material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Density KN/m</a:t>
                      </a:r>
                      <a:r>
                        <a:rPr lang="en-US" sz="1800" baseline="300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3110053"/>
                  </a:ext>
                </a:extLst>
              </a:tr>
              <a:tr h="3498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Fill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3143329"/>
                  </a:ext>
                </a:extLst>
              </a:tr>
              <a:tr h="3498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Mortar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0285388"/>
                  </a:ext>
                </a:extLst>
              </a:tr>
              <a:tr h="3498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Plaster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7446794"/>
                  </a:ext>
                </a:extLst>
              </a:tr>
              <a:tr h="3498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Tile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60545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792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1929</TotalTime>
  <Words>1205</Words>
  <Application>Microsoft Office PowerPoint</Application>
  <PresentationFormat>On-screen Show (4:3)</PresentationFormat>
  <Paragraphs>219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Helvetica Neue</vt:lpstr>
      <vt:lpstr>Times New Roman</vt:lpstr>
      <vt:lpstr>Wingdings</vt:lpstr>
      <vt:lpstr>Office Theme</vt:lpstr>
      <vt:lpstr>PowerPoint Presentation</vt:lpstr>
      <vt:lpstr>Outline</vt:lpstr>
      <vt:lpstr>Introduction </vt:lpstr>
      <vt:lpstr>Architectural plan for Base Floor</vt:lpstr>
      <vt:lpstr>Architectural plan for Ground Floor</vt:lpstr>
      <vt:lpstr>Architectural plan for First Floor</vt:lpstr>
      <vt:lpstr>Architectural plan for Second to Seventh Floor</vt:lpstr>
      <vt:lpstr>Architectural plan for Eighth Floor</vt:lpstr>
      <vt:lpstr>PowerPoint Presentation</vt:lpstr>
      <vt:lpstr>PowerPoint Presentation</vt:lpstr>
      <vt:lpstr>PowerPoint Presentation</vt:lpstr>
      <vt:lpstr>Plan before modification                                          Plan after modification </vt:lpstr>
      <vt:lpstr>PowerPoint Presentation</vt:lpstr>
      <vt:lpstr>PowerPoint Presentation</vt:lpstr>
      <vt:lpstr> Equivalent frame method</vt:lpstr>
      <vt:lpstr>To ensure if spSLAB software analyzed correctly we applied example 13.3 (DESIGNE OF CONCRETE STRUCTURES 14th edition in SI UNITS)</vt:lpstr>
      <vt:lpstr>PowerPoint Presentation</vt:lpstr>
      <vt:lpstr>Preliminary design. </vt:lpstr>
      <vt:lpstr> Slab thickness</vt:lpstr>
      <vt:lpstr>Check slab for Punching</vt:lpstr>
      <vt:lpstr>Beam dimensions </vt:lpstr>
      <vt:lpstr>Columns</vt:lpstr>
      <vt:lpstr>PowerPoint Presentation</vt:lpstr>
      <vt:lpstr>PowerPoint Presentation</vt:lpstr>
      <vt:lpstr>PowerPoint Presentation</vt:lpstr>
      <vt:lpstr>PowerPoint Presentation</vt:lpstr>
      <vt:lpstr> Loads on ETABS: </vt:lpstr>
      <vt:lpstr>Superimposed dead load:</vt:lpstr>
      <vt:lpstr> ETABS model checks </vt:lpstr>
      <vt:lpstr>Drawing structural model  </vt:lpstr>
      <vt:lpstr>Compatibility </vt:lpstr>
      <vt:lpstr>External equilibrium   </vt:lpstr>
      <vt:lpstr>Stress Strain Check.</vt:lpstr>
      <vt:lpstr>For moment values from spSLAB :</vt:lpstr>
      <vt:lpstr>Slab deflection  </vt:lpstr>
      <vt:lpstr>PowerPoint Presentation</vt:lpstr>
      <vt:lpstr>CONCLUSION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muzna masre</dc:creator>
  <cp:lastModifiedBy>هلا بوزية</cp:lastModifiedBy>
  <cp:revision>40</cp:revision>
  <dcterms:created xsi:type="dcterms:W3CDTF">2019-05-16T20:39:11Z</dcterms:created>
  <dcterms:modified xsi:type="dcterms:W3CDTF">2020-02-24T22:15:18Z</dcterms:modified>
</cp:coreProperties>
</file>