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8288000" cy="10287000"/>
  <p:notesSz cx="6858000" cy="9144000"/>
  <p:embeddedFontLst>
    <p:embeddedFont>
      <p:font typeface="Arial Bold" charset="1" panose="020B0802020202020204"/>
      <p:regular r:id="rId23"/>
    </p:embeddedFont>
    <p:embeddedFont>
      <p:font typeface="Arial" charset="1" panose="020B0502020202020204"/>
      <p:regular r:id="rId24"/>
    </p:embeddedFont>
    <p:embeddedFont>
      <p:font typeface="Now Bold" charset="1" panose="00000800000000000000"/>
      <p:regular r:id="rId25"/>
    </p:embeddedFont>
    <p:embeddedFont>
      <p:font typeface="Times New Roman" charset="1" panose="02030502070405020303"/>
      <p:regular r:id="rId26"/>
    </p:embeddedFont>
    <p:embeddedFont>
      <p:font typeface="Times New Roman Bold" charset="1" panose="02030802070405020303"/>
      <p:regular r:id="rId27"/>
    </p:embeddedFont>
    <p:embeddedFont>
      <p:font typeface="Open Sans Extra Bold" charset="1" panose="020B0906030804020204"/>
      <p:regular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png" Type="http://schemas.openxmlformats.org/officeDocument/2006/relationships/image"/><Relationship Id="rId3" Target="../media/image23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jpeg" Type="http://schemas.openxmlformats.org/officeDocument/2006/relationships/image"/><Relationship Id="rId3" Target="../media/image25.png" Type="http://schemas.openxmlformats.org/officeDocument/2006/relationships/image"/><Relationship Id="rId4" Target="../media/image26.svg" Type="http://schemas.openxmlformats.org/officeDocument/2006/relationships/image"/><Relationship Id="rId5" Target="../media/image27.png" Type="http://schemas.openxmlformats.org/officeDocument/2006/relationships/image"/><Relationship Id="rId6" Target="../media/image28.svg" Type="http://schemas.openxmlformats.org/officeDocument/2006/relationships/image"/><Relationship Id="rId7" Target="../media/image29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jpeg" Type="http://schemas.openxmlformats.org/officeDocument/2006/relationships/image"/><Relationship Id="rId3" Target="../media/image25.png" Type="http://schemas.openxmlformats.org/officeDocument/2006/relationships/image"/><Relationship Id="rId4" Target="../media/image26.svg" Type="http://schemas.openxmlformats.org/officeDocument/2006/relationships/image"/><Relationship Id="rId5" Target="../media/image27.png" Type="http://schemas.openxmlformats.org/officeDocument/2006/relationships/image"/><Relationship Id="rId6" Target="../media/image28.svg" Type="http://schemas.openxmlformats.org/officeDocument/2006/relationships/image"/><Relationship Id="rId7" Target="../media/image29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png" Type="http://schemas.openxmlformats.org/officeDocument/2006/relationships/image"/><Relationship Id="rId3" Target="../media/image31.svg" Type="http://schemas.openxmlformats.org/officeDocument/2006/relationships/image"/><Relationship Id="rId4" Target="../media/image5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17.png" Type="http://schemas.openxmlformats.org/officeDocument/2006/relationships/image"/><Relationship Id="rId4" Target="../media/image18.svg" Type="http://schemas.openxmlformats.org/officeDocument/2006/relationships/image"/><Relationship Id="rId5" Target="../media/image32.png" Type="http://schemas.openxmlformats.org/officeDocument/2006/relationships/image"/><Relationship Id="rId6" Target="../media/image33.svg" Type="http://schemas.openxmlformats.org/officeDocument/2006/relationships/image"/><Relationship Id="rId7" Target="../media/image34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5.png" Type="http://schemas.openxmlformats.org/officeDocument/2006/relationships/image"/><Relationship Id="rId3" Target="../media/image36.png" Type="http://schemas.openxmlformats.org/officeDocument/2006/relationships/image"/><Relationship Id="rId4" Target="../media/image37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38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9.jpeg" Type="http://schemas.openxmlformats.org/officeDocument/2006/relationships/image"/><Relationship Id="rId3" Target="../media/image40.png" Type="http://schemas.openxmlformats.org/officeDocument/2006/relationships/image"/><Relationship Id="rId4" Target="../media/image41.svg" Type="http://schemas.openxmlformats.org/officeDocument/2006/relationships/image"/><Relationship Id="rId5" Target="../media/image42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.png" Type="http://schemas.openxmlformats.org/officeDocument/2006/relationships/image"/><Relationship Id="rId4" Target="../media/image2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5.png" Type="http://schemas.openxmlformats.org/officeDocument/2006/relationships/image"/><Relationship Id="rId11" Target="../media/image16.svg" Type="http://schemas.openxmlformats.org/officeDocument/2006/relationships/image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11.png" Type="http://schemas.openxmlformats.org/officeDocument/2006/relationships/image"/><Relationship Id="rId7" Target="../media/image12.svg" Type="http://schemas.openxmlformats.org/officeDocument/2006/relationships/image"/><Relationship Id="rId8" Target="../media/image13.png" Type="http://schemas.openxmlformats.org/officeDocument/2006/relationships/image"/><Relationship Id="rId9" Target="../media/image14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17.png" Type="http://schemas.openxmlformats.org/officeDocument/2006/relationships/image"/><Relationship Id="rId4" Target="../media/image18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19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20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21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F437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400000">
            <a:off x="11392544" y="4154952"/>
            <a:ext cx="11958151" cy="1929323"/>
            <a:chOff x="0" y="0"/>
            <a:chExt cx="3149472" cy="50813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149472" cy="508135"/>
            </a:xfrm>
            <a:custGeom>
              <a:avLst/>
              <a:gdLst/>
              <a:ahLst/>
              <a:cxnLst/>
              <a:rect r="r" b="b" t="t" l="l"/>
              <a:pathLst>
                <a:path h="508135" w="3149472">
                  <a:moveTo>
                    <a:pt x="0" y="0"/>
                  </a:moveTo>
                  <a:lnTo>
                    <a:pt x="3149472" y="0"/>
                  </a:lnTo>
                  <a:lnTo>
                    <a:pt x="3149472" y="508135"/>
                  </a:lnTo>
                  <a:lnTo>
                    <a:pt x="0" y="508135"/>
                  </a:lnTo>
                  <a:close/>
                </a:path>
              </a:pathLst>
            </a:custGeom>
            <a:solidFill>
              <a:srgbClr val="051E3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28575"/>
              <a:ext cx="3149472" cy="5367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1208957" y="-1011147"/>
            <a:ext cx="2647750" cy="2647750"/>
          </a:xfrm>
          <a:custGeom>
            <a:avLst/>
            <a:gdLst/>
            <a:ahLst/>
            <a:cxnLst/>
            <a:rect r="r" b="b" t="t" l="l"/>
            <a:pathLst>
              <a:path h="2647750" w="2647750">
                <a:moveTo>
                  <a:pt x="0" y="0"/>
                </a:moveTo>
                <a:lnTo>
                  <a:pt x="2647750" y="0"/>
                </a:lnTo>
                <a:lnTo>
                  <a:pt x="2647750" y="2647750"/>
                </a:lnTo>
                <a:lnTo>
                  <a:pt x="0" y="26477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8622026" y="491105"/>
            <a:ext cx="9400872" cy="9304791"/>
            <a:chOff x="0" y="0"/>
            <a:chExt cx="10392967" cy="10286746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-2794" y="-127"/>
              <a:ext cx="10395760" cy="10286873"/>
            </a:xfrm>
            <a:custGeom>
              <a:avLst/>
              <a:gdLst/>
              <a:ahLst/>
              <a:cxnLst/>
              <a:rect r="r" b="b" t="t" l="l"/>
              <a:pathLst>
                <a:path h="10286873" w="10395760">
                  <a:moveTo>
                    <a:pt x="10395760" y="10251440"/>
                  </a:moveTo>
                  <a:cubicBezTo>
                    <a:pt x="10395760" y="10284587"/>
                    <a:pt x="10382873" y="10286873"/>
                    <a:pt x="10349274" y="10286873"/>
                  </a:cubicBezTo>
                  <a:cubicBezTo>
                    <a:pt x="6900908" y="10286238"/>
                    <a:pt x="3452695" y="10286238"/>
                    <a:pt x="4328" y="10286238"/>
                  </a:cubicBezTo>
                  <a:cubicBezTo>
                    <a:pt x="0" y="10272395"/>
                    <a:pt x="7090" y="10259822"/>
                    <a:pt x="10618" y="10246995"/>
                  </a:cubicBezTo>
                  <a:cubicBezTo>
                    <a:pt x="162195" y="9685401"/>
                    <a:pt x="313925" y="9123934"/>
                    <a:pt x="465962" y="8562467"/>
                  </a:cubicBezTo>
                  <a:cubicBezTo>
                    <a:pt x="682741" y="7761986"/>
                    <a:pt x="899980" y="6961632"/>
                    <a:pt x="1116606" y="6161151"/>
                  </a:cubicBezTo>
                  <a:cubicBezTo>
                    <a:pt x="1384166" y="5172583"/>
                    <a:pt x="1651112" y="4184015"/>
                    <a:pt x="1918519" y="3195574"/>
                  </a:cubicBezTo>
                  <a:cubicBezTo>
                    <a:pt x="2190222" y="2191385"/>
                    <a:pt x="2462078" y="1187323"/>
                    <a:pt x="2734547" y="183261"/>
                  </a:cubicBezTo>
                  <a:cubicBezTo>
                    <a:pt x="2751116" y="122174"/>
                    <a:pt x="2761702" y="59690"/>
                    <a:pt x="2788550" y="635"/>
                  </a:cubicBezTo>
                  <a:cubicBezTo>
                    <a:pt x="5308895" y="635"/>
                    <a:pt x="7829238" y="635"/>
                    <a:pt x="10349582" y="0"/>
                  </a:cubicBezTo>
                  <a:cubicBezTo>
                    <a:pt x="10383794" y="0"/>
                    <a:pt x="10395453" y="3429"/>
                    <a:pt x="10395453" y="35814"/>
                  </a:cubicBezTo>
                  <a:cubicBezTo>
                    <a:pt x="10394533" y="3441065"/>
                    <a:pt x="10394533" y="6846316"/>
                    <a:pt x="10395760" y="10251440"/>
                  </a:cubicBezTo>
                  <a:close/>
                </a:path>
              </a:pathLst>
            </a:custGeom>
            <a:blipFill>
              <a:blip r:embed="rId4"/>
              <a:stretch>
                <a:fillRect l="-26248" t="-1" r="-26246" b="-1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-295175" y="8630507"/>
            <a:ext cx="2647750" cy="2647750"/>
          </a:xfrm>
          <a:custGeom>
            <a:avLst/>
            <a:gdLst/>
            <a:ahLst/>
            <a:cxnLst/>
            <a:rect r="r" b="b" t="t" l="l"/>
            <a:pathLst>
              <a:path h="2647750" w="2647750">
                <a:moveTo>
                  <a:pt x="0" y="0"/>
                </a:moveTo>
                <a:lnTo>
                  <a:pt x="2647750" y="0"/>
                </a:lnTo>
                <a:lnTo>
                  <a:pt x="2647750" y="2647751"/>
                </a:lnTo>
                <a:lnTo>
                  <a:pt x="0" y="264775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0" y="1960277"/>
            <a:ext cx="10077572" cy="1409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29"/>
              </a:lnSpc>
            </a:pPr>
            <a:r>
              <a:rPr lang="en-US" b="true" sz="4358">
                <a:solidFill>
                  <a:srgbClr val="FFFBFB"/>
                </a:solidFill>
                <a:latin typeface="Arial Bold"/>
                <a:ea typeface="Arial Bold"/>
                <a:cs typeface="Arial Bold"/>
                <a:sym typeface="Arial Bold"/>
              </a:rPr>
              <a:t>IMPLEMENTING ISO 9001:2015 AT AL-HIJJAWI PRINTING PRESS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679308" y="4072069"/>
            <a:ext cx="7942717" cy="486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2"/>
              </a:lnSpc>
            </a:pPr>
            <a:r>
              <a:rPr lang="en-US" sz="4002">
                <a:solidFill>
                  <a:srgbClr val="FFFBFB"/>
                </a:solidFill>
                <a:latin typeface="Arial"/>
                <a:ea typeface="Arial"/>
                <a:cs typeface="Arial"/>
                <a:sym typeface="Arial"/>
              </a:rPr>
              <a:t>PREPARED BY:</a:t>
            </a:r>
          </a:p>
          <a:p>
            <a:pPr algn="ctr">
              <a:lnSpc>
                <a:spcPts val="4802"/>
              </a:lnSpc>
            </a:pPr>
            <a:r>
              <a:rPr lang="en-US" sz="4002">
                <a:solidFill>
                  <a:srgbClr val="FFFBFB"/>
                </a:solidFill>
                <a:latin typeface="Arial"/>
                <a:ea typeface="Arial"/>
                <a:cs typeface="Arial"/>
                <a:sym typeface="Arial"/>
              </a:rPr>
              <a:t>Wesal Abuissa </a:t>
            </a:r>
          </a:p>
          <a:p>
            <a:pPr algn="ctr">
              <a:lnSpc>
                <a:spcPts val="4802"/>
              </a:lnSpc>
            </a:pPr>
            <a:r>
              <a:rPr lang="en-US" sz="4002">
                <a:solidFill>
                  <a:srgbClr val="FFFBFB"/>
                </a:solidFill>
                <a:latin typeface="Arial"/>
                <a:ea typeface="Arial"/>
                <a:cs typeface="Arial"/>
                <a:sym typeface="Arial"/>
              </a:rPr>
              <a:t>Aroob Hindya </a:t>
            </a:r>
          </a:p>
          <a:p>
            <a:pPr algn="ctr">
              <a:lnSpc>
                <a:spcPts val="4802"/>
              </a:lnSpc>
            </a:pPr>
            <a:r>
              <a:rPr lang="en-US" sz="4002">
                <a:solidFill>
                  <a:srgbClr val="FFFBFB"/>
                </a:solidFill>
                <a:latin typeface="Arial"/>
                <a:ea typeface="Arial"/>
                <a:cs typeface="Arial"/>
                <a:sym typeface="Arial"/>
              </a:rPr>
              <a:t>Ward Batyeh</a:t>
            </a:r>
          </a:p>
          <a:p>
            <a:pPr algn="ctr">
              <a:lnSpc>
                <a:spcPts val="4802"/>
              </a:lnSpc>
            </a:pPr>
            <a:r>
              <a:rPr lang="en-US" sz="4002">
                <a:solidFill>
                  <a:srgbClr val="FFFBFB"/>
                </a:solidFill>
                <a:latin typeface="Arial"/>
                <a:ea typeface="Arial"/>
                <a:cs typeface="Arial"/>
                <a:sym typeface="Arial"/>
              </a:rPr>
              <a:t>Tasneem Darwish</a:t>
            </a:r>
          </a:p>
          <a:p>
            <a:pPr algn="ctr">
              <a:lnSpc>
                <a:spcPts val="4802"/>
              </a:lnSpc>
            </a:pPr>
          </a:p>
          <a:p>
            <a:pPr algn="ctr">
              <a:lnSpc>
                <a:spcPts val="4117"/>
              </a:lnSpc>
            </a:pPr>
            <a:r>
              <a:rPr lang="en-US" sz="3431">
                <a:solidFill>
                  <a:srgbClr val="FFFBFB"/>
                </a:solidFill>
                <a:latin typeface="Arial"/>
                <a:ea typeface="Arial"/>
                <a:cs typeface="Arial"/>
                <a:sym typeface="Arial"/>
              </a:rPr>
              <a:t>Supervisor: Dr. Suleiman Daif</a:t>
            </a:r>
          </a:p>
          <a:p>
            <a:pPr algn="ctr">
              <a:lnSpc>
                <a:spcPts val="4802"/>
              </a:lnSpc>
            </a:pP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51D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362050" y="2366952"/>
            <a:ext cx="5141195" cy="1319479"/>
            <a:chOff x="0" y="0"/>
            <a:chExt cx="2845864" cy="73038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5864" cy="730386"/>
            </a:xfrm>
            <a:custGeom>
              <a:avLst/>
              <a:gdLst/>
              <a:ahLst/>
              <a:cxnLst/>
              <a:rect r="r" b="b" t="t" l="l"/>
              <a:pathLst>
                <a:path h="730386" w="2845864">
                  <a:moveTo>
                    <a:pt x="0" y="0"/>
                  </a:moveTo>
                  <a:lnTo>
                    <a:pt x="2642664" y="0"/>
                  </a:lnTo>
                  <a:lnTo>
                    <a:pt x="2845864" y="365193"/>
                  </a:lnTo>
                  <a:lnTo>
                    <a:pt x="2642664" y="730386"/>
                  </a:lnTo>
                  <a:lnTo>
                    <a:pt x="0" y="730386"/>
                  </a:lnTo>
                  <a:lnTo>
                    <a:pt x="203200" y="3651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77800" y="-76200"/>
              <a:ext cx="2591864" cy="8065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43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10800000">
            <a:off x="5369046" y="3686430"/>
            <a:ext cx="5367894" cy="1319479"/>
            <a:chOff x="0" y="0"/>
            <a:chExt cx="2971351" cy="7303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971351" cy="730386"/>
            </a:xfrm>
            <a:custGeom>
              <a:avLst/>
              <a:gdLst/>
              <a:ahLst/>
              <a:cxnLst/>
              <a:rect r="r" b="b" t="t" l="l"/>
              <a:pathLst>
                <a:path h="730386" w="2971351">
                  <a:moveTo>
                    <a:pt x="0" y="0"/>
                  </a:moveTo>
                  <a:lnTo>
                    <a:pt x="2768151" y="0"/>
                  </a:lnTo>
                  <a:lnTo>
                    <a:pt x="2971351" y="365193"/>
                  </a:lnTo>
                  <a:lnTo>
                    <a:pt x="2768151" y="730386"/>
                  </a:lnTo>
                  <a:lnTo>
                    <a:pt x="0" y="730386"/>
                  </a:lnTo>
                  <a:lnTo>
                    <a:pt x="203200" y="3651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1C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77800" y="-76200"/>
              <a:ext cx="2717351" cy="8065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43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7225619" y="5005909"/>
            <a:ext cx="5017601" cy="1319479"/>
            <a:chOff x="0" y="0"/>
            <a:chExt cx="2777449" cy="73038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77449" cy="730386"/>
            </a:xfrm>
            <a:custGeom>
              <a:avLst/>
              <a:gdLst/>
              <a:ahLst/>
              <a:cxnLst/>
              <a:rect r="r" b="b" t="t" l="l"/>
              <a:pathLst>
                <a:path h="730386" w="2777449">
                  <a:moveTo>
                    <a:pt x="0" y="0"/>
                  </a:moveTo>
                  <a:lnTo>
                    <a:pt x="2574249" y="0"/>
                  </a:lnTo>
                  <a:lnTo>
                    <a:pt x="2777449" y="365193"/>
                  </a:lnTo>
                  <a:lnTo>
                    <a:pt x="2574249" y="730386"/>
                  </a:lnTo>
                  <a:lnTo>
                    <a:pt x="0" y="730386"/>
                  </a:lnTo>
                  <a:lnTo>
                    <a:pt x="203200" y="3651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6AE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77800" y="-76200"/>
              <a:ext cx="2523449" cy="8065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43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10800000">
            <a:off x="6024469" y="6325388"/>
            <a:ext cx="5142420" cy="1319479"/>
            <a:chOff x="0" y="0"/>
            <a:chExt cx="2846542" cy="73038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846542" cy="730386"/>
            </a:xfrm>
            <a:custGeom>
              <a:avLst/>
              <a:gdLst/>
              <a:ahLst/>
              <a:cxnLst/>
              <a:rect r="r" b="b" t="t" l="l"/>
              <a:pathLst>
                <a:path h="730386" w="2846542">
                  <a:moveTo>
                    <a:pt x="0" y="0"/>
                  </a:moveTo>
                  <a:lnTo>
                    <a:pt x="2643342" y="0"/>
                  </a:lnTo>
                  <a:lnTo>
                    <a:pt x="2846542" y="365193"/>
                  </a:lnTo>
                  <a:lnTo>
                    <a:pt x="2643342" y="730386"/>
                  </a:lnTo>
                  <a:lnTo>
                    <a:pt x="0" y="730386"/>
                  </a:lnTo>
                  <a:lnTo>
                    <a:pt x="203200" y="3651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D1FB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77800" y="-76200"/>
              <a:ext cx="2592542" cy="8065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43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7225619" y="7640210"/>
            <a:ext cx="5230875" cy="1319479"/>
            <a:chOff x="0" y="0"/>
            <a:chExt cx="2895505" cy="730386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895505" cy="730386"/>
            </a:xfrm>
            <a:custGeom>
              <a:avLst/>
              <a:gdLst/>
              <a:ahLst/>
              <a:cxnLst/>
              <a:rect r="r" b="b" t="t" l="l"/>
              <a:pathLst>
                <a:path h="730386" w="2895505">
                  <a:moveTo>
                    <a:pt x="0" y="0"/>
                  </a:moveTo>
                  <a:lnTo>
                    <a:pt x="2692305" y="0"/>
                  </a:lnTo>
                  <a:lnTo>
                    <a:pt x="2895505" y="365193"/>
                  </a:lnTo>
                  <a:lnTo>
                    <a:pt x="2692305" y="730386"/>
                  </a:lnTo>
                  <a:lnTo>
                    <a:pt x="0" y="730386"/>
                  </a:lnTo>
                  <a:lnTo>
                    <a:pt x="203200" y="3651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F4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177800" y="-76200"/>
              <a:ext cx="2641505" cy="8065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43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5369046" y="3950403"/>
            <a:ext cx="5195942" cy="6707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931"/>
              </a:lnSpc>
              <a:spcBef>
                <a:spcPct val="0"/>
              </a:spcBef>
            </a:pPr>
            <a:r>
              <a:rPr lang="en-US" b="true" sz="3573">
                <a:solidFill>
                  <a:srgbClr val="051D4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Conducting Gap Analysis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4007447" y="2715467"/>
            <a:ext cx="8778913" cy="11726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1288988" indent="-429663" lvl="2">
              <a:lnSpc>
                <a:spcPts val="4119"/>
              </a:lnSpc>
              <a:buAutoNum type="alphaLcPeriod" startAt="1"/>
            </a:pPr>
            <a:r>
              <a:rPr lang="en-US" b="true" sz="2985">
                <a:solidFill>
                  <a:srgbClr val="051D4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Analyzing Current Operations</a:t>
            </a:r>
          </a:p>
          <a:p>
            <a:pPr algn="ctr" marL="0" indent="0" lvl="0">
              <a:lnSpc>
                <a:spcPts val="4947"/>
              </a:lnSpc>
              <a:spcBef>
                <a:spcPct val="0"/>
              </a:spcBef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11688547" y="2372855"/>
            <a:ext cx="6163462" cy="14742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61"/>
              </a:lnSpc>
            </a:pPr>
            <a:r>
              <a:rPr lang="en-US" sz="338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lang="en-US" sz="3381" strike="noStrike" u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eviewing existing processes and practices.</a:t>
            </a:r>
          </a:p>
          <a:p>
            <a:pPr algn="l" marL="0" indent="0" lvl="0">
              <a:lnSpc>
                <a:spcPts val="2749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7410090" y="5346747"/>
            <a:ext cx="4833130" cy="662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884"/>
              </a:lnSpc>
              <a:spcBef>
                <a:spcPct val="0"/>
              </a:spcBef>
            </a:pPr>
            <a:r>
              <a:rPr lang="en-US" b="true" sz="3539">
                <a:solidFill>
                  <a:srgbClr val="051D4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Developing a Checklist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6216351" y="6411113"/>
            <a:ext cx="4758655" cy="11200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57"/>
              </a:lnSpc>
              <a:spcBef>
                <a:spcPct val="0"/>
              </a:spcBef>
            </a:pPr>
            <a:r>
              <a:rPr lang="en-US" b="true" sz="3085">
                <a:solidFill>
                  <a:srgbClr val="051D4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Collaborating with External Auditors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7225619" y="7674982"/>
            <a:ext cx="5017601" cy="1227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71"/>
              </a:lnSpc>
              <a:spcBef>
                <a:spcPct val="0"/>
              </a:spcBef>
            </a:pPr>
            <a:r>
              <a:rPr lang="en-US" b="true" sz="3385">
                <a:solidFill>
                  <a:srgbClr val="051D4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Formulating Recommendations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408899" y="3770882"/>
            <a:ext cx="5185620" cy="17992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64"/>
              </a:lnSpc>
            </a:pPr>
            <a:r>
              <a:rPr lang="en-US" sz="2908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Comparing current processes with ISO 9001:2015 requirements.</a:t>
            </a:r>
          </a:p>
          <a:p>
            <a:pPr algn="l" marL="0" indent="0" lvl="0">
              <a:lnSpc>
                <a:spcPts val="2952"/>
              </a:lnSpc>
            </a:pPr>
          </a:p>
        </p:txBody>
      </p:sp>
      <p:sp>
        <p:nvSpPr>
          <p:cNvPr name="TextBox 24" id="24"/>
          <p:cNvSpPr txBox="true"/>
          <p:nvPr/>
        </p:nvSpPr>
        <p:spPr>
          <a:xfrm rot="0">
            <a:off x="12411483" y="5057775"/>
            <a:ext cx="5440525" cy="15759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09"/>
              </a:lnSpc>
            </a:pPr>
            <a:r>
              <a:rPr lang="en-US" sz="318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Identifying areas of compliance and non-compliance.</a:t>
            </a:r>
          </a:p>
          <a:p>
            <a:pPr algn="l" marL="0" indent="0" lvl="0">
              <a:lnSpc>
                <a:spcPts val="4009"/>
              </a:lnSpc>
            </a:pPr>
          </a:p>
        </p:txBody>
      </p:sp>
      <p:sp>
        <p:nvSpPr>
          <p:cNvPr name="TextBox 25" id="25"/>
          <p:cNvSpPr txBox="true"/>
          <p:nvPr/>
        </p:nvSpPr>
        <p:spPr>
          <a:xfrm rot="0">
            <a:off x="667398" y="6230138"/>
            <a:ext cx="5185620" cy="17824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513"/>
              </a:lnSpc>
            </a:pPr>
            <a:r>
              <a:rPr lang="en-US" sz="358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</a:t>
            </a:r>
            <a:r>
              <a:rPr lang="en-US" sz="3581" strike="noStrike" u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athering expert feedback and recommendations.</a:t>
            </a:r>
          </a:p>
          <a:p>
            <a:pPr algn="just" marL="0" indent="0" lvl="0">
              <a:lnSpc>
                <a:spcPts val="4513"/>
              </a:lnSpc>
            </a:pPr>
          </a:p>
        </p:txBody>
      </p:sp>
      <p:sp>
        <p:nvSpPr>
          <p:cNvPr name="TextBox 26" id="26"/>
          <p:cNvSpPr txBox="true"/>
          <p:nvPr/>
        </p:nvSpPr>
        <p:spPr>
          <a:xfrm rot="0">
            <a:off x="12456494" y="7681478"/>
            <a:ext cx="5447999" cy="14178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09"/>
              </a:lnSpc>
            </a:pPr>
            <a:r>
              <a:rPr lang="en-US" sz="318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Proposing actionable steps for alignment with ISO standards.</a:t>
            </a:r>
          </a:p>
          <a:p>
            <a:pPr algn="l" marL="0" indent="0" lvl="0">
              <a:lnSpc>
                <a:spcPts val="2749"/>
              </a:lnSpc>
            </a:pPr>
          </a:p>
        </p:txBody>
      </p:sp>
      <p:sp>
        <p:nvSpPr>
          <p:cNvPr name="Freeform 27" id="27"/>
          <p:cNvSpPr/>
          <p:nvPr/>
        </p:nvSpPr>
        <p:spPr>
          <a:xfrm flipH="false" flipV="false" rot="0">
            <a:off x="-3900652" y="7798807"/>
            <a:ext cx="7086596" cy="7086596"/>
          </a:xfrm>
          <a:custGeom>
            <a:avLst/>
            <a:gdLst/>
            <a:ahLst/>
            <a:cxnLst/>
            <a:rect r="r" b="b" t="t" l="l"/>
            <a:pathLst>
              <a:path h="7086596" w="7086596">
                <a:moveTo>
                  <a:pt x="0" y="0"/>
                </a:moveTo>
                <a:lnTo>
                  <a:pt x="7086596" y="0"/>
                </a:lnTo>
                <a:lnTo>
                  <a:pt x="7086596" y="7086595"/>
                </a:lnTo>
                <a:lnTo>
                  <a:pt x="0" y="70865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10436461">
            <a:off x="15004909" y="-3867688"/>
            <a:ext cx="6566182" cy="6566182"/>
          </a:xfrm>
          <a:custGeom>
            <a:avLst/>
            <a:gdLst/>
            <a:ahLst/>
            <a:cxnLst/>
            <a:rect r="r" b="b" t="t" l="l"/>
            <a:pathLst>
              <a:path h="6566182" w="6566182">
                <a:moveTo>
                  <a:pt x="0" y="0"/>
                </a:moveTo>
                <a:lnTo>
                  <a:pt x="6566182" y="0"/>
                </a:lnTo>
                <a:lnTo>
                  <a:pt x="6566182" y="6566183"/>
                </a:lnTo>
                <a:lnTo>
                  <a:pt x="0" y="65661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9" id="29"/>
          <p:cNvSpPr txBox="true"/>
          <p:nvPr/>
        </p:nvSpPr>
        <p:spPr>
          <a:xfrm rot="0">
            <a:off x="2968239" y="142700"/>
            <a:ext cx="11254880" cy="12622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308"/>
              </a:lnSpc>
              <a:spcBef>
                <a:spcPct val="0"/>
              </a:spcBef>
            </a:pPr>
            <a:r>
              <a:rPr lang="en-US" b="true" sz="6745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Methodology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45DA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27600" y="0"/>
            <a:ext cx="6279570" cy="10287000"/>
          </a:xfrm>
          <a:custGeom>
            <a:avLst/>
            <a:gdLst/>
            <a:ahLst/>
            <a:cxnLst/>
            <a:rect r="r" b="b" t="t" l="l"/>
            <a:pathLst>
              <a:path h="10287000" w="6279570">
                <a:moveTo>
                  <a:pt x="0" y="0"/>
                </a:moveTo>
                <a:lnTo>
                  <a:pt x="6279571" y="0"/>
                </a:lnTo>
                <a:lnTo>
                  <a:pt x="6279571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01" r="-11111" b="-901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5993373" y="-5458262"/>
            <a:ext cx="10196686" cy="10196686"/>
          </a:xfrm>
          <a:custGeom>
            <a:avLst/>
            <a:gdLst/>
            <a:ahLst/>
            <a:cxnLst/>
            <a:rect r="r" b="b" t="t" l="l"/>
            <a:pathLst>
              <a:path h="10196686" w="10196686">
                <a:moveTo>
                  <a:pt x="0" y="0"/>
                </a:moveTo>
                <a:lnTo>
                  <a:pt x="10196686" y="0"/>
                </a:lnTo>
                <a:lnTo>
                  <a:pt x="10196686" y="10196685"/>
                </a:lnTo>
                <a:lnTo>
                  <a:pt x="0" y="1019668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9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993800" y="6893309"/>
            <a:ext cx="8414387" cy="8414387"/>
          </a:xfrm>
          <a:custGeom>
            <a:avLst/>
            <a:gdLst/>
            <a:ahLst/>
            <a:cxnLst/>
            <a:rect r="r" b="b" t="t" l="l"/>
            <a:pathLst>
              <a:path h="8414387" w="8414387">
                <a:moveTo>
                  <a:pt x="0" y="0"/>
                </a:moveTo>
                <a:lnTo>
                  <a:pt x="8414387" y="0"/>
                </a:lnTo>
                <a:lnTo>
                  <a:pt x="8414387" y="8414387"/>
                </a:lnTo>
                <a:lnTo>
                  <a:pt x="0" y="841438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29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6144476" y="-389940"/>
            <a:ext cx="12245996" cy="10646920"/>
          </a:xfrm>
          <a:custGeom>
            <a:avLst/>
            <a:gdLst/>
            <a:ahLst/>
            <a:cxnLst/>
            <a:rect r="r" b="b" t="t" l="l"/>
            <a:pathLst>
              <a:path h="10646920" w="12245996">
                <a:moveTo>
                  <a:pt x="0" y="0"/>
                </a:moveTo>
                <a:lnTo>
                  <a:pt x="12245996" y="0"/>
                </a:lnTo>
                <a:lnTo>
                  <a:pt x="12245996" y="10646920"/>
                </a:lnTo>
                <a:lnTo>
                  <a:pt x="0" y="1064692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30549" t="0" r="-7728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513650" y="296258"/>
            <a:ext cx="9879016" cy="7324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19"/>
              </a:lnSpc>
              <a:spcBef>
                <a:spcPct val="0"/>
              </a:spcBef>
            </a:pPr>
            <a:r>
              <a:rPr lang="en-US" b="true" sz="4766">
                <a:solidFill>
                  <a:srgbClr val="FFFFFF"/>
                </a:solidFill>
                <a:latin typeface="Now Bold"/>
                <a:ea typeface="Now Bold"/>
                <a:cs typeface="Now Bold"/>
                <a:sym typeface="Now Bold"/>
              </a:rPr>
              <a:t>GAP ANALYSIS RESULTS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710940" y="1198486"/>
            <a:ext cx="12193583" cy="77757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  <a:spcBef>
                <a:spcPct val="0"/>
              </a:spcBef>
            </a:pPr>
            <a:r>
              <a:rPr lang="en-US" b="true" sz="3187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Key Findings:</a:t>
            </a:r>
          </a:p>
          <a:p>
            <a:pPr algn="l">
              <a:lnSpc>
                <a:spcPts val="4399"/>
              </a:lnSpc>
              <a:spcBef>
                <a:spcPct val="0"/>
              </a:spcBef>
            </a:pPr>
            <a:r>
              <a:rPr lang="en-US" b="true" sz="3187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Clause 4: Context of the Organization:</a:t>
            </a:r>
          </a:p>
          <a:p>
            <a:pPr algn="l">
              <a:lnSpc>
                <a:spcPts val="4399"/>
              </a:lnSpc>
              <a:spcBef>
                <a:spcPct val="0"/>
              </a:spcBef>
            </a:pPr>
            <a:r>
              <a:rPr lang="en-US" sz="31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Internal and external factors not well-documented.</a:t>
            </a:r>
          </a:p>
          <a:p>
            <a:pPr algn="l">
              <a:lnSpc>
                <a:spcPts val="4399"/>
              </a:lnSpc>
              <a:spcBef>
                <a:spcPct val="0"/>
              </a:spcBef>
            </a:pPr>
            <a:r>
              <a:rPr lang="en-US" sz="31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Recommendation: Conduct SWOT and PESTLE analysis.</a:t>
            </a:r>
          </a:p>
          <a:p>
            <a:pPr algn="l">
              <a:lnSpc>
                <a:spcPts val="4399"/>
              </a:lnSpc>
              <a:spcBef>
                <a:spcPct val="0"/>
              </a:spcBef>
            </a:pPr>
          </a:p>
          <a:p>
            <a:pPr algn="l">
              <a:lnSpc>
                <a:spcPts val="4399"/>
              </a:lnSpc>
              <a:spcBef>
                <a:spcPct val="0"/>
              </a:spcBef>
            </a:pPr>
            <a:r>
              <a:rPr lang="en-US" b="true" sz="3187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Clause 5: Leadership:</a:t>
            </a:r>
          </a:p>
          <a:p>
            <a:pPr algn="l">
              <a:lnSpc>
                <a:spcPts val="4399"/>
              </a:lnSpc>
              <a:spcBef>
                <a:spcPct val="0"/>
              </a:spcBef>
            </a:pPr>
            <a:r>
              <a:rPr lang="en-US" sz="31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Quality policy exists but is not effectively communicated.</a:t>
            </a:r>
          </a:p>
          <a:p>
            <a:pPr algn="l">
              <a:lnSpc>
                <a:spcPts val="4399"/>
              </a:lnSpc>
              <a:spcBef>
                <a:spcPct val="0"/>
              </a:spcBef>
            </a:pPr>
            <a:r>
              <a:rPr lang="en-US" sz="31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Recommendation: Document and communicate the policy organization-wide.</a:t>
            </a:r>
          </a:p>
          <a:p>
            <a:pPr algn="l">
              <a:lnSpc>
                <a:spcPts val="4399"/>
              </a:lnSpc>
              <a:spcBef>
                <a:spcPct val="0"/>
              </a:spcBef>
            </a:pPr>
          </a:p>
          <a:p>
            <a:pPr algn="l">
              <a:lnSpc>
                <a:spcPts val="4399"/>
              </a:lnSpc>
              <a:spcBef>
                <a:spcPct val="0"/>
              </a:spcBef>
            </a:pPr>
            <a:r>
              <a:rPr lang="en-US" b="true" sz="3187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Clause 6: Planning:</a:t>
            </a:r>
          </a:p>
          <a:p>
            <a:pPr algn="l">
              <a:lnSpc>
                <a:spcPts val="4399"/>
              </a:lnSpc>
              <a:spcBef>
                <a:spcPct val="0"/>
              </a:spcBef>
            </a:pPr>
            <a:r>
              <a:rPr lang="en-US" sz="31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 formal risk management or quality objectives.</a:t>
            </a:r>
          </a:p>
          <a:p>
            <a:pPr algn="l">
              <a:lnSpc>
                <a:spcPts val="4399"/>
              </a:lnSpc>
              <a:spcBef>
                <a:spcPct val="0"/>
              </a:spcBef>
            </a:pPr>
            <a:r>
              <a:rPr lang="en-US" sz="31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Recommendation: Develop a risk management plan and set measurable quality objectives.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45DA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27600" y="0"/>
            <a:ext cx="6279570" cy="10287000"/>
          </a:xfrm>
          <a:custGeom>
            <a:avLst/>
            <a:gdLst/>
            <a:ahLst/>
            <a:cxnLst/>
            <a:rect r="r" b="b" t="t" l="l"/>
            <a:pathLst>
              <a:path h="10287000" w="6279570">
                <a:moveTo>
                  <a:pt x="0" y="0"/>
                </a:moveTo>
                <a:lnTo>
                  <a:pt x="6279571" y="0"/>
                </a:lnTo>
                <a:lnTo>
                  <a:pt x="6279571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01" r="-11111" b="-901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5993373" y="-5458262"/>
            <a:ext cx="10196686" cy="10196686"/>
          </a:xfrm>
          <a:custGeom>
            <a:avLst/>
            <a:gdLst/>
            <a:ahLst/>
            <a:cxnLst/>
            <a:rect r="r" b="b" t="t" l="l"/>
            <a:pathLst>
              <a:path h="10196686" w="10196686">
                <a:moveTo>
                  <a:pt x="0" y="0"/>
                </a:moveTo>
                <a:lnTo>
                  <a:pt x="10196686" y="0"/>
                </a:lnTo>
                <a:lnTo>
                  <a:pt x="10196686" y="10196685"/>
                </a:lnTo>
                <a:lnTo>
                  <a:pt x="0" y="1019668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9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993800" y="6893309"/>
            <a:ext cx="8414387" cy="8414387"/>
          </a:xfrm>
          <a:custGeom>
            <a:avLst/>
            <a:gdLst/>
            <a:ahLst/>
            <a:cxnLst/>
            <a:rect r="r" b="b" t="t" l="l"/>
            <a:pathLst>
              <a:path h="8414387" w="8414387">
                <a:moveTo>
                  <a:pt x="0" y="0"/>
                </a:moveTo>
                <a:lnTo>
                  <a:pt x="8414387" y="0"/>
                </a:lnTo>
                <a:lnTo>
                  <a:pt x="8414387" y="8414387"/>
                </a:lnTo>
                <a:lnTo>
                  <a:pt x="0" y="841438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29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676748" y="-389940"/>
            <a:ext cx="6728718" cy="10646920"/>
          </a:xfrm>
          <a:custGeom>
            <a:avLst/>
            <a:gdLst/>
            <a:ahLst/>
            <a:cxnLst/>
            <a:rect r="r" b="b" t="t" l="l"/>
            <a:pathLst>
              <a:path h="10646920" w="6728718">
                <a:moveTo>
                  <a:pt x="0" y="0"/>
                </a:moveTo>
                <a:lnTo>
                  <a:pt x="6728719" y="0"/>
                </a:lnTo>
                <a:lnTo>
                  <a:pt x="6728719" y="10646920"/>
                </a:lnTo>
                <a:lnTo>
                  <a:pt x="0" y="1064692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36858" t="0" r="-14801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513650" y="296258"/>
            <a:ext cx="9879016" cy="7324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719"/>
              </a:lnSpc>
              <a:spcBef>
                <a:spcPct val="0"/>
              </a:spcBef>
            </a:pPr>
            <a:r>
              <a:rPr lang="en-US" b="true" sz="4766">
                <a:solidFill>
                  <a:srgbClr val="FFFFFF"/>
                </a:solidFill>
                <a:latin typeface="Now Bold"/>
                <a:ea typeface="Now Bold"/>
                <a:cs typeface="Now Bold"/>
                <a:sym typeface="Now Bold"/>
              </a:rPr>
              <a:t>GAP ANALYSIS RESULTS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5329915" y="1172897"/>
            <a:ext cx="12958085" cy="90840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85"/>
              </a:lnSpc>
              <a:spcBef>
                <a:spcPct val="0"/>
              </a:spcBef>
            </a:pPr>
            <a:r>
              <a:rPr lang="en-US" sz="28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</a:t>
            </a:r>
            <a:r>
              <a:rPr lang="en-US" b="true" sz="2887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   </a:t>
            </a:r>
            <a:r>
              <a:rPr lang="en-US" b="true" sz="2887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Clause 7: Support:</a:t>
            </a:r>
          </a:p>
          <a:p>
            <a:pPr algn="l">
              <a:lnSpc>
                <a:spcPts val="3985"/>
              </a:lnSpc>
            </a:pPr>
            <a:r>
              <a:rPr lang="en-US" sz="28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Inadequate documentation and employee training.</a:t>
            </a:r>
          </a:p>
          <a:p>
            <a:pPr algn="l">
              <a:lnSpc>
                <a:spcPts val="3985"/>
              </a:lnSpc>
            </a:pPr>
            <a:r>
              <a:rPr lang="en-US" sz="28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Recommendation: Enhance training programs and implement a documentation control system.</a:t>
            </a:r>
          </a:p>
          <a:p>
            <a:pPr algn="l">
              <a:lnSpc>
                <a:spcPts val="3985"/>
              </a:lnSpc>
              <a:spcBef>
                <a:spcPct val="0"/>
              </a:spcBef>
            </a:pPr>
          </a:p>
          <a:p>
            <a:pPr algn="l">
              <a:lnSpc>
                <a:spcPts val="3985"/>
              </a:lnSpc>
              <a:spcBef>
                <a:spcPct val="0"/>
              </a:spcBef>
            </a:pPr>
            <a:r>
              <a:rPr lang="en-US" sz="28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</a:t>
            </a:r>
            <a:r>
              <a:rPr lang="en-US" b="true" sz="2887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Clause 8: Operations:</a:t>
            </a:r>
          </a:p>
          <a:p>
            <a:pPr algn="l">
              <a:lnSpc>
                <a:spcPts val="3985"/>
              </a:lnSpc>
            </a:pPr>
            <a:r>
              <a:rPr lang="en-US" sz="28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Lack of defined KPIs and monitoring mechanisms.</a:t>
            </a:r>
          </a:p>
          <a:p>
            <a:pPr algn="l">
              <a:lnSpc>
                <a:spcPts val="3985"/>
              </a:lnSpc>
            </a:pPr>
            <a:r>
              <a:rPr lang="en-US" sz="28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Recommendation: Establish KPIs and ensure regular monitoring.</a:t>
            </a:r>
          </a:p>
          <a:p>
            <a:pPr algn="l">
              <a:lnSpc>
                <a:spcPts val="3985"/>
              </a:lnSpc>
            </a:pPr>
          </a:p>
          <a:p>
            <a:pPr algn="l">
              <a:lnSpc>
                <a:spcPts val="4261"/>
              </a:lnSpc>
              <a:spcBef>
                <a:spcPct val="0"/>
              </a:spcBef>
            </a:pPr>
            <a:r>
              <a:rPr lang="en-US" sz="30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</a:t>
            </a:r>
            <a:r>
              <a:rPr lang="en-US" b="true" sz="3087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 </a:t>
            </a:r>
            <a:r>
              <a:rPr lang="en-US" b="true" sz="3087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Clause 9: Performance Evaluation:</a:t>
            </a:r>
          </a:p>
          <a:p>
            <a:pPr algn="l">
              <a:lnSpc>
                <a:spcPts val="3985"/>
              </a:lnSpc>
            </a:pPr>
            <a:r>
              <a:rPr lang="en-US" sz="28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Internal audits are irregular and lack structure.</a:t>
            </a:r>
          </a:p>
          <a:p>
            <a:pPr algn="l">
              <a:lnSpc>
                <a:spcPts val="3985"/>
              </a:lnSpc>
            </a:pPr>
            <a:r>
              <a:rPr lang="en-US" sz="28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Recommendation: Create and follow a structured audit schedule.</a:t>
            </a:r>
          </a:p>
          <a:p>
            <a:pPr algn="l">
              <a:lnSpc>
                <a:spcPts val="3985"/>
              </a:lnSpc>
            </a:pPr>
          </a:p>
          <a:p>
            <a:pPr algn="l">
              <a:lnSpc>
                <a:spcPts val="3985"/>
              </a:lnSpc>
              <a:spcBef>
                <a:spcPct val="0"/>
              </a:spcBef>
            </a:pPr>
            <a:r>
              <a:rPr lang="en-US" sz="28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</a:t>
            </a:r>
            <a:r>
              <a:rPr lang="en-US" b="true" sz="2887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</a:t>
            </a:r>
            <a:r>
              <a:rPr lang="en-US" b="true" sz="2887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Clause 10: Improvement:</a:t>
            </a:r>
          </a:p>
          <a:p>
            <a:pPr algn="l">
              <a:lnSpc>
                <a:spcPts val="3709"/>
              </a:lnSpc>
            </a:pPr>
            <a:r>
              <a:rPr lang="en-US" sz="26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 formal process for identifying and addressing areas of improvement.</a:t>
            </a:r>
          </a:p>
          <a:p>
            <a:pPr algn="l">
              <a:lnSpc>
                <a:spcPts val="3709"/>
              </a:lnSpc>
            </a:pPr>
            <a:r>
              <a:rPr lang="en-US" sz="26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Recommendation: Implement a continuous improvement framework using data-driven decision-making.</a:t>
            </a:r>
          </a:p>
          <a:p>
            <a:pPr algn="l">
              <a:lnSpc>
                <a:spcPts val="4399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45DA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313163">
            <a:off x="-4261137" y="6573910"/>
            <a:ext cx="9085628" cy="5368780"/>
          </a:xfrm>
          <a:custGeom>
            <a:avLst/>
            <a:gdLst/>
            <a:ahLst/>
            <a:cxnLst/>
            <a:rect r="r" b="b" t="t" l="l"/>
            <a:pathLst>
              <a:path h="5368780" w="9085628">
                <a:moveTo>
                  <a:pt x="0" y="0"/>
                </a:moveTo>
                <a:lnTo>
                  <a:pt x="9085628" y="0"/>
                </a:lnTo>
                <a:lnTo>
                  <a:pt x="9085628" y="5368780"/>
                </a:lnTo>
                <a:lnTo>
                  <a:pt x="0" y="5368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267961" y="8412696"/>
            <a:ext cx="4319810" cy="426581"/>
          </a:xfrm>
          <a:custGeom>
            <a:avLst/>
            <a:gdLst/>
            <a:ahLst/>
            <a:cxnLst/>
            <a:rect r="r" b="b" t="t" l="l"/>
            <a:pathLst>
              <a:path h="426581" w="4319810">
                <a:moveTo>
                  <a:pt x="0" y="0"/>
                </a:moveTo>
                <a:lnTo>
                  <a:pt x="4319809" y="0"/>
                </a:lnTo>
                <a:lnTo>
                  <a:pt x="4319809" y="426581"/>
                </a:lnTo>
                <a:lnTo>
                  <a:pt x="0" y="4265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99999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984095" y="8412696"/>
            <a:ext cx="4319810" cy="426581"/>
          </a:xfrm>
          <a:custGeom>
            <a:avLst/>
            <a:gdLst/>
            <a:ahLst/>
            <a:cxnLst/>
            <a:rect r="r" b="b" t="t" l="l"/>
            <a:pathLst>
              <a:path h="426581" w="4319810">
                <a:moveTo>
                  <a:pt x="0" y="0"/>
                </a:moveTo>
                <a:lnTo>
                  <a:pt x="4319810" y="0"/>
                </a:lnTo>
                <a:lnTo>
                  <a:pt x="4319810" y="426581"/>
                </a:lnTo>
                <a:lnTo>
                  <a:pt x="0" y="4265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99999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703955" y="8412696"/>
            <a:ext cx="4319810" cy="426581"/>
          </a:xfrm>
          <a:custGeom>
            <a:avLst/>
            <a:gdLst/>
            <a:ahLst/>
            <a:cxnLst/>
            <a:rect r="r" b="b" t="t" l="l"/>
            <a:pathLst>
              <a:path h="426581" w="4319810">
                <a:moveTo>
                  <a:pt x="0" y="0"/>
                </a:moveTo>
                <a:lnTo>
                  <a:pt x="4319809" y="0"/>
                </a:lnTo>
                <a:lnTo>
                  <a:pt x="4319809" y="426581"/>
                </a:lnTo>
                <a:lnTo>
                  <a:pt x="0" y="4265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99999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281677" y="3820919"/>
            <a:ext cx="3734091" cy="4206015"/>
            <a:chOff x="0" y="0"/>
            <a:chExt cx="983464" cy="1107757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983464" cy="1107757"/>
            </a:xfrm>
            <a:custGeom>
              <a:avLst/>
              <a:gdLst/>
              <a:ahLst/>
              <a:cxnLst/>
              <a:rect r="r" b="b" t="t" l="l"/>
              <a:pathLst>
                <a:path h="1107757" w="983464">
                  <a:moveTo>
                    <a:pt x="0" y="0"/>
                  </a:moveTo>
                  <a:lnTo>
                    <a:pt x="983464" y="0"/>
                  </a:lnTo>
                  <a:lnTo>
                    <a:pt x="983464" y="1107757"/>
                  </a:lnTo>
                  <a:lnTo>
                    <a:pt x="0" y="1107757"/>
                  </a:lnTo>
                  <a:close/>
                </a:path>
              </a:pathLst>
            </a:custGeom>
            <a:solidFill>
              <a:srgbClr val="CFF4FF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983464" cy="118395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5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5127649" y="3820919"/>
            <a:ext cx="3594742" cy="4206015"/>
            <a:chOff x="0" y="0"/>
            <a:chExt cx="946763" cy="1107757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946763" cy="1107757"/>
            </a:xfrm>
            <a:custGeom>
              <a:avLst/>
              <a:gdLst/>
              <a:ahLst/>
              <a:cxnLst/>
              <a:rect r="r" b="b" t="t" l="l"/>
              <a:pathLst>
                <a:path h="1107757" w="946763">
                  <a:moveTo>
                    <a:pt x="0" y="0"/>
                  </a:moveTo>
                  <a:lnTo>
                    <a:pt x="946763" y="0"/>
                  </a:lnTo>
                  <a:lnTo>
                    <a:pt x="946763" y="1107757"/>
                  </a:lnTo>
                  <a:lnTo>
                    <a:pt x="0" y="1107757"/>
                  </a:lnTo>
                  <a:close/>
                </a:path>
              </a:pathLst>
            </a:custGeom>
            <a:solidFill>
              <a:srgbClr val="CFF4FF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76200"/>
              <a:ext cx="946763" cy="118395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5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9836817" y="3820919"/>
            <a:ext cx="3391245" cy="4206015"/>
            <a:chOff x="0" y="0"/>
            <a:chExt cx="893167" cy="1107757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93167" cy="1107757"/>
            </a:xfrm>
            <a:custGeom>
              <a:avLst/>
              <a:gdLst/>
              <a:ahLst/>
              <a:cxnLst/>
              <a:rect r="r" b="b" t="t" l="l"/>
              <a:pathLst>
                <a:path h="1107757" w="893167">
                  <a:moveTo>
                    <a:pt x="0" y="0"/>
                  </a:moveTo>
                  <a:lnTo>
                    <a:pt x="893167" y="0"/>
                  </a:lnTo>
                  <a:lnTo>
                    <a:pt x="893167" y="1107757"/>
                  </a:lnTo>
                  <a:lnTo>
                    <a:pt x="0" y="1107757"/>
                  </a:lnTo>
                  <a:close/>
                </a:path>
              </a:pathLst>
            </a:custGeom>
            <a:solidFill>
              <a:srgbClr val="CFF4FF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76200"/>
              <a:ext cx="893167" cy="118395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5"/>
                </a:lnSpc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1313163">
            <a:off x="14330817" y="-1655690"/>
            <a:ext cx="9085628" cy="5368780"/>
          </a:xfrm>
          <a:custGeom>
            <a:avLst/>
            <a:gdLst/>
            <a:ahLst/>
            <a:cxnLst/>
            <a:rect r="r" b="b" t="t" l="l"/>
            <a:pathLst>
              <a:path h="5368780" w="9085628">
                <a:moveTo>
                  <a:pt x="0" y="0"/>
                </a:moveTo>
                <a:lnTo>
                  <a:pt x="9085629" y="0"/>
                </a:lnTo>
                <a:lnTo>
                  <a:pt x="9085629" y="5368780"/>
                </a:lnTo>
                <a:lnTo>
                  <a:pt x="0" y="5368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3374676" y="1231076"/>
            <a:ext cx="10282917" cy="1095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611"/>
              </a:lnSpc>
              <a:spcBef>
                <a:spcPct val="0"/>
              </a:spcBef>
            </a:pPr>
            <a:r>
              <a:rPr lang="en-US" b="true" sz="7176">
                <a:solidFill>
                  <a:srgbClr val="FFFFFF"/>
                </a:solidFill>
                <a:latin typeface="Now Bold"/>
                <a:ea typeface="Now Bold"/>
                <a:cs typeface="Now Bold"/>
                <a:sym typeface="Now Bold"/>
              </a:rPr>
              <a:t>CHALLENGES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5325920" y="4545355"/>
            <a:ext cx="3200745" cy="27594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43"/>
              </a:lnSpc>
            </a:pPr>
            <a:r>
              <a:rPr lang="en-US" sz="3872" b="true">
                <a:solidFill>
                  <a:srgbClr val="051D4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Resource and time constraints.</a:t>
            </a:r>
          </a:p>
          <a:p>
            <a:pPr algn="ctr" marL="0" indent="0" lvl="0">
              <a:lnSpc>
                <a:spcPts val="5343"/>
              </a:lnSpc>
              <a:spcBef>
                <a:spcPct val="0"/>
              </a:spcBef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10027317" y="4545355"/>
            <a:ext cx="3200745" cy="23761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43"/>
              </a:lnSpc>
            </a:pPr>
            <a:r>
              <a:rPr lang="en-US" sz="3872" b="true">
                <a:solidFill>
                  <a:srgbClr val="051D4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Employee resistance to new processes.</a:t>
            </a:r>
          </a:p>
          <a:p>
            <a:pPr algn="ctr" marL="0" indent="0" lvl="0">
              <a:lnSpc>
                <a:spcPts val="2169"/>
              </a:lnSpc>
              <a:spcBef>
                <a:spcPct val="0"/>
              </a:spcBef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605474" y="4614863"/>
            <a:ext cx="3200745" cy="23761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43"/>
              </a:lnSpc>
            </a:pPr>
            <a:r>
              <a:rPr lang="en-US" sz="3872" b="true">
                <a:solidFill>
                  <a:srgbClr val="051D4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Lack of structured documentation</a:t>
            </a:r>
          </a:p>
          <a:p>
            <a:pPr algn="ctr" marL="0" indent="0" lvl="0">
              <a:lnSpc>
                <a:spcPts val="2169"/>
              </a:lnSpc>
              <a:spcBef>
                <a:spcPct val="0"/>
              </a:spcBef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3584811" y="2496944"/>
            <a:ext cx="9883709" cy="933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291"/>
              </a:lnSpc>
              <a:spcBef>
                <a:spcPct val="0"/>
              </a:spcBef>
            </a:pPr>
            <a:r>
              <a:rPr lang="en-US" b="true" sz="6076">
                <a:solidFill>
                  <a:srgbClr val="FFFFFF"/>
                </a:solidFill>
                <a:latin typeface="Now Bold"/>
                <a:ea typeface="Now Bold"/>
                <a:cs typeface="Now Bold"/>
                <a:sym typeface="Now Bold"/>
              </a:rPr>
              <a:t>KEY OBSTACLES FACED: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14149054" y="3820919"/>
            <a:ext cx="3391245" cy="4206015"/>
            <a:chOff x="0" y="0"/>
            <a:chExt cx="893167" cy="1107757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93167" cy="1107757"/>
            </a:xfrm>
            <a:custGeom>
              <a:avLst/>
              <a:gdLst/>
              <a:ahLst/>
              <a:cxnLst/>
              <a:rect r="r" b="b" t="t" l="l"/>
              <a:pathLst>
                <a:path h="1107757" w="893167">
                  <a:moveTo>
                    <a:pt x="0" y="0"/>
                  </a:moveTo>
                  <a:lnTo>
                    <a:pt x="893167" y="0"/>
                  </a:lnTo>
                  <a:lnTo>
                    <a:pt x="893167" y="1107757"/>
                  </a:lnTo>
                  <a:lnTo>
                    <a:pt x="0" y="1107757"/>
                  </a:lnTo>
                  <a:close/>
                </a:path>
              </a:pathLst>
            </a:custGeom>
            <a:solidFill>
              <a:srgbClr val="CFF4FF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23" id="23"/>
            <p:cNvSpPr txBox="true"/>
            <p:nvPr/>
          </p:nvSpPr>
          <p:spPr>
            <a:xfrm>
              <a:off x="0" y="-76200"/>
              <a:ext cx="893167" cy="118395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5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14339554" y="4545355"/>
            <a:ext cx="3200745" cy="23761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43"/>
              </a:lnSpc>
            </a:pPr>
            <a:r>
              <a:rPr lang="en-US" sz="3872" b="true">
                <a:solidFill>
                  <a:srgbClr val="051D4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Limited awareness of ISO standards</a:t>
            </a:r>
            <a:r>
              <a:rPr lang="en-US" sz="3872">
                <a:solidFill>
                  <a:srgbClr val="051D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algn="ctr" marL="0" indent="0" lvl="0">
              <a:lnSpc>
                <a:spcPts val="2169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45DA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94123" y="4902454"/>
            <a:ext cx="3908417" cy="5068968"/>
            <a:chOff x="0" y="0"/>
            <a:chExt cx="1023924" cy="13279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23924" cy="1327963"/>
            </a:xfrm>
            <a:custGeom>
              <a:avLst/>
              <a:gdLst/>
              <a:ahLst/>
              <a:cxnLst/>
              <a:rect r="r" b="b" t="t" l="l"/>
              <a:pathLst>
                <a:path h="1327963" w="1023924">
                  <a:moveTo>
                    <a:pt x="0" y="0"/>
                  </a:moveTo>
                  <a:lnTo>
                    <a:pt x="1023924" y="0"/>
                  </a:lnTo>
                  <a:lnTo>
                    <a:pt x="1023924" y="1327963"/>
                  </a:lnTo>
                  <a:lnTo>
                    <a:pt x="0" y="1327963"/>
                  </a:lnTo>
                  <a:close/>
                </a:path>
              </a:pathLst>
            </a:custGeom>
            <a:solidFill>
              <a:srgbClr val="051D40"/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104775"/>
              <a:ext cx="1023924" cy="1432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50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4887723" y="4902454"/>
            <a:ext cx="3908417" cy="5068968"/>
            <a:chOff x="0" y="0"/>
            <a:chExt cx="1023924" cy="132796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23924" cy="1327963"/>
            </a:xfrm>
            <a:custGeom>
              <a:avLst/>
              <a:gdLst/>
              <a:ahLst/>
              <a:cxnLst/>
              <a:rect r="r" b="b" t="t" l="l"/>
              <a:pathLst>
                <a:path h="1327963" w="1023924">
                  <a:moveTo>
                    <a:pt x="0" y="0"/>
                  </a:moveTo>
                  <a:lnTo>
                    <a:pt x="1023924" y="0"/>
                  </a:lnTo>
                  <a:lnTo>
                    <a:pt x="1023924" y="1327963"/>
                  </a:lnTo>
                  <a:lnTo>
                    <a:pt x="0" y="1327963"/>
                  </a:lnTo>
                  <a:close/>
                </a:path>
              </a:pathLst>
            </a:custGeom>
            <a:solidFill>
              <a:srgbClr val="051D40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104775"/>
              <a:ext cx="1023924" cy="1432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50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9281323" y="4902454"/>
            <a:ext cx="3908417" cy="5068968"/>
            <a:chOff x="0" y="0"/>
            <a:chExt cx="1023924" cy="132796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023924" cy="1327963"/>
            </a:xfrm>
            <a:custGeom>
              <a:avLst/>
              <a:gdLst/>
              <a:ahLst/>
              <a:cxnLst/>
              <a:rect r="r" b="b" t="t" l="l"/>
              <a:pathLst>
                <a:path h="1327963" w="1023924">
                  <a:moveTo>
                    <a:pt x="0" y="0"/>
                  </a:moveTo>
                  <a:lnTo>
                    <a:pt x="1023924" y="0"/>
                  </a:lnTo>
                  <a:lnTo>
                    <a:pt x="1023924" y="1327963"/>
                  </a:lnTo>
                  <a:lnTo>
                    <a:pt x="0" y="1327963"/>
                  </a:lnTo>
                  <a:close/>
                </a:path>
              </a:pathLst>
            </a:custGeom>
            <a:solidFill>
              <a:srgbClr val="051D40"/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104775"/>
              <a:ext cx="1023924" cy="1432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50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494123" y="9351370"/>
            <a:ext cx="3669697" cy="348616"/>
          </a:xfrm>
          <a:custGeom>
            <a:avLst/>
            <a:gdLst/>
            <a:ahLst/>
            <a:cxnLst/>
            <a:rect r="r" b="b" t="t" l="l"/>
            <a:pathLst>
              <a:path h="348616" w="3669697">
                <a:moveTo>
                  <a:pt x="0" y="0"/>
                </a:moveTo>
                <a:lnTo>
                  <a:pt x="3669696" y="0"/>
                </a:lnTo>
                <a:lnTo>
                  <a:pt x="3669696" y="348616"/>
                </a:lnTo>
                <a:lnTo>
                  <a:pt x="0" y="3486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02159" r="0" b="-5738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619368" y="9351370"/>
            <a:ext cx="3669697" cy="348616"/>
          </a:xfrm>
          <a:custGeom>
            <a:avLst/>
            <a:gdLst/>
            <a:ahLst/>
            <a:cxnLst/>
            <a:rect r="r" b="b" t="t" l="l"/>
            <a:pathLst>
              <a:path h="348616" w="3669697">
                <a:moveTo>
                  <a:pt x="0" y="0"/>
                </a:moveTo>
                <a:lnTo>
                  <a:pt x="3669696" y="0"/>
                </a:lnTo>
                <a:lnTo>
                  <a:pt x="3669696" y="348616"/>
                </a:lnTo>
                <a:lnTo>
                  <a:pt x="0" y="3486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02159" r="0" b="-5738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8744613" y="9351370"/>
            <a:ext cx="3669697" cy="348616"/>
          </a:xfrm>
          <a:custGeom>
            <a:avLst/>
            <a:gdLst/>
            <a:ahLst/>
            <a:cxnLst/>
            <a:rect r="r" b="b" t="t" l="l"/>
            <a:pathLst>
              <a:path h="348616" w="3669697">
                <a:moveTo>
                  <a:pt x="0" y="0"/>
                </a:moveTo>
                <a:lnTo>
                  <a:pt x="3669696" y="0"/>
                </a:lnTo>
                <a:lnTo>
                  <a:pt x="3669696" y="348616"/>
                </a:lnTo>
                <a:lnTo>
                  <a:pt x="0" y="3486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02159" r="0" b="-5738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-690640" y="-1543050"/>
            <a:ext cx="21859832" cy="4453378"/>
            <a:chOff x="0" y="0"/>
            <a:chExt cx="5757322" cy="1172906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5757322" cy="1172906"/>
            </a:xfrm>
            <a:custGeom>
              <a:avLst/>
              <a:gdLst/>
              <a:ahLst/>
              <a:cxnLst/>
              <a:rect r="r" b="b" t="t" l="l"/>
              <a:pathLst>
                <a:path h="1172906" w="5757322">
                  <a:moveTo>
                    <a:pt x="0" y="0"/>
                  </a:moveTo>
                  <a:lnTo>
                    <a:pt x="5757322" y="0"/>
                  </a:lnTo>
                  <a:lnTo>
                    <a:pt x="5757322" y="1172906"/>
                  </a:lnTo>
                  <a:lnTo>
                    <a:pt x="0" y="1172906"/>
                  </a:lnTo>
                  <a:close/>
                </a:path>
              </a:pathLst>
            </a:custGeom>
            <a:solidFill>
              <a:srgbClr val="051D40"/>
            </a:solidFill>
            <a:ln w="38100" cap="sq">
              <a:solidFill>
                <a:srgbClr val="56AEFF"/>
              </a:solidFill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0" y="-76200"/>
              <a:ext cx="5757322" cy="124910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5"/>
                </a:lnSpc>
              </a:pPr>
            </a:p>
          </p:txBody>
        </p:sp>
      </p:grpSp>
      <p:sp>
        <p:nvSpPr>
          <p:cNvPr name="Freeform 17" id="17"/>
          <p:cNvSpPr/>
          <p:nvPr/>
        </p:nvSpPr>
        <p:spPr>
          <a:xfrm flipH="false" flipV="false" rot="0">
            <a:off x="-363441" y="-390286"/>
            <a:ext cx="1715127" cy="1715127"/>
          </a:xfrm>
          <a:custGeom>
            <a:avLst/>
            <a:gdLst/>
            <a:ahLst/>
            <a:cxnLst/>
            <a:rect r="r" b="b" t="t" l="l"/>
            <a:pathLst>
              <a:path h="1715127" w="1715127">
                <a:moveTo>
                  <a:pt x="0" y="0"/>
                </a:moveTo>
                <a:lnTo>
                  <a:pt x="1715127" y="0"/>
                </a:lnTo>
                <a:lnTo>
                  <a:pt x="1715127" y="1715127"/>
                </a:lnTo>
                <a:lnTo>
                  <a:pt x="0" y="171512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4398071" y="-136788"/>
            <a:ext cx="2988937" cy="570615"/>
          </a:xfrm>
          <a:custGeom>
            <a:avLst/>
            <a:gdLst/>
            <a:ahLst/>
            <a:cxnLst/>
            <a:rect r="r" b="b" t="t" l="l"/>
            <a:pathLst>
              <a:path h="570615" w="2988937">
                <a:moveTo>
                  <a:pt x="0" y="0"/>
                </a:moveTo>
                <a:lnTo>
                  <a:pt x="2988938" y="0"/>
                </a:lnTo>
                <a:lnTo>
                  <a:pt x="2988938" y="570616"/>
                </a:lnTo>
                <a:lnTo>
                  <a:pt x="0" y="57061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9" id="19"/>
          <p:cNvGrpSpPr/>
          <p:nvPr/>
        </p:nvGrpSpPr>
        <p:grpSpPr>
          <a:xfrm rot="0">
            <a:off x="13673869" y="4902454"/>
            <a:ext cx="3908417" cy="5068968"/>
            <a:chOff x="0" y="0"/>
            <a:chExt cx="1023924" cy="1327963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23924" cy="1327963"/>
            </a:xfrm>
            <a:custGeom>
              <a:avLst/>
              <a:gdLst/>
              <a:ahLst/>
              <a:cxnLst/>
              <a:rect r="r" b="b" t="t" l="l"/>
              <a:pathLst>
                <a:path h="1327963" w="1023924">
                  <a:moveTo>
                    <a:pt x="0" y="0"/>
                  </a:moveTo>
                  <a:lnTo>
                    <a:pt x="1023924" y="0"/>
                  </a:lnTo>
                  <a:lnTo>
                    <a:pt x="1023924" y="1327963"/>
                  </a:lnTo>
                  <a:lnTo>
                    <a:pt x="0" y="1327963"/>
                  </a:lnTo>
                  <a:close/>
                </a:path>
              </a:pathLst>
            </a:custGeom>
            <a:solidFill>
              <a:srgbClr val="051D40"/>
            </a:solidFill>
            <a:ln cap="sq">
              <a:noFill/>
              <a:prstDash val="solid"/>
              <a:miter/>
            </a:ln>
          </p:spPr>
        </p:sp>
        <p:sp>
          <p:nvSpPr>
            <p:cNvPr name="TextBox 21" id="21"/>
            <p:cNvSpPr txBox="true"/>
            <p:nvPr/>
          </p:nvSpPr>
          <p:spPr>
            <a:xfrm>
              <a:off x="0" y="-104775"/>
              <a:ext cx="1023924" cy="1432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50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2" id="22"/>
          <p:cNvSpPr/>
          <p:nvPr/>
        </p:nvSpPr>
        <p:spPr>
          <a:xfrm flipH="false" flipV="false" rot="0">
            <a:off x="12868868" y="9351370"/>
            <a:ext cx="3669697" cy="348616"/>
          </a:xfrm>
          <a:custGeom>
            <a:avLst/>
            <a:gdLst/>
            <a:ahLst/>
            <a:cxnLst/>
            <a:rect r="r" b="b" t="t" l="l"/>
            <a:pathLst>
              <a:path h="348616" w="3669697">
                <a:moveTo>
                  <a:pt x="0" y="0"/>
                </a:moveTo>
                <a:lnTo>
                  <a:pt x="3669697" y="0"/>
                </a:lnTo>
                <a:lnTo>
                  <a:pt x="3669697" y="348616"/>
                </a:lnTo>
                <a:lnTo>
                  <a:pt x="0" y="3486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02159" r="0" b="-5738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0" y="-157499"/>
            <a:ext cx="18288000" cy="3300613"/>
          </a:xfrm>
          <a:custGeom>
            <a:avLst/>
            <a:gdLst/>
            <a:ahLst/>
            <a:cxnLst/>
            <a:rect r="r" b="b" t="t" l="l"/>
            <a:pathLst>
              <a:path h="3300613" w="18288000">
                <a:moveTo>
                  <a:pt x="0" y="0"/>
                </a:moveTo>
                <a:lnTo>
                  <a:pt x="18288000" y="0"/>
                </a:lnTo>
                <a:lnTo>
                  <a:pt x="18288000" y="3300613"/>
                </a:lnTo>
                <a:lnTo>
                  <a:pt x="0" y="330061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3170" t="-71481" r="-1267" b="-185544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2406610" y="3266939"/>
            <a:ext cx="12622706" cy="762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937"/>
              </a:lnSpc>
              <a:spcBef>
                <a:spcPct val="0"/>
              </a:spcBef>
            </a:pPr>
            <a:r>
              <a:rPr lang="en-US" b="true" sz="4947">
                <a:solidFill>
                  <a:srgbClr val="FFFBFB"/>
                </a:solidFill>
                <a:latin typeface="Now Bold"/>
                <a:ea typeface="Now Bold"/>
                <a:cs typeface="Now Bold"/>
                <a:sym typeface="Now Bold"/>
              </a:rPr>
              <a:t>EXPECTED BENEFITS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2305432" y="3943214"/>
            <a:ext cx="12825062" cy="8486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46"/>
              </a:lnSpc>
              <a:spcBef>
                <a:spcPct val="0"/>
              </a:spcBef>
            </a:pPr>
            <a:r>
              <a:rPr lang="en-US" b="true" sz="4961">
                <a:solidFill>
                  <a:srgbClr val="FFFFFF"/>
                </a:solidFill>
                <a:latin typeface="Now Bold"/>
                <a:ea typeface="Now Bold"/>
                <a:cs typeface="Now Bold"/>
                <a:sym typeface="Now Bold"/>
              </a:rPr>
              <a:t>For Al-Hijjawi Printing Press: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844697" y="5840831"/>
            <a:ext cx="3207270" cy="22912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75"/>
              </a:lnSpc>
              <a:spcBef>
                <a:spcPct val="0"/>
              </a:spcBef>
            </a:pPr>
            <a:r>
              <a:rPr lang="en-US" sz="3242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Improved internal processes and operational efficiency.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5035722" y="5928038"/>
            <a:ext cx="3682241" cy="18481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4"/>
              </a:lnSpc>
              <a:spcBef>
                <a:spcPct val="0"/>
              </a:spcBef>
            </a:pPr>
            <a:r>
              <a:rPr lang="en-US" sz="3474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Increased customer satisfaction and trust.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9281323" y="5918513"/>
            <a:ext cx="3908417" cy="24920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13"/>
              </a:lnSpc>
              <a:spcBef>
                <a:spcPct val="0"/>
              </a:spcBef>
            </a:pPr>
            <a:r>
              <a:rPr lang="en-US" sz="34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Enhanced reputation in local and international markets.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3673869" y="5918513"/>
            <a:ext cx="3908417" cy="19372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51"/>
              </a:lnSpc>
              <a:spcBef>
                <a:spcPct val="0"/>
              </a:spcBef>
            </a:pPr>
            <a:r>
              <a:rPr lang="en-US" sz="35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Better alignment with global quality standards.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51D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-5096898" y="0"/>
            <a:ext cx="12033429" cy="8224363"/>
            <a:chOff x="0" y="0"/>
            <a:chExt cx="5508856" cy="376508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508856" cy="3765081"/>
            </a:xfrm>
            <a:custGeom>
              <a:avLst/>
              <a:gdLst/>
              <a:ahLst/>
              <a:cxnLst/>
              <a:rect r="r" b="b" t="t" l="l"/>
              <a:pathLst>
                <a:path h="3765081" w="5508856">
                  <a:moveTo>
                    <a:pt x="0" y="0"/>
                  </a:moveTo>
                  <a:lnTo>
                    <a:pt x="3335085" y="0"/>
                  </a:lnTo>
                  <a:lnTo>
                    <a:pt x="5508856" y="3765081"/>
                  </a:lnTo>
                  <a:lnTo>
                    <a:pt x="2173770" y="37650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945B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508856" cy="3765081"/>
            </a:xfrm>
            <a:custGeom>
              <a:avLst/>
              <a:gdLst/>
              <a:ahLst/>
              <a:cxnLst/>
              <a:rect r="r" b="b" t="t" l="l"/>
              <a:pathLst>
                <a:path h="3765081" w="5508856">
                  <a:moveTo>
                    <a:pt x="0" y="0"/>
                  </a:moveTo>
                  <a:lnTo>
                    <a:pt x="3335085" y="0"/>
                  </a:lnTo>
                  <a:lnTo>
                    <a:pt x="5508856" y="3765081"/>
                  </a:lnTo>
                  <a:lnTo>
                    <a:pt x="2173770" y="37650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098" t="0" r="-14405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-2622339" y="7919689"/>
            <a:ext cx="6452848" cy="5596379"/>
          </a:xfrm>
          <a:custGeom>
            <a:avLst/>
            <a:gdLst/>
            <a:ahLst/>
            <a:cxnLst/>
            <a:rect r="r" b="b" t="t" l="l"/>
            <a:pathLst>
              <a:path h="5596379" w="6452848">
                <a:moveTo>
                  <a:pt x="0" y="0"/>
                </a:moveTo>
                <a:lnTo>
                  <a:pt x="6452849" y="0"/>
                </a:lnTo>
                <a:lnTo>
                  <a:pt x="6452849" y="5596379"/>
                </a:lnTo>
                <a:lnTo>
                  <a:pt x="0" y="559637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10800000">
            <a:off x="13367400" y="-2798190"/>
            <a:ext cx="6452848" cy="5596379"/>
          </a:xfrm>
          <a:custGeom>
            <a:avLst/>
            <a:gdLst/>
            <a:ahLst/>
            <a:cxnLst/>
            <a:rect r="r" b="b" t="t" l="l"/>
            <a:pathLst>
              <a:path h="5596379" w="6452848">
                <a:moveTo>
                  <a:pt x="0" y="0"/>
                </a:moveTo>
                <a:lnTo>
                  <a:pt x="6452849" y="0"/>
                </a:lnTo>
                <a:lnTo>
                  <a:pt x="6452849" y="5596380"/>
                </a:lnTo>
                <a:lnTo>
                  <a:pt x="0" y="559638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915404" y="523875"/>
            <a:ext cx="8457192" cy="1009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84"/>
              </a:lnSpc>
              <a:spcBef>
                <a:spcPct val="0"/>
              </a:spcBef>
            </a:pPr>
            <a:r>
              <a:rPr lang="en-US" b="true" sz="6570">
                <a:solidFill>
                  <a:srgbClr val="FFFFFF"/>
                </a:solidFill>
                <a:latin typeface="Now Bold"/>
                <a:ea typeface="Now Bold"/>
                <a:cs typeface="Now Bold"/>
                <a:sym typeface="Now Bold"/>
              </a:rPr>
              <a:t>Future Work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326977" y="1730371"/>
            <a:ext cx="10486062" cy="1600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44"/>
              </a:lnSpc>
            </a:pPr>
            <a:r>
              <a:rPr lang="en-US" b="true" sz="4370">
                <a:solidFill>
                  <a:srgbClr val="0071C9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IMPLEMENTATION PHASE:</a:t>
            </a:r>
          </a:p>
          <a:p>
            <a:pPr algn="ctr" marL="0" indent="0" lvl="0">
              <a:lnSpc>
                <a:spcPts val="6804"/>
              </a:lnSpc>
              <a:spcBef>
                <a:spcPct val="0"/>
              </a:spcBef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4429098" y="2506659"/>
            <a:ext cx="10991988" cy="4381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325858" indent="-441953" lvl="2">
              <a:lnSpc>
                <a:spcPts val="3684"/>
              </a:lnSpc>
              <a:buFont typeface="Arial"/>
              <a:buChar char="⚬"/>
            </a:pPr>
            <a:r>
              <a:rPr lang="en-US" sz="307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APPLY THE RECOMMENDATIONS FROM THE GAP ANALYSIS.</a:t>
            </a:r>
          </a:p>
          <a:p>
            <a:pPr algn="l" marL="1325858" indent="-441953" lvl="2">
              <a:lnSpc>
                <a:spcPts val="3684"/>
              </a:lnSpc>
              <a:buFont typeface="Arial"/>
              <a:buChar char="⚬"/>
            </a:pPr>
            <a:r>
              <a:rPr lang="en-US" sz="307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Train employees on ISO 9001:2015 requirements.</a:t>
            </a:r>
          </a:p>
          <a:p>
            <a:pPr algn="l" marL="1325858" indent="-441953" lvl="2">
              <a:lnSpc>
                <a:spcPts val="3684"/>
              </a:lnSpc>
              <a:buFont typeface="Arial"/>
              <a:buChar char="⚬"/>
            </a:pPr>
            <a:r>
              <a:rPr lang="en-US" sz="307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Develop and maintain documentation for processes.</a:t>
            </a:r>
          </a:p>
          <a:p>
            <a:pPr algn="ctr">
              <a:lnSpc>
                <a:spcPts val="5244"/>
              </a:lnSpc>
            </a:pPr>
          </a:p>
          <a:p>
            <a:pPr algn="ctr" marL="0" indent="0" lvl="0">
              <a:lnSpc>
                <a:spcPts val="6804"/>
              </a:lnSpc>
              <a:spcBef>
                <a:spcPct val="0"/>
              </a:spcBef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6051549" y="5836802"/>
            <a:ext cx="12060054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84"/>
              </a:lnSpc>
              <a:spcBef>
                <a:spcPct val="0"/>
              </a:spcBef>
            </a:pPr>
            <a:r>
              <a:rPr lang="en-US" b="true" sz="3570">
                <a:solidFill>
                  <a:srgbClr val="0071C9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MONITORING AND CONTINUOUS IMPROVEMENT: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936531" y="6665477"/>
            <a:ext cx="10991988" cy="186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282679" indent="-427560" lvl="2">
              <a:lnSpc>
                <a:spcPts val="3564"/>
              </a:lnSpc>
              <a:buFont typeface="Arial"/>
              <a:buChar char="⚬"/>
            </a:pPr>
            <a:r>
              <a:rPr lang="en-US" b="true" sz="297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CONDUCT REGULAR INTERNAL AUDITS.</a:t>
            </a:r>
          </a:p>
          <a:p>
            <a:pPr algn="l" marL="1282679" indent="-427560" lvl="2">
              <a:lnSpc>
                <a:spcPts val="3564"/>
              </a:lnSpc>
              <a:buFont typeface="Arial"/>
              <a:buChar char="⚬"/>
            </a:pPr>
            <a:r>
              <a:rPr lang="en-US" b="true" sz="297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Use performance metrics to track progress and improvements.</a:t>
            </a:r>
          </a:p>
          <a:p>
            <a:pPr algn="l">
              <a:lnSpc>
                <a:spcPts val="3684"/>
              </a:lnSpc>
              <a:spcBef>
                <a:spcPct val="0"/>
              </a:spcBef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919816" y="8414863"/>
            <a:ext cx="10486062" cy="1343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44"/>
              </a:lnSpc>
            </a:pPr>
            <a:r>
              <a:rPr lang="en-US" b="true" sz="4370">
                <a:solidFill>
                  <a:srgbClr val="0071C9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CERTIFICATION GOAL:</a:t>
            </a:r>
          </a:p>
          <a:p>
            <a:pPr algn="ctr" marL="0" indent="0" lvl="0">
              <a:lnSpc>
                <a:spcPts val="4764"/>
              </a:lnSpc>
              <a:spcBef>
                <a:spcPct val="0"/>
              </a:spcBef>
            </a:pPr>
          </a:p>
        </p:txBody>
      </p:sp>
      <p:sp>
        <p:nvSpPr>
          <p:cNvPr name="TextBox 13" id="13"/>
          <p:cNvSpPr txBox="true"/>
          <p:nvPr/>
        </p:nvSpPr>
        <p:spPr>
          <a:xfrm rot="0">
            <a:off x="2966968" y="9062563"/>
            <a:ext cx="13916246" cy="1371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96321" indent="-398774" lvl="2">
              <a:lnSpc>
                <a:spcPts val="3324"/>
              </a:lnSpc>
              <a:buFont typeface="Arial"/>
              <a:buChar char="⚬"/>
            </a:pPr>
            <a:r>
              <a:rPr lang="en-US" b="true" sz="277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ACHIEVE ISO 9001:2015 CERTIFICATION TO STRENGTHEN THE COMPANY’S COMPETITIVE EDGE.</a:t>
            </a:r>
          </a:p>
          <a:p>
            <a:pPr algn="l">
              <a:lnSpc>
                <a:spcPts val="3684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51D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683520" y="1590911"/>
            <a:ext cx="2651835" cy="2651835"/>
          </a:xfrm>
          <a:custGeom>
            <a:avLst/>
            <a:gdLst/>
            <a:ahLst/>
            <a:cxnLst/>
            <a:rect r="r" b="b" t="t" l="l"/>
            <a:pathLst>
              <a:path h="2651835" w="2651835">
                <a:moveTo>
                  <a:pt x="0" y="0"/>
                </a:moveTo>
                <a:lnTo>
                  <a:pt x="2651835" y="0"/>
                </a:lnTo>
                <a:lnTo>
                  <a:pt x="2651835" y="2651835"/>
                </a:lnTo>
                <a:lnTo>
                  <a:pt x="0" y="26518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0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637321" y="2636321"/>
            <a:ext cx="7650679" cy="7650679"/>
            <a:chOff x="0" y="0"/>
            <a:chExt cx="3331210" cy="333121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331210" cy="3331210"/>
            </a:xfrm>
            <a:custGeom>
              <a:avLst/>
              <a:gdLst/>
              <a:ahLst/>
              <a:cxnLst/>
              <a:rect r="r" b="b" t="t" l="l"/>
              <a:pathLst>
                <a:path h="3331210" w="3331210">
                  <a:moveTo>
                    <a:pt x="3331210" y="3331210"/>
                  </a:moveTo>
                  <a:lnTo>
                    <a:pt x="0" y="3331210"/>
                  </a:lnTo>
                  <a:cubicBezTo>
                    <a:pt x="0" y="1490980"/>
                    <a:pt x="1490980" y="0"/>
                    <a:pt x="3331210" y="0"/>
                  </a:cubicBezTo>
                  <a:lnTo>
                    <a:pt x="3331210" y="3331210"/>
                  </a:lnTo>
                  <a:close/>
                </a:path>
              </a:pathLst>
            </a:custGeom>
            <a:blipFill>
              <a:blip r:embed="rId4"/>
              <a:stretch>
                <a:fillRect l="-24906" t="0" r="-24906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-789475" y="-570381"/>
            <a:ext cx="2651835" cy="2651835"/>
          </a:xfrm>
          <a:custGeom>
            <a:avLst/>
            <a:gdLst/>
            <a:ahLst/>
            <a:cxnLst/>
            <a:rect r="r" b="b" t="t" l="l"/>
            <a:pathLst>
              <a:path h="2651835" w="2651835">
                <a:moveTo>
                  <a:pt x="0" y="0"/>
                </a:moveTo>
                <a:lnTo>
                  <a:pt x="2651836" y="0"/>
                </a:lnTo>
                <a:lnTo>
                  <a:pt x="2651836" y="2651835"/>
                </a:lnTo>
                <a:lnTo>
                  <a:pt x="0" y="26518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0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561407"/>
            <a:ext cx="11742003" cy="15200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1242"/>
              </a:lnSpc>
            </a:pPr>
            <a:r>
              <a:rPr lang="en-US" b="true" sz="8030" spc="489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Conclusion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8700" y="2149414"/>
            <a:ext cx="9364819" cy="16761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93"/>
              </a:lnSpc>
            </a:pPr>
            <a:r>
              <a:rPr lang="en-US" sz="4995" b="true">
                <a:solidFill>
                  <a:srgbClr val="0071C9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Summary:</a:t>
            </a:r>
          </a:p>
          <a:p>
            <a:pPr algn="l" marL="0" indent="0" lvl="0">
              <a:lnSpc>
                <a:spcPts val="5789"/>
              </a:lnSpc>
              <a:spcBef>
                <a:spcPct val="0"/>
              </a:spcBef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-209012" y="3242384"/>
            <a:ext cx="11840243" cy="37057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524621" indent="-508207" lvl="2">
              <a:lnSpc>
                <a:spcPts val="4943"/>
              </a:lnSpc>
              <a:buFont typeface="Arial"/>
              <a:buChar char="⚬"/>
            </a:pPr>
            <a:r>
              <a:rPr lang="en-US" sz="3530" spc="215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project identifies gaps and proposes actionable steps for ISO 9001:2015 compliance.</a:t>
            </a:r>
          </a:p>
          <a:p>
            <a:pPr algn="l" marL="1524621" indent="-508207" lvl="2">
              <a:lnSpc>
                <a:spcPts val="4943"/>
              </a:lnSpc>
              <a:buFont typeface="Arial"/>
              <a:buChar char="⚬"/>
            </a:pPr>
            <a:r>
              <a:rPr lang="en-US" sz="3530" spc="215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enhances Al-Hijjawi Printing Press’s quality standards and market positioning.</a:t>
            </a:r>
          </a:p>
          <a:p>
            <a:pPr algn="l" marL="0" indent="0" lvl="0">
              <a:lnSpc>
                <a:spcPts val="9703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6442044"/>
            <a:ext cx="9364819" cy="16665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41"/>
              </a:lnSpc>
            </a:pPr>
            <a:r>
              <a:rPr lang="en-US" sz="4595" b="true">
                <a:solidFill>
                  <a:srgbClr val="0071C9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Future Outlook:</a:t>
            </a:r>
          </a:p>
          <a:p>
            <a:pPr algn="l" marL="0" indent="0" lvl="0">
              <a:lnSpc>
                <a:spcPts val="6341"/>
              </a:lnSpc>
              <a:spcBef>
                <a:spcPct val="0"/>
              </a:spcBef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-209012" y="7227718"/>
            <a:ext cx="10846333" cy="30770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524621" indent="-508207" lvl="2">
              <a:lnSpc>
                <a:spcPts val="4943"/>
              </a:lnSpc>
              <a:buFont typeface="Arial"/>
              <a:buChar char="⚬"/>
            </a:pPr>
            <a:r>
              <a:rPr lang="en-US" sz="3530" spc="215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Implement recommendations and achieve ISO certification.</a:t>
            </a:r>
          </a:p>
          <a:p>
            <a:pPr algn="l">
              <a:lnSpc>
                <a:spcPts val="4803"/>
              </a:lnSpc>
            </a:pPr>
          </a:p>
          <a:p>
            <a:pPr algn="l" marL="0" indent="0" lvl="0">
              <a:lnSpc>
                <a:spcPts val="9703"/>
              </a:lnSpc>
            </a:pP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-789475" y="8494523"/>
            <a:ext cx="2651835" cy="2651835"/>
          </a:xfrm>
          <a:custGeom>
            <a:avLst/>
            <a:gdLst/>
            <a:ahLst/>
            <a:cxnLst/>
            <a:rect r="r" b="b" t="t" l="l"/>
            <a:pathLst>
              <a:path h="2651835" w="2651835">
                <a:moveTo>
                  <a:pt x="0" y="0"/>
                </a:moveTo>
                <a:lnTo>
                  <a:pt x="2651836" y="0"/>
                </a:lnTo>
                <a:lnTo>
                  <a:pt x="2651836" y="2651835"/>
                </a:lnTo>
                <a:lnTo>
                  <a:pt x="0" y="26518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0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D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107980" y="3920519"/>
            <a:ext cx="8819592" cy="17750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4510"/>
              </a:lnSpc>
              <a:spcBef>
                <a:spcPct val="0"/>
              </a:spcBef>
            </a:pPr>
            <a:r>
              <a:rPr lang="en-US" sz="10364">
                <a:solidFill>
                  <a:srgbClr val="145DA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THANK YOU!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2398912" y="967949"/>
            <a:ext cx="5889088" cy="8229600"/>
          </a:xfrm>
          <a:custGeom>
            <a:avLst/>
            <a:gdLst/>
            <a:ahLst/>
            <a:cxnLst/>
            <a:rect r="r" b="b" t="t" l="l"/>
            <a:pathLst>
              <a:path h="8229600" w="5889088">
                <a:moveTo>
                  <a:pt x="0" y="0"/>
                </a:moveTo>
                <a:lnTo>
                  <a:pt x="5889088" y="0"/>
                </a:lnTo>
                <a:lnTo>
                  <a:pt x="5889088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703" r="0" b="-3703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2398912" y="0"/>
            <a:ext cx="5889088" cy="756959"/>
            <a:chOff x="0" y="0"/>
            <a:chExt cx="1551036" cy="19936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51036" cy="199364"/>
            </a:xfrm>
            <a:custGeom>
              <a:avLst/>
              <a:gdLst/>
              <a:ahLst/>
              <a:cxnLst/>
              <a:rect r="r" b="b" t="t" l="l"/>
              <a:pathLst>
                <a:path h="199364" w="1551036">
                  <a:moveTo>
                    <a:pt x="0" y="0"/>
                  </a:moveTo>
                  <a:lnTo>
                    <a:pt x="1551036" y="0"/>
                  </a:lnTo>
                  <a:lnTo>
                    <a:pt x="1551036" y="199364"/>
                  </a:lnTo>
                  <a:lnTo>
                    <a:pt x="0" y="199364"/>
                  </a:lnTo>
                  <a:close/>
                </a:path>
              </a:pathLst>
            </a:custGeom>
            <a:solidFill>
              <a:srgbClr val="1F3A60"/>
            </a:solidFill>
            <a:ln cap="sq">
              <a:noFill/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1551036" cy="23746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2398912" y="9530041"/>
            <a:ext cx="5889088" cy="756959"/>
            <a:chOff x="0" y="0"/>
            <a:chExt cx="1551036" cy="19936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51036" cy="199364"/>
            </a:xfrm>
            <a:custGeom>
              <a:avLst/>
              <a:gdLst/>
              <a:ahLst/>
              <a:cxnLst/>
              <a:rect r="r" b="b" t="t" l="l"/>
              <a:pathLst>
                <a:path h="199364" w="1551036">
                  <a:moveTo>
                    <a:pt x="0" y="0"/>
                  </a:moveTo>
                  <a:lnTo>
                    <a:pt x="1551036" y="0"/>
                  </a:lnTo>
                  <a:lnTo>
                    <a:pt x="1551036" y="199364"/>
                  </a:lnTo>
                  <a:lnTo>
                    <a:pt x="0" y="199364"/>
                  </a:lnTo>
                  <a:close/>
                </a:path>
              </a:pathLst>
            </a:custGeom>
            <a:solidFill>
              <a:srgbClr val="1F3A60"/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1551036" cy="23746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-4925441" y="3609788"/>
            <a:ext cx="9392643" cy="9529477"/>
          </a:xfrm>
          <a:custGeom>
            <a:avLst/>
            <a:gdLst/>
            <a:ahLst/>
            <a:cxnLst/>
            <a:rect r="r" b="b" t="t" l="l"/>
            <a:pathLst>
              <a:path h="9529477" w="9392643">
                <a:moveTo>
                  <a:pt x="0" y="0"/>
                </a:moveTo>
                <a:lnTo>
                  <a:pt x="9392643" y="0"/>
                </a:lnTo>
                <a:lnTo>
                  <a:pt x="9392643" y="9529476"/>
                </a:lnTo>
                <a:lnTo>
                  <a:pt x="0" y="952947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0999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2398912" y="756959"/>
            <a:ext cx="5889088" cy="8974851"/>
          </a:xfrm>
          <a:custGeom>
            <a:avLst/>
            <a:gdLst/>
            <a:ahLst/>
            <a:cxnLst/>
            <a:rect r="r" b="b" t="t" l="l"/>
            <a:pathLst>
              <a:path h="8974851" w="5889088">
                <a:moveTo>
                  <a:pt x="0" y="0"/>
                </a:moveTo>
                <a:lnTo>
                  <a:pt x="5889088" y="0"/>
                </a:lnTo>
                <a:lnTo>
                  <a:pt x="5889088" y="8974852"/>
                </a:lnTo>
                <a:lnTo>
                  <a:pt x="0" y="89748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6198" t="0" r="-26198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F3A6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78767" y="2117754"/>
            <a:ext cx="2573089" cy="2238407"/>
            <a:chOff x="0" y="0"/>
            <a:chExt cx="991873" cy="86286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91873" cy="862860"/>
            </a:xfrm>
            <a:custGeom>
              <a:avLst/>
              <a:gdLst/>
              <a:ahLst/>
              <a:cxnLst/>
              <a:rect r="r" b="b" t="t" l="l"/>
              <a:pathLst>
                <a:path h="862860" w="991873">
                  <a:moveTo>
                    <a:pt x="0" y="0"/>
                  </a:moveTo>
                  <a:lnTo>
                    <a:pt x="991873" y="0"/>
                  </a:lnTo>
                  <a:lnTo>
                    <a:pt x="991873" y="862860"/>
                  </a:lnTo>
                  <a:lnTo>
                    <a:pt x="0" y="862860"/>
                  </a:lnTo>
                  <a:close/>
                </a:path>
              </a:pathLst>
            </a:custGeom>
            <a:solidFill>
              <a:srgbClr val="145DA0"/>
            </a:solidFill>
            <a:ln w="9525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114300"/>
              <a:ext cx="991873" cy="97716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73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 flipV="true">
            <a:off x="1723811" y="3650267"/>
            <a:ext cx="2169423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6" id="6"/>
          <p:cNvGrpSpPr/>
          <p:nvPr/>
        </p:nvGrpSpPr>
        <p:grpSpPr>
          <a:xfrm rot="0">
            <a:off x="4392946" y="2117754"/>
            <a:ext cx="2573089" cy="2238407"/>
            <a:chOff x="0" y="0"/>
            <a:chExt cx="991873" cy="86286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991873" cy="862860"/>
            </a:xfrm>
            <a:custGeom>
              <a:avLst/>
              <a:gdLst/>
              <a:ahLst/>
              <a:cxnLst/>
              <a:rect r="r" b="b" t="t" l="l"/>
              <a:pathLst>
                <a:path h="862860" w="991873">
                  <a:moveTo>
                    <a:pt x="0" y="0"/>
                  </a:moveTo>
                  <a:lnTo>
                    <a:pt x="991873" y="0"/>
                  </a:lnTo>
                  <a:lnTo>
                    <a:pt x="991873" y="862860"/>
                  </a:lnTo>
                  <a:lnTo>
                    <a:pt x="0" y="862860"/>
                  </a:lnTo>
                  <a:close/>
                </a:path>
              </a:pathLst>
            </a:custGeom>
            <a:solidFill>
              <a:srgbClr val="145DA0"/>
            </a:solidFill>
            <a:ln w="9525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114300"/>
              <a:ext cx="991873" cy="97716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73"/>
                </a:lnSpc>
              </a:pPr>
            </a:p>
          </p:txBody>
        </p:sp>
      </p:grpSp>
      <p:sp>
        <p:nvSpPr>
          <p:cNvPr name="AutoShape 9" id="9"/>
          <p:cNvSpPr/>
          <p:nvPr/>
        </p:nvSpPr>
        <p:spPr>
          <a:xfrm>
            <a:off x="4537990" y="3650267"/>
            <a:ext cx="2169423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0" id="10"/>
          <p:cNvGrpSpPr/>
          <p:nvPr/>
        </p:nvGrpSpPr>
        <p:grpSpPr>
          <a:xfrm rot="0">
            <a:off x="1578767" y="4861718"/>
            <a:ext cx="2573089" cy="2218198"/>
            <a:chOff x="0" y="0"/>
            <a:chExt cx="991873" cy="85507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991873" cy="855070"/>
            </a:xfrm>
            <a:custGeom>
              <a:avLst/>
              <a:gdLst/>
              <a:ahLst/>
              <a:cxnLst/>
              <a:rect r="r" b="b" t="t" l="l"/>
              <a:pathLst>
                <a:path h="855070" w="991873">
                  <a:moveTo>
                    <a:pt x="0" y="0"/>
                  </a:moveTo>
                  <a:lnTo>
                    <a:pt x="991873" y="0"/>
                  </a:lnTo>
                  <a:lnTo>
                    <a:pt x="991873" y="855070"/>
                  </a:lnTo>
                  <a:lnTo>
                    <a:pt x="0" y="855070"/>
                  </a:lnTo>
                  <a:close/>
                </a:path>
              </a:pathLst>
            </a:custGeom>
            <a:solidFill>
              <a:srgbClr val="145DA0"/>
            </a:solidFill>
            <a:ln w="9525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0" y="-114300"/>
              <a:ext cx="991873" cy="96937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73"/>
                </a:lnSpc>
              </a:pPr>
            </a:p>
          </p:txBody>
        </p:sp>
      </p:grpSp>
      <p:sp>
        <p:nvSpPr>
          <p:cNvPr name="AutoShape 13" id="13"/>
          <p:cNvSpPr/>
          <p:nvPr/>
        </p:nvSpPr>
        <p:spPr>
          <a:xfrm flipV="true">
            <a:off x="1723811" y="6258556"/>
            <a:ext cx="2169423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4" id="14"/>
          <p:cNvGrpSpPr/>
          <p:nvPr/>
        </p:nvGrpSpPr>
        <p:grpSpPr>
          <a:xfrm rot="0">
            <a:off x="4392946" y="4861718"/>
            <a:ext cx="2573089" cy="2218198"/>
            <a:chOff x="0" y="0"/>
            <a:chExt cx="991873" cy="85507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991873" cy="855070"/>
            </a:xfrm>
            <a:custGeom>
              <a:avLst/>
              <a:gdLst/>
              <a:ahLst/>
              <a:cxnLst/>
              <a:rect r="r" b="b" t="t" l="l"/>
              <a:pathLst>
                <a:path h="855070" w="991873">
                  <a:moveTo>
                    <a:pt x="0" y="0"/>
                  </a:moveTo>
                  <a:lnTo>
                    <a:pt x="991873" y="0"/>
                  </a:lnTo>
                  <a:lnTo>
                    <a:pt x="991873" y="855070"/>
                  </a:lnTo>
                  <a:lnTo>
                    <a:pt x="0" y="855070"/>
                  </a:lnTo>
                  <a:close/>
                </a:path>
              </a:pathLst>
            </a:custGeom>
            <a:solidFill>
              <a:srgbClr val="145DA0"/>
            </a:solidFill>
            <a:ln w="9525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0" y="-114300"/>
              <a:ext cx="991873" cy="96937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73"/>
                </a:lnSpc>
              </a:pPr>
            </a:p>
          </p:txBody>
        </p:sp>
      </p:grpSp>
      <p:sp>
        <p:nvSpPr>
          <p:cNvPr name="AutoShape 17" id="17"/>
          <p:cNvSpPr/>
          <p:nvPr/>
        </p:nvSpPr>
        <p:spPr>
          <a:xfrm flipV="true">
            <a:off x="4593393" y="6214841"/>
            <a:ext cx="2169423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8" id="18"/>
          <p:cNvGrpSpPr/>
          <p:nvPr/>
        </p:nvGrpSpPr>
        <p:grpSpPr>
          <a:xfrm rot="0">
            <a:off x="10794523" y="306534"/>
            <a:ext cx="6992751" cy="8074770"/>
            <a:chOff x="0" y="0"/>
            <a:chExt cx="5499100" cy="6350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54991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5499100">
                  <a:moveTo>
                    <a:pt x="2749550" y="6350000"/>
                  </a:moveTo>
                  <a:lnTo>
                    <a:pt x="0" y="4762500"/>
                  </a:lnTo>
                  <a:lnTo>
                    <a:pt x="0" y="1587500"/>
                  </a:lnTo>
                  <a:lnTo>
                    <a:pt x="2749550" y="0"/>
                  </a:lnTo>
                  <a:lnTo>
                    <a:pt x="5499100" y="1587500"/>
                  </a:lnTo>
                  <a:lnTo>
                    <a:pt x="5499100" y="4762500"/>
                  </a:lnTo>
                  <a:lnTo>
                    <a:pt x="2749550" y="6350000"/>
                  </a:lnTo>
                  <a:close/>
                </a:path>
              </a:pathLst>
            </a:custGeom>
            <a:solidFill>
              <a:srgbClr val="56AEFF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10959452" y="633358"/>
            <a:ext cx="6662893" cy="7465340"/>
            <a:chOff x="0" y="0"/>
            <a:chExt cx="5633985" cy="6312516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5633985" cy="6312515"/>
            </a:xfrm>
            <a:custGeom>
              <a:avLst/>
              <a:gdLst/>
              <a:ahLst/>
              <a:cxnLst/>
              <a:rect r="r" b="b" t="t" l="l"/>
              <a:pathLst>
                <a:path h="6312515" w="5633985">
                  <a:moveTo>
                    <a:pt x="2816993" y="6312515"/>
                  </a:moveTo>
                  <a:lnTo>
                    <a:pt x="0" y="4734387"/>
                  </a:lnTo>
                  <a:lnTo>
                    <a:pt x="0" y="1578129"/>
                  </a:lnTo>
                  <a:lnTo>
                    <a:pt x="2816993" y="0"/>
                  </a:lnTo>
                  <a:lnTo>
                    <a:pt x="5633985" y="1578129"/>
                  </a:lnTo>
                  <a:lnTo>
                    <a:pt x="5633985" y="4734387"/>
                  </a:lnTo>
                  <a:lnTo>
                    <a:pt x="2816993" y="6312515"/>
                  </a:lnTo>
                  <a:close/>
                </a:path>
              </a:pathLst>
            </a:custGeom>
            <a:blipFill>
              <a:blip r:embed="rId2"/>
              <a:stretch>
                <a:fillRect l="-49611" t="0" r="-49611" b="0"/>
              </a:stretch>
            </a:blipFill>
          </p:spPr>
        </p:sp>
      </p:grpSp>
      <p:grpSp>
        <p:nvGrpSpPr>
          <p:cNvPr name="Group 22" id="22"/>
          <p:cNvGrpSpPr/>
          <p:nvPr/>
        </p:nvGrpSpPr>
        <p:grpSpPr>
          <a:xfrm rot="0">
            <a:off x="7209896" y="2117754"/>
            <a:ext cx="2573089" cy="2238407"/>
            <a:chOff x="0" y="0"/>
            <a:chExt cx="991873" cy="86286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991873" cy="862860"/>
            </a:xfrm>
            <a:custGeom>
              <a:avLst/>
              <a:gdLst/>
              <a:ahLst/>
              <a:cxnLst/>
              <a:rect r="r" b="b" t="t" l="l"/>
              <a:pathLst>
                <a:path h="862860" w="991873">
                  <a:moveTo>
                    <a:pt x="0" y="0"/>
                  </a:moveTo>
                  <a:lnTo>
                    <a:pt x="991873" y="0"/>
                  </a:lnTo>
                  <a:lnTo>
                    <a:pt x="991873" y="862860"/>
                  </a:lnTo>
                  <a:lnTo>
                    <a:pt x="0" y="862860"/>
                  </a:lnTo>
                  <a:close/>
                </a:path>
              </a:pathLst>
            </a:custGeom>
            <a:solidFill>
              <a:srgbClr val="145DA0"/>
            </a:solidFill>
            <a:ln w="9525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24" id="24"/>
            <p:cNvSpPr txBox="true"/>
            <p:nvPr/>
          </p:nvSpPr>
          <p:spPr>
            <a:xfrm>
              <a:off x="0" y="-114300"/>
              <a:ext cx="991873" cy="97716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73"/>
                </a:lnSpc>
              </a:pPr>
            </a:p>
          </p:txBody>
        </p:sp>
      </p:grpSp>
      <p:sp>
        <p:nvSpPr>
          <p:cNvPr name="AutoShape 25" id="25"/>
          <p:cNvSpPr/>
          <p:nvPr/>
        </p:nvSpPr>
        <p:spPr>
          <a:xfrm flipV="true">
            <a:off x="7354940" y="3650267"/>
            <a:ext cx="2169423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7209896" y="4861718"/>
            <a:ext cx="2573089" cy="2218198"/>
            <a:chOff x="0" y="0"/>
            <a:chExt cx="991873" cy="85507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991873" cy="855070"/>
            </a:xfrm>
            <a:custGeom>
              <a:avLst/>
              <a:gdLst/>
              <a:ahLst/>
              <a:cxnLst/>
              <a:rect r="r" b="b" t="t" l="l"/>
              <a:pathLst>
                <a:path h="855070" w="991873">
                  <a:moveTo>
                    <a:pt x="0" y="0"/>
                  </a:moveTo>
                  <a:lnTo>
                    <a:pt x="991873" y="0"/>
                  </a:lnTo>
                  <a:lnTo>
                    <a:pt x="991873" y="855070"/>
                  </a:lnTo>
                  <a:lnTo>
                    <a:pt x="0" y="855070"/>
                  </a:lnTo>
                  <a:close/>
                </a:path>
              </a:pathLst>
            </a:custGeom>
            <a:solidFill>
              <a:srgbClr val="145DA0"/>
            </a:solidFill>
            <a:ln w="9525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28" id="28"/>
            <p:cNvSpPr txBox="true"/>
            <p:nvPr/>
          </p:nvSpPr>
          <p:spPr>
            <a:xfrm>
              <a:off x="0" y="-114300"/>
              <a:ext cx="991873" cy="96937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73"/>
                </a:lnSpc>
              </a:pPr>
            </a:p>
          </p:txBody>
        </p:sp>
      </p:grpSp>
      <p:sp>
        <p:nvSpPr>
          <p:cNvPr name="AutoShape 29" id="29"/>
          <p:cNvSpPr/>
          <p:nvPr/>
        </p:nvSpPr>
        <p:spPr>
          <a:xfrm flipV="true">
            <a:off x="7354940" y="6233891"/>
            <a:ext cx="2169423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0" id="30"/>
          <p:cNvSpPr/>
          <p:nvPr/>
        </p:nvSpPr>
        <p:spPr>
          <a:xfrm flipH="false" flipV="false" rot="0">
            <a:off x="-7978074" y="633358"/>
            <a:ext cx="9077445" cy="9077445"/>
          </a:xfrm>
          <a:custGeom>
            <a:avLst/>
            <a:gdLst/>
            <a:ahLst/>
            <a:cxnLst/>
            <a:rect r="r" b="b" t="t" l="l"/>
            <a:pathLst>
              <a:path h="9077445" w="9077445">
                <a:moveTo>
                  <a:pt x="0" y="0"/>
                </a:moveTo>
                <a:lnTo>
                  <a:pt x="9077445" y="0"/>
                </a:lnTo>
                <a:lnTo>
                  <a:pt x="9077445" y="9077445"/>
                </a:lnTo>
                <a:lnTo>
                  <a:pt x="0" y="907744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1" id="31"/>
          <p:cNvGrpSpPr/>
          <p:nvPr/>
        </p:nvGrpSpPr>
        <p:grpSpPr>
          <a:xfrm rot="0">
            <a:off x="1577381" y="7492605"/>
            <a:ext cx="2573089" cy="2218198"/>
            <a:chOff x="0" y="0"/>
            <a:chExt cx="991873" cy="85507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991873" cy="855070"/>
            </a:xfrm>
            <a:custGeom>
              <a:avLst/>
              <a:gdLst/>
              <a:ahLst/>
              <a:cxnLst/>
              <a:rect r="r" b="b" t="t" l="l"/>
              <a:pathLst>
                <a:path h="855070" w="991873">
                  <a:moveTo>
                    <a:pt x="0" y="0"/>
                  </a:moveTo>
                  <a:lnTo>
                    <a:pt x="991873" y="0"/>
                  </a:lnTo>
                  <a:lnTo>
                    <a:pt x="991873" y="855070"/>
                  </a:lnTo>
                  <a:lnTo>
                    <a:pt x="0" y="855070"/>
                  </a:lnTo>
                  <a:close/>
                </a:path>
              </a:pathLst>
            </a:custGeom>
            <a:solidFill>
              <a:srgbClr val="145DA0"/>
            </a:solidFill>
            <a:ln w="9525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33" id="33"/>
            <p:cNvSpPr txBox="true"/>
            <p:nvPr/>
          </p:nvSpPr>
          <p:spPr>
            <a:xfrm>
              <a:off x="0" y="-114300"/>
              <a:ext cx="991873" cy="96937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73"/>
                </a:lnSpc>
              </a:pPr>
            </a:p>
          </p:txBody>
        </p:sp>
      </p:grpSp>
      <p:sp>
        <p:nvSpPr>
          <p:cNvPr name="AutoShape 34" id="34"/>
          <p:cNvSpPr/>
          <p:nvPr/>
        </p:nvSpPr>
        <p:spPr>
          <a:xfrm flipV="true">
            <a:off x="1722425" y="9025118"/>
            <a:ext cx="2169423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5" id="35"/>
          <p:cNvGrpSpPr/>
          <p:nvPr/>
        </p:nvGrpSpPr>
        <p:grpSpPr>
          <a:xfrm rot="0">
            <a:off x="4391560" y="7492605"/>
            <a:ext cx="2573089" cy="2218198"/>
            <a:chOff x="0" y="0"/>
            <a:chExt cx="991873" cy="855070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991873" cy="855070"/>
            </a:xfrm>
            <a:custGeom>
              <a:avLst/>
              <a:gdLst/>
              <a:ahLst/>
              <a:cxnLst/>
              <a:rect r="r" b="b" t="t" l="l"/>
              <a:pathLst>
                <a:path h="855070" w="991873">
                  <a:moveTo>
                    <a:pt x="0" y="0"/>
                  </a:moveTo>
                  <a:lnTo>
                    <a:pt x="991873" y="0"/>
                  </a:lnTo>
                  <a:lnTo>
                    <a:pt x="991873" y="855070"/>
                  </a:lnTo>
                  <a:lnTo>
                    <a:pt x="0" y="855070"/>
                  </a:lnTo>
                  <a:close/>
                </a:path>
              </a:pathLst>
            </a:custGeom>
            <a:solidFill>
              <a:srgbClr val="145DA0"/>
            </a:solidFill>
            <a:ln w="9525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37" id="37"/>
            <p:cNvSpPr txBox="true"/>
            <p:nvPr/>
          </p:nvSpPr>
          <p:spPr>
            <a:xfrm>
              <a:off x="0" y="-114300"/>
              <a:ext cx="991873" cy="96937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73"/>
                </a:lnSpc>
              </a:pPr>
            </a:p>
          </p:txBody>
        </p:sp>
      </p:grpSp>
      <p:sp>
        <p:nvSpPr>
          <p:cNvPr name="AutoShape 38" id="38"/>
          <p:cNvSpPr/>
          <p:nvPr/>
        </p:nvSpPr>
        <p:spPr>
          <a:xfrm flipV="true">
            <a:off x="4536604" y="9025118"/>
            <a:ext cx="2169423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9" id="39"/>
          <p:cNvGrpSpPr/>
          <p:nvPr/>
        </p:nvGrpSpPr>
        <p:grpSpPr>
          <a:xfrm rot="0">
            <a:off x="7208511" y="7492605"/>
            <a:ext cx="2573089" cy="2218198"/>
            <a:chOff x="0" y="0"/>
            <a:chExt cx="991873" cy="855070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991873" cy="855070"/>
            </a:xfrm>
            <a:custGeom>
              <a:avLst/>
              <a:gdLst/>
              <a:ahLst/>
              <a:cxnLst/>
              <a:rect r="r" b="b" t="t" l="l"/>
              <a:pathLst>
                <a:path h="855070" w="991873">
                  <a:moveTo>
                    <a:pt x="0" y="0"/>
                  </a:moveTo>
                  <a:lnTo>
                    <a:pt x="991873" y="0"/>
                  </a:lnTo>
                  <a:lnTo>
                    <a:pt x="991873" y="855070"/>
                  </a:lnTo>
                  <a:lnTo>
                    <a:pt x="0" y="855070"/>
                  </a:lnTo>
                  <a:close/>
                </a:path>
              </a:pathLst>
            </a:custGeom>
            <a:solidFill>
              <a:srgbClr val="145DA0"/>
            </a:solidFill>
            <a:ln w="9525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41" id="41"/>
            <p:cNvSpPr txBox="true"/>
            <p:nvPr/>
          </p:nvSpPr>
          <p:spPr>
            <a:xfrm>
              <a:off x="0" y="-114300"/>
              <a:ext cx="991873" cy="96937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73"/>
                </a:lnSpc>
              </a:pPr>
            </a:p>
          </p:txBody>
        </p:sp>
      </p:grpSp>
      <p:sp>
        <p:nvSpPr>
          <p:cNvPr name="AutoShape 42" id="42"/>
          <p:cNvSpPr/>
          <p:nvPr/>
        </p:nvSpPr>
        <p:spPr>
          <a:xfrm flipV="true">
            <a:off x="7353555" y="9025118"/>
            <a:ext cx="2169423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3" id="43"/>
          <p:cNvGrpSpPr/>
          <p:nvPr/>
        </p:nvGrpSpPr>
        <p:grpSpPr>
          <a:xfrm rot="0">
            <a:off x="10029249" y="7492605"/>
            <a:ext cx="2613061" cy="2252658"/>
            <a:chOff x="0" y="0"/>
            <a:chExt cx="991873" cy="855070"/>
          </a:xfrm>
        </p:grpSpPr>
        <p:sp>
          <p:nvSpPr>
            <p:cNvPr name="Freeform 44" id="44"/>
            <p:cNvSpPr/>
            <p:nvPr/>
          </p:nvSpPr>
          <p:spPr>
            <a:xfrm flipH="false" flipV="false" rot="0">
              <a:off x="0" y="0"/>
              <a:ext cx="991873" cy="855070"/>
            </a:xfrm>
            <a:custGeom>
              <a:avLst/>
              <a:gdLst/>
              <a:ahLst/>
              <a:cxnLst/>
              <a:rect r="r" b="b" t="t" l="l"/>
              <a:pathLst>
                <a:path h="855070" w="991873">
                  <a:moveTo>
                    <a:pt x="0" y="0"/>
                  </a:moveTo>
                  <a:lnTo>
                    <a:pt x="991873" y="0"/>
                  </a:lnTo>
                  <a:lnTo>
                    <a:pt x="991873" y="855070"/>
                  </a:lnTo>
                  <a:lnTo>
                    <a:pt x="0" y="855070"/>
                  </a:lnTo>
                  <a:close/>
                </a:path>
              </a:pathLst>
            </a:custGeom>
            <a:solidFill>
              <a:srgbClr val="145DA0"/>
            </a:solidFill>
            <a:ln w="9525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45" id="45"/>
            <p:cNvSpPr txBox="true"/>
            <p:nvPr/>
          </p:nvSpPr>
          <p:spPr>
            <a:xfrm>
              <a:off x="0" y="-95250"/>
              <a:ext cx="991873" cy="9503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83"/>
                </a:lnSpc>
              </a:pPr>
            </a:p>
          </p:txBody>
        </p:sp>
      </p:grpSp>
      <p:sp>
        <p:nvSpPr>
          <p:cNvPr name="AutoShape 46" id="46"/>
          <p:cNvSpPr/>
          <p:nvPr/>
        </p:nvSpPr>
        <p:spPr>
          <a:xfrm flipV="true">
            <a:off x="10176546" y="9048925"/>
            <a:ext cx="2203125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47" id="47"/>
          <p:cNvSpPr txBox="true"/>
          <p:nvPr/>
        </p:nvSpPr>
        <p:spPr>
          <a:xfrm rot="0">
            <a:off x="152453" y="689004"/>
            <a:ext cx="8308261" cy="1276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075"/>
              </a:lnSpc>
              <a:spcBef>
                <a:spcPct val="0"/>
              </a:spcBef>
            </a:pPr>
            <a:r>
              <a:rPr lang="en-US" b="true" sz="8396">
                <a:solidFill>
                  <a:srgbClr val="56AEFF"/>
                </a:solidFill>
                <a:latin typeface="Now Bold"/>
                <a:ea typeface="Now Bold"/>
                <a:cs typeface="Now Bold"/>
                <a:sym typeface="Now Bold"/>
              </a:rPr>
              <a:t>OVERVIEW</a:t>
            </a:r>
          </a:p>
        </p:txBody>
      </p:sp>
      <p:sp>
        <p:nvSpPr>
          <p:cNvPr name="TextBox 48" id="48"/>
          <p:cNvSpPr txBox="true"/>
          <p:nvPr/>
        </p:nvSpPr>
        <p:spPr>
          <a:xfrm rot="0">
            <a:off x="1723811" y="3736023"/>
            <a:ext cx="2283001" cy="5181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96"/>
              </a:lnSpc>
            </a:pPr>
            <a:r>
              <a:rPr lang="en-US" sz="275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</a:p>
        </p:txBody>
      </p:sp>
      <p:sp>
        <p:nvSpPr>
          <p:cNvPr name="TextBox 49" id="49"/>
          <p:cNvSpPr txBox="true"/>
          <p:nvPr/>
        </p:nvSpPr>
        <p:spPr>
          <a:xfrm rot="0">
            <a:off x="2033014" y="2131917"/>
            <a:ext cx="1664596" cy="11644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81"/>
              </a:lnSpc>
            </a:pPr>
            <a:r>
              <a:rPr lang="en-US" sz="6145" b="true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01</a:t>
            </a:r>
          </a:p>
        </p:txBody>
      </p:sp>
      <p:sp>
        <p:nvSpPr>
          <p:cNvPr name="TextBox 50" id="50"/>
          <p:cNvSpPr txBox="true"/>
          <p:nvPr/>
        </p:nvSpPr>
        <p:spPr>
          <a:xfrm rot="0">
            <a:off x="4306583" y="3738274"/>
            <a:ext cx="2743043" cy="4246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13"/>
              </a:lnSpc>
            </a:pPr>
            <a:r>
              <a:rPr lang="en-US" sz="2255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Problem Statement</a:t>
            </a:r>
          </a:p>
        </p:txBody>
      </p:sp>
      <p:sp>
        <p:nvSpPr>
          <p:cNvPr name="TextBox 51" id="51"/>
          <p:cNvSpPr txBox="true"/>
          <p:nvPr/>
        </p:nvSpPr>
        <p:spPr>
          <a:xfrm rot="0">
            <a:off x="4847193" y="2131917"/>
            <a:ext cx="1664596" cy="11644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81"/>
              </a:lnSpc>
            </a:pPr>
            <a:r>
              <a:rPr lang="en-US" sz="6145" b="true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02</a:t>
            </a:r>
          </a:p>
        </p:txBody>
      </p:sp>
      <p:sp>
        <p:nvSpPr>
          <p:cNvPr name="TextBox 52" id="52"/>
          <p:cNvSpPr txBox="true"/>
          <p:nvPr/>
        </p:nvSpPr>
        <p:spPr>
          <a:xfrm rot="0">
            <a:off x="1578767" y="6320829"/>
            <a:ext cx="2573089" cy="8602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70"/>
              </a:lnSpc>
            </a:pPr>
            <a:r>
              <a:rPr lang="en-US" sz="2369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Theoretical Background</a:t>
            </a:r>
          </a:p>
        </p:txBody>
      </p:sp>
      <p:sp>
        <p:nvSpPr>
          <p:cNvPr name="TextBox 53" id="53"/>
          <p:cNvSpPr txBox="true"/>
          <p:nvPr/>
        </p:nvSpPr>
        <p:spPr>
          <a:xfrm rot="0">
            <a:off x="2033014" y="4875881"/>
            <a:ext cx="1664596" cy="11644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81"/>
              </a:lnSpc>
            </a:pPr>
            <a:r>
              <a:rPr lang="en-US" sz="6145" b="true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04</a:t>
            </a:r>
          </a:p>
        </p:txBody>
      </p:sp>
      <p:sp>
        <p:nvSpPr>
          <p:cNvPr name="TextBox 54" id="54"/>
          <p:cNvSpPr txBox="true"/>
          <p:nvPr/>
        </p:nvSpPr>
        <p:spPr>
          <a:xfrm rot="0">
            <a:off x="4537990" y="6489512"/>
            <a:ext cx="2283001" cy="4509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53"/>
              </a:lnSpc>
            </a:pPr>
            <a:r>
              <a:rPr lang="en-US" sz="235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</a:p>
        </p:txBody>
      </p:sp>
      <p:sp>
        <p:nvSpPr>
          <p:cNvPr name="TextBox 55" id="55"/>
          <p:cNvSpPr txBox="true"/>
          <p:nvPr/>
        </p:nvSpPr>
        <p:spPr>
          <a:xfrm rot="0">
            <a:off x="4847193" y="4875881"/>
            <a:ext cx="1664596" cy="11644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81"/>
              </a:lnSpc>
            </a:pPr>
            <a:r>
              <a:rPr lang="en-US" sz="6145" b="true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05</a:t>
            </a:r>
          </a:p>
        </p:txBody>
      </p:sp>
      <p:sp>
        <p:nvSpPr>
          <p:cNvPr name="TextBox 56" id="56"/>
          <p:cNvSpPr txBox="true"/>
          <p:nvPr/>
        </p:nvSpPr>
        <p:spPr>
          <a:xfrm rot="0">
            <a:off x="7354940" y="3745548"/>
            <a:ext cx="2283001" cy="4509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53"/>
              </a:lnSpc>
            </a:pPr>
            <a:r>
              <a:rPr lang="en-US" sz="235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Objectives</a:t>
            </a:r>
          </a:p>
        </p:txBody>
      </p:sp>
      <p:sp>
        <p:nvSpPr>
          <p:cNvPr name="TextBox 57" id="57"/>
          <p:cNvSpPr txBox="true"/>
          <p:nvPr/>
        </p:nvSpPr>
        <p:spPr>
          <a:xfrm rot="0">
            <a:off x="7793872" y="2378354"/>
            <a:ext cx="1664596" cy="11644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81"/>
              </a:lnSpc>
            </a:pPr>
            <a:r>
              <a:rPr lang="en-US" sz="6145" b="true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03</a:t>
            </a:r>
          </a:p>
        </p:txBody>
      </p:sp>
      <p:sp>
        <p:nvSpPr>
          <p:cNvPr name="TextBox 58" id="58"/>
          <p:cNvSpPr txBox="true"/>
          <p:nvPr/>
        </p:nvSpPr>
        <p:spPr>
          <a:xfrm rot="0">
            <a:off x="7354940" y="6319616"/>
            <a:ext cx="2283001" cy="8151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15"/>
              </a:lnSpc>
            </a:pPr>
            <a:r>
              <a:rPr lang="en-US" sz="225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Gap Analysis Results</a:t>
            </a:r>
          </a:p>
        </p:txBody>
      </p:sp>
      <p:sp>
        <p:nvSpPr>
          <p:cNvPr name="TextBox 59" id="59"/>
          <p:cNvSpPr txBox="true"/>
          <p:nvPr/>
        </p:nvSpPr>
        <p:spPr>
          <a:xfrm rot="0">
            <a:off x="7664143" y="4875881"/>
            <a:ext cx="1664596" cy="11644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81"/>
              </a:lnSpc>
            </a:pPr>
            <a:r>
              <a:rPr lang="en-US" sz="6145" b="true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06</a:t>
            </a:r>
          </a:p>
        </p:txBody>
      </p:sp>
      <p:sp>
        <p:nvSpPr>
          <p:cNvPr name="TextBox 60" id="60"/>
          <p:cNvSpPr txBox="true"/>
          <p:nvPr/>
        </p:nvSpPr>
        <p:spPr>
          <a:xfrm rot="0">
            <a:off x="1722425" y="9120399"/>
            <a:ext cx="2283001" cy="4509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53"/>
              </a:lnSpc>
            </a:pPr>
            <a:r>
              <a:rPr lang="en-US" sz="235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Challenges</a:t>
            </a:r>
          </a:p>
        </p:txBody>
      </p:sp>
      <p:sp>
        <p:nvSpPr>
          <p:cNvPr name="TextBox 61" id="61"/>
          <p:cNvSpPr txBox="true"/>
          <p:nvPr/>
        </p:nvSpPr>
        <p:spPr>
          <a:xfrm rot="0">
            <a:off x="2031628" y="7506768"/>
            <a:ext cx="1664596" cy="11644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81"/>
              </a:lnSpc>
            </a:pPr>
            <a:r>
              <a:rPr lang="en-US" sz="6145" b="true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07</a:t>
            </a:r>
          </a:p>
        </p:txBody>
      </p:sp>
      <p:sp>
        <p:nvSpPr>
          <p:cNvPr name="TextBox 62" id="62"/>
          <p:cNvSpPr txBox="true"/>
          <p:nvPr/>
        </p:nvSpPr>
        <p:spPr>
          <a:xfrm rot="0">
            <a:off x="4536604" y="9120399"/>
            <a:ext cx="2283001" cy="4509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53"/>
              </a:lnSpc>
            </a:pPr>
            <a:r>
              <a:rPr lang="en-US" sz="235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Expected Benefits</a:t>
            </a:r>
          </a:p>
        </p:txBody>
      </p:sp>
      <p:sp>
        <p:nvSpPr>
          <p:cNvPr name="TextBox 63" id="63"/>
          <p:cNvSpPr txBox="true"/>
          <p:nvPr/>
        </p:nvSpPr>
        <p:spPr>
          <a:xfrm rot="0">
            <a:off x="4845807" y="7506768"/>
            <a:ext cx="1664596" cy="11644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81"/>
              </a:lnSpc>
            </a:pPr>
            <a:r>
              <a:rPr lang="en-US" sz="6145" b="true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08</a:t>
            </a:r>
          </a:p>
        </p:txBody>
      </p:sp>
      <p:sp>
        <p:nvSpPr>
          <p:cNvPr name="TextBox 64" id="64"/>
          <p:cNvSpPr txBox="true"/>
          <p:nvPr/>
        </p:nvSpPr>
        <p:spPr>
          <a:xfrm rot="0">
            <a:off x="7353555" y="9120399"/>
            <a:ext cx="2283001" cy="4509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53"/>
              </a:lnSpc>
            </a:pPr>
            <a:r>
              <a:rPr lang="en-US" sz="235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Future Work</a:t>
            </a:r>
          </a:p>
        </p:txBody>
      </p:sp>
      <p:sp>
        <p:nvSpPr>
          <p:cNvPr name="TextBox 65" id="65"/>
          <p:cNvSpPr txBox="true"/>
          <p:nvPr/>
        </p:nvSpPr>
        <p:spPr>
          <a:xfrm rot="0">
            <a:off x="7662757" y="7506768"/>
            <a:ext cx="1664596" cy="11644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81"/>
              </a:lnSpc>
            </a:pPr>
            <a:r>
              <a:rPr lang="en-US" sz="6145" b="true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09</a:t>
            </a:r>
          </a:p>
        </p:txBody>
      </p:sp>
      <p:sp>
        <p:nvSpPr>
          <p:cNvPr name="TextBox 66" id="66"/>
          <p:cNvSpPr txBox="true"/>
          <p:nvPr/>
        </p:nvSpPr>
        <p:spPr>
          <a:xfrm rot="0">
            <a:off x="10176546" y="9147167"/>
            <a:ext cx="2318467" cy="4502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95"/>
              </a:lnSpc>
            </a:pPr>
            <a:r>
              <a:rPr lang="en-US" sz="2387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</a:p>
        </p:txBody>
      </p:sp>
      <p:sp>
        <p:nvSpPr>
          <p:cNvPr name="TextBox 67" id="67"/>
          <p:cNvSpPr txBox="true"/>
          <p:nvPr/>
        </p:nvSpPr>
        <p:spPr>
          <a:xfrm rot="0">
            <a:off x="10490552" y="7520064"/>
            <a:ext cx="1690455" cy="10880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14"/>
              </a:lnSpc>
            </a:pPr>
            <a:r>
              <a:rPr lang="en-US" sz="5735" b="true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10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42A5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6150721">
            <a:off x="6080933" y="4579544"/>
            <a:ext cx="13544802" cy="1127911"/>
          </a:xfrm>
          <a:custGeom>
            <a:avLst/>
            <a:gdLst/>
            <a:ahLst/>
            <a:cxnLst/>
            <a:rect r="r" b="b" t="t" l="l"/>
            <a:pathLst>
              <a:path h="1127911" w="13544802">
                <a:moveTo>
                  <a:pt x="0" y="0"/>
                </a:moveTo>
                <a:lnTo>
                  <a:pt x="13544801" y="0"/>
                </a:lnTo>
                <a:lnTo>
                  <a:pt x="13544801" y="1127912"/>
                </a:lnTo>
                <a:lnTo>
                  <a:pt x="0" y="11279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37172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2285750" y="-298404"/>
            <a:ext cx="5832230" cy="10287000"/>
            <a:chOff x="0" y="0"/>
            <a:chExt cx="3600142" cy="63500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600142" cy="6350000"/>
            </a:xfrm>
            <a:custGeom>
              <a:avLst/>
              <a:gdLst/>
              <a:ahLst/>
              <a:cxnLst/>
              <a:rect r="r" b="b" t="t" l="l"/>
              <a:pathLst>
                <a:path h="6350000" w="3600142">
                  <a:moveTo>
                    <a:pt x="3600142" y="0"/>
                  </a:moveTo>
                  <a:lnTo>
                    <a:pt x="2183724" y="6350000"/>
                  </a:lnTo>
                  <a:lnTo>
                    <a:pt x="0" y="6350000"/>
                  </a:lnTo>
                  <a:lnTo>
                    <a:pt x="1416418" y="0"/>
                  </a:lnTo>
                  <a:lnTo>
                    <a:pt x="3600142" y="0"/>
                  </a:lnTo>
                  <a:close/>
                </a:path>
              </a:pathLst>
            </a:custGeom>
            <a:blipFill>
              <a:blip r:embed="rId3"/>
              <a:stretch>
                <a:fillRect l="-105322" t="0" r="-172976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-4615544">
            <a:off x="10510810" y="5041623"/>
            <a:ext cx="13544802" cy="1127911"/>
          </a:xfrm>
          <a:custGeom>
            <a:avLst/>
            <a:gdLst/>
            <a:ahLst/>
            <a:cxnLst/>
            <a:rect r="r" b="b" t="t" l="l"/>
            <a:pathLst>
              <a:path h="1127911" w="13544802">
                <a:moveTo>
                  <a:pt x="0" y="0"/>
                </a:moveTo>
                <a:lnTo>
                  <a:pt x="13544801" y="0"/>
                </a:lnTo>
                <a:lnTo>
                  <a:pt x="13544801" y="1127912"/>
                </a:lnTo>
                <a:lnTo>
                  <a:pt x="0" y="11279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37172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97946" y="413407"/>
            <a:ext cx="7822651" cy="1076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416"/>
              </a:lnSpc>
              <a:spcBef>
                <a:spcPct val="0"/>
              </a:spcBef>
            </a:pPr>
            <a:r>
              <a:rPr lang="en-US" b="true" sz="7013">
                <a:solidFill>
                  <a:srgbClr val="FFFFFF"/>
                </a:solidFill>
                <a:latin typeface="Now Bold"/>
                <a:ea typeface="Now Bold"/>
                <a:cs typeface="Now Bold"/>
                <a:sym typeface="Now Bold"/>
              </a:rPr>
              <a:t>INTRODUCTION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578716" y="1565791"/>
            <a:ext cx="11707034" cy="8049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37"/>
              </a:lnSpc>
              <a:spcBef>
                <a:spcPct val="0"/>
              </a:spcBef>
            </a:pPr>
            <a:r>
              <a:rPr lang="en-US" b="true" sz="3288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About Al-Hijjawi Printing Press:</a:t>
            </a:r>
          </a:p>
          <a:p>
            <a:pPr algn="l">
              <a:lnSpc>
                <a:spcPts val="4537"/>
              </a:lnSpc>
              <a:spcBef>
                <a:spcPct val="0"/>
              </a:spcBef>
            </a:pPr>
            <a:r>
              <a:rPr lang="en-US" sz="3288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Established in 1935 in Nablus, it is a leader in the printing and packaging industry.</a:t>
            </a:r>
          </a:p>
          <a:p>
            <a:pPr algn="l">
              <a:lnSpc>
                <a:spcPts val="4537"/>
              </a:lnSpc>
              <a:spcBef>
                <a:spcPct val="0"/>
              </a:spcBef>
            </a:pPr>
            <a:r>
              <a:rPr lang="en-US" sz="3288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Known for producing high-quality packaging materials, labels, and paper products.</a:t>
            </a:r>
          </a:p>
          <a:p>
            <a:pPr algn="l">
              <a:lnSpc>
                <a:spcPts val="4537"/>
              </a:lnSpc>
              <a:spcBef>
                <a:spcPct val="0"/>
              </a:spcBef>
            </a:pPr>
          </a:p>
          <a:p>
            <a:pPr algn="l">
              <a:lnSpc>
                <a:spcPts val="4537"/>
              </a:lnSpc>
              <a:spcBef>
                <a:spcPct val="0"/>
              </a:spcBef>
            </a:pPr>
            <a:r>
              <a:rPr lang="en-US" b="true" sz="3288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Importance of ISO 9001:2015:</a:t>
            </a:r>
          </a:p>
          <a:p>
            <a:pPr algn="l">
              <a:lnSpc>
                <a:spcPts val="4537"/>
              </a:lnSpc>
              <a:spcBef>
                <a:spcPct val="0"/>
              </a:spcBef>
            </a:pPr>
            <a:r>
              <a:rPr lang="en-US" sz="3288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globally recognized standard for quality management.</a:t>
            </a:r>
          </a:p>
          <a:p>
            <a:pPr algn="l">
              <a:lnSpc>
                <a:spcPts val="4537"/>
              </a:lnSpc>
              <a:spcBef>
                <a:spcPct val="0"/>
              </a:spcBef>
            </a:pPr>
            <a:r>
              <a:rPr lang="en-US" sz="3288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Helps ensure consistent quality and enhances customer satisfaction.</a:t>
            </a:r>
          </a:p>
          <a:p>
            <a:pPr algn="l">
              <a:lnSpc>
                <a:spcPts val="4537"/>
              </a:lnSpc>
              <a:spcBef>
                <a:spcPct val="0"/>
              </a:spcBef>
            </a:pPr>
          </a:p>
          <a:p>
            <a:pPr algn="l">
              <a:lnSpc>
                <a:spcPts val="4537"/>
              </a:lnSpc>
              <a:spcBef>
                <a:spcPct val="0"/>
              </a:spcBef>
            </a:pPr>
            <a:r>
              <a:rPr lang="en-US" b="true" sz="3288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Why This Project?</a:t>
            </a:r>
          </a:p>
          <a:p>
            <a:pPr algn="l">
              <a:lnSpc>
                <a:spcPts val="4537"/>
              </a:lnSpc>
              <a:spcBef>
                <a:spcPct val="0"/>
              </a:spcBef>
            </a:pPr>
            <a:r>
              <a:rPr lang="en-US" sz="3288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identify gaps and align Al-Hijjawi Printing Press’s operations with ISO 9001:2015 requirements.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51D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829744" y="4586506"/>
            <a:ext cx="4432959" cy="1427059"/>
            <a:chOff x="0" y="0"/>
            <a:chExt cx="4289760" cy="138096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89806" cy="1380998"/>
            </a:xfrm>
            <a:custGeom>
              <a:avLst/>
              <a:gdLst/>
              <a:ahLst/>
              <a:cxnLst/>
              <a:rect r="r" b="b" t="t" l="l"/>
              <a:pathLst>
                <a:path h="1380998" w="4289806">
                  <a:moveTo>
                    <a:pt x="4013454" y="876173"/>
                  </a:moveTo>
                  <a:lnTo>
                    <a:pt x="3530854" y="0"/>
                  </a:lnTo>
                  <a:lnTo>
                    <a:pt x="758825" y="0"/>
                  </a:lnTo>
                  <a:lnTo>
                    <a:pt x="279400" y="876173"/>
                  </a:lnTo>
                  <a:lnTo>
                    <a:pt x="0" y="1380998"/>
                  </a:lnTo>
                  <a:lnTo>
                    <a:pt x="4289806" y="1380998"/>
                  </a:lnTo>
                  <a:lnTo>
                    <a:pt x="4013454" y="876173"/>
                  </a:lnTo>
                  <a:close/>
                </a:path>
              </a:pathLst>
            </a:custGeom>
            <a:solidFill>
              <a:srgbClr val="4BD1FB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2663063" y="1873011"/>
            <a:ext cx="2769297" cy="2611562"/>
            <a:chOff x="0" y="0"/>
            <a:chExt cx="2679840" cy="25272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679827" cy="2527173"/>
            </a:xfrm>
            <a:custGeom>
              <a:avLst/>
              <a:gdLst/>
              <a:ahLst/>
              <a:cxnLst/>
              <a:rect r="r" b="b" t="t" l="l"/>
              <a:pathLst>
                <a:path h="2527173" w="2679827">
                  <a:moveTo>
                    <a:pt x="1343152" y="0"/>
                  </a:moveTo>
                  <a:lnTo>
                    <a:pt x="0" y="2527173"/>
                  </a:lnTo>
                  <a:lnTo>
                    <a:pt x="2679827" y="2527173"/>
                  </a:lnTo>
                  <a:lnTo>
                    <a:pt x="1343152" y="0"/>
                  </a:lnTo>
                  <a:close/>
                </a:path>
              </a:pathLst>
            </a:custGeom>
            <a:solidFill>
              <a:srgbClr val="CFF4FF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9983049" y="7686899"/>
            <a:ext cx="8123371" cy="1571401"/>
            <a:chOff x="0" y="0"/>
            <a:chExt cx="7860960" cy="152064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7860919" cy="1520698"/>
            </a:xfrm>
            <a:custGeom>
              <a:avLst/>
              <a:gdLst/>
              <a:ahLst/>
              <a:cxnLst/>
              <a:rect r="r" b="b" t="t" l="l"/>
              <a:pathLst>
                <a:path h="1520698" w="7860919">
                  <a:moveTo>
                    <a:pt x="879475" y="0"/>
                  </a:moveTo>
                  <a:lnTo>
                    <a:pt x="0" y="1520698"/>
                  </a:lnTo>
                  <a:lnTo>
                    <a:pt x="3933698" y="1520698"/>
                  </a:lnTo>
                  <a:lnTo>
                    <a:pt x="7860919" y="1520698"/>
                  </a:lnTo>
                  <a:lnTo>
                    <a:pt x="6981571" y="0"/>
                  </a:lnTo>
                  <a:lnTo>
                    <a:pt x="879475" y="0"/>
                  </a:lnTo>
                  <a:close/>
                </a:path>
              </a:pathLst>
            </a:custGeom>
            <a:solidFill>
              <a:srgbClr val="0071C9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10963687" y="6131866"/>
            <a:ext cx="6168048" cy="1424082"/>
            <a:chOff x="0" y="0"/>
            <a:chExt cx="5968800" cy="137808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5968746" cy="1378077"/>
            </a:xfrm>
            <a:custGeom>
              <a:avLst/>
              <a:gdLst/>
              <a:ahLst/>
              <a:cxnLst/>
              <a:rect r="r" b="b" t="t" l="l"/>
              <a:pathLst>
                <a:path h="1378077" w="5968746">
                  <a:moveTo>
                    <a:pt x="5194173" y="0"/>
                  </a:moveTo>
                  <a:lnTo>
                    <a:pt x="774700" y="0"/>
                  </a:lnTo>
                  <a:lnTo>
                    <a:pt x="0" y="1378077"/>
                  </a:lnTo>
                  <a:lnTo>
                    <a:pt x="5968746" y="1378077"/>
                  </a:lnTo>
                  <a:lnTo>
                    <a:pt x="5194173" y="0"/>
                  </a:lnTo>
                  <a:close/>
                </a:path>
              </a:pathLst>
            </a:custGeom>
            <a:solidFill>
              <a:srgbClr val="56AEFF"/>
            </a:solidFill>
          </p:spPr>
        </p:sp>
      </p:grpSp>
      <p:sp>
        <p:nvSpPr>
          <p:cNvPr name="Freeform 10" id="10"/>
          <p:cNvSpPr/>
          <p:nvPr/>
        </p:nvSpPr>
        <p:spPr>
          <a:xfrm flipH="false" flipV="false" rot="0">
            <a:off x="13404432" y="4699474"/>
            <a:ext cx="1137117" cy="1137117"/>
          </a:xfrm>
          <a:custGeom>
            <a:avLst/>
            <a:gdLst/>
            <a:ahLst/>
            <a:cxnLst/>
            <a:rect r="r" b="b" t="t" l="l"/>
            <a:pathLst>
              <a:path h="1137117" w="1137117">
                <a:moveTo>
                  <a:pt x="0" y="0"/>
                </a:moveTo>
                <a:lnTo>
                  <a:pt x="1137118" y="0"/>
                </a:lnTo>
                <a:lnTo>
                  <a:pt x="1137118" y="1137117"/>
                </a:lnTo>
                <a:lnTo>
                  <a:pt x="0" y="11371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3404432" y="6363602"/>
            <a:ext cx="1280605" cy="973260"/>
          </a:xfrm>
          <a:custGeom>
            <a:avLst/>
            <a:gdLst/>
            <a:ahLst/>
            <a:cxnLst/>
            <a:rect r="r" b="b" t="t" l="l"/>
            <a:pathLst>
              <a:path h="973260" w="1280605">
                <a:moveTo>
                  <a:pt x="0" y="0"/>
                </a:moveTo>
                <a:lnTo>
                  <a:pt x="1280606" y="0"/>
                </a:lnTo>
                <a:lnTo>
                  <a:pt x="1280606" y="973260"/>
                </a:lnTo>
                <a:lnTo>
                  <a:pt x="0" y="9732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3282044" y="7852312"/>
            <a:ext cx="1525382" cy="1240575"/>
          </a:xfrm>
          <a:custGeom>
            <a:avLst/>
            <a:gdLst/>
            <a:ahLst/>
            <a:cxnLst/>
            <a:rect r="r" b="b" t="t" l="l"/>
            <a:pathLst>
              <a:path h="1240575" w="1525382">
                <a:moveTo>
                  <a:pt x="0" y="0"/>
                </a:moveTo>
                <a:lnTo>
                  <a:pt x="1525382" y="0"/>
                </a:lnTo>
                <a:lnTo>
                  <a:pt x="1525382" y="1240575"/>
                </a:lnTo>
                <a:lnTo>
                  <a:pt x="0" y="124057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3497702" y="2884820"/>
            <a:ext cx="1187335" cy="1187335"/>
          </a:xfrm>
          <a:custGeom>
            <a:avLst/>
            <a:gdLst/>
            <a:ahLst/>
            <a:cxnLst/>
            <a:rect r="r" b="b" t="t" l="l"/>
            <a:pathLst>
              <a:path h="1187335" w="1187335">
                <a:moveTo>
                  <a:pt x="0" y="0"/>
                </a:moveTo>
                <a:lnTo>
                  <a:pt x="1187336" y="0"/>
                </a:lnTo>
                <a:lnTo>
                  <a:pt x="1187336" y="1187336"/>
                </a:lnTo>
                <a:lnTo>
                  <a:pt x="0" y="118733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349130" y="942975"/>
            <a:ext cx="7794870" cy="733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122"/>
              </a:lnSpc>
              <a:spcBef>
                <a:spcPct val="0"/>
              </a:spcBef>
            </a:pPr>
            <a:r>
              <a:rPr lang="en-US" sz="4268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PROBLEM STATEMENT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391476" y="1993636"/>
            <a:ext cx="957654" cy="8243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013"/>
              </a:lnSpc>
              <a:spcBef>
                <a:spcPct val="0"/>
              </a:spcBef>
            </a:pPr>
            <a:r>
              <a:rPr lang="en-US" b="true" sz="4357">
                <a:solidFill>
                  <a:srgbClr val="4BD1FB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01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85825" y="5189257"/>
            <a:ext cx="957654" cy="8243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013"/>
              </a:lnSpc>
              <a:spcBef>
                <a:spcPct val="0"/>
              </a:spcBef>
            </a:pPr>
            <a:r>
              <a:rPr lang="en-US" b="true" sz="4357">
                <a:solidFill>
                  <a:srgbClr val="4BD1FB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02</a:t>
            </a: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15128164" y="-2586935"/>
            <a:ext cx="5956513" cy="5956513"/>
          </a:xfrm>
          <a:custGeom>
            <a:avLst/>
            <a:gdLst/>
            <a:ahLst/>
            <a:cxnLst/>
            <a:rect r="r" b="b" t="t" l="l"/>
            <a:pathLst>
              <a:path h="5956513" w="5956513">
                <a:moveTo>
                  <a:pt x="0" y="0"/>
                </a:moveTo>
                <a:lnTo>
                  <a:pt x="5956513" y="0"/>
                </a:lnTo>
                <a:lnTo>
                  <a:pt x="5956513" y="5956513"/>
                </a:lnTo>
                <a:lnTo>
                  <a:pt x="0" y="595651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-3359890" y="7239384"/>
            <a:ext cx="5956513" cy="5956513"/>
          </a:xfrm>
          <a:custGeom>
            <a:avLst/>
            <a:gdLst/>
            <a:ahLst/>
            <a:cxnLst/>
            <a:rect r="r" b="b" t="t" l="l"/>
            <a:pathLst>
              <a:path h="5956513" w="5956513">
                <a:moveTo>
                  <a:pt x="0" y="0"/>
                </a:moveTo>
                <a:lnTo>
                  <a:pt x="5956513" y="0"/>
                </a:lnTo>
                <a:lnTo>
                  <a:pt x="5956513" y="5956513"/>
                </a:lnTo>
                <a:lnTo>
                  <a:pt x="0" y="595651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1349130" y="2250823"/>
            <a:ext cx="10267669" cy="53051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256"/>
              </a:lnSpc>
            </a:pPr>
            <a:r>
              <a:rPr lang="en-US" sz="3084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is the Problem?</a:t>
            </a:r>
          </a:p>
          <a:p>
            <a:pPr algn="just" marL="1331830" indent="-443943" lvl="2">
              <a:lnSpc>
                <a:spcPts val="4256"/>
              </a:lnSpc>
              <a:buFont typeface="Arial"/>
              <a:buChar char="⚬"/>
            </a:pPr>
            <a:r>
              <a:rPr lang="en-US" sz="3084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Lack of a formal quality management system in Al-Hijjawi Printing Press.</a:t>
            </a:r>
          </a:p>
          <a:p>
            <a:pPr algn="just" marL="1331830" indent="-443943" lvl="2">
              <a:lnSpc>
                <a:spcPts val="4256"/>
              </a:lnSpc>
              <a:buFont typeface="Arial"/>
              <a:buChar char="⚬"/>
            </a:pPr>
            <a:r>
              <a:rPr lang="en-US" sz="3084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Frequent errors, delays, and customer complaints.</a:t>
            </a:r>
          </a:p>
          <a:p>
            <a:pPr algn="just" marL="1331830" indent="-443943" lvl="2">
              <a:lnSpc>
                <a:spcPts val="4256"/>
              </a:lnSpc>
              <a:buFont typeface="Arial"/>
              <a:buChar char="⚬"/>
            </a:pPr>
            <a:r>
              <a:rPr lang="en-US" sz="3084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Inefficiencies and lack of clarity in processes.</a:t>
            </a:r>
          </a:p>
          <a:p>
            <a:pPr algn="just">
              <a:lnSpc>
                <a:spcPts val="4256"/>
              </a:lnSpc>
            </a:pPr>
          </a:p>
          <a:p>
            <a:pPr algn="just">
              <a:lnSpc>
                <a:spcPts val="4256"/>
              </a:lnSpc>
            </a:pPr>
            <a:r>
              <a:rPr lang="en-US" sz="3084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Why is it Important?</a:t>
            </a:r>
          </a:p>
          <a:p>
            <a:pPr algn="just" marL="1331830" indent="-443943" lvl="2">
              <a:lnSpc>
                <a:spcPts val="4256"/>
              </a:lnSpc>
              <a:buFont typeface="Arial"/>
              <a:buChar char="⚬"/>
            </a:pPr>
            <a:r>
              <a:rPr lang="en-US" sz="3084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Impacts customer satisfaction and trust.</a:t>
            </a:r>
          </a:p>
          <a:p>
            <a:pPr algn="just" marL="1331830" indent="-443943" lvl="2">
              <a:lnSpc>
                <a:spcPts val="4256"/>
              </a:lnSpc>
              <a:buFont typeface="Arial"/>
              <a:buChar char="⚬"/>
            </a:pPr>
            <a:r>
              <a:rPr lang="en-US" sz="3084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Weakens the company’s market competitiveness.</a:t>
            </a:r>
          </a:p>
          <a:p>
            <a:pPr algn="l" marL="0" indent="0" lvl="0">
              <a:lnSpc>
                <a:spcPts val="3241"/>
              </a:lnSpc>
              <a:spcBef>
                <a:spcPct val="0"/>
              </a:spcBef>
            </a:pPr>
          </a:p>
        </p:txBody>
      </p:sp>
      <p:sp>
        <p:nvSpPr>
          <p:cNvPr name="AutoShape 20" id="20"/>
          <p:cNvSpPr/>
          <p:nvPr/>
        </p:nvSpPr>
        <p:spPr>
          <a:xfrm flipH="true" flipV="true">
            <a:off x="577243" y="2794131"/>
            <a:ext cx="586120" cy="0"/>
          </a:xfrm>
          <a:prstGeom prst="line">
            <a:avLst/>
          </a:prstGeom>
          <a:ln cap="flat" w="47625">
            <a:solidFill>
              <a:srgbClr val="4BD1FB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1" id="21"/>
          <p:cNvSpPr/>
          <p:nvPr/>
        </p:nvSpPr>
        <p:spPr>
          <a:xfrm flipH="true" flipV="true">
            <a:off x="471592" y="6037377"/>
            <a:ext cx="586120" cy="0"/>
          </a:xfrm>
          <a:prstGeom prst="line">
            <a:avLst/>
          </a:prstGeom>
          <a:ln cap="flat" w="47625">
            <a:solidFill>
              <a:srgbClr val="4BD1FB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45DA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210354" y="0"/>
            <a:ext cx="14084162" cy="10287000"/>
            <a:chOff x="0" y="0"/>
            <a:chExt cx="3709409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709409" cy="2709333"/>
            </a:xfrm>
            <a:custGeom>
              <a:avLst/>
              <a:gdLst/>
              <a:ahLst/>
              <a:cxnLst/>
              <a:rect r="r" b="b" t="t" l="l"/>
              <a:pathLst>
                <a:path h="2709333" w="3709409">
                  <a:moveTo>
                    <a:pt x="0" y="0"/>
                  </a:moveTo>
                  <a:lnTo>
                    <a:pt x="3709409" y="0"/>
                  </a:lnTo>
                  <a:lnTo>
                    <a:pt x="3709409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51D40">
                <a:alpha val="74902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3709409" cy="27855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5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>
            <a:off x="4784264" y="5979404"/>
            <a:ext cx="8735422" cy="0"/>
          </a:xfrm>
          <a:prstGeom prst="line">
            <a:avLst/>
          </a:prstGeom>
          <a:ln cap="flat" w="47625">
            <a:solidFill>
              <a:srgbClr val="145DA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>
            <a:off x="5021151" y="9694129"/>
            <a:ext cx="8735422" cy="0"/>
          </a:xfrm>
          <a:prstGeom prst="line">
            <a:avLst/>
          </a:prstGeom>
          <a:ln cap="flat" w="47625">
            <a:solidFill>
              <a:srgbClr val="145DA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-6194820" y="-978440"/>
            <a:ext cx="24482820" cy="3485199"/>
          </a:xfrm>
          <a:custGeom>
            <a:avLst/>
            <a:gdLst/>
            <a:ahLst/>
            <a:cxnLst/>
            <a:rect r="r" b="b" t="t" l="l"/>
            <a:pathLst>
              <a:path h="3485199" w="24482820">
                <a:moveTo>
                  <a:pt x="0" y="0"/>
                </a:moveTo>
                <a:lnTo>
                  <a:pt x="24482820" y="0"/>
                </a:lnTo>
                <a:lnTo>
                  <a:pt x="24482820" y="3485199"/>
                </a:lnTo>
                <a:lnTo>
                  <a:pt x="0" y="34851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88877" r="0" b="-138946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569128" y="1028700"/>
            <a:ext cx="12360587" cy="952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487"/>
              </a:lnSpc>
              <a:spcBef>
                <a:spcPct val="0"/>
              </a:spcBef>
            </a:pPr>
            <a:r>
              <a:rPr lang="en-US" b="true" sz="6239">
                <a:solidFill>
                  <a:srgbClr val="FFFFFF"/>
                </a:solidFill>
                <a:latin typeface="Now Bold"/>
                <a:ea typeface="Now Bold"/>
                <a:cs typeface="Now Bold"/>
                <a:sym typeface="Now Bold"/>
              </a:rPr>
              <a:t>OBJECTIVES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431323" y="2907617"/>
            <a:ext cx="7163987" cy="1684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27"/>
              </a:lnSpc>
            </a:pPr>
            <a:r>
              <a:rPr lang="en-US" sz="4657" b="true">
                <a:solidFill>
                  <a:srgbClr val="4BD1FB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Main Goals:</a:t>
            </a:r>
          </a:p>
          <a:p>
            <a:pPr algn="ctr" marL="0" indent="0" lvl="0">
              <a:lnSpc>
                <a:spcPts val="6427"/>
              </a:lnSpc>
              <a:spcBef>
                <a:spcPct val="0"/>
              </a:spcBef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2943142" y="3897027"/>
            <a:ext cx="12140349" cy="2106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302188" indent="-434063" lvl="2">
              <a:lnSpc>
                <a:spcPts val="4161"/>
              </a:lnSpc>
              <a:spcBef>
                <a:spcPct val="0"/>
              </a:spcBef>
              <a:buFont typeface="Arial"/>
              <a:buChar char="⚬"/>
            </a:pPr>
            <a:r>
              <a:rPr lang="en-US" sz="3015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Align</a:t>
            </a:r>
            <a:r>
              <a:rPr lang="en-US" sz="3015" strike="noStrike" u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Al-Hijjawi’s processes with ISO 9001:2015 standards.</a:t>
            </a:r>
          </a:p>
          <a:p>
            <a:pPr algn="l" marL="1302188" indent="-434063" lvl="2">
              <a:lnSpc>
                <a:spcPts val="4161"/>
              </a:lnSpc>
              <a:spcBef>
                <a:spcPct val="0"/>
              </a:spcBef>
              <a:buFont typeface="Arial"/>
              <a:buChar char="⚬"/>
            </a:pPr>
            <a:r>
              <a:rPr lang="en-US" sz="3015" strike="noStrike" u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Improve operational efficiency and reduce errors.</a:t>
            </a:r>
          </a:p>
          <a:p>
            <a:pPr algn="l" marL="1345367" indent="-448456" lvl="2">
              <a:lnSpc>
                <a:spcPts val="4299"/>
              </a:lnSpc>
              <a:spcBef>
                <a:spcPct val="0"/>
              </a:spcBef>
              <a:buFont typeface="Arial"/>
              <a:buChar char="⚬"/>
            </a:pPr>
            <a:r>
              <a:rPr lang="en-US" sz="3115" strike="noStrike" u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Enhance customer satisfaction and organizational reputation.</a:t>
            </a:r>
          </a:p>
          <a:p>
            <a:pPr algn="ctr" marL="0" indent="0" lvl="0">
              <a:lnSpc>
                <a:spcPts val="3747"/>
              </a:lnSpc>
              <a:spcBef>
                <a:spcPct val="0"/>
              </a:spcBef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5582839" y="6203242"/>
            <a:ext cx="7138272" cy="1684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27"/>
              </a:lnSpc>
            </a:pPr>
            <a:r>
              <a:rPr lang="en-US" sz="4657" b="true">
                <a:solidFill>
                  <a:srgbClr val="4BD1FB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Specific Objectives:</a:t>
            </a:r>
          </a:p>
          <a:p>
            <a:pPr algn="ctr" marL="0" indent="0" lvl="0">
              <a:lnSpc>
                <a:spcPts val="6427"/>
              </a:lnSpc>
              <a:spcBef>
                <a:spcPct val="0"/>
              </a:spcBef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3081800" y="7294194"/>
            <a:ext cx="12140349" cy="20071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302188" indent="-434063" lvl="2">
              <a:lnSpc>
                <a:spcPts val="4161"/>
              </a:lnSpc>
              <a:spcBef>
                <a:spcPct val="0"/>
              </a:spcBef>
              <a:buFont typeface="Arial"/>
              <a:buChar char="⚬"/>
            </a:pPr>
            <a:r>
              <a:rPr lang="en-US" sz="3015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</a:t>
            </a:r>
            <a:r>
              <a:rPr lang="en-US" sz="3015" strike="noStrike" u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stablish structured and efficient processes.</a:t>
            </a:r>
          </a:p>
          <a:p>
            <a:pPr algn="l" marL="1302188" indent="-434063" lvl="2">
              <a:lnSpc>
                <a:spcPts val="4161"/>
              </a:lnSpc>
              <a:spcBef>
                <a:spcPct val="0"/>
              </a:spcBef>
              <a:buFont typeface="Arial"/>
              <a:buChar char="⚬"/>
            </a:pPr>
            <a:r>
              <a:rPr lang="en-US" sz="3015" strike="noStrike" u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Promote continuous improvement and employee engagement.</a:t>
            </a:r>
          </a:p>
          <a:p>
            <a:pPr algn="l" marL="1302188" indent="-434063" lvl="2">
              <a:lnSpc>
                <a:spcPts val="4161"/>
              </a:lnSpc>
              <a:spcBef>
                <a:spcPct val="0"/>
              </a:spcBef>
              <a:buFont typeface="Arial"/>
              <a:buChar char="⚬"/>
            </a:pPr>
            <a:r>
              <a:rPr lang="en-US" sz="3015" strike="noStrike" u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Build a culture of quality and compliance.</a:t>
            </a:r>
          </a:p>
          <a:p>
            <a:pPr algn="ctr" marL="0" indent="0" lvl="0">
              <a:lnSpc>
                <a:spcPts val="3057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51D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564857" y="-54747"/>
            <a:ext cx="8200076" cy="9313047"/>
            <a:chOff x="0" y="0"/>
            <a:chExt cx="5591133" cy="635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591132" cy="6350000"/>
            </a:xfrm>
            <a:custGeom>
              <a:avLst/>
              <a:gdLst/>
              <a:ahLst/>
              <a:cxnLst/>
              <a:rect r="r" b="b" t="t" l="l"/>
              <a:pathLst>
                <a:path h="6350000" w="5591132">
                  <a:moveTo>
                    <a:pt x="5591132" y="0"/>
                  </a:moveTo>
                  <a:lnTo>
                    <a:pt x="5591132" y="3295396"/>
                  </a:lnTo>
                  <a:cubicBezTo>
                    <a:pt x="5591132" y="4982464"/>
                    <a:pt x="4339553" y="6350000"/>
                    <a:pt x="2795625" y="6350000"/>
                  </a:cubicBezTo>
                  <a:cubicBezTo>
                    <a:pt x="1251696" y="6350000"/>
                    <a:pt x="0" y="4982464"/>
                    <a:pt x="0" y="3295523"/>
                  </a:cubicBezTo>
                  <a:lnTo>
                    <a:pt x="0" y="0"/>
                  </a:lnTo>
                  <a:lnTo>
                    <a:pt x="5591132" y="0"/>
                  </a:lnTo>
                  <a:close/>
                </a:path>
              </a:pathLst>
            </a:custGeom>
            <a:blipFill>
              <a:blip r:embed="rId2"/>
              <a:stretch>
                <a:fillRect l="-51062" t="0" r="-92307" b="0"/>
              </a:stretch>
            </a:blip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17259300" y="8127303"/>
            <a:ext cx="1802889" cy="1802889"/>
          </a:xfrm>
          <a:custGeom>
            <a:avLst/>
            <a:gdLst/>
            <a:ahLst/>
            <a:cxnLst/>
            <a:rect r="r" b="b" t="t" l="l"/>
            <a:pathLst>
              <a:path h="1802889" w="1802889">
                <a:moveTo>
                  <a:pt x="0" y="0"/>
                </a:moveTo>
                <a:lnTo>
                  <a:pt x="1802889" y="0"/>
                </a:lnTo>
                <a:lnTo>
                  <a:pt x="1802889" y="1802889"/>
                </a:lnTo>
                <a:lnTo>
                  <a:pt x="0" y="180288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833387" y="-1033334"/>
            <a:ext cx="2293320" cy="2293320"/>
          </a:xfrm>
          <a:custGeom>
            <a:avLst/>
            <a:gdLst/>
            <a:ahLst/>
            <a:cxnLst/>
            <a:rect r="r" b="b" t="t" l="l"/>
            <a:pathLst>
              <a:path h="2293320" w="2293320">
                <a:moveTo>
                  <a:pt x="0" y="0"/>
                </a:moveTo>
                <a:lnTo>
                  <a:pt x="2293320" y="0"/>
                </a:lnTo>
                <a:lnTo>
                  <a:pt x="2293320" y="2293319"/>
                </a:lnTo>
                <a:lnTo>
                  <a:pt x="0" y="229331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1543050" y="-54747"/>
            <a:ext cx="2056130" cy="10341747"/>
            <a:chOff x="0" y="0"/>
            <a:chExt cx="541532" cy="2723752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41532" cy="2723752"/>
            </a:xfrm>
            <a:custGeom>
              <a:avLst/>
              <a:gdLst/>
              <a:ahLst/>
              <a:cxnLst/>
              <a:rect r="r" b="b" t="t" l="l"/>
              <a:pathLst>
                <a:path h="2723752" w="541532">
                  <a:moveTo>
                    <a:pt x="0" y="0"/>
                  </a:moveTo>
                  <a:lnTo>
                    <a:pt x="541532" y="0"/>
                  </a:lnTo>
                  <a:lnTo>
                    <a:pt x="541532" y="2723752"/>
                  </a:lnTo>
                  <a:lnTo>
                    <a:pt x="0" y="2723752"/>
                  </a:ln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541532" cy="279995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5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259422" y="638979"/>
            <a:ext cx="9320308" cy="2076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524"/>
              </a:lnSpc>
            </a:pPr>
            <a:r>
              <a:rPr lang="en-US" b="true" sz="627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ABOUT ISO 9001:2015</a:t>
            </a:r>
          </a:p>
          <a:p>
            <a:pPr algn="ctr" marL="0" indent="0" lvl="0">
              <a:lnSpc>
                <a:spcPts val="7884"/>
              </a:lnSpc>
              <a:spcBef>
                <a:spcPct val="0"/>
              </a:spcBef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781055" y="2180272"/>
            <a:ext cx="11783803" cy="6848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39"/>
              </a:lnSpc>
            </a:pPr>
            <a:r>
              <a:rPr lang="en-US" sz="3199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ISO 9001:2015 IS AN INTERNATIONALLY</a:t>
            </a:r>
          </a:p>
          <a:p>
            <a:pPr algn="l">
              <a:lnSpc>
                <a:spcPts val="3839"/>
              </a:lnSpc>
            </a:pPr>
            <a:r>
              <a:rPr lang="en-US" sz="3199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RECOGNIZED STANDARD FOR QUALITY MANAGEMENT SYSTEMS (QMS), DEVELOPED BY THE INTERNATIONAL ORGANIZATION FOR STANDARDIZATION (ISO). </a:t>
            </a:r>
          </a:p>
          <a:p>
            <a:pPr algn="l">
              <a:lnSpc>
                <a:spcPts val="3839"/>
              </a:lnSpc>
            </a:pPr>
          </a:p>
          <a:p>
            <a:pPr algn="l">
              <a:lnSpc>
                <a:spcPts val="3839"/>
              </a:lnSpc>
            </a:pPr>
          </a:p>
          <a:p>
            <a:pPr algn="l">
              <a:lnSpc>
                <a:spcPts val="3839"/>
              </a:lnSpc>
            </a:pPr>
            <a:r>
              <a:rPr lang="en-US" sz="3199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PROVIDES A STRUCTURED FRAMEWORK THAT ORGANIZATIONS CAN USE TO ENSURE THEY CONSISTENTLY DELIVER PRODUCTS AND SERVICES THAT MEET CUSTOMER AND REGULATORY REQUIREMENTS WHILE ENHANCING OVERALL EFFICIENCY AND CUSTOMER SATISFACTION.</a:t>
            </a:r>
          </a:p>
          <a:p>
            <a:pPr algn="just" marL="0" indent="0" lvl="0">
              <a:lnSpc>
                <a:spcPts val="3719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45DA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267961" y="8412696"/>
            <a:ext cx="4319810" cy="426581"/>
          </a:xfrm>
          <a:custGeom>
            <a:avLst/>
            <a:gdLst/>
            <a:ahLst/>
            <a:cxnLst/>
            <a:rect r="r" b="b" t="t" l="l"/>
            <a:pathLst>
              <a:path h="426581" w="4319810">
                <a:moveTo>
                  <a:pt x="0" y="0"/>
                </a:moveTo>
                <a:lnTo>
                  <a:pt x="4319809" y="0"/>
                </a:lnTo>
                <a:lnTo>
                  <a:pt x="4319809" y="426581"/>
                </a:lnTo>
                <a:lnTo>
                  <a:pt x="0" y="4265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9999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984095" y="8412696"/>
            <a:ext cx="4319810" cy="426581"/>
          </a:xfrm>
          <a:custGeom>
            <a:avLst/>
            <a:gdLst/>
            <a:ahLst/>
            <a:cxnLst/>
            <a:rect r="r" b="b" t="t" l="l"/>
            <a:pathLst>
              <a:path h="426581" w="4319810">
                <a:moveTo>
                  <a:pt x="0" y="0"/>
                </a:moveTo>
                <a:lnTo>
                  <a:pt x="4319810" y="0"/>
                </a:lnTo>
                <a:lnTo>
                  <a:pt x="4319810" y="426581"/>
                </a:lnTo>
                <a:lnTo>
                  <a:pt x="0" y="4265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9999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703955" y="8412696"/>
            <a:ext cx="4319810" cy="426581"/>
          </a:xfrm>
          <a:custGeom>
            <a:avLst/>
            <a:gdLst/>
            <a:ahLst/>
            <a:cxnLst/>
            <a:rect r="r" b="b" t="t" l="l"/>
            <a:pathLst>
              <a:path h="426581" w="4319810">
                <a:moveTo>
                  <a:pt x="0" y="0"/>
                </a:moveTo>
                <a:lnTo>
                  <a:pt x="4319809" y="0"/>
                </a:lnTo>
                <a:lnTo>
                  <a:pt x="4319809" y="426581"/>
                </a:lnTo>
                <a:lnTo>
                  <a:pt x="0" y="4265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9999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1028700"/>
            <a:ext cx="15958916" cy="8914557"/>
          </a:xfrm>
          <a:custGeom>
            <a:avLst/>
            <a:gdLst/>
            <a:ahLst/>
            <a:cxnLst/>
            <a:rect r="r" b="b" t="t" l="l"/>
            <a:pathLst>
              <a:path h="8914557" w="15958916">
                <a:moveTo>
                  <a:pt x="0" y="0"/>
                </a:moveTo>
                <a:lnTo>
                  <a:pt x="15958916" y="0"/>
                </a:lnTo>
                <a:lnTo>
                  <a:pt x="15958916" y="8914557"/>
                </a:lnTo>
                <a:lnTo>
                  <a:pt x="0" y="891455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830" r="0" b="-1366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427865" y="342900"/>
            <a:ext cx="10895561" cy="685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491"/>
              </a:lnSpc>
              <a:spcBef>
                <a:spcPct val="0"/>
              </a:spcBef>
            </a:pPr>
            <a:r>
              <a:rPr lang="en-US" b="true" sz="4576">
                <a:solidFill>
                  <a:srgbClr val="FFFFFF"/>
                </a:solidFill>
                <a:latin typeface="Now Bold"/>
                <a:ea typeface="Now Bold"/>
                <a:cs typeface="Now Bold"/>
                <a:sym typeface="Now Bold"/>
              </a:rPr>
              <a:t>PRINCIPLES OF ISO 9001 :2015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51D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89475" y="-570381"/>
            <a:ext cx="2651835" cy="2651835"/>
          </a:xfrm>
          <a:custGeom>
            <a:avLst/>
            <a:gdLst/>
            <a:ahLst/>
            <a:cxnLst/>
            <a:rect r="r" b="b" t="t" l="l"/>
            <a:pathLst>
              <a:path h="2651835" w="2651835">
                <a:moveTo>
                  <a:pt x="0" y="0"/>
                </a:moveTo>
                <a:lnTo>
                  <a:pt x="2651836" y="0"/>
                </a:lnTo>
                <a:lnTo>
                  <a:pt x="2651836" y="2651835"/>
                </a:lnTo>
                <a:lnTo>
                  <a:pt x="0" y="26518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0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268456" y="171999"/>
            <a:ext cx="10787072" cy="9943002"/>
          </a:xfrm>
          <a:custGeom>
            <a:avLst/>
            <a:gdLst/>
            <a:ahLst/>
            <a:cxnLst/>
            <a:rect r="r" b="b" t="t" l="l"/>
            <a:pathLst>
              <a:path h="9943002" w="10787072">
                <a:moveTo>
                  <a:pt x="0" y="0"/>
                </a:moveTo>
                <a:lnTo>
                  <a:pt x="10787071" y="0"/>
                </a:lnTo>
                <a:lnTo>
                  <a:pt x="10787071" y="9943002"/>
                </a:lnTo>
                <a:lnTo>
                  <a:pt x="0" y="99430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99" t="-4172" r="0" b="-769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0" y="2074283"/>
            <a:ext cx="5129913" cy="13337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61"/>
              </a:lnSpc>
              <a:spcBef>
                <a:spcPct val="0"/>
              </a:spcBef>
            </a:pPr>
            <a:r>
              <a:rPr lang="en-US" b="true" sz="7073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Requirements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8700" y="3294880"/>
            <a:ext cx="5551518" cy="12236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33"/>
              </a:lnSpc>
              <a:spcBef>
                <a:spcPct val="0"/>
              </a:spcBef>
            </a:pPr>
            <a:r>
              <a:rPr lang="en-US" b="true" sz="6473">
                <a:solidFill>
                  <a:srgbClr val="0071C9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ISO 9001:2015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564957" y="4280365"/>
            <a:ext cx="5551518" cy="12236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33"/>
              </a:lnSpc>
              <a:spcBef>
                <a:spcPct val="0"/>
              </a:spcBef>
            </a:pPr>
            <a:r>
              <a:rPr lang="en-US" b="true" sz="6473">
                <a:solidFill>
                  <a:srgbClr val="0071C9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Standard :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-789475" y="8157238"/>
            <a:ext cx="2651835" cy="2651835"/>
          </a:xfrm>
          <a:custGeom>
            <a:avLst/>
            <a:gdLst/>
            <a:ahLst/>
            <a:cxnLst/>
            <a:rect r="r" b="b" t="t" l="l"/>
            <a:pathLst>
              <a:path h="2651835" w="2651835">
                <a:moveTo>
                  <a:pt x="0" y="0"/>
                </a:moveTo>
                <a:lnTo>
                  <a:pt x="2651836" y="0"/>
                </a:lnTo>
                <a:lnTo>
                  <a:pt x="2651836" y="2651836"/>
                </a:lnTo>
                <a:lnTo>
                  <a:pt x="0" y="2651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0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42A5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6150721">
            <a:off x="6080933" y="4579544"/>
            <a:ext cx="13544802" cy="1127911"/>
          </a:xfrm>
          <a:custGeom>
            <a:avLst/>
            <a:gdLst/>
            <a:ahLst/>
            <a:cxnLst/>
            <a:rect r="r" b="b" t="t" l="l"/>
            <a:pathLst>
              <a:path h="1127911" w="13544802">
                <a:moveTo>
                  <a:pt x="0" y="0"/>
                </a:moveTo>
                <a:lnTo>
                  <a:pt x="13544801" y="0"/>
                </a:lnTo>
                <a:lnTo>
                  <a:pt x="13544801" y="1127912"/>
                </a:lnTo>
                <a:lnTo>
                  <a:pt x="0" y="11279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37172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615544">
            <a:off x="10510810" y="5041623"/>
            <a:ext cx="13544802" cy="1127911"/>
          </a:xfrm>
          <a:custGeom>
            <a:avLst/>
            <a:gdLst/>
            <a:ahLst/>
            <a:cxnLst/>
            <a:rect r="r" b="b" t="t" l="l"/>
            <a:pathLst>
              <a:path h="1127911" w="13544802">
                <a:moveTo>
                  <a:pt x="0" y="0"/>
                </a:moveTo>
                <a:lnTo>
                  <a:pt x="13544801" y="0"/>
                </a:lnTo>
                <a:lnTo>
                  <a:pt x="13544801" y="1127912"/>
                </a:lnTo>
                <a:lnTo>
                  <a:pt x="0" y="11279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37172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886202" y="717494"/>
            <a:ext cx="13149369" cy="8852011"/>
          </a:xfrm>
          <a:custGeom>
            <a:avLst/>
            <a:gdLst/>
            <a:ahLst/>
            <a:cxnLst/>
            <a:rect r="r" b="b" t="t" l="l"/>
            <a:pathLst>
              <a:path h="8852011" w="13149369">
                <a:moveTo>
                  <a:pt x="0" y="0"/>
                </a:moveTo>
                <a:lnTo>
                  <a:pt x="13149369" y="0"/>
                </a:lnTo>
                <a:lnTo>
                  <a:pt x="13149369" y="8852012"/>
                </a:lnTo>
                <a:lnTo>
                  <a:pt x="0" y="885201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3" t="-568" r="0" b="-2561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2362568" y="347798"/>
            <a:ext cx="7822651" cy="1076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416"/>
              </a:lnSpc>
              <a:spcBef>
                <a:spcPct val="0"/>
              </a:spcBef>
            </a:pPr>
            <a:r>
              <a:rPr lang="en-US" b="true" sz="7013">
                <a:solidFill>
                  <a:srgbClr val="FFFFFF"/>
                </a:solidFill>
                <a:latin typeface="Now Bold"/>
                <a:ea typeface="Now Bold"/>
                <a:cs typeface="Now Bold"/>
                <a:sym typeface="Now Bold"/>
              </a:rPr>
              <a:t>PDCA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-1012494" y="1423852"/>
            <a:ext cx="7822651" cy="1076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416"/>
              </a:lnSpc>
              <a:spcBef>
                <a:spcPct val="0"/>
              </a:spcBef>
            </a:pPr>
            <a:r>
              <a:rPr lang="en-US" b="true" sz="7013">
                <a:solidFill>
                  <a:srgbClr val="0071C9"/>
                </a:solidFill>
                <a:latin typeface="Now Bold"/>
                <a:ea typeface="Now Bold"/>
                <a:cs typeface="Now Bold"/>
                <a:sym typeface="Now Bold"/>
              </a:rPr>
              <a:t>CYCLE: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-2106829" y="3354978"/>
            <a:ext cx="7822651" cy="1028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56"/>
              </a:lnSpc>
            </a:pPr>
            <a:r>
              <a:rPr lang="en-US" b="true" sz="6713">
                <a:solidFill>
                  <a:srgbClr val="FFFFFF"/>
                </a:solidFill>
                <a:latin typeface="Now Bold"/>
                <a:ea typeface="Now Bold"/>
                <a:cs typeface="Now Bold"/>
                <a:sym typeface="Now Bold"/>
              </a:rPr>
              <a:t>PLAN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-1731411" y="4431303"/>
            <a:ext cx="7822651" cy="1028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1449480" indent="-724740" lvl="1">
              <a:lnSpc>
                <a:spcPts val="8056"/>
              </a:lnSpc>
              <a:buFont typeface="Arial"/>
              <a:buChar char="•"/>
            </a:pPr>
            <a:r>
              <a:rPr lang="en-US" b="true" sz="6713">
                <a:solidFill>
                  <a:srgbClr val="0071C9"/>
                </a:solidFill>
                <a:latin typeface="Now Bold"/>
                <a:ea typeface="Now Bold"/>
                <a:cs typeface="Now Bold"/>
                <a:sym typeface="Now Bold"/>
              </a:rPr>
              <a:t>DO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-1731411" y="5605579"/>
            <a:ext cx="7822651" cy="1028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56"/>
              </a:lnSpc>
            </a:pPr>
            <a:r>
              <a:rPr lang="en-US" b="true" sz="6713">
                <a:solidFill>
                  <a:srgbClr val="FFFFFF"/>
                </a:solidFill>
                <a:latin typeface="Now Bold"/>
                <a:ea typeface="Now Bold"/>
                <a:cs typeface="Now Bold"/>
                <a:sym typeface="Now Bold"/>
              </a:rPr>
              <a:t>CHECK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-1012494" y="6844802"/>
            <a:ext cx="7822651" cy="1028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56"/>
              </a:lnSpc>
            </a:pPr>
            <a:r>
              <a:rPr lang="en-US" b="true" sz="6713">
                <a:solidFill>
                  <a:srgbClr val="0071C9"/>
                </a:solidFill>
                <a:latin typeface="Now Bold"/>
                <a:ea typeface="Now Bold"/>
                <a:cs typeface="Now Bold"/>
                <a:sym typeface="Now Bold"/>
              </a:rPr>
              <a:t>ACT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DAGdaHRkdOY</dc:identifier>
  <dcterms:modified xsi:type="dcterms:W3CDTF">2011-08-01T06:04:30Z</dcterms:modified>
  <cp:revision>1</cp:revision>
  <dc:title>White and Green Simple  Professional Business Project Presentation</dc:title>
</cp:coreProperties>
</file>