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99" r:id="rId6"/>
    <p:sldId id="260" r:id="rId7"/>
    <p:sldId id="261" r:id="rId8"/>
    <p:sldId id="262" r:id="rId9"/>
    <p:sldId id="263" r:id="rId10"/>
    <p:sldId id="264" r:id="rId11"/>
    <p:sldId id="265" r:id="rId12"/>
    <p:sldId id="266" r:id="rId13"/>
    <p:sldId id="267" r:id="rId14"/>
    <p:sldId id="268" r:id="rId15"/>
    <p:sldId id="296" r:id="rId16"/>
    <p:sldId id="277" r:id="rId17"/>
    <p:sldId id="278" r:id="rId18"/>
    <p:sldId id="279" r:id="rId19"/>
    <p:sldId id="269" r:id="rId20"/>
    <p:sldId id="275" r:id="rId21"/>
    <p:sldId id="281" r:id="rId22"/>
    <p:sldId id="282" r:id="rId23"/>
    <p:sldId id="270" r:id="rId24"/>
    <p:sldId id="271" r:id="rId25"/>
    <p:sldId id="272" r:id="rId26"/>
    <p:sldId id="273" r:id="rId27"/>
    <p:sldId id="297" r:id="rId28"/>
    <p:sldId id="298" r:id="rId29"/>
    <p:sldId id="274" r:id="rId30"/>
    <p:sldId id="280" r:id="rId31"/>
    <p:sldId id="276" r:id="rId32"/>
    <p:sldId id="283" r:id="rId33"/>
    <p:sldId id="284" r:id="rId34"/>
    <p:sldId id="300" r:id="rId35"/>
    <p:sldId id="301" r:id="rId36"/>
    <p:sldId id="302" r:id="rId37"/>
    <p:sldId id="303" r:id="rId38"/>
    <p:sldId id="304" r:id="rId39"/>
    <p:sldId id="305" r:id="rId40"/>
    <p:sldId id="306" r:id="rId41"/>
    <p:sldId id="307" r:id="rId42"/>
    <p:sldId id="308" r:id="rId43"/>
    <p:sldId id="285" r:id="rId44"/>
    <p:sldId id="309" r:id="rId45"/>
    <p:sldId id="310" r:id="rId46"/>
    <p:sldId id="311" r:id="rId47"/>
    <p:sldId id="286" r:id="rId48"/>
    <p:sldId id="287" r:id="rId49"/>
    <p:sldId id="288" r:id="rId50"/>
    <p:sldId id="289" r:id="rId51"/>
    <p:sldId id="290" r:id="rId52"/>
    <p:sldId id="291" r:id="rId53"/>
    <p:sldId id="292" r:id="rId54"/>
    <p:sldId id="293" r:id="rId55"/>
    <p:sldId id="294" r:id="rId56"/>
    <p:sldId id="295"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74" d="100"/>
          <a:sy n="74" d="100"/>
        </p:scale>
        <p:origin x="58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7F7DD6-BEF6-4B09-BE5B-2E04E23378C9}"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4012597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7F7DD6-BEF6-4B09-BE5B-2E04E23378C9}"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2606187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7F7DD6-BEF6-4B09-BE5B-2E04E23378C9}"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2928739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7F7DD6-BEF6-4B09-BE5B-2E04E23378C9}"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1332261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F7DD6-BEF6-4B09-BE5B-2E04E23378C9}" type="datetimeFigureOut">
              <a:rPr lang="en-US" smtClean="0"/>
              <a:t>12/20/2015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3260535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7F7DD6-BEF6-4B09-BE5B-2E04E23378C9}"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175455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7F7DD6-BEF6-4B09-BE5B-2E04E23378C9}" type="datetimeFigureOut">
              <a:rPr lang="en-US" smtClean="0"/>
              <a:t>12/20/2015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4293017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7F7DD6-BEF6-4B09-BE5B-2E04E23378C9}" type="datetimeFigureOut">
              <a:rPr lang="en-US" smtClean="0"/>
              <a:t>12/20/2015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654382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7F7DD6-BEF6-4B09-BE5B-2E04E23378C9}" type="datetimeFigureOut">
              <a:rPr lang="en-US" smtClean="0"/>
              <a:t>12/20/2015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3994716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F7DD6-BEF6-4B09-BE5B-2E04E23378C9}"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2564013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7F7DD6-BEF6-4B09-BE5B-2E04E23378C9}" type="datetimeFigureOut">
              <a:rPr lang="en-US" smtClean="0"/>
              <a:t>12/20/2015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9DFA-843B-4D9B-89D8-8B7B033D3A00}" type="slidenum">
              <a:rPr lang="en-US" smtClean="0"/>
              <a:t>‹#›</a:t>
            </a:fld>
            <a:endParaRPr lang="en-US"/>
          </a:p>
        </p:txBody>
      </p:sp>
    </p:spTree>
    <p:extLst>
      <p:ext uri="{BB962C8B-B14F-4D97-AF65-F5344CB8AC3E}">
        <p14:creationId xmlns:p14="http://schemas.microsoft.com/office/powerpoint/2010/main" val="47150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7F7DD6-BEF6-4B09-BE5B-2E04E23378C9}" type="datetimeFigureOut">
              <a:rPr lang="en-US" smtClean="0"/>
              <a:t>12/20/2015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F9DFA-843B-4D9B-89D8-8B7B033D3A00}" type="slidenum">
              <a:rPr lang="en-US" smtClean="0"/>
              <a:t>‹#›</a:t>
            </a:fld>
            <a:endParaRPr lang="en-US"/>
          </a:p>
        </p:txBody>
      </p:sp>
    </p:spTree>
    <p:extLst>
      <p:ext uri="{BB962C8B-B14F-4D97-AF65-F5344CB8AC3E}">
        <p14:creationId xmlns:p14="http://schemas.microsoft.com/office/powerpoint/2010/main" val="31831828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cap="all" dirty="0"/>
              <a:t>Evaluation and Analysis of Nablus Entrances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66769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Beit –Wazan intersection </a:t>
            </a:r>
          </a:p>
        </p:txBody>
      </p:sp>
      <p:pic>
        <p:nvPicPr>
          <p:cNvPr id="4" name="Content Placeholder 3" descr="C:\Users\GE60\Desktop\ابو عون\12351522_10208441125976050_1320283949_o.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362075" y="1858169"/>
            <a:ext cx="9467850" cy="4286250"/>
          </a:xfrm>
          <a:prstGeom prst="rect">
            <a:avLst/>
          </a:prstGeom>
          <a:noFill/>
          <a:ln>
            <a:noFill/>
          </a:ln>
        </p:spPr>
      </p:pic>
    </p:spTree>
    <p:extLst>
      <p:ext uri="{BB962C8B-B14F-4D97-AF65-F5344CB8AC3E}">
        <p14:creationId xmlns:p14="http://schemas.microsoft.com/office/powerpoint/2010/main" val="970784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Beit –Wazan intersection </a:t>
            </a:r>
            <a:endParaRPr lang="en-US" dirty="0"/>
          </a:p>
        </p:txBody>
      </p:sp>
      <p:sp>
        <p:nvSpPr>
          <p:cNvPr id="3" name="Content Placeholder 2"/>
          <p:cNvSpPr>
            <a:spLocks noGrp="1"/>
          </p:cNvSpPr>
          <p:nvPr>
            <p:ph idx="1"/>
          </p:nvPr>
        </p:nvSpPr>
        <p:spPr/>
        <p:txBody>
          <a:bodyPr/>
          <a:lstStyle/>
          <a:p>
            <a:r>
              <a:rPr lang="en-US" dirty="0" smtClean="0"/>
              <a:t>T </a:t>
            </a:r>
            <a:r>
              <a:rPr lang="en-US" dirty="0"/>
              <a:t>intersection that carries the traffic from Qalqilya city and a part of  Tulkarm traffic in addition to small traffic volumes from Ramallah and the western villages of Nablus, Qouseen, etc.. .</a:t>
            </a:r>
          </a:p>
          <a:p>
            <a:r>
              <a:rPr lang="en-US" dirty="0"/>
              <a:t>The other approach </a:t>
            </a:r>
            <a:r>
              <a:rPr lang="en-US" dirty="0" smtClean="0"/>
              <a:t>connects </a:t>
            </a:r>
            <a:r>
              <a:rPr lang="en-US" dirty="0"/>
              <a:t>to the major entrance street that comes from Deir-Sharaf intersection.</a:t>
            </a:r>
          </a:p>
          <a:p>
            <a:endParaRPr lang="en-US" dirty="0"/>
          </a:p>
        </p:txBody>
      </p:sp>
    </p:spTree>
    <p:extLst>
      <p:ext uri="{BB962C8B-B14F-4D97-AF65-F5344CB8AC3E}">
        <p14:creationId xmlns:p14="http://schemas.microsoft.com/office/powerpoint/2010/main" val="2126672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Deir-Sharaf intersection </a:t>
            </a:r>
          </a:p>
        </p:txBody>
      </p:sp>
      <p:pic>
        <p:nvPicPr>
          <p:cNvPr id="4" name="Content Placeholder 3" descr="C:\Users\GE60\Desktop\ابو عون\12351724_10208441125856047_1142335460_o.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333500" y="1848644"/>
            <a:ext cx="9525000" cy="4305300"/>
          </a:xfrm>
          <a:prstGeom prst="rect">
            <a:avLst/>
          </a:prstGeom>
          <a:noFill/>
          <a:ln>
            <a:noFill/>
          </a:ln>
        </p:spPr>
      </p:pic>
    </p:spTree>
    <p:extLst>
      <p:ext uri="{BB962C8B-B14F-4D97-AF65-F5344CB8AC3E}">
        <p14:creationId xmlns:p14="http://schemas.microsoft.com/office/powerpoint/2010/main" val="32935478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Deir-Sharaf intersection </a:t>
            </a:r>
            <a:endParaRPr lang="en-US" dirty="0"/>
          </a:p>
        </p:txBody>
      </p:sp>
      <p:sp>
        <p:nvSpPr>
          <p:cNvPr id="3" name="Content Placeholder 2"/>
          <p:cNvSpPr>
            <a:spLocks noGrp="1"/>
          </p:cNvSpPr>
          <p:nvPr>
            <p:ph idx="1"/>
          </p:nvPr>
        </p:nvSpPr>
        <p:spPr/>
        <p:txBody>
          <a:bodyPr/>
          <a:lstStyle/>
          <a:p>
            <a:r>
              <a:rPr lang="en-US" dirty="0"/>
              <a:t>T intersection carries traffic volume from Jenin, Nablus, and Tulkarm cities. As shown in the photo, the western approach comes from Tulkarm and continues to Nablus, while the Eastern-North comes from Jenin.</a:t>
            </a:r>
          </a:p>
        </p:txBody>
      </p:sp>
    </p:spTree>
    <p:extLst>
      <p:ext uri="{BB962C8B-B14F-4D97-AF65-F5344CB8AC3E}">
        <p14:creationId xmlns:p14="http://schemas.microsoft.com/office/powerpoint/2010/main" val="354087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 volume</a:t>
            </a:r>
            <a:endParaRPr lang="en-US" dirty="0"/>
          </a:p>
        </p:txBody>
      </p:sp>
      <p:sp>
        <p:nvSpPr>
          <p:cNvPr id="3" name="Content Placeholder 2"/>
          <p:cNvSpPr>
            <a:spLocks noGrp="1"/>
          </p:cNvSpPr>
          <p:nvPr>
            <p:ph idx="1"/>
          </p:nvPr>
        </p:nvSpPr>
        <p:spPr/>
        <p:txBody>
          <a:bodyPr/>
          <a:lstStyle/>
          <a:p>
            <a:r>
              <a:rPr lang="en-US" dirty="0" smtClean="0"/>
              <a:t>Count the traffic volume for the four intersections</a:t>
            </a:r>
          </a:p>
          <a:p>
            <a:pPr marL="514350" indent="-514350">
              <a:lnSpc>
                <a:spcPct val="150000"/>
              </a:lnSpc>
              <a:buFont typeface="+mj-lt"/>
              <a:buAutoNum type="arabicPeriod"/>
            </a:pPr>
            <a:r>
              <a:rPr lang="en-US" dirty="0" smtClean="0"/>
              <a:t>Al-Ghawi intersection </a:t>
            </a:r>
          </a:p>
          <a:p>
            <a:pPr marL="514350" indent="-514350">
              <a:lnSpc>
                <a:spcPct val="150000"/>
              </a:lnSpc>
              <a:buFont typeface="+mj-lt"/>
              <a:buAutoNum type="arabicPeriod"/>
            </a:pPr>
            <a:r>
              <a:rPr lang="en-US" dirty="0" smtClean="0"/>
              <a:t>Al-Quds intersection</a:t>
            </a:r>
          </a:p>
          <a:p>
            <a:pPr marL="514350" indent="-514350">
              <a:lnSpc>
                <a:spcPct val="150000"/>
              </a:lnSpc>
              <a:buFont typeface="+mj-lt"/>
              <a:buAutoNum type="arabicPeriod"/>
            </a:pPr>
            <a:r>
              <a:rPr lang="en-US" dirty="0" smtClean="0"/>
              <a:t>Beit –Wazan intersection </a:t>
            </a:r>
          </a:p>
          <a:p>
            <a:pPr marL="514350" indent="-514350">
              <a:lnSpc>
                <a:spcPct val="150000"/>
              </a:lnSpc>
              <a:buFont typeface="+mj-lt"/>
              <a:buAutoNum type="arabicPeriod"/>
            </a:pPr>
            <a:r>
              <a:rPr lang="en-US" dirty="0" smtClean="0"/>
              <a:t>Deir-Sharaf intersection </a:t>
            </a:r>
            <a:endParaRPr lang="en-US" dirty="0"/>
          </a:p>
        </p:txBody>
      </p:sp>
    </p:spTree>
    <p:extLst>
      <p:ext uri="{BB962C8B-B14F-4D97-AF65-F5344CB8AC3E}">
        <p14:creationId xmlns:p14="http://schemas.microsoft.com/office/powerpoint/2010/main" val="972360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7326395"/>
              </p:ext>
            </p:extLst>
          </p:nvPr>
        </p:nvGraphicFramePr>
        <p:xfrm>
          <a:off x="2644462" y="2653047"/>
          <a:ext cx="6903075" cy="1858853"/>
        </p:xfrm>
        <a:graphic>
          <a:graphicData uri="http://schemas.openxmlformats.org/drawingml/2006/table">
            <a:tbl>
              <a:tblPr firstRow="1" firstCol="1" bandRow="1"/>
              <a:tblGrid>
                <a:gridCol w="1380615"/>
                <a:gridCol w="1380615"/>
                <a:gridCol w="1380615"/>
                <a:gridCol w="1380615"/>
                <a:gridCol w="1380615"/>
              </a:tblGrid>
              <a:tr h="502277">
                <a:tc>
                  <a:txBody>
                    <a:bodyPr/>
                    <a:lstStyle/>
                    <a:p>
                      <a:pPr marL="0" marR="0">
                        <a:lnSpc>
                          <a:spcPct val="107000"/>
                        </a:lnSpc>
                        <a:spcBef>
                          <a:spcPts val="0"/>
                        </a:spcBef>
                        <a:spcAft>
                          <a:spcPts val="0"/>
                        </a:spcAft>
                      </a:pPr>
                      <a:r>
                        <a:rPr lang="en-US" sz="1200" b="1" dirty="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a:lnSpc>
                          <a:spcPct val="107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AL-Ghawi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a:lnSpc>
                          <a:spcPct val="107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Beit-Wazan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a:lnSpc>
                          <a:spcPct val="107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Deir-Sharaf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a:lnSpc>
                          <a:spcPct val="107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AL-Quds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r>
              <a:tr h="678288">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PH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7:45 – 8:45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7:15 - 8:15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7:15 - 8:15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7:15 - 8:15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678288">
                <a:tc>
                  <a:txBody>
                    <a:bodyPr/>
                    <a:lstStyle/>
                    <a:p>
                      <a:pPr marL="0" marR="0" algn="ctr">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PHV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2119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1385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896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2937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99239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Accidents (Crashes)</a:t>
            </a:r>
            <a:endParaRPr lang="en-US" dirty="0"/>
          </a:p>
        </p:txBody>
      </p:sp>
      <p:sp>
        <p:nvSpPr>
          <p:cNvPr id="3" name="Content Placeholder 2"/>
          <p:cNvSpPr>
            <a:spLocks noGrp="1"/>
          </p:cNvSpPr>
          <p:nvPr>
            <p:ph idx="1"/>
          </p:nvPr>
        </p:nvSpPr>
        <p:spPr/>
        <p:txBody>
          <a:bodyPr/>
          <a:lstStyle/>
          <a:p>
            <a:r>
              <a:rPr lang="en-US" dirty="0" smtClean="0"/>
              <a:t>Safety is an important issue when planning to improve existing facility. </a:t>
            </a:r>
          </a:p>
          <a:p>
            <a:r>
              <a:rPr lang="en-US" dirty="0" smtClean="0"/>
              <a:t>The number of crashes per year is the major indication of the safety on The intersection</a:t>
            </a:r>
          </a:p>
          <a:p>
            <a:endParaRPr lang="en-US" dirty="0"/>
          </a:p>
        </p:txBody>
      </p:sp>
    </p:spTree>
    <p:extLst>
      <p:ext uri="{BB962C8B-B14F-4D97-AF65-F5344CB8AC3E}">
        <p14:creationId xmlns:p14="http://schemas.microsoft.com/office/powerpoint/2010/main" val="508454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smtClean="0"/>
              <a:t>The numbers of crashes occur exactly at Al-Ghawi Intersection at the last 12 months are 19 crashes , regardless of their severity, and for Al-Quds Intersection are 9 crashes.</a:t>
            </a:r>
          </a:p>
          <a:p>
            <a:r>
              <a:rPr lang="en-US" dirty="0" smtClean="0"/>
              <a:t>The average was estimated to be within 15-20 crash per year at Al-Ghawi intersection and about 10 at Al-Quds intersection, in the day and night time, which is considered to be a high value.</a:t>
            </a:r>
            <a:endParaRPr lang="en-US" dirty="0"/>
          </a:p>
        </p:txBody>
      </p:sp>
    </p:spTree>
    <p:extLst>
      <p:ext uri="{BB962C8B-B14F-4D97-AF65-F5344CB8AC3E}">
        <p14:creationId xmlns:p14="http://schemas.microsoft.com/office/powerpoint/2010/main" val="1181765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46744502"/>
              </p:ext>
            </p:extLst>
          </p:nvPr>
        </p:nvGraphicFramePr>
        <p:xfrm>
          <a:off x="2640169" y="2347708"/>
          <a:ext cx="6735652" cy="4305311"/>
        </p:xfrm>
        <a:graphic>
          <a:graphicData uri="http://schemas.openxmlformats.org/drawingml/2006/table">
            <a:tbl>
              <a:tblPr firstRow="1" firstCol="1" bandRow="1"/>
              <a:tblGrid>
                <a:gridCol w="2232768"/>
                <a:gridCol w="2251442"/>
                <a:gridCol w="2251442"/>
              </a:tblGrid>
              <a:tr h="322875">
                <a:tc>
                  <a:txBody>
                    <a:bodyPr/>
                    <a:lstStyle/>
                    <a:p>
                      <a:pPr marL="0" marR="0" algn="ctr" rtl="0">
                        <a:lnSpc>
                          <a:spcPct val="107000"/>
                        </a:lnSpc>
                        <a:spcBef>
                          <a:spcPts val="0"/>
                        </a:spcBef>
                        <a:spcAft>
                          <a:spcPts val="0"/>
                        </a:spcAft>
                      </a:pPr>
                      <a:r>
                        <a:rPr lang="en-US" sz="11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Month / Year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1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No. of accidents </a:t>
                      </a:r>
                      <a:endParaRPr lang="en-US" sz="10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1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Al-Ghawi Intersection</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07000"/>
                        </a:lnSpc>
                        <a:spcBef>
                          <a:spcPts val="0"/>
                        </a:spcBef>
                        <a:spcAft>
                          <a:spcPts val="0"/>
                        </a:spcAft>
                      </a:pPr>
                      <a:r>
                        <a:rPr lang="en-US" sz="11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No. of accidents</a:t>
                      </a:r>
                      <a:endParaRPr lang="en-US" sz="1000">
                        <a:effectLst/>
                        <a:latin typeface="Calibri" panose="020F0502020204030204" pitchFamily="34" charset="0"/>
                        <a:ea typeface="Calibri" panose="020F0502020204030204" pitchFamily="34" charset="0"/>
                        <a:cs typeface="Arial" panose="020B0604020202020204" pitchFamily="34" charset="0"/>
                      </a:endParaRPr>
                    </a:p>
                    <a:p>
                      <a:pPr marL="0" marR="0" algn="ctr" rtl="0">
                        <a:lnSpc>
                          <a:spcPct val="107000"/>
                        </a:lnSpc>
                        <a:spcBef>
                          <a:spcPts val="0"/>
                        </a:spcBef>
                        <a:spcAft>
                          <a:spcPts val="0"/>
                        </a:spcAft>
                      </a:pPr>
                      <a:r>
                        <a:rPr lang="en-US" sz="11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Al-Quds Intersection</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a:noFill/>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Jan-14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Feb-14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Mar-14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Apr-14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May-14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Jun-14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Jul-14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Aug-14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Sep-14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Oct-14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Nov-14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Dec-14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Jan-15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Feb-15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Mar-15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Apr-15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May-15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Jun-15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Jul-15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Aug-15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Sep-15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167279">
                <a:tc>
                  <a:txBody>
                    <a:bodyPr/>
                    <a:lstStyle/>
                    <a:p>
                      <a:pPr marL="0" marR="0" algn="ctr" rtl="0">
                        <a:lnSpc>
                          <a:spcPct val="107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Oct-15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07000"/>
                        </a:lnSpc>
                        <a:spcBef>
                          <a:spcPts val="0"/>
                        </a:spcBef>
                        <a:spcAft>
                          <a:spcPts val="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3533" marR="63533"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238821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analysis</a:t>
            </a:r>
            <a:endParaRPr lang="en-US" dirty="0"/>
          </a:p>
        </p:txBody>
      </p:sp>
    </p:spTree>
    <p:extLst>
      <p:ext uri="{BB962C8B-B14F-4D97-AF65-F5344CB8AC3E}">
        <p14:creationId xmlns:p14="http://schemas.microsoft.com/office/powerpoint/2010/main" val="3382263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marL="514350" indent="-514350">
              <a:lnSpc>
                <a:spcPct val="150000"/>
              </a:lnSpc>
              <a:buFont typeface="+mj-lt"/>
              <a:buAutoNum type="arabicParenR"/>
            </a:pPr>
            <a:r>
              <a:rPr lang="en-US" dirty="0" smtClean="0"/>
              <a:t>Analyze </a:t>
            </a:r>
            <a:r>
              <a:rPr lang="en-US" dirty="0"/>
              <a:t>and evaluate the traffic conditions for Nablus entrances, in order to increase their efficiency at these entrances by checking traffic conditions at the mentioned entrances. </a:t>
            </a:r>
            <a:endParaRPr lang="en-US" dirty="0" smtClean="0"/>
          </a:p>
          <a:p>
            <a:pPr marL="514350" indent="-514350">
              <a:lnSpc>
                <a:spcPct val="150000"/>
              </a:lnSpc>
              <a:buFont typeface="+mj-lt"/>
              <a:buAutoNum type="arabicParenR"/>
            </a:pPr>
            <a:endParaRPr lang="en-US" dirty="0"/>
          </a:p>
          <a:p>
            <a:pPr marL="514350" indent="-514350">
              <a:lnSpc>
                <a:spcPct val="150000"/>
              </a:lnSpc>
              <a:buFont typeface="+mj-lt"/>
              <a:buAutoNum type="arabicParenR"/>
            </a:pPr>
            <a:r>
              <a:rPr lang="en-US" dirty="0" smtClean="0"/>
              <a:t>Estimation of  future conditions for the entrances .</a:t>
            </a:r>
            <a:endParaRPr lang="ar-SA" dirty="0" smtClean="0"/>
          </a:p>
          <a:p>
            <a:pPr marL="514350" indent="-514350">
              <a:lnSpc>
                <a:spcPct val="150000"/>
              </a:lnSpc>
              <a:buFont typeface="+mj-lt"/>
              <a:buAutoNum type="arabicParenR"/>
            </a:pPr>
            <a:endParaRPr lang="en-US" dirty="0"/>
          </a:p>
        </p:txBody>
      </p:sp>
    </p:spTree>
    <p:extLst>
      <p:ext uri="{BB962C8B-B14F-4D97-AF65-F5344CB8AC3E}">
        <p14:creationId xmlns:p14="http://schemas.microsoft.com/office/powerpoint/2010/main" val="758160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Analysis </a:t>
            </a:r>
            <a:br>
              <a:rPr lang="en-US" dirty="0" smtClean="0"/>
            </a:br>
            <a:endParaRPr lang="en-US" dirty="0"/>
          </a:p>
        </p:txBody>
      </p:sp>
      <p:sp>
        <p:nvSpPr>
          <p:cNvPr id="3" name="Content Placeholder 2"/>
          <p:cNvSpPr>
            <a:spLocks noGrp="1"/>
          </p:cNvSpPr>
          <p:nvPr>
            <p:ph idx="1"/>
          </p:nvPr>
        </p:nvSpPr>
        <p:spPr/>
        <p:txBody>
          <a:bodyPr/>
          <a:lstStyle/>
          <a:p>
            <a:r>
              <a:rPr lang="en-US" dirty="0" smtClean="0"/>
              <a:t>To calculate the future traffic volume, there is a need to determine the traffic growth rate ( </a:t>
            </a:r>
            <a:r>
              <a:rPr lang="en-US" dirty="0" err="1" smtClean="0"/>
              <a:t>i</a:t>
            </a:r>
            <a:r>
              <a:rPr lang="en-US" dirty="0" smtClean="0"/>
              <a:t> )</a:t>
            </a:r>
          </a:p>
          <a:p>
            <a:r>
              <a:rPr lang="en-US" dirty="0" smtClean="0"/>
              <a:t>Based on the Palestinian Central Bureau of Statistics related to number of vehicles in Nablus form 2001 to 2014.</a:t>
            </a:r>
          </a:p>
          <a:p>
            <a:r>
              <a:rPr lang="en-US" dirty="0" err="1" smtClean="0"/>
              <a:t>i</a:t>
            </a:r>
            <a:r>
              <a:rPr lang="en-US" dirty="0" smtClean="0"/>
              <a:t>=4 % .</a:t>
            </a:r>
          </a:p>
          <a:p>
            <a:endParaRPr lang="en-US" dirty="0"/>
          </a:p>
        </p:txBody>
      </p:sp>
      <p:pic>
        <p:nvPicPr>
          <p:cNvPr id="4" name="Picture 3"/>
          <p:cNvPicPr>
            <a:picLocks noChangeAspect="1"/>
          </p:cNvPicPr>
          <p:nvPr/>
        </p:nvPicPr>
        <p:blipFill>
          <a:blip r:embed="rId2"/>
          <a:stretch>
            <a:fillRect/>
          </a:stretch>
        </p:blipFill>
        <p:spPr>
          <a:xfrm>
            <a:off x="6096000" y="3586752"/>
            <a:ext cx="4554107" cy="2725148"/>
          </a:xfrm>
          <a:prstGeom prst="rect">
            <a:avLst/>
          </a:prstGeom>
        </p:spPr>
      </p:pic>
    </p:spTree>
    <p:extLst>
      <p:ext uri="{BB962C8B-B14F-4D97-AF65-F5344CB8AC3E}">
        <p14:creationId xmlns:p14="http://schemas.microsoft.com/office/powerpoint/2010/main" val="4014774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Level of service (LOS) is a measure used by traffic engineers to determine the effectiveness of elements of transportation infrastructures it is most commonly used to analyze highways, but the concept has also been applied to intersections, transit, and pedestrian facilities. The transportation LOS system uses the letters A through F, with A being the best and F being the worst. </a:t>
            </a:r>
            <a:endParaRPr lang="en-US" dirty="0"/>
          </a:p>
        </p:txBody>
      </p:sp>
    </p:spTree>
    <p:extLst>
      <p:ext uri="{BB962C8B-B14F-4D97-AF65-F5344CB8AC3E}">
        <p14:creationId xmlns:p14="http://schemas.microsoft.com/office/powerpoint/2010/main" val="34714413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of service</a:t>
            </a:r>
            <a:endParaRPr lang="en-US" dirty="0"/>
          </a:p>
        </p:txBody>
      </p:sp>
      <p:sp>
        <p:nvSpPr>
          <p:cNvPr id="3" name="Content Placeholder 2"/>
          <p:cNvSpPr>
            <a:spLocks noGrp="1"/>
          </p:cNvSpPr>
          <p:nvPr>
            <p:ph idx="1"/>
          </p:nvPr>
        </p:nvSpPr>
        <p:spPr/>
        <p:txBody>
          <a:bodyPr/>
          <a:lstStyle/>
          <a:p>
            <a:r>
              <a:rPr lang="en-US" dirty="0" smtClean="0"/>
              <a:t>SIDRA , HCS </a:t>
            </a:r>
            <a:r>
              <a:rPr lang="en-US" dirty="0" err="1" smtClean="0"/>
              <a:t>Softwares</a:t>
            </a:r>
            <a:r>
              <a:rPr lang="en-US" dirty="0" smtClean="0"/>
              <a:t> were used to estimate the level of service’s at the intersection’s while hand </a:t>
            </a:r>
            <a:r>
              <a:rPr lang="en-US" dirty="0" err="1" smtClean="0"/>
              <a:t>caculations</a:t>
            </a:r>
            <a:r>
              <a:rPr lang="en-US" dirty="0" smtClean="0"/>
              <a:t> according to HCM were also used to determine LOS’s for the links and Deir Sharaf intersection . </a:t>
            </a:r>
          </a:p>
          <a:p>
            <a:endParaRPr lang="en-US" dirty="0"/>
          </a:p>
        </p:txBody>
      </p:sp>
    </p:spTree>
    <p:extLst>
      <p:ext uri="{BB962C8B-B14F-4D97-AF65-F5344CB8AC3E}">
        <p14:creationId xmlns:p14="http://schemas.microsoft.com/office/powerpoint/2010/main" val="2100990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for Intersections (level of service) current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12579408"/>
              </p:ext>
            </p:extLst>
          </p:nvPr>
        </p:nvGraphicFramePr>
        <p:xfrm>
          <a:off x="2665928" y="3492480"/>
          <a:ext cx="6425685" cy="996934"/>
        </p:xfrm>
        <a:graphic>
          <a:graphicData uri="http://schemas.openxmlformats.org/drawingml/2006/table">
            <a:tbl>
              <a:tblPr firstRow="1" firstCol="1" bandRow="1">
                <a:tableStyleId>{5C22544A-7EE6-4342-B048-85BDC9FD1C3A}</a:tableStyleId>
              </a:tblPr>
              <a:tblGrid>
                <a:gridCol w="1285137"/>
                <a:gridCol w="1285137"/>
                <a:gridCol w="1285137"/>
                <a:gridCol w="1285137"/>
                <a:gridCol w="1285137"/>
              </a:tblGrid>
              <a:tr h="345424">
                <a:tc gridSpan="5">
                  <a:txBody>
                    <a:bodyPr/>
                    <a:lstStyle/>
                    <a:p>
                      <a:pPr marL="0" marR="0" algn="ctr">
                        <a:lnSpc>
                          <a:spcPct val="107000"/>
                        </a:lnSpc>
                        <a:spcBef>
                          <a:spcPts val="0"/>
                        </a:spcBef>
                        <a:spcAft>
                          <a:spcPts val="0"/>
                        </a:spcAft>
                      </a:pPr>
                      <a:r>
                        <a:rPr lang="en-US" sz="1200">
                          <a:effectLst/>
                        </a:rPr>
                        <a:t>Current LOS for the intersections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360">
                <a:tc>
                  <a:txBody>
                    <a:bodyPr/>
                    <a:lstStyle/>
                    <a:p>
                      <a:pPr marL="0" marR="0" algn="ctr">
                        <a:lnSpc>
                          <a:spcPct val="107000"/>
                        </a:lnSpc>
                        <a:spcBef>
                          <a:spcPts val="0"/>
                        </a:spcBef>
                        <a:spcAft>
                          <a:spcPts val="0"/>
                        </a:spcAft>
                      </a:pPr>
                      <a:r>
                        <a:rPr lang="en-US" sz="1200">
                          <a:effectLst/>
                        </a:rPr>
                        <a:t>Intersection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AL-Ghawi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Beit-Wazan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Deir-Sharaf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AL-Quds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11150">
                <a:tc>
                  <a:txBody>
                    <a:bodyPr/>
                    <a:lstStyle/>
                    <a:p>
                      <a:pPr marL="0" marR="0" algn="ctr">
                        <a:lnSpc>
                          <a:spcPct val="107000"/>
                        </a:lnSpc>
                        <a:spcBef>
                          <a:spcPts val="0"/>
                        </a:spcBef>
                        <a:spcAft>
                          <a:spcPts val="0"/>
                        </a:spcAft>
                      </a:pPr>
                      <a:r>
                        <a:rPr lang="en-US" sz="1200">
                          <a:effectLst/>
                        </a:rPr>
                        <a:t>Current LOS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dirty="0">
                          <a:effectLst/>
                        </a:rPr>
                        <a:t>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600049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for Intersections (level of service) expected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2347536"/>
              </p:ext>
            </p:extLst>
          </p:nvPr>
        </p:nvGraphicFramePr>
        <p:xfrm>
          <a:off x="2653048" y="3505359"/>
          <a:ext cx="6438565" cy="991870"/>
        </p:xfrm>
        <a:graphic>
          <a:graphicData uri="http://schemas.openxmlformats.org/drawingml/2006/table">
            <a:tbl>
              <a:tblPr firstRow="1" firstCol="1" bandRow="1">
                <a:tableStyleId>{5C22544A-7EE6-4342-B048-85BDC9FD1C3A}</a:tableStyleId>
              </a:tblPr>
              <a:tblGrid>
                <a:gridCol w="1287713"/>
                <a:gridCol w="1287713"/>
                <a:gridCol w="1287713"/>
                <a:gridCol w="1287713"/>
                <a:gridCol w="1287713"/>
              </a:tblGrid>
              <a:tr h="340360">
                <a:tc gridSpan="5">
                  <a:txBody>
                    <a:bodyPr/>
                    <a:lstStyle/>
                    <a:p>
                      <a:pPr marL="0" marR="0" algn="ctr">
                        <a:lnSpc>
                          <a:spcPct val="107000"/>
                        </a:lnSpc>
                        <a:spcBef>
                          <a:spcPts val="0"/>
                        </a:spcBef>
                        <a:spcAft>
                          <a:spcPts val="0"/>
                        </a:spcAft>
                      </a:pPr>
                      <a:r>
                        <a:rPr lang="en-US" sz="1200" dirty="0">
                          <a:effectLst/>
                        </a:rPr>
                        <a:t>Future LOS for the intersections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360">
                <a:tc>
                  <a:txBody>
                    <a:bodyPr/>
                    <a:lstStyle/>
                    <a:p>
                      <a:pPr marL="0" marR="0" algn="ctr">
                        <a:lnSpc>
                          <a:spcPct val="107000"/>
                        </a:lnSpc>
                        <a:spcBef>
                          <a:spcPts val="0"/>
                        </a:spcBef>
                        <a:spcAft>
                          <a:spcPts val="0"/>
                        </a:spcAft>
                      </a:pPr>
                      <a:r>
                        <a:rPr lang="en-US" sz="1200" dirty="0">
                          <a:effectLst/>
                        </a:rPr>
                        <a:t>Intersection</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AL-Ghawi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Beit-Wazan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Deir-Sharaf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AL-Quds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11150">
                <a:tc>
                  <a:txBody>
                    <a:bodyPr/>
                    <a:lstStyle/>
                    <a:p>
                      <a:pPr marL="0" marR="0" algn="ctr">
                        <a:lnSpc>
                          <a:spcPct val="107000"/>
                        </a:lnSpc>
                        <a:spcBef>
                          <a:spcPts val="0"/>
                        </a:spcBef>
                        <a:spcAft>
                          <a:spcPts val="0"/>
                        </a:spcAft>
                      </a:pPr>
                      <a:r>
                        <a:rPr lang="en-US" sz="1200" dirty="0">
                          <a:effectLst/>
                        </a:rPr>
                        <a:t>Future LOS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tabLst>
                          <a:tab pos="530225" algn="ctr"/>
                        </a:tabLst>
                      </a:pPr>
                      <a:r>
                        <a:rPr lang="en-US" sz="1200" dirty="0">
                          <a:effectLst/>
                        </a:rPr>
                        <a:t>F</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07312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Analysis for links (Two Lane Rural Highway) </a:t>
            </a:r>
            <a:br>
              <a:rPr lang="en-US" dirty="0" smtClean="0"/>
            </a:br>
            <a:r>
              <a:rPr lang="en-US" dirty="0" smtClean="0"/>
              <a:t>current </a:t>
            </a:r>
            <a:endParaRPr lang="en-US" dirty="0"/>
          </a:p>
        </p:txBody>
      </p:sp>
      <p:sp>
        <p:nvSpPr>
          <p:cNvPr id="3" name="Content Placeholder 2"/>
          <p:cNvSpPr>
            <a:spLocks noGrp="1"/>
          </p:cNvSpPr>
          <p:nvPr>
            <p:ph idx="1"/>
          </p:nvPr>
        </p:nvSpPr>
        <p:spPr/>
        <p:txBody>
          <a:bodyPr>
            <a:normAutofit/>
          </a:bodyPr>
          <a:lstStyle/>
          <a:p>
            <a:r>
              <a:rPr lang="en-US" sz="2000" dirty="0"/>
              <a:t>Where:</a:t>
            </a:r>
            <a:br>
              <a:rPr lang="en-US" sz="2000" dirty="0"/>
            </a:br>
            <a:r>
              <a:rPr lang="en-US" sz="2000" dirty="0"/>
              <a:t>            1: West approach in Beit-Wazan intersection</a:t>
            </a:r>
          </a:p>
          <a:p>
            <a:r>
              <a:rPr lang="en-US" sz="2000" dirty="0"/>
              <a:t>            2: North approach in Beit-Wazan intersection</a:t>
            </a:r>
          </a:p>
          <a:p>
            <a:r>
              <a:rPr lang="en-US" sz="2000" dirty="0"/>
              <a:t>            3: north approach in Deir-Sharaf intersection.</a:t>
            </a:r>
          </a:p>
          <a:p>
            <a:r>
              <a:rPr lang="en-US" sz="2000" dirty="0"/>
              <a:t>            4: West approach in Deir-Sharaf intersection.</a:t>
            </a:r>
          </a:p>
          <a:p>
            <a:r>
              <a:rPr lang="en-US" sz="2000" dirty="0"/>
              <a:t>           5: Approach C in AL-Ghawi intersection</a:t>
            </a:r>
          </a:p>
        </p:txBody>
      </p:sp>
      <p:graphicFrame>
        <p:nvGraphicFramePr>
          <p:cNvPr id="6" name="Table 5"/>
          <p:cNvGraphicFramePr>
            <a:graphicFrameLocks noGrp="1"/>
          </p:cNvGraphicFramePr>
          <p:nvPr>
            <p:extLst>
              <p:ext uri="{D42A27DB-BD31-4B8C-83A1-F6EECF244321}">
                <p14:modId xmlns:p14="http://schemas.microsoft.com/office/powerpoint/2010/main" val="4270878532"/>
              </p:ext>
            </p:extLst>
          </p:nvPr>
        </p:nvGraphicFramePr>
        <p:xfrm>
          <a:off x="3432175" y="4666774"/>
          <a:ext cx="5937250" cy="822960"/>
        </p:xfrm>
        <a:graphic>
          <a:graphicData uri="http://schemas.openxmlformats.org/drawingml/2006/table">
            <a:tbl>
              <a:tblPr firstRow="1" firstCol="1" bandRow="1"/>
              <a:tblGrid>
                <a:gridCol w="989330"/>
                <a:gridCol w="989330"/>
                <a:gridCol w="989330"/>
                <a:gridCol w="989330"/>
                <a:gridCol w="989965"/>
                <a:gridCol w="989965"/>
              </a:tblGrid>
              <a:tr h="0">
                <a:tc gridSpan="6">
                  <a:txBody>
                    <a:bodyPr/>
                    <a:lstStyle/>
                    <a:p>
                      <a:pPr marL="0" marR="0" algn="ctr">
                        <a:lnSpc>
                          <a:spcPct val="150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Current LOS’s for two lane highway links.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algn="ctr">
                        <a:lnSpc>
                          <a:spcPct val="150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Link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0">
                <a:tc>
                  <a:txBody>
                    <a:bodyPr/>
                    <a:lstStyle/>
                    <a:p>
                      <a:pPr marL="0" marR="0" algn="ctr">
                        <a:lnSpc>
                          <a:spcPct val="150000"/>
                        </a:lnSpc>
                        <a:spcBef>
                          <a:spcPts val="0"/>
                        </a:spcBef>
                        <a:spcAft>
                          <a:spcPts val="0"/>
                        </a:spcAft>
                        <a:tabLst>
                          <a:tab pos="695960" algn="l"/>
                        </a:tabLst>
                      </a:pPr>
                      <a:r>
                        <a:rPr lang="en-US" sz="1200" b="1">
                          <a:effectLst/>
                          <a:latin typeface="Times New Roman" panose="02020603050405020304" pitchFamily="18" charset="0"/>
                          <a:ea typeface="Calibri" panose="020F0502020204030204" pitchFamily="34" charset="0"/>
                          <a:cs typeface="Arial" panose="020B0604020202020204" pitchFamily="34" charset="0"/>
                        </a:rPr>
                        <a:t>LOS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C</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28755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Analysis for links (Two Lane Highway) </a:t>
            </a:r>
            <a:br>
              <a:rPr lang="en-US" dirty="0" smtClean="0"/>
            </a:br>
            <a:r>
              <a:rPr lang="en-US" dirty="0" smtClean="0"/>
              <a:t>Expected </a:t>
            </a:r>
            <a:endParaRPr lang="en-US" dirty="0"/>
          </a:p>
        </p:txBody>
      </p:sp>
      <p:sp>
        <p:nvSpPr>
          <p:cNvPr id="3" name="Content Placeholder 2"/>
          <p:cNvSpPr>
            <a:spLocks noGrp="1"/>
          </p:cNvSpPr>
          <p:nvPr>
            <p:ph idx="1"/>
          </p:nvPr>
        </p:nvSpPr>
        <p:spPr/>
        <p:txBody>
          <a:bodyPr/>
          <a:lstStyle/>
          <a:p>
            <a:r>
              <a:rPr lang="en-US" sz="2000" dirty="0"/>
              <a:t>Where:</a:t>
            </a:r>
            <a:br>
              <a:rPr lang="en-US" sz="2000" dirty="0"/>
            </a:br>
            <a:r>
              <a:rPr lang="en-US" sz="2000" dirty="0"/>
              <a:t>            1: West approach in Beit-Wazan intersection</a:t>
            </a:r>
          </a:p>
          <a:p>
            <a:r>
              <a:rPr lang="en-US" sz="2000" dirty="0"/>
              <a:t>            2: North approach in Beit-Wazan intersection</a:t>
            </a:r>
          </a:p>
          <a:p>
            <a:r>
              <a:rPr lang="en-US" sz="2000" dirty="0"/>
              <a:t>            3: north approach in Deir-Sharaf intersection.</a:t>
            </a:r>
          </a:p>
          <a:p>
            <a:r>
              <a:rPr lang="en-US" sz="2000" dirty="0"/>
              <a:t>            4: West approach in Deir-Sharaf intersection.</a:t>
            </a:r>
          </a:p>
          <a:p>
            <a:r>
              <a:rPr lang="en-US" sz="2000" dirty="0"/>
              <a:t>           5: Approach C in AL-Ghawi intersection.</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67256627"/>
              </p:ext>
            </p:extLst>
          </p:nvPr>
        </p:nvGraphicFramePr>
        <p:xfrm>
          <a:off x="3127375" y="4504214"/>
          <a:ext cx="5937250" cy="822960"/>
        </p:xfrm>
        <a:graphic>
          <a:graphicData uri="http://schemas.openxmlformats.org/drawingml/2006/table">
            <a:tbl>
              <a:tblPr firstRow="1" firstCol="1" bandRow="1"/>
              <a:tblGrid>
                <a:gridCol w="989330"/>
                <a:gridCol w="989330"/>
                <a:gridCol w="989330"/>
                <a:gridCol w="989330"/>
                <a:gridCol w="989965"/>
                <a:gridCol w="989965"/>
              </a:tblGrid>
              <a:tr h="0">
                <a:tc gridSpan="6">
                  <a:txBody>
                    <a:bodyPr/>
                    <a:lstStyle/>
                    <a:p>
                      <a:pPr marL="0" marR="0" algn="ctr">
                        <a:lnSpc>
                          <a:spcPct val="150000"/>
                        </a:lnSpc>
                        <a:spcBef>
                          <a:spcPts val="0"/>
                        </a:spcBef>
                        <a:spcAft>
                          <a:spcPts val="0"/>
                        </a:spcAft>
                      </a:pPr>
                      <a:r>
                        <a:rPr lang="en-US" sz="1200" b="1">
                          <a:solidFill>
                            <a:srgbClr val="FFFFFF"/>
                          </a:solidFill>
                          <a:effectLst/>
                          <a:latin typeface="Times New Roman" panose="02020603050405020304" pitchFamily="18" charset="0"/>
                          <a:ea typeface="Calibri" panose="020F0502020204030204" pitchFamily="34" charset="0"/>
                          <a:cs typeface="Arial" panose="020B0604020202020204" pitchFamily="34" charset="0"/>
                        </a:rPr>
                        <a:t>Future LOS’s for two lane highway links.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5B9BD5"/>
                      </a:solidFill>
                      <a:prstDash val="solid"/>
                      <a:round/>
                      <a:headEnd type="none" w="med" len="med"/>
                      <a:tailEnd type="none" w="med" len="med"/>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0" marR="0" algn="ctr">
                        <a:lnSpc>
                          <a:spcPct val="150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Link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0">
                <a:tc>
                  <a:txBody>
                    <a:bodyPr/>
                    <a:lstStyle/>
                    <a:p>
                      <a:pPr marL="0" marR="0" algn="ctr">
                        <a:lnSpc>
                          <a:spcPct val="150000"/>
                        </a:lnSpc>
                        <a:spcBef>
                          <a:spcPts val="0"/>
                        </a:spcBef>
                        <a:spcAft>
                          <a:spcPts val="0"/>
                        </a:spcAft>
                        <a:tabLst>
                          <a:tab pos="695960" algn="l"/>
                        </a:tabLst>
                      </a:pPr>
                      <a:r>
                        <a:rPr lang="en-US" sz="1200" b="1">
                          <a:effectLst/>
                          <a:latin typeface="Times New Roman" panose="02020603050405020304" pitchFamily="18" charset="0"/>
                          <a:ea typeface="Calibri" panose="020F0502020204030204" pitchFamily="34" charset="0"/>
                          <a:cs typeface="Arial" panose="020B0604020202020204" pitchFamily="34" charset="0"/>
                        </a:rPr>
                        <a:t>LOS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a:effectLst/>
                          <a:latin typeface="Times New Roman" panose="02020603050405020304" pitchFamily="18" charset="0"/>
                          <a:ea typeface="Calibri" panose="020F0502020204030204" pitchFamily="34" charset="0"/>
                          <a:cs typeface="Arial" panose="020B0604020202020204" pitchFamily="34" charset="0"/>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427669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Analysis for links </a:t>
            </a:r>
            <a:r>
              <a:rPr lang="en-US" dirty="0" smtClean="0"/>
              <a:t>(</a:t>
            </a:r>
            <a:r>
              <a:rPr lang="en-US" dirty="0" err="1" smtClean="0"/>
              <a:t>MultiLane</a:t>
            </a:r>
            <a:r>
              <a:rPr lang="en-US" dirty="0" smtClean="0"/>
              <a:t> </a:t>
            </a:r>
            <a:r>
              <a:rPr lang="en-US" dirty="0"/>
              <a:t>Rural Highway) </a:t>
            </a:r>
            <a:br>
              <a:rPr lang="en-US" dirty="0"/>
            </a:br>
            <a:r>
              <a:rPr lang="en-US" dirty="0"/>
              <a:t>current </a:t>
            </a:r>
          </a:p>
        </p:txBody>
      </p:sp>
      <p:sp>
        <p:nvSpPr>
          <p:cNvPr id="3" name="Content Placeholder 2"/>
          <p:cNvSpPr>
            <a:spLocks noGrp="1"/>
          </p:cNvSpPr>
          <p:nvPr>
            <p:ph idx="1"/>
          </p:nvPr>
        </p:nvSpPr>
        <p:spPr/>
        <p:txBody>
          <a:bodyPr>
            <a:normAutofit fontScale="62500" lnSpcReduction="20000"/>
          </a:bodyPr>
          <a:lstStyle/>
          <a:p>
            <a:pPr marL="0" indent="0">
              <a:buNone/>
            </a:pPr>
            <a:r>
              <a:rPr lang="en-US" sz="3200" dirty="0"/>
              <a:t>Where:</a:t>
            </a:r>
          </a:p>
          <a:p>
            <a:pPr marL="0" indent="0">
              <a:buNone/>
            </a:pPr>
            <a:r>
              <a:rPr lang="en-US" sz="3200" dirty="0"/>
              <a:t>           1: East approach in Beit-Wazan intersection.  </a:t>
            </a:r>
          </a:p>
          <a:p>
            <a:pPr marL="0" indent="0">
              <a:buNone/>
            </a:pPr>
            <a:r>
              <a:rPr lang="en-US" sz="3200" dirty="0"/>
              <a:t>           2: East approach in Deir-Sharaf intersection.</a:t>
            </a:r>
          </a:p>
          <a:p>
            <a:pPr marL="0" indent="0">
              <a:buNone/>
            </a:pPr>
            <a:r>
              <a:rPr lang="en-US" sz="3200" dirty="0"/>
              <a:t>           3: Approach A in </a:t>
            </a:r>
            <a:r>
              <a:rPr lang="en-US" sz="3200" dirty="0" err="1"/>
              <a:t>AL-Quds</a:t>
            </a:r>
            <a:r>
              <a:rPr lang="en-US" sz="3200" dirty="0"/>
              <a:t> intersection.</a:t>
            </a:r>
          </a:p>
          <a:p>
            <a:pPr marL="0" indent="0">
              <a:buNone/>
            </a:pPr>
            <a:r>
              <a:rPr lang="en-US" sz="3200" dirty="0"/>
              <a:t>           4: Approach B in </a:t>
            </a:r>
            <a:r>
              <a:rPr lang="en-US" sz="3200" dirty="0" err="1"/>
              <a:t>AL-Quds</a:t>
            </a:r>
            <a:r>
              <a:rPr lang="en-US" sz="3200" dirty="0"/>
              <a:t> intersection.</a:t>
            </a:r>
          </a:p>
          <a:p>
            <a:pPr marL="0" indent="0">
              <a:buNone/>
            </a:pPr>
            <a:r>
              <a:rPr lang="en-US" sz="3200" dirty="0"/>
              <a:t>           5: Approach C in </a:t>
            </a:r>
            <a:r>
              <a:rPr lang="en-US" sz="3200" dirty="0" err="1"/>
              <a:t>AL-Quds</a:t>
            </a:r>
            <a:r>
              <a:rPr lang="en-US" sz="3200" dirty="0"/>
              <a:t> intersection.</a:t>
            </a:r>
          </a:p>
          <a:p>
            <a:pPr marL="0" indent="0">
              <a:buNone/>
            </a:pPr>
            <a:r>
              <a:rPr lang="en-US" sz="3200" dirty="0"/>
              <a:t>           6: Approach D in AL-Ghawi intersection.</a:t>
            </a:r>
          </a:p>
          <a:p>
            <a:pPr marL="0" indent="0">
              <a:buNone/>
            </a:pPr>
            <a:r>
              <a:rPr lang="en-US" sz="3200" dirty="0"/>
              <a:t>           7: Approach A in AL-Ghawi intersection.</a:t>
            </a:r>
          </a:p>
          <a:p>
            <a:pPr marL="0" indent="0">
              <a:buNone/>
            </a:pPr>
            <a:r>
              <a:rPr lang="en-US" sz="3200" dirty="0"/>
              <a:t>           8: Approach B in AL-Ghawi intersection. </a:t>
            </a:r>
          </a:p>
          <a:p>
            <a:pPr marL="0" indent="0">
              <a:buNone/>
            </a:pPr>
            <a:r>
              <a:rPr lang="en-US" sz="3200" dirty="0"/>
              <a:t> </a:t>
            </a:r>
          </a:p>
          <a:p>
            <a:pPr marL="0" indent="0">
              <a:buNone/>
            </a:pPr>
            <a:r>
              <a:rPr lang="en-US" dirty="0"/>
              <a:t> </a:t>
            </a:r>
          </a:p>
          <a:p>
            <a:pPr marL="0" indent="0">
              <a:buNone/>
            </a:pPr>
            <a:r>
              <a:rPr lang="en-US" dirty="0"/>
              <a:t> </a:t>
            </a:r>
          </a:p>
          <a:p>
            <a:pPr marL="0" indent="0">
              <a:buNone/>
            </a:pPr>
            <a:r>
              <a:rPr lang="en-US" dirty="0"/>
              <a:t> </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32775327"/>
              </p:ext>
            </p:extLst>
          </p:nvPr>
        </p:nvGraphicFramePr>
        <p:xfrm>
          <a:off x="5783897" y="2990374"/>
          <a:ext cx="5988685" cy="1010920"/>
        </p:xfrm>
        <a:graphic>
          <a:graphicData uri="http://schemas.openxmlformats.org/drawingml/2006/table">
            <a:tbl>
              <a:tblPr firstRow="1" firstCol="1" bandRow="1">
                <a:tableStyleId>{5C22544A-7EE6-4342-B048-85BDC9FD1C3A}</a:tableStyleId>
              </a:tblPr>
              <a:tblGrid>
                <a:gridCol w="664845"/>
                <a:gridCol w="665480"/>
                <a:gridCol w="665480"/>
                <a:gridCol w="665480"/>
                <a:gridCol w="665480"/>
                <a:gridCol w="665480"/>
                <a:gridCol w="665480"/>
                <a:gridCol w="665480"/>
                <a:gridCol w="665480"/>
              </a:tblGrid>
              <a:tr h="346710">
                <a:tc gridSpan="9">
                  <a:txBody>
                    <a:bodyPr/>
                    <a:lstStyle/>
                    <a:p>
                      <a:pPr marL="0" marR="0" algn="ctr">
                        <a:lnSpc>
                          <a:spcPct val="107000"/>
                        </a:lnSpc>
                        <a:spcBef>
                          <a:spcPts val="0"/>
                        </a:spcBef>
                        <a:spcAft>
                          <a:spcPts val="0"/>
                        </a:spcAft>
                      </a:pPr>
                      <a:r>
                        <a:rPr lang="en-US" sz="1200">
                          <a:effectLst/>
                        </a:rPr>
                        <a:t>LOS’s for the current multilane highway links.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6710">
                <a:tc>
                  <a:txBody>
                    <a:bodyPr/>
                    <a:lstStyle/>
                    <a:p>
                      <a:pPr marL="0" marR="0" algn="ctr">
                        <a:lnSpc>
                          <a:spcPct val="107000"/>
                        </a:lnSpc>
                        <a:spcBef>
                          <a:spcPts val="0"/>
                        </a:spcBef>
                        <a:spcAft>
                          <a:spcPts val="0"/>
                        </a:spcAft>
                      </a:pPr>
                      <a:r>
                        <a:rPr lang="en-US" sz="1200">
                          <a:effectLst/>
                        </a:rPr>
                        <a:t>LINK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17500">
                <a:tc>
                  <a:txBody>
                    <a:bodyPr/>
                    <a:lstStyle/>
                    <a:p>
                      <a:pPr marL="0" marR="0" algn="ctr">
                        <a:lnSpc>
                          <a:spcPct val="107000"/>
                        </a:lnSpc>
                        <a:spcBef>
                          <a:spcPts val="0"/>
                        </a:spcBef>
                        <a:spcAft>
                          <a:spcPts val="0"/>
                        </a:spcAft>
                      </a:pPr>
                      <a:r>
                        <a:rPr lang="en-US" sz="1200">
                          <a:effectLst/>
                        </a:rPr>
                        <a:t>LOS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687828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Analysis for links </a:t>
            </a:r>
            <a:r>
              <a:rPr lang="en-US" dirty="0" smtClean="0"/>
              <a:t>(</a:t>
            </a:r>
            <a:r>
              <a:rPr lang="en-US" dirty="0" err="1" smtClean="0"/>
              <a:t>MultiLane</a:t>
            </a:r>
            <a:r>
              <a:rPr lang="en-US" dirty="0" smtClean="0"/>
              <a:t> </a:t>
            </a:r>
            <a:r>
              <a:rPr lang="en-US" dirty="0"/>
              <a:t>Rural Highway) </a:t>
            </a:r>
            <a:br>
              <a:rPr lang="en-US" dirty="0"/>
            </a:br>
            <a:r>
              <a:rPr lang="en-US" dirty="0"/>
              <a:t>current </a:t>
            </a:r>
          </a:p>
        </p:txBody>
      </p:sp>
      <p:sp>
        <p:nvSpPr>
          <p:cNvPr id="3" name="Content Placeholder 2"/>
          <p:cNvSpPr>
            <a:spLocks noGrp="1"/>
          </p:cNvSpPr>
          <p:nvPr>
            <p:ph idx="1"/>
          </p:nvPr>
        </p:nvSpPr>
        <p:spPr/>
        <p:txBody>
          <a:bodyPr>
            <a:normAutofit fontScale="62500" lnSpcReduction="20000"/>
          </a:bodyPr>
          <a:lstStyle/>
          <a:p>
            <a:pPr marL="0" indent="0">
              <a:buNone/>
            </a:pPr>
            <a:r>
              <a:rPr lang="en-US" sz="3200" dirty="0"/>
              <a:t>Where:</a:t>
            </a:r>
          </a:p>
          <a:p>
            <a:pPr marL="0" indent="0">
              <a:buNone/>
            </a:pPr>
            <a:r>
              <a:rPr lang="en-US" sz="3200" dirty="0"/>
              <a:t>           1: East approach in Beit-Wazan intersection.  </a:t>
            </a:r>
          </a:p>
          <a:p>
            <a:pPr marL="0" indent="0">
              <a:buNone/>
            </a:pPr>
            <a:r>
              <a:rPr lang="en-US" sz="3200" dirty="0"/>
              <a:t>           2: East approach in Deir-Sharaf intersection.</a:t>
            </a:r>
          </a:p>
          <a:p>
            <a:pPr marL="0" indent="0">
              <a:buNone/>
            </a:pPr>
            <a:r>
              <a:rPr lang="en-US" sz="3200" dirty="0"/>
              <a:t>           3: Approach A in </a:t>
            </a:r>
            <a:r>
              <a:rPr lang="en-US" sz="3200" dirty="0" err="1"/>
              <a:t>AL-Quds</a:t>
            </a:r>
            <a:r>
              <a:rPr lang="en-US" sz="3200" dirty="0"/>
              <a:t> intersection.</a:t>
            </a:r>
          </a:p>
          <a:p>
            <a:pPr marL="0" indent="0">
              <a:buNone/>
            </a:pPr>
            <a:r>
              <a:rPr lang="en-US" sz="3200" dirty="0"/>
              <a:t>           4: Approach B in </a:t>
            </a:r>
            <a:r>
              <a:rPr lang="en-US" sz="3200" dirty="0" err="1"/>
              <a:t>AL-Quds</a:t>
            </a:r>
            <a:r>
              <a:rPr lang="en-US" sz="3200" dirty="0"/>
              <a:t> intersection.</a:t>
            </a:r>
          </a:p>
          <a:p>
            <a:pPr marL="0" indent="0">
              <a:buNone/>
            </a:pPr>
            <a:r>
              <a:rPr lang="en-US" sz="3200" dirty="0"/>
              <a:t>           5: Approach C in </a:t>
            </a:r>
            <a:r>
              <a:rPr lang="en-US" sz="3200" dirty="0" err="1"/>
              <a:t>AL-Quds</a:t>
            </a:r>
            <a:r>
              <a:rPr lang="en-US" sz="3200" dirty="0"/>
              <a:t> intersection.</a:t>
            </a:r>
          </a:p>
          <a:p>
            <a:pPr marL="0" indent="0">
              <a:buNone/>
            </a:pPr>
            <a:r>
              <a:rPr lang="en-US" sz="3200" dirty="0"/>
              <a:t>           6: Approach D in AL-Ghawi intersection.</a:t>
            </a:r>
          </a:p>
          <a:p>
            <a:pPr marL="0" indent="0">
              <a:buNone/>
            </a:pPr>
            <a:r>
              <a:rPr lang="en-US" sz="3200" dirty="0"/>
              <a:t>           7: Approach A in AL-Ghawi intersection.</a:t>
            </a:r>
          </a:p>
          <a:p>
            <a:pPr marL="0" indent="0">
              <a:buNone/>
            </a:pPr>
            <a:r>
              <a:rPr lang="en-US" sz="3200" dirty="0"/>
              <a:t>           8: Approach B in AL-Ghawi intersection</a:t>
            </a:r>
            <a:r>
              <a:rPr lang="en-US" dirty="0"/>
              <a:t>. </a:t>
            </a:r>
          </a:p>
          <a:p>
            <a:pPr marL="0" indent="0">
              <a:buNone/>
            </a:pPr>
            <a:r>
              <a:rPr lang="en-US" dirty="0"/>
              <a:t> </a:t>
            </a:r>
          </a:p>
          <a:p>
            <a:pPr marL="0" indent="0">
              <a:buNone/>
            </a:pPr>
            <a:r>
              <a:rPr lang="en-US" dirty="0"/>
              <a:t> </a:t>
            </a:r>
          </a:p>
          <a:p>
            <a:pPr marL="0" indent="0">
              <a:buNone/>
            </a:pPr>
            <a:r>
              <a:rPr lang="en-US" dirty="0"/>
              <a:t> </a:t>
            </a:r>
          </a:p>
          <a:p>
            <a:r>
              <a:rPr lang="en-US" dirty="0"/>
              <a:t> </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32116717"/>
              </p:ext>
            </p:extLst>
          </p:nvPr>
        </p:nvGraphicFramePr>
        <p:xfrm>
          <a:off x="5661977" y="2990374"/>
          <a:ext cx="5988685" cy="1010920"/>
        </p:xfrm>
        <a:graphic>
          <a:graphicData uri="http://schemas.openxmlformats.org/drawingml/2006/table">
            <a:tbl>
              <a:tblPr firstRow="1" firstCol="1" bandRow="1">
                <a:tableStyleId>{5C22544A-7EE6-4342-B048-85BDC9FD1C3A}</a:tableStyleId>
              </a:tblPr>
              <a:tblGrid>
                <a:gridCol w="664845"/>
                <a:gridCol w="665480"/>
                <a:gridCol w="665480"/>
                <a:gridCol w="665480"/>
                <a:gridCol w="665480"/>
                <a:gridCol w="665480"/>
                <a:gridCol w="665480"/>
                <a:gridCol w="665480"/>
                <a:gridCol w="665480"/>
              </a:tblGrid>
              <a:tr h="346710">
                <a:tc gridSpan="9">
                  <a:txBody>
                    <a:bodyPr/>
                    <a:lstStyle/>
                    <a:p>
                      <a:pPr marL="0" marR="0" algn="ctr">
                        <a:lnSpc>
                          <a:spcPct val="107000"/>
                        </a:lnSpc>
                        <a:spcBef>
                          <a:spcPts val="0"/>
                        </a:spcBef>
                        <a:spcAft>
                          <a:spcPts val="0"/>
                        </a:spcAft>
                      </a:pPr>
                      <a:r>
                        <a:rPr lang="en-US" sz="1200">
                          <a:effectLst/>
                        </a:rPr>
                        <a:t>LOS’s for the current multilane highway links.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6710">
                <a:tc>
                  <a:txBody>
                    <a:bodyPr/>
                    <a:lstStyle/>
                    <a:p>
                      <a:pPr marL="0" marR="0" algn="ctr">
                        <a:lnSpc>
                          <a:spcPct val="107000"/>
                        </a:lnSpc>
                        <a:spcBef>
                          <a:spcPts val="0"/>
                        </a:spcBef>
                        <a:spcAft>
                          <a:spcPts val="0"/>
                        </a:spcAft>
                      </a:pPr>
                      <a:r>
                        <a:rPr lang="en-US" sz="1200">
                          <a:effectLst/>
                        </a:rPr>
                        <a:t>LINK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17500">
                <a:tc>
                  <a:txBody>
                    <a:bodyPr/>
                    <a:lstStyle/>
                    <a:p>
                      <a:pPr marL="0" marR="0" algn="ctr">
                        <a:lnSpc>
                          <a:spcPct val="107000"/>
                        </a:lnSpc>
                        <a:spcBef>
                          <a:spcPts val="0"/>
                        </a:spcBef>
                        <a:spcAft>
                          <a:spcPts val="0"/>
                        </a:spcAft>
                      </a:pPr>
                      <a:r>
                        <a:rPr lang="en-US" sz="1200">
                          <a:effectLst/>
                        </a:rPr>
                        <a:t>LOS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1200" dirty="0">
                          <a:effectLst/>
                        </a:rPr>
                        <a:t>B</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7794440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 SIGNAL WARRANT</a:t>
            </a:r>
            <a:endParaRPr lang="en-US" dirty="0"/>
          </a:p>
        </p:txBody>
      </p:sp>
      <p:sp>
        <p:nvSpPr>
          <p:cNvPr id="3" name="Content Placeholder 2"/>
          <p:cNvSpPr>
            <a:spLocks noGrp="1"/>
          </p:cNvSpPr>
          <p:nvPr>
            <p:ph idx="1"/>
          </p:nvPr>
        </p:nvSpPr>
        <p:spPr/>
        <p:txBody>
          <a:bodyPr/>
          <a:lstStyle/>
          <a:p>
            <a:r>
              <a:rPr lang="en-US" dirty="0" smtClean="0"/>
              <a:t>A warrant is a set of criteria which can be used to define the relative need for a particular traffic control device (traffic signal, etc.). </a:t>
            </a:r>
          </a:p>
          <a:p>
            <a:r>
              <a:rPr lang="en-US" dirty="0" smtClean="0"/>
              <a:t>In order to achieve the purpose to check the four intersections for</a:t>
            </a:r>
          </a:p>
          <a:p>
            <a:r>
              <a:rPr lang="en-US" dirty="0" smtClean="0"/>
              <a:t>TRAFFIC SIGNAL WARRANT , PC WARRANT SOFTWARE was used .  </a:t>
            </a:r>
            <a:endParaRPr lang="en-US" dirty="0"/>
          </a:p>
        </p:txBody>
      </p:sp>
    </p:spTree>
    <p:extLst>
      <p:ext uri="{BB962C8B-B14F-4D97-AF65-F5344CB8AC3E}">
        <p14:creationId xmlns:p14="http://schemas.microsoft.com/office/powerpoint/2010/main" val="2483943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of work</a:t>
            </a:r>
            <a:endParaRPr lang="en-US" dirty="0"/>
          </a:p>
        </p:txBody>
      </p:sp>
      <p:sp>
        <p:nvSpPr>
          <p:cNvPr id="3" name="Content Placeholder 2"/>
          <p:cNvSpPr>
            <a:spLocks noGrp="1"/>
          </p:cNvSpPr>
          <p:nvPr>
            <p:ph idx="1"/>
          </p:nvPr>
        </p:nvSpPr>
        <p:spPr/>
        <p:txBody>
          <a:bodyPr>
            <a:normAutofit fontScale="85000" lnSpcReduction="10000"/>
          </a:bodyPr>
          <a:lstStyle/>
          <a:p>
            <a:pPr marL="514350" indent="-514350">
              <a:lnSpc>
                <a:spcPct val="150000"/>
              </a:lnSpc>
              <a:buFont typeface="+mj-lt"/>
              <a:buAutoNum type="arabicParenR"/>
            </a:pPr>
            <a:r>
              <a:rPr lang="en-US" dirty="0" smtClean="0"/>
              <a:t>The significance of the work is to study the entrances of </a:t>
            </a:r>
            <a:r>
              <a:rPr lang="en-US" dirty="0" err="1" smtClean="0"/>
              <a:t>nablus</a:t>
            </a:r>
            <a:r>
              <a:rPr lang="en-US" dirty="0" smtClean="0"/>
              <a:t> city. Since it has an importance to facilitate traveling from </a:t>
            </a:r>
            <a:r>
              <a:rPr lang="en-US" dirty="0" err="1" smtClean="0"/>
              <a:t>nablus</a:t>
            </a:r>
            <a:r>
              <a:rPr lang="en-US" dirty="0" smtClean="0"/>
              <a:t> to other cities and villages, and vice versa. </a:t>
            </a:r>
          </a:p>
          <a:p>
            <a:pPr marL="514350" indent="-514350">
              <a:lnSpc>
                <a:spcPct val="150000"/>
              </a:lnSpc>
              <a:buFont typeface="+mj-lt"/>
              <a:buAutoNum type="arabicParenR"/>
            </a:pPr>
            <a:endParaRPr lang="en-US" dirty="0" smtClean="0"/>
          </a:p>
          <a:p>
            <a:pPr marL="514350" indent="-514350">
              <a:lnSpc>
                <a:spcPct val="150000"/>
              </a:lnSpc>
              <a:buFont typeface="+mj-lt"/>
              <a:buAutoNum type="arabicParenR"/>
            </a:pPr>
            <a:r>
              <a:rPr lang="en-US" dirty="0" smtClean="0"/>
              <a:t>The volume at these intersections is relatively high, and expected to increase significantly in future, due to the population growth and </a:t>
            </a:r>
            <a:r>
              <a:rPr lang="en-US" dirty="0" err="1" smtClean="0"/>
              <a:t>nablus</a:t>
            </a:r>
            <a:r>
              <a:rPr lang="en-US" dirty="0" smtClean="0"/>
              <a:t> economical position. This growth will make the movement more complicated.</a:t>
            </a:r>
          </a:p>
          <a:p>
            <a:endParaRPr lang="en-US" dirty="0"/>
          </a:p>
        </p:txBody>
      </p:sp>
    </p:spTree>
    <p:extLst>
      <p:ext uri="{BB962C8B-B14F-4D97-AF65-F5344CB8AC3E}">
        <p14:creationId xmlns:p14="http://schemas.microsoft.com/office/powerpoint/2010/main" val="31764183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stretch>
            <a:fillRect/>
          </a:stretch>
        </p:blipFill>
        <p:spPr>
          <a:xfrm>
            <a:off x="6403171" y="850006"/>
            <a:ext cx="5380998" cy="5821250"/>
          </a:xfrm>
          <a:prstGeom prst="rect">
            <a:avLst/>
          </a:prstGeom>
        </p:spPr>
      </p:pic>
      <p:sp>
        <p:nvSpPr>
          <p:cNvPr id="5" name="Rectangle 4"/>
          <p:cNvSpPr/>
          <p:nvPr/>
        </p:nvSpPr>
        <p:spPr>
          <a:xfrm>
            <a:off x="463014" y="1967865"/>
            <a:ext cx="6096000" cy="1122743"/>
          </a:xfrm>
          <a:prstGeom prst="rect">
            <a:avLst/>
          </a:prstGeom>
        </p:spPr>
        <p:txBody>
          <a:bodyPr>
            <a:spAutoFit/>
          </a:bodyPr>
          <a:lstStyle/>
          <a:p>
            <a:pPr>
              <a:lnSpc>
                <a:spcPct val="200000"/>
              </a:lnSpc>
            </a:pPr>
            <a:r>
              <a:rPr lang="en-US" dirty="0" smtClean="0"/>
              <a:t>Warrant 1, Eight-Hour Vehicular Volume condition A,</a:t>
            </a:r>
          </a:p>
          <a:p>
            <a:pPr>
              <a:lnSpc>
                <a:spcPct val="200000"/>
              </a:lnSpc>
            </a:pPr>
            <a:r>
              <a:rPr lang="en-US" dirty="0" smtClean="0"/>
              <a:t> check for Al-Ghawi </a:t>
            </a:r>
            <a:r>
              <a:rPr lang="en-US" dirty="0" err="1" smtClean="0"/>
              <a:t>intersection.obtained</a:t>
            </a:r>
            <a:r>
              <a:rPr lang="en-US" dirty="0" smtClean="0"/>
              <a:t> using PC WARRANT .</a:t>
            </a:r>
            <a:endParaRPr lang="en-US" dirty="0"/>
          </a:p>
        </p:txBody>
      </p:sp>
    </p:spTree>
    <p:extLst>
      <p:ext uri="{BB962C8B-B14F-4D97-AF65-F5344CB8AC3E}">
        <p14:creationId xmlns:p14="http://schemas.microsoft.com/office/powerpoint/2010/main" val="38172128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45684440"/>
              </p:ext>
            </p:extLst>
          </p:nvPr>
        </p:nvGraphicFramePr>
        <p:xfrm>
          <a:off x="838201" y="2133598"/>
          <a:ext cx="10886438" cy="3962404"/>
        </p:xfrm>
        <a:graphic>
          <a:graphicData uri="http://schemas.openxmlformats.org/drawingml/2006/table">
            <a:tbl>
              <a:tblPr rtl="1" firstRow="1" firstCol="1" bandRow="1"/>
              <a:tblGrid>
                <a:gridCol w="2125678"/>
                <a:gridCol w="1954500"/>
                <a:gridCol w="1724559"/>
                <a:gridCol w="1724559"/>
                <a:gridCol w="3357142"/>
              </a:tblGrid>
              <a:tr h="990601">
                <a:tc>
                  <a:txBody>
                    <a:bodyPr/>
                    <a:lstStyle/>
                    <a:p>
                      <a:pPr marL="0" marR="0" algn="ctr" rtl="0">
                        <a:lnSpc>
                          <a:spcPct val="150000"/>
                        </a:lnSpc>
                        <a:spcBef>
                          <a:spcPts val="0"/>
                        </a:spcBef>
                        <a:spcAft>
                          <a:spcPts val="0"/>
                        </a:spcAft>
                      </a:pPr>
                      <a:r>
                        <a:rPr lang="en-US" sz="12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Deir Sharaf</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50000"/>
                        </a:lnSpc>
                        <a:spcBef>
                          <a:spcPts val="0"/>
                        </a:spcBef>
                        <a:spcAft>
                          <a:spcPts val="0"/>
                        </a:spcAft>
                      </a:pPr>
                      <a:r>
                        <a:rPr lang="en-US" sz="12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Beit Wazan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50000"/>
                        </a:lnSpc>
                        <a:spcBef>
                          <a:spcPts val="0"/>
                        </a:spcBef>
                        <a:spcAft>
                          <a:spcPts val="0"/>
                        </a:spcAft>
                      </a:pPr>
                      <a:r>
                        <a:rPr lang="en-US" sz="12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AlQuds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50000"/>
                        </a:lnSpc>
                        <a:spcBef>
                          <a:spcPts val="0"/>
                        </a:spcBef>
                        <a:spcAft>
                          <a:spcPts val="0"/>
                        </a:spcAft>
                      </a:pPr>
                      <a:r>
                        <a:rPr lang="en-US" sz="1200">
                          <a:solidFill>
                            <a:srgbClr val="FFFFFF"/>
                          </a:solidFill>
                          <a:effectLst/>
                          <a:latin typeface="Times New Roman" panose="02020603050405020304" pitchFamily="18" charset="0"/>
                          <a:ea typeface="Calibri" panose="020F0502020204030204" pitchFamily="34" charset="0"/>
                          <a:cs typeface="Arial" panose="020B0604020202020204" pitchFamily="34" charset="0"/>
                        </a:rPr>
                        <a:t>AlGhawi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marL="0" marR="0" algn="ctr" rtl="0">
                        <a:lnSpc>
                          <a:spcPct val="150000"/>
                        </a:lnSpc>
                        <a:spcBef>
                          <a:spcPts val="0"/>
                        </a:spcBef>
                        <a:spcAft>
                          <a:spcPts val="0"/>
                        </a:spcAft>
                      </a:pPr>
                      <a:r>
                        <a:rPr lang="ar-SA"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r>
              <a:tr h="990601">
                <a:tc>
                  <a:txBody>
                    <a:bodyPr/>
                    <a:lstStyle/>
                    <a:p>
                      <a:pPr marL="0" marR="0" algn="ctr" rtl="0">
                        <a:lnSpc>
                          <a:spcPct val="150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Met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Met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Warrant 1, Eight-Hour Vehicular Volume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r h="990601">
                <a:tc>
                  <a:txBody>
                    <a:bodyPr/>
                    <a:lstStyle/>
                    <a:p>
                      <a:pPr marL="0" marR="0" algn="ctr" rtl="0">
                        <a:lnSpc>
                          <a:spcPct val="150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Met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Met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marL="0" marR="0" algn="ctr" rtl="0">
                        <a:lnSpc>
                          <a:spcPct val="150000"/>
                        </a:lnSpc>
                        <a:spcBef>
                          <a:spcPts val="0"/>
                        </a:spcBef>
                        <a:spcAft>
                          <a:spcPts val="0"/>
                        </a:spcAft>
                      </a:pPr>
                      <a:r>
                        <a:rPr lang="en-US" sz="1200" b="1">
                          <a:effectLst/>
                          <a:latin typeface="Times New Roman" panose="02020603050405020304" pitchFamily="18" charset="0"/>
                          <a:ea typeface="Calibri" panose="020F0502020204030204" pitchFamily="34" charset="0"/>
                          <a:cs typeface="Arial" panose="020B0604020202020204" pitchFamily="34" charset="0"/>
                        </a:rPr>
                        <a:t>Warrant 2, Four-Hour Vehicular Volume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r h="990601">
                <a:tc>
                  <a:txBody>
                    <a:bodyPr/>
                    <a:lstStyle/>
                    <a:p>
                      <a:pPr marL="0" marR="0" algn="ctr" rtl="0">
                        <a:lnSpc>
                          <a:spcPct val="150000"/>
                        </a:lnSpc>
                        <a:spcBef>
                          <a:spcPts val="0"/>
                        </a:spcBef>
                        <a:spcAft>
                          <a:spcPts val="0"/>
                        </a:spcAft>
                      </a:pPr>
                      <a:r>
                        <a:rPr lang="en-US" sz="1100" b="1">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Met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100">
                          <a:effectLst/>
                          <a:latin typeface="Times New Roman" panose="02020603050405020304" pitchFamily="18" charset="0"/>
                          <a:ea typeface="Calibri" panose="020F0502020204030204" pitchFamily="34" charset="0"/>
                          <a:cs typeface="Arial" panose="020B0604020202020204" pitchFamily="34" charset="0"/>
                        </a:rPr>
                        <a:t>Not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c>
                  <a:txBody>
                    <a:bodyPr/>
                    <a:lstStyle/>
                    <a:p>
                      <a:pPr marL="0" marR="0" algn="ctr" rtl="0">
                        <a:lnSpc>
                          <a:spcPct val="150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Warrant 3, Peak Hour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DEEAF6"/>
                    </a:solidFill>
                  </a:tcPr>
                </a:tc>
              </a:tr>
            </a:tbl>
          </a:graphicData>
        </a:graphic>
      </p:graphicFrame>
    </p:spTree>
    <p:extLst>
      <p:ext uri="{BB962C8B-B14F-4D97-AF65-F5344CB8AC3E}">
        <p14:creationId xmlns:p14="http://schemas.microsoft.com/office/powerpoint/2010/main" val="1201524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DESIGN OF TRAFFIC SIGNALS</a:t>
            </a:r>
            <a:endParaRPr lang="en-US" dirty="0"/>
          </a:p>
        </p:txBody>
      </p:sp>
    </p:spTree>
    <p:extLst>
      <p:ext uri="{BB962C8B-B14F-4D97-AF65-F5344CB8AC3E}">
        <p14:creationId xmlns:p14="http://schemas.microsoft.com/office/powerpoint/2010/main" val="362402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 Ghawi Intersection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58850" y="1571223"/>
            <a:ext cx="8474299" cy="4533363"/>
          </a:xfrm>
        </p:spPr>
      </p:pic>
    </p:spTree>
    <p:extLst>
      <p:ext uri="{BB962C8B-B14F-4D97-AF65-F5344CB8AC3E}">
        <p14:creationId xmlns:p14="http://schemas.microsoft.com/office/powerpoint/2010/main" val="6849339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for Al-</a:t>
            </a:r>
            <a:r>
              <a:rPr lang="en-US" dirty="0" err="1" smtClean="0"/>
              <a:t>Ghawi</a:t>
            </a:r>
            <a:endParaRPr lang="ar-SA"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38648" y="2113861"/>
            <a:ext cx="2752389" cy="307329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044744" y="2066321"/>
            <a:ext cx="2775531" cy="3125598"/>
          </a:xfrm>
        </p:spPr>
      </p:pic>
    </p:spTree>
    <p:extLst>
      <p:ext uri="{BB962C8B-B14F-4D97-AF65-F5344CB8AC3E}">
        <p14:creationId xmlns:p14="http://schemas.microsoft.com/office/powerpoint/2010/main" val="10070470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Phases for Al-</a:t>
            </a:r>
            <a:r>
              <a:rPr lang="en-US" dirty="0" err="1" smtClean="0"/>
              <a:t>Ghawi</a:t>
            </a:r>
            <a:endParaRPr lang="ar-SA"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71223" y="1892466"/>
            <a:ext cx="2915052" cy="3308978"/>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954592" y="1957712"/>
            <a:ext cx="2870445" cy="3243732"/>
          </a:xfrm>
        </p:spPr>
      </p:pic>
    </p:spTree>
    <p:extLst>
      <p:ext uri="{BB962C8B-B14F-4D97-AF65-F5344CB8AC3E}">
        <p14:creationId xmlns:p14="http://schemas.microsoft.com/office/powerpoint/2010/main" val="42521184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Calculations</a:t>
            </a:r>
            <a:endParaRPr lang="ar-SA" dirty="0"/>
          </a:p>
        </p:txBody>
      </p:sp>
      <p:sp>
        <p:nvSpPr>
          <p:cNvPr id="3" name="Content Placeholder 2"/>
          <p:cNvSpPr>
            <a:spLocks noGrp="1"/>
          </p:cNvSpPr>
          <p:nvPr>
            <p:ph idx="1"/>
          </p:nvPr>
        </p:nvSpPr>
        <p:spPr/>
        <p:txBody>
          <a:bodyPr>
            <a:normAutofit/>
          </a:bodyPr>
          <a:lstStyle/>
          <a:p>
            <a:pPr marL="0" indent="0">
              <a:buNone/>
            </a:pPr>
            <a:r>
              <a:rPr lang="en-US" dirty="0" smtClean="0">
                <a:cs typeface="+mj-cs"/>
              </a:rPr>
              <a:t>This table summarizes the volume, flow, saturation flow and Y</a:t>
            </a:r>
            <a:r>
              <a:rPr lang="en-US" baseline="-25000" dirty="0" smtClean="0">
                <a:cs typeface="+mj-cs"/>
              </a:rPr>
              <a:t>i </a:t>
            </a:r>
            <a:r>
              <a:rPr lang="en-US" dirty="0">
                <a:cs typeface="+mj-cs"/>
              </a:rPr>
              <a:t> </a:t>
            </a:r>
            <a:r>
              <a:rPr lang="en-US" dirty="0" smtClean="0">
                <a:cs typeface="+mj-cs"/>
              </a:rPr>
              <a:t>for every approach </a:t>
            </a:r>
          </a:p>
          <a:p>
            <a:pPr marL="0" indent="0">
              <a:buNone/>
            </a:pPr>
            <a:endParaRPr lang="en-US" dirty="0" smtClean="0">
              <a:cs typeface="+mj-cs"/>
            </a:endParaRPr>
          </a:p>
          <a:p>
            <a:pPr marL="0" indent="0">
              <a:buNone/>
            </a:pPr>
            <a:endParaRPr lang="en-US" dirty="0">
              <a:cs typeface="+mj-cs"/>
            </a:endParaRPr>
          </a:p>
          <a:p>
            <a:pPr marL="0" indent="0">
              <a:buNone/>
            </a:pPr>
            <a:endParaRPr lang="en-US" dirty="0" smtClean="0">
              <a:cs typeface="+mj-cs"/>
            </a:endParaRPr>
          </a:p>
          <a:p>
            <a:pPr marL="0" indent="0">
              <a:buNone/>
            </a:pPr>
            <a:endParaRPr lang="en-US" dirty="0">
              <a:cs typeface="+mj-cs"/>
            </a:endParaRPr>
          </a:p>
          <a:p>
            <a:pPr marL="0" indent="0">
              <a:buNone/>
            </a:pPr>
            <a:endParaRPr lang="en-US" dirty="0" smtClean="0">
              <a:cs typeface="+mj-cs"/>
            </a:endParaRPr>
          </a:p>
          <a:p>
            <a:pPr marL="0" indent="0">
              <a:buNone/>
            </a:pPr>
            <a:r>
              <a:rPr lang="en-US" dirty="0"/>
              <a:t>Sum (Yi) = 0.53</a:t>
            </a:r>
          </a:p>
          <a:p>
            <a:pPr marL="0" indent="0">
              <a:buNone/>
            </a:pPr>
            <a:endParaRPr lang="ar-SA" dirty="0">
              <a:cs typeface="+mj-cs"/>
            </a:endParaRPr>
          </a:p>
        </p:txBody>
      </p:sp>
      <p:graphicFrame>
        <p:nvGraphicFramePr>
          <p:cNvPr id="4" name="Table 3"/>
          <p:cNvGraphicFramePr>
            <a:graphicFrameLocks noGrp="1"/>
          </p:cNvGraphicFramePr>
          <p:nvPr>
            <p:extLst>
              <p:ext uri="{D42A27DB-BD31-4B8C-83A1-F6EECF244321}">
                <p14:modId xmlns:p14="http://schemas.microsoft.com/office/powerpoint/2010/main" val="1904121067"/>
              </p:ext>
            </p:extLst>
          </p:nvPr>
        </p:nvGraphicFramePr>
        <p:xfrm>
          <a:off x="1803042" y="3078049"/>
          <a:ext cx="7547020" cy="1957589"/>
        </p:xfrm>
        <a:graphic>
          <a:graphicData uri="http://schemas.openxmlformats.org/drawingml/2006/table">
            <a:tbl>
              <a:tblPr firstRow="1" firstCol="1" bandRow="1">
                <a:tableStyleId>{5C22544A-7EE6-4342-B048-85BDC9FD1C3A}</a:tableStyleId>
              </a:tblPr>
              <a:tblGrid>
                <a:gridCol w="1440510"/>
                <a:gridCol w="1518798"/>
                <a:gridCol w="1518798"/>
                <a:gridCol w="1534457"/>
                <a:gridCol w="1534457"/>
              </a:tblGrid>
              <a:tr h="398158">
                <a:tc rowSpan="2">
                  <a:txBody>
                    <a:bodyPr/>
                    <a:lstStyle/>
                    <a:p>
                      <a:pPr algn="ctr" rtl="0">
                        <a:lnSpc>
                          <a:spcPct val="107000"/>
                        </a:lnSpc>
                        <a:spcAft>
                          <a:spcPts val="0"/>
                        </a:spcAft>
                      </a:pPr>
                      <a:r>
                        <a:rPr lang="en-US" sz="1800" dirty="0">
                          <a:effectLst/>
                        </a:rPr>
                        <a:t>volume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approach A</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approach B</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approach 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approach 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4957">
                <a:tc vMerge="1">
                  <a:txBody>
                    <a:bodyPr/>
                    <a:lstStyle/>
                    <a:p>
                      <a:pPr rtl="1"/>
                      <a:endParaRPr lang="ar-SA"/>
                    </a:p>
                  </a:txBody>
                  <a:tcPr/>
                </a:tc>
                <a:tc>
                  <a:txBody>
                    <a:bodyPr/>
                    <a:lstStyle/>
                    <a:p>
                      <a:pPr algn="ctr" rtl="0">
                        <a:lnSpc>
                          <a:spcPct val="107000"/>
                        </a:lnSpc>
                        <a:spcAft>
                          <a:spcPts val="0"/>
                        </a:spcAft>
                      </a:pPr>
                      <a:r>
                        <a:rPr lang="en-US" sz="1800" dirty="0">
                          <a:effectLst/>
                        </a:rPr>
                        <a:t>517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209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808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141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8158">
                <a:tc>
                  <a:txBody>
                    <a:bodyPr/>
                    <a:lstStyle/>
                    <a:p>
                      <a:pPr algn="ctr" rtl="0">
                        <a:lnSpc>
                          <a:spcPct val="107000"/>
                        </a:lnSpc>
                        <a:spcAft>
                          <a:spcPts val="0"/>
                        </a:spcAft>
                      </a:pPr>
                      <a:r>
                        <a:rPr lang="en-US" sz="1800">
                          <a:effectLst/>
                        </a:rPr>
                        <a:t>qi</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575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233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898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157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8158">
                <a:tc>
                  <a:txBody>
                    <a:bodyPr/>
                    <a:lstStyle/>
                    <a:p>
                      <a:pPr algn="ctr" rtl="0">
                        <a:lnSpc>
                          <a:spcPct val="107000"/>
                        </a:lnSpc>
                        <a:spcAft>
                          <a:spcPts val="0"/>
                        </a:spcAft>
                      </a:pPr>
                      <a:r>
                        <a:rPr lang="en-US" sz="1800">
                          <a:effectLst/>
                        </a:rPr>
                        <a:t>S</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3700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3700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3700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3700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98158">
                <a:tc>
                  <a:txBody>
                    <a:bodyPr/>
                    <a:lstStyle/>
                    <a:p>
                      <a:pPr algn="ctr" rtl="0">
                        <a:lnSpc>
                          <a:spcPct val="107000"/>
                        </a:lnSpc>
                        <a:spcAft>
                          <a:spcPts val="0"/>
                        </a:spcAft>
                      </a:pPr>
                      <a:r>
                        <a:rPr lang="en-US" sz="1800">
                          <a:effectLst/>
                        </a:rPr>
                        <a:t>Yi</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0.1554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0.076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0.2427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0.0554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22600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ar-SA" dirty="0"/>
          </a:p>
        </p:txBody>
      </p:sp>
      <p:sp>
        <p:nvSpPr>
          <p:cNvPr id="3" name="Content Placeholder 2"/>
          <p:cNvSpPr>
            <a:spLocks noGrp="1"/>
          </p:cNvSpPr>
          <p:nvPr>
            <p:ph idx="1"/>
          </p:nvPr>
        </p:nvSpPr>
        <p:spPr/>
        <p:txBody>
          <a:bodyPr/>
          <a:lstStyle/>
          <a:p>
            <a:r>
              <a:rPr lang="en-US" dirty="0"/>
              <a:t>E) Determine the optimum cycle length</a:t>
            </a:r>
          </a:p>
          <a:p>
            <a:r>
              <a:rPr lang="en-US" dirty="0"/>
              <a:t>Co = (1.5L+5)/(1-sumYi)</a:t>
            </a:r>
          </a:p>
          <a:p>
            <a:r>
              <a:rPr lang="en-US" dirty="0"/>
              <a:t>Where L is the total lost time in all phases (assume L=3.5sec/approach)</a:t>
            </a:r>
          </a:p>
          <a:p>
            <a:r>
              <a:rPr lang="en-US" dirty="0"/>
              <a:t>L = 4*3.5=14 sec</a:t>
            </a:r>
          </a:p>
          <a:p>
            <a:r>
              <a:rPr lang="en-US" dirty="0"/>
              <a:t>Co = (1.5*14+5)/ (1-0.567) = 55.35 sec </a:t>
            </a:r>
          </a:p>
          <a:p>
            <a:r>
              <a:rPr lang="en-US" dirty="0"/>
              <a:t>Then the optimum cycle length equal (60sec)</a:t>
            </a:r>
          </a:p>
          <a:p>
            <a:endParaRPr lang="ar-SA" dirty="0"/>
          </a:p>
        </p:txBody>
      </p:sp>
    </p:spTree>
    <p:extLst>
      <p:ext uri="{BB962C8B-B14F-4D97-AF65-F5344CB8AC3E}">
        <p14:creationId xmlns:p14="http://schemas.microsoft.com/office/powerpoint/2010/main" val="28449090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ar-SA" dirty="0"/>
          </a:p>
        </p:txBody>
      </p:sp>
      <p:sp>
        <p:nvSpPr>
          <p:cNvPr id="3" name="Content Placeholder 2"/>
          <p:cNvSpPr>
            <a:spLocks noGrp="1"/>
          </p:cNvSpPr>
          <p:nvPr>
            <p:ph idx="1"/>
          </p:nvPr>
        </p:nvSpPr>
        <p:spPr>
          <a:xfrm>
            <a:off x="838200" y="1690688"/>
            <a:ext cx="10515600" cy="4486275"/>
          </a:xfrm>
        </p:spPr>
        <p:txBody>
          <a:bodyPr>
            <a:normAutofit lnSpcReduction="10000"/>
          </a:bodyPr>
          <a:lstStyle/>
          <a:p>
            <a:r>
              <a:rPr lang="en-US" dirty="0"/>
              <a:t>F) Find yellow </a:t>
            </a:r>
            <a:r>
              <a:rPr lang="en-US" dirty="0" smtClean="0"/>
              <a:t>interval</a:t>
            </a:r>
          </a:p>
          <a:p>
            <a:pPr marL="0" indent="0">
              <a:buNone/>
            </a:pPr>
            <a:endParaRPr lang="en-US" dirty="0"/>
          </a:p>
          <a:p>
            <a:r>
              <a:rPr lang="en-US" dirty="0"/>
              <a:t>Yellow interval = δ + (W+L/</a:t>
            </a:r>
            <a:r>
              <a:rPr lang="en-US" dirty="0" err="1"/>
              <a:t>Uo</a:t>
            </a:r>
            <a:r>
              <a:rPr lang="en-US" dirty="0"/>
              <a:t>) + (</a:t>
            </a:r>
            <a:r>
              <a:rPr lang="en-US" dirty="0" err="1"/>
              <a:t>Uo</a:t>
            </a:r>
            <a:r>
              <a:rPr lang="en-US" dirty="0"/>
              <a:t>/ (2(</a:t>
            </a:r>
            <a:r>
              <a:rPr lang="en-US" dirty="0" err="1"/>
              <a:t>a+Gg</a:t>
            </a:r>
            <a:r>
              <a:rPr lang="en-US" dirty="0" smtClean="0"/>
              <a:t>))</a:t>
            </a:r>
          </a:p>
          <a:p>
            <a:pPr marL="0" indent="0">
              <a:buNone/>
            </a:pPr>
            <a:endParaRPr lang="en-US" dirty="0" smtClean="0"/>
          </a:p>
          <a:p>
            <a:pPr marL="0" indent="0">
              <a:buNone/>
            </a:pPr>
            <a:r>
              <a:rPr lang="en-US" dirty="0"/>
              <a:t>Yellow interval =6 sec and take all red </a:t>
            </a:r>
            <a:r>
              <a:rPr lang="en-US" dirty="0" smtClean="0"/>
              <a:t>1sec</a:t>
            </a:r>
          </a:p>
          <a:p>
            <a:pPr marL="0" indent="0">
              <a:buNone/>
            </a:pPr>
            <a:endParaRPr lang="en-US" dirty="0"/>
          </a:p>
          <a:p>
            <a:pPr marL="0" indent="0">
              <a:buNone/>
            </a:pPr>
            <a:r>
              <a:rPr lang="en-US" dirty="0" smtClean="0"/>
              <a:t>So</a:t>
            </a:r>
            <a:r>
              <a:rPr lang="en-US" dirty="0"/>
              <a:t>,</a:t>
            </a:r>
          </a:p>
          <a:p>
            <a:r>
              <a:rPr lang="en-US" dirty="0"/>
              <a:t>Total effective green time = Co-{L + R}</a:t>
            </a:r>
          </a:p>
          <a:p>
            <a:pPr marL="0" indent="0">
              <a:buNone/>
            </a:pPr>
            <a:r>
              <a:rPr lang="en-US" dirty="0"/>
              <a:t> </a:t>
            </a:r>
            <a:r>
              <a:rPr lang="en-US" dirty="0" smtClean="0"/>
              <a:t>                                                </a:t>
            </a:r>
            <a:r>
              <a:rPr lang="en-US" dirty="0"/>
              <a:t>= 60-{14+4} = 42sec </a:t>
            </a:r>
          </a:p>
          <a:p>
            <a:pPr marL="0" indent="0">
              <a:buNone/>
            </a:pPr>
            <a:endParaRPr lang="en-US" dirty="0"/>
          </a:p>
          <a:p>
            <a:endParaRPr lang="en-US" dirty="0"/>
          </a:p>
          <a:p>
            <a:endParaRPr lang="ar-SA" dirty="0"/>
          </a:p>
        </p:txBody>
      </p:sp>
    </p:spTree>
    <p:extLst>
      <p:ext uri="{BB962C8B-B14F-4D97-AF65-F5344CB8AC3E}">
        <p14:creationId xmlns:p14="http://schemas.microsoft.com/office/powerpoint/2010/main" val="29399443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ar-SA" dirty="0"/>
          </a:p>
        </p:txBody>
      </p:sp>
      <p:sp>
        <p:nvSpPr>
          <p:cNvPr id="3" name="Content Placeholder 2"/>
          <p:cNvSpPr>
            <a:spLocks noGrp="1"/>
          </p:cNvSpPr>
          <p:nvPr>
            <p:ph idx="1"/>
          </p:nvPr>
        </p:nvSpPr>
        <p:spPr/>
        <p:txBody>
          <a:bodyPr>
            <a:normAutofit lnSpcReduction="10000"/>
          </a:bodyPr>
          <a:lstStyle/>
          <a:p>
            <a:r>
              <a:rPr lang="en-US" dirty="0"/>
              <a:t>G) Actual green time for each phase</a:t>
            </a:r>
          </a:p>
          <a:p>
            <a:endParaRPr lang="en-US" sz="2400" dirty="0" smtClean="0"/>
          </a:p>
          <a:p>
            <a:r>
              <a:rPr lang="en-US" sz="2400" dirty="0"/>
              <a:t>Actual green time for phase (A) = ((0.164/0.53)*42) + 3.5 -6 = </a:t>
            </a:r>
            <a:r>
              <a:rPr lang="en-US" sz="2400" u="sng" dirty="0"/>
              <a:t>11</a:t>
            </a:r>
            <a:r>
              <a:rPr lang="en-US" sz="2400" dirty="0"/>
              <a:t> </a:t>
            </a:r>
            <a:r>
              <a:rPr lang="en-US" sz="2400" dirty="0" smtClean="0"/>
              <a:t>sec</a:t>
            </a:r>
          </a:p>
          <a:p>
            <a:endParaRPr lang="en-US" sz="2400" dirty="0"/>
          </a:p>
          <a:p>
            <a:r>
              <a:rPr lang="en-US" sz="2400" dirty="0"/>
              <a:t>Actual green time for phase (B) = ((0.098/0.53)*42) + 3.5 -6 = 5.6 sec take </a:t>
            </a:r>
            <a:r>
              <a:rPr lang="en-US" sz="2400" u="sng" dirty="0"/>
              <a:t>6</a:t>
            </a:r>
            <a:r>
              <a:rPr lang="en-US" sz="2400" dirty="0"/>
              <a:t> </a:t>
            </a:r>
            <a:r>
              <a:rPr lang="en-US" sz="2400" dirty="0" smtClean="0"/>
              <a:t>sec</a:t>
            </a:r>
          </a:p>
          <a:p>
            <a:endParaRPr lang="en-US" sz="2400" dirty="0"/>
          </a:p>
          <a:p>
            <a:r>
              <a:rPr lang="en-US" sz="2400" dirty="0"/>
              <a:t>Actual green time for phase (C) = ((0.237/0.53)*42) + 3.5 -6 =</a:t>
            </a:r>
            <a:r>
              <a:rPr lang="en-US" sz="2400" u="sng" dirty="0"/>
              <a:t> 14 </a:t>
            </a:r>
            <a:r>
              <a:rPr lang="en-US" sz="2400" dirty="0" smtClean="0"/>
              <a:t>sec</a:t>
            </a:r>
          </a:p>
          <a:p>
            <a:endParaRPr lang="en-US" sz="2400" dirty="0"/>
          </a:p>
          <a:p>
            <a:r>
              <a:rPr lang="en-US" sz="2400" dirty="0"/>
              <a:t>Actual green time for phase (D) = ((0.068/0.53)*42) + 3.5 -6 =  3.1 sec take </a:t>
            </a:r>
            <a:r>
              <a:rPr lang="en-US" sz="2400" u="sng" dirty="0"/>
              <a:t>6 </a:t>
            </a:r>
            <a:r>
              <a:rPr lang="en-US" sz="2400" dirty="0"/>
              <a:t>sec as minimum actual green time equals to yellow time</a:t>
            </a:r>
          </a:p>
          <a:p>
            <a:endParaRPr lang="ar-SA" dirty="0"/>
          </a:p>
        </p:txBody>
      </p:sp>
    </p:spTree>
    <p:extLst>
      <p:ext uri="{BB962C8B-B14F-4D97-AF65-F5344CB8AC3E}">
        <p14:creationId xmlns:p14="http://schemas.microsoft.com/office/powerpoint/2010/main" val="2200496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Clr>
                <a:schemeClr val="tx1"/>
              </a:buClr>
              <a:buNone/>
            </a:pPr>
            <a:endParaRPr lang="en-US" dirty="0"/>
          </a:p>
          <a:p>
            <a:pPr marL="514350" indent="-514350">
              <a:buClr>
                <a:schemeClr val="tx1"/>
              </a:buClr>
              <a:buFont typeface="+mj-lt"/>
              <a:buAutoNum type="arabicParenR" startAt="3"/>
            </a:pPr>
            <a:r>
              <a:rPr lang="en-US" dirty="0" smtClean="0"/>
              <a:t>Help the municipality of </a:t>
            </a:r>
            <a:r>
              <a:rPr lang="en-US" dirty="0" err="1" smtClean="0"/>
              <a:t>nablus</a:t>
            </a:r>
            <a:r>
              <a:rPr lang="en-US" dirty="0" smtClean="0"/>
              <a:t> to improve the accessibility and mobility to the city therefore that will lead to improvement the touristic and economic situation for the city. </a:t>
            </a:r>
          </a:p>
          <a:p>
            <a:endParaRPr lang="en-US" dirty="0"/>
          </a:p>
        </p:txBody>
      </p:sp>
    </p:spTree>
    <p:extLst>
      <p:ext uri="{BB962C8B-B14F-4D97-AF65-F5344CB8AC3E}">
        <p14:creationId xmlns:p14="http://schemas.microsoft.com/office/powerpoint/2010/main" val="29438481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ar-SA" dirty="0"/>
          </a:p>
        </p:txBody>
      </p:sp>
      <p:sp>
        <p:nvSpPr>
          <p:cNvPr id="3" name="Content Placeholder 2"/>
          <p:cNvSpPr>
            <a:spLocks noGrp="1"/>
          </p:cNvSpPr>
          <p:nvPr>
            <p:ph idx="1"/>
          </p:nvPr>
        </p:nvSpPr>
        <p:spPr/>
        <p:txBody>
          <a:bodyPr/>
          <a:lstStyle/>
          <a:p>
            <a:r>
              <a:rPr lang="en-US" dirty="0"/>
              <a:t>H) Calculations for pedestrian green time:</a:t>
            </a:r>
          </a:p>
          <a:p>
            <a:r>
              <a:rPr lang="en-US" dirty="0" err="1"/>
              <a:t>G</a:t>
            </a:r>
            <a:r>
              <a:rPr lang="en-US" baseline="-25000" dirty="0" err="1"/>
              <a:t>p</a:t>
            </a:r>
            <a:r>
              <a:rPr lang="en-US" dirty="0"/>
              <a:t>=3.2+ (L/</a:t>
            </a:r>
            <a:r>
              <a:rPr lang="en-US" dirty="0" err="1"/>
              <a:t>S</a:t>
            </a:r>
            <a:r>
              <a:rPr lang="en-US" baseline="-25000" dirty="0" err="1"/>
              <a:t>p</a:t>
            </a:r>
            <a:r>
              <a:rPr lang="en-US" dirty="0"/>
              <a:t>) + {2.7*(</a:t>
            </a:r>
            <a:r>
              <a:rPr lang="en-US" dirty="0" err="1"/>
              <a:t>N</a:t>
            </a:r>
            <a:r>
              <a:rPr lang="en-US" baseline="-25000" dirty="0" err="1"/>
              <a:t>ped</a:t>
            </a:r>
            <a:r>
              <a:rPr lang="en-US" dirty="0"/>
              <a:t>/W</a:t>
            </a:r>
            <a:r>
              <a:rPr lang="en-US" baseline="-25000" dirty="0"/>
              <a:t>E</a:t>
            </a:r>
            <a:r>
              <a:rPr lang="en-US" dirty="0"/>
              <a:t>)}…… for W</a:t>
            </a:r>
            <a:r>
              <a:rPr lang="en-US" baseline="-25000" dirty="0"/>
              <a:t>E</a:t>
            </a:r>
            <a:r>
              <a:rPr lang="en-US" dirty="0"/>
              <a:t> ≥ 10 </a:t>
            </a:r>
            <a:r>
              <a:rPr lang="en-US" dirty="0" err="1"/>
              <a:t>ft</a:t>
            </a:r>
            <a:endParaRPr lang="en-US" dirty="0"/>
          </a:p>
          <a:p>
            <a:r>
              <a:rPr lang="en-US" dirty="0"/>
              <a:t>L = (4*3.6) +.5 =15m = 49 </a:t>
            </a:r>
            <a:r>
              <a:rPr lang="en-US" dirty="0" err="1"/>
              <a:t>ft</a:t>
            </a:r>
            <a:endParaRPr lang="en-US" dirty="0"/>
          </a:p>
          <a:p>
            <a:r>
              <a:rPr lang="en-US" dirty="0"/>
              <a:t>W</a:t>
            </a:r>
            <a:r>
              <a:rPr lang="en-US" baseline="-25000" dirty="0"/>
              <a:t>E</a:t>
            </a:r>
            <a:r>
              <a:rPr lang="en-US" dirty="0"/>
              <a:t> = take 4 m = 13.12 </a:t>
            </a:r>
            <a:r>
              <a:rPr lang="en-US" dirty="0" err="1"/>
              <a:t>ft</a:t>
            </a:r>
            <a:endParaRPr lang="en-US" dirty="0"/>
          </a:p>
          <a:p>
            <a:r>
              <a:rPr lang="en-US" dirty="0" err="1"/>
              <a:t>N</a:t>
            </a:r>
            <a:r>
              <a:rPr lang="en-US" baseline="-25000" dirty="0" err="1"/>
              <a:t>ped</a:t>
            </a:r>
            <a:r>
              <a:rPr lang="en-US" baseline="-25000" dirty="0"/>
              <a:t> </a:t>
            </a:r>
            <a:r>
              <a:rPr lang="en-US" dirty="0"/>
              <a:t>= considered as min. (25)</a:t>
            </a:r>
          </a:p>
          <a:p>
            <a:r>
              <a:rPr lang="en-US" dirty="0" err="1"/>
              <a:t>G</a:t>
            </a:r>
            <a:r>
              <a:rPr lang="en-US" baseline="-25000" dirty="0" err="1"/>
              <a:t>p</a:t>
            </a:r>
            <a:r>
              <a:rPr lang="en-US" dirty="0"/>
              <a:t> = 3.2+ (49/4) + {2.7*(25/13.12)}</a:t>
            </a:r>
          </a:p>
          <a:p>
            <a:r>
              <a:rPr lang="en-US" dirty="0" err="1"/>
              <a:t>G</a:t>
            </a:r>
            <a:r>
              <a:rPr lang="en-US" baseline="-25000" dirty="0" err="1"/>
              <a:t>p</a:t>
            </a:r>
            <a:r>
              <a:rPr lang="en-US" dirty="0"/>
              <a:t> = 20 sec</a:t>
            </a:r>
          </a:p>
          <a:p>
            <a:r>
              <a:rPr lang="en-US" dirty="0"/>
              <a:t>So, consider 20 sec all-red interval for pedestrian.</a:t>
            </a:r>
          </a:p>
          <a:p>
            <a:pPr marL="0" indent="0">
              <a:buNone/>
            </a:pPr>
            <a:endParaRPr lang="ar-SA" dirty="0"/>
          </a:p>
        </p:txBody>
      </p:sp>
    </p:spTree>
    <p:extLst>
      <p:ext uri="{BB962C8B-B14F-4D97-AF65-F5344CB8AC3E}">
        <p14:creationId xmlns:p14="http://schemas.microsoft.com/office/powerpoint/2010/main" val="22283866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3" name="Content Placeholder 2"/>
          <p:cNvSpPr>
            <a:spLocks noGrp="1"/>
          </p:cNvSpPr>
          <p:nvPr>
            <p:ph idx="1"/>
          </p:nvPr>
        </p:nvSpPr>
        <p:spPr/>
        <p:txBody>
          <a:bodyPr/>
          <a:lstStyle/>
          <a:p>
            <a:pPr marL="0" indent="0">
              <a:buNone/>
            </a:pPr>
            <a:r>
              <a:rPr lang="en-US" dirty="0" smtClean="0"/>
              <a:t>Hand calculations results</a:t>
            </a:r>
          </a:p>
          <a:p>
            <a:pPr marL="0" indent="0">
              <a:buNone/>
            </a:pPr>
            <a:endParaRPr lang="en-US" dirty="0"/>
          </a:p>
          <a:p>
            <a:pPr marL="0" indent="0">
              <a:buNone/>
            </a:pPr>
            <a:endParaRPr lang="ar-SA" dirty="0"/>
          </a:p>
        </p:txBody>
      </p:sp>
      <p:graphicFrame>
        <p:nvGraphicFramePr>
          <p:cNvPr id="5" name="Table 4"/>
          <p:cNvGraphicFramePr>
            <a:graphicFrameLocks noGrp="1"/>
          </p:cNvGraphicFramePr>
          <p:nvPr>
            <p:extLst>
              <p:ext uri="{D42A27DB-BD31-4B8C-83A1-F6EECF244321}">
                <p14:modId xmlns:p14="http://schemas.microsoft.com/office/powerpoint/2010/main" val="14160738"/>
              </p:ext>
            </p:extLst>
          </p:nvPr>
        </p:nvGraphicFramePr>
        <p:xfrm>
          <a:off x="2060620" y="3512026"/>
          <a:ext cx="6681425" cy="2011946"/>
        </p:xfrm>
        <a:graphic>
          <a:graphicData uri="http://schemas.openxmlformats.org/drawingml/2006/table">
            <a:tbl>
              <a:tblPr firstRow="1" firstCol="1" bandRow="1">
                <a:tableStyleId>{5C22544A-7EE6-4342-B048-85BDC9FD1C3A}</a:tableStyleId>
              </a:tblPr>
              <a:tblGrid>
                <a:gridCol w="1823081"/>
                <a:gridCol w="1256275"/>
                <a:gridCol w="1255473"/>
                <a:gridCol w="1255473"/>
                <a:gridCol w="1091123"/>
              </a:tblGrid>
              <a:tr h="356238">
                <a:tc>
                  <a:txBody>
                    <a:bodyPr/>
                    <a:lstStyle/>
                    <a:p>
                      <a:pPr algn="l" rtl="0">
                        <a:lnSpc>
                          <a:spcPct val="107000"/>
                        </a:lnSpc>
                        <a:spcAft>
                          <a:spcPts val="0"/>
                        </a:spcAft>
                      </a:pPr>
                      <a:r>
                        <a:rPr lang="en-US" sz="1800" dirty="0">
                          <a:effectLst/>
                        </a:rPr>
                        <a:t>Phase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B</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D</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6238">
                <a:tc>
                  <a:txBody>
                    <a:bodyPr/>
                    <a:lstStyle/>
                    <a:p>
                      <a:pPr algn="l" rtl="0">
                        <a:lnSpc>
                          <a:spcPct val="107000"/>
                        </a:lnSpc>
                        <a:spcAft>
                          <a:spcPts val="0"/>
                        </a:spcAft>
                      </a:pPr>
                      <a:r>
                        <a:rPr lang="en-US" sz="1800" dirty="0">
                          <a:effectLst/>
                        </a:rPr>
                        <a:t>Green Time (sec)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6238">
                <a:tc>
                  <a:txBody>
                    <a:bodyPr/>
                    <a:lstStyle/>
                    <a:p>
                      <a:pPr algn="l" rtl="0">
                        <a:lnSpc>
                          <a:spcPct val="107000"/>
                        </a:lnSpc>
                        <a:spcAft>
                          <a:spcPts val="0"/>
                        </a:spcAft>
                      </a:pPr>
                      <a:r>
                        <a:rPr lang="en-US" sz="1800" dirty="0">
                          <a:effectLst/>
                        </a:rPr>
                        <a:t>Yellow Time (sec)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6238">
                <a:tc>
                  <a:txBody>
                    <a:bodyPr/>
                    <a:lstStyle/>
                    <a:p>
                      <a:pPr algn="l" rtl="0">
                        <a:lnSpc>
                          <a:spcPct val="107000"/>
                        </a:lnSpc>
                        <a:spcAft>
                          <a:spcPts val="0"/>
                        </a:spcAft>
                      </a:pPr>
                      <a:r>
                        <a:rPr lang="en-US" sz="1800">
                          <a:effectLst/>
                        </a:rPr>
                        <a:t>All-Red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6238">
                <a:tc>
                  <a:txBody>
                    <a:bodyPr/>
                    <a:lstStyle/>
                    <a:p>
                      <a:pPr algn="l" rtl="0">
                        <a:lnSpc>
                          <a:spcPct val="107000"/>
                        </a:lnSpc>
                        <a:spcAft>
                          <a:spcPts val="0"/>
                        </a:spcAft>
                      </a:pPr>
                      <a:r>
                        <a:rPr lang="en-US" sz="1800">
                          <a:effectLst/>
                        </a:rPr>
                        <a:t>Phase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24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8969998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SIDRA Results</a:t>
            </a:r>
            <a:endParaRPr lang="ar-SA" dirty="0"/>
          </a:p>
        </p:txBody>
      </p:sp>
      <p:sp>
        <p:nvSpPr>
          <p:cNvPr id="3" name="Content Placeholder 2"/>
          <p:cNvSpPr>
            <a:spLocks noGrp="1"/>
          </p:cNvSpPr>
          <p:nvPr>
            <p:ph idx="1"/>
          </p:nvPr>
        </p:nvSpPr>
        <p:spPr/>
        <p:txBody>
          <a:bodyPr/>
          <a:lstStyle/>
          <a:p>
            <a:r>
              <a:rPr lang="en-US" dirty="0" smtClean="0"/>
              <a:t>The signal timing was designed by SIDRA program and the results were as follow:</a:t>
            </a:r>
          </a:p>
          <a:p>
            <a:endParaRPr lang="en-US" dirty="0"/>
          </a:p>
          <a:p>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4071845752"/>
              </p:ext>
            </p:extLst>
          </p:nvPr>
        </p:nvGraphicFramePr>
        <p:xfrm>
          <a:off x="1738649" y="3552824"/>
          <a:ext cx="7572776" cy="1907820"/>
        </p:xfrm>
        <a:graphic>
          <a:graphicData uri="http://schemas.openxmlformats.org/drawingml/2006/table">
            <a:tbl>
              <a:tblPr firstRow="1" firstCol="1" bandRow="1">
                <a:tableStyleId>{5C22544A-7EE6-4342-B048-85BDC9FD1C3A}</a:tableStyleId>
              </a:tblPr>
              <a:tblGrid>
                <a:gridCol w="2066294"/>
                <a:gridCol w="1423871"/>
                <a:gridCol w="1422962"/>
                <a:gridCol w="1422962"/>
                <a:gridCol w="1236687"/>
              </a:tblGrid>
              <a:tr h="381564">
                <a:tc>
                  <a:txBody>
                    <a:bodyPr/>
                    <a:lstStyle/>
                    <a:p>
                      <a:pPr algn="l" rtl="0">
                        <a:lnSpc>
                          <a:spcPct val="107000"/>
                        </a:lnSpc>
                        <a:spcAft>
                          <a:spcPts val="0"/>
                        </a:spcAft>
                      </a:pPr>
                      <a:r>
                        <a:rPr lang="en-US" sz="1100">
                          <a:effectLst/>
                        </a:rPr>
                        <a:t>Phase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1564">
                <a:tc>
                  <a:txBody>
                    <a:bodyPr/>
                    <a:lstStyle/>
                    <a:p>
                      <a:pPr algn="l" rtl="0">
                        <a:lnSpc>
                          <a:spcPct val="107000"/>
                        </a:lnSpc>
                        <a:spcAft>
                          <a:spcPts val="0"/>
                        </a:spcAft>
                      </a:pPr>
                      <a:r>
                        <a:rPr lang="en-US" sz="1100">
                          <a:effectLst/>
                        </a:rPr>
                        <a:t>Green Time (sec)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1564">
                <a:tc>
                  <a:txBody>
                    <a:bodyPr/>
                    <a:lstStyle/>
                    <a:p>
                      <a:pPr algn="l" rtl="0">
                        <a:lnSpc>
                          <a:spcPct val="107000"/>
                        </a:lnSpc>
                        <a:spcAft>
                          <a:spcPts val="0"/>
                        </a:spcAft>
                      </a:pPr>
                      <a:r>
                        <a:rPr lang="en-US" sz="1100">
                          <a:effectLst/>
                        </a:rPr>
                        <a:t>Yellow Time (sec)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1564">
                <a:tc>
                  <a:txBody>
                    <a:bodyPr/>
                    <a:lstStyle/>
                    <a:p>
                      <a:pPr algn="l" rtl="0">
                        <a:lnSpc>
                          <a:spcPct val="107000"/>
                        </a:lnSpc>
                        <a:spcAft>
                          <a:spcPts val="0"/>
                        </a:spcAft>
                      </a:pPr>
                      <a:r>
                        <a:rPr lang="en-US" sz="1100">
                          <a:effectLst/>
                        </a:rPr>
                        <a:t>All-Red Time (sec)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81564">
                <a:tc>
                  <a:txBody>
                    <a:bodyPr/>
                    <a:lstStyle/>
                    <a:p>
                      <a:pPr algn="l" rtl="0">
                        <a:lnSpc>
                          <a:spcPct val="107000"/>
                        </a:lnSpc>
                        <a:spcAft>
                          <a:spcPts val="0"/>
                        </a:spcAft>
                      </a:pPr>
                      <a:r>
                        <a:rPr lang="en-US" sz="1100">
                          <a:effectLst/>
                        </a:rPr>
                        <a:t>Phase Time (sec)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13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a:effectLst/>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100" dirty="0">
                          <a:effectLst/>
                        </a:rPr>
                        <a:t>13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0904842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 Quds Intersection </a:t>
            </a:r>
            <a:endParaRPr lang="en-US" dirty="0"/>
          </a:p>
        </p:txBody>
      </p:sp>
      <p:sp>
        <p:nvSpPr>
          <p:cNvPr id="3" name="Content Placeholder 2"/>
          <p:cNvSpPr>
            <a:spLocks noGrp="1"/>
          </p:cNvSpPr>
          <p:nvPr>
            <p:ph idx="1"/>
          </p:nvPr>
        </p:nvSpPr>
        <p:spPr/>
        <p:txBody>
          <a:bodyPr/>
          <a:lstStyle/>
          <a:p>
            <a:r>
              <a:rPr lang="en-US" dirty="0" smtClean="0"/>
              <a:t>Phase A</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045" y="2372865"/>
            <a:ext cx="6172804" cy="3756834"/>
          </a:xfrm>
          <a:prstGeom prst="rect">
            <a:avLst/>
          </a:prstGeom>
        </p:spPr>
      </p:pic>
    </p:spTree>
    <p:extLst>
      <p:ext uri="{BB962C8B-B14F-4D97-AF65-F5344CB8AC3E}">
        <p14:creationId xmlns:p14="http://schemas.microsoft.com/office/powerpoint/2010/main" val="18186246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Phases for Al Quds Intersection</a:t>
            </a:r>
            <a:endParaRPr lang="ar-SA"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29362" y="2150772"/>
            <a:ext cx="5474205" cy="3331659"/>
          </a:xfrm>
        </p:spPr>
      </p:pic>
      <p:pic>
        <p:nvPicPr>
          <p:cNvPr id="8" name="Content Placeholder 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98178" y="2150772"/>
            <a:ext cx="5464460" cy="3336422"/>
          </a:xfrm>
        </p:spPr>
      </p:pic>
    </p:spTree>
    <p:extLst>
      <p:ext uri="{BB962C8B-B14F-4D97-AF65-F5344CB8AC3E}">
        <p14:creationId xmlns:p14="http://schemas.microsoft.com/office/powerpoint/2010/main" val="33255841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ar-SA" dirty="0"/>
          </a:p>
        </p:txBody>
      </p:sp>
      <p:sp>
        <p:nvSpPr>
          <p:cNvPr id="3" name="Content Placeholder 2"/>
          <p:cNvSpPr>
            <a:spLocks noGrp="1"/>
          </p:cNvSpPr>
          <p:nvPr>
            <p:ph idx="1"/>
          </p:nvPr>
        </p:nvSpPr>
        <p:spPr/>
        <p:txBody>
          <a:bodyPr/>
          <a:lstStyle/>
          <a:p>
            <a:r>
              <a:rPr lang="en-US" dirty="0" smtClean="0"/>
              <a:t>Hand calculations results by applying the same previous equations</a:t>
            </a:r>
          </a:p>
          <a:p>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23951666"/>
              </p:ext>
            </p:extLst>
          </p:nvPr>
        </p:nvGraphicFramePr>
        <p:xfrm>
          <a:off x="1880315" y="3103806"/>
          <a:ext cx="7199292" cy="2137895"/>
        </p:xfrm>
        <a:graphic>
          <a:graphicData uri="http://schemas.openxmlformats.org/drawingml/2006/table">
            <a:tbl>
              <a:tblPr firstRow="1" firstCol="1" bandRow="1">
                <a:tableStyleId>{5C22544A-7EE6-4342-B048-85BDC9FD1C3A}</a:tableStyleId>
              </a:tblPr>
              <a:tblGrid>
                <a:gridCol w="2347797"/>
                <a:gridCol w="1617853"/>
                <a:gridCol w="1616821"/>
                <a:gridCol w="1616821"/>
              </a:tblGrid>
              <a:tr h="427579">
                <a:tc>
                  <a:txBody>
                    <a:bodyPr/>
                    <a:lstStyle/>
                    <a:p>
                      <a:pPr algn="ctr" rtl="0">
                        <a:lnSpc>
                          <a:spcPct val="107000"/>
                        </a:lnSpc>
                        <a:spcAft>
                          <a:spcPts val="0"/>
                        </a:spcAft>
                      </a:pPr>
                      <a:r>
                        <a:rPr lang="en-US" sz="1800" dirty="0">
                          <a:effectLst/>
                        </a:rPr>
                        <a:t>Phase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A</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B</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27579">
                <a:tc>
                  <a:txBody>
                    <a:bodyPr/>
                    <a:lstStyle/>
                    <a:p>
                      <a:pPr algn="l" rtl="0">
                        <a:lnSpc>
                          <a:spcPct val="107000"/>
                        </a:lnSpc>
                        <a:spcAft>
                          <a:spcPts val="0"/>
                        </a:spcAft>
                      </a:pPr>
                      <a:r>
                        <a:rPr lang="en-US" sz="1800" dirty="0">
                          <a:effectLst/>
                        </a:rPr>
                        <a:t>Green Time (sec)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22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21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27579">
                <a:tc>
                  <a:txBody>
                    <a:bodyPr/>
                    <a:lstStyle/>
                    <a:p>
                      <a:pPr algn="l" rtl="0">
                        <a:lnSpc>
                          <a:spcPct val="107000"/>
                        </a:lnSpc>
                        <a:spcAft>
                          <a:spcPts val="0"/>
                        </a:spcAft>
                      </a:pPr>
                      <a:r>
                        <a:rPr lang="en-US" sz="1800">
                          <a:effectLst/>
                        </a:rPr>
                        <a:t>Yellow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27579">
                <a:tc>
                  <a:txBody>
                    <a:bodyPr/>
                    <a:lstStyle/>
                    <a:p>
                      <a:pPr algn="l" rtl="0">
                        <a:lnSpc>
                          <a:spcPct val="107000"/>
                        </a:lnSpc>
                        <a:spcAft>
                          <a:spcPts val="0"/>
                        </a:spcAft>
                      </a:pPr>
                      <a:r>
                        <a:rPr lang="en-US" sz="1800">
                          <a:effectLst/>
                        </a:rPr>
                        <a:t>All-Red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27579">
                <a:tc>
                  <a:txBody>
                    <a:bodyPr/>
                    <a:lstStyle/>
                    <a:p>
                      <a:pPr algn="l" rtl="0">
                        <a:lnSpc>
                          <a:spcPct val="107000"/>
                        </a:lnSpc>
                        <a:spcAft>
                          <a:spcPts val="0"/>
                        </a:spcAft>
                      </a:pPr>
                      <a:r>
                        <a:rPr lang="en-US" sz="1800">
                          <a:effectLst/>
                        </a:rPr>
                        <a:t>Phase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29</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a:effectLst/>
                        </a:rPr>
                        <a:t>28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800" dirty="0">
                          <a:effectLst/>
                        </a:rPr>
                        <a:t>13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275268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SIDRA Results</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93845835"/>
              </p:ext>
            </p:extLst>
          </p:nvPr>
        </p:nvGraphicFramePr>
        <p:xfrm>
          <a:off x="2125014" y="2640167"/>
          <a:ext cx="6709893" cy="2472745"/>
        </p:xfrm>
        <a:graphic>
          <a:graphicData uri="http://schemas.openxmlformats.org/drawingml/2006/table">
            <a:tbl>
              <a:tblPr firstRow="1" firstCol="1" bandRow="1">
                <a:tableStyleId>{5C22544A-7EE6-4342-B048-85BDC9FD1C3A}</a:tableStyleId>
              </a:tblPr>
              <a:tblGrid>
                <a:gridCol w="2188197"/>
                <a:gridCol w="1507874"/>
                <a:gridCol w="1506911"/>
                <a:gridCol w="1506911"/>
              </a:tblGrid>
              <a:tr h="494549">
                <a:tc>
                  <a:txBody>
                    <a:bodyPr/>
                    <a:lstStyle/>
                    <a:p>
                      <a:pPr algn="l" rtl="0">
                        <a:lnSpc>
                          <a:spcPct val="107000"/>
                        </a:lnSpc>
                        <a:spcAft>
                          <a:spcPts val="0"/>
                        </a:spcAft>
                      </a:pPr>
                      <a:r>
                        <a:rPr lang="en-US" sz="1800" dirty="0">
                          <a:effectLst/>
                        </a:rPr>
                        <a:t>Phase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B</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4549">
                <a:tc>
                  <a:txBody>
                    <a:bodyPr/>
                    <a:lstStyle/>
                    <a:p>
                      <a:pPr algn="l" rtl="0">
                        <a:lnSpc>
                          <a:spcPct val="107000"/>
                        </a:lnSpc>
                        <a:spcAft>
                          <a:spcPts val="0"/>
                        </a:spcAft>
                      </a:pPr>
                      <a:r>
                        <a:rPr lang="en-US" sz="1800">
                          <a:effectLst/>
                        </a:rPr>
                        <a:t>Green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23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20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4549">
                <a:tc>
                  <a:txBody>
                    <a:bodyPr/>
                    <a:lstStyle/>
                    <a:p>
                      <a:pPr algn="l" rtl="0">
                        <a:lnSpc>
                          <a:spcPct val="107000"/>
                        </a:lnSpc>
                        <a:spcAft>
                          <a:spcPts val="0"/>
                        </a:spcAft>
                      </a:pPr>
                      <a:r>
                        <a:rPr lang="en-US" sz="1800">
                          <a:effectLst/>
                        </a:rPr>
                        <a:t>Yellow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4549">
                <a:tc>
                  <a:txBody>
                    <a:bodyPr/>
                    <a:lstStyle/>
                    <a:p>
                      <a:pPr algn="l" rtl="0">
                        <a:lnSpc>
                          <a:spcPct val="107000"/>
                        </a:lnSpc>
                        <a:spcAft>
                          <a:spcPts val="0"/>
                        </a:spcAft>
                      </a:pPr>
                      <a:r>
                        <a:rPr lang="en-US" sz="1800">
                          <a:effectLst/>
                        </a:rPr>
                        <a:t>All-Red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94549">
                <a:tc>
                  <a:txBody>
                    <a:bodyPr/>
                    <a:lstStyle/>
                    <a:p>
                      <a:pPr algn="l" rtl="0">
                        <a:lnSpc>
                          <a:spcPct val="107000"/>
                        </a:lnSpc>
                        <a:spcAft>
                          <a:spcPts val="0"/>
                        </a:spcAft>
                      </a:pPr>
                      <a:r>
                        <a:rPr lang="en-US" sz="1800">
                          <a:effectLst/>
                        </a:rPr>
                        <a:t>Phase Time (sec)</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30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a:effectLst/>
                        </a:rPr>
                        <a:t>27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1800" dirty="0">
                          <a:effectLst/>
                        </a:rPr>
                        <a:t>13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0228591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LOS </a:t>
            </a:r>
            <a:r>
              <a:rPr lang="en-US" b="1" dirty="0"/>
              <a:t>for Al-Ghawi as signalized intersection.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8044195"/>
              </p:ext>
            </p:extLst>
          </p:nvPr>
        </p:nvGraphicFramePr>
        <p:xfrm>
          <a:off x="2000516" y="2962140"/>
          <a:ext cx="8190967" cy="2060619"/>
        </p:xfrm>
        <a:graphic>
          <a:graphicData uri="http://schemas.openxmlformats.org/drawingml/2006/table">
            <a:tbl>
              <a:tblPr rtl="1" firstRow="1" firstCol="1" bandRow="1">
                <a:tableStyleId>{5C22544A-7EE6-4342-B048-85BDC9FD1C3A}</a:tableStyleId>
              </a:tblPr>
              <a:tblGrid>
                <a:gridCol w="1583778"/>
                <a:gridCol w="1583778"/>
                <a:gridCol w="1583778"/>
                <a:gridCol w="1583778"/>
                <a:gridCol w="1855855"/>
              </a:tblGrid>
              <a:tr h="549573">
                <a:tc gridSpan="5">
                  <a:txBody>
                    <a:bodyPr/>
                    <a:lstStyle/>
                    <a:p>
                      <a:pPr algn="ctr" rtl="0">
                        <a:lnSpc>
                          <a:spcPct val="107000"/>
                        </a:lnSpc>
                        <a:spcAft>
                          <a:spcPts val="0"/>
                        </a:spcAft>
                      </a:pPr>
                      <a:r>
                        <a:rPr lang="en-US" sz="2000" dirty="0">
                          <a:effectLst/>
                        </a:rPr>
                        <a:t>Al-</a:t>
                      </a:r>
                      <a:r>
                        <a:rPr lang="en-US" sz="2000" dirty="0" err="1">
                          <a:effectLst/>
                        </a:rPr>
                        <a:t>Ghawi</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503682">
                <a:tc>
                  <a:txBody>
                    <a:bodyPr/>
                    <a:lstStyle/>
                    <a:p>
                      <a:pPr algn="ctr" rtl="0">
                        <a:lnSpc>
                          <a:spcPct val="107000"/>
                        </a:lnSpc>
                        <a:spcAft>
                          <a:spcPts val="0"/>
                        </a:spcAft>
                      </a:pPr>
                      <a:r>
                        <a:rPr lang="en-US" sz="2000">
                          <a:effectLst/>
                        </a:rPr>
                        <a:t>Approach D</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B</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A</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ar-SA"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03682">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2000" dirty="0">
                          <a:effectLst/>
                        </a:rPr>
                        <a:t>App. LOS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03682">
                <a:tc gridSpan="4">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l" rtl="0">
                        <a:lnSpc>
                          <a:spcPct val="107000"/>
                        </a:lnSpc>
                        <a:spcAft>
                          <a:spcPts val="0"/>
                        </a:spcAft>
                      </a:pPr>
                      <a:r>
                        <a:rPr lang="en-US" sz="2000" dirty="0">
                          <a:effectLst/>
                        </a:rPr>
                        <a:t>Intersection LOS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3326043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LOS </a:t>
            </a:r>
            <a:r>
              <a:rPr lang="en-US" b="1" dirty="0"/>
              <a:t>for </a:t>
            </a:r>
            <a:r>
              <a:rPr lang="en-US" b="1" dirty="0" smtClean="0"/>
              <a:t>Al-Quds intersection as </a:t>
            </a:r>
            <a:r>
              <a:rPr lang="en-US" b="1" dirty="0"/>
              <a:t>signalized intersection.</a:t>
            </a:r>
            <a:br>
              <a:rPr lang="en-US" b="1"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011656"/>
              </p:ext>
            </p:extLst>
          </p:nvPr>
        </p:nvGraphicFramePr>
        <p:xfrm>
          <a:off x="2060619" y="2485623"/>
          <a:ext cx="8126569" cy="2738236"/>
        </p:xfrm>
        <a:graphic>
          <a:graphicData uri="http://schemas.openxmlformats.org/drawingml/2006/table">
            <a:tbl>
              <a:tblPr rtl="1" firstRow="1" firstCol="1" bandRow="1">
                <a:tableStyleId>{5C22544A-7EE6-4342-B048-85BDC9FD1C3A}</a:tableStyleId>
              </a:tblPr>
              <a:tblGrid>
                <a:gridCol w="1571326"/>
                <a:gridCol w="1571326"/>
                <a:gridCol w="1571326"/>
                <a:gridCol w="1571326"/>
                <a:gridCol w="1841265"/>
              </a:tblGrid>
              <a:tr h="458066">
                <a:tc gridSpan="5">
                  <a:txBody>
                    <a:bodyPr/>
                    <a:lstStyle/>
                    <a:p>
                      <a:pPr algn="ctr" rtl="0">
                        <a:lnSpc>
                          <a:spcPct val="107000"/>
                        </a:lnSpc>
                        <a:spcAft>
                          <a:spcPts val="0"/>
                        </a:spcAft>
                      </a:pPr>
                      <a:r>
                        <a:rPr lang="en-US" sz="2000" dirty="0">
                          <a:effectLst/>
                        </a:rPr>
                        <a:t>Al-Quds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911052">
                <a:tc>
                  <a:txBody>
                    <a:bodyPr/>
                    <a:lstStyle/>
                    <a:p>
                      <a:pPr algn="ctr" rtl="0">
                        <a:lnSpc>
                          <a:spcPct val="107000"/>
                        </a:lnSpc>
                        <a:spcAft>
                          <a:spcPts val="0"/>
                        </a:spcAft>
                      </a:pPr>
                      <a:r>
                        <a:rPr lang="en-US" sz="2000" dirty="0">
                          <a:effectLst/>
                        </a:rPr>
                        <a:t>Approach D</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B</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Approach A</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ar-SA"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58066">
                <a:tc>
                  <a:txBody>
                    <a:bodyPr/>
                    <a:lstStyle/>
                    <a:p>
                      <a:pPr algn="ctr" rtl="0">
                        <a:lnSpc>
                          <a:spcPct val="107000"/>
                        </a:lnSpc>
                        <a:spcAft>
                          <a:spcPts val="0"/>
                        </a:spcAft>
                      </a:pPr>
                      <a:r>
                        <a:rPr lang="en-US" sz="2000" dirty="0">
                          <a:effectLst/>
                        </a:rPr>
                        <a:t>A</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2000">
                          <a:effectLst/>
                        </a:rPr>
                        <a:t>C</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rtl="0">
                        <a:lnSpc>
                          <a:spcPct val="107000"/>
                        </a:lnSpc>
                        <a:spcAft>
                          <a:spcPts val="0"/>
                        </a:spcAft>
                      </a:pPr>
                      <a:r>
                        <a:rPr lang="en-US" sz="2000" dirty="0">
                          <a:effectLst/>
                        </a:rPr>
                        <a:t>App. LOS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11052">
                <a:tc gridSpan="4">
                  <a:txBody>
                    <a:bodyPr/>
                    <a:lstStyle/>
                    <a:p>
                      <a:pPr algn="ctr" rtl="0">
                        <a:lnSpc>
                          <a:spcPct val="107000"/>
                        </a:lnSpc>
                        <a:spcAft>
                          <a:spcPts val="0"/>
                        </a:spcAft>
                      </a:pPr>
                      <a:r>
                        <a:rPr lang="en-US" sz="2000" dirty="0">
                          <a:effectLst/>
                        </a:rPr>
                        <a:t>C</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a:txBody>
                    <a:bodyPr/>
                    <a:lstStyle/>
                    <a:p>
                      <a:pPr algn="l" rtl="0">
                        <a:lnSpc>
                          <a:spcPct val="107000"/>
                        </a:lnSpc>
                        <a:spcAft>
                          <a:spcPts val="0"/>
                        </a:spcAft>
                      </a:pPr>
                      <a:r>
                        <a:rPr lang="en-US" sz="2000" dirty="0">
                          <a:effectLst/>
                        </a:rPr>
                        <a:t>Intersection LOS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3743484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CONCLUSIONS AND RECOMMENDATIONS</a:t>
            </a:r>
            <a:endParaRPr lang="en-US" dirty="0"/>
          </a:p>
        </p:txBody>
      </p:sp>
    </p:spTree>
    <p:extLst>
      <p:ext uri="{BB962C8B-B14F-4D97-AF65-F5344CB8AC3E}">
        <p14:creationId xmlns:p14="http://schemas.microsoft.com/office/powerpoint/2010/main" val="1422704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sp>
        <p:nvSpPr>
          <p:cNvPr id="3" name="Content Placeholder 2"/>
          <p:cNvSpPr>
            <a:spLocks noGrp="1"/>
          </p:cNvSpPr>
          <p:nvPr>
            <p:ph idx="1"/>
          </p:nvPr>
        </p:nvSpPr>
        <p:spPr/>
        <p:txBody>
          <a:bodyPr/>
          <a:lstStyle/>
          <a:p>
            <a:pPr marL="514350" indent="-514350">
              <a:lnSpc>
                <a:spcPct val="150000"/>
              </a:lnSpc>
              <a:buFont typeface="+mj-lt"/>
              <a:buAutoNum type="arabicParenR"/>
            </a:pPr>
            <a:r>
              <a:rPr lang="en-US" dirty="0" smtClean="0"/>
              <a:t>Counting traffic volume at each intersection.</a:t>
            </a:r>
          </a:p>
          <a:p>
            <a:pPr marL="514350" indent="-514350">
              <a:lnSpc>
                <a:spcPct val="150000"/>
              </a:lnSpc>
              <a:buFont typeface="+mj-lt"/>
              <a:buAutoNum type="arabicParenR"/>
            </a:pPr>
            <a:r>
              <a:rPr lang="en-US" dirty="0" smtClean="0"/>
              <a:t>Data analysis to obtain LOS for current and future conditions. </a:t>
            </a:r>
          </a:p>
          <a:p>
            <a:pPr marL="514350" indent="-514350">
              <a:lnSpc>
                <a:spcPct val="150000"/>
              </a:lnSpc>
              <a:buFont typeface="+mj-lt"/>
              <a:buAutoNum type="arabicParenR"/>
            </a:pPr>
            <a:r>
              <a:rPr lang="en-US" dirty="0" smtClean="0"/>
              <a:t>Check the intersections for warrants. </a:t>
            </a:r>
          </a:p>
          <a:p>
            <a:pPr marL="514350" indent="-514350">
              <a:lnSpc>
                <a:spcPct val="150000"/>
              </a:lnSpc>
              <a:buFont typeface="+mj-lt"/>
              <a:buAutoNum type="arabicParenR"/>
            </a:pPr>
            <a:r>
              <a:rPr lang="en-US" dirty="0" smtClean="0"/>
              <a:t>Signal timing for the warranted intersections. </a:t>
            </a:r>
          </a:p>
          <a:p>
            <a:pPr marL="514350" indent="-514350">
              <a:lnSpc>
                <a:spcPct val="150000"/>
              </a:lnSpc>
              <a:buFont typeface="+mj-lt"/>
              <a:buAutoNum type="arabicParenR"/>
            </a:pPr>
            <a:r>
              <a:rPr lang="en-US" dirty="0" smtClean="0"/>
              <a:t>LOS’s assuming warranted intersections are signalized.</a:t>
            </a:r>
          </a:p>
        </p:txBody>
      </p:sp>
    </p:spTree>
    <p:extLst>
      <p:ext uri="{BB962C8B-B14F-4D97-AF65-F5344CB8AC3E}">
        <p14:creationId xmlns:p14="http://schemas.microsoft.com/office/powerpoint/2010/main" val="21571038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outcomes of this research could be as the followings.</a:t>
            </a:r>
          </a:p>
          <a:p>
            <a:r>
              <a:rPr lang="en-US" dirty="0" smtClean="0"/>
              <a:t>1-Intersection at Deir-Sharaf: The LOS at this intersection is A, which means the high comfort for the users and the free flow speed is applied. This result could be justified since left turns were not exists. Besides, roundabout will eliminate the crossing conflict points. </a:t>
            </a:r>
          </a:p>
          <a:p>
            <a:endParaRPr lang="en-US" dirty="0"/>
          </a:p>
        </p:txBody>
      </p:sp>
    </p:spTree>
    <p:extLst>
      <p:ext uri="{BB962C8B-B14F-4D97-AF65-F5344CB8AC3E}">
        <p14:creationId xmlns:p14="http://schemas.microsoft.com/office/powerpoint/2010/main" val="25862483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2-Intersectionat Al-Ghawi: The LOS at this intersection is B, which means slight decline in the freedom to maneuver with in the traffic stream, this could be justified since the intersection right turns were existed, besides adequate lane widths for all approaches. In addition; this will make crossing points to be eliminated</a:t>
            </a:r>
            <a:endParaRPr lang="en-US" dirty="0"/>
          </a:p>
        </p:txBody>
      </p:sp>
    </p:spTree>
    <p:extLst>
      <p:ext uri="{BB962C8B-B14F-4D97-AF65-F5344CB8AC3E}">
        <p14:creationId xmlns:p14="http://schemas.microsoft.com/office/powerpoint/2010/main" val="8274234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3-Intersection at Beit-Wazan. The LOS at this interception B this is justified due to the low traffic volume from the north approach.</a:t>
            </a:r>
          </a:p>
          <a:p>
            <a:r>
              <a:rPr lang="en-US" dirty="0" smtClean="0"/>
              <a:t>4-Al-Quds Intersection. The LOS F. This is due to a high volumes at all approaches. Queues were formed at all approaches. In addition the intersection angle is high. This make the vehicles from east approach to minimize their speed to turn right that decline the performance at that approach.</a:t>
            </a:r>
          </a:p>
          <a:p>
            <a:endParaRPr lang="en-US" dirty="0"/>
          </a:p>
        </p:txBody>
      </p:sp>
    </p:spTree>
    <p:extLst>
      <p:ext uri="{BB962C8B-B14F-4D97-AF65-F5344CB8AC3E}">
        <p14:creationId xmlns:p14="http://schemas.microsoft.com/office/powerpoint/2010/main" val="41022409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A more detailed travel demand study is recommended, taking into account the future demand generation in the study area. The number of crashes mentioned in this study was collected from the surrounding inhabitance since no database for the next generations, in order to save time instead of review a written documents in the police department. </a:t>
            </a:r>
            <a:endParaRPr lang="en-US" dirty="0"/>
          </a:p>
        </p:txBody>
      </p:sp>
    </p:spTree>
    <p:extLst>
      <p:ext uri="{BB962C8B-B14F-4D97-AF65-F5344CB8AC3E}">
        <p14:creationId xmlns:p14="http://schemas.microsoft.com/office/powerpoint/2010/main" val="16232026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interaction between the transportation and environmental is not discussed</a:t>
            </a:r>
          </a:p>
          <a:p>
            <a:r>
              <a:rPr lang="en-US" dirty="0" smtClean="0"/>
              <a:t>Traffic signal management (TSM) actions and measures may be locked for.</a:t>
            </a:r>
          </a:p>
          <a:p>
            <a:endParaRPr lang="en-US" dirty="0"/>
          </a:p>
        </p:txBody>
      </p:sp>
    </p:spTree>
    <p:extLst>
      <p:ext uri="{BB962C8B-B14F-4D97-AF65-F5344CB8AC3E}">
        <p14:creationId xmlns:p14="http://schemas.microsoft.com/office/powerpoint/2010/main" val="14956081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For instance, remedial actions for Beit wazan intersection to enhance the LOS with available ROW and within standard may solve the problem or short-term solution may be considered. </a:t>
            </a:r>
          </a:p>
          <a:p>
            <a:r>
              <a:rPr lang="en-US" dirty="0" smtClean="0"/>
              <a:t>Public involvement for searching a solution is recommended for such projects.</a:t>
            </a:r>
          </a:p>
          <a:p>
            <a:endParaRPr lang="en-US" dirty="0"/>
          </a:p>
        </p:txBody>
      </p:sp>
    </p:spTree>
    <p:extLst>
      <p:ext uri="{BB962C8B-B14F-4D97-AF65-F5344CB8AC3E}">
        <p14:creationId xmlns:p14="http://schemas.microsoft.com/office/powerpoint/2010/main" val="28059419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Thank You </a:t>
            </a:r>
            <a:endParaRPr lang="en-US" dirty="0"/>
          </a:p>
        </p:txBody>
      </p:sp>
    </p:spTree>
    <p:extLst>
      <p:ext uri="{BB962C8B-B14F-4D97-AF65-F5344CB8AC3E}">
        <p14:creationId xmlns:p14="http://schemas.microsoft.com/office/powerpoint/2010/main" val="4252148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Site Description</a:t>
            </a:r>
            <a:endParaRPr lang="en-US" dirty="0"/>
          </a:p>
        </p:txBody>
      </p:sp>
      <p:sp>
        <p:nvSpPr>
          <p:cNvPr id="5" name="Content Placeholder 4"/>
          <p:cNvSpPr>
            <a:spLocks noGrp="1"/>
          </p:cNvSpPr>
          <p:nvPr>
            <p:ph idx="1"/>
          </p:nvPr>
        </p:nvSpPr>
        <p:spPr/>
        <p:txBody>
          <a:bodyPr/>
          <a:lstStyle/>
          <a:p>
            <a:r>
              <a:rPr lang="en-US" dirty="0"/>
              <a:t>Al-Ghawi intersection </a:t>
            </a:r>
            <a:endParaRPr lang="en-US" dirty="0" smtClean="0"/>
          </a:p>
          <a:p>
            <a:endParaRPr lang="en-US" dirty="0"/>
          </a:p>
        </p:txBody>
      </p:sp>
      <p:pic>
        <p:nvPicPr>
          <p:cNvPr id="6" name="Picture 5"/>
          <p:cNvPicPr>
            <a:picLocks noChangeAspect="1"/>
          </p:cNvPicPr>
          <p:nvPr/>
        </p:nvPicPr>
        <p:blipFill>
          <a:blip r:embed="rId2"/>
          <a:stretch>
            <a:fillRect/>
          </a:stretch>
        </p:blipFill>
        <p:spPr>
          <a:xfrm>
            <a:off x="1158240" y="2418081"/>
            <a:ext cx="10195559" cy="3758882"/>
          </a:xfrm>
          <a:prstGeom prst="rect">
            <a:avLst/>
          </a:prstGeom>
        </p:spPr>
      </p:pic>
    </p:spTree>
    <p:extLst>
      <p:ext uri="{BB962C8B-B14F-4D97-AF65-F5344CB8AC3E}">
        <p14:creationId xmlns:p14="http://schemas.microsoft.com/office/powerpoint/2010/main" val="1027097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Al-Ghawi intersection</a:t>
            </a:r>
            <a:endParaRPr lang="en-US" dirty="0"/>
          </a:p>
        </p:txBody>
      </p:sp>
      <p:sp>
        <p:nvSpPr>
          <p:cNvPr id="3" name="Content Placeholder 2"/>
          <p:cNvSpPr>
            <a:spLocks noGrp="1"/>
          </p:cNvSpPr>
          <p:nvPr>
            <p:ph idx="1"/>
          </p:nvPr>
        </p:nvSpPr>
        <p:spPr/>
        <p:txBody>
          <a:bodyPr/>
          <a:lstStyle/>
          <a:p>
            <a:r>
              <a:rPr lang="en-US" dirty="0" smtClean="0"/>
              <a:t>The intersection carries </a:t>
            </a:r>
            <a:r>
              <a:rPr lang="en-US" dirty="0"/>
              <a:t>traffic from the eastern part of Nablus to the center of the city with four approaches</a:t>
            </a:r>
            <a:r>
              <a:rPr lang="en-US" dirty="0" smtClean="0"/>
              <a:t>,</a:t>
            </a:r>
          </a:p>
          <a:p>
            <a:pPr marL="514350" indent="-514350">
              <a:buFont typeface="+mj-lt"/>
              <a:buAutoNum type="arabicPeriod"/>
            </a:pPr>
            <a:r>
              <a:rPr lang="en-US" dirty="0" smtClean="0"/>
              <a:t> </a:t>
            </a:r>
            <a:r>
              <a:rPr lang="en-US" dirty="0"/>
              <a:t>Al-Hesba street (Approach A), </a:t>
            </a:r>
            <a:endParaRPr lang="en-US" dirty="0" smtClean="0"/>
          </a:p>
          <a:p>
            <a:pPr marL="514350" indent="-514350">
              <a:buFont typeface="+mj-lt"/>
              <a:buAutoNum type="arabicPeriod"/>
            </a:pPr>
            <a:r>
              <a:rPr lang="en-US" dirty="0" smtClean="0"/>
              <a:t>Balata </a:t>
            </a:r>
            <a:r>
              <a:rPr lang="en-US" dirty="0"/>
              <a:t>street (Approach B</a:t>
            </a:r>
            <a:r>
              <a:rPr lang="en-US" dirty="0" smtClean="0"/>
              <a:t>),</a:t>
            </a:r>
          </a:p>
          <a:p>
            <a:pPr marL="514350" indent="-514350">
              <a:buFont typeface="+mj-lt"/>
              <a:buAutoNum type="arabicPeriod"/>
            </a:pPr>
            <a:r>
              <a:rPr lang="en-US" dirty="0" smtClean="0"/>
              <a:t> </a:t>
            </a:r>
            <a:r>
              <a:rPr lang="en-US" dirty="0"/>
              <a:t>Amman Street (Approach C) </a:t>
            </a:r>
            <a:endParaRPr lang="en-US" dirty="0" smtClean="0"/>
          </a:p>
          <a:p>
            <a:pPr marL="514350" indent="-514350">
              <a:buFont typeface="+mj-lt"/>
              <a:buAutoNum type="arabicPeriod"/>
            </a:pPr>
            <a:r>
              <a:rPr lang="en-US" dirty="0" smtClean="0"/>
              <a:t>Askar </a:t>
            </a:r>
            <a:r>
              <a:rPr lang="en-US" dirty="0"/>
              <a:t>street (Approach D).</a:t>
            </a:r>
          </a:p>
        </p:txBody>
      </p:sp>
    </p:spTree>
    <p:extLst>
      <p:ext uri="{BB962C8B-B14F-4D97-AF65-F5344CB8AC3E}">
        <p14:creationId xmlns:p14="http://schemas.microsoft.com/office/powerpoint/2010/main" val="3480923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Al-Quds intersection</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33500" y="2124869"/>
            <a:ext cx="9525000" cy="3752850"/>
          </a:xfrm>
          <a:prstGeom prst="rect">
            <a:avLst/>
          </a:prstGeom>
        </p:spPr>
      </p:pic>
    </p:spTree>
    <p:extLst>
      <p:ext uri="{BB962C8B-B14F-4D97-AF65-F5344CB8AC3E}">
        <p14:creationId xmlns:p14="http://schemas.microsoft.com/office/powerpoint/2010/main" val="1055330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Al-Quds intersection</a:t>
            </a:r>
            <a:endParaRPr lang="en-US" dirty="0"/>
          </a:p>
        </p:txBody>
      </p:sp>
      <p:sp>
        <p:nvSpPr>
          <p:cNvPr id="3" name="Content Placeholder 2"/>
          <p:cNvSpPr>
            <a:spLocks noGrp="1"/>
          </p:cNvSpPr>
          <p:nvPr>
            <p:ph idx="1"/>
          </p:nvPr>
        </p:nvSpPr>
        <p:spPr/>
        <p:txBody>
          <a:bodyPr/>
          <a:lstStyle/>
          <a:p>
            <a:r>
              <a:rPr lang="en-US" dirty="0" smtClean="0"/>
              <a:t>Have two major streets </a:t>
            </a:r>
          </a:p>
          <a:p>
            <a:pPr marL="514350" indent="-514350">
              <a:buFont typeface="+mj-lt"/>
              <a:buAutoNum type="arabicParenR"/>
            </a:pPr>
            <a:r>
              <a:rPr lang="en-US" dirty="0" smtClean="0"/>
              <a:t>Al-Quds street (Approach B) that carries traffic from </a:t>
            </a:r>
            <a:r>
              <a:rPr lang="en-US" dirty="0" err="1" smtClean="0"/>
              <a:t>ramallah</a:t>
            </a:r>
            <a:r>
              <a:rPr lang="en-US" dirty="0" smtClean="0"/>
              <a:t> and many villages around </a:t>
            </a:r>
            <a:r>
              <a:rPr lang="en-US" dirty="0" err="1" smtClean="0"/>
              <a:t>nablus</a:t>
            </a:r>
            <a:r>
              <a:rPr lang="en-US" dirty="0" smtClean="0"/>
              <a:t> like </a:t>
            </a:r>
            <a:r>
              <a:rPr lang="en-US" dirty="0" err="1" smtClean="0"/>
              <a:t>howara</a:t>
            </a:r>
            <a:r>
              <a:rPr lang="en-US" dirty="0" smtClean="0"/>
              <a:t> village, etc... , </a:t>
            </a:r>
          </a:p>
          <a:p>
            <a:pPr marL="514350" indent="-514350">
              <a:buFont typeface="+mj-lt"/>
              <a:buAutoNum type="arabicParenR"/>
            </a:pPr>
            <a:r>
              <a:rPr lang="en-US" dirty="0" smtClean="0"/>
              <a:t>Minor road which is carrying traffic from balata refugees’ camp and many villages located in east of </a:t>
            </a:r>
            <a:r>
              <a:rPr lang="en-US" dirty="0" err="1" smtClean="0"/>
              <a:t>nablus</a:t>
            </a:r>
            <a:r>
              <a:rPr lang="en-US" dirty="0" smtClean="0"/>
              <a:t> like </a:t>
            </a:r>
            <a:r>
              <a:rPr lang="en-US" dirty="0" err="1" smtClean="0"/>
              <a:t>beit-fourik</a:t>
            </a:r>
            <a:r>
              <a:rPr lang="en-US" dirty="0" smtClean="0"/>
              <a:t>, </a:t>
            </a:r>
            <a:r>
              <a:rPr lang="en-US" dirty="0" err="1" smtClean="0"/>
              <a:t>salem</a:t>
            </a:r>
            <a:r>
              <a:rPr lang="en-US" dirty="0" smtClean="0"/>
              <a:t>, etc...(Approach D)</a:t>
            </a:r>
            <a:endParaRPr lang="en-US" dirty="0"/>
          </a:p>
        </p:txBody>
      </p:sp>
    </p:spTree>
    <p:extLst>
      <p:ext uri="{BB962C8B-B14F-4D97-AF65-F5344CB8AC3E}">
        <p14:creationId xmlns:p14="http://schemas.microsoft.com/office/powerpoint/2010/main" val="3506695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203</TotalTime>
  <Words>2152</Words>
  <Application>Microsoft Office PowerPoint</Application>
  <PresentationFormat>Widescreen</PresentationFormat>
  <Paragraphs>510</Paragraphs>
  <Slides>56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Calibri Light</vt:lpstr>
      <vt:lpstr>Times New Roman</vt:lpstr>
      <vt:lpstr>Office Theme</vt:lpstr>
      <vt:lpstr>Evaluation and Analysis of Nablus Entrances </vt:lpstr>
      <vt:lpstr>Objectives</vt:lpstr>
      <vt:lpstr>Significance of work</vt:lpstr>
      <vt:lpstr>PowerPoint Presentation</vt:lpstr>
      <vt:lpstr>Methodology </vt:lpstr>
      <vt:lpstr>Site Description</vt:lpstr>
      <vt:lpstr>Al-Ghawi intersection</vt:lpstr>
      <vt:lpstr>Al-Quds intersection</vt:lpstr>
      <vt:lpstr>Al-Quds intersection</vt:lpstr>
      <vt:lpstr>Beit –Wazan intersection </vt:lpstr>
      <vt:lpstr>Beit –Wazan intersection </vt:lpstr>
      <vt:lpstr>Deir-Sharaf intersection </vt:lpstr>
      <vt:lpstr>Deir-Sharaf intersection </vt:lpstr>
      <vt:lpstr>Traffic volume</vt:lpstr>
      <vt:lpstr>PowerPoint Presentation</vt:lpstr>
      <vt:lpstr>Accidents (Crashes)</vt:lpstr>
      <vt:lpstr>PowerPoint Presentation</vt:lpstr>
      <vt:lpstr>PowerPoint Presentation</vt:lpstr>
      <vt:lpstr>Data analysis</vt:lpstr>
      <vt:lpstr>Future Analysis  </vt:lpstr>
      <vt:lpstr>PowerPoint Presentation</vt:lpstr>
      <vt:lpstr>Level of service</vt:lpstr>
      <vt:lpstr>Data Analysis for Intersections (level of service) current </vt:lpstr>
      <vt:lpstr>Data Analysis for Intersections (level of service) expected </vt:lpstr>
      <vt:lpstr>Data Analysis for links (Two Lane Rural Highway)  current </vt:lpstr>
      <vt:lpstr>Data Analysis for links (Two Lane Highway)  Expected </vt:lpstr>
      <vt:lpstr>Data Analysis for links (MultiLane Rural Highway)  current </vt:lpstr>
      <vt:lpstr>Data Analysis for links (MultiLane Rural Highway)  current </vt:lpstr>
      <vt:lpstr>TRAFFIC SIGNAL WARRANT</vt:lpstr>
      <vt:lpstr>PowerPoint Presentation</vt:lpstr>
      <vt:lpstr>PowerPoint Presentation</vt:lpstr>
      <vt:lpstr>DESIGN OF TRAFFIC SIGNALS</vt:lpstr>
      <vt:lpstr>Al Ghawi Intersection </vt:lpstr>
      <vt:lpstr>Phases for Al-Ghawi</vt:lpstr>
      <vt:lpstr>Phases for Al-Ghawi</vt:lpstr>
      <vt:lpstr>Sample Calculations</vt:lpstr>
      <vt:lpstr>calculations</vt:lpstr>
      <vt:lpstr>calculations</vt:lpstr>
      <vt:lpstr>calculations</vt:lpstr>
      <vt:lpstr>calculations</vt:lpstr>
      <vt:lpstr>Results</vt:lpstr>
      <vt:lpstr>SIDRA Results</vt:lpstr>
      <vt:lpstr>Al Quds Intersection </vt:lpstr>
      <vt:lpstr>Phases for Al Quds Intersection</vt:lpstr>
      <vt:lpstr>Results</vt:lpstr>
      <vt:lpstr>SIDRA Results</vt:lpstr>
      <vt:lpstr>LOS for Al-Ghawi as signalized intersection.</vt:lpstr>
      <vt:lpstr>LOS for Al-Quds intersection as signalized intersection. </vt:lpstr>
      <vt:lpstr>CONCLUSIONS AND RECOMMENDATIONS</vt:lpstr>
      <vt:lpstr>PowerPoint Presentation</vt:lpstr>
      <vt:lpstr>PowerPoint Presentation</vt:lpstr>
      <vt:lpstr>PowerPoint Presentation</vt:lpstr>
      <vt:lpstr>Recommendations</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Analysis of Nablus Entrances</dc:title>
  <dc:creator>Mohammad</dc:creator>
  <cp:lastModifiedBy>musab abuoun</cp:lastModifiedBy>
  <cp:revision>21</cp:revision>
  <dcterms:created xsi:type="dcterms:W3CDTF">2015-12-18T22:07:05Z</dcterms:created>
  <dcterms:modified xsi:type="dcterms:W3CDTF">2015-12-20T21:27:44Z</dcterms:modified>
</cp:coreProperties>
</file>