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305" r:id="rId2"/>
    <p:sldId id="267" r:id="rId3"/>
    <p:sldId id="270" r:id="rId4"/>
    <p:sldId id="271" r:id="rId5"/>
    <p:sldId id="272" r:id="rId6"/>
    <p:sldId id="273" r:id="rId7"/>
    <p:sldId id="306" r:id="rId8"/>
    <p:sldId id="307" r:id="rId9"/>
    <p:sldId id="274" r:id="rId10"/>
    <p:sldId id="275" r:id="rId11"/>
    <p:sldId id="311" r:id="rId12"/>
    <p:sldId id="312" r:id="rId13"/>
    <p:sldId id="313" r:id="rId14"/>
    <p:sldId id="314" r:id="rId15"/>
    <p:sldId id="315" r:id="rId16"/>
    <p:sldId id="327" r:id="rId17"/>
    <p:sldId id="276" r:id="rId18"/>
    <p:sldId id="277" r:id="rId19"/>
    <p:sldId id="316" r:id="rId20"/>
    <p:sldId id="317" r:id="rId21"/>
    <p:sldId id="318" r:id="rId22"/>
    <p:sldId id="319" r:id="rId23"/>
    <p:sldId id="278" r:id="rId24"/>
    <p:sldId id="279" r:id="rId25"/>
  </p:sldIdLst>
  <p:sldSz cx="12192000" cy="6858000"/>
  <p:notesSz cx="6858000" cy="9144000"/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me Slide" id="{C41E965D-1BB0-6E42-80C1-B0CE61D34D0F}">
          <p14:sldIdLst>
            <p14:sldId id="305"/>
            <p14:sldId id="267"/>
          </p14:sldIdLst>
        </p14:section>
        <p14:section name="Overview" id="{DBB0F080-D76F-2449-A8A8-97428CE5CDE4}">
          <p14:sldIdLst>
            <p14:sldId id="270"/>
            <p14:sldId id="271"/>
          </p14:sldIdLst>
        </p14:section>
        <p14:section name="Mechanical" id="{D01103C6-D9B4-874A-903D-1D54C47D2E73}">
          <p14:sldIdLst>
            <p14:sldId id="272"/>
            <p14:sldId id="273"/>
            <p14:sldId id="306"/>
            <p14:sldId id="307"/>
          </p14:sldIdLst>
        </p14:section>
        <p14:section name="production" id="{17ED8106-7472-CA40-A9D6-5927206203E6}">
          <p14:sldIdLst>
            <p14:sldId id="274"/>
            <p14:sldId id="275"/>
            <p14:sldId id="311"/>
            <p14:sldId id="312"/>
            <p14:sldId id="313"/>
            <p14:sldId id="314"/>
            <p14:sldId id="315"/>
            <p14:sldId id="327"/>
          </p14:sldIdLst>
        </p14:section>
        <p14:section name="applications" id="{EA159048-9ABD-4706-9469-D2AFCD92ABC0}">
          <p14:sldIdLst>
            <p14:sldId id="276"/>
            <p14:sldId id="277"/>
            <p14:sldId id="316"/>
            <p14:sldId id="317"/>
            <p14:sldId id="318"/>
            <p14:sldId id="319"/>
          </p14:sldIdLst>
        </p14:section>
        <p14:section name="Environmental Health" id="{349F7770-59AA-4116-9523-D0BBE1244F21}">
          <p14:sldIdLst>
            <p14:sldId id="278"/>
            <p14:sldId id="279"/>
          </p14:sldIdLst>
        </p14:section>
        <p14:section name="thanks" id="{0094250B-6691-4D9F-A95A-FB66F0E453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31D"/>
    <a:srgbClr val="101519"/>
    <a:srgbClr val="273E32"/>
    <a:srgbClr val="0D141A"/>
    <a:srgbClr val="0F141A"/>
    <a:srgbClr val="101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8"/>
    <p:restoredTop sz="96928"/>
  </p:normalViewPr>
  <p:slideViewPr>
    <p:cSldViewPr snapToGrid="0" snapToObjects="1">
      <p:cViewPr>
        <p:scale>
          <a:sx n="66" d="100"/>
          <a:sy n="66" d="100"/>
        </p:scale>
        <p:origin x="725" y="41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F6D82-066C-FA4D-8270-4E3B76B0A85B}" type="datetimeFigureOut">
              <a:t>12/29/2021</a:t>
            </a:fld>
            <a:endParaRPr lang="en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92847-51ED-1449-A9AF-8F855167E8E6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1350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https://unsplash.com/photos/AXu2aZ3YgP8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t>2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470964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085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945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76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https://unsplash.com/photos/48nerZQCHgo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4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107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https://unsplash.com/photos/TvN54bnuQg8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6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769308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https://unsplash.com/photos/TvN54bnuQg8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7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709441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https://unsplash.com/photos/TvN54bnuQg8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92847-51ED-1449-A9AF-8F855167E8E6}" type="slidenum">
              <a:rPr lang="en-LT"/>
              <a:t>8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43506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63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427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8203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https://unsplash.com/photos/GKLIsLZxhj0</a:t>
            </a:r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E92847-51ED-1449-A9AF-8F855167E8E6}" type="slidenum">
              <a:rPr kumimoji="0" lang="en-L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L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83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E682-BC13-E443-B955-4FA79FB3F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43E81D-F660-B04A-A02A-7771D9835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0CAD2-F4B0-6D4F-A3DB-59C0869B6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9959-8F63-1C46-9846-971A9FA8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AE86-30FA-9842-986E-368BD12D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1052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BE3B-CFC3-5A4C-B7F9-83501BEBB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6FE2E7-8408-F64E-AC06-6E9B1F7B6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7EA7-EDC0-674E-87AF-81F0CC4A4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6A1F-640A-DD4A-8A62-FC15E9D3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D5553-91F0-6547-ABB8-D9C439CB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08699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D21FB-DAFB-DF4B-B7CA-DF378245F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020F6-65AA-B149-8A98-D754BD2D8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CA0BA-7E42-374F-BCF5-EDBE9B1C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8169A-AD4F-B54D-BD6E-4A85F6C0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CF1D-B5A0-C945-8BEF-46A5BA84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04077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BF467-98F8-1240-ACB7-FB89C818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F9D25-2E40-A546-8E08-F406112B1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78E3D-659B-5845-B58C-F7CE0FED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348E1-52F7-3740-BECC-A872BC95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3AFA0-CF5D-CB4F-86DA-A26B2DDDD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61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BE51-5261-8649-BBAC-76D794105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328B6-1619-BD43-AFD5-7594537CB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C310A-FBFE-6A4B-94FD-CD0539AA4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9B160-B8F3-9845-896E-719CFEDB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FF698-F77F-6B4B-84A3-6571531A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96897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D5FF-D86B-9747-848F-2C768AE5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C517-D3BF-1840-B5E3-D495BF943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0A760-A9DA-0E47-8642-F4561309D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07266-6075-214C-9A0F-1B14A182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FDC8C-B2B0-4245-A63C-2FB5D90D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F4FA8-9897-264C-B54C-3F8F18770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7032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B15F-C6FA-D84D-AB7C-2B5E418D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F8AC2-AA47-514A-8FDD-22D9C7EA7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D7083-810C-DE49-887E-B07C6D748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8EA05-E088-664F-95B0-F7ACC9519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3E967E-B198-B644-85C4-9E2D8C07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30866-AC10-394E-BF2C-D6905A00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192B9-1A8F-5643-8EDB-7F6741B9D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EE84F-1143-8540-BC3E-2E7FBEDE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7888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E082-AEA3-514F-B09D-1F6E78F6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1E451-9867-6C42-8057-6E95D2F36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A23332-F96E-2A45-BF20-B5E13FB9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8CDD1-FCB4-B145-AA09-3E794E23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6095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C489A-8D6C-DC47-B468-186F9A469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29109-1C34-5244-ADE5-222459E6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9E646-008A-3748-BCE2-BCCC6ED3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5918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E5A1-F2E4-4441-8387-1A6E6B207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DA04F-4005-F044-8FE5-2EC8060FA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CDADC-814E-244E-B9E5-2C9051426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3663C-1FF4-3D4E-854F-A5AA4B8A5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40EC2-135F-FE46-92F3-F3CD1E63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625FC-8AEA-F74B-9DD8-E453DBA5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440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E0717-7D74-B44F-9E66-235930CCA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90095B-B62E-3C44-845A-8D31260A6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A383A-A1BD-3449-AEF4-F5EB7E8FA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DE627-2BED-3549-9D80-6D0263AB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5BC9-5EA8-9D48-A131-684734B3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BAA5F-2F19-D749-8E4B-44ABBE82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88204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AAB91E-8D3B-5049-91E0-681A6BD55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0D1AD-7B0F-C243-8060-E31261F40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9B1-730F-3948-AFDB-A7D229514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621EB-52E9-864A-B0F6-E4DE6976EFAF}" type="datetimeFigureOut">
              <a:t>12/29/2021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68CD1-C846-864B-8FF5-193D2956B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D875-456D-074B-9AD9-F14C62DF5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A2A8-704E-EF48-80AE-D3783EE37A42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67008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4.wdp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22.pn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slide" Target="slide3.xml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714AA0-6212-4948-A6EC-104E5A496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992" y="86665"/>
            <a:ext cx="2106015" cy="2106015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DFB192D-CD6B-43B6-B156-1F991F062A29}"/>
              </a:ext>
            </a:extLst>
          </p:cNvPr>
          <p:cNvGraphicFramePr>
            <a:graphicFrameLocks noGrp="1"/>
          </p:cNvGraphicFramePr>
          <p:nvPr/>
        </p:nvGraphicFramePr>
        <p:xfrm>
          <a:off x="3581400" y="5401674"/>
          <a:ext cx="5029200" cy="112744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632075">
                  <a:extLst>
                    <a:ext uri="{9D8B030D-6E8A-4147-A177-3AD203B41FA5}">
                      <a16:colId xmlns:a16="http://schemas.microsoft.com/office/drawing/2014/main" val="361537812"/>
                    </a:ext>
                  </a:extLst>
                </a:gridCol>
                <a:gridCol w="2397125">
                  <a:extLst>
                    <a:ext uri="{9D8B030D-6E8A-4147-A177-3AD203B41FA5}">
                      <a16:colId xmlns:a16="http://schemas.microsoft.com/office/drawing/2014/main" val="1758522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456940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Students: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456940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Supervisor: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5602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buFont typeface="Symbol" panose="05050102010706020507" pitchFamily="18" charset="2"/>
                        <a:buChar char=""/>
                        <a:tabLst>
                          <a:tab pos="3456940" algn="ctr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Fahd Hamdallah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456940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Dr. Bashir M. Y. Nouri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7221556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buFont typeface="Symbol" panose="05050102010706020507" pitchFamily="18" charset="2"/>
                        <a:buChar char=""/>
                        <a:tabLst>
                          <a:tab pos="3456940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Diab </a:t>
                      </a:r>
                      <a:r>
                        <a:rPr lang="en-US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Esam</a:t>
                      </a: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buFont typeface="Symbol" panose="05050102010706020507" pitchFamily="18" charset="2"/>
                        <a:buChar char=""/>
                        <a:tabLst>
                          <a:tab pos="3456940" algn="ctr"/>
                        </a:tabLs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Motaz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Shehab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456940" algn="ctr"/>
                        </a:tabLst>
                      </a:pP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343456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F73CE77E-4121-46A5-96AC-84057C27125A}"/>
              </a:ext>
            </a:extLst>
          </p:cNvPr>
          <p:cNvGrpSpPr/>
          <p:nvPr/>
        </p:nvGrpSpPr>
        <p:grpSpPr>
          <a:xfrm>
            <a:off x="3570287" y="4169627"/>
            <a:ext cx="5040313" cy="17462"/>
            <a:chOff x="0" y="0"/>
            <a:chExt cx="5039995" cy="17996"/>
          </a:xfrm>
        </p:grpSpPr>
        <p:sp>
          <p:nvSpPr>
            <p:cNvPr id="6" name="Shape 44329">
              <a:extLst>
                <a:ext uri="{FF2B5EF4-FFF2-40B4-BE49-F238E27FC236}">
                  <a16:creationId xmlns:a16="http://schemas.microsoft.com/office/drawing/2014/main" id="{DE7E2452-CEF5-4D32-BF79-177977491D12}"/>
                </a:ext>
              </a:extLst>
            </p:cNvPr>
            <p:cNvSpPr/>
            <p:nvPr/>
          </p:nvSpPr>
          <p:spPr>
            <a:xfrm>
              <a:off x="0" y="0"/>
              <a:ext cx="5039995" cy="17996"/>
            </a:xfrm>
            <a:custGeom>
              <a:avLst/>
              <a:gdLst/>
              <a:ahLst/>
              <a:cxnLst/>
              <a:rect l="0" t="0" r="0" b="0"/>
              <a:pathLst>
                <a:path w="5039995" h="17996">
                  <a:moveTo>
                    <a:pt x="0" y="0"/>
                  </a:moveTo>
                  <a:lnTo>
                    <a:pt x="5039995" y="0"/>
                  </a:lnTo>
                  <a:lnTo>
                    <a:pt x="5039995" y="17996"/>
                  </a:lnTo>
                  <a:lnTo>
                    <a:pt x="0" y="1799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Shape 44331">
            <a:extLst>
              <a:ext uri="{FF2B5EF4-FFF2-40B4-BE49-F238E27FC236}">
                <a16:creationId xmlns:a16="http://schemas.microsoft.com/office/drawing/2014/main" id="{4EB12A33-83A6-4E51-83C1-317E750434DE}"/>
              </a:ext>
            </a:extLst>
          </p:cNvPr>
          <p:cNvSpPr/>
          <p:nvPr/>
        </p:nvSpPr>
        <p:spPr>
          <a:xfrm>
            <a:off x="3564729" y="5238105"/>
            <a:ext cx="5040313" cy="17462"/>
          </a:xfrm>
          <a:custGeom>
            <a:avLst/>
            <a:gdLst/>
            <a:ahLst/>
            <a:cxnLst/>
            <a:rect l="0" t="0" r="0" b="0"/>
            <a:pathLst>
              <a:path w="5039995" h="17996">
                <a:moveTo>
                  <a:pt x="0" y="0"/>
                </a:moveTo>
                <a:lnTo>
                  <a:pt x="5039995" y="0"/>
                </a:lnTo>
                <a:lnTo>
                  <a:pt x="5039995" y="17996"/>
                </a:lnTo>
                <a:lnTo>
                  <a:pt x="0" y="1799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0" cap="flat">
            <a:noFill/>
            <a:miter lim="127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D4AF3148-D447-4A92-BFBB-A92A34AEC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3100" y="1710666"/>
            <a:ext cx="5725798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  <a:br>
              <a:rPr lang="ar-J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Mechatronics Engineering Department</a:t>
            </a:r>
          </a:p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1</a:t>
            </a:r>
          </a:p>
          <a:p>
            <a:pPr algn="ctr"/>
            <a:endParaRPr lang="en-US" sz="2400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2A15CABA-762F-41ED-9C96-89A2F758B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79" y="4401901"/>
            <a:ext cx="59530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Forklift Mobile Robot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AD7E5D97-66CA-4812-A1C7-BE79EF75C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8388" y="38877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97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Control System</a:t>
            </a: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8819A1-EA67-4C6C-A30C-2FA9950A99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553" y="1594151"/>
            <a:ext cx="5318095" cy="41269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AC2F2C-C34F-4CD1-AE9F-FD8D7053B7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4422" y="1966921"/>
            <a:ext cx="3562350" cy="338137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D21F61-D04B-4499-8A47-8E6D8D517518}"/>
              </a:ext>
            </a:extLst>
          </p:cNvPr>
          <p:cNvCxnSpPr/>
          <p:nvPr/>
        </p:nvCxnSpPr>
        <p:spPr>
          <a:xfrm flipV="1">
            <a:off x="7430947" y="2476982"/>
            <a:ext cx="1863524" cy="16204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AE6DAF-4EE8-4EDB-926E-4AD5CDCB72D5}"/>
              </a:ext>
            </a:extLst>
          </p:cNvPr>
          <p:cNvCxnSpPr>
            <a:cxnSpLocks/>
          </p:cNvCxnSpPr>
          <p:nvPr/>
        </p:nvCxnSpPr>
        <p:spPr>
          <a:xfrm flipH="1" flipV="1">
            <a:off x="10378633" y="4732196"/>
            <a:ext cx="906683" cy="106330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82102D8-7A6D-48F8-B465-7101ECE453C3}"/>
              </a:ext>
            </a:extLst>
          </p:cNvPr>
          <p:cNvCxnSpPr>
            <a:cxnSpLocks/>
          </p:cNvCxnSpPr>
          <p:nvPr/>
        </p:nvCxnSpPr>
        <p:spPr>
          <a:xfrm flipV="1">
            <a:off x="8773610" y="4411945"/>
            <a:ext cx="210274" cy="12653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A263AE3-F200-4A6B-9B02-10B576150902}"/>
              </a:ext>
            </a:extLst>
          </p:cNvPr>
          <p:cNvSpPr txBox="1"/>
          <p:nvPr/>
        </p:nvSpPr>
        <p:spPr>
          <a:xfrm>
            <a:off x="6145202" y="2424036"/>
            <a:ext cx="150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Motor 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FA9F85-026F-4B9B-9E88-1098CCA605C4}"/>
              </a:ext>
            </a:extLst>
          </p:cNvPr>
          <p:cNvSpPr txBox="1"/>
          <p:nvPr/>
        </p:nvSpPr>
        <p:spPr>
          <a:xfrm>
            <a:off x="7803756" y="5700472"/>
            <a:ext cx="150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Motor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D7D799-4053-4B85-AE8D-B6A86F9DCBC4}"/>
              </a:ext>
            </a:extLst>
          </p:cNvPr>
          <p:cNvSpPr txBox="1"/>
          <p:nvPr/>
        </p:nvSpPr>
        <p:spPr>
          <a:xfrm>
            <a:off x="10685846" y="5827868"/>
            <a:ext cx="150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Motor </a:t>
            </a:r>
            <a:r>
              <a:rPr lang="ar-JO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3</a:t>
            </a:r>
            <a:endParaRPr lang="en-US" sz="2400" b="1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70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C02728-149A-4404-A8E9-51B8A1ECEC4D}"/>
              </a:ext>
            </a:extLst>
          </p:cNvPr>
          <p:cNvSpPr txBox="1"/>
          <p:nvPr/>
        </p:nvSpPr>
        <p:spPr>
          <a:xfrm>
            <a:off x="-1" y="2328338"/>
            <a:ext cx="1219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 DC Motor Control</a:t>
            </a:r>
          </a:p>
          <a:p>
            <a:pPr algn="ctr"/>
            <a:endParaRPr lang="en-US" sz="3600" b="1" dirty="0">
              <a:solidFill>
                <a:schemeClr val="bg1"/>
              </a:solidFill>
              <a:latin typeface="Raleway" panose="020B0503030101060003" pitchFamily="34" charset="0"/>
            </a:endParaRPr>
          </a:p>
          <a:p>
            <a:pPr algn="ctr"/>
            <a:endParaRPr lang="en-US" sz="3600" b="1" dirty="0">
              <a:solidFill>
                <a:schemeClr val="bg1"/>
              </a:solidFill>
              <a:latin typeface="Raleway" panose="020B0503030101060003" pitchFamily="34" charset="0"/>
            </a:endParaRPr>
          </a:p>
          <a:p>
            <a:pPr algn="ctr"/>
            <a:endParaRPr lang="en-US" sz="3600" b="1" dirty="0">
              <a:solidFill>
                <a:schemeClr val="bg1"/>
              </a:solidFill>
              <a:latin typeface="Raleway" panose="020B0503030101060003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 Obstacle detection</a:t>
            </a:r>
          </a:p>
          <a:p>
            <a:pPr algn="ctr"/>
            <a:endParaRPr lang="en-US" sz="3600" b="1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BA93A9-EF40-4C64-BB7E-77478CE69475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Control System</a:t>
            </a: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0506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Raleway" panose="020B0503030101060003" pitchFamily="34" charset="0"/>
              </a:rPr>
              <a:t>DC Motor Control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9449D8-3993-4AFA-A257-38081BCE2A2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194" y="1938399"/>
            <a:ext cx="11217612" cy="2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30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Raleway" panose="020B0503030101060003" pitchFamily="34" charset="0"/>
              </a:rPr>
              <a:t>DC Motor Control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6E2DC3-3997-458E-B03A-1835C03424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318" y="1423340"/>
            <a:ext cx="4848225" cy="4667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F2740E-89BF-4E26-BFAD-B4A7DEF3F6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4515" y="1754657"/>
            <a:ext cx="4762500" cy="15906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D6926CE-1258-4ED1-8900-A8FC384E6A29}"/>
                  </a:ext>
                </a:extLst>
              </p:cNvPr>
              <p:cNvSpPr txBox="1"/>
              <p:nvPr/>
            </p:nvSpPr>
            <p:spPr>
              <a:xfrm>
                <a:off x="5047500" y="4574239"/>
                <a:ext cx="7523544" cy="13371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6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3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3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D6926CE-1258-4ED1-8900-A8FC384E6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500" y="4574239"/>
                <a:ext cx="7523544" cy="13371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CB7694-D272-4963-AD45-87633DCD2EB9}"/>
              </a:ext>
            </a:extLst>
          </p:cNvPr>
          <p:cNvCxnSpPr/>
          <p:nvPr/>
        </p:nvCxnSpPr>
        <p:spPr>
          <a:xfrm>
            <a:off x="1284790" y="1886673"/>
            <a:ext cx="428263" cy="154232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C0C63A2-3153-49DC-9E69-B9ACFE3CFFBD}"/>
              </a:ext>
            </a:extLst>
          </p:cNvPr>
          <p:cNvSpPr txBox="1"/>
          <p:nvPr/>
        </p:nvSpPr>
        <p:spPr>
          <a:xfrm>
            <a:off x="578318" y="1423340"/>
            <a:ext cx="167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Sensor 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9F35430-747A-4E5E-9E4B-6F4D8B45CA7F}"/>
              </a:ext>
            </a:extLst>
          </p:cNvPr>
          <p:cNvCxnSpPr>
            <a:cxnSpLocks/>
          </p:cNvCxnSpPr>
          <p:nvPr/>
        </p:nvCxnSpPr>
        <p:spPr>
          <a:xfrm flipH="1" flipV="1">
            <a:off x="995632" y="4785004"/>
            <a:ext cx="421850" cy="132879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5CB1D44-7115-4730-BCF3-8450F508F091}"/>
              </a:ext>
            </a:extLst>
          </p:cNvPr>
          <p:cNvSpPr txBox="1"/>
          <p:nvPr/>
        </p:nvSpPr>
        <p:spPr>
          <a:xfrm>
            <a:off x="730718" y="6090590"/>
            <a:ext cx="167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Raleway" panose="020B0503030101060003" pitchFamily="34" charset="0"/>
              </a:rPr>
              <a:t>Sensor B</a:t>
            </a:r>
          </a:p>
        </p:txBody>
      </p:sp>
    </p:spTree>
    <p:extLst>
      <p:ext uri="{BB962C8B-B14F-4D97-AF65-F5344CB8AC3E}">
        <p14:creationId xmlns:p14="http://schemas.microsoft.com/office/powerpoint/2010/main" val="1720388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Raleway" panose="020B0503030101060003" pitchFamily="34" charset="0"/>
              </a:rPr>
              <a:t>DC Motor Control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6B4E8D-6535-4F1F-8861-C58AEAF899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273" y="1383277"/>
            <a:ext cx="6165452" cy="51331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899B2A-C25B-44BD-BABE-839E214E4731}"/>
              </a:ext>
            </a:extLst>
          </p:cNvPr>
          <p:cNvSpPr txBox="1"/>
          <p:nvPr/>
        </p:nvSpPr>
        <p:spPr>
          <a:xfrm>
            <a:off x="5350943" y="4729390"/>
            <a:ext cx="75235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KP = 5, KI =0 and KD =0.025.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42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Raleway" panose="020B0503030101060003" pitchFamily="34" charset="0"/>
              </a:rPr>
              <a:t>Obstacle detection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8B133-FE79-4F67-B711-1628C80AC5C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08531" y="1947543"/>
            <a:ext cx="11174937" cy="29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89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29F581C-915B-3B4C-9A89-1AA8FB4A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5960472" y="86257"/>
            <a:ext cx="18473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F4374E-CBC1-46A9-97D0-CCDE60B95D46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Raleway" panose="020B0503030101060003" pitchFamily="34" charset="0"/>
              </a:rPr>
              <a:t>Obstacle detection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B43AEC-5846-491B-B64C-66B6F9D13138}"/>
              </a:ext>
            </a:extLst>
          </p:cNvPr>
          <p:cNvGrpSpPr/>
          <p:nvPr/>
        </p:nvGrpSpPr>
        <p:grpSpPr>
          <a:xfrm>
            <a:off x="-109575" y="3229336"/>
            <a:ext cx="5982183" cy="2913169"/>
            <a:chOff x="437797" y="1446550"/>
            <a:chExt cx="10144060" cy="483291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E3E52BD-51E4-46D8-B161-9CA28B44E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797" y="1446550"/>
              <a:ext cx="5075470" cy="3747636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9BC80AC-0D21-4C9D-9037-F81D9F5EBF27}"/>
                </a:ext>
              </a:extLst>
            </p:cNvPr>
            <p:cNvCxnSpPr>
              <a:cxnSpLocks/>
            </p:cNvCxnSpPr>
            <p:nvPr/>
          </p:nvCxnSpPr>
          <p:spPr>
            <a:xfrm>
              <a:off x="4258258" y="4398380"/>
              <a:ext cx="4098664" cy="0"/>
            </a:xfrm>
            <a:prstGeom prst="line">
              <a:avLst/>
            </a:prstGeom>
            <a:ln w="3810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lowchart: Process 10">
              <a:extLst>
                <a:ext uri="{FF2B5EF4-FFF2-40B4-BE49-F238E27FC236}">
                  <a16:creationId xmlns:a16="http://schemas.microsoft.com/office/drawing/2014/main" id="{34339AA7-02BE-4A85-862A-EE4D1D81F7EA}"/>
                </a:ext>
              </a:extLst>
            </p:cNvPr>
            <p:cNvSpPr/>
            <p:nvPr/>
          </p:nvSpPr>
          <p:spPr>
            <a:xfrm>
              <a:off x="8565030" y="3385315"/>
              <a:ext cx="2016827" cy="1013066"/>
            </a:xfrm>
            <a:prstGeom prst="flowChartProcess">
              <a:avLst/>
            </a:prstGeom>
            <a:solidFill>
              <a:schemeClr val="accent1">
                <a:alpha val="5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Raleway" panose="020B0503030101060003" pitchFamily="34" charset="0"/>
                </a:rPr>
                <a:t>Obstacle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0A531B-0D70-40E9-AB31-39ED9301003D}"/>
                </a:ext>
              </a:extLst>
            </p:cNvPr>
            <p:cNvSpPr txBox="1"/>
            <p:nvPr/>
          </p:nvSpPr>
          <p:spPr>
            <a:xfrm>
              <a:off x="5506388" y="3385314"/>
              <a:ext cx="2353067" cy="868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20 cm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F14EB1-8D88-4828-A42E-FBE87BB1FFB1}"/>
                </a:ext>
              </a:extLst>
            </p:cNvPr>
            <p:cNvCxnSpPr/>
            <p:nvPr/>
          </p:nvCxnSpPr>
          <p:spPr>
            <a:xfrm>
              <a:off x="3992040" y="4552485"/>
              <a:ext cx="682906" cy="90282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6B89A85-6380-4FD8-A98C-0ACABD33D43B}"/>
                </a:ext>
              </a:extLst>
            </p:cNvPr>
            <p:cNvSpPr txBox="1"/>
            <p:nvPr/>
          </p:nvSpPr>
          <p:spPr>
            <a:xfrm>
              <a:off x="4343611" y="5411451"/>
              <a:ext cx="3515844" cy="868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Ultrasonic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33CB425-91AF-4ACD-9A04-0EEEC60D05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5094" y="2291788"/>
            <a:ext cx="5501790" cy="4297842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150EA71B-0670-44CC-83B3-18CA99D1B5C4}"/>
              </a:ext>
            </a:extLst>
          </p:cNvPr>
          <p:cNvSpPr/>
          <p:nvPr/>
        </p:nvSpPr>
        <p:spPr>
          <a:xfrm>
            <a:off x="4363612" y="5718850"/>
            <a:ext cx="1828622" cy="324090"/>
          </a:xfrm>
          <a:prstGeom prst="rightArrow">
            <a:avLst>
              <a:gd name="adj1" fmla="val 42857"/>
              <a:gd name="adj2" fmla="val 117857"/>
            </a:avLst>
          </a:prstGeom>
          <a:solidFill>
            <a:schemeClr val="bg1">
              <a:alpha val="5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78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ED3F7EA8-B980-444A-81EA-4F68E7E0D00F}"/>
              </a:ext>
            </a:extLst>
          </p:cNvPr>
          <p:cNvSpPr/>
          <p:nvPr/>
        </p:nvSpPr>
        <p:spPr>
          <a:xfrm>
            <a:off x="3937518" y="1383732"/>
            <a:ext cx="4320074" cy="4090534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43E2C-AE6F-49A7-BF8F-22E738E9262E}"/>
              </a:ext>
            </a:extLst>
          </p:cNvPr>
          <p:cNvSpPr txBox="1"/>
          <p:nvPr/>
        </p:nvSpPr>
        <p:spPr>
          <a:xfrm>
            <a:off x="3048000" y="2921168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 Navigation</a:t>
            </a:r>
          </a:p>
        </p:txBody>
      </p:sp>
    </p:spTree>
    <p:extLst>
      <p:ext uri="{BB962C8B-B14F-4D97-AF65-F5344CB8AC3E}">
        <p14:creationId xmlns:p14="http://schemas.microsoft.com/office/powerpoint/2010/main" val="300818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356AAFA-2979-44FF-A184-F85DD934E422}"/>
              </a:ext>
            </a:extLst>
          </p:cNvPr>
          <p:cNvSpPr/>
          <p:nvPr/>
        </p:nvSpPr>
        <p:spPr>
          <a:xfrm>
            <a:off x="-2021905" y="-4546360"/>
            <a:ext cx="16699930" cy="17731890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84713-75C9-49D8-9A04-B563197F1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l="8773" r="8773"/>
          <a:stretch/>
        </p:blipFill>
        <p:spPr>
          <a:xfrm>
            <a:off x="0" y="0"/>
            <a:ext cx="12178361" cy="6851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0A1EA9-7748-45BA-A6BC-DEB1E8044CAF}"/>
              </a:ext>
            </a:extLst>
          </p:cNvPr>
          <p:cNvSpPr txBox="1"/>
          <p:nvPr/>
        </p:nvSpPr>
        <p:spPr>
          <a:xfrm>
            <a:off x="13639" y="6316"/>
            <a:ext cx="121647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Navigation</a:t>
            </a:r>
            <a:endParaRPr lang="en-US" sz="8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2DDE2-FF50-4F11-8AEC-39B3C241AB41}"/>
              </a:ext>
            </a:extLst>
          </p:cNvPr>
          <p:cNvSpPr txBox="1"/>
          <p:nvPr/>
        </p:nvSpPr>
        <p:spPr>
          <a:xfrm>
            <a:off x="2583650" y="3065438"/>
            <a:ext cx="74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Differential Drive Robot</a:t>
            </a:r>
          </a:p>
        </p:txBody>
      </p:sp>
    </p:spTree>
    <p:extLst>
      <p:ext uri="{BB962C8B-B14F-4D97-AF65-F5344CB8AC3E}">
        <p14:creationId xmlns:p14="http://schemas.microsoft.com/office/powerpoint/2010/main" val="27637292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356AAFA-2979-44FF-A184-F85DD934E422}"/>
              </a:ext>
            </a:extLst>
          </p:cNvPr>
          <p:cNvSpPr/>
          <p:nvPr/>
        </p:nvSpPr>
        <p:spPr>
          <a:xfrm>
            <a:off x="-2021905" y="-4546360"/>
            <a:ext cx="16699930" cy="17731890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84713-75C9-49D8-9A04-B563197F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l="8773" r="8773"/>
          <a:stretch/>
        </p:blipFill>
        <p:spPr>
          <a:xfrm>
            <a:off x="0" y="0"/>
            <a:ext cx="12178361" cy="6851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0A1EA9-7748-45BA-A6BC-DEB1E8044CAF}"/>
              </a:ext>
            </a:extLst>
          </p:cNvPr>
          <p:cNvSpPr txBox="1"/>
          <p:nvPr/>
        </p:nvSpPr>
        <p:spPr>
          <a:xfrm>
            <a:off x="13639" y="6316"/>
            <a:ext cx="121647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Navigation</a:t>
            </a:r>
            <a:endParaRPr lang="en-US" sz="8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2449BF-11DD-4919-B99A-B51FF52098A4}"/>
              </a:ext>
            </a:extLst>
          </p:cNvPr>
          <p:cNvSpPr txBox="1"/>
          <p:nvPr/>
        </p:nvSpPr>
        <p:spPr>
          <a:xfrm>
            <a:off x="2583650" y="3054790"/>
            <a:ext cx="74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Environment Modeling</a:t>
            </a:r>
          </a:p>
        </p:txBody>
      </p:sp>
    </p:spTree>
    <p:extLst>
      <p:ext uri="{BB962C8B-B14F-4D97-AF65-F5344CB8AC3E}">
        <p14:creationId xmlns:p14="http://schemas.microsoft.com/office/powerpoint/2010/main" val="12157608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g">
            <a:extLst>
              <a:ext uri="{FF2B5EF4-FFF2-40B4-BE49-F238E27FC236}">
                <a16:creationId xmlns:a16="http://schemas.microsoft.com/office/drawing/2014/main" id="{FAE37928-628E-1B40-972B-1FCDC7355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0"/>
                    </a14:imgEffect>
                    <a14:imgEffect>
                      <a14:brightnessContrast bright="-30000"/>
                    </a14:imgEffect>
                  </a14:imgLayer>
                </a14:imgProps>
              </a:ext>
            </a:extLst>
          </a:blip>
          <a:srcRect l="993" r="99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5D0BD90-6384-4F42-BDBE-A945AF012A9F}"/>
              </a:ext>
            </a:extLst>
          </p:cNvPr>
          <p:cNvSpPr/>
          <p:nvPr/>
        </p:nvSpPr>
        <p:spPr>
          <a:xfrm>
            <a:off x="2094931" y="-9443"/>
            <a:ext cx="82157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spc="300" dirty="0">
                <a:solidFill>
                  <a:schemeClr val="bg1"/>
                </a:solidFill>
                <a:effectLst>
                  <a:outerShdw blurRad="292100" sx="102000" sy="102000" algn="ctr" rotWithShape="0">
                    <a:prstClr val="black">
                      <a:alpha val="52000"/>
                    </a:prstClr>
                  </a:outerShdw>
                </a:effectLst>
                <a:latin typeface="Raleway Black" panose="020B0503030101060003" pitchFamily="34" charset="77"/>
              </a:rPr>
              <a:t>Forklift Mobile Robot</a:t>
            </a:r>
          </a:p>
        </p:txBody>
      </p:sp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2" name="Section Zoom 11">
                <a:extLst>
                  <a:ext uri="{FF2B5EF4-FFF2-40B4-BE49-F238E27FC236}">
                    <a16:creationId xmlns:a16="http://schemas.microsoft.com/office/drawing/2014/main" id="{C195487E-923E-634E-A4C3-E9368C2DE56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4173792"/>
                  </p:ext>
                </p:extLst>
              </p:nvPr>
            </p:nvGraphicFramePr>
            <p:xfrm>
              <a:off x="2187702" y="4720222"/>
              <a:ext cx="2872964" cy="1616042"/>
            </p:xfrm>
            <a:graphic>
              <a:graphicData uri="http://schemas.microsoft.com/office/powerpoint/2016/sectionzoom">
                <psez:sectionZm>
                  <psez:sectionZmObj sectionId="{D01103C6-D9B4-874A-903D-1D54C47D2E73}">
                    <psez:zmPr id="{23888936-E0DE-5545-AD69-CCF83ACA0790}" transitionDur="1000" showBg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872964" cy="1616042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2" name="Section Zoom 11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C195487E-923E-634E-A4C3-E9368C2DE56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87702" y="4720222"/>
                <a:ext cx="2872964" cy="16160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7" name="Section Zoom 16">
                <a:extLst>
                  <a:ext uri="{FF2B5EF4-FFF2-40B4-BE49-F238E27FC236}">
                    <a16:creationId xmlns:a16="http://schemas.microsoft.com/office/drawing/2014/main" id="{BA3A39B2-158B-2B4C-A1B4-DCCBD75CA15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43497225"/>
                  </p:ext>
                </p:extLst>
              </p:nvPr>
            </p:nvGraphicFramePr>
            <p:xfrm>
              <a:off x="4091490" y="1916258"/>
              <a:ext cx="4222592" cy="2375208"/>
            </p:xfrm>
            <a:graphic>
              <a:graphicData uri="http://schemas.microsoft.com/office/powerpoint/2016/sectionzoom">
                <psez:sectionZm>
                  <psez:sectionZmObj sectionId="{17ED8106-7472-CA40-A9D6-5927206203E6}">
                    <psez:zmPr id="{BED1C54D-1895-F149-B351-02B981A8A5BF}" transitionDur="1000" showBg="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22592" cy="2375208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7" name="Section Zoom 16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BA3A39B2-158B-2B4C-A1B4-DCCBD75CA15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91490" y="1916258"/>
                <a:ext cx="4222592" cy="23752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4" name="Section Zoom 3">
                <a:extLst>
                  <a:ext uri="{FF2B5EF4-FFF2-40B4-BE49-F238E27FC236}">
                    <a16:creationId xmlns:a16="http://schemas.microsoft.com/office/drawing/2014/main" id="{B2D661A4-8895-1E43-9238-4B6D30F2FF2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40185078"/>
                  </p:ext>
                </p:extLst>
              </p:nvPr>
            </p:nvGraphicFramePr>
            <p:xfrm>
              <a:off x="0" y="1530967"/>
              <a:ext cx="5060666" cy="2846624"/>
            </p:xfrm>
            <a:graphic>
              <a:graphicData uri="http://schemas.microsoft.com/office/powerpoint/2016/sectionzoom">
                <psez:sectionZm>
                  <psez:sectionZmObj sectionId="{DBB0F080-D76F-2449-A8A8-97428CE5CDE4}">
                    <psez:zmPr id="{E31B0801-3E89-AF44-A1B1-5F4CCB54772F}" transitionDur="1000" showBg="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060666" cy="2846624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4" name="Section Zoom 3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B2D661A4-8895-1E43-9238-4B6D30F2FF2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1530967"/>
                <a:ext cx="5060666" cy="28466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4" name="Section Zoom 13">
                <a:extLst>
                  <a:ext uri="{FF2B5EF4-FFF2-40B4-BE49-F238E27FC236}">
                    <a16:creationId xmlns:a16="http://schemas.microsoft.com/office/drawing/2014/main" id="{43493E3C-ABEA-4208-96CD-14B589B20AC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37757809"/>
                  </p:ext>
                </p:extLst>
              </p:nvPr>
            </p:nvGraphicFramePr>
            <p:xfrm>
              <a:off x="6120006" y="4237427"/>
              <a:ext cx="4500355" cy="2581632"/>
            </p:xfrm>
            <a:graphic>
              <a:graphicData uri="http://schemas.microsoft.com/office/powerpoint/2016/sectionzoom">
                <psez:sectionZm>
                  <psez:sectionZmObj sectionId="{EA159048-9ABD-4706-9469-D2AFCD92ABC0}">
                    <psez:zmPr id="{E6D86BDB-483B-4143-9A53-87E2BC2B2A74}" transitionDur="1000" showBg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500355" cy="2581632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4" name="Section Zoom 13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43493E3C-ABEA-4208-96CD-14B589B20AC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120006" y="4237427"/>
                <a:ext cx="4500355" cy="25816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9" name="Section Zoom 18">
                <a:extLst>
                  <a:ext uri="{FF2B5EF4-FFF2-40B4-BE49-F238E27FC236}">
                    <a16:creationId xmlns:a16="http://schemas.microsoft.com/office/drawing/2014/main" id="{A84CCF37-82EF-4F27-B5BB-F8B3AF63D86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46644581"/>
                  </p:ext>
                </p:extLst>
              </p:nvPr>
            </p:nvGraphicFramePr>
            <p:xfrm>
              <a:off x="7342208" y="1691294"/>
              <a:ext cx="4845597" cy="2725648"/>
            </p:xfrm>
            <a:graphic>
              <a:graphicData uri="http://schemas.microsoft.com/office/powerpoint/2016/sectionzoom">
                <psez:sectionZm>
                  <psez:sectionZmObj sectionId="{349F7770-59AA-4116-9523-D0BBE1244F21}">
                    <psez:zmPr id="{73F3B6A8-BFC3-4E9F-9319-B5847BA2A53E}" transitionDur="1000" showBg="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845597" cy="2725648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9" name="Section Zoom 18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A84CCF37-82EF-4F27-B5BB-F8B3AF63D86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342208" y="1691294"/>
                <a:ext cx="4845597" cy="272564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5354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356AAFA-2979-44FF-A184-F85DD934E422}"/>
              </a:ext>
            </a:extLst>
          </p:cNvPr>
          <p:cNvSpPr/>
          <p:nvPr/>
        </p:nvSpPr>
        <p:spPr>
          <a:xfrm>
            <a:off x="-2021905" y="-4546360"/>
            <a:ext cx="16699930" cy="17731890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84713-75C9-49D8-9A04-B563197F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l="8773" r="8773"/>
          <a:stretch/>
        </p:blipFill>
        <p:spPr>
          <a:xfrm>
            <a:off x="0" y="0"/>
            <a:ext cx="12178361" cy="6851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0A1EA9-7748-45BA-A6BC-DEB1E8044CAF}"/>
              </a:ext>
            </a:extLst>
          </p:cNvPr>
          <p:cNvSpPr txBox="1"/>
          <p:nvPr/>
        </p:nvSpPr>
        <p:spPr>
          <a:xfrm>
            <a:off x="13639" y="6316"/>
            <a:ext cx="121647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Navigation</a:t>
            </a:r>
            <a:endParaRPr lang="en-US" sz="8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57F801-6ADC-41D8-B984-6BD8F7069E7F}"/>
              </a:ext>
            </a:extLst>
          </p:cNvPr>
          <p:cNvSpPr txBox="1"/>
          <p:nvPr/>
        </p:nvSpPr>
        <p:spPr>
          <a:xfrm>
            <a:off x="2583650" y="3102676"/>
            <a:ext cx="74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Localization</a:t>
            </a:r>
          </a:p>
        </p:txBody>
      </p:sp>
    </p:spTree>
    <p:extLst>
      <p:ext uri="{BB962C8B-B14F-4D97-AF65-F5344CB8AC3E}">
        <p14:creationId xmlns:p14="http://schemas.microsoft.com/office/powerpoint/2010/main" val="6029599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356AAFA-2979-44FF-A184-F85DD934E422}"/>
              </a:ext>
            </a:extLst>
          </p:cNvPr>
          <p:cNvSpPr/>
          <p:nvPr/>
        </p:nvSpPr>
        <p:spPr>
          <a:xfrm>
            <a:off x="-2021905" y="-4546360"/>
            <a:ext cx="16699930" cy="17731890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84713-75C9-49D8-9A04-B563197F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l="8773" r="8773"/>
          <a:stretch/>
        </p:blipFill>
        <p:spPr>
          <a:xfrm>
            <a:off x="0" y="0"/>
            <a:ext cx="12178361" cy="6851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0A1EA9-7748-45BA-A6BC-DEB1E8044CAF}"/>
              </a:ext>
            </a:extLst>
          </p:cNvPr>
          <p:cNvSpPr txBox="1"/>
          <p:nvPr/>
        </p:nvSpPr>
        <p:spPr>
          <a:xfrm>
            <a:off x="13639" y="6316"/>
            <a:ext cx="121647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Navigation</a:t>
            </a:r>
            <a:endParaRPr lang="en-US" sz="8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6E1BAC-A419-42EA-BB93-97ACE045C273}"/>
              </a:ext>
            </a:extLst>
          </p:cNvPr>
          <p:cNvSpPr txBox="1"/>
          <p:nvPr/>
        </p:nvSpPr>
        <p:spPr>
          <a:xfrm>
            <a:off x="2583650" y="3102676"/>
            <a:ext cx="74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Path Planning</a:t>
            </a:r>
          </a:p>
        </p:txBody>
      </p:sp>
    </p:spTree>
    <p:extLst>
      <p:ext uri="{BB962C8B-B14F-4D97-AF65-F5344CB8AC3E}">
        <p14:creationId xmlns:p14="http://schemas.microsoft.com/office/powerpoint/2010/main" val="36916353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356AAFA-2979-44FF-A184-F85DD934E422}"/>
              </a:ext>
            </a:extLst>
          </p:cNvPr>
          <p:cNvSpPr/>
          <p:nvPr/>
        </p:nvSpPr>
        <p:spPr>
          <a:xfrm>
            <a:off x="-2021905" y="-4546360"/>
            <a:ext cx="16699930" cy="17731890"/>
          </a:xfrm>
          <a:prstGeom prst="ellipse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84713-75C9-49D8-9A04-B563197F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l="8773" r="8773"/>
          <a:stretch/>
        </p:blipFill>
        <p:spPr>
          <a:xfrm>
            <a:off x="0" y="0"/>
            <a:ext cx="12178361" cy="6851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0A1EA9-7748-45BA-A6BC-DEB1E8044CAF}"/>
              </a:ext>
            </a:extLst>
          </p:cNvPr>
          <p:cNvSpPr txBox="1"/>
          <p:nvPr/>
        </p:nvSpPr>
        <p:spPr>
          <a:xfrm>
            <a:off x="13639" y="6316"/>
            <a:ext cx="121647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Navigation</a:t>
            </a:r>
            <a:endParaRPr lang="en-US" sz="8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B47142-98E8-4C83-A8C1-41A1EBEB538B}"/>
              </a:ext>
            </a:extLst>
          </p:cNvPr>
          <p:cNvSpPr txBox="1"/>
          <p:nvPr/>
        </p:nvSpPr>
        <p:spPr>
          <a:xfrm>
            <a:off x="2543138" y="3088588"/>
            <a:ext cx="7569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aleway" panose="020B0503030101060003" pitchFamily="34" charset="0"/>
              </a:rPr>
              <a:t>Path Tracking</a:t>
            </a:r>
          </a:p>
        </p:txBody>
      </p:sp>
    </p:spTree>
    <p:extLst>
      <p:ext uri="{BB962C8B-B14F-4D97-AF65-F5344CB8AC3E}">
        <p14:creationId xmlns:p14="http://schemas.microsoft.com/office/powerpoint/2010/main" val="4213059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0128581-B255-4735-BB30-CA2A077D30F7}"/>
              </a:ext>
            </a:extLst>
          </p:cNvPr>
          <p:cNvSpPr/>
          <p:nvPr/>
        </p:nvSpPr>
        <p:spPr>
          <a:xfrm>
            <a:off x="3360517" y="713325"/>
            <a:ext cx="5470965" cy="5431349"/>
          </a:xfrm>
          <a:prstGeom prst="ellipse">
            <a:avLst/>
          </a:prstGeom>
          <a:solidFill>
            <a:srgbClr val="12231D">
              <a:alpha val="40000"/>
            </a:srgb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A5D81D-CD18-4E04-99B8-7F65C7F14C97}"/>
              </a:ext>
            </a:extLst>
          </p:cNvPr>
          <p:cNvSpPr/>
          <p:nvPr/>
        </p:nvSpPr>
        <p:spPr>
          <a:xfrm>
            <a:off x="2947641" y="2882139"/>
            <a:ext cx="6296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Future Vision</a:t>
            </a:r>
            <a:endParaRPr kumimoji="0" lang="en-US" sz="60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14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77DED63-EB47-4CEB-AEB6-ED7A5501AECC}"/>
              </a:ext>
            </a:extLst>
          </p:cNvPr>
          <p:cNvSpPr/>
          <p:nvPr/>
        </p:nvSpPr>
        <p:spPr>
          <a:xfrm>
            <a:off x="-2011916" y="-5678869"/>
            <a:ext cx="16646768" cy="17322704"/>
          </a:xfrm>
          <a:prstGeom prst="ellipse">
            <a:avLst/>
          </a:prstGeom>
          <a:solidFill>
            <a:srgbClr val="12231D">
              <a:alpha val="40000"/>
            </a:srgb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ACBF85-3162-468D-B541-57EAE9A6C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60000"/>
                    </a14:imgEffect>
                  </a14:imgLayer>
                </a14:imgProps>
              </a:ext>
            </a:extLst>
          </a:blip>
          <a:srcRect t="144" b="144"/>
          <a:stretch/>
        </p:blipFill>
        <p:spPr>
          <a:xfrm>
            <a:off x="0" y="1"/>
            <a:ext cx="12192000" cy="68381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93FED8-6F64-4EA1-9AFC-E126B8F3CA4D}"/>
              </a:ext>
            </a:extLst>
          </p:cNvPr>
          <p:cNvSpPr/>
          <p:nvPr/>
        </p:nvSpPr>
        <p:spPr>
          <a:xfrm>
            <a:off x="0" y="19818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Future Vision</a:t>
            </a:r>
            <a:endParaRPr kumimoji="0" lang="en-US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2061C6-80AA-4BC2-8FE7-3577C78016CC}"/>
              </a:ext>
            </a:extLst>
          </p:cNvPr>
          <p:cNvSpPr txBox="1"/>
          <p:nvPr/>
        </p:nvSpPr>
        <p:spPr>
          <a:xfrm>
            <a:off x="2016889" y="2023293"/>
            <a:ext cx="8385858" cy="3672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1"/>
                </a:solidFill>
                <a:effectLst/>
                <a:latin typeface="Raleway" panose="020B0503030101060003" pitchFamily="34" charset="0"/>
                <a:ea typeface="Calibri" panose="020F0502020204030204" pitchFamily="34" charset="0"/>
              </a:rPr>
              <a:t>We can use the LIDAR sensor to get better distances between the robot and surrounding obstacles, as well as the dimensions of the environment in which the robot operates.</a:t>
            </a:r>
            <a:endParaRPr lang="en-US" sz="2000" dirty="0">
              <a:solidFill>
                <a:schemeClr val="bg1"/>
              </a:solidFill>
              <a:effectLst/>
              <a:latin typeface="Raleway" panose="020B0503030101060003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1"/>
                </a:solidFill>
                <a:effectLst/>
                <a:latin typeface="Raleway" panose="020B0503030101060003" pitchFamily="34" charset="0"/>
                <a:ea typeface="Calibri" panose="020F0502020204030204" pitchFamily="34" charset="0"/>
              </a:rPr>
              <a:t>A camera can be added to display a live image of the robot's work environment.</a:t>
            </a:r>
            <a:endParaRPr lang="en-US" sz="2000" dirty="0">
              <a:solidFill>
                <a:schemeClr val="bg1"/>
              </a:solidFill>
              <a:effectLst/>
              <a:latin typeface="Raleway" panose="020B0503030101060003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1"/>
                </a:solidFill>
                <a:effectLst/>
                <a:latin typeface="Raleway" panose="020B0503030101060003" pitchFamily="34" charset="0"/>
                <a:ea typeface="Calibri" panose="020F0502020204030204" pitchFamily="34" charset="0"/>
              </a:rPr>
              <a:t>The robot can be connected to a phone that displays all the necessary information from location, speed and others to increase safety.</a:t>
            </a:r>
            <a:endParaRPr lang="en-US" sz="2000" dirty="0">
              <a:solidFill>
                <a:schemeClr val="bg1"/>
              </a:solidFill>
              <a:effectLst/>
              <a:latin typeface="Raleway" panose="020B0503030101060003" pitchFamily="34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chemeClr val="bg1"/>
                </a:solidFill>
                <a:effectLst/>
                <a:latin typeface="Raleway" panose="020B0503030101060003" pitchFamily="34" charset="0"/>
                <a:ea typeface="Calibri" panose="020F0502020204030204" pitchFamily="34" charset="0"/>
              </a:rPr>
              <a:t>Some other improvements can be added such as the material used, the speed and the weight that the robot can carry.</a:t>
            </a:r>
            <a:endParaRPr lang="en-US" sz="2000" dirty="0">
              <a:solidFill>
                <a:schemeClr val="bg1"/>
              </a:solidFill>
              <a:effectLst/>
              <a:latin typeface="Raleway" panose="020B0503030101060003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33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4217437" y="1558210"/>
            <a:ext cx="3757124" cy="3741578"/>
          </a:xfrm>
          <a:prstGeom prst="ellipse">
            <a:avLst/>
          </a:prstGeom>
          <a:solidFill>
            <a:srgbClr val="12231D">
              <a:alpha val="40000"/>
            </a:srgb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74933B-DF67-D14D-ACC6-194EA400210B}"/>
              </a:ext>
            </a:extLst>
          </p:cNvPr>
          <p:cNvSpPr/>
          <p:nvPr/>
        </p:nvSpPr>
        <p:spPr>
          <a:xfrm>
            <a:off x="2467529" y="2921168"/>
            <a:ext cx="7256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167597831"/>
      </p:ext>
    </p:extLst>
  </p:cSld>
  <p:clrMapOvr>
    <a:masterClrMapping/>
  </p:clrMapOvr>
  <p:transition spd="slow"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D7294908-9A58-794A-B85A-622DC85DA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t="12500" b="1250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3443678" y="180487"/>
            <a:ext cx="530465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Overview</a:t>
            </a:r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C861A1-5041-FA48-9C08-E00E83BF7177}"/>
              </a:ext>
            </a:extLst>
          </p:cNvPr>
          <p:cNvSpPr/>
          <p:nvPr/>
        </p:nvSpPr>
        <p:spPr>
          <a:xfrm>
            <a:off x="9311270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D6F6DD-4828-4A4E-9336-6CCFE09E4AFE}"/>
              </a:ext>
            </a:extLst>
          </p:cNvPr>
          <p:cNvSpPr/>
          <p:nvPr/>
        </p:nvSpPr>
        <p:spPr>
          <a:xfrm>
            <a:off x="10120433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FE9B72F-DF87-5F4E-B684-D0770028819B}"/>
              </a:ext>
            </a:extLst>
          </p:cNvPr>
          <p:cNvSpPr/>
          <p:nvPr/>
        </p:nvSpPr>
        <p:spPr>
          <a:xfrm>
            <a:off x="10912521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E454DD4-D90A-704B-ABC6-4575E360C82E}"/>
              </a:ext>
            </a:extLst>
          </p:cNvPr>
          <p:cNvSpPr/>
          <p:nvPr/>
        </p:nvSpPr>
        <p:spPr>
          <a:xfrm>
            <a:off x="534309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68481F1-4643-EF42-A9CE-7AE30251B04D}"/>
              </a:ext>
            </a:extLst>
          </p:cNvPr>
          <p:cNvSpPr/>
          <p:nvPr/>
        </p:nvSpPr>
        <p:spPr>
          <a:xfrm>
            <a:off x="1343472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B79AB2B-D9AB-BB40-95B4-1E83C4B41C2F}"/>
              </a:ext>
            </a:extLst>
          </p:cNvPr>
          <p:cNvSpPr/>
          <p:nvPr/>
        </p:nvSpPr>
        <p:spPr>
          <a:xfrm>
            <a:off x="2135560" y="3824867"/>
            <a:ext cx="602166" cy="3033133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252813-4075-4BAC-BC75-596B1529DB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72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50000" decel="50000" autoRev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1.45833E-6 -3.7037E-6 L -1.45833E-6 -0.05532 " pathEditMode="relative" rAng="0" ptsTypes="AA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ccel="50000" decel="50000" autoRev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" dur="1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-3.7037E-6 L 2.5E-6 -0.05532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50000" decel="50000" autoRev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3.7037E-6 L -1.45833E-6 -0.05532 " pathEditMode="relative" rAng="0" ptsTypes="AA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6 L 4.16667E-7 -0.05532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2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16667E-6 -3.7037E-6 L 4.16667E-6 -0.05532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accel="50000" decel="5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6" dur="1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0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08333E-7 -3.7037E-6 L 2.08333E-7 -0.05532 " pathEditMode="relative" rAng="0" ptsTypes="AA">
                                      <p:cBhvr>
                                        <p:cTn id="2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3115589" y="102636"/>
            <a:ext cx="7082770" cy="6643397"/>
          </a:xfrm>
          <a:prstGeom prst="ellipse">
            <a:avLst/>
          </a:prstGeom>
          <a:solidFill>
            <a:srgbClr val="12231D">
              <a:alpha val="40000"/>
            </a:srgb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74933B-DF67-D14D-ACC6-194EA400210B}"/>
              </a:ext>
            </a:extLst>
          </p:cNvPr>
          <p:cNvSpPr/>
          <p:nvPr/>
        </p:nvSpPr>
        <p:spPr>
          <a:xfrm>
            <a:off x="2947640" y="2921168"/>
            <a:ext cx="74186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spc="-150" dirty="0"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latin typeface="Raleway Black" panose="020B0503030101060003" pitchFamily="34" charset="77"/>
              </a:rPr>
              <a:t>Mechanical Design</a:t>
            </a:r>
            <a:endParaRPr kumimoji="0" lang="en-LT" sz="60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998466"/>
      </p:ext>
    </p:extLst>
  </p:cSld>
  <p:clrMapOvr>
    <a:masterClrMapping/>
  </p:clrMapOvr>
  <p:transition spd="slow"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E6FB2E9-7E21-1A4B-B7D9-51B1351B3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t="12533" b="12533"/>
          <a:stretch/>
        </p:blipFill>
        <p:spPr bwMode="auto">
          <a:xfrm>
            <a:off x="0" y="5880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Mechanical Design</a:t>
            </a: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8CFFF1-068B-4E26-AAAA-77B72A0A59D3}"/>
              </a:ext>
            </a:extLst>
          </p:cNvPr>
          <p:cNvSpPr txBox="1"/>
          <p:nvPr/>
        </p:nvSpPr>
        <p:spPr>
          <a:xfrm>
            <a:off x="481825" y="-649535"/>
            <a:ext cx="9793088" cy="269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endParaRPr lang="en-US" sz="2000" b="1" dirty="0">
              <a:solidFill>
                <a:schemeClr val="bg1"/>
              </a:solidFill>
            </a:endParaRP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Raleway" panose="020B0503030101060003" pitchFamily="34" charset="0"/>
              </a:rPr>
              <a:t>Structure design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1D9CD34-1B4C-42D8-81A8-82DDCCA592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7892" y="2142995"/>
            <a:ext cx="6240413" cy="23663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2630E9-1C11-48DC-A6EC-2FBF1E0F2F2F}"/>
                  </a:ext>
                </a:extLst>
              </p:cNvPr>
              <p:cNvSpPr txBox="1"/>
              <p:nvPr/>
            </p:nvSpPr>
            <p:spPr>
              <a:xfrm>
                <a:off x="283695" y="2204864"/>
                <a:ext cx="9793088" cy="4594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Equations of motion: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 </a:t>
                </a:r>
              </a:p>
              <a:p>
                <a:endParaRPr lang="en-US" sz="2000" dirty="0">
                  <a:solidFill>
                    <a:schemeClr val="bg1"/>
                  </a:solidFill>
                  <a:latin typeface="Raleway" panose="020B0503030101060003" pitchFamily="34" charset="0"/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→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nary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						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→ 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nary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	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	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nary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	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bar>
                        <m:barPr>
                          <m:pos m:val="top"/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ba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Raleway" panose="020B0503030101060003" pitchFamily="34" charset="0"/>
                </a:endParaRP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 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no tipping condition; </a:t>
                </a:r>
                <a14:m>
                  <m:oMath xmlns:m="http://schemas.openxmlformats.org/officeDocument/2006/math">
                    <m:r>
                      <a:rPr lang="en-US" sz="2000" b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≅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 		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 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bar>
                            <m:barPr>
                              <m:pos m:val="top"/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ba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bar>
                        <m:barPr>
                          <m:pos m:val="top"/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ba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)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  <a:latin typeface="Raleway" panose="020B0503030101060003" pitchFamily="34" charset="0"/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2630E9-1C11-48DC-A6EC-2FBF1E0F2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95" y="2204864"/>
                <a:ext cx="9793088" cy="4594335"/>
              </a:xfrm>
              <a:prstGeom prst="rect">
                <a:avLst/>
              </a:prstGeom>
              <a:blipFill>
                <a:blip r:embed="rId7"/>
                <a:stretch>
                  <a:fillRect l="-3861" t="-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7876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E6FB2E9-7E21-1A4B-B7D9-51B1351B3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t="12533" b="12533"/>
          <a:stretch/>
        </p:blipFill>
        <p:spPr bwMode="auto">
          <a:xfrm>
            <a:off x="-1" y="1429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Mechanical Design</a:t>
            </a: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C642BB-AE0C-4549-BD20-F513135560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87666"/>
            <a:ext cx="7461988" cy="40496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6CB4D5-3C90-4541-AE48-C1F09BD7C4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9" y="1278624"/>
            <a:ext cx="5792457" cy="271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007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E6FB2E9-7E21-1A4B-B7D9-51B1351B3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t="12533" b="12533"/>
          <a:stretch/>
        </p:blipFill>
        <p:spPr bwMode="auto">
          <a:xfrm>
            <a:off x="0" y="306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-1364972" y="-4031970"/>
            <a:ext cx="14921946" cy="14921942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LT" sz="8000" b="1" spc="-150">
              <a:latin typeface="Raleway" panose="020B0503030101060003" pitchFamily="34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A49A1-C4F8-6543-8240-061A4699B32F}"/>
              </a:ext>
            </a:extLst>
          </p:cNvPr>
          <p:cNvSpPr/>
          <p:nvPr/>
        </p:nvSpPr>
        <p:spPr>
          <a:xfrm>
            <a:off x="0" y="-23210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88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Mechanical Design</a:t>
            </a:r>
            <a:endParaRPr kumimoji="0" lang="en-LT" sz="8800" b="1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419100" sx="102000" sy="102000" algn="ctr" rotWithShape="0">
                  <a:prstClr val="black">
                    <a:alpha val="29000"/>
                  </a:prstClr>
                </a:outerShdw>
              </a:effectLst>
              <a:uLnTx/>
              <a:uFillTx/>
              <a:latin typeface="Raleway Black" panose="020B0503030101060003" pitchFamily="34" charset="77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5B3B0-3722-476E-87B7-991B2BC65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783" y="1816266"/>
            <a:ext cx="10450431" cy="465187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64BD741-7982-43A7-9128-8008B33D8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 t="12533" b="12533"/>
          <a:stretch/>
        </p:blipFill>
        <p:spPr bwMode="auto">
          <a:xfrm>
            <a:off x="-1" y="5880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E3A348-4161-4998-AB3D-74C092459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289" y="1600772"/>
            <a:ext cx="9909417" cy="44110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B016C5-54F0-403C-AB95-557C4FF65AC9}"/>
              </a:ext>
            </a:extLst>
          </p:cNvPr>
          <p:cNvSpPr txBox="1"/>
          <p:nvPr/>
        </p:nvSpPr>
        <p:spPr>
          <a:xfrm>
            <a:off x="389228" y="-1220127"/>
            <a:ext cx="9793088" cy="269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endParaRPr lang="en-US" sz="2000" b="1" dirty="0">
              <a:solidFill>
                <a:schemeClr val="bg1"/>
              </a:solidFill>
            </a:endParaRP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Raleway" panose="020B0503030101060003" pitchFamily="34" charset="0"/>
              </a:rPr>
              <a:t>Lifting </a:t>
            </a:r>
            <a:r>
              <a:rPr lang="en-US" sz="2000" b="1" dirty="0" err="1">
                <a:solidFill>
                  <a:schemeClr val="bg1"/>
                </a:solidFill>
                <a:latin typeface="Raleway" panose="020B0503030101060003" pitchFamily="34" charset="0"/>
              </a:rPr>
              <a:t>Mechanisim</a:t>
            </a:r>
            <a:r>
              <a:rPr lang="en-US" sz="2000" b="1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6476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8A42B65-566C-0A41-B8C2-5032B07BD196}"/>
              </a:ext>
            </a:extLst>
          </p:cNvPr>
          <p:cNvSpPr/>
          <p:nvPr/>
        </p:nvSpPr>
        <p:spPr>
          <a:xfrm>
            <a:off x="3234612" y="531845"/>
            <a:ext cx="5722776" cy="5794310"/>
          </a:xfrm>
          <a:prstGeom prst="ellipse">
            <a:avLst/>
          </a:prstGeom>
          <a:solidFill>
            <a:srgbClr val="12231D">
              <a:alpha val="40000"/>
            </a:srgb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LT" sz="8000" b="1" i="0" u="none" strike="noStrike" kern="1200" cap="none" spc="-15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74933B-DF67-D14D-ACC6-194EA400210B}"/>
              </a:ext>
            </a:extLst>
          </p:cNvPr>
          <p:cNvSpPr/>
          <p:nvPr/>
        </p:nvSpPr>
        <p:spPr>
          <a:xfrm>
            <a:off x="2947641" y="2882139"/>
            <a:ext cx="6296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419100" sx="102000" sy="102000" algn="ctr" rotWithShape="0">
                    <a:prstClr val="black">
                      <a:alpha val="29000"/>
                    </a:prstClr>
                  </a:outerShdw>
                </a:effectLst>
                <a:uLnTx/>
                <a:uFillTx/>
                <a:latin typeface="Raleway Black" panose="020B0503030101060003" pitchFamily="34" charset="77"/>
                <a:ea typeface="+mn-ea"/>
                <a:cs typeface="+mn-cs"/>
              </a:rPr>
              <a:t>Control System</a:t>
            </a:r>
          </a:p>
        </p:txBody>
      </p:sp>
    </p:spTree>
    <p:extLst>
      <p:ext uri="{BB962C8B-B14F-4D97-AF65-F5344CB8AC3E}">
        <p14:creationId xmlns:p14="http://schemas.microsoft.com/office/powerpoint/2010/main" val="271936434"/>
      </p:ext>
    </p:extLst>
  </p:cSld>
  <p:clrMapOvr>
    <a:masterClrMapping/>
  </p:clrMapOvr>
  <p:transition spd="slow" advTm="0"/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55000"/>
          </a:schemeClr>
        </a:solidFill>
        <a:ln w="7620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2288</TotalTime>
  <Words>414</Words>
  <Application>Microsoft Office PowerPoint</Application>
  <PresentationFormat>Widescreen</PresentationFormat>
  <Paragraphs>102</Paragraphs>
  <Slides>24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Raleway</vt:lpstr>
      <vt:lpstr>Raleway Black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Skill</dc:creator>
  <cp:lastModifiedBy>fahd hamdallah</cp:lastModifiedBy>
  <cp:revision>21</cp:revision>
  <dcterms:created xsi:type="dcterms:W3CDTF">2020-12-19T18:59:10Z</dcterms:created>
  <dcterms:modified xsi:type="dcterms:W3CDTF">2021-12-30T09:20:55Z</dcterms:modified>
</cp:coreProperties>
</file>