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embeddedFontLst>
    <p:embeddedFont>
      <p:font typeface="Montserrat"/>
      <p:regular r:id="rId10"/>
      <p:bold r:id="rId11"/>
      <p:italic r:id="rId12"/>
      <p:boldItalic r:id="rId13"/>
    </p:embeddedFont>
    <p:embeddedFont>
      <p:font typeface="Lato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Montserrat-bold.fntdata"/><Relationship Id="rId10" Type="http://schemas.openxmlformats.org/officeDocument/2006/relationships/font" Target="fonts/Montserrat-regular.fntdata"/><Relationship Id="rId13" Type="http://schemas.openxmlformats.org/officeDocument/2006/relationships/font" Target="fonts/Montserrat-boldItalic.fntdata"/><Relationship Id="rId12" Type="http://schemas.openxmlformats.org/officeDocument/2006/relationships/font" Target="fonts/Montserrat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Lato-bold.fntdata"/><Relationship Id="rId14" Type="http://schemas.openxmlformats.org/officeDocument/2006/relationships/font" Target="fonts/Lato-regular.fntdata"/><Relationship Id="rId17" Type="http://schemas.openxmlformats.org/officeDocument/2006/relationships/font" Target="fonts/Lato-boldItalic.fntdata"/><Relationship Id="rId16" Type="http://schemas.openxmlformats.org/officeDocument/2006/relationships/font" Target="fonts/La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7619499f79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7619499f79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7619499f79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7619499f79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7619499f79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7619499f79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5400000">
            <a:off x="7500300" y="505"/>
            <a:ext cx="1643700" cy="1643700"/>
          </a:xfrm>
          <a:prstGeom prst="diagStripe">
            <a:avLst>
              <a:gd fmla="val 0" name="adj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490"/>
            <a:ext cx="5153705" cy="5134399"/>
            <a:chOff x="0" y="75"/>
            <a:chExt cx="5153705" cy="515295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fmla="val 58774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1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107" name="Google Shape;107;p11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1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1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1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1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1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1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1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1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1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5" name="Google Shape;125;p11"/>
          <p:cNvSpPr txBox="1"/>
          <p:nvPr>
            <p:ph hasCustomPrompt="1" type="title"/>
          </p:nvPr>
        </p:nvSpPr>
        <p:spPr>
          <a:xfrm>
            <a:off x="823850" y="1284675"/>
            <a:ext cx="47760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6" name="Google Shape;126;p11"/>
          <p:cNvSpPr txBox="1"/>
          <p:nvPr>
            <p:ph idx="1" type="body"/>
          </p:nvPr>
        </p:nvSpPr>
        <p:spPr>
          <a:xfrm>
            <a:off x="823850" y="2643124"/>
            <a:ext cx="4776000" cy="121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7" name="Google Shape;12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21" name="Google Shape;21;p3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" name="Google Shape;39;p3"/>
          <p:cNvSpPr txBox="1"/>
          <p:nvPr>
            <p:ph type="title"/>
          </p:nvPr>
        </p:nvSpPr>
        <p:spPr>
          <a:xfrm>
            <a:off x="823850" y="2053000"/>
            <a:ext cx="4587000" cy="11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" name="Google Shape;4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4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43" name="Google Shape;43;p4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4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6" name="Google Shape;46;p4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7" name="Google Shape;4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5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0" name="Google Shape;50;p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5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3" name="Google Shape;53;p5"/>
          <p:cNvSpPr txBox="1"/>
          <p:nvPr>
            <p:ph idx="1" type="body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5"/>
          <p:cNvSpPr txBox="1"/>
          <p:nvPr>
            <p:ph idx="2" type="body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8" name="Google Shape;58;p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" name="Google Shape;60;p6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1" name="Google Shape;6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7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64" name="Google Shape;64;p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7"/>
          <p:cNvSpPr txBox="1"/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7" name="Google Shape;67;p7"/>
          <p:cNvSpPr txBox="1"/>
          <p:nvPr>
            <p:ph idx="1" type="body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8" name="Google Shape;6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8"/>
          <p:cNvGrpSpPr/>
          <p:nvPr/>
        </p:nvGrpSpPr>
        <p:grpSpPr>
          <a:xfrm>
            <a:off x="4406400" y="0"/>
            <a:ext cx="4737600" cy="5143500"/>
            <a:chOff x="4406400" y="0"/>
            <a:chExt cx="4737600" cy="5143500"/>
          </a:xfrm>
        </p:grpSpPr>
        <p:sp>
          <p:nvSpPr>
            <p:cNvPr id="71" name="Google Shape;71;p8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8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8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8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8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9" name="Google Shape;89;p8"/>
          <p:cNvSpPr txBox="1"/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0" name="Google Shape;9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9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93" name="Google Shape;93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9"/>
          <p:cNvSpPr txBox="1"/>
          <p:nvPr>
            <p:ph type="title"/>
          </p:nvPr>
        </p:nvSpPr>
        <p:spPr>
          <a:xfrm>
            <a:off x="1297500" y="1658325"/>
            <a:ext cx="3036300" cy="17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6" name="Google Shape;96;p9"/>
          <p:cNvSpPr txBox="1"/>
          <p:nvPr>
            <p:ph idx="1" type="subTitle"/>
          </p:nvPr>
        </p:nvSpPr>
        <p:spPr>
          <a:xfrm>
            <a:off x="1297500" y="3538000"/>
            <a:ext cx="30363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97" name="Google Shape;97;p9"/>
          <p:cNvSpPr txBox="1"/>
          <p:nvPr>
            <p:ph idx="2" type="body"/>
          </p:nvPr>
        </p:nvSpPr>
        <p:spPr>
          <a:xfrm>
            <a:off x="4648200" y="1696600"/>
            <a:ext cx="3676800" cy="234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0"/>
          <p:cNvGrpSpPr/>
          <p:nvPr/>
        </p:nvGrpSpPr>
        <p:grpSpPr>
          <a:xfrm>
            <a:off x="0" y="4128572"/>
            <a:ext cx="698925" cy="684657"/>
            <a:chOff x="0" y="3785672"/>
            <a:chExt cx="698925" cy="684657"/>
          </a:xfrm>
        </p:grpSpPr>
        <p:sp>
          <p:nvSpPr>
            <p:cNvPr id="101" name="Google Shape;101;p10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0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10"/>
          <p:cNvSpPr txBox="1"/>
          <p:nvPr>
            <p:ph idx="1" type="body"/>
          </p:nvPr>
        </p:nvSpPr>
        <p:spPr>
          <a:xfrm>
            <a:off x="812725" y="4305375"/>
            <a:ext cx="6936000" cy="52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4" name="Google Shape;10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focus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"/>
          <p:cNvSpPr txBox="1"/>
          <p:nvPr>
            <p:ph type="ctrTitle"/>
          </p:nvPr>
        </p:nvSpPr>
        <p:spPr>
          <a:xfrm>
            <a:off x="2760775" y="1603025"/>
            <a:ext cx="55452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ar" sz="240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Website for Science and  Culture Center.</a:t>
            </a:r>
            <a:endParaRPr b="1" i="1" sz="2400" u="sng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3"/>
          <p:cNvSpPr txBox="1"/>
          <p:nvPr>
            <p:ph idx="1" type="subTitle"/>
          </p:nvPr>
        </p:nvSpPr>
        <p:spPr>
          <a:xfrm>
            <a:off x="0" y="3663900"/>
            <a:ext cx="4838400" cy="147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b="1" lang="ar" sz="180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Prepared by:</a:t>
            </a:r>
            <a:r>
              <a:rPr lang="a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   </a:t>
            </a:r>
            <a:r>
              <a:rPr b="1" lang="ar" sz="180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Supervisor</a:t>
            </a:r>
            <a:r>
              <a:rPr lang="a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                                Faris Qahawish            </a:t>
            </a:r>
            <a:r>
              <a:rPr lang="a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Ms. Najwan Deleq</a:t>
            </a:r>
            <a:r>
              <a:rPr lang="a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                         Yousef Awad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4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" u="sng"/>
              <a:t>project idea</a:t>
            </a:r>
            <a:endParaRPr b="1" u="sng"/>
          </a:p>
        </p:txBody>
      </p:sp>
      <p:sp>
        <p:nvSpPr>
          <p:cNvPr id="141" name="Google Shape;141;p14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oto Sans Symbols"/>
              <a:buChar char="►"/>
            </a:pPr>
            <a:r>
              <a:rPr lang="a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Any business that does not have a website is missing out on one of the most powerful marketing tools available to them. The main reason that it is important for businesses to have a website is how people are likely to find you. These days most people will go online and research products or service and companies before they make a purchase.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5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" u="sng"/>
              <a:t>Current system problems</a:t>
            </a:r>
            <a:endParaRPr b="1" u="sng"/>
          </a:p>
        </p:txBody>
      </p:sp>
      <p:sp>
        <p:nvSpPr>
          <p:cNvPr id="147" name="Google Shape;147;p15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AutoNum type="arabicPeriod"/>
            </a:pPr>
            <a:r>
              <a:rPr lang="a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Limited sales on certain areas.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AutoNum type="arabicPeriod"/>
            </a:pPr>
            <a:r>
              <a:rPr lang="a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Small capacity of the center .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AutoNum type="arabicPeriod"/>
            </a:pPr>
            <a:r>
              <a:rPr lang="a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remote students are unable to reach the center. 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AutoNum type="arabicPeriod"/>
            </a:pPr>
            <a:r>
              <a:rPr lang="a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Difficulty dealing with the paper system.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6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" u="sng"/>
              <a:t>project benefits</a:t>
            </a:r>
            <a:endParaRPr b="1" u="sng"/>
          </a:p>
        </p:txBody>
      </p:sp>
      <p:sp>
        <p:nvSpPr>
          <p:cNvPr id="153" name="Google Shape;153;p16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AutoNum type="arabicPeriod"/>
            </a:pPr>
            <a:r>
              <a:rPr lang="a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site gives a kind of improvement and development.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AutoNum type="arabicPeriod"/>
            </a:pPr>
            <a:r>
              <a:rPr lang="a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The site can participate in it and view the courses an unlimited number of students.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AutoNum type="arabicPeriod"/>
            </a:pPr>
            <a:r>
              <a:rPr lang="a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courses on site can be watched by any student at any time and any place.</a:t>
            </a:r>
            <a:endParaRPr sz="1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