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  <p:sldMasterId id="2147483698" r:id="rId3"/>
  </p:sldMasterIdLst>
  <p:notesMasterIdLst>
    <p:notesMasterId r:id="rId79"/>
  </p:notesMasterIdLst>
  <p:sldIdLst>
    <p:sldId id="257" r:id="rId4"/>
    <p:sldId id="256" r:id="rId5"/>
    <p:sldId id="262" r:id="rId6"/>
    <p:sldId id="263" r:id="rId7"/>
    <p:sldId id="345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7" r:id="rId26"/>
    <p:sldId id="285" r:id="rId27"/>
    <p:sldId id="288" r:id="rId28"/>
    <p:sldId id="290" r:id="rId29"/>
    <p:sldId id="291" r:id="rId30"/>
    <p:sldId id="284" r:id="rId31"/>
    <p:sldId id="342" r:id="rId32"/>
    <p:sldId id="289" r:id="rId33"/>
    <p:sldId id="343" r:id="rId34"/>
    <p:sldId id="292" r:id="rId35"/>
    <p:sldId id="293" r:id="rId36"/>
    <p:sldId id="337" r:id="rId37"/>
    <p:sldId id="294" r:id="rId38"/>
    <p:sldId id="295" r:id="rId39"/>
    <p:sldId id="341" r:id="rId40"/>
    <p:sldId id="296" r:id="rId41"/>
    <p:sldId id="332" r:id="rId42"/>
    <p:sldId id="299" r:id="rId43"/>
    <p:sldId id="300" r:id="rId44"/>
    <p:sldId id="302" r:id="rId45"/>
    <p:sldId id="347" r:id="rId46"/>
    <p:sldId id="348" r:id="rId47"/>
    <p:sldId id="350" r:id="rId48"/>
    <p:sldId id="352" r:id="rId49"/>
    <p:sldId id="301" r:id="rId50"/>
    <p:sldId id="303" r:id="rId51"/>
    <p:sldId id="311" r:id="rId52"/>
    <p:sldId id="340" r:id="rId53"/>
    <p:sldId id="305" r:id="rId54"/>
    <p:sldId id="297" r:id="rId55"/>
    <p:sldId id="313" r:id="rId56"/>
    <p:sldId id="315" r:id="rId57"/>
    <p:sldId id="312" r:id="rId58"/>
    <p:sldId id="314" r:id="rId59"/>
    <p:sldId id="344" r:id="rId60"/>
    <p:sldId id="316" r:id="rId61"/>
    <p:sldId id="354" r:id="rId62"/>
    <p:sldId id="317" r:id="rId63"/>
    <p:sldId id="333" r:id="rId64"/>
    <p:sldId id="335" r:id="rId65"/>
    <p:sldId id="336" r:id="rId66"/>
    <p:sldId id="318" r:id="rId67"/>
    <p:sldId id="319" r:id="rId68"/>
    <p:sldId id="356" r:id="rId69"/>
    <p:sldId id="357" r:id="rId70"/>
    <p:sldId id="320" r:id="rId71"/>
    <p:sldId id="324" r:id="rId72"/>
    <p:sldId id="326" r:id="rId73"/>
    <p:sldId id="327" r:id="rId74"/>
    <p:sldId id="321" r:id="rId75"/>
    <p:sldId id="330" r:id="rId76"/>
    <p:sldId id="329" r:id="rId77"/>
    <p:sldId id="298" r:id="rId7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msh" initials="K" lastIdx="0" clrIdx="0">
    <p:extLst>
      <p:ext uri="{19B8F6BF-5375-455C-9EA6-DF929625EA0E}">
        <p15:presenceInfo xmlns:p15="http://schemas.microsoft.com/office/powerpoint/2012/main" userId="Kems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2" autoAdjust="0"/>
    <p:restoredTop sz="94343" autoAdjust="0"/>
  </p:normalViewPr>
  <p:slideViewPr>
    <p:cSldViewPr snapToGrid="0">
      <p:cViewPr varScale="1">
        <p:scale>
          <a:sx n="67" d="100"/>
          <a:sy n="67" d="100"/>
        </p:scale>
        <p:origin x="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ableStyles" Target="tableStyle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viewProps" Target="view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BD8E5-AA03-4ADF-A088-BC69964316E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3F754-B424-4A01-B528-060ABDE19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1206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38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32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09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46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46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01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848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44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86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1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08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5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29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256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733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466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119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75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82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895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21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59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08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950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049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252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279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123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45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302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958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06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83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9617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330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350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946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93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4237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8856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0286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492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78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7098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12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5610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3000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737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0473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567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7957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0211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2856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80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1966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296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29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96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10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02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BB2F7-A4C9-4140-93D2-001737E70817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2D8A-966E-4656-878D-99509EEB320E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EFCB-8D37-45CA-9AE5-6DD36D248C8F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7031-5C15-4E07-9416-69B139C73ED4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0453-975D-468B-A71F-BAEB0189902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C2E8-93FD-4A75-96B4-2A3066F5D1C3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B72A-2761-4940-833A-4DD9A9B6AB0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91FC-A256-4AC3-8CA6-5242D334056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1BF3-230F-40E5-BA2D-50DE6D44E36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67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  <p:sp>
        <p:nvSpPr>
          <p:cNvPr id="148" name="Shape 148"/>
          <p:cNvSpPr/>
          <p:nvPr/>
        </p:nvSpPr>
        <p:spPr>
          <a:xfrm rot="10800000">
            <a:off x="11607934" y="5036350"/>
            <a:ext cx="823199" cy="823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 rot="10800000">
            <a:off x="811665" y="1121813"/>
            <a:ext cx="687200" cy="6872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10800000">
            <a:off x="10926695" y="6071065"/>
            <a:ext cx="1108800" cy="11088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10800000">
            <a:off x="11277846" y="5578350"/>
            <a:ext cx="281199" cy="2811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 rot="10800000">
            <a:off x="-204195" y="-592728"/>
            <a:ext cx="1504400" cy="15044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3" name="Shape 153"/>
          <p:cNvSpPr/>
          <p:nvPr/>
        </p:nvSpPr>
        <p:spPr>
          <a:xfrm rot="10800000">
            <a:off x="10682687" y="177854"/>
            <a:ext cx="579599" cy="5795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10800000">
            <a:off x="-98102" y="1121999"/>
            <a:ext cx="441199" cy="4411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10800000">
            <a:off x="11349534" y="177873"/>
            <a:ext cx="1081599" cy="108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 rot="10800000">
            <a:off x="157330" y="-231202"/>
            <a:ext cx="781599" cy="7815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 rot="10800000">
            <a:off x="998432" y="6260065"/>
            <a:ext cx="460000" cy="460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 rot="10800000">
            <a:off x="-143715" y="5678711"/>
            <a:ext cx="884000" cy="88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 rot="10800000">
            <a:off x="-422216" y="4591379"/>
            <a:ext cx="674799" cy="674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 rot="10800000">
            <a:off x="-301559" y="5520865"/>
            <a:ext cx="1199200" cy="119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10800000">
            <a:off x="11600855" y="1466999"/>
            <a:ext cx="444400" cy="444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642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9612567" y="669600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007234" y="2655767"/>
            <a:ext cx="6177599" cy="1546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64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/>
          <p:nvPr/>
        </p:nvSpPr>
        <p:spPr>
          <a:xfrm>
            <a:off x="356733" y="-1182333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11131833" y="3843167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3007233" y="722400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9003667" y="4620134"/>
            <a:ext cx="3045599" cy="3045599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183700" y="4257600"/>
            <a:ext cx="8768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502067" y="5623034"/>
            <a:ext cx="1610399" cy="16103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10992834" y="33892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10131700" y="-400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10992833" y="1070467"/>
            <a:ext cx="876800" cy="876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285301" y="927867"/>
            <a:ext cx="1161999" cy="11619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-162900" y="3911000"/>
            <a:ext cx="1570000" cy="15700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10866767" y="944400"/>
            <a:ext cx="1128800" cy="1128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1407100" y="5206100"/>
            <a:ext cx="2748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59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3C2E-0261-4D84-B62D-44A78D59136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4077601" y="-393933"/>
            <a:ext cx="4036799" cy="40371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365001" y="3228734"/>
            <a:ext cx="7461999" cy="1546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6400"/>
            </a:lvl2pPr>
            <a:lvl3pPr lvl="2" algn="ctr" rtl="0">
              <a:spcBef>
                <a:spcPts val="0"/>
              </a:spcBef>
              <a:buSzPct val="100000"/>
              <a:defRPr sz="6400"/>
            </a:lvl3pPr>
            <a:lvl4pPr lvl="3" algn="ctr" rtl="0">
              <a:spcBef>
                <a:spcPts val="0"/>
              </a:spcBef>
              <a:buSzPct val="100000"/>
              <a:defRPr sz="6400"/>
            </a:lvl4pPr>
            <a:lvl5pPr lvl="4" algn="ctr" rtl="0">
              <a:spcBef>
                <a:spcPts val="0"/>
              </a:spcBef>
              <a:buSzPct val="100000"/>
              <a:defRPr sz="6400"/>
            </a:lvl5pPr>
            <a:lvl6pPr lvl="5" algn="ctr" rtl="0">
              <a:spcBef>
                <a:spcPts val="0"/>
              </a:spcBef>
              <a:buSzPct val="100000"/>
              <a:defRPr sz="6400"/>
            </a:lvl6pPr>
            <a:lvl7pPr lvl="6" algn="ctr" rtl="0">
              <a:spcBef>
                <a:spcPts val="0"/>
              </a:spcBef>
              <a:buSzPct val="100000"/>
              <a:defRPr sz="6400"/>
            </a:lvl7pPr>
            <a:lvl8pPr lvl="7" algn="ctr" rtl="0">
              <a:spcBef>
                <a:spcPts val="0"/>
              </a:spcBef>
              <a:buSzPct val="100000"/>
              <a:defRPr sz="6400"/>
            </a:lvl8pPr>
            <a:lvl9pPr lvl="8" algn="ctr" rtl="0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2365001" y="4599539"/>
            <a:ext cx="7461999" cy="104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A1BECC"/>
              </a:buClr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886049" y="5317633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10173533" y="3292833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502067" y="1518933"/>
            <a:ext cx="1304800" cy="1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2" name="Shape 32"/>
          <p:cNvSpPr/>
          <p:nvPr/>
        </p:nvSpPr>
        <p:spPr>
          <a:xfrm>
            <a:off x="9653700" y="6216933"/>
            <a:ext cx="876800" cy="876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308234" y="-762266"/>
            <a:ext cx="3045599" cy="3045599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10010167" y="1223300"/>
            <a:ext cx="8768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10754567" y="-393933"/>
            <a:ext cx="1610399" cy="16103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1889601" y="27368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240667" y="5364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328062" y="4487395"/>
            <a:ext cx="607999" cy="607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9429767" y="5992967"/>
            <a:ext cx="1324800" cy="13243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9827001" y="1040134"/>
            <a:ext cx="1243199" cy="12431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240667" y="4400000"/>
            <a:ext cx="782400" cy="7824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10311167" y="623067"/>
            <a:ext cx="2748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797567" y="-272933"/>
            <a:ext cx="2066800" cy="2066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127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11112601" y="5519501"/>
            <a:ext cx="566399" cy="56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5744383" y="-1438200"/>
            <a:ext cx="3129600" cy="3129600"/>
          </a:xfrm>
          <a:prstGeom prst="donut">
            <a:avLst>
              <a:gd name="adj" fmla="val 1710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5397000" y="1073500"/>
            <a:ext cx="1398000" cy="13980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2507800" y="2560401"/>
            <a:ext cx="7176400" cy="277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/>
          <p:nvPr/>
        </p:nvSpPr>
        <p:spPr>
          <a:xfrm>
            <a:off x="4791200" y="1041825"/>
            <a:ext cx="2609600" cy="8715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/>
            <a:r>
              <a:rPr lang="en" sz="12800" kern="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</a:p>
        </p:txBody>
      </p:sp>
      <p:sp>
        <p:nvSpPr>
          <p:cNvPr id="51" name="Shape 51"/>
          <p:cNvSpPr/>
          <p:nvPr/>
        </p:nvSpPr>
        <p:spPr>
          <a:xfrm>
            <a:off x="305634" y="3984467"/>
            <a:ext cx="1070399" cy="1070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-589633" y="5333201"/>
            <a:ext cx="2261199" cy="2261199"/>
          </a:xfrm>
          <a:prstGeom prst="donut">
            <a:avLst>
              <a:gd name="adj" fmla="val 1008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1778701" y="-308966"/>
            <a:ext cx="2222399" cy="2222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734033" y="947067"/>
            <a:ext cx="642000" cy="642400"/>
          </a:xfrm>
          <a:prstGeom prst="donut">
            <a:avLst>
              <a:gd name="adj" fmla="val 3727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1376034" y="50552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1622734" y="1748434"/>
            <a:ext cx="406399" cy="406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10325967" y="1964400"/>
            <a:ext cx="1398000" cy="1398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10734234" y="2722901"/>
            <a:ext cx="2026799" cy="2026799"/>
          </a:xfrm>
          <a:prstGeom prst="donut">
            <a:avLst>
              <a:gd name="adj" fmla="val 5022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10626367" y="4951801"/>
            <a:ext cx="797200" cy="797599"/>
          </a:xfrm>
          <a:prstGeom prst="donut">
            <a:avLst>
              <a:gd name="adj" fmla="val 43984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11478367" y="1589467"/>
            <a:ext cx="245600" cy="2456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8093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525601" y="3598101"/>
            <a:ext cx="1191599" cy="11915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346567" y="-275067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-203900" y="1813400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119467" y="324833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1051634" y="3118200"/>
            <a:ext cx="1081599" cy="10815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204901" y="5533267"/>
            <a:ext cx="1610399" cy="1610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1754400" y="5147967"/>
            <a:ext cx="734000" cy="7340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84767" y="3990701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10326467" y="560633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11786001" y="1359701"/>
            <a:ext cx="529999" cy="5299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1060467" y="-428166"/>
            <a:ext cx="988799" cy="9887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11535333" y="21551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905467" y="1108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0750433" y="918500"/>
            <a:ext cx="599600" cy="599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82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096001" y="1212067"/>
            <a:ext cx="48527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096001" y="2034339"/>
            <a:ext cx="48527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667"/>
            </a:lvl1pPr>
            <a:lvl2pPr lvl="1" rtl="0">
              <a:spcBef>
                <a:spcPts val="0"/>
              </a:spcBef>
              <a:buSzPct val="100000"/>
              <a:defRPr sz="2667"/>
            </a:lvl2pPr>
            <a:lvl3pPr lvl="2" rtl="0">
              <a:spcBef>
                <a:spcPts val="0"/>
              </a:spcBef>
              <a:buSzPct val="100000"/>
              <a:defRPr sz="2667"/>
            </a:lvl3pPr>
            <a:lvl4pPr lvl="3" rtl="0">
              <a:spcBef>
                <a:spcPts val="0"/>
              </a:spcBef>
              <a:buSzPct val="100000"/>
              <a:defRPr sz="2667"/>
            </a:lvl4pPr>
            <a:lvl5pPr lvl="4" rtl="0">
              <a:spcBef>
                <a:spcPts val="0"/>
              </a:spcBef>
              <a:buSzPct val="100000"/>
              <a:defRPr sz="2667"/>
            </a:lvl5pPr>
            <a:lvl6pPr lvl="5" rtl="0">
              <a:spcBef>
                <a:spcPts val="0"/>
              </a:spcBef>
              <a:buSzPct val="100000"/>
              <a:defRPr sz="2667"/>
            </a:lvl6pPr>
            <a:lvl7pPr lvl="6" rtl="0">
              <a:spcBef>
                <a:spcPts val="0"/>
              </a:spcBef>
              <a:buSzPct val="100000"/>
              <a:defRPr sz="2667"/>
            </a:lvl7pPr>
            <a:lvl8pPr lvl="7" rtl="0">
              <a:spcBef>
                <a:spcPts val="0"/>
              </a:spcBef>
              <a:buSzPct val="100000"/>
              <a:defRPr sz="2667"/>
            </a:lvl8pPr>
            <a:lvl9pPr lvl="8" rtl="0">
              <a:spcBef>
                <a:spcPts val="0"/>
              </a:spcBef>
              <a:buSzPct val="100000"/>
              <a:defRPr sz="2667"/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773700" y="1002601"/>
            <a:ext cx="4852799" cy="4852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-394200" y="-475267"/>
            <a:ext cx="1410400" cy="14104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3782133" y="239767"/>
            <a:ext cx="1304800" cy="13048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621300" y="4923667"/>
            <a:ext cx="1359200" cy="13592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980501" y="6079667"/>
            <a:ext cx="481999" cy="4819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3153067" y="462600"/>
            <a:ext cx="365599" cy="365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-630133" y="-711200"/>
            <a:ext cx="1882400" cy="18824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865334" y="322967"/>
            <a:ext cx="1138399" cy="11383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1414867" y="190601"/>
            <a:ext cx="717999" cy="7175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744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914500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7534464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-478600" y="2925867"/>
            <a:ext cx="3129600" cy="31296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64600" y="-4281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64600" y="560633"/>
            <a:ext cx="876800" cy="876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569401" y="876634"/>
            <a:ext cx="1129199" cy="11291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183534" y="5523067"/>
            <a:ext cx="1610399" cy="161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4900" y="6399467"/>
            <a:ext cx="734000" cy="7340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1563367" y="22626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459000" y="8257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10020667" y="-96666"/>
            <a:ext cx="529999" cy="5299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1535334" y="1374467"/>
            <a:ext cx="406399" cy="40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0797201" y="223267"/>
            <a:ext cx="988799" cy="9887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193000" y="20058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-274166" y="3130301"/>
            <a:ext cx="2720799" cy="27207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06833" y="-285933"/>
            <a:ext cx="1020400" cy="1020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11376801" y="1215934"/>
            <a:ext cx="723599" cy="723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341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1518033" y="19634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391450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297830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868116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355301" y="3975467"/>
            <a:ext cx="587199" cy="5871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91633" y="4461533"/>
            <a:ext cx="1092800" cy="10928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1815300" y="187633"/>
            <a:ext cx="1150400" cy="11512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917500" y="4562667"/>
            <a:ext cx="1416000" cy="1416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2745901" y="1483301"/>
            <a:ext cx="406399" cy="406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11631333" y="360300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11395734" y="8115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10948367" y="1536867"/>
            <a:ext cx="529999" cy="5299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10132801" y="-367000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12045033" y="2490467"/>
            <a:ext cx="250800" cy="250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355301" y="5455601"/>
            <a:ext cx="1610399" cy="161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72100" y="12372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063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707583" y="4892200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240667" y="5364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328062" y="4284195"/>
            <a:ext cx="607999" cy="607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95334" y="4051467"/>
            <a:ext cx="1073199" cy="10731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707601" y="2144634"/>
            <a:ext cx="1391199" cy="1391999"/>
          </a:xfrm>
          <a:prstGeom prst="donut">
            <a:avLst>
              <a:gd name="adj" fmla="val 43200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2187301" y="-269166"/>
            <a:ext cx="1000399" cy="1000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612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-297300" y="667834"/>
            <a:ext cx="2443599" cy="24435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1707601" y="5266834"/>
            <a:ext cx="1000399" cy="100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10550667" y="8003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1604533" y="2144633"/>
            <a:ext cx="382800" cy="382800"/>
          </a:xfrm>
          <a:prstGeom prst="donut">
            <a:avLst>
              <a:gd name="adj" fmla="val 18608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11745835" y="1181919"/>
            <a:ext cx="555199" cy="5551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10824001" y="-3260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0418300" y="4170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11529201" y="965283"/>
            <a:ext cx="988799" cy="9887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371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67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  <p:sp>
        <p:nvSpPr>
          <p:cNvPr id="148" name="Shape 148"/>
          <p:cNvSpPr/>
          <p:nvPr/>
        </p:nvSpPr>
        <p:spPr>
          <a:xfrm rot="10800000">
            <a:off x="11607934" y="5036350"/>
            <a:ext cx="823199" cy="823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 rot="10800000">
            <a:off x="811665" y="1121813"/>
            <a:ext cx="687200" cy="6872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10800000">
            <a:off x="10926695" y="6071065"/>
            <a:ext cx="1108800" cy="11088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10800000">
            <a:off x="11277846" y="5578350"/>
            <a:ext cx="281199" cy="2811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 rot="10800000">
            <a:off x="-204195" y="-592728"/>
            <a:ext cx="1504400" cy="15044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3" name="Shape 153"/>
          <p:cNvSpPr/>
          <p:nvPr/>
        </p:nvSpPr>
        <p:spPr>
          <a:xfrm rot="10800000">
            <a:off x="10682687" y="177854"/>
            <a:ext cx="579599" cy="5795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10800000">
            <a:off x="-98102" y="1121999"/>
            <a:ext cx="441199" cy="4411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10800000">
            <a:off x="11349534" y="177873"/>
            <a:ext cx="1081599" cy="108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 rot="10800000">
            <a:off x="157330" y="-231202"/>
            <a:ext cx="781599" cy="7815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 rot="10800000">
            <a:off x="998432" y="6260065"/>
            <a:ext cx="460000" cy="460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 rot="10800000">
            <a:off x="-143715" y="5678711"/>
            <a:ext cx="884000" cy="88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 rot="10800000">
            <a:off x="-422216" y="4591379"/>
            <a:ext cx="674799" cy="674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 rot="10800000">
            <a:off x="-301559" y="5520865"/>
            <a:ext cx="1199200" cy="119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10800000">
            <a:off x="11600855" y="1466999"/>
            <a:ext cx="444400" cy="444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39699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558801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-218933" y="9149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0939333" y="5198400"/>
            <a:ext cx="596000" cy="596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33901" y="-2625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58800" y="9149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11111633" y="59766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89001" y="59330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11941733" y="5411595"/>
            <a:ext cx="382800" cy="382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-218933" y="5703601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1424967" y="6290001"/>
            <a:ext cx="677999" cy="6779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10769967" y="298834"/>
            <a:ext cx="406399" cy="4063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1404331" y="437831"/>
            <a:ext cx="780799" cy="780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1835133" y="1583100"/>
            <a:ext cx="596000" cy="596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1265333" y="298833"/>
            <a:ext cx="1059200" cy="105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133901" y="51075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90237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558801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2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C5C0-303F-472E-B86F-37B1BC9DD1B6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D9BB2F7-A4C9-4140-93D2-001737E70817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43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3C2E-0261-4D84-B62D-44A78D59136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7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C5C0-303F-472E-B86F-37B1BC9DD1B6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5576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3595-A2F6-4879-8316-EF9A67FCD2B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475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1071-DC11-4C13-AC8D-3B6032359014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3436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1B72-6D01-4CA2-A3ED-5283A71787B3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903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97AD-C5EE-4CCC-88B8-3FD145198F80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014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0523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C542-107D-437D-8C7E-0AAB3B5B06F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03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2D8A-966E-4656-878D-99509EEB320E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3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3595-A2F6-4879-8316-EF9A67FCD2B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EFCB-8D37-45CA-9AE5-6DD36D248C8F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1662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7031-5C15-4E07-9416-69B139C73ED4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061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0453-975D-468B-A71F-BAEB0189902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490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C2E8-93FD-4A75-96B4-2A3066F5D1C3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0961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B72A-2761-4940-833A-4DD9A9B6AB08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3711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91FC-A256-4AC3-8CA6-5242D334056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85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1BF3-230F-40E5-BA2D-50DE6D44E36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63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1071-DC11-4C13-AC8D-3B6032359014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1B72-6D01-4CA2-A3ED-5283A71787B3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97AD-C5EE-4CCC-88B8-3FD145198F80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C542-107D-437D-8C7E-0AAB3B5B06F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7C29C5-7BE0-443E-9C09-BFCFA47FD69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716" r:id="rId18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36734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7C29C5-7BE0-443E-9C09-BFCFA47FD69A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75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ps/url?sa=i&amp;rct=j&amp;q=&amp;esrc=s&amp;source=images&amp;cd=&amp;cad=rja&amp;uact=8&amp;ved=0ahUKEwjn8NWjlc_TAhXIYlAKHYXDDEwQjRwIBw&amp;url=http://www.currentforce.com.au/blog/index.php/multi-head-split-system-air-conditioners/&amp;psig=AFQjCNEaAhSNeMwMpwzBY_1cGRN0IUuKLw&amp;ust=1493744139333671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3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6.gif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3349515" y="2854600"/>
            <a:ext cx="7033999" cy="854799"/>
          </a:xfrm>
          <a:prstGeom prst="rect">
            <a:avLst/>
          </a:prstGeom>
        </p:spPr>
        <p:txBody>
          <a:bodyPr lIns="121900" tIns="121900" rIns="121900" bIns="121900" anchor="b" anchorCtr="0">
            <a:noAutofit/>
          </a:bodyPr>
          <a:lstStyle/>
          <a:p>
            <a:pPr algn="ctr"/>
            <a:r>
              <a:rPr lang="en" sz="7200" spc="300" dirty="0" smtClean="0">
                <a:solidFill>
                  <a:srgbClr val="002060"/>
                </a:solidFill>
              </a:rPr>
              <a:t>Villa </a:t>
            </a:r>
            <a:endParaRPr lang="en" sz="7200" spc="300" dirty="0">
              <a:solidFill>
                <a:srgbClr val="002060"/>
              </a:solidFill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3173687" y="301172"/>
            <a:ext cx="6921199" cy="11019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An-Najah National university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Faculty of engineering 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Building engineering departmenet </a:t>
            </a:r>
          </a:p>
          <a:p>
            <a:pPr algn="ctr" defTabSz="1219170">
              <a:spcBef>
                <a:spcPts val="800"/>
              </a:spcBef>
            </a:pPr>
            <a:r>
              <a:rPr lang="en" sz="2000" b="1" kern="0" dirty="0" smtClean="0">
                <a:latin typeface="Varela Round"/>
                <a:ea typeface="Varela Round"/>
                <a:cs typeface="Varela Round"/>
                <a:sym typeface="Varela Round"/>
              </a:rPr>
              <a:t>Graduation project ||</a:t>
            </a:r>
            <a:endParaRPr lang="en" sz="2000" b="1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2873266" y="4024728"/>
            <a:ext cx="4676463" cy="1967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Prepared By :</a:t>
            </a:r>
            <a:endParaRPr lang="en" sz="2000" b="1" kern="0" dirty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L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otfe juaidi 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Z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akaria sabaaneh 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M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ahdi samara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N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abel saadi </a:t>
            </a:r>
            <a:endParaRPr lang="en" sz="2800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6866515" y="4449634"/>
            <a:ext cx="5517534" cy="100212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Supervisor </a:t>
            </a:r>
            <a:r>
              <a:rPr lang="en" sz="20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:</a:t>
            </a:r>
            <a:endParaRPr lang="en" sz="2000" b="1" kern="0" dirty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371600" indent="-400050" defTabSz="1219170">
              <a:spcBef>
                <a:spcPts val="800"/>
              </a:spcBef>
              <a:buFont typeface="Wingdings" panose="05000000000000000000" pitchFamily="2" charset="2"/>
              <a:buChar char="q"/>
              <a:tabLst>
                <a:tab pos="1543050" algn="l"/>
              </a:tabLst>
            </a:pP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D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r. </a:t>
            </a:r>
            <a:r>
              <a:rPr lang="en-US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M</a:t>
            </a: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utasem baba </a:t>
            </a:r>
            <a:endParaRPr lang="en" sz="2800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</p:spTree>
    <p:extLst>
      <p:ext uri="{BB962C8B-B14F-4D97-AF65-F5344CB8AC3E}">
        <p14:creationId xmlns:p14="http://schemas.microsoft.com/office/powerpoint/2010/main" val="3356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56346" y="163307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66091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524" y="59166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10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Ground floor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163" y="1423987"/>
            <a:ext cx="4829175" cy="512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11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First floor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911" y="1495424"/>
            <a:ext cx="5200027" cy="496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12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Roof floor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399" y="1562100"/>
            <a:ext cx="4243389" cy="478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4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50307" y="5827713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06742" y="6216652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107652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709107" y="15778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North and East elevations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2300540"/>
            <a:ext cx="5372099" cy="4377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725" y="2200274"/>
            <a:ext cx="5911371" cy="437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50307" y="5827713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24957" y="6348623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26443" y="152829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709107" y="1577822"/>
            <a:ext cx="49804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South and West elevations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3" y="2184577"/>
            <a:ext cx="5791201" cy="4673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950" y="1410789"/>
            <a:ext cx="5295900" cy="544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36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15</a:t>
            </a:fld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0" y="993622"/>
            <a:ext cx="4701093" cy="677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3DView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8" t="19706" r="22708"/>
          <a:stretch/>
        </p:blipFill>
        <p:spPr>
          <a:xfrm>
            <a:off x="1933084" y="993622"/>
            <a:ext cx="8430116" cy="525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0208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16</a:t>
            </a:fld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192071"/>
            <a:ext cx="8252316" cy="6183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0" y="993622"/>
            <a:ext cx="4701093" cy="677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N.W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17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106082"/>
            <a:ext cx="8584964" cy="645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N.E	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18</a:t>
            </a:fld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710919"/>
            <a:ext cx="9270377" cy="566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</a:rPr>
              <a:t>S</a:t>
            </a:r>
            <a:r>
              <a:rPr lang="en-US" sz="2800" dirty="0" smtClean="0">
                <a:solidFill>
                  <a:srgbClr val="002060"/>
                </a:solidFill>
              </a:rPr>
              <a:t>.W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8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19</a:t>
            </a:fld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S.E View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487082"/>
            <a:ext cx="8101334" cy="607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34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228600"/>
            <a:ext cx="8574622" cy="14562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Outline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7454" y="1922430"/>
            <a:ext cx="4191000" cy="463525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Introduction.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Site analysis.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Architectural 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Structural design.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9806" y="5660371"/>
            <a:ext cx="1907484" cy="431147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</a:t>
            </a:fld>
            <a:endParaRPr lang="en-US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968454" y="1922430"/>
            <a:ext cx="4329115" cy="36015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Environmental design</a:t>
            </a:r>
            <a:r>
              <a:rPr lang="en-US" sz="2800" dirty="0" smtClean="0"/>
              <a:t>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Mechanical </a:t>
            </a:r>
            <a:r>
              <a:rPr lang="en-US" sz="2800" dirty="0"/>
              <a:t>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Electrical 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Safety and fire system.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Quantity survey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20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61" y="1324783"/>
            <a:ext cx="5890512" cy="434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72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969070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Codes and Standards: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ACI 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318-11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600" dirty="0" smtClean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UBC -97 for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37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969071"/>
            <a:ext cx="10512424" cy="4574604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Design data: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Concrete strength for slabs and beams,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900" baseline="30000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9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9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strength for columns and shear walls ,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Steel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yield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strength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Bearing capacity for soil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28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439768"/>
            <a:ext cx="10512424" cy="151707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Loads: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23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72487"/>
              </p:ext>
            </p:extLst>
          </p:nvPr>
        </p:nvGraphicFramePr>
        <p:xfrm>
          <a:off x="2497825" y="2843212"/>
          <a:ext cx="7431988" cy="339315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715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5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105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Load Type 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Ribbed slab</a:t>
                      </a:r>
                      <a:endParaRPr lang="en-US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05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Live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1.98 (kN/m</a:t>
                      </a:r>
                      <a:r>
                        <a:rPr lang="en-US" sz="28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8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105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S.I.D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3.6 (kN/m</a:t>
                      </a:r>
                      <a:r>
                        <a:rPr lang="en-US" sz="24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8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1500187" y="514350"/>
                <a:ext cx="11289658" cy="6343650"/>
              </a:xfrm>
            </p:spPr>
            <p:txBody>
              <a:bodyPr>
                <a:normAutofit/>
              </a:bodyPr>
              <a:lstStyle/>
              <a:p>
                <a:pPr marL="342900" indent="-342900" algn="just">
                  <a:lnSpc>
                    <a:spcPct val="140000"/>
                  </a:lnSpc>
                  <a:buFont typeface="Wingdings" panose="05000000000000000000" pitchFamily="2" charset="2"/>
                  <a:buChar char="Ø"/>
                </a:pPr>
                <a:r>
                  <a:rPr lang="en-US" sz="3800" b="1" dirty="0" smtClean="0"/>
                  <a:t>Lateral loads:</a:t>
                </a:r>
              </a:p>
              <a:p>
                <a:pPr marL="1828800" lvl="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city of structure is Nablus.</a:t>
                </a: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seismic zone factor. Z=0.2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soil profile is type Sc.</a:t>
                </a: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acceleration seismic coefficient Ca=0.18</a:t>
                </a: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velocity seismic coefficient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Cv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=0.2 </a:t>
                </a: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Seismic importance factor is 1.</a:t>
                </a:r>
                <a:endParaRPr lang="en-US" sz="2000" dirty="0" smtClean="0"/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structural design type is intermediate, R=5.5</a:t>
                </a:r>
              </a:p>
              <a:p>
                <a:pPr marL="1828800" lvl="0" indent="-558800" algn="just">
                  <a:buFont typeface="Wingdings" panose="05000000000000000000" pitchFamily="2" charset="2"/>
                  <a:buChar char="q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umerical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0488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828800" indent="-558800" algn="just">
                  <a:buFont typeface="Wingdings" panose="05000000000000000000" pitchFamily="2" charset="2"/>
                  <a:buChar char="q"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1500187" y="514350"/>
                <a:ext cx="11289658" cy="6343650"/>
              </a:xfrm>
              <a:blipFill>
                <a:blip r:embed="rId3"/>
                <a:stretch>
                  <a:fillRect l="-2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29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27989" y="162101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Slabs</a:t>
            </a:r>
            <a:endParaRPr lang="en-US" sz="80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8516024" cy="1397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ribbed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slab with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25 cm thickness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038" y="2605087"/>
            <a:ext cx="81153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8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50007" y="0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Beams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6" y="1376362"/>
            <a:ext cx="4872039" cy="537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Columns and footings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86" y="1433513"/>
            <a:ext cx="4424363" cy="519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7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94664" y="-271463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968" y="1128713"/>
            <a:ext cx="6251258" cy="572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8674" y="1"/>
            <a:ext cx="3154999" cy="3380508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0981" y="0"/>
            <a:ext cx="3027075" cy="33528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9266" y="3472728"/>
            <a:ext cx="2978006" cy="3191309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1747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228600"/>
            <a:ext cx="8574622" cy="14562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Introduction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3600" y="1922430"/>
            <a:ext cx="4191000" cy="463525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Project definition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9805" y="5660371"/>
            <a:ext cx="1934779" cy="431147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</a:t>
            </a:fld>
            <a:endParaRPr lang="en-US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684686" y="1967934"/>
            <a:ext cx="4329115" cy="10928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Objective.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39390" y="2816692"/>
            <a:ext cx="4014516" cy="2409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 smtClean="0"/>
              <a:t>Green  </a:t>
            </a:r>
            <a:r>
              <a:rPr lang="en-US" sz="2400" dirty="0"/>
              <a:t>villa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Palestinian requirements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endParaRPr lang="en-US" sz="2400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7391" y="2905932"/>
            <a:ext cx="3195631" cy="311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Integrated design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Comfortable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Affordable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Energy efficient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Verification of model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69932" y="1204530"/>
            <a:ext cx="7723447" cy="5459507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Compatibility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Equilibrium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Internal force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Deflection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Drift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Period check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0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07003916"/>
                  </p:ext>
                </p:extLst>
              </p:nvPr>
            </p:nvGraphicFramePr>
            <p:xfrm>
              <a:off x="2867891" y="935181"/>
              <a:ext cx="6483927" cy="4440382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15045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750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717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5471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112881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Case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Manual Result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ETAB Result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Error %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10177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dead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800" b="1" kern="1200" baseline="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2706.45 </a:t>
                          </a: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en-US" sz="1200" b="1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800" b="1" kern="1200" baseline="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264</m:t>
                                </m:r>
                                <m:r>
                                  <a:rPr lang="en-US" sz="1800" b="0" i="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08662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Live Load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573.46 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573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47</m:t>
                                </m:r>
                              </m:oMath>
                            </m:oMathPara>
                          </a14:m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0.0052%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08662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Super Imposed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800" b="1" kern="1200" baseline="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3738.3</a:t>
                          </a: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800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3760</m:t>
                                </m:r>
                              </m:oMath>
                            </m:oMathPara>
                          </a14:m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.58  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07003916"/>
                  </p:ext>
                </p:extLst>
              </p:nvPr>
            </p:nvGraphicFramePr>
            <p:xfrm>
              <a:off x="2867891" y="935181"/>
              <a:ext cx="6483927" cy="4440382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15045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750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717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5471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112881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Case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Manual Result 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ETAB Result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Error %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10177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dead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800" b="1" kern="1200" baseline="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2706.45 </a:t>
                          </a: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lang="en-US" sz="1200" b="1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88153" t="-101099" r="-83972" b="-20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2.3%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08662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Live Load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573.46 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88153" t="-201099" r="-83972" b="-10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0.0052%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08662">
                    <a:tc>
                      <a:txBody>
                        <a:bodyPr/>
                        <a:lstStyle/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600" b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Super Imposed</a:t>
                          </a:r>
                          <a:endParaRPr kumimoji="0" lang="en-US" sz="1600" b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kumimoji="0" lang="en-US" sz="1800" b="1" kern="1200" baseline="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3738.3</a:t>
                          </a: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88153" t="-301099" r="-83972" b="-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.58  </a:t>
                          </a:r>
                          <a:r>
                            <a:rPr kumimoji="0" lang="en-US" sz="1800" b="1" kern="1200" baseline="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%</a:t>
                          </a:r>
                          <a:endParaRPr kumimoji="0" lang="en-US" sz="1800" b="1" kern="1200" baseline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3367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Slab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49" y="1814514"/>
            <a:ext cx="9111717" cy="367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17713" y="228601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Beam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7" y="1812926"/>
            <a:ext cx="111061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64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36763" y="-404813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G.F Beam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462" y="1147762"/>
            <a:ext cx="7781925" cy="541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4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Columns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575" y="1614487"/>
            <a:ext cx="4471988" cy="4743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6812"/>
            <a:ext cx="3743325" cy="2867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574" y="1771651"/>
            <a:ext cx="3827416" cy="18907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1" y="4557713"/>
            <a:ext cx="6356812" cy="15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4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Footing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925" y="1943100"/>
            <a:ext cx="5927889" cy="4033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" y="1562100"/>
            <a:ext cx="50292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93913" y="0"/>
            <a:ext cx="8574087" cy="1455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ct val="100000"/>
              <a:buFont typeface="Nixie One"/>
              <a:buNone/>
              <a:defRPr sz="1800" b="0" i="0" u="none" strike="noStrike" cap="none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algn="ctr" defTabSz="914400"/>
            <a:r>
              <a:rPr lang="en-US" sz="6000" kern="0" dirty="0" smtClean="0">
                <a:solidFill>
                  <a:srgbClr val="002060"/>
                </a:solidFill>
              </a:rPr>
              <a:t>Ground beam Reinforcement </a:t>
            </a:r>
            <a:endParaRPr lang="en-US" sz="6000" kern="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1619249"/>
            <a:ext cx="72485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03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Water tanks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888" y="1700213"/>
            <a:ext cx="802957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r>
              <a:rPr lang="en-US" sz="8000" dirty="0"/>
              <a:t>Environmental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39</a:t>
            </a:fld>
            <a:endParaRPr lang="en-US" b="1" dirty="0"/>
          </a:p>
        </p:txBody>
      </p:sp>
      <p:pic>
        <p:nvPicPr>
          <p:cNvPr id="1026" name="Picture 165" descr="نتيجة بحث الصور عن ‪Environmental Design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2" y="1900237"/>
            <a:ext cx="2190858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69" descr="نتيجة بحث الصور عن ‪Environmental Design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271713"/>
            <a:ext cx="5219699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929187" y="-4000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28324" y="14005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Site Analysis</a:t>
            </a:r>
            <a:endParaRPr lang="en-US" sz="80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6577" y="1781724"/>
            <a:ext cx="5053012" cy="4635500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Al-</a:t>
            </a:r>
            <a:r>
              <a:rPr lang="en-US" sz="2800" dirty="0" err="1" smtClean="0">
                <a:solidFill>
                  <a:srgbClr val="002060"/>
                </a:solidFill>
              </a:rPr>
              <a:t>Badia</a:t>
            </a:r>
            <a:r>
              <a:rPr lang="en-US" sz="2800" dirty="0" smtClean="0">
                <a:solidFill>
                  <a:srgbClr val="002060"/>
                </a:solidFill>
              </a:rPr>
              <a:t> ,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 Nablus- Palestine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Total area of 3868.23 m</a:t>
            </a:r>
            <a:r>
              <a:rPr lang="en-US" sz="2800" baseline="30000" dirty="0" smtClean="0">
                <a:solidFill>
                  <a:srgbClr val="002060"/>
                </a:solidFill>
              </a:rPr>
              <a:t>2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661025"/>
            <a:ext cx="2228324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81146" y="6192838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</a:t>
            </a:fld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898" y="1723763"/>
            <a:ext cx="4143953" cy="47056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811" y="4014787"/>
            <a:ext cx="4110635" cy="239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4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Palestinian requirements for green building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631824" cy="32000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40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910046"/>
              </p:ext>
            </p:extLst>
          </p:nvPr>
        </p:nvGraphicFramePr>
        <p:xfrm>
          <a:off x="2794000" y="2533013"/>
          <a:ext cx="8635999" cy="414718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069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8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59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Number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The outer structural elements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Maximum</a:t>
                      </a:r>
                      <a:br>
                        <a:rPr lang="en-US" sz="2800" dirty="0" smtClean="0">
                          <a:effectLst/>
                        </a:rPr>
                      </a:b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U-Value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 w/m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dirty="0">
                          <a:effectLst/>
                        </a:rPr>
                        <a:t>.k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Outer wall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Outer Slab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 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Ground slab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0.46 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Windows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24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Doors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 w/m</a:t>
                      </a:r>
                      <a:r>
                        <a:rPr lang="en-US" sz="24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5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Palestinian requirements for green building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41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2741"/>
              </p:ext>
            </p:extLst>
          </p:nvPr>
        </p:nvGraphicFramePr>
        <p:xfrm>
          <a:off x="2902426" y="2760472"/>
          <a:ext cx="8273574" cy="405669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598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8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5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0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Maximum </a:t>
                      </a:r>
                      <a:r>
                        <a:rPr lang="en-US" sz="2400" dirty="0" smtClean="0">
                          <a:effectLst/>
                        </a:rPr>
                        <a:t/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U-Value</a:t>
                      </a:r>
                      <a:r>
                        <a:rPr lang="en-US" sz="2400" dirty="0">
                          <a:effectLst/>
                        </a:rPr>
                        <a:t/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 w/m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.k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Shading coefficient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Transmitting coefficient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glass to wall less than 40%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18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 min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glass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wall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between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(40-60)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  w/m</a:t>
                      </a:r>
                      <a:r>
                        <a:rPr lang="en-US" sz="18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0.32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 min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glass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wall greater than 60%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  w/m</a:t>
                      </a:r>
                      <a:r>
                        <a:rPr lang="en-US" sz="18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0.25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 min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3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667" y="1759266"/>
            <a:ext cx="5132071" cy="437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9534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78849" y="1198092"/>
            <a:ext cx="2055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Floor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6142676" y="1672028"/>
            <a:ext cx="2929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 value =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.396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4" y="2800350"/>
            <a:ext cx="3371851" cy="2924175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453272" y="1114016"/>
            <a:ext cx="4598906" cy="105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External wall for Mall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value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.462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W/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875" y="2814639"/>
            <a:ext cx="3810000" cy="290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9534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453272" y="1114016"/>
            <a:ext cx="4598906" cy="10580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dirty="0"/>
              <a:t>Ground </a:t>
            </a:r>
            <a:r>
              <a:rPr lang="en-US" sz="3200" dirty="0" smtClean="0"/>
              <a:t>Slab</a:t>
            </a:r>
          </a:p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value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.435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W/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686050"/>
            <a:ext cx="3676650" cy="3128962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5663447" y="1166403"/>
            <a:ext cx="4598906" cy="10580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endParaRPr lang="en-US" sz="3200" dirty="0"/>
          </a:p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ar-S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 value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1.761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W/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s://scontent.fjrs2-1.fna.fbcdn.net/v/t34.0-12/18685371_1647318925298039_1229216291_n.png?oh=5dfac992d9f768b584ba4abd8d86d185&amp;oe=5926965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3043239"/>
            <a:ext cx="5220543" cy="214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55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039" y="1311030"/>
            <a:ext cx="4290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Design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2484868" y="5917865"/>
            <a:ext cx="60321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=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13.490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scontent.fjrs2-1.fna.fbcdn.net/v/t34.0-12/18678936_1647325741964024_227384149_n.png?oh=d0500c2c02506a15850b2e8443c37a45&amp;oe=5926A3F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30" y="828675"/>
            <a:ext cx="7624420" cy="486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content.fjrs2-1.fna.fbcdn.net/v/t34.0-12/18679194_1647328695297062_1755315506_n.png?oh=90b4b81d5458b2d8b52639abf3cd89ab&amp;oe=5926B1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200276"/>
            <a:ext cx="5705063" cy="189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6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659" y="0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Simulation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339" y="868117"/>
            <a:ext cx="4290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Design and Simulation 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643007" y="4624643"/>
            <a:ext cx="5261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Load=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15.06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scontent.fjrs2-1.fna.fbcdn.net/v/t35.0-12/18698883_1647332471963351_205407115_o.png?oh=1d8a2f4ef9ff6a77d775473a24fe05fc&amp;oe=59267A5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1" y="1128713"/>
            <a:ext cx="7476442" cy="338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content.fjrs2-1.fna.fbcdn.net/v/t35.0-12/18675050_1647333698629895_345782619_o.png?oh=22dd55ecdcea607f3435426592992ca8&amp;oe=5926AB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192713"/>
            <a:ext cx="10296525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content.fjrs2-1.fna.fbcdn.net/v/t35.0-12/18641772_1647334461963152_2137021329_o.png?oh=a7b2a7c9b7b26cb68b390c69b5dd2b21&amp;oe=5926B8F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" y="5435600"/>
            <a:ext cx="1015365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4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Techniques</a:t>
            </a: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8295" y="6185733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Heating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600" y="6185733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Cooling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نتيجة بحث الصور عن ‪heating system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7" y="1376362"/>
            <a:ext cx="4723210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نتيجة بحث الصور عن ‪vrf air conditioning system‬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2571750"/>
            <a:ext cx="6419852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7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Materials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48</a:t>
            </a:fld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917336"/>
              </p:ext>
            </p:extLst>
          </p:nvPr>
        </p:nvGraphicFramePr>
        <p:xfrm>
          <a:off x="2846863" y="2468562"/>
          <a:ext cx="8104993" cy="391244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50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5664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Palestinian Requirements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GREEN </a:t>
                      </a:r>
                      <a:r>
                        <a:rPr lang="en-US" sz="2800" dirty="0">
                          <a:effectLst/>
                        </a:rPr>
                        <a:t>Villa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Element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Value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Value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Fit/Not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walls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0.462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roof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Ground slab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0.46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0.435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Glass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1.701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transmitting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 min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73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10" y="328611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Thermal Analysis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49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54698"/>
              </p:ext>
            </p:extLst>
          </p:nvPr>
        </p:nvGraphicFramePr>
        <p:xfrm>
          <a:off x="3343276" y="885824"/>
          <a:ext cx="5086348" cy="6080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8789">
                  <a:extLst>
                    <a:ext uri="{9D8B030D-6E8A-4147-A177-3AD203B41FA5}">
                      <a16:colId xmlns:a16="http://schemas.microsoft.com/office/drawing/2014/main" val="4086457046"/>
                    </a:ext>
                  </a:extLst>
                </a:gridCol>
                <a:gridCol w="1622289">
                  <a:extLst>
                    <a:ext uri="{9D8B030D-6E8A-4147-A177-3AD203B41FA5}">
                      <a16:colId xmlns:a16="http://schemas.microsoft.com/office/drawing/2014/main" val="1978088897"/>
                    </a:ext>
                  </a:extLst>
                </a:gridCol>
                <a:gridCol w="1275469">
                  <a:extLst>
                    <a:ext uri="{9D8B030D-6E8A-4147-A177-3AD203B41FA5}">
                      <a16:colId xmlns:a16="http://schemas.microsoft.com/office/drawing/2014/main" val="405219146"/>
                    </a:ext>
                  </a:extLst>
                </a:gridCol>
                <a:gridCol w="1079801">
                  <a:extLst>
                    <a:ext uri="{9D8B030D-6E8A-4147-A177-3AD203B41FA5}">
                      <a16:colId xmlns:a16="http://schemas.microsoft.com/office/drawing/2014/main" val="1817392202"/>
                    </a:ext>
                  </a:extLst>
                </a:gridCol>
              </a:tblGrid>
              <a:tr h="6226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Story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Zone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Design Capacity (KW)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 (m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extLst>
                  <a:ext uri="{0D108BD9-81ED-4DB2-BD59-A6C34878D82A}">
                    <a16:rowId xmlns:a16="http://schemas.microsoft.com/office/drawing/2014/main" val="809143009"/>
                  </a:ext>
                </a:extLst>
              </a:tr>
              <a:tr h="186790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Ground 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Kitchen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Dining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Lounge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Stair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1.72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0.46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27.5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4.10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extLst>
                  <a:ext uri="{0D108BD9-81ED-4DB2-BD59-A6C34878D82A}">
                    <a16:rowId xmlns:a16="http://schemas.microsoft.com/office/drawing/2014/main" val="484810580"/>
                  </a:ext>
                </a:extLst>
              </a:tr>
              <a:tr h="280185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Room3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Circulation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Stair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0.34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0.83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0.07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0.14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0.42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extLst>
                  <a:ext uri="{0D108BD9-81ED-4DB2-BD59-A6C34878D82A}">
                    <a16:rowId xmlns:a16="http://schemas.microsoft.com/office/drawing/2014/main" val="1566528297"/>
                  </a:ext>
                </a:extLst>
              </a:tr>
              <a:tr h="6226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Roof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Circulation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2.28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7.15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498" marR="45498" marT="0" marB="0"/>
                </a:tc>
                <a:extLst>
                  <a:ext uri="{0D108BD9-81ED-4DB2-BD59-A6C34878D82A}">
                    <a16:rowId xmlns:a16="http://schemas.microsoft.com/office/drawing/2014/main" val="26892954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980798" y="3744396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Heating load of the villa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4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contoo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657225"/>
            <a:ext cx="9415462" cy="5929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3992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956103" y="314323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Thermal Analysis</a:t>
            </a:r>
            <a:endParaRPr lang="en-US" sz="8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856590"/>
              </p:ext>
            </p:extLst>
          </p:nvPr>
        </p:nvGraphicFramePr>
        <p:xfrm>
          <a:off x="2986088" y="900114"/>
          <a:ext cx="5570027" cy="6080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8320">
                  <a:extLst>
                    <a:ext uri="{9D8B030D-6E8A-4147-A177-3AD203B41FA5}">
                      <a16:colId xmlns:a16="http://schemas.microsoft.com/office/drawing/2014/main" val="1987404117"/>
                    </a:ext>
                  </a:extLst>
                </a:gridCol>
                <a:gridCol w="1811573">
                  <a:extLst>
                    <a:ext uri="{9D8B030D-6E8A-4147-A177-3AD203B41FA5}">
                      <a16:colId xmlns:a16="http://schemas.microsoft.com/office/drawing/2014/main" val="382497374"/>
                    </a:ext>
                  </a:extLst>
                </a:gridCol>
                <a:gridCol w="1400209">
                  <a:extLst>
                    <a:ext uri="{9D8B030D-6E8A-4147-A177-3AD203B41FA5}">
                      <a16:colId xmlns:a16="http://schemas.microsoft.com/office/drawing/2014/main" val="846910125"/>
                    </a:ext>
                  </a:extLst>
                </a:gridCol>
                <a:gridCol w="1119925">
                  <a:extLst>
                    <a:ext uri="{9D8B030D-6E8A-4147-A177-3AD203B41FA5}">
                      <a16:colId xmlns:a16="http://schemas.microsoft.com/office/drawing/2014/main" val="2591307149"/>
                    </a:ext>
                  </a:extLst>
                </a:gridCol>
              </a:tblGrid>
              <a:tr h="60508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`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Zone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Design Capacity (KW)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extLst>
                  <a:ext uri="{0D108BD9-81ED-4DB2-BD59-A6C34878D82A}">
                    <a16:rowId xmlns:a16="http://schemas.microsoft.com/office/drawing/2014/main" val="851711296"/>
                  </a:ext>
                </a:extLst>
              </a:tr>
              <a:tr h="15127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Ground 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Kitchen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Dining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Lounge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Stair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0.87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1.20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0.14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extLst>
                  <a:ext uri="{0D108BD9-81ED-4DB2-BD59-A6C34878D82A}">
                    <a16:rowId xmlns:a16="http://schemas.microsoft.com/office/drawing/2014/main" val="2865308297"/>
                  </a:ext>
                </a:extLst>
              </a:tr>
              <a:tr h="226906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First Floor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Bath Room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Bed Room3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Circulation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Lobby2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Stair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0.28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1.12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1.12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0.77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1.01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0.11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18.6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2.2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3.0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extLst>
                  <a:ext uri="{0D108BD9-81ED-4DB2-BD59-A6C34878D82A}">
                    <a16:rowId xmlns:a16="http://schemas.microsoft.com/office/drawing/2014/main" val="2756685223"/>
                  </a:ext>
                </a:extLst>
              </a:tr>
              <a:tr h="5042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Roof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Circulation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1.98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7.15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12" marR="48312" marT="0" marB="0"/>
                </a:tc>
                <a:extLst>
                  <a:ext uri="{0D108BD9-81ED-4DB2-BD59-A6C34878D82A}">
                    <a16:rowId xmlns:a16="http://schemas.microsoft.com/office/drawing/2014/main" val="192618467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17199" y="3930134"/>
            <a:ext cx="249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Cooling load of the villa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667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2236" y="657224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Daylight Factor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51</a:t>
            </a:fld>
            <a:endParaRPr lang="en-US" b="1" dirty="0"/>
          </a:p>
        </p:txBody>
      </p:sp>
      <p:pic>
        <p:nvPicPr>
          <p:cNvPr id="4098" name="Picture 2" descr="https://scontent.fjrs2-1.fna.fbcdn.net/v/t34.0-12/18685362_1647344131962185_28054459_n.png?oh=e95f53e4d2f4670c348914c9a350106e&amp;oe=5926C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1571625"/>
            <a:ext cx="5472754" cy="439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 flipV="1">
            <a:off x="7772400" y="5300663"/>
            <a:ext cx="714375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7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Mechanical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52</a:t>
            </a:fld>
            <a:endParaRPr lang="en-US" b="1" dirty="0"/>
          </a:p>
        </p:txBody>
      </p:sp>
      <p:pic>
        <p:nvPicPr>
          <p:cNvPr id="7" name="Picture 6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0208" y="1431608"/>
            <a:ext cx="6179503" cy="4069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94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042987" y="5624241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90325" y="-103805"/>
            <a:ext cx="9011411" cy="145573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Drainage system</a:t>
            </a:r>
            <a:endParaRPr lang="en-US" sz="66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636" y="1219199"/>
            <a:ext cx="4864245" cy="59287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" y="2091521"/>
            <a:ext cx="4914901" cy="320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37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13570" y="-621579"/>
            <a:ext cx="9012238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</a:rPr>
              <a:t>System of distribution of water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192" y="623987"/>
            <a:ext cx="6372657" cy="466569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96766"/>
              </p:ext>
            </p:extLst>
          </p:nvPr>
        </p:nvGraphicFramePr>
        <p:xfrm>
          <a:off x="2708892" y="5334000"/>
          <a:ext cx="5728528" cy="1524000"/>
        </p:xfrm>
        <a:graphic>
          <a:graphicData uri="http://schemas.openxmlformats.org/drawingml/2006/table">
            <a:tbl>
              <a:tblPr rtl="1" firstRow="1" bandRow="1">
                <a:tableStyleId>{EB9631B5-78F2-41C9-869B-9F39066F8104}</a:tableStyleId>
              </a:tblPr>
              <a:tblGrid>
                <a:gridCol w="2078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7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731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Recycled water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Fresh water</a:t>
                      </a:r>
                      <a:endParaRPr lang="ar-JO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J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136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12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28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FUs</a:t>
                      </a:r>
                      <a:endParaRPr lang="ar-J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731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1.5</a:t>
                      </a:r>
                      <a:r>
                        <a:rPr lang="en-US" sz="1400" dirty="0" smtClean="0"/>
                        <a:t>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2"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Vertical pipe </a:t>
                      </a:r>
                      <a:r>
                        <a:rPr lang="en-US" sz="1400" baseline="0" dirty="0" smtClean="0"/>
                        <a:t>diameter</a:t>
                      </a:r>
                      <a:endParaRPr lang="ar-J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731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1.25"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1.25"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Horizontal pipe </a:t>
                      </a:r>
                      <a:r>
                        <a:rPr lang="en-US" sz="1400" baseline="0" dirty="0" smtClean="0"/>
                        <a:t>diameter</a:t>
                      </a:r>
                      <a:endParaRPr lang="ar-J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731"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3/4"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3/4"</a:t>
                      </a:r>
                      <a:endParaRPr lang="ar-J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branch pipe </a:t>
                      </a:r>
                      <a:r>
                        <a:rPr lang="en-US" sz="1400" baseline="0" dirty="0" smtClean="0"/>
                        <a:t>diameter</a:t>
                      </a:r>
                      <a:endParaRPr lang="ar-J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3" y="1714500"/>
            <a:ext cx="428625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90325" y="-103805"/>
            <a:ext cx="9011411" cy="145573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Layout of water tank</a:t>
            </a:r>
            <a:endParaRPr lang="en-US" sz="66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535" y="1341651"/>
            <a:ext cx="5434015" cy="551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55563" y="5570538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74650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56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475" y="2962275"/>
            <a:ext cx="6791325" cy="3895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160" r="8890"/>
          <a:stretch/>
        </p:blipFill>
        <p:spPr>
          <a:xfrm>
            <a:off x="374650" y="1081089"/>
            <a:ext cx="6637338" cy="3513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4313" y="-293688"/>
            <a:ext cx="901223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System of distribution of water</a:t>
            </a:r>
            <a:endParaRPr lang="en-US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40" y="858982"/>
            <a:ext cx="8784976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44003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02325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61000" y="-203201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Heating system </a:t>
            </a:r>
            <a:endParaRPr lang="en-US" sz="5400" dirty="0">
              <a:solidFill>
                <a:srgbClr val="0020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55563" y="44529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288" y="1452561"/>
            <a:ext cx="7177088" cy="517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2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75834" y="100013"/>
            <a:ext cx="716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40730" y="918644"/>
            <a:ext cx="4290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- multi split unit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2356417" y="5210337"/>
            <a:ext cx="28360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Indoor Split unit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7891259" y="5271024"/>
            <a:ext cx="2931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6615113" y="957262"/>
            <a:ext cx="4676139" cy="4129087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1443038" y="2457448"/>
            <a:ext cx="4467542" cy="220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4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Architectural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324" y="1414162"/>
            <a:ext cx="6044026" cy="416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2913"/>
            <a:ext cx="5803213" cy="971551"/>
          </a:xfrm>
        </p:spPr>
        <p:txBody>
          <a:bodyPr>
            <a:noAutofit/>
          </a:bodyPr>
          <a:lstStyle/>
          <a:p>
            <a:r>
              <a:rPr lang="en-US" sz="6000" dirty="0" smtClean="0"/>
              <a:t>VRF System</a:t>
            </a:r>
            <a:endParaRPr lang="en-US" sz="6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60</a:t>
            </a:fld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137" y="238123"/>
            <a:ext cx="5957888" cy="620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Acoustical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STC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61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413092"/>
              </p:ext>
            </p:extLst>
          </p:nvPr>
        </p:nvGraphicFramePr>
        <p:xfrm>
          <a:off x="3471860" y="2300287"/>
          <a:ext cx="6243640" cy="3284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1820">
                  <a:extLst>
                    <a:ext uri="{9D8B030D-6E8A-4147-A177-3AD203B41FA5}">
                      <a16:colId xmlns:a16="http://schemas.microsoft.com/office/drawing/2014/main" val="1040339252"/>
                    </a:ext>
                  </a:extLst>
                </a:gridCol>
                <a:gridCol w="3121820">
                  <a:extLst>
                    <a:ext uri="{9D8B030D-6E8A-4147-A177-3AD203B41FA5}">
                      <a16:colId xmlns:a16="http://schemas.microsoft.com/office/drawing/2014/main" val="1545592552"/>
                    </a:ext>
                  </a:extLst>
                </a:gridCol>
              </a:tblGrid>
              <a:tr h="328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Layers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STC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7150281"/>
                  </a:ext>
                </a:extLst>
              </a:tr>
              <a:tr h="1129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8-in(20 cm) Dense hollow block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48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024930"/>
                  </a:ext>
                </a:extLst>
              </a:tr>
              <a:tr h="1121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Add plaster to both sides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9884708"/>
                  </a:ext>
                </a:extLst>
              </a:tr>
              <a:tr h="542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Total 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52 </a:t>
                      </a:r>
                      <a:r>
                        <a:rPr lang="en-US" sz="2800" dirty="0" err="1">
                          <a:effectLst/>
                        </a:rPr>
                        <a:t>db</a:t>
                      </a:r>
                      <a:r>
                        <a:rPr lang="en-US" sz="2800" dirty="0">
                          <a:effectLst/>
                        </a:rPr>
                        <a:t> 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6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7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75350"/>
            <a:ext cx="739775" cy="66516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14425" y="-293688"/>
            <a:ext cx="9012237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</a:rPr>
              <a:t>Photovoltaic System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360218" y="4999759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24" y="1457325"/>
            <a:ext cx="5976938" cy="490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92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Photovoltaic System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63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915560" y="3112627"/>
            <a:ext cx="4010452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8323 kWh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consumption energy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be covered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1400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763" y="1143318"/>
            <a:ext cx="7032307" cy="457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Electrical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64</a:t>
            </a:fld>
            <a:endParaRPr lang="en-US" b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1536699"/>
            <a:ext cx="7031355" cy="386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Artificial Lighting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65</a:t>
            </a:fld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2457450" y="1308734"/>
            <a:ext cx="8125778" cy="520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62480" y="655767"/>
            <a:ext cx="8911687" cy="1280890"/>
          </a:xfrm>
        </p:spPr>
        <p:txBody>
          <a:bodyPr/>
          <a:lstStyle/>
          <a:p>
            <a:r>
              <a:rPr lang="en-US" dirty="0"/>
              <a:t>Living Room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49" y="1381124"/>
            <a:ext cx="6824979" cy="44196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13" y="2457450"/>
            <a:ext cx="2843212" cy="28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8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8193" y="298580"/>
            <a:ext cx="8911687" cy="1280890"/>
          </a:xfrm>
        </p:spPr>
        <p:txBody>
          <a:bodyPr/>
          <a:lstStyle/>
          <a:p>
            <a:r>
              <a:rPr lang="en-US" dirty="0"/>
              <a:t>Living Room</a:t>
            </a:r>
            <a:endParaRPr lang="ar-S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099" y="507490"/>
            <a:ext cx="6510339" cy="575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2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64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4312" y="-293688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Artificial Lighting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68367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613" y="990601"/>
            <a:ext cx="4810126" cy="595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8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69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93271" y="-293688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Sockets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5" y="985838"/>
            <a:ext cx="895350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Architectural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4828" y="1653504"/>
            <a:ext cx="3407849" cy="2920254"/>
          </a:xfrm>
        </p:spPr>
        <p:txBody>
          <a:bodyPr>
            <a:normAutofit fontScale="77500" lnSpcReduction="2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The total area of </a:t>
            </a:r>
            <a:r>
              <a:rPr lang="en-US" sz="2600" dirty="0" smtClean="0"/>
              <a:t>a </a:t>
            </a:r>
            <a:r>
              <a:rPr lang="en-US" sz="2600" dirty="0"/>
              <a:t>villa </a:t>
            </a:r>
            <a:r>
              <a:rPr lang="en-US" sz="2600" dirty="0" smtClean="0"/>
              <a:t>equal </a:t>
            </a:r>
            <a:r>
              <a:rPr lang="en-US" sz="2600" dirty="0" smtClean="0">
                <a:latin typeface="+mj-lt"/>
              </a:rPr>
              <a:t>265</a:t>
            </a:r>
            <a:r>
              <a:rPr lang="en-US" sz="2600" dirty="0" smtClean="0"/>
              <a:t> </a:t>
            </a:r>
            <a:r>
              <a:rPr lang="en-US" sz="2600" dirty="0"/>
              <a:t>m</a:t>
            </a:r>
            <a:r>
              <a:rPr lang="en-US" sz="2600" baseline="30000" dirty="0"/>
              <a:t>2</a:t>
            </a:r>
            <a:r>
              <a:rPr lang="en-US" sz="2600" dirty="0"/>
              <a:t> divided into </a:t>
            </a:r>
            <a:r>
              <a:rPr lang="en-US" sz="2600" dirty="0" smtClean="0"/>
              <a:t>two floors </a:t>
            </a:r>
            <a:r>
              <a:rPr lang="en-US" sz="2600" dirty="0"/>
              <a:t>plus roof, the distributions and area of spaces in each floor are shown </a:t>
            </a:r>
            <a:r>
              <a:rPr lang="en-US" sz="2600" dirty="0" smtClean="0"/>
              <a:t>in the following table.</a:t>
            </a: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</a:t>
            </a:fld>
            <a:endParaRPr lang="en-US" b="1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314450"/>
            <a:ext cx="6858000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3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624623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Sockets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70</a:t>
            </a:fld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662307"/>
              </p:ext>
            </p:extLst>
          </p:nvPr>
        </p:nvGraphicFramePr>
        <p:xfrm>
          <a:off x="2497825" y="1916088"/>
          <a:ext cx="8911658" cy="273838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76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9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9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56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9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Floor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socket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400" dirty="0" smtClean="0">
                          <a:effectLst/>
                        </a:rPr>
                        <a:t>Amp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socket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sz="2400" dirty="0" smtClean="0">
                          <a:effectLst/>
                        </a:rPr>
                        <a:t>Amp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branches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(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3Ø2.5 </a:t>
                      </a:r>
                      <a:r>
                        <a:rPr lang="en-US" sz="2400" dirty="0">
                          <a:effectLst/>
                        </a:rPr>
                        <a:t>mm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G.F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lang="en-US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en-US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Roof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2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54712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71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97000" y="-203201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Branches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215106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1338262"/>
            <a:ext cx="8081964" cy="551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7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72</a:t>
            </a:fld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053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pic>
        <p:nvPicPr>
          <p:cNvPr id="7" name="Picture 6" descr="C:\Users\Kemsh\Desktop\Thermal-Fire-Detector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175" y="1350985"/>
            <a:ext cx="2564765" cy="2219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Kemsh\Desktop\smokedetecto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15" y="903019"/>
            <a:ext cx="3115786" cy="3115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572" y="3957805"/>
            <a:ext cx="3904457" cy="2874317"/>
          </a:xfrm>
          <a:prstGeom prst="rect">
            <a:avLst/>
          </a:prstGeom>
        </p:spPr>
      </p:pic>
      <p:pic>
        <p:nvPicPr>
          <p:cNvPr id="10" name="Picture 9" descr="C:\Users\Kemsh\Desktop\alta-recessed_large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991" y="1727357"/>
            <a:ext cx="2306320" cy="51047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1453" y="-298235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Fire and Alarm </a:t>
            </a:r>
            <a:r>
              <a:rPr lang="en-US" sz="5400" dirty="0">
                <a:solidFill>
                  <a:srgbClr val="002060"/>
                </a:solidFill>
              </a:rPr>
              <a:t>System</a:t>
            </a:r>
          </a:p>
        </p:txBody>
      </p:sp>
    </p:spTree>
    <p:extLst>
      <p:ext uri="{BB962C8B-B14F-4D97-AF65-F5344CB8AC3E}">
        <p14:creationId xmlns:p14="http://schemas.microsoft.com/office/powerpoint/2010/main" val="40082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73</a:t>
            </a:fld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053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1453" y="-298235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Fire and Alarm </a:t>
            </a:r>
            <a:r>
              <a:rPr lang="en-US" sz="5400" dirty="0">
                <a:solidFill>
                  <a:srgbClr val="002060"/>
                </a:solidFill>
              </a:rPr>
              <a:t>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163" y="1024778"/>
            <a:ext cx="5500687" cy="583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Quantity Survey 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74</a:t>
            </a:fld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486" y="2119312"/>
            <a:ext cx="861735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1922708" y="2008436"/>
            <a:ext cx="47096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THANK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70906" y="3471497"/>
            <a:ext cx="381642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YOU</a:t>
            </a:r>
            <a:endParaRPr lang="en-US" sz="9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261291" y="3670990"/>
            <a:ext cx="81014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169149" y="135059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8158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8117" y="5897941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8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Site plan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6086" y="1477441"/>
            <a:ext cx="5429252" cy="538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59387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56346" y="14005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5/23/2017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5388" y="5916666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9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Master plan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8036" y="1509712"/>
            <a:ext cx="6106313" cy="534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9314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47">
    <a:dk1>
      <a:srgbClr val="000000"/>
    </a:dk1>
    <a:lt1>
      <a:srgbClr val="FFFFFF"/>
    </a:lt1>
    <a:dk2>
      <a:srgbClr val="666666"/>
    </a:dk2>
    <a:lt2>
      <a:srgbClr val="CCCCCC"/>
    </a:lt2>
    <a:accent1>
      <a:srgbClr val="3A81BA"/>
    </a:accent1>
    <a:accent2>
      <a:srgbClr val="D89F39"/>
    </a:accent2>
    <a:accent3>
      <a:srgbClr val="8BAB42"/>
    </a:accent3>
    <a:accent4>
      <a:srgbClr val="57A7B5"/>
    </a:accent4>
    <a:accent5>
      <a:srgbClr val="8B81D2"/>
    </a:accent5>
    <a:accent6>
      <a:srgbClr val="963334"/>
    </a:accent6>
    <a:hlink>
      <a:srgbClr val="1155CC"/>
    </a:hlink>
    <a:folHlink>
      <a:srgbClr val="6611CC"/>
    </a:folHlink>
  </a:clrScheme>
</a:themeOverride>
</file>

<file path=ppt/theme/themeOverride2.xml><?xml version="1.0" encoding="utf-8"?>
<a:themeOverride xmlns:a="http://schemas.openxmlformats.org/drawingml/2006/main">
  <a:clrScheme name="Custom 347">
    <a:dk1>
      <a:srgbClr val="000000"/>
    </a:dk1>
    <a:lt1>
      <a:srgbClr val="FFFFFF"/>
    </a:lt1>
    <a:dk2>
      <a:srgbClr val="666666"/>
    </a:dk2>
    <a:lt2>
      <a:srgbClr val="CCCCCC"/>
    </a:lt2>
    <a:accent1>
      <a:srgbClr val="3A81BA"/>
    </a:accent1>
    <a:accent2>
      <a:srgbClr val="D89F39"/>
    </a:accent2>
    <a:accent3>
      <a:srgbClr val="8BAB42"/>
    </a:accent3>
    <a:accent4>
      <a:srgbClr val="57A7B5"/>
    </a:accent4>
    <a:accent5>
      <a:srgbClr val="8B81D2"/>
    </a:accent5>
    <a:accent6>
      <a:srgbClr val="963334"/>
    </a:accent6>
    <a:hlink>
      <a:srgbClr val="1155CC"/>
    </a:hlink>
    <a:folHlink>
      <a:srgbClr val="6611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2663</TotalTime>
  <Words>1036</Words>
  <Application>Microsoft Office PowerPoint</Application>
  <PresentationFormat>Widescreen</PresentationFormat>
  <Paragraphs>619</Paragraphs>
  <Slides>75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75</vt:i4>
      </vt:variant>
    </vt:vector>
  </HeadingPairs>
  <TitlesOfParts>
    <vt:vector size="90" baseType="lpstr">
      <vt:lpstr>Arial</vt:lpstr>
      <vt:lpstr>Arial Narrow</vt:lpstr>
      <vt:lpstr>Calibri</vt:lpstr>
      <vt:lpstr>Cambria Math</vt:lpstr>
      <vt:lpstr>Corbel</vt:lpstr>
      <vt:lpstr>Garamond</vt:lpstr>
      <vt:lpstr>Nixie One</vt:lpstr>
      <vt:lpstr>Tahoma</vt:lpstr>
      <vt:lpstr>Times New Roman</vt:lpstr>
      <vt:lpstr>Varela Round</vt:lpstr>
      <vt:lpstr>Wingdings</vt:lpstr>
      <vt:lpstr>Wingdings 3</vt:lpstr>
      <vt:lpstr>Parallax</vt:lpstr>
      <vt:lpstr>Puck template</vt:lpstr>
      <vt:lpstr>Organic</vt:lpstr>
      <vt:lpstr>Villa </vt:lpstr>
      <vt:lpstr>Outline</vt:lpstr>
      <vt:lpstr>Introduction</vt:lpstr>
      <vt:lpstr>Site Analysis</vt:lpstr>
      <vt:lpstr>PowerPoint Presentation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Structural Design</vt:lpstr>
      <vt:lpstr>Structural Design</vt:lpstr>
      <vt:lpstr>Structural Design</vt:lpstr>
      <vt:lpstr>Structural Design</vt:lpstr>
      <vt:lpstr>Slabs</vt:lpstr>
      <vt:lpstr>Beams</vt:lpstr>
      <vt:lpstr>Columns and footings</vt:lpstr>
      <vt:lpstr>Modeling</vt:lpstr>
      <vt:lpstr>PowerPoint Presentation</vt:lpstr>
      <vt:lpstr>Verification of model</vt:lpstr>
      <vt:lpstr>PowerPoint Presentation</vt:lpstr>
      <vt:lpstr>Slab Reinforcement </vt:lpstr>
      <vt:lpstr>Beam Reinforcement </vt:lpstr>
      <vt:lpstr>G.F Beam Reinforcement </vt:lpstr>
      <vt:lpstr>Columns Reinforcement </vt:lpstr>
      <vt:lpstr>Footing Reinforcement </vt:lpstr>
      <vt:lpstr>PowerPoint Presentation</vt:lpstr>
      <vt:lpstr>Water tanks Reinforcement </vt:lpstr>
      <vt:lpstr>Environmental Design</vt:lpstr>
      <vt:lpstr>Environmental Design</vt:lpstr>
      <vt:lpstr>Environmental Design</vt:lpstr>
      <vt:lpstr>Modeling</vt:lpstr>
      <vt:lpstr>PowerPoint Presentation</vt:lpstr>
      <vt:lpstr>PowerPoint Presentation</vt:lpstr>
      <vt:lpstr>PowerPoint Presentation</vt:lpstr>
      <vt:lpstr>PowerPoint Presentation</vt:lpstr>
      <vt:lpstr>Techniques</vt:lpstr>
      <vt:lpstr>Environmental Design</vt:lpstr>
      <vt:lpstr>Thermal Analysis</vt:lpstr>
      <vt:lpstr>Thermal Analysis</vt:lpstr>
      <vt:lpstr>Daylight Factor</vt:lpstr>
      <vt:lpstr>Mechanical Design</vt:lpstr>
      <vt:lpstr>Drainage system</vt:lpstr>
      <vt:lpstr>System of distribution of water</vt:lpstr>
      <vt:lpstr>Layout of water tank</vt:lpstr>
      <vt:lpstr>System of distribution of water</vt:lpstr>
      <vt:lpstr>PowerPoint Presentation</vt:lpstr>
      <vt:lpstr>Heating system </vt:lpstr>
      <vt:lpstr>PowerPoint Presentation</vt:lpstr>
      <vt:lpstr>VRF System</vt:lpstr>
      <vt:lpstr>Acoustical Design</vt:lpstr>
      <vt:lpstr>Photovoltaic System</vt:lpstr>
      <vt:lpstr>Photovoltaic System</vt:lpstr>
      <vt:lpstr>Electrical Design</vt:lpstr>
      <vt:lpstr>Artificial Lighting</vt:lpstr>
      <vt:lpstr>Living Room</vt:lpstr>
      <vt:lpstr>Living Room</vt:lpstr>
      <vt:lpstr>Artificial Lighting</vt:lpstr>
      <vt:lpstr>Sockets</vt:lpstr>
      <vt:lpstr>Sockets</vt:lpstr>
      <vt:lpstr>Branches</vt:lpstr>
      <vt:lpstr>Fire and Alarm System</vt:lpstr>
      <vt:lpstr>Fire and Alarm System</vt:lpstr>
      <vt:lpstr>Quantity Survey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Kemsh</dc:creator>
  <cp:lastModifiedBy>Win 7</cp:lastModifiedBy>
  <cp:revision>173</cp:revision>
  <dcterms:created xsi:type="dcterms:W3CDTF">2014-09-12T02:11:33Z</dcterms:created>
  <dcterms:modified xsi:type="dcterms:W3CDTF">2017-05-23T15:27:34Z</dcterms:modified>
</cp:coreProperties>
</file>