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6" r:id="rId3"/>
    <p:sldId id="257" r:id="rId4"/>
    <p:sldId id="258" r:id="rId5"/>
    <p:sldId id="259" r:id="rId6"/>
    <p:sldId id="262" r:id="rId7"/>
    <p:sldId id="260" r:id="rId8"/>
    <p:sldId id="292" r:id="rId9"/>
    <p:sldId id="261" r:id="rId10"/>
    <p:sldId id="263" r:id="rId11"/>
    <p:sldId id="265" r:id="rId12"/>
    <p:sldId id="280" r:id="rId13"/>
    <p:sldId id="281" r:id="rId14"/>
    <p:sldId id="290" r:id="rId15"/>
    <p:sldId id="282" r:id="rId16"/>
    <p:sldId id="283" r:id="rId17"/>
    <p:sldId id="284" r:id="rId18"/>
    <p:sldId id="285" r:id="rId19"/>
    <p:sldId id="287" r:id="rId20"/>
    <p:sldId id="288" r:id="rId21"/>
    <p:sldId id="271" r:id="rId22"/>
    <p:sldId id="268" r:id="rId23"/>
    <p:sldId id="269" r:id="rId24"/>
    <p:sldId id="270" r:id="rId25"/>
    <p:sldId id="273" r:id="rId26"/>
    <p:sldId id="274" r:id="rId27"/>
    <p:sldId id="286" r:id="rId28"/>
    <p:sldId id="278" r:id="rId29"/>
    <p:sldId id="279" r:id="rId30"/>
    <p:sldId id="29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63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49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77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84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72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92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8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2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7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38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21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269EF-C183-4182-A514-C2B35FF50106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8298D-D17C-4889-841A-F3FE813ED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80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436" y="4172148"/>
            <a:ext cx="2180018" cy="252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55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ustomShape 2"/>
          <p:cNvSpPr/>
          <p:nvPr/>
        </p:nvSpPr>
        <p:spPr>
          <a:xfrm>
            <a:off x="476383" y="1885071"/>
            <a:ext cx="4683453" cy="337283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Fast and easy way to get the status of devices and control them. 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791" y="1856935"/>
            <a:ext cx="6593060" cy="40655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494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ustomShape 2"/>
          <p:cNvSpPr/>
          <p:nvPr/>
        </p:nvSpPr>
        <p:spPr>
          <a:xfrm>
            <a:off x="477471" y="2620004"/>
            <a:ext cx="6226920" cy="210654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n-US" sz="4400" dirty="0">
              <a:solidFill>
                <a:srgbClr val="FFFFFF"/>
              </a:solidFill>
              <a:latin typeface="Berlin Sans FB"/>
            </a:endParaRPr>
          </a:p>
        </p:txBody>
      </p:sp>
      <p:sp>
        <p:nvSpPr>
          <p:cNvPr id="4" name="CustomShape 2"/>
          <p:cNvSpPr/>
          <p:nvPr/>
        </p:nvSpPr>
        <p:spPr>
          <a:xfrm>
            <a:off x="477471" y="2097155"/>
            <a:ext cx="4518904" cy="210654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No matter where you are, you will know.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484" y="1856935"/>
            <a:ext cx="6426705" cy="42351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4954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stomShape 2"/>
          <p:cNvSpPr/>
          <p:nvPr/>
        </p:nvSpPr>
        <p:spPr>
          <a:xfrm>
            <a:off x="541864" y="1322458"/>
            <a:ext cx="10250631" cy="492359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Arduino </a:t>
            </a:r>
            <a:r>
              <a:rPr lang="en-US" sz="4400" dirty="0" smtClean="0">
                <a:solidFill>
                  <a:srgbClr val="FFFFFF"/>
                </a:solidFill>
                <a:latin typeface="Berlin Sans FB"/>
              </a:rPr>
              <a:t>Uno.</a:t>
            </a:r>
            <a:endParaRPr lang="en-US" sz="4400" dirty="0">
              <a:solidFill>
                <a:srgbClr val="FFFFFF"/>
              </a:solidFill>
              <a:latin typeface="Berlin Sans FB"/>
            </a:endParaRP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Ethernet shield.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RF transmitter/receiver module.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Lamp and Fan.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Temperature and photoresistor sensors.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Reed switch sensor.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Relay.</a:t>
            </a:r>
          </a:p>
          <a:p>
            <a:pPr>
              <a:lnSpc>
                <a:spcPct val="100000"/>
              </a:lnSpc>
            </a:pPr>
            <a:endParaRPr lang="en-US" sz="4400" dirty="0">
              <a:solidFill>
                <a:srgbClr val="FFFFFF"/>
              </a:solidFill>
              <a:latin typeface="Berlin Sans FB"/>
            </a:endParaRPr>
          </a:p>
        </p:txBody>
      </p:sp>
    </p:spTree>
    <p:extLst>
      <p:ext uri="{BB962C8B-B14F-4D97-AF65-F5344CB8AC3E}">
        <p14:creationId xmlns:p14="http://schemas.microsoft.com/office/powerpoint/2010/main" val="419078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stomShape 2"/>
          <p:cNvSpPr/>
          <p:nvPr/>
        </p:nvSpPr>
        <p:spPr>
          <a:xfrm>
            <a:off x="382208" y="1702190"/>
            <a:ext cx="5205046" cy="396708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we connect arduino with the temperature  and photoresistor </a:t>
            </a:r>
            <a:r>
              <a:rPr lang="ar-JO" sz="4400" dirty="0">
                <a:solidFill>
                  <a:srgbClr val="FFFFFF"/>
                </a:solidFill>
                <a:latin typeface="Berlin Sans FB"/>
              </a:rPr>
              <a:t> </a:t>
            </a:r>
            <a:r>
              <a:rPr lang="en-US" sz="4400" dirty="0">
                <a:solidFill>
                  <a:srgbClr val="FFFFFF"/>
                </a:solidFill>
                <a:latin typeface="Berlin Sans FB"/>
              </a:rPr>
              <a:t>sensors to implement  auto mode.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783" y="1983544"/>
            <a:ext cx="6107688" cy="40233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72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stomShape 2"/>
          <p:cNvSpPr/>
          <p:nvPr/>
        </p:nvSpPr>
        <p:spPr>
          <a:xfrm>
            <a:off x="476421" y="1445455"/>
            <a:ext cx="11239157" cy="439263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We connect the RF </a:t>
            </a:r>
            <a:r>
              <a:rPr lang="en-US" sz="4400" dirty="0" err="1">
                <a:solidFill>
                  <a:srgbClr val="FFFFFF"/>
                </a:solidFill>
                <a:latin typeface="Berlin Sans FB"/>
              </a:rPr>
              <a:t>Tx</a:t>
            </a:r>
            <a:r>
              <a:rPr lang="en-US" sz="4400" dirty="0">
                <a:solidFill>
                  <a:srgbClr val="FFFFFF"/>
                </a:solidFill>
                <a:latin typeface="Berlin Sans FB"/>
              </a:rPr>
              <a:t> and Rx as shown .</a:t>
            </a:r>
          </a:p>
          <a:p>
            <a:pPr>
              <a:lnSpc>
                <a:spcPct val="100000"/>
              </a:lnSpc>
            </a:pPr>
            <a:endParaRPr lang="en-US" sz="4400" dirty="0">
              <a:solidFill>
                <a:srgbClr val="FFFFFF"/>
              </a:solidFill>
              <a:latin typeface="Berlin Sans FB"/>
            </a:endParaRPr>
          </a:p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It’s the connection </a:t>
            </a:r>
            <a:br>
              <a:rPr lang="en-US" sz="4400" dirty="0">
                <a:solidFill>
                  <a:srgbClr val="FFFFFF"/>
                </a:solidFill>
                <a:latin typeface="Berlin Sans FB"/>
              </a:rPr>
            </a:br>
            <a:r>
              <a:rPr lang="en-US" sz="4400" dirty="0">
                <a:solidFill>
                  <a:srgbClr val="FFFFFF"/>
                </a:solidFill>
                <a:latin typeface="Berlin Sans FB"/>
              </a:rPr>
              <a:t>way between the</a:t>
            </a:r>
            <a:br>
              <a:rPr lang="en-US" sz="4400" dirty="0">
                <a:solidFill>
                  <a:srgbClr val="FFFFFF"/>
                </a:solidFill>
                <a:latin typeface="Berlin Sans FB"/>
              </a:rPr>
            </a:br>
            <a:r>
              <a:rPr lang="en-US" sz="4400" dirty="0">
                <a:solidFill>
                  <a:srgbClr val="FFFFFF"/>
                </a:solidFill>
                <a:latin typeface="Berlin Sans FB"/>
              </a:rPr>
              <a:t>controller and the </a:t>
            </a:r>
            <a:br>
              <a:rPr lang="en-US" sz="4400" dirty="0">
                <a:solidFill>
                  <a:srgbClr val="FFFFFF"/>
                </a:solidFill>
                <a:latin typeface="Berlin Sans FB"/>
              </a:rPr>
            </a:br>
            <a:r>
              <a:rPr lang="en-US" sz="4400" dirty="0">
                <a:solidFill>
                  <a:srgbClr val="FFFFFF"/>
                </a:solidFill>
                <a:latin typeface="Berlin Sans FB"/>
              </a:rPr>
              <a:t>devices 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822" y="2391507"/>
            <a:ext cx="6898316" cy="4248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9625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stomShape 2"/>
          <p:cNvSpPr/>
          <p:nvPr/>
        </p:nvSpPr>
        <p:spPr>
          <a:xfrm>
            <a:off x="541865" y="1322458"/>
            <a:ext cx="4835354" cy="386772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571500" indent="-5715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RF </a:t>
            </a:r>
            <a:r>
              <a:rPr lang="en-US" sz="4400" dirty="0" err="1">
                <a:solidFill>
                  <a:srgbClr val="FFFFFF"/>
                </a:solidFill>
                <a:latin typeface="Berlin Sans FB"/>
              </a:rPr>
              <a:t>Tx</a:t>
            </a:r>
            <a:endParaRPr lang="en-US" sz="4400" dirty="0">
              <a:solidFill>
                <a:srgbClr val="FFFFFF"/>
              </a:solidFill>
              <a:latin typeface="Berlin Sans FB"/>
            </a:endParaRPr>
          </a:p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We send via it the on/off commands.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281679" y="1528549"/>
            <a:ext cx="6487238" cy="4865428"/>
          </a:xfrm>
          <a:prstGeom prst="roundRect">
            <a:avLst>
              <a:gd name="adj" fmla="val 10776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812149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ustomShape 2"/>
          <p:cNvSpPr/>
          <p:nvPr/>
        </p:nvSpPr>
        <p:spPr>
          <a:xfrm>
            <a:off x="541864" y="1322458"/>
            <a:ext cx="4903593" cy="386772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571500" indent="-5715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RF Rx</a:t>
            </a:r>
          </a:p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We connect the output pins of it to the devices.</a:t>
            </a:r>
          </a:p>
          <a:p>
            <a:pPr>
              <a:lnSpc>
                <a:spcPct val="100000"/>
              </a:lnSpc>
            </a:pPr>
            <a:endParaRPr lang="en-US" sz="4400" dirty="0">
              <a:solidFill>
                <a:srgbClr val="FFFFFF"/>
              </a:solidFill>
              <a:latin typeface="Berlin Sans FB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445457" y="1450468"/>
            <a:ext cx="6352926" cy="4764694"/>
          </a:xfrm>
          <a:prstGeom prst="roundRect">
            <a:avLst>
              <a:gd name="adj" fmla="val 9216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797834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ustomShape 2"/>
          <p:cNvSpPr/>
          <p:nvPr/>
        </p:nvSpPr>
        <p:spPr>
          <a:xfrm>
            <a:off x="541864" y="1322457"/>
            <a:ext cx="6254721" cy="431406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571500" indent="-5715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Magnetic Sensor</a:t>
            </a:r>
          </a:p>
          <a:p>
            <a:pPr>
              <a:lnSpc>
                <a:spcPct val="100000"/>
              </a:lnSpc>
            </a:pPr>
            <a:endParaRPr lang="en-US" sz="4400" dirty="0">
              <a:solidFill>
                <a:srgbClr val="FFFFFF"/>
              </a:solidFill>
              <a:latin typeface="Berlin Sans FB"/>
            </a:endParaRPr>
          </a:p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We use Reed switch sensor</a:t>
            </a:r>
            <a:br>
              <a:rPr lang="en-US" sz="4400" dirty="0">
                <a:solidFill>
                  <a:srgbClr val="FFFFFF"/>
                </a:solidFill>
                <a:latin typeface="Berlin Sans FB"/>
              </a:rPr>
            </a:br>
            <a:r>
              <a:rPr lang="en-US" sz="4400" dirty="0">
                <a:solidFill>
                  <a:srgbClr val="FFFFFF"/>
                </a:solidFill>
                <a:latin typeface="Berlin Sans FB"/>
              </a:rPr>
              <a:t>to know the status of the door or window (open/close) </a:t>
            </a:r>
          </a:p>
          <a:p>
            <a:pPr>
              <a:lnSpc>
                <a:spcPct val="100000"/>
              </a:lnSpc>
            </a:pPr>
            <a:endParaRPr lang="en-US" sz="4400" dirty="0">
              <a:solidFill>
                <a:srgbClr val="FFFFFF"/>
              </a:solidFill>
              <a:latin typeface="Berlin Sans FB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99586" y="1884078"/>
            <a:ext cx="5139463" cy="4117669"/>
          </a:xfrm>
          <a:prstGeom prst="roundRect">
            <a:avLst>
              <a:gd name="adj" fmla="val 33239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608000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ustomShape 2"/>
          <p:cNvSpPr/>
          <p:nvPr/>
        </p:nvSpPr>
        <p:spPr>
          <a:xfrm>
            <a:off x="612203" y="1768616"/>
            <a:ext cx="10250631" cy="386772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Ethernet shield</a:t>
            </a:r>
          </a:p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	Connects the</a:t>
            </a:r>
          </a:p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	Arduino to the</a:t>
            </a:r>
          </a:p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	server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773" y="1768616"/>
            <a:ext cx="6157083" cy="443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918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203" y="1078910"/>
            <a:ext cx="2017691" cy="17056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14727" y="3299266"/>
            <a:ext cx="3827881" cy="27984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93" y="2558420"/>
            <a:ext cx="3059722" cy="3557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91955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stomShape 2"/>
          <p:cNvSpPr/>
          <p:nvPr/>
        </p:nvSpPr>
        <p:spPr>
          <a:xfrm>
            <a:off x="801858" y="1814732"/>
            <a:ext cx="9792222" cy="355862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571500" indent="-5715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Introduction</a:t>
            </a:r>
            <a:endParaRPr dirty="0"/>
          </a:p>
          <a:p>
            <a:pPr marL="571500" indent="-5715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Problem</a:t>
            </a:r>
            <a:endParaRPr dirty="0"/>
          </a:p>
          <a:p>
            <a:pPr marL="571500" indent="-5715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Solution</a:t>
            </a:r>
            <a:endParaRPr dirty="0"/>
          </a:p>
          <a:p>
            <a:pPr marL="571500" indent="-5715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237154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203" y="1078910"/>
            <a:ext cx="2017691" cy="1705629"/>
          </a:xfrm>
          <a:prstGeom prst="rect">
            <a:avLst/>
          </a:prstGeom>
        </p:spPr>
      </p:pic>
      <p:sp>
        <p:nvSpPr>
          <p:cNvPr id="9" name="Up Arrow 8"/>
          <p:cNvSpPr/>
          <p:nvPr/>
        </p:nvSpPr>
        <p:spPr>
          <a:xfrm rot="17282975">
            <a:off x="7615313" y="1535306"/>
            <a:ext cx="392826" cy="2060206"/>
          </a:xfrm>
          <a:prstGeom prst="upArrow">
            <a:avLst>
              <a:gd name="adj1" fmla="val 4755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stomShape 2"/>
          <p:cNvSpPr/>
          <p:nvPr/>
        </p:nvSpPr>
        <p:spPr>
          <a:xfrm rot="943628">
            <a:off x="6936725" y="2457715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Turn on</a:t>
            </a:r>
            <a:endParaRPr lang="en-US" sz="3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93" y="2558420"/>
            <a:ext cx="3059722" cy="3557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14727" y="3299266"/>
            <a:ext cx="3827881" cy="279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27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203" y="1078910"/>
            <a:ext cx="2017691" cy="1705629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 rot="1227017" flipH="1">
            <a:off x="5937353" y="2940975"/>
            <a:ext cx="2759537" cy="494092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stomShape 2"/>
          <p:cNvSpPr/>
          <p:nvPr/>
        </p:nvSpPr>
        <p:spPr>
          <a:xfrm rot="943628">
            <a:off x="6233876" y="3816386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Response</a:t>
            </a:r>
            <a:endParaRPr lang="en-US" sz="3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14727" y="3299266"/>
            <a:ext cx="3827881" cy="27984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93" y="2558420"/>
            <a:ext cx="3059722" cy="3557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Up Arrow 11"/>
          <p:cNvSpPr/>
          <p:nvPr/>
        </p:nvSpPr>
        <p:spPr>
          <a:xfrm rot="17282975">
            <a:off x="7615313" y="1535306"/>
            <a:ext cx="392826" cy="2060206"/>
          </a:xfrm>
          <a:prstGeom prst="upArrow">
            <a:avLst>
              <a:gd name="adj1" fmla="val 4755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stomShape 2"/>
          <p:cNvSpPr/>
          <p:nvPr/>
        </p:nvSpPr>
        <p:spPr>
          <a:xfrm rot="943628">
            <a:off x="6936725" y="2457715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Turn 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93406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203" y="1078910"/>
            <a:ext cx="2017691" cy="1705629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20735330">
            <a:off x="2445166" y="2386273"/>
            <a:ext cx="2690110" cy="41047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CustomShape 2"/>
          <p:cNvSpPr/>
          <p:nvPr/>
        </p:nvSpPr>
        <p:spPr>
          <a:xfrm rot="20563062">
            <a:off x="2528360" y="2068137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Sensing</a:t>
            </a:r>
            <a:endParaRPr lang="en-US" sz="3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14727" y="3299266"/>
            <a:ext cx="3827881" cy="2798426"/>
          </a:xfrm>
          <a:prstGeom prst="rect">
            <a:avLst/>
          </a:prstGeom>
        </p:spPr>
      </p:pic>
      <p:sp>
        <p:nvSpPr>
          <p:cNvPr id="13" name="Left Arrow 12"/>
          <p:cNvSpPr/>
          <p:nvPr/>
        </p:nvSpPr>
        <p:spPr>
          <a:xfrm rot="1227017" flipH="1">
            <a:off x="5937353" y="2940975"/>
            <a:ext cx="2759537" cy="494092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stomShape 2"/>
          <p:cNvSpPr/>
          <p:nvPr/>
        </p:nvSpPr>
        <p:spPr>
          <a:xfrm rot="943628">
            <a:off x="6233876" y="3816386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Response</a:t>
            </a:r>
            <a:endParaRPr lang="en-US" sz="3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93" y="2558420"/>
            <a:ext cx="3059722" cy="3557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" name="Up Arrow 17"/>
          <p:cNvSpPr/>
          <p:nvPr/>
        </p:nvSpPr>
        <p:spPr>
          <a:xfrm rot="17282975">
            <a:off x="7615313" y="1535306"/>
            <a:ext cx="392826" cy="2060206"/>
          </a:xfrm>
          <a:prstGeom prst="upArrow">
            <a:avLst>
              <a:gd name="adj1" fmla="val 4755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stomShape 2"/>
          <p:cNvSpPr/>
          <p:nvPr/>
        </p:nvSpPr>
        <p:spPr>
          <a:xfrm rot="943628">
            <a:off x="6936725" y="2457715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Turn 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245154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203" y="1078910"/>
            <a:ext cx="2017691" cy="1705629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20735330">
            <a:off x="2445166" y="2386273"/>
            <a:ext cx="2690110" cy="41047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Curved Down Arrow 11"/>
          <p:cNvSpPr/>
          <p:nvPr/>
        </p:nvSpPr>
        <p:spPr>
          <a:xfrm rot="20668084" flipH="1" flipV="1">
            <a:off x="2559852" y="3197703"/>
            <a:ext cx="3236626" cy="1105033"/>
          </a:xfrm>
          <a:prstGeom prst="curvedDownArrow">
            <a:avLst>
              <a:gd name="adj1" fmla="val 15707"/>
              <a:gd name="adj2" fmla="val 50000"/>
              <a:gd name="adj3" fmla="val 399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ustomShape 2"/>
          <p:cNvSpPr/>
          <p:nvPr/>
        </p:nvSpPr>
        <p:spPr>
          <a:xfrm rot="20563062">
            <a:off x="2528360" y="2068137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Sensing</a:t>
            </a:r>
            <a:endParaRPr lang="en-US" sz="3600" dirty="0"/>
          </a:p>
        </p:txBody>
      </p:sp>
      <p:sp>
        <p:nvSpPr>
          <p:cNvPr id="16" name="CustomShape 2"/>
          <p:cNvSpPr/>
          <p:nvPr/>
        </p:nvSpPr>
        <p:spPr>
          <a:xfrm rot="20588606">
            <a:off x="3261017" y="3558773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Response</a:t>
            </a:r>
            <a:endParaRPr lang="en-US" sz="3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14727" y="3299266"/>
            <a:ext cx="3827881" cy="2798426"/>
          </a:xfrm>
          <a:prstGeom prst="rect">
            <a:avLst/>
          </a:prstGeom>
        </p:spPr>
      </p:pic>
      <p:sp>
        <p:nvSpPr>
          <p:cNvPr id="18" name="Left Arrow 17"/>
          <p:cNvSpPr/>
          <p:nvPr/>
        </p:nvSpPr>
        <p:spPr>
          <a:xfrm rot="1227017" flipH="1">
            <a:off x="5937353" y="2940975"/>
            <a:ext cx="2759537" cy="494092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stomShape 2"/>
          <p:cNvSpPr/>
          <p:nvPr/>
        </p:nvSpPr>
        <p:spPr>
          <a:xfrm rot="943628">
            <a:off x="6233876" y="3816386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Response</a:t>
            </a:r>
            <a:endParaRPr lang="en-US" sz="3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93" y="2558420"/>
            <a:ext cx="3059722" cy="3557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Up Arrow 20"/>
          <p:cNvSpPr/>
          <p:nvPr/>
        </p:nvSpPr>
        <p:spPr>
          <a:xfrm rot="17282975">
            <a:off x="7615313" y="1535306"/>
            <a:ext cx="392826" cy="2060206"/>
          </a:xfrm>
          <a:prstGeom prst="upArrow">
            <a:avLst>
              <a:gd name="adj1" fmla="val 4755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stomShape 2"/>
          <p:cNvSpPr/>
          <p:nvPr/>
        </p:nvSpPr>
        <p:spPr>
          <a:xfrm rot="943628">
            <a:off x="6936725" y="2457715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Turn 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432335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203" y="1078910"/>
            <a:ext cx="2017691" cy="1705629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20735330">
            <a:off x="2445166" y="2386273"/>
            <a:ext cx="2690110" cy="41047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Curved Down Arrow 11"/>
          <p:cNvSpPr/>
          <p:nvPr/>
        </p:nvSpPr>
        <p:spPr>
          <a:xfrm rot="20668084" flipH="1" flipV="1">
            <a:off x="2609559" y="3190925"/>
            <a:ext cx="3185995" cy="1105033"/>
          </a:xfrm>
          <a:prstGeom prst="curvedDownArrow">
            <a:avLst>
              <a:gd name="adj1" fmla="val 15707"/>
              <a:gd name="adj2" fmla="val 50000"/>
              <a:gd name="adj3" fmla="val 399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Down Arrow 12"/>
          <p:cNvSpPr/>
          <p:nvPr/>
        </p:nvSpPr>
        <p:spPr>
          <a:xfrm rot="20765025">
            <a:off x="1151177" y="1582493"/>
            <a:ext cx="4131997" cy="652801"/>
          </a:xfrm>
          <a:prstGeom prst="curvedDownArrow">
            <a:avLst>
              <a:gd name="adj1" fmla="val 25000"/>
              <a:gd name="adj2" fmla="val 75347"/>
              <a:gd name="adj3" fmla="val 503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ustomShape 2"/>
          <p:cNvSpPr/>
          <p:nvPr/>
        </p:nvSpPr>
        <p:spPr>
          <a:xfrm rot="20563062">
            <a:off x="2528360" y="2068137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Sensing</a:t>
            </a:r>
            <a:endParaRPr lang="en-US" sz="3600" dirty="0"/>
          </a:p>
        </p:txBody>
      </p:sp>
      <p:sp>
        <p:nvSpPr>
          <p:cNvPr id="16" name="CustomShape 2"/>
          <p:cNvSpPr/>
          <p:nvPr/>
        </p:nvSpPr>
        <p:spPr>
          <a:xfrm rot="20588606">
            <a:off x="3261017" y="3558773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Response</a:t>
            </a:r>
            <a:endParaRPr lang="en-US" sz="3600" dirty="0"/>
          </a:p>
        </p:txBody>
      </p:sp>
      <p:sp>
        <p:nvSpPr>
          <p:cNvPr id="17" name="CustomShape 2"/>
          <p:cNvSpPr/>
          <p:nvPr/>
        </p:nvSpPr>
        <p:spPr>
          <a:xfrm rot="20563062">
            <a:off x="1176477" y="711280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Verification</a:t>
            </a:r>
            <a:endParaRPr lang="en-US" sz="3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14727" y="3299266"/>
            <a:ext cx="3827881" cy="2798426"/>
          </a:xfrm>
          <a:prstGeom prst="rect">
            <a:avLst/>
          </a:prstGeom>
        </p:spPr>
      </p:pic>
      <p:sp>
        <p:nvSpPr>
          <p:cNvPr id="19" name="Left Arrow 18"/>
          <p:cNvSpPr/>
          <p:nvPr/>
        </p:nvSpPr>
        <p:spPr>
          <a:xfrm rot="1227017" flipH="1">
            <a:off x="5937353" y="2940975"/>
            <a:ext cx="2759537" cy="494092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stomShape 2"/>
          <p:cNvSpPr/>
          <p:nvPr/>
        </p:nvSpPr>
        <p:spPr>
          <a:xfrm rot="943628">
            <a:off x="6233876" y="3816386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Response</a:t>
            </a:r>
            <a:endParaRPr lang="en-US" sz="36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93" y="2558420"/>
            <a:ext cx="3059722" cy="3557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Up Arrow 21"/>
          <p:cNvSpPr/>
          <p:nvPr/>
        </p:nvSpPr>
        <p:spPr>
          <a:xfrm rot="17282975">
            <a:off x="7615313" y="1535306"/>
            <a:ext cx="392826" cy="2060206"/>
          </a:xfrm>
          <a:prstGeom prst="upArrow">
            <a:avLst>
              <a:gd name="adj1" fmla="val 4755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ustomShape 2"/>
          <p:cNvSpPr/>
          <p:nvPr/>
        </p:nvSpPr>
        <p:spPr>
          <a:xfrm rot="943628">
            <a:off x="6936725" y="2457715"/>
            <a:ext cx="622692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Turn 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372050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784" y="2113341"/>
            <a:ext cx="2017691" cy="2678626"/>
          </a:xfrm>
          <a:prstGeom prst="rect">
            <a:avLst/>
          </a:prstGeom>
        </p:spPr>
      </p:pic>
      <p:sp>
        <p:nvSpPr>
          <p:cNvPr id="16" name="CustomShape 2"/>
          <p:cNvSpPr/>
          <p:nvPr/>
        </p:nvSpPr>
        <p:spPr>
          <a:xfrm>
            <a:off x="2982540" y="3859479"/>
            <a:ext cx="6226920" cy="107822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Response</a:t>
            </a:r>
          </a:p>
          <a:p>
            <a:pPr algn="ctr"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( turn the device on )</a:t>
            </a:r>
            <a:endParaRPr lang="en-US" sz="3600" dirty="0"/>
          </a:p>
        </p:txBody>
      </p:sp>
      <p:sp>
        <p:nvSpPr>
          <p:cNvPr id="3" name="Left Arrow 2"/>
          <p:cNvSpPr/>
          <p:nvPr/>
        </p:nvSpPr>
        <p:spPr>
          <a:xfrm>
            <a:off x="2830394" y="3269861"/>
            <a:ext cx="6977390" cy="58475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82760" y="2286393"/>
            <a:ext cx="3827881" cy="279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0129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ustomShape 2"/>
          <p:cNvSpPr/>
          <p:nvPr/>
        </p:nvSpPr>
        <p:spPr>
          <a:xfrm>
            <a:off x="361561" y="1469388"/>
            <a:ext cx="5386320" cy="282125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How can the system detect what device</a:t>
            </a:r>
            <a:r>
              <a:rPr lang="ar-JO" sz="4400" dirty="0">
                <a:solidFill>
                  <a:srgbClr val="FFFFFF"/>
                </a:solidFill>
                <a:latin typeface="Berlin Sans FB"/>
              </a:rPr>
              <a:t> </a:t>
            </a:r>
            <a:r>
              <a:rPr lang="en-US" sz="4400" dirty="0">
                <a:solidFill>
                  <a:srgbClr val="FFFFFF"/>
                </a:solidFill>
                <a:latin typeface="Berlin Sans FB"/>
              </a:rPr>
              <a:t> will deal with it ?</a:t>
            </a:r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020" y="2321169"/>
            <a:ext cx="1539514" cy="32021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874" y="1716258"/>
            <a:ext cx="3807100" cy="380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219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ustomShape 2"/>
          <p:cNvSpPr/>
          <p:nvPr/>
        </p:nvSpPr>
        <p:spPr>
          <a:xfrm>
            <a:off x="286291" y="2318790"/>
            <a:ext cx="5084290" cy="1431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Each device have </a:t>
            </a:r>
            <a:br>
              <a:rPr lang="en-US" sz="4400" dirty="0">
                <a:solidFill>
                  <a:srgbClr val="FFFFFF"/>
                </a:solidFill>
                <a:latin typeface="Berlin Sans FB"/>
              </a:rPr>
            </a:br>
            <a:r>
              <a:rPr lang="en-US" sz="4400" dirty="0">
                <a:solidFill>
                  <a:srgbClr val="FFFFFF"/>
                </a:solidFill>
                <a:latin typeface="Berlin Sans FB"/>
              </a:rPr>
              <a:t>an id and value.</a:t>
            </a:r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474" y="1610754"/>
            <a:ext cx="7239390" cy="4700111"/>
          </a:xfrm>
          <a:prstGeom prst="roundRect">
            <a:avLst>
              <a:gd name="adj" fmla="val 7688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000746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ustomShape 2"/>
          <p:cNvSpPr/>
          <p:nvPr/>
        </p:nvSpPr>
        <p:spPr>
          <a:xfrm>
            <a:off x="708480" y="1893732"/>
            <a:ext cx="6374520" cy="1613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8" name="CustomShape 3"/>
          <p:cNvSpPr/>
          <p:nvPr/>
        </p:nvSpPr>
        <p:spPr>
          <a:xfrm>
            <a:off x="708480" y="1808512"/>
            <a:ext cx="6374520" cy="324097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Website</a:t>
            </a:r>
          </a:p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FFFFFF"/>
                </a:solidFill>
                <a:latin typeface="Berlin Sans FB"/>
              </a:rPr>
              <a:t>html, </a:t>
            </a:r>
            <a:r>
              <a:rPr lang="en-US" sz="3600" dirty="0" err="1">
                <a:solidFill>
                  <a:srgbClr val="FFFFFF"/>
                </a:solidFill>
                <a:latin typeface="Berlin Sans FB"/>
              </a:rPr>
              <a:t>css</a:t>
            </a:r>
            <a:r>
              <a:rPr lang="en-US" sz="3600" dirty="0">
                <a:solidFill>
                  <a:srgbClr val="FFFFFF"/>
                </a:solidFill>
                <a:latin typeface="Berlin Sans FB"/>
              </a:rPr>
              <a:t>, java script  , </a:t>
            </a:r>
            <a:r>
              <a:rPr lang="en-US" sz="3600" dirty="0" err="1">
                <a:solidFill>
                  <a:srgbClr val="FFFFFF"/>
                </a:solidFill>
                <a:latin typeface="Berlin Sans FB"/>
              </a:rPr>
              <a:t>php</a:t>
            </a:r>
            <a:endParaRPr lang="en-US" sz="3600" dirty="0">
              <a:solidFill>
                <a:srgbClr val="FFFFFF"/>
              </a:solidFill>
              <a:latin typeface="Berlin Sans FB"/>
            </a:endParaRPr>
          </a:p>
          <a:p>
            <a:pPr>
              <a:lnSpc>
                <a:spcPct val="100000"/>
              </a:lnSpc>
            </a:pPr>
            <a:endParaRPr sz="1400" dirty="0"/>
          </a:p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ASP.NET – web services 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9" name="CustomShape 3"/>
          <p:cNvSpPr/>
          <p:nvPr/>
        </p:nvSpPr>
        <p:spPr>
          <a:xfrm>
            <a:off x="708480" y="1241581"/>
            <a:ext cx="6374520" cy="293652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Arduino </a:t>
            </a:r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1241582"/>
            <a:ext cx="2209320" cy="10870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064">
            <a:off x="9744504" y="2609696"/>
            <a:ext cx="2048120" cy="20481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0433">
            <a:off x="8626368" y="2578336"/>
            <a:ext cx="1983816" cy="1983816"/>
          </a:xfrm>
          <a:prstGeom prst="rect">
            <a:avLst/>
          </a:prstGeom>
        </p:spPr>
      </p:pic>
      <p:pic>
        <p:nvPicPr>
          <p:cNvPr id="12" name="Picture 2" descr="F:\disktop\web design\HTML-and-CS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1803" y="4634927"/>
            <a:ext cx="2518227" cy="20291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48102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stomShape 2"/>
          <p:cNvSpPr/>
          <p:nvPr/>
        </p:nvSpPr>
        <p:spPr>
          <a:xfrm>
            <a:off x="599040" y="1469880"/>
            <a:ext cx="10310400" cy="3747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571500" indent="-5715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rgbClr val="FFFFFF"/>
                </a:solidFill>
                <a:latin typeface="Berlin Sans FB"/>
              </a:rPr>
              <a:t>Android application.</a:t>
            </a:r>
          </a:p>
          <a:p>
            <a:pPr marL="571500" indent="-5715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rgbClr val="FFFFFF"/>
                </a:solidFill>
                <a:latin typeface="Berlin Sans FB"/>
              </a:rPr>
              <a:t>More attractive website.</a:t>
            </a:r>
          </a:p>
          <a:p>
            <a:pPr marL="571500" indent="-5715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4000" dirty="0" smtClean="0">
                <a:solidFill>
                  <a:srgbClr val="FFFFFF"/>
                </a:solidFill>
                <a:latin typeface="Berlin Sans FB"/>
              </a:rPr>
              <a:t>Database </a:t>
            </a:r>
            <a:r>
              <a:rPr lang="en-US" sz="4000" dirty="0">
                <a:solidFill>
                  <a:srgbClr val="FFFFFF"/>
                </a:solidFill>
                <a:latin typeface="Berlin Sans FB"/>
              </a:rPr>
              <a:t>for users registration. 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lang="en-US" sz="4000" dirty="0">
              <a:solidFill>
                <a:srgbClr val="FFFFFF"/>
              </a:solidFill>
              <a:latin typeface="Berlin Sans FB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5035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stomShape 2"/>
          <p:cNvSpPr/>
          <p:nvPr/>
        </p:nvSpPr>
        <p:spPr>
          <a:xfrm>
            <a:off x="267838" y="1450439"/>
            <a:ext cx="9059041" cy="134903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3600" dirty="0">
                <a:solidFill>
                  <a:schemeClr val="bg1"/>
                </a:solidFill>
                <a:latin typeface="Berlin Sans FB"/>
              </a:rPr>
              <a:t>What is </a:t>
            </a:r>
            <a:r>
              <a:rPr lang="en-US" sz="36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Interactive Devices </a:t>
            </a:r>
            <a:r>
              <a:rPr lang="en-US" sz="3600" dirty="0">
                <a:solidFill>
                  <a:schemeClr val="bg1"/>
                </a:solidFill>
                <a:latin typeface="Berlin Sans FB" panose="020E0602020502020306" pitchFamily="34" charset="0"/>
              </a:rPr>
              <a:t>Project </a:t>
            </a:r>
            <a:r>
              <a:rPr lang="en-US" sz="3600" dirty="0">
                <a:solidFill>
                  <a:schemeClr val="bg1"/>
                </a:solidFill>
                <a:latin typeface="Berlin Sans FB"/>
              </a:rPr>
              <a:t>?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6" name="CustomShape 3"/>
          <p:cNvSpPr/>
          <p:nvPr/>
        </p:nvSpPr>
        <p:spPr>
          <a:xfrm>
            <a:off x="1129957" y="3079080"/>
            <a:ext cx="5186437" cy="699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000" dirty="0">
                <a:solidFill>
                  <a:srgbClr val="FFFFFF"/>
                </a:solidFill>
                <a:latin typeface="Berlin Sans FB"/>
              </a:rPr>
              <a:t>Smart Devices System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39" y="2799471"/>
            <a:ext cx="4926286" cy="32267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103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336" y="-128337"/>
            <a:ext cx="12448674" cy="7395411"/>
          </a:xfrm>
        </p:spPr>
      </p:pic>
    </p:spTree>
    <p:extLst>
      <p:ext uri="{BB962C8B-B14F-4D97-AF65-F5344CB8AC3E}">
        <p14:creationId xmlns:p14="http://schemas.microsoft.com/office/powerpoint/2010/main" val="3784356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ustomShape 2"/>
          <p:cNvSpPr/>
          <p:nvPr/>
        </p:nvSpPr>
        <p:spPr>
          <a:xfrm>
            <a:off x="315360" y="1690560"/>
            <a:ext cx="5548412" cy="457235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Oh my God, should me do this at all time.</a:t>
            </a:r>
          </a:p>
          <a:p>
            <a:pPr>
              <a:lnSpc>
                <a:spcPct val="100000"/>
              </a:lnSpc>
            </a:pPr>
            <a:endParaRPr lang="en-US" sz="4400" dirty="0">
              <a:solidFill>
                <a:srgbClr val="FFFFFF"/>
              </a:solidFill>
              <a:latin typeface="Berlin Sans FB"/>
            </a:endParaRPr>
          </a:p>
          <a:p>
            <a:pPr fontAlgn="ctr"/>
            <a:r>
              <a:rPr lang="en-US" sz="4400" dirty="0">
                <a:solidFill>
                  <a:srgbClr val="FFFFFF"/>
                </a:solidFill>
                <a:latin typeface="Berlin Sans FB"/>
              </a:rPr>
              <a:t>How can I turn </a:t>
            </a:r>
            <a:endParaRPr lang="en-US" sz="4400" dirty="0"/>
          </a:p>
          <a:p>
            <a:r>
              <a:rPr lang="en-US" sz="4400" dirty="0">
                <a:solidFill>
                  <a:schemeClr val="bg1"/>
                </a:solidFill>
                <a:latin typeface="Berlin Sans FB" panose="020E0602020502020306" pitchFamily="34" charset="0"/>
              </a:rPr>
              <a:t>Lighting</a:t>
            </a:r>
            <a:r>
              <a:rPr lang="en-US" sz="4400" dirty="0">
                <a:solidFill>
                  <a:srgbClr val="FFFFFF"/>
                </a:solidFill>
                <a:latin typeface="Berlin Sans FB"/>
              </a:rPr>
              <a:t> before reaching home 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209" y="2249714"/>
            <a:ext cx="6145353" cy="4013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068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ustomShape 2"/>
          <p:cNvSpPr/>
          <p:nvPr/>
        </p:nvSpPr>
        <p:spPr>
          <a:xfrm>
            <a:off x="315360" y="1690559"/>
            <a:ext cx="5353920" cy="290957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How can I keep a proper temperature in the room 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964" y="1690560"/>
            <a:ext cx="6072769" cy="4399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84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ustomShape 2"/>
          <p:cNvSpPr/>
          <p:nvPr/>
        </p:nvSpPr>
        <p:spPr>
          <a:xfrm>
            <a:off x="315359" y="1690559"/>
            <a:ext cx="4974093" cy="274076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How can I know the status of the doors and windows 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675" y="1690559"/>
            <a:ext cx="6110674" cy="44441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9833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8471100" y="1683000"/>
            <a:ext cx="3301560" cy="3492000"/>
          </a:xfrm>
          <a:prstGeom prst="rect">
            <a:avLst/>
          </a:prstGeom>
          <a:ln>
            <a:noFill/>
          </a:ln>
        </p:spPr>
      </p:pic>
      <p:sp>
        <p:nvSpPr>
          <p:cNvPr id="4" name="CustomShape 2"/>
          <p:cNvSpPr/>
          <p:nvPr/>
        </p:nvSpPr>
        <p:spPr>
          <a:xfrm>
            <a:off x="533632" y="2931618"/>
            <a:ext cx="7560332" cy="760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5400" dirty="0">
                <a:solidFill>
                  <a:srgbClr val="FFFFFF"/>
                </a:solidFill>
                <a:latin typeface="Berlin Sans FB"/>
              </a:rPr>
              <a:t>Please find me a solution</a:t>
            </a:r>
            <a:endParaRPr sz="5400" dirty="0"/>
          </a:p>
        </p:txBody>
      </p:sp>
    </p:spTree>
    <p:extLst>
      <p:ext uri="{BB962C8B-B14F-4D97-AF65-F5344CB8AC3E}">
        <p14:creationId xmlns:p14="http://schemas.microsoft.com/office/powerpoint/2010/main" val="211079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033" y="1223493"/>
            <a:ext cx="8217933" cy="535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12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ustomShape 2"/>
          <p:cNvSpPr/>
          <p:nvPr/>
        </p:nvSpPr>
        <p:spPr>
          <a:xfrm>
            <a:off x="899192" y="2959754"/>
            <a:ext cx="5346864" cy="180919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Smart devices project</a:t>
            </a:r>
          </a:p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FFFFFF"/>
                </a:solidFill>
                <a:latin typeface="Berlin Sans FB"/>
              </a:rPr>
              <a:t>will help you !!</a:t>
            </a:r>
            <a:endParaRPr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472" y="1175246"/>
            <a:ext cx="3825026" cy="5397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7793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2268</TotalTime>
  <Words>246</Words>
  <Application>Microsoft Office PowerPoint</Application>
  <PresentationFormat>Widescreen</PresentationFormat>
  <Paragraphs>67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Berlin Sans FB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Ahmad</dc:creator>
  <cp:lastModifiedBy>hamza awad</cp:lastModifiedBy>
  <cp:revision>63</cp:revision>
  <dcterms:created xsi:type="dcterms:W3CDTF">2015-12-20T16:07:36Z</dcterms:created>
  <dcterms:modified xsi:type="dcterms:W3CDTF">2016-05-18T14:38:51Z</dcterms:modified>
</cp:coreProperties>
</file>