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7" r:id="rId1"/>
  </p:sldMasterIdLst>
  <p:sldIdLst>
    <p:sldId id="256" r:id="rId2"/>
    <p:sldId id="257" r:id="rId3"/>
    <p:sldId id="261" r:id="rId4"/>
    <p:sldId id="260" r:id="rId5"/>
    <p:sldId id="259" r:id="rId6"/>
    <p:sldId id="263" r:id="rId7"/>
    <p:sldId id="258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2" d="100"/>
          <a:sy n="82" d="100"/>
        </p:scale>
        <p:origin x="300" y="-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63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36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898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2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16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6306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8223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461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0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277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12/30/2020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197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12/30/2020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706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1505" y="418011"/>
            <a:ext cx="10318418" cy="2756263"/>
          </a:xfrm>
        </p:spPr>
        <p:txBody>
          <a:bodyPr>
            <a:normAutofit fontScale="90000"/>
          </a:bodyPr>
          <a:lstStyle/>
          <a:p>
            <a:r>
              <a:rPr lang="en-US" sz="9600" dirty="0" smtClean="0"/>
              <a:t>Stay </a:t>
            </a:r>
            <a:br>
              <a:rPr lang="en-US" sz="9600" dirty="0" smtClean="0"/>
            </a:br>
            <a:r>
              <a:rPr lang="en-US" sz="9600" dirty="0" smtClean="0"/>
              <a:t>Healthy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5880" y="5448598"/>
            <a:ext cx="8045373" cy="281880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Alaa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Nahla		11610928</a:t>
            </a:r>
            <a:endParaRPr lang="en-US" dirty="0" smtClean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Osaid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najjar		11610879</a:t>
            </a:r>
            <a:endParaRPr lang="en-US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511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b="1" dirty="0"/>
              <a:t>Comparisons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6923418"/>
              </p:ext>
            </p:extLst>
          </p:nvPr>
        </p:nvGraphicFramePr>
        <p:xfrm>
          <a:off x="478165" y="2121876"/>
          <a:ext cx="11235670" cy="45251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1478">
                  <a:extLst>
                    <a:ext uri="{9D8B030D-6E8A-4147-A177-3AD203B41FA5}">
                      <a16:colId xmlns:a16="http://schemas.microsoft.com/office/drawing/2014/main" val="3229335271"/>
                    </a:ext>
                  </a:extLst>
                </a:gridCol>
                <a:gridCol w="2482582">
                  <a:extLst>
                    <a:ext uri="{9D8B030D-6E8A-4147-A177-3AD203B41FA5}">
                      <a16:colId xmlns:a16="http://schemas.microsoft.com/office/drawing/2014/main" val="1955479110"/>
                    </a:ext>
                  </a:extLst>
                </a:gridCol>
                <a:gridCol w="2087223">
                  <a:extLst>
                    <a:ext uri="{9D8B030D-6E8A-4147-A177-3AD203B41FA5}">
                      <a16:colId xmlns:a16="http://schemas.microsoft.com/office/drawing/2014/main" val="1889479222"/>
                    </a:ext>
                  </a:extLst>
                </a:gridCol>
                <a:gridCol w="2087223">
                  <a:extLst>
                    <a:ext uri="{9D8B030D-6E8A-4147-A177-3AD203B41FA5}">
                      <a16:colId xmlns:a16="http://schemas.microsoft.com/office/drawing/2014/main" val="3326792830"/>
                    </a:ext>
                  </a:extLst>
                </a:gridCol>
                <a:gridCol w="2097164">
                  <a:extLst>
                    <a:ext uri="{9D8B030D-6E8A-4147-A177-3AD203B41FA5}">
                      <a16:colId xmlns:a16="http://schemas.microsoft.com/office/drawing/2014/main" val="527242463"/>
                    </a:ext>
                  </a:extLst>
                </a:gridCol>
              </a:tblGrid>
              <a:tr h="4981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>
                          <a:effectLst/>
                        </a:rPr>
                        <a:t>MyPhitnessPal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dirty="0">
                          <a:effectLst/>
                        </a:rPr>
                        <a:t>Lose It!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>
                          <a:effectLst/>
                        </a:rPr>
                        <a:t>Fatsecret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dirty="0">
                          <a:effectLst/>
                        </a:rPr>
                        <a:t>Stay Healthy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4726280"/>
                  </a:ext>
                </a:extLst>
              </a:tr>
              <a:tr h="595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Medicine</a:t>
                      </a:r>
                      <a:r>
                        <a:rPr lang="en-US" sz="1600" b="1" dirty="0" smtClean="0">
                          <a:effectLst/>
                        </a:rPr>
                        <a:t> Alert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1003707"/>
                  </a:ext>
                </a:extLst>
              </a:tr>
              <a:tr h="373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Recipes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0531148"/>
                  </a:ext>
                </a:extLst>
              </a:tr>
              <a:tr h="373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Calculate BMI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445770" algn="l"/>
                          <a:tab pos="531495" algn="ctr"/>
                        </a:tabLst>
                      </a:pPr>
                      <a:r>
                        <a:rPr lang="en-US" sz="1800" b="1" dirty="0" smtClean="0">
                          <a:effectLst/>
                        </a:rPr>
                        <a:t>×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3348786"/>
                  </a:ext>
                </a:extLst>
              </a:tr>
              <a:tr h="373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Play Music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8976994"/>
                  </a:ext>
                </a:extLst>
              </a:tr>
              <a:tr h="595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Emergency Call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9780690"/>
                  </a:ext>
                </a:extLst>
              </a:tr>
              <a:tr h="5954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Children Vaccinations 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9286836"/>
                  </a:ext>
                </a:extLst>
              </a:tr>
              <a:tr h="373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Articles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8493312"/>
                  </a:ext>
                </a:extLst>
              </a:tr>
              <a:tr h="373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Workouts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</a:rPr>
                        <a:t>×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0881752"/>
                  </a:ext>
                </a:extLst>
              </a:tr>
              <a:tr h="372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b="1" dirty="0">
                          <a:effectLst/>
                        </a:rPr>
                        <a:t>Diary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1965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71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What Is Stay Healthy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?</a:t>
            </a:r>
            <a:b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</a:br>
            <a:r>
              <a:rPr lang="en-US" dirty="0" smtClean="0">
                <a:latin typeface="+mj-lt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+mj-lt"/>
                <a:cs typeface="Times New Roman" panose="02020603050405020304" pitchFamily="18" charset="0"/>
              </a:rPr>
            </a:br>
            <a:r>
              <a:rPr lang="en-US" dirty="0" smtClean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	It is an Android system that provides health benefits to all segments of society</a:t>
            </a:r>
            <a:r>
              <a:rPr lang="ar-JO" dirty="0" smtClean="0">
                <a:latin typeface="+mj-lt"/>
                <a:cs typeface="Times New Roman" panose="02020603050405020304" pitchFamily="18" charset="0"/>
              </a:rPr>
              <a:t>... </a:t>
            </a:r>
            <a:endParaRPr lang="en-US" dirty="0" smtClean="0">
              <a:latin typeface="+mj-lt"/>
              <a:cs typeface="Times New Roman" panose="02020603050405020304" pitchFamily="18" charset="0"/>
            </a:endParaRPr>
          </a:p>
          <a:p>
            <a:endParaRPr lang="ar-JO" sz="1000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What services does " stay healthy "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provide</a:t>
            </a:r>
            <a:r>
              <a:rPr lang="ar-JO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?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Calorie</a:t>
            </a:r>
            <a:r>
              <a:rPr lang="ar-JO" sz="1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 Counter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Weight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>Tracker </a:t>
            </a:r>
            <a:endParaRPr lang="en-US" sz="1800" dirty="0" smtClean="0">
              <a:latin typeface="+mj-lt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Medicine Alert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Emergency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Child Vaccinations</a:t>
            </a:r>
            <a:endParaRPr lang="en-US" sz="18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2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b="1" dirty="0"/>
              <a:t>calorie Counter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62931"/>
            <a:ext cx="11201505" cy="495182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What is the function of the calorie counter 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/>
              <a:t>- The </a:t>
            </a:r>
            <a:r>
              <a:rPr lang="en-US" dirty="0"/>
              <a:t>calorie counter estimates the daily calories amount that a person  need in order to maintain, lose or gain weight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latin typeface="+mj-lt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What </a:t>
            </a:r>
            <a:r>
              <a:rPr lang="en-US" dirty="0">
                <a:solidFill>
                  <a:schemeClr val="tx1"/>
                </a:solidFill>
              </a:rPr>
              <a:t>can the user do 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US" dirty="0" smtClean="0"/>
              <a:t>Add </a:t>
            </a:r>
            <a:r>
              <a:rPr lang="en-US" dirty="0"/>
              <a:t>a meal </a:t>
            </a:r>
            <a:r>
              <a:rPr lang="en-US" dirty="0" smtClean="0"/>
              <a:t>to </a:t>
            </a:r>
            <a:r>
              <a:rPr lang="en-US" dirty="0"/>
              <a:t>calculate the amount of </a:t>
            </a:r>
            <a:r>
              <a:rPr lang="en-US" dirty="0" smtClean="0"/>
              <a:t>calories</a:t>
            </a:r>
            <a:r>
              <a:rPr lang="ar-JO" dirty="0" smtClean="0"/>
              <a:t> </a:t>
            </a:r>
            <a:r>
              <a:rPr lang="en-US" dirty="0" smtClean="0"/>
              <a:t>that consumed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 smtClean="0"/>
              <a:t>Add exercise to calculate the burned calories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 smtClean="0"/>
              <a:t>Can review the total burned  and consumed calories and daily goal of calories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What the system do ?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US" dirty="0" smtClean="0"/>
              <a:t>calculate the amount of calories</a:t>
            </a:r>
            <a:r>
              <a:rPr lang="ar-JO" dirty="0" smtClean="0"/>
              <a:t> </a:t>
            </a:r>
            <a:r>
              <a:rPr lang="en-US" dirty="0" smtClean="0"/>
              <a:t>that consumed or burned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 smtClean="0"/>
              <a:t>calculate the amount of remaining calories to stay in the range of daily goal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 smtClean="0"/>
              <a:t>Show information about each meal or exercise that added by user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49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b="1" dirty="0" smtClean="0"/>
              <a:t>calorie </a:t>
            </a:r>
            <a:r>
              <a:rPr lang="en-US" b="1" dirty="0"/>
              <a:t>Counter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715956"/>
            <a:ext cx="10359751" cy="55981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What </a:t>
            </a:r>
            <a:r>
              <a:rPr lang="en-US" dirty="0" smtClean="0">
                <a:solidFill>
                  <a:schemeClr val="tx1"/>
                </a:solidFill>
              </a:rPr>
              <a:t>BMR And AMR ? 	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BMR : Basal Metabolic Rate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AMR : Active Metabolic Rate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compute BMR we will use The Revised Harris-Benedict </a:t>
            </a:r>
            <a:r>
              <a:rPr lang="en-US" dirty="0" smtClean="0">
                <a:solidFill>
                  <a:schemeClr val="tx1"/>
                </a:solidFill>
              </a:rPr>
              <a:t>Equation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/>
          </a:p>
          <a:p>
            <a:r>
              <a:rPr lang="en-US" dirty="0" smtClean="0"/>
              <a:t>Men </a:t>
            </a:r>
            <a:r>
              <a:rPr lang="en-US" dirty="0"/>
              <a:t>BMR = </a:t>
            </a:r>
            <a:r>
              <a:rPr lang="en-US" dirty="0" smtClean="0"/>
              <a:t> 88.362 </a:t>
            </a:r>
            <a:r>
              <a:rPr lang="en-US" dirty="0"/>
              <a:t>+ (13.397 </a:t>
            </a:r>
            <a:r>
              <a:rPr lang="ar-JO" dirty="0"/>
              <a:t>*</a:t>
            </a:r>
            <a:r>
              <a:rPr lang="en-US" dirty="0"/>
              <a:t> weight in kg) + (4.799 </a:t>
            </a:r>
            <a:r>
              <a:rPr lang="ar-JO" dirty="0"/>
              <a:t>*</a:t>
            </a:r>
            <a:r>
              <a:rPr lang="en-US" dirty="0"/>
              <a:t> height in cm) - (5.677 </a:t>
            </a:r>
            <a:r>
              <a:rPr lang="ar-JO" dirty="0"/>
              <a:t>*</a:t>
            </a:r>
            <a:r>
              <a:rPr lang="en-US" dirty="0"/>
              <a:t> age in years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/>
              <a:t>Women BMR = </a:t>
            </a:r>
            <a:r>
              <a:rPr lang="en-US" dirty="0" smtClean="0"/>
              <a:t>447.593 </a:t>
            </a:r>
            <a:r>
              <a:rPr lang="en-US" dirty="0"/>
              <a:t>+ (9.247</a:t>
            </a:r>
            <a:r>
              <a:rPr lang="ar-JO" dirty="0"/>
              <a:t>* </a:t>
            </a:r>
            <a:r>
              <a:rPr lang="en-US" dirty="0"/>
              <a:t> weight in kg) + (3.098 </a:t>
            </a:r>
            <a:r>
              <a:rPr lang="ar-JO" dirty="0"/>
              <a:t>*</a:t>
            </a:r>
            <a:r>
              <a:rPr lang="en-US" dirty="0"/>
              <a:t> height in cm) - (4.330  * age in years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977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b="1" dirty="0" smtClean="0"/>
              <a:t>calorie </a:t>
            </a:r>
            <a:r>
              <a:rPr lang="en-US" b="1" dirty="0"/>
              <a:t>Counter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259840"/>
            <a:ext cx="10359751" cy="559816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To compute AMR multiply the BMR result by the current level of </a:t>
            </a:r>
            <a:r>
              <a:rPr lang="en-US" sz="2400" dirty="0" smtClean="0">
                <a:solidFill>
                  <a:schemeClr val="tx1"/>
                </a:solidFill>
              </a:rPr>
              <a:t>activity :</a:t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Sedentary (little or no exercise):               	AMR = BMR * 1.2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Light active (exercise 1-3 days/week):        	AMR = BMR * 1.375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Moderate active (exercise 3-5 days/week): 	AMR = BMR * 1.55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Active (exercise 6-7 days/week):               	AMR = BMR * 1.725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Very active (hard exercise 6-7 days/week):	AMR = BMR * 1.9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/>
              <a:t>- 1 KG of weight = 7.700 kcal</a:t>
            </a:r>
          </a:p>
          <a:p>
            <a:pPr marL="457200" lvl="1" indent="0">
              <a:buNone/>
            </a:pPr>
            <a:r>
              <a:rPr lang="en-US" sz="2000" dirty="0" smtClean="0"/>
              <a:t>- 1 pound of weight = 3.500 kcal</a:t>
            </a:r>
          </a:p>
        </p:txBody>
      </p:sp>
    </p:spTree>
    <p:extLst>
      <p:ext uri="{BB962C8B-B14F-4D97-AF65-F5344CB8AC3E}">
        <p14:creationId xmlns:p14="http://schemas.microsoft.com/office/powerpoint/2010/main" val="165117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marL="914400" lvl="1" indent="-457200" algn="ctr"/>
            <a:r>
              <a:rPr lang="en-US" sz="2800" b="1" kern="12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Weight Tracker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32479"/>
            <a:ext cx="11029615" cy="44972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modules </a:t>
            </a:r>
            <a:r>
              <a:rPr lang="en-US" dirty="0"/>
              <a:t>u</a:t>
            </a:r>
            <a:r>
              <a:rPr lang="en-US" dirty="0" smtClean="0"/>
              <a:t>sed to show a line chart diagram that describe how the user’s weight is changing during weeks 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How this module work 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666900" lvl="1" indent="-342900">
              <a:buFont typeface="+mj-lt"/>
              <a:buAutoNum type="arabicPeriod"/>
            </a:pPr>
            <a:r>
              <a:rPr lang="en-US" dirty="0" smtClean="0"/>
              <a:t>User </a:t>
            </a:r>
            <a:r>
              <a:rPr lang="en-US" dirty="0"/>
              <a:t>will enter his current weight and current time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/>
              <a:t>System describe the change of user weight by line </a:t>
            </a:r>
            <a:r>
              <a:rPr lang="en-US" dirty="0" smtClean="0"/>
              <a:t>chart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/>
              <a:t>user enter weight and height to compute BMI </a:t>
            </a:r>
            <a:r>
              <a:rPr lang="en-US" dirty="0" smtClean="0"/>
              <a:t>by system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What </a:t>
            </a:r>
            <a:r>
              <a:rPr lang="en-US" dirty="0">
                <a:solidFill>
                  <a:schemeClr val="tx1"/>
                </a:solidFill>
              </a:rPr>
              <a:t>is BMI 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BMI is a measurement </a:t>
            </a:r>
            <a:r>
              <a:rPr lang="en-US" dirty="0" smtClean="0"/>
              <a:t>used to </a:t>
            </a:r>
            <a:r>
              <a:rPr lang="en-US" dirty="0"/>
              <a:t>detect if that person has overweight, underweight, or normal weight based on his weight and height measures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/>
              <a:t/>
            </a:r>
            <a:br>
              <a:rPr lang="en-US" sz="2000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191" y="2787219"/>
            <a:ext cx="3868616" cy="217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7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b="1" dirty="0"/>
              <a:t>BMI (Body Mass Index)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42308"/>
            <a:ext cx="10178322" cy="41814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BMI </a:t>
            </a:r>
            <a:r>
              <a:rPr lang="en-US" dirty="0">
                <a:solidFill>
                  <a:schemeClr val="tx1"/>
                </a:solidFill>
              </a:rPr>
              <a:t>calculation formulas for </a:t>
            </a:r>
            <a:r>
              <a:rPr lang="en-US" dirty="0" smtClean="0">
                <a:solidFill>
                  <a:schemeClr val="tx1"/>
                </a:solidFill>
              </a:rPr>
              <a:t>adults (18-65 years ):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BMI = weight (kg) / [height (m)] ^ </a:t>
            </a:r>
            <a:r>
              <a:rPr lang="en-US" dirty="0" smtClean="0"/>
              <a:t>2				 ----- For Men</a:t>
            </a:r>
            <a:endParaRPr lang="en-US" dirty="0"/>
          </a:p>
          <a:p>
            <a:r>
              <a:rPr lang="en-US" dirty="0"/>
              <a:t>BMI = 703 * weight (lbs) / [height (in)] ^ </a:t>
            </a:r>
            <a:r>
              <a:rPr lang="en-US" dirty="0"/>
              <a:t>2		 ----- For </a:t>
            </a:r>
            <a:r>
              <a:rPr lang="en-US" dirty="0" smtClean="0"/>
              <a:t>Women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Result Range :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Underweight = </a:t>
            </a:r>
            <a:r>
              <a:rPr lang="en-US" dirty="0" smtClean="0"/>
              <a:t>&lt; 18.5</a:t>
            </a:r>
            <a:endParaRPr lang="en-US" dirty="0"/>
          </a:p>
          <a:p>
            <a:r>
              <a:rPr lang="en-US" dirty="0"/>
              <a:t>Normal weight = </a:t>
            </a:r>
            <a:r>
              <a:rPr lang="en-US" dirty="0" smtClean="0"/>
              <a:t>18.5 – 24.9</a:t>
            </a:r>
            <a:endParaRPr lang="en-US" dirty="0"/>
          </a:p>
          <a:p>
            <a:r>
              <a:rPr lang="en-US" dirty="0"/>
              <a:t>Overweight = </a:t>
            </a:r>
            <a:r>
              <a:rPr lang="en-US" dirty="0" smtClean="0"/>
              <a:t>25 – 29.9</a:t>
            </a:r>
            <a:endParaRPr lang="en-US" dirty="0"/>
          </a:p>
          <a:p>
            <a:r>
              <a:rPr lang="en-US" dirty="0"/>
              <a:t>Obesity = 30 or greater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785" y="3158833"/>
            <a:ext cx="3807729" cy="31648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62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US" sz="2800" b="1" kern="12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medicine alert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5468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What is the function of </a:t>
            </a: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edicine 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chemeClr val="tx1"/>
                </a:solidFill>
              </a:rPr>
              <a:t>lert ?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It is used </a:t>
            </a:r>
            <a:r>
              <a:rPr lang="en-US" dirty="0"/>
              <a:t>to remind the user when to take their </a:t>
            </a:r>
            <a:r>
              <a:rPr lang="en-US" dirty="0" smtClean="0"/>
              <a:t>medication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>
                <a:solidFill>
                  <a:schemeClr val="tx1"/>
                </a:solidFill>
              </a:rPr>
              <a:t>What information is required to create an alarm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ar-JO" dirty="0" smtClean="0">
              <a:solidFill>
                <a:schemeClr val="tx1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US" sz="1800" dirty="0"/>
              <a:t>Medicine name 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sz="1800" dirty="0"/>
              <a:t>Medicine type </a:t>
            </a:r>
            <a:r>
              <a:rPr lang="ar-JO" sz="1800" dirty="0"/>
              <a:t>" </a:t>
            </a:r>
            <a:r>
              <a:rPr lang="en-US" sz="1800" dirty="0"/>
              <a:t> Capsule , Syrup , Injection , Drops </a:t>
            </a:r>
            <a:r>
              <a:rPr lang="ar-JO" sz="1800" dirty="0"/>
              <a:t>“</a:t>
            </a:r>
            <a:r>
              <a:rPr lang="en-US" sz="1800" dirty="0"/>
              <a:t> and Dosage amount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sz="1800" dirty="0" smtClean="0"/>
              <a:t>Repeating </a:t>
            </a:r>
            <a:r>
              <a:rPr lang="en-US" sz="1800" dirty="0"/>
              <a:t>Days 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sz="1800" dirty="0"/>
              <a:t>Times </a:t>
            </a:r>
            <a:r>
              <a:rPr lang="en-US" sz="1800" dirty="0"/>
              <a:t>for alarm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What </a:t>
            </a:r>
            <a:r>
              <a:rPr lang="en-US" dirty="0" smtClean="0">
                <a:solidFill>
                  <a:schemeClr val="tx1"/>
                </a:solidFill>
              </a:rPr>
              <a:t>the system do ? 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/>
              <a:t>	Fire the alarm at the specific time and show alert information that contains medicine name , type and dosage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4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914400" lvl="1" indent="-457200" algn="ctr"/>
            <a:r>
              <a:rPr lang="en-US" sz="2800" b="1" kern="12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Emergency </a:t>
            </a:r>
            <a:r>
              <a:rPr lang="en-US" sz="2800" b="1" kern="1200" cap="all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- Child Vaccinations</a:t>
            </a:r>
            <a:endParaRPr lang="en-US" sz="2800" b="1" kern="1200" cap="all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349258"/>
          </a:xfrm>
        </p:spPr>
        <p:txBody>
          <a:bodyPr>
            <a:normAutofit fontScale="92500" lnSpcReduction="20000"/>
          </a:bodyPr>
          <a:lstStyle/>
          <a:p>
            <a:r>
              <a:rPr lang="en-US" sz="2100" dirty="0">
                <a:solidFill>
                  <a:schemeClr val="tx1"/>
                </a:solidFill>
              </a:rPr>
              <a:t>EMERGENCY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Used </a:t>
            </a:r>
            <a:r>
              <a:rPr lang="en-US" dirty="0"/>
              <a:t>to get help for the user in an emergency situations </a:t>
            </a:r>
            <a:endParaRPr lang="ar-JO" dirty="0"/>
          </a:p>
          <a:p>
            <a:pPr marL="936900" lvl="2" indent="-342900">
              <a:buFont typeface="+mj-lt"/>
              <a:buAutoNum type="arabicPeriod"/>
            </a:pPr>
            <a:r>
              <a:rPr lang="en-US" sz="1500" dirty="0"/>
              <a:t>user add up to three contact numbers for emergency situation </a:t>
            </a:r>
            <a:endParaRPr lang="ar-JO" sz="1500" dirty="0"/>
          </a:p>
          <a:p>
            <a:pPr marL="936900" lvl="2" indent="-342900">
              <a:buFont typeface="+mj-lt"/>
              <a:buAutoNum type="arabicPeriod"/>
            </a:pPr>
            <a:r>
              <a:rPr lang="en-US" sz="1500" dirty="0"/>
              <a:t>system send a messages for all </a:t>
            </a:r>
            <a:r>
              <a:rPr lang="en-US" sz="1500" dirty="0" smtClean="0"/>
              <a:t>emergency </a:t>
            </a:r>
            <a:r>
              <a:rPr lang="en-US" sz="1500" dirty="0"/>
              <a:t>number which added by user when user click on emergency button </a:t>
            </a:r>
            <a:r>
              <a:rPr lang="ar-JO" sz="1500" dirty="0"/>
              <a:t>"</a:t>
            </a:r>
            <a:r>
              <a:rPr lang="en-US" sz="1500" dirty="0"/>
              <a:t> SOS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100" dirty="0">
                <a:solidFill>
                  <a:schemeClr val="tx1"/>
                </a:solidFill>
              </a:rPr>
              <a:t>Child </a:t>
            </a:r>
            <a:r>
              <a:rPr lang="en-US" sz="2100" dirty="0">
                <a:solidFill>
                  <a:schemeClr val="tx1"/>
                </a:solidFill>
              </a:rPr>
              <a:t>Vaccinations :</a:t>
            </a:r>
          </a:p>
          <a:p>
            <a:pPr marL="594000" lvl="2" indent="0">
              <a:buNone/>
            </a:pPr>
            <a:r>
              <a:rPr lang="en-US" sz="1800" dirty="0"/>
              <a:t>Helping parents know the vaccination times for their children</a:t>
            </a:r>
            <a:r>
              <a:rPr lang="ar-JO" dirty="0"/>
              <a:t/>
            </a:r>
            <a:br>
              <a:rPr lang="ar-JO" dirty="0"/>
            </a:br>
            <a:endParaRPr lang="ar-JO" dirty="0"/>
          </a:p>
          <a:p>
            <a:pPr marL="936900" lvl="2" indent="-342900">
              <a:buFont typeface="+mj-lt"/>
              <a:buAutoNum type="arabicPeriod"/>
            </a:pPr>
            <a:r>
              <a:rPr lang="en-US" sz="1500" dirty="0"/>
              <a:t>user enter the child birthdate</a:t>
            </a:r>
            <a:endParaRPr lang="ar-JO" sz="1500" dirty="0"/>
          </a:p>
          <a:p>
            <a:pPr marL="936900" lvl="2" indent="-342900">
              <a:buFont typeface="+mj-lt"/>
              <a:buAutoNum type="arabicPeriod"/>
            </a:pPr>
            <a:r>
              <a:rPr lang="en-US" sz="1500" dirty="0"/>
              <a:t>system indicates to the user the vaccinations that a child should receive in the first months of his </a:t>
            </a:r>
            <a:r>
              <a:rPr lang="en-US" sz="1500" dirty="0" smtClean="0"/>
              <a:t>life</a:t>
            </a:r>
          </a:p>
          <a:p>
            <a:pPr marL="0" indent="0">
              <a:buNone/>
            </a:pPr>
            <a:r>
              <a:rPr lang="ar-JO" dirty="0" smtClean="0"/>
              <a:t/>
            </a:r>
            <a:br>
              <a:rPr lang="ar-JO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161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310</TotalTime>
  <Words>154</Words>
  <Application>Microsoft Office PowerPoint</Application>
  <PresentationFormat>Widescreen</PresentationFormat>
  <Paragraphs>126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Gill Sans MT</vt:lpstr>
      <vt:lpstr>Majalla UI</vt:lpstr>
      <vt:lpstr>Times New Roman</vt:lpstr>
      <vt:lpstr>Wingdings</vt:lpstr>
      <vt:lpstr>Wingdings 2</vt:lpstr>
      <vt:lpstr>Dividend</vt:lpstr>
      <vt:lpstr>Stay  Healthy</vt:lpstr>
      <vt:lpstr>Introduction </vt:lpstr>
      <vt:lpstr>calorie Counter</vt:lpstr>
      <vt:lpstr>calorie Counter</vt:lpstr>
      <vt:lpstr>calorie Counter</vt:lpstr>
      <vt:lpstr>Weight Tracker </vt:lpstr>
      <vt:lpstr>BMI (Body Mass Index)</vt:lpstr>
      <vt:lpstr>medicine alert </vt:lpstr>
      <vt:lpstr>Emergency - Child Vaccinations</vt:lpstr>
      <vt:lpstr>Comparisons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Stay  Healthy</dc:title>
  <dc:creator>Windows User</dc:creator>
  <cp:lastModifiedBy>Windows User</cp:lastModifiedBy>
  <cp:revision>25</cp:revision>
  <dcterms:created xsi:type="dcterms:W3CDTF">2020-12-30T14:29:17Z</dcterms:created>
  <dcterms:modified xsi:type="dcterms:W3CDTF">2020-12-30T21:32:23Z</dcterms:modified>
</cp:coreProperties>
</file>