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64" r:id="rId24"/>
    <p:sldId id="265"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J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JO"/>
          </a:p>
        </p:txBody>
      </p:sp>
      <p:sp>
        <p:nvSpPr>
          <p:cNvPr id="4" name="Date Placeholder 3"/>
          <p:cNvSpPr>
            <a:spLocks noGrp="1"/>
          </p:cNvSpPr>
          <p:nvPr>
            <p:ph type="dt" sz="half" idx="10"/>
          </p:nvPr>
        </p:nvSpPr>
        <p:spPr/>
        <p:txBody>
          <a:bodyPr/>
          <a:lstStyle/>
          <a:p>
            <a:fld id="{CABD9D86-79E3-4E8F-B88E-4BA956F34A8A}" type="datetimeFigureOut">
              <a:rPr lang="ar-JO" smtClean="0"/>
              <a:t>01/07/1433</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CABD9D86-79E3-4E8F-B88E-4BA956F34A8A}" type="datetimeFigureOut">
              <a:rPr lang="ar-JO" smtClean="0"/>
              <a:t>01/07/1433</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CABD9D86-79E3-4E8F-B88E-4BA956F34A8A}" type="datetimeFigureOut">
              <a:rPr lang="ar-JO" smtClean="0"/>
              <a:t>01/07/1433</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CABD9D86-79E3-4E8F-B88E-4BA956F34A8A}" type="datetimeFigureOut">
              <a:rPr lang="ar-JO" smtClean="0"/>
              <a:t>01/07/1433</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J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BD9D86-79E3-4E8F-B88E-4BA956F34A8A}" type="datetimeFigureOut">
              <a:rPr lang="ar-JO" smtClean="0"/>
              <a:t>01/07/1433</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p>
            <a:fld id="{CABD9D86-79E3-4E8F-B88E-4BA956F34A8A}" type="datetimeFigureOut">
              <a:rPr lang="ar-JO" smtClean="0"/>
              <a:t>01/07/1433</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J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p>
            <a:fld id="{CABD9D86-79E3-4E8F-B88E-4BA956F34A8A}" type="datetimeFigureOut">
              <a:rPr lang="ar-JO" smtClean="0"/>
              <a:t>01/07/1433</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p>
            <a:fld id="{CABD9D86-79E3-4E8F-B88E-4BA956F34A8A}" type="datetimeFigureOut">
              <a:rPr lang="ar-JO" smtClean="0"/>
              <a:t>01/07/1433</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BD9D86-79E3-4E8F-B88E-4BA956F34A8A}" type="datetimeFigureOut">
              <a:rPr lang="ar-JO" smtClean="0"/>
              <a:t>01/07/1433</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J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BD9D86-79E3-4E8F-B88E-4BA956F34A8A}" type="datetimeFigureOut">
              <a:rPr lang="ar-JO" smtClean="0"/>
              <a:t>01/07/1433</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J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BD9D86-79E3-4E8F-B88E-4BA956F34A8A}" type="datetimeFigureOut">
              <a:rPr lang="ar-JO" smtClean="0"/>
              <a:t>01/07/1433</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640AD2B7-8AD4-46E2-9AA6-A064C16EC32D}" type="slidenum">
              <a:rPr lang="ar-JO" smtClean="0"/>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J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ABD9D86-79E3-4E8F-B88E-4BA956F34A8A}" type="datetimeFigureOut">
              <a:rPr lang="ar-JO" smtClean="0"/>
              <a:t>01/07/1433</a:t>
            </a:fld>
            <a:endParaRPr lang="ar-J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40AD2B7-8AD4-46E2-9AA6-A064C16EC32D}" type="slidenum">
              <a:rPr lang="ar-JO" smtClean="0"/>
              <a:t>‹#›</a:t>
            </a:fld>
            <a:endParaRPr lang="ar-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By the name of the god </a:t>
            </a:r>
            <a:endParaRPr lang="ar-JO" dirty="0"/>
          </a:p>
        </p:txBody>
      </p:sp>
      <p:sp>
        <p:nvSpPr>
          <p:cNvPr id="3" name="Subtitle 2"/>
          <p:cNvSpPr>
            <a:spLocks noGrp="1"/>
          </p:cNvSpPr>
          <p:nvPr>
            <p:ph type="subTitle" idx="1"/>
          </p:nvPr>
        </p:nvSpPr>
        <p:spPr/>
        <p:txBody>
          <a:bodyPr/>
          <a:lstStyle/>
          <a:p>
            <a:r>
              <a:rPr lang="en-US" dirty="0" smtClean="0"/>
              <a:t>Graduation project presentation </a:t>
            </a:r>
            <a:endParaRPr lang="ar-J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8604448" cy="6453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93209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04664"/>
            <a:ext cx="8460431"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8208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80728"/>
            <a:ext cx="7772400" cy="1470025"/>
          </a:xfrm>
        </p:spPr>
        <p:txBody>
          <a:bodyPr>
            <a:noAutofit/>
          </a:bodyPr>
          <a:lstStyle/>
          <a:p>
            <a:pPr algn="l"/>
            <a:r>
              <a:rPr lang="en-US" sz="2000" b="1" dirty="0"/>
              <a:t>The structural system to be designed is "Ordinary Sway". </a:t>
            </a:r>
            <a:br>
              <a:rPr lang="en-US" sz="2000" b="1" dirty="0"/>
            </a:br>
            <a:r>
              <a:rPr lang="en-US" sz="2000" b="1" dirty="0"/>
              <a:t> Response modification factor (R):</a:t>
            </a:r>
            <a:br>
              <a:rPr lang="en-US" sz="2000" b="1" dirty="0"/>
            </a:br>
            <a:r>
              <a:rPr lang="en-US" sz="2000" b="1" dirty="0"/>
              <a:t>Since we have a shear wall oriented in y-direction and shear walls in x-direction the building classification will not differ in each direction .Thus:</a:t>
            </a:r>
            <a:br>
              <a:rPr lang="en-US" sz="2000" b="1" dirty="0"/>
            </a:br>
            <a:r>
              <a:rPr lang="en-US" sz="2000" b="1" dirty="0"/>
              <a:t>-  In x-direction :we have ordinary frame –shear wall interaction R = 4.5.</a:t>
            </a:r>
            <a:br>
              <a:rPr lang="en-US" sz="2000" b="1" dirty="0"/>
            </a:br>
            <a:r>
              <a:rPr lang="en-US" sz="2000" b="1" dirty="0"/>
              <a:t>-  In y-direction: we have ordinary frame –shear wall interaction R = 4.5.</a:t>
            </a:r>
          </a:p>
        </p:txBody>
      </p:sp>
      <p:sp>
        <p:nvSpPr>
          <p:cNvPr id="3" name="Subtitle 2"/>
          <p:cNvSpPr>
            <a:spLocks noGrp="1"/>
          </p:cNvSpPr>
          <p:nvPr>
            <p:ph type="subTitle" idx="1"/>
          </p:nvPr>
        </p:nvSpPr>
        <p:spPr>
          <a:xfrm>
            <a:off x="683568" y="3140968"/>
            <a:ext cx="7088832" cy="2497832"/>
          </a:xfrm>
        </p:spPr>
        <p:txBody>
          <a:bodyPr>
            <a:normAutofit/>
          </a:bodyPr>
          <a:lstStyle/>
          <a:p>
            <a:pPr algn="l"/>
            <a:r>
              <a:rPr lang="en-US" sz="2800" b="1" dirty="0">
                <a:solidFill>
                  <a:schemeClr val="tx1"/>
                </a:solidFill>
              </a:rPr>
              <a:t>Modal </a:t>
            </a:r>
            <a:r>
              <a:rPr lang="en-US" sz="2800" b="1" dirty="0" smtClean="0">
                <a:solidFill>
                  <a:schemeClr val="tx1"/>
                </a:solidFill>
              </a:rPr>
              <a:t>analysis:</a:t>
            </a:r>
          </a:p>
          <a:p>
            <a:pPr algn="l"/>
            <a:r>
              <a:rPr lang="en-US" sz="2200" b="1" dirty="0">
                <a:solidFill>
                  <a:schemeClr val="tx1"/>
                </a:solidFill>
              </a:rPr>
              <a:t>Modal analysis</a:t>
            </a:r>
            <a:r>
              <a:rPr lang="en-US" sz="2200" b="1" dirty="0" smtClean="0">
                <a:solidFill>
                  <a:schemeClr val="tx1"/>
                </a:solidFill>
              </a:rPr>
              <a:t> </a:t>
            </a:r>
            <a:r>
              <a:rPr lang="en-US" sz="2200" b="1" dirty="0">
                <a:solidFill>
                  <a:schemeClr val="tx1"/>
                </a:solidFill>
              </a:rPr>
              <a:t>involves analyzing the modes of the structure and studying the behavior of the structure under dynamic loads. Modal analysis includes studying all the potential  modes and calculating the corresponding period and modal  mass participation  ratio(MMPR).</a:t>
            </a:r>
            <a:endParaRPr lang="ar-SA" sz="2200" b="1" dirty="0">
              <a:solidFill>
                <a:schemeClr val="tx1"/>
              </a:solidFill>
            </a:endParaRPr>
          </a:p>
        </p:txBody>
      </p:sp>
    </p:spTree>
    <p:extLst>
      <p:ext uri="{BB962C8B-B14F-4D97-AF65-F5344CB8AC3E}">
        <p14:creationId xmlns:p14="http://schemas.microsoft.com/office/powerpoint/2010/main" val="36224965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0" y="908720"/>
                <a:ext cx="9036496" cy="5229252"/>
              </a:xfrm>
              <a:prstGeom prst="rect">
                <a:avLst/>
              </a:prstGeom>
            </p:spPr>
            <p:txBody>
              <a:bodyPr wrap="square">
                <a:spAutoFit/>
              </a:bodyPr>
              <a:lstStyle/>
              <a:p>
                <a:r>
                  <a:rPr lang="en-US" b="1" dirty="0"/>
                  <a:t> </a:t>
                </a:r>
                <a:endParaRPr lang="en-US" dirty="0"/>
              </a:p>
              <a:p>
                <a:pPr algn="l"/>
                <a:r>
                  <a:rPr lang="en-US" sz="2000" dirty="0"/>
                  <a:t> </a:t>
                </a:r>
                <a:r>
                  <a:rPr lang="en-US" sz="2000" b="1" dirty="0"/>
                  <a:t>Period: Is the time required for the structure to move one complete vibration cycle around the static position.</a:t>
                </a:r>
              </a:p>
              <a:p>
                <a:pPr algn="l"/>
                <a:r>
                  <a:rPr lang="en-US" b="1" dirty="0"/>
                  <a:t>We have to calculate the period manually and compare it with SAP results.</a:t>
                </a:r>
              </a:p>
              <a:p>
                <a:pPr algn="l"/>
                <a:r>
                  <a:rPr lang="en-US" b="1" dirty="0"/>
                  <a:t>The following is the manual calculation  for the period and the comparison with SAP results.</a:t>
                </a:r>
              </a:p>
              <a:p>
                <a:pPr algn="l"/>
                <a:r>
                  <a:rPr lang="en-US" b="1" dirty="0" smtClean="0"/>
                  <a:t>Rayleigh </a:t>
                </a:r>
                <a:r>
                  <a:rPr lang="en-US" b="1" dirty="0"/>
                  <a:t>method gives accurate results for frame buildings since it is based on the assumption that the deformed shape of the structure is similar to sin wave, the period is calculated by the following formula:</a:t>
                </a:r>
              </a:p>
              <a:p>
                <a:pPr algn="l"/>
                <a14:m>
                  <m:oMathPara xmlns:m="http://schemas.openxmlformats.org/officeDocument/2006/math">
                    <m:oMathParaPr>
                      <m:jc m:val="centerGroup"/>
                    </m:oMathParaPr>
                    <m:oMath xmlns:m="http://schemas.openxmlformats.org/officeDocument/2006/math">
                      <m:r>
                        <a:rPr lang="en-US" sz="2000" b="1" i="1"/>
                        <m:t>𝑻</m:t>
                      </m:r>
                      <m:r>
                        <a:rPr lang="en-US" sz="2000" b="1" i="1"/>
                        <m:t>=</m:t>
                      </m:r>
                      <m:r>
                        <a:rPr lang="en-US" sz="2000" b="1" i="1"/>
                        <m:t>𝟐</m:t>
                      </m:r>
                      <m:r>
                        <a:rPr lang="en-US" sz="2000" b="1" i="1"/>
                        <m:t>𝝅</m:t>
                      </m:r>
                      <m:rad>
                        <m:radPr>
                          <m:degHide m:val="on"/>
                          <m:ctrlPr>
                            <a:rPr lang="en-US" sz="2000" b="1" i="1"/>
                          </m:ctrlPr>
                        </m:radPr>
                        <m:deg/>
                        <m:e>
                          <m:f>
                            <m:fPr>
                              <m:ctrlPr>
                                <a:rPr lang="en-US" sz="2000" b="1" i="1"/>
                              </m:ctrlPr>
                            </m:fPr>
                            <m:num>
                              <m:nary>
                                <m:naryPr>
                                  <m:chr m:val="∑"/>
                                  <m:limLoc m:val="undOvr"/>
                                  <m:subHide m:val="on"/>
                                  <m:supHide m:val="on"/>
                                  <m:ctrlPr>
                                    <a:rPr lang="en-US" sz="2000" b="1" i="1"/>
                                  </m:ctrlPr>
                                </m:naryPr>
                                <m:sub/>
                                <m:sup/>
                                <m:e>
                                  <m:f>
                                    <m:fPr>
                                      <m:ctrlPr>
                                        <a:rPr lang="en-US" sz="2000" b="1" i="1"/>
                                      </m:ctrlPr>
                                    </m:fPr>
                                    <m:num>
                                      <m:r>
                                        <a:rPr lang="en-US" sz="2000" b="1" i="1"/>
                                        <m:t>𝟏</m:t>
                                      </m:r>
                                    </m:num>
                                    <m:den>
                                      <m:r>
                                        <a:rPr lang="en-US" sz="2000" b="1" i="1"/>
                                        <m:t>𝟐</m:t>
                                      </m:r>
                                    </m:den>
                                  </m:f>
                                  <m:r>
                                    <a:rPr lang="en-US" sz="2000" b="1" i="1"/>
                                    <m:t>𝒎</m:t>
                                  </m:r>
                                  <m:sSup>
                                    <m:sSupPr>
                                      <m:ctrlPr>
                                        <a:rPr lang="en-US" sz="2000" b="1" i="1"/>
                                      </m:ctrlPr>
                                    </m:sSupPr>
                                    <m:e>
                                      <m:r>
                                        <a:rPr lang="en-US" sz="2000" b="1" i="1"/>
                                        <m:t>∆</m:t>
                                      </m:r>
                                    </m:e>
                                    <m:sup>
                                      <m:r>
                                        <a:rPr lang="en-US" sz="2000" b="1" i="1"/>
                                        <m:t>𝟐</m:t>
                                      </m:r>
                                    </m:sup>
                                  </m:sSup>
                                </m:e>
                              </m:nary>
                            </m:num>
                            <m:den>
                              <m:nary>
                                <m:naryPr>
                                  <m:chr m:val="∑"/>
                                  <m:limLoc m:val="undOvr"/>
                                  <m:subHide m:val="on"/>
                                  <m:supHide m:val="on"/>
                                  <m:ctrlPr>
                                    <a:rPr lang="en-US" sz="2000" b="1" i="1"/>
                                  </m:ctrlPr>
                                </m:naryPr>
                                <m:sub/>
                                <m:sup/>
                                <m:e>
                                  <m:f>
                                    <m:fPr>
                                      <m:ctrlPr>
                                        <a:rPr lang="en-US" sz="2000" b="1" i="1"/>
                                      </m:ctrlPr>
                                    </m:fPr>
                                    <m:num>
                                      <m:r>
                                        <a:rPr lang="en-US" sz="2000" b="1" i="1"/>
                                        <m:t>𝟏</m:t>
                                      </m:r>
                                    </m:num>
                                    <m:den>
                                      <m:r>
                                        <a:rPr lang="en-US" sz="2000" b="1" i="1"/>
                                        <m:t>𝟐</m:t>
                                      </m:r>
                                    </m:den>
                                  </m:f>
                                  <m:r>
                                    <a:rPr lang="en-US" sz="2000" b="1" i="1"/>
                                    <m:t>𝑭</m:t>
                                  </m:r>
                                  <m:r>
                                    <a:rPr lang="en-US" sz="2000" b="1" i="1"/>
                                    <m:t>∆</m:t>
                                  </m:r>
                                </m:e>
                              </m:nary>
                            </m:den>
                          </m:f>
                        </m:e>
                      </m:rad>
                    </m:oMath>
                  </m:oMathPara>
                </a14:m>
                <a:endParaRPr lang="en-US" sz="2000" b="1" dirty="0"/>
              </a:p>
              <a:p>
                <a:pPr algn="l"/>
                <a:r>
                  <a:rPr lang="en-US" b="1" dirty="0"/>
                  <a:t>Where:</a:t>
                </a:r>
              </a:p>
              <a:p>
                <a:pPr algn="l"/>
                <a:r>
                  <a:rPr lang="en-US" b="1" dirty="0"/>
                  <a:t>m: the mass of each floor (ton).</a:t>
                </a:r>
              </a:p>
              <a:p>
                <a:pPr algn="l"/>
                <a:r>
                  <a:rPr lang="en-US" b="1" dirty="0"/>
                  <a:t>F: the applied earthquake force in desired direction (KN)</a:t>
                </a:r>
              </a:p>
              <a:p>
                <a:pPr algn="l"/>
                <a14:m>
                  <m:oMath xmlns:m="http://schemas.openxmlformats.org/officeDocument/2006/math">
                    <m:r>
                      <a:rPr lang="en-US" b="1" i="1"/>
                      <m:t>∆ :</m:t>
                    </m:r>
                  </m:oMath>
                </a14:m>
                <a:r>
                  <a:rPr lang="en-US" b="1" dirty="0"/>
                  <a:t> The displacement from static position due to the applied force  F at each story level .</a:t>
                </a:r>
              </a:p>
              <a:p>
                <a:pPr algn="l"/>
                <a:r>
                  <a:rPr lang="en-US" b="1" dirty="0"/>
                  <a:t>We have to calculate the mass of each floor , we cannot use the weight calculated in chapter 3 since we changed the dimensions of beams</a:t>
                </a:r>
                <a:r>
                  <a:rPr lang="en-US" b="1" dirty="0" smtClean="0"/>
                  <a:t>.</a:t>
                </a:r>
                <a:endParaRPr lang="ar-SA" dirty="0"/>
              </a:p>
            </p:txBody>
          </p:sp>
        </mc:Choice>
        <mc:Fallback>
          <p:sp>
            <p:nvSpPr>
              <p:cNvPr id="2" name="Rectangle 1"/>
              <p:cNvSpPr>
                <a:spLocks noRot="1" noChangeAspect="1" noMove="1" noResize="1" noEditPoints="1" noAdjustHandles="1" noChangeArrowheads="1" noChangeShapeType="1" noTextEdit="1"/>
              </p:cNvSpPr>
              <p:nvPr/>
            </p:nvSpPr>
            <p:spPr>
              <a:xfrm>
                <a:off x="0" y="908720"/>
                <a:ext cx="9036496" cy="5229252"/>
              </a:xfrm>
              <a:prstGeom prst="rect">
                <a:avLst/>
              </a:prstGeom>
              <a:blipFill rotWithShape="1">
                <a:blip r:embed="rId2"/>
                <a:stretch>
                  <a:fillRect l="-607" r="-270" b="-932"/>
                </a:stretch>
              </a:blipFill>
            </p:spPr>
            <p:txBody>
              <a:bodyPr/>
              <a:lstStyle/>
              <a:p>
                <a:r>
                  <a:rPr lang="ar-SA">
                    <a:noFill/>
                  </a:rPr>
                  <a:t> </a:t>
                </a:r>
              </a:p>
            </p:txBody>
          </p:sp>
        </mc:Fallback>
      </mc:AlternateContent>
    </p:spTree>
    <p:extLst>
      <p:ext uri="{BB962C8B-B14F-4D97-AF65-F5344CB8AC3E}">
        <p14:creationId xmlns:p14="http://schemas.microsoft.com/office/powerpoint/2010/main" val="37466293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The following table shows the mass of each story </a:t>
            </a:r>
            <a:r>
              <a:rPr lang="en-US" sz="2800" b="1" dirty="0" smtClean="0"/>
              <a:t>calculated </a:t>
            </a:r>
            <a:r>
              <a:rPr lang="en-US" sz="2800" b="1" dirty="0"/>
              <a:t>based on the new dimensions of </a:t>
            </a:r>
            <a:r>
              <a:rPr lang="en-US" sz="2800" b="1" dirty="0" smtClean="0"/>
              <a:t>beams ;</a:t>
            </a:r>
            <a:endParaRPr lang="ar-SA" sz="2800"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761900428"/>
              </p:ext>
            </p:extLst>
          </p:nvPr>
        </p:nvGraphicFramePr>
        <p:xfrm>
          <a:off x="179512" y="1484785"/>
          <a:ext cx="4316288" cy="4752526"/>
        </p:xfrm>
        <a:graphic>
          <a:graphicData uri="http://schemas.openxmlformats.org/drawingml/2006/table">
            <a:tbl>
              <a:tblPr firstRow="1" firstCol="1" bandRow="1">
                <a:tableStyleId>{5C22544A-7EE6-4342-B048-85BDC9FD1C3A}</a:tableStyleId>
              </a:tblPr>
              <a:tblGrid>
                <a:gridCol w="1764868"/>
                <a:gridCol w="2551420"/>
              </a:tblGrid>
              <a:tr h="639217">
                <a:tc>
                  <a:txBody>
                    <a:bodyPr/>
                    <a:lstStyle/>
                    <a:p>
                      <a:pPr algn="l" rtl="0">
                        <a:lnSpc>
                          <a:spcPct val="115000"/>
                        </a:lnSpc>
                        <a:spcAft>
                          <a:spcPts val="0"/>
                        </a:spcAft>
                      </a:pPr>
                      <a:r>
                        <a:rPr lang="en-US" sz="1000">
                          <a:effectLst/>
                        </a:rPr>
                        <a:t>Term </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a:effectLst/>
                        </a:rPr>
                        <a:t>Weight (ton)</a:t>
                      </a:r>
                      <a:endParaRPr lang="en-US" sz="900">
                        <a:effectLst/>
                        <a:latin typeface="Calibri"/>
                        <a:ea typeface="Calibri"/>
                        <a:cs typeface="Arial"/>
                      </a:endParaRPr>
                    </a:p>
                  </a:txBody>
                  <a:tcPr marL="54740" marR="54740" marT="0" marB="0"/>
                </a:tc>
              </a:tr>
              <a:tr h="605319">
                <a:tc>
                  <a:txBody>
                    <a:bodyPr/>
                    <a:lstStyle/>
                    <a:p>
                      <a:pPr algn="l" rtl="0">
                        <a:lnSpc>
                          <a:spcPct val="115000"/>
                        </a:lnSpc>
                        <a:spcAft>
                          <a:spcPts val="0"/>
                        </a:spcAft>
                      </a:pPr>
                      <a:r>
                        <a:rPr lang="en-US" sz="1000">
                          <a:effectLst/>
                        </a:rPr>
                        <a:t>Slab Own weight</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a:effectLst/>
                        </a:rPr>
                        <a:t>0.455*538 = 244.79 </a:t>
                      </a:r>
                      <a:endParaRPr lang="en-US" sz="900">
                        <a:effectLst/>
                        <a:latin typeface="Calibri"/>
                        <a:ea typeface="Calibri"/>
                        <a:cs typeface="Arial"/>
                      </a:endParaRPr>
                    </a:p>
                  </a:txBody>
                  <a:tcPr marL="54740" marR="54740" marT="0" marB="0"/>
                </a:tc>
              </a:tr>
              <a:tr h="639217">
                <a:tc>
                  <a:txBody>
                    <a:bodyPr/>
                    <a:lstStyle/>
                    <a:p>
                      <a:pPr algn="l" rtl="0">
                        <a:lnSpc>
                          <a:spcPct val="115000"/>
                        </a:lnSpc>
                        <a:spcAft>
                          <a:spcPts val="0"/>
                        </a:spcAft>
                      </a:pPr>
                      <a:r>
                        <a:rPr lang="en-US" sz="1000">
                          <a:effectLst/>
                        </a:rPr>
                        <a:t>SID</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a:effectLst/>
                        </a:rPr>
                        <a:t>0.42*538 = 225 </a:t>
                      </a:r>
                      <a:endParaRPr lang="en-US" sz="900">
                        <a:effectLst/>
                        <a:latin typeface="Calibri"/>
                        <a:ea typeface="Calibri"/>
                        <a:cs typeface="Arial"/>
                      </a:endParaRPr>
                    </a:p>
                  </a:txBody>
                  <a:tcPr marL="54740" marR="54740" marT="0" marB="0"/>
                </a:tc>
              </a:tr>
              <a:tr h="605319">
                <a:tc>
                  <a:txBody>
                    <a:bodyPr/>
                    <a:lstStyle/>
                    <a:p>
                      <a:pPr algn="l" rtl="0">
                        <a:lnSpc>
                          <a:spcPct val="115000"/>
                        </a:lnSpc>
                        <a:spcAft>
                          <a:spcPts val="0"/>
                        </a:spcAft>
                      </a:pPr>
                      <a:r>
                        <a:rPr lang="en-US" sz="1000">
                          <a:effectLst/>
                        </a:rPr>
                        <a:t>Beams</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a:effectLst/>
                        </a:rPr>
                        <a:t>403.29</a:t>
                      </a:r>
                      <a:endParaRPr lang="en-US" sz="900">
                        <a:effectLst/>
                        <a:latin typeface="Calibri"/>
                        <a:ea typeface="Calibri"/>
                        <a:cs typeface="Arial"/>
                      </a:endParaRPr>
                    </a:p>
                  </a:txBody>
                  <a:tcPr marL="54740" marR="54740" marT="0" marB="0"/>
                </a:tc>
              </a:tr>
              <a:tr h="639217">
                <a:tc>
                  <a:txBody>
                    <a:bodyPr/>
                    <a:lstStyle/>
                    <a:p>
                      <a:pPr algn="l" rtl="0">
                        <a:lnSpc>
                          <a:spcPct val="115000"/>
                        </a:lnSpc>
                        <a:spcAft>
                          <a:spcPts val="0"/>
                        </a:spcAft>
                      </a:pPr>
                      <a:r>
                        <a:rPr lang="en-US" sz="1000">
                          <a:effectLst/>
                        </a:rPr>
                        <a:t>Columns</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a:effectLst/>
                        </a:rPr>
                        <a:t>(0.7*0.7*3.12)*2.5*27 = 132.678</a:t>
                      </a:r>
                      <a:endParaRPr lang="en-US" sz="900">
                        <a:effectLst/>
                        <a:latin typeface="Calibri"/>
                        <a:ea typeface="Calibri"/>
                        <a:cs typeface="Arial"/>
                      </a:endParaRPr>
                    </a:p>
                  </a:txBody>
                  <a:tcPr marL="54740" marR="54740" marT="0" marB="0"/>
                </a:tc>
              </a:tr>
              <a:tr h="985020">
                <a:tc>
                  <a:txBody>
                    <a:bodyPr/>
                    <a:lstStyle/>
                    <a:p>
                      <a:pPr algn="l" rtl="0">
                        <a:lnSpc>
                          <a:spcPct val="115000"/>
                        </a:lnSpc>
                        <a:spcAft>
                          <a:spcPts val="0"/>
                        </a:spcAft>
                      </a:pPr>
                      <a:r>
                        <a:rPr lang="en-US" sz="1000">
                          <a:effectLst/>
                        </a:rPr>
                        <a:t>Shear walls</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a:effectLst/>
                        </a:rPr>
                        <a:t>{(5.05*3.12*0.3*2)+(2.05*3.12*0.3*2)+</a:t>
                      </a:r>
                      <a:endParaRPr lang="en-US" sz="900">
                        <a:effectLst/>
                      </a:endParaRPr>
                    </a:p>
                    <a:p>
                      <a:pPr algn="l" rtl="0">
                        <a:lnSpc>
                          <a:spcPct val="115000"/>
                        </a:lnSpc>
                        <a:spcAft>
                          <a:spcPts val="0"/>
                        </a:spcAft>
                      </a:pPr>
                      <a:r>
                        <a:rPr lang="en-US" sz="1000">
                          <a:effectLst/>
                        </a:rPr>
                        <a:t>(2.5*3.12*0.3)+(1.9*3.12*0.3)}*2.5 = 43.524 </a:t>
                      </a:r>
                      <a:endParaRPr lang="en-US" sz="900">
                        <a:effectLst/>
                        <a:latin typeface="Calibri"/>
                        <a:ea typeface="Calibri"/>
                        <a:cs typeface="Arial"/>
                      </a:endParaRPr>
                    </a:p>
                  </a:txBody>
                  <a:tcPr marL="54740" marR="54740" marT="0" marB="0"/>
                </a:tc>
              </a:tr>
              <a:tr h="639217">
                <a:tc>
                  <a:txBody>
                    <a:bodyPr/>
                    <a:lstStyle/>
                    <a:p>
                      <a:pPr algn="l" rtl="0">
                        <a:lnSpc>
                          <a:spcPct val="115000"/>
                        </a:lnSpc>
                        <a:spcAft>
                          <a:spcPts val="0"/>
                        </a:spcAft>
                      </a:pPr>
                      <a:r>
                        <a:rPr lang="en-US" sz="1000">
                          <a:effectLst/>
                        </a:rPr>
                        <a:t>Total </a:t>
                      </a:r>
                      <a:endParaRPr lang="en-US" sz="900">
                        <a:effectLst/>
                        <a:latin typeface="Calibri"/>
                        <a:ea typeface="Calibri"/>
                        <a:cs typeface="Arial"/>
                      </a:endParaRPr>
                    </a:p>
                  </a:txBody>
                  <a:tcPr marL="54740" marR="54740" marT="0" marB="0"/>
                </a:tc>
                <a:tc>
                  <a:txBody>
                    <a:bodyPr/>
                    <a:lstStyle/>
                    <a:p>
                      <a:pPr algn="l" rtl="0">
                        <a:lnSpc>
                          <a:spcPct val="115000"/>
                        </a:lnSpc>
                        <a:spcAft>
                          <a:spcPts val="0"/>
                        </a:spcAft>
                      </a:pPr>
                      <a:r>
                        <a:rPr lang="en-US" sz="1000" dirty="0">
                          <a:effectLst/>
                        </a:rPr>
                        <a:t>1000 ton</a:t>
                      </a:r>
                      <a:endParaRPr lang="en-US" sz="900" dirty="0">
                        <a:effectLst/>
                        <a:latin typeface="Calibri"/>
                        <a:ea typeface="Calibri"/>
                        <a:cs typeface="Arial"/>
                      </a:endParaRPr>
                    </a:p>
                  </a:txBody>
                  <a:tcPr marL="54740" marR="54740" marT="0" marB="0"/>
                </a:tc>
              </a:tr>
            </a:tbl>
          </a:graphicData>
        </a:graphic>
      </p:graphicFrame>
      <p:sp>
        <p:nvSpPr>
          <p:cNvPr id="4" name="Content Placeholder 3"/>
          <p:cNvSpPr>
            <a:spLocks noGrp="1"/>
          </p:cNvSpPr>
          <p:nvPr>
            <p:ph sz="half" idx="2"/>
          </p:nvPr>
        </p:nvSpPr>
        <p:spPr/>
        <p:txBody>
          <a:bodyPr>
            <a:normAutofit fontScale="85000" lnSpcReduction="20000"/>
          </a:bodyPr>
          <a:lstStyle/>
          <a:p>
            <a:pPr algn="l"/>
            <a:r>
              <a:rPr lang="en-US" dirty="0"/>
              <a:t> </a:t>
            </a:r>
            <a:r>
              <a:rPr lang="en-US" b="1" dirty="0"/>
              <a:t>To calculate the period by Rayleigh method we have to apply an  earthquake force of 1 KN/m2 in both  X and </a:t>
            </a:r>
            <a:r>
              <a:rPr lang="en-US" b="1" dirty="0" smtClean="0"/>
              <a:t>Y directions </a:t>
            </a:r>
            <a:r>
              <a:rPr lang="en-US" b="1" dirty="0"/>
              <a:t>using the load patterns (cases) </a:t>
            </a:r>
            <a:r>
              <a:rPr lang="en-US" b="1" dirty="0" err="1"/>
              <a:t>eqx</a:t>
            </a:r>
            <a:r>
              <a:rPr lang="en-US" b="1" dirty="0"/>
              <a:t> and </a:t>
            </a:r>
            <a:r>
              <a:rPr lang="en-US" b="1" dirty="0" err="1"/>
              <a:t>eqy</a:t>
            </a:r>
            <a:r>
              <a:rPr lang="en-US" b="1" dirty="0"/>
              <a:t>. And then read the corresponding displacement at each story level in  X and Y direction and substitute these values in </a:t>
            </a:r>
            <a:r>
              <a:rPr lang="en-US" b="1" dirty="0" smtClean="0"/>
              <a:t>Rayleigh equations as mentioned in the </a:t>
            </a:r>
            <a:r>
              <a:rPr lang="en-US" b="1" dirty="0" err="1" smtClean="0"/>
              <a:t>oroject</a:t>
            </a:r>
            <a:r>
              <a:rPr lang="en-US" b="1" dirty="0" smtClean="0"/>
              <a:t> documents.</a:t>
            </a:r>
            <a:endParaRPr lang="ar-SA" b="1" dirty="0"/>
          </a:p>
        </p:txBody>
      </p:sp>
    </p:spTree>
    <p:extLst>
      <p:ext uri="{BB962C8B-B14F-4D97-AF65-F5344CB8AC3E}">
        <p14:creationId xmlns:p14="http://schemas.microsoft.com/office/powerpoint/2010/main" val="38045074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836712"/>
            <a:ext cx="4040188" cy="639762"/>
          </a:xfrm>
        </p:spPr>
        <p:txBody>
          <a:bodyPr>
            <a:noAutofit/>
          </a:bodyPr>
          <a:lstStyle/>
          <a:p>
            <a:pPr algn="ctr"/>
            <a:r>
              <a:rPr lang="en-US" sz="2000" dirty="0"/>
              <a:t>The following table shows the modal analysis results taken from SAP for the fifteen stories building :</a:t>
            </a:r>
            <a:endParaRPr lang="ar-SA" sz="2000"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2919026381"/>
              </p:ext>
            </p:extLst>
          </p:nvPr>
        </p:nvGraphicFramePr>
        <p:xfrm>
          <a:off x="251520" y="1772816"/>
          <a:ext cx="4245868" cy="4608509"/>
        </p:xfrm>
        <a:graphic>
          <a:graphicData uri="http://schemas.openxmlformats.org/drawingml/2006/table">
            <a:tbl>
              <a:tblPr firstRow="1" firstCol="1" bandRow="1">
                <a:tableStyleId>{5C22544A-7EE6-4342-B048-85BDC9FD1C3A}</a:tableStyleId>
              </a:tblPr>
              <a:tblGrid>
                <a:gridCol w="1197344"/>
                <a:gridCol w="1045519"/>
                <a:gridCol w="997878"/>
                <a:gridCol w="1005127"/>
              </a:tblGrid>
              <a:tr h="1730510">
                <a:tc>
                  <a:txBody>
                    <a:bodyPr/>
                    <a:lstStyle/>
                    <a:p>
                      <a:pPr marL="457200" algn="r" rtl="1">
                        <a:lnSpc>
                          <a:spcPct val="115000"/>
                        </a:lnSpc>
                        <a:spcAft>
                          <a:spcPts val="0"/>
                        </a:spcAft>
                      </a:pPr>
                      <a:r>
                        <a:rPr lang="en-US" sz="1000" dirty="0">
                          <a:effectLst/>
                        </a:rPr>
                        <a:t>Mode No.</a:t>
                      </a:r>
                      <a:endParaRPr lang="en-US" sz="900" dirty="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dirty="0">
                          <a:effectLst/>
                        </a:rPr>
                        <a:t>Direction </a:t>
                      </a:r>
                      <a:endParaRPr lang="en-US" sz="900" dirty="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Period (sec.)</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dirty="0">
                          <a:effectLst/>
                        </a:rPr>
                        <a:t>MMPR %</a:t>
                      </a:r>
                      <a:endParaRPr lang="en-US" sz="900" dirty="0">
                        <a:effectLst/>
                        <a:latin typeface="Calibri"/>
                        <a:ea typeface="Calibri"/>
                        <a:cs typeface="Arial"/>
                      </a:endParaRPr>
                    </a:p>
                  </a:txBody>
                  <a:tcPr marL="55927" marR="55927" marT="0" marB="0"/>
                </a:tc>
              </a:tr>
              <a:tr h="719501">
                <a:tc>
                  <a:txBody>
                    <a:bodyPr/>
                    <a:lstStyle/>
                    <a:p>
                      <a:pPr marL="457200" algn="r" rtl="1">
                        <a:lnSpc>
                          <a:spcPct val="115000"/>
                        </a:lnSpc>
                        <a:spcAft>
                          <a:spcPts val="0"/>
                        </a:spcAft>
                      </a:pPr>
                      <a:r>
                        <a:rPr lang="en-US" sz="1000">
                          <a:effectLst/>
                        </a:rPr>
                        <a:t>1</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y</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2.6</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72%</a:t>
                      </a:r>
                      <a:endParaRPr lang="en-US" sz="900">
                        <a:effectLst/>
                        <a:latin typeface="Calibri"/>
                        <a:ea typeface="Calibri"/>
                        <a:cs typeface="Arial"/>
                      </a:endParaRPr>
                    </a:p>
                  </a:txBody>
                  <a:tcPr marL="55927" marR="55927" marT="0" marB="0"/>
                </a:tc>
              </a:tr>
              <a:tr h="1438997">
                <a:tc>
                  <a:txBody>
                    <a:bodyPr/>
                    <a:lstStyle/>
                    <a:p>
                      <a:pPr marL="457200" algn="r" rtl="1">
                        <a:lnSpc>
                          <a:spcPct val="115000"/>
                        </a:lnSpc>
                        <a:spcAft>
                          <a:spcPts val="0"/>
                        </a:spcAft>
                      </a:pPr>
                      <a:r>
                        <a:rPr lang="en-US" sz="1000">
                          <a:effectLst/>
                        </a:rPr>
                        <a:t>2</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dirty="0">
                          <a:effectLst/>
                        </a:rPr>
                        <a:t>RZ(Torsion)</a:t>
                      </a:r>
                      <a:endParaRPr lang="en-US" sz="900" dirty="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2.13</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24%</a:t>
                      </a:r>
                      <a:endParaRPr lang="en-US" sz="900">
                        <a:effectLst/>
                        <a:latin typeface="Calibri"/>
                        <a:ea typeface="Calibri"/>
                        <a:cs typeface="Arial"/>
                      </a:endParaRPr>
                    </a:p>
                  </a:txBody>
                  <a:tcPr marL="55927" marR="55927" marT="0" marB="0"/>
                </a:tc>
              </a:tr>
              <a:tr h="719501">
                <a:tc>
                  <a:txBody>
                    <a:bodyPr/>
                    <a:lstStyle/>
                    <a:p>
                      <a:pPr marL="457200" algn="r" rtl="1">
                        <a:lnSpc>
                          <a:spcPct val="115000"/>
                        </a:lnSpc>
                        <a:spcAft>
                          <a:spcPts val="0"/>
                        </a:spcAft>
                      </a:pPr>
                      <a:r>
                        <a:rPr lang="en-US" sz="1000">
                          <a:effectLst/>
                        </a:rPr>
                        <a:t>3</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dirty="0">
                          <a:effectLst/>
                        </a:rPr>
                        <a:t>x</a:t>
                      </a:r>
                      <a:endParaRPr lang="en-US" sz="900" dirty="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a:effectLst/>
                        </a:rPr>
                        <a:t>1.69</a:t>
                      </a:r>
                      <a:endParaRPr lang="en-US" sz="900">
                        <a:effectLst/>
                        <a:latin typeface="Calibri"/>
                        <a:ea typeface="Calibri"/>
                        <a:cs typeface="Arial"/>
                      </a:endParaRPr>
                    </a:p>
                  </a:txBody>
                  <a:tcPr marL="55927" marR="55927" marT="0" marB="0"/>
                </a:tc>
                <a:tc>
                  <a:txBody>
                    <a:bodyPr/>
                    <a:lstStyle/>
                    <a:p>
                      <a:pPr marL="457200" algn="r" rtl="1">
                        <a:lnSpc>
                          <a:spcPct val="115000"/>
                        </a:lnSpc>
                        <a:spcAft>
                          <a:spcPts val="0"/>
                        </a:spcAft>
                      </a:pPr>
                      <a:r>
                        <a:rPr lang="en-US" sz="1000" dirty="0">
                          <a:effectLst/>
                        </a:rPr>
                        <a:t>45%</a:t>
                      </a:r>
                      <a:endParaRPr lang="en-US" sz="900" dirty="0">
                        <a:effectLst/>
                        <a:latin typeface="Calibri"/>
                        <a:ea typeface="Calibri"/>
                        <a:cs typeface="Arial"/>
                      </a:endParaRPr>
                    </a:p>
                  </a:txBody>
                  <a:tcPr marL="55927" marR="55927" marT="0" marB="0"/>
                </a:tc>
              </a:tr>
            </a:tbl>
          </a:graphicData>
        </a:graphic>
      </p:graphicFrame>
      <p:sp>
        <p:nvSpPr>
          <p:cNvPr id="5" name="Text Placeholder 4"/>
          <p:cNvSpPr>
            <a:spLocks noGrp="1"/>
          </p:cNvSpPr>
          <p:nvPr>
            <p:ph type="body" sz="quarter" idx="3"/>
          </p:nvPr>
        </p:nvSpPr>
        <p:spPr>
          <a:xfrm>
            <a:off x="4788024" y="1124744"/>
            <a:ext cx="4042792" cy="639762"/>
          </a:xfrm>
        </p:spPr>
        <p:txBody>
          <a:bodyPr>
            <a:noAutofit/>
          </a:bodyPr>
          <a:lstStyle/>
          <a:p>
            <a:pPr algn="ctr"/>
            <a:r>
              <a:rPr lang="en-US" sz="2000" dirty="0"/>
              <a:t>The following table shows the comparison between the manual results and SAP results for the period :</a:t>
            </a:r>
            <a:endParaRPr lang="ar-SA" sz="2000"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1748649811"/>
              </p:ext>
            </p:extLst>
          </p:nvPr>
        </p:nvGraphicFramePr>
        <p:xfrm>
          <a:off x="4645025" y="1772816"/>
          <a:ext cx="4041776" cy="4608512"/>
        </p:xfrm>
        <a:graphic>
          <a:graphicData uri="http://schemas.openxmlformats.org/drawingml/2006/table">
            <a:tbl>
              <a:tblPr firstRow="1" firstCol="1" bandRow="1">
                <a:tableStyleId>{5C22544A-7EE6-4342-B048-85BDC9FD1C3A}</a:tableStyleId>
              </a:tblPr>
              <a:tblGrid>
                <a:gridCol w="1010207"/>
                <a:gridCol w="1010207"/>
                <a:gridCol w="1010681"/>
                <a:gridCol w="1010681"/>
              </a:tblGrid>
              <a:tr h="1776198">
                <a:tc>
                  <a:txBody>
                    <a:bodyPr/>
                    <a:lstStyle/>
                    <a:p>
                      <a:pPr algn="r" rtl="1">
                        <a:lnSpc>
                          <a:spcPct val="115000"/>
                        </a:lnSpc>
                        <a:spcAft>
                          <a:spcPts val="0"/>
                        </a:spcAft>
                      </a:pPr>
                      <a:r>
                        <a:rPr lang="en-US" sz="900" dirty="0">
                          <a:effectLst/>
                        </a:rPr>
                        <a:t>Mode direction</a:t>
                      </a:r>
                      <a:endParaRPr lang="en-US" sz="800" dirty="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SAP result(sec)</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dirty="0">
                          <a:effectLst/>
                        </a:rPr>
                        <a:t>Manual result(sec)</a:t>
                      </a:r>
                      <a:endParaRPr lang="en-US" sz="800" dirty="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Error %</a:t>
                      </a:r>
                      <a:endParaRPr lang="en-US" sz="800">
                        <a:effectLst/>
                        <a:latin typeface="Calibri"/>
                        <a:ea typeface="Calibri"/>
                        <a:cs typeface="Arial"/>
                      </a:endParaRPr>
                    </a:p>
                  </a:txBody>
                  <a:tcPr marL="51222" marR="51222" marT="0" marB="0"/>
                </a:tc>
              </a:tr>
              <a:tr h="1416157">
                <a:tc>
                  <a:txBody>
                    <a:bodyPr/>
                    <a:lstStyle/>
                    <a:p>
                      <a:pPr algn="r" rtl="1">
                        <a:lnSpc>
                          <a:spcPct val="115000"/>
                        </a:lnSpc>
                        <a:spcAft>
                          <a:spcPts val="0"/>
                        </a:spcAft>
                      </a:pPr>
                      <a:r>
                        <a:rPr lang="en-US" sz="900">
                          <a:effectLst/>
                        </a:rPr>
                        <a:t>x- direction</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1.69</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1.8</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6.5 %</a:t>
                      </a:r>
                      <a:endParaRPr lang="en-US" sz="800">
                        <a:effectLst/>
                        <a:latin typeface="Calibri"/>
                        <a:ea typeface="Calibri"/>
                        <a:cs typeface="Arial"/>
                      </a:endParaRPr>
                    </a:p>
                  </a:txBody>
                  <a:tcPr marL="51222" marR="51222" marT="0" marB="0"/>
                </a:tc>
              </a:tr>
              <a:tr h="1416157">
                <a:tc>
                  <a:txBody>
                    <a:bodyPr/>
                    <a:lstStyle/>
                    <a:p>
                      <a:pPr algn="r" rtl="1">
                        <a:lnSpc>
                          <a:spcPct val="115000"/>
                        </a:lnSpc>
                        <a:spcAft>
                          <a:spcPts val="0"/>
                        </a:spcAft>
                      </a:pPr>
                      <a:r>
                        <a:rPr lang="en-US" sz="900">
                          <a:effectLst/>
                        </a:rPr>
                        <a:t>y- direction</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2.6</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a:effectLst/>
                        </a:rPr>
                        <a:t>2.8</a:t>
                      </a:r>
                      <a:endParaRPr lang="en-US" sz="800">
                        <a:effectLst/>
                        <a:latin typeface="Calibri"/>
                        <a:ea typeface="Calibri"/>
                        <a:cs typeface="Arial"/>
                      </a:endParaRPr>
                    </a:p>
                  </a:txBody>
                  <a:tcPr marL="51222" marR="51222" marT="0" marB="0"/>
                </a:tc>
                <a:tc>
                  <a:txBody>
                    <a:bodyPr/>
                    <a:lstStyle/>
                    <a:p>
                      <a:pPr algn="r" rtl="1">
                        <a:lnSpc>
                          <a:spcPct val="115000"/>
                        </a:lnSpc>
                        <a:spcAft>
                          <a:spcPts val="0"/>
                        </a:spcAft>
                      </a:pPr>
                      <a:r>
                        <a:rPr lang="en-US" sz="900" dirty="0">
                          <a:effectLst/>
                        </a:rPr>
                        <a:t>7.6 %</a:t>
                      </a:r>
                      <a:endParaRPr lang="en-US" sz="800" dirty="0">
                        <a:effectLst/>
                        <a:latin typeface="Calibri"/>
                        <a:ea typeface="Calibri"/>
                        <a:cs typeface="Arial"/>
                      </a:endParaRPr>
                    </a:p>
                  </a:txBody>
                  <a:tcPr marL="51222" marR="51222" marT="0" marB="0"/>
                </a:tc>
              </a:tr>
            </a:tbl>
          </a:graphicData>
        </a:graphic>
      </p:graphicFrame>
    </p:spTree>
    <p:extLst>
      <p:ext uri="{BB962C8B-B14F-4D97-AF65-F5344CB8AC3E}">
        <p14:creationId xmlns:p14="http://schemas.microsoft.com/office/powerpoint/2010/main" val="3105072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5075" y="620688"/>
            <a:ext cx="8136904" cy="5604611"/>
          </a:xfrm>
          <a:prstGeom prst="rect">
            <a:avLst/>
          </a:prstGeom>
        </p:spPr>
        <p:txBody>
          <a:bodyPr wrap="square">
            <a:spAutoFit/>
          </a:bodyPr>
          <a:lstStyle/>
          <a:p>
            <a:pPr algn="l" rtl="0">
              <a:lnSpc>
                <a:spcPct val="115000"/>
              </a:lnSpc>
              <a:spcAft>
                <a:spcPts val="1000"/>
              </a:spcAft>
            </a:pPr>
            <a:r>
              <a:rPr lang="en-US" sz="2800" dirty="0">
                <a:latin typeface="Times New Roman"/>
                <a:ea typeface="Calibri"/>
                <a:cs typeface="Arial"/>
              </a:rPr>
              <a:t>The error between SAP and manual results is acceptable.</a:t>
            </a:r>
            <a:endParaRPr lang="en-US" sz="2800" dirty="0">
              <a:ea typeface="Calibri"/>
              <a:cs typeface="Arial"/>
            </a:endParaRPr>
          </a:p>
          <a:p>
            <a:pPr algn="l" rtl="0">
              <a:lnSpc>
                <a:spcPct val="115000"/>
              </a:lnSpc>
              <a:spcAft>
                <a:spcPts val="1000"/>
              </a:spcAft>
            </a:pPr>
            <a:r>
              <a:rPr lang="en-US" sz="2800" dirty="0">
                <a:latin typeface="Times New Roman"/>
                <a:ea typeface="Calibri"/>
                <a:cs typeface="Arial"/>
              </a:rPr>
              <a:t>Notes :</a:t>
            </a:r>
            <a:endParaRPr lang="en-US" sz="2800" dirty="0">
              <a:ea typeface="Calibri"/>
              <a:cs typeface="Arial"/>
            </a:endParaRPr>
          </a:p>
          <a:p>
            <a:pPr algn="l" rtl="0">
              <a:lnSpc>
                <a:spcPct val="115000"/>
              </a:lnSpc>
              <a:spcAft>
                <a:spcPts val="1000"/>
              </a:spcAft>
            </a:pPr>
            <a:r>
              <a:rPr lang="en-US" sz="2800" dirty="0">
                <a:latin typeface="Times New Roman"/>
                <a:ea typeface="Calibri"/>
                <a:cs typeface="Arial"/>
              </a:rPr>
              <a:t>- From modal analysis we note that the period is relatively has high value , this means that we have  flexible structure.</a:t>
            </a:r>
            <a:endParaRPr lang="en-US" sz="2800" dirty="0">
              <a:ea typeface="Calibri"/>
              <a:cs typeface="Arial"/>
            </a:endParaRPr>
          </a:p>
          <a:p>
            <a:pPr algn="l"/>
            <a:r>
              <a:rPr lang="en-US" sz="2800" dirty="0">
                <a:latin typeface="Times New Roman"/>
                <a:ea typeface="Calibri"/>
              </a:rPr>
              <a:t>- The torsion modes appears in the modal analysis comes from the </a:t>
            </a:r>
            <a:r>
              <a:rPr lang="en-US" sz="2800" dirty="0" smtClean="0">
                <a:latin typeface="Times New Roman"/>
                <a:ea typeface="Calibri"/>
              </a:rPr>
              <a:t>eccentricity between </a:t>
            </a:r>
            <a:r>
              <a:rPr lang="en-US" sz="2800" dirty="0">
                <a:latin typeface="Times New Roman"/>
                <a:ea typeface="Calibri"/>
              </a:rPr>
              <a:t>the center of mass and the center of rigidity due to unsymmetrical  </a:t>
            </a:r>
            <a:r>
              <a:rPr lang="en-US" sz="2800" dirty="0" smtClean="0">
                <a:latin typeface="Times New Roman"/>
                <a:ea typeface="Calibri"/>
              </a:rPr>
              <a:t>distribution of </a:t>
            </a:r>
            <a:r>
              <a:rPr lang="en-US" sz="2800" dirty="0">
                <a:latin typeface="Times New Roman"/>
                <a:ea typeface="Calibri"/>
              </a:rPr>
              <a:t>vertical structural elements specially shear walls</a:t>
            </a:r>
            <a:endParaRPr lang="ar-SA" sz="2800" dirty="0"/>
          </a:p>
        </p:txBody>
      </p:sp>
    </p:spTree>
    <p:extLst>
      <p:ext uri="{BB962C8B-B14F-4D97-AF65-F5344CB8AC3E}">
        <p14:creationId xmlns:p14="http://schemas.microsoft.com/office/powerpoint/2010/main" val="3836640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620688"/>
            <a:ext cx="8640960" cy="6909584"/>
          </a:xfrm>
          <a:prstGeom prst="rect">
            <a:avLst/>
          </a:prstGeom>
        </p:spPr>
        <p:txBody>
          <a:bodyPr wrap="square">
            <a:spAutoFit/>
          </a:bodyPr>
          <a:lstStyle/>
          <a:p>
            <a:pPr algn="l" rtl="0">
              <a:lnSpc>
                <a:spcPct val="115000"/>
              </a:lnSpc>
              <a:spcAft>
                <a:spcPts val="1000"/>
              </a:spcAft>
            </a:pPr>
            <a:r>
              <a:rPr lang="en-US" b="1" dirty="0">
                <a:latin typeface="Times New Roman"/>
                <a:ea typeface="Calibri"/>
                <a:cs typeface="Arial"/>
              </a:rPr>
              <a:t>Response spectrum analysis :</a:t>
            </a:r>
            <a:endParaRPr lang="en-US" sz="1600" dirty="0">
              <a:ea typeface="Calibri"/>
              <a:cs typeface="Arial"/>
            </a:endParaRPr>
          </a:p>
          <a:p>
            <a:pPr algn="l" rtl="0">
              <a:lnSpc>
                <a:spcPct val="115000"/>
              </a:lnSpc>
              <a:spcAft>
                <a:spcPts val="1000"/>
              </a:spcAft>
            </a:pPr>
            <a:r>
              <a:rPr lang="en-US" dirty="0">
                <a:latin typeface="Times New Roman"/>
                <a:ea typeface="Calibri"/>
                <a:cs typeface="Arial"/>
              </a:rPr>
              <a:t>As mentioned previously there are many methods that can be used   to perform the dynamic analysis  for the structures such as equivalent static method , time history analysis method and response spectrum analyses method , we usually use the most suitable method based on several factors as : size and complicity of the structure , the importance and occupancy of the structure , and the level of seismic severity of the area(location of the building) since as we became closer to reality in modeling and analysis we will be able to improve the safety and economy of our structures</a:t>
            </a:r>
            <a:r>
              <a:rPr lang="en-US" dirty="0" smtClean="0">
                <a:latin typeface="Times New Roman"/>
                <a:ea typeface="Calibri"/>
                <a:cs typeface="Arial"/>
              </a:rPr>
              <a:t>.</a:t>
            </a:r>
          </a:p>
          <a:p>
            <a:pPr algn="l" rtl="0">
              <a:lnSpc>
                <a:spcPct val="115000"/>
              </a:lnSpc>
              <a:spcAft>
                <a:spcPts val="1000"/>
              </a:spcAft>
            </a:pPr>
            <a:endParaRPr lang="en-US" sz="1600" dirty="0">
              <a:ea typeface="Calibri"/>
              <a:cs typeface="Arial"/>
            </a:endParaRPr>
          </a:p>
          <a:p>
            <a:pPr algn="l"/>
            <a:r>
              <a:rPr lang="en-US" dirty="0">
                <a:latin typeface="Times New Roman"/>
                <a:ea typeface="Calibri"/>
              </a:rPr>
              <a:t> The structure in this project is fifteen stories residential building which is located in Nablus- Palestine that  is classified as moderate seismicity level  we need to be accurate and close to reality in our design. So we will use the response spectrum analysis method to perform the dynamic </a:t>
            </a:r>
            <a:r>
              <a:rPr lang="en-US" dirty="0" smtClean="0">
                <a:latin typeface="Times New Roman"/>
                <a:ea typeface="Calibri"/>
              </a:rPr>
              <a:t>analysis</a:t>
            </a:r>
          </a:p>
          <a:p>
            <a:pPr algn="l"/>
            <a:endParaRPr lang="en-US" dirty="0" smtClean="0">
              <a:latin typeface="Times New Roman"/>
            </a:endParaRPr>
          </a:p>
          <a:p>
            <a:pPr algn="l"/>
            <a:endParaRPr lang="en-US" dirty="0">
              <a:latin typeface="Times New Roman"/>
            </a:endParaRPr>
          </a:p>
          <a:p>
            <a:pPr algn="l"/>
            <a:r>
              <a:rPr lang="en-US" dirty="0">
                <a:latin typeface="Times New Roman"/>
              </a:rPr>
              <a:t>We will define two response spectrum load cases for both X and Y directions since we don't know what is the direction of the earthquake .</a:t>
            </a:r>
            <a:endParaRPr lang="en-US" dirty="0" smtClean="0">
              <a:latin typeface="Times New Roman"/>
            </a:endParaRPr>
          </a:p>
          <a:p>
            <a:pPr algn="l"/>
            <a:endParaRPr lang="en-US" dirty="0">
              <a:latin typeface="Times New Roman"/>
            </a:endParaRPr>
          </a:p>
          <a:p>
            <a:pPr algn="l"/>
            <a:endParaRPr lang="en-US" dirty="0" smtClean="0">
              <a:latin typeface="Times New Roman"/>
            </a:endParaRPr>
          </a:p>
          <a:p>
            <a:pPr algn="l"/>
            <a:endParaRPr lang="en-US" dirty="0">
              <a:latin typeface="Times New Roman"/>
            </a:endParaRPr>
          </a:p>
          <a:p>
            <a:pPr algn="l"/>
            <a:endParaRPr lang="en-US" dirty="0" smtClean="0">
              <a:latin typeface="Times New Roman"/>
            </a:endParaRPr>
          </a:p>
          <a:p>
            <a:pPr algn="l"/>
            <a:endParaRPr lang="ar-SA" dirty="0"/>
          </a:p>
        </p:txBody>
      </p:sp>
    </p:spTree>
    <p:extLst>
      <p:ext uri="{BB962C8B-B14F-4D97-AF65-F5344CB8AC3E}">
        <p14:creationId xmlns:p14="http://schemas.microsoft.com/office/powerpoint/2010/main" val="40978153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1143000"/>
          </a:xfrm>
        </p:spPr>
        <p:txBody>
          <a:bodyPr>
            <a:noAutofit/>
          </a:bodyPr>
          <a:lstStyle/>
          <a:p>
            <a:pPr algn="l" rtl="0">
              <a:lnSpc>
                <a:spcPct val="115000"/>
              </a:lnSpc>
              <a:spcAft>
                <a:spcPts val="1000"/>
              </a:spcAft>
            </a:pPr>
            <a:r>
              <a:rPr lang="en-US" sz="3200" dirty="0">
                <a:latin typeface="Times New Roman"/>
                <a:ea typeface="Calibri"/>
                <a:cs typeface="Arial"/>
              </a:rPr>
              <a:t>The following figures show the steps of defining the response spectrum function and load cases :</a:t>
            </a:r>
            <a:br>
              <a:rPr lang="en-US" sz="3200" dirty="0">
                <a:latin typeface="Times New Roman"/>
                <a:ea typeface="Calibri"/>
                <a:cs typeface="Arial"/>
              </a:rPr>
            </a:br>
            <a:r>
              <a:rPr lang="en-US" sz="3200" dirty="0">
                <a:latin typeface="Times New Roman"/>
                <a:ea typeface="Calibri"/>
                <a:cs typeface="Arial"/>
              </a:rPr>
              <a:t/>
            </a:r>
            <a:br>
              <a:rPr lang="en-US" sz="3200" dirty="0">
                <a:latin typeface="Times New Roman"/>
                <a:ea typeface="Calibri"/>
                <a:cs typeface="Arial"/>
              </a:rPr>
            </a:br>
            <a:r>
              <a:rPr lang="en-US" sz="3200" dirty="0">
                <a:latin typeface="Times New Roman"/>
                <a:ea typeface="Calibri"/>
                <a:cs typeface="Arial"/>
              </a:rPr>
              <a:t>1.	First choose the code ‘IBC2006” :</a:t>
            </a:r>
            <a:br>
              <a:rPr lang="en-US" sz="3200" dirty="0">
                <a:latin typeface="Times New Roman"/>
                <a:ea typeface="Calibri"/>
                <a:cs typeface="Arial"/>
              </a:rPr>
            </a:br>
            <a:r>
              <a:rPr lang="en-US" sz="3200" dirty="0">
                <a:ea typeface="Calibri"/>
                <a:cs typeface="Arial"/>
              </a:rPr>
              <a:t/>
            </a:r>
            <a:br>
              <a:rPr lang="en-US" sz="3200" dirty="0">
                <a:ea typeface="Calibri"/>
                <a:cs typeface="Arial"/>
              </a:rPr>
            </a:br>
            <a:endParaRPr lang="ar-SA" sz="3200" dirty="0"/>
          </a:p>
        </p:txBody>
      </p:sp>
      <p:pic>
        <p:nvPicPr>
          <p:cNvPr id="4" name="Content Placeholder 3"/>
          <p:cNvPicPr>
            <a:picLocks noGrp="1"/>
          </p:cNvPicPr>
          <p:nvPr>
            <p:ph idx="1"/>
          </p:nvPr>
        </p:nvPicPr>
        <p:blipFill>
          <a:blip r:embed="rId2"/>
          <a:srcRect/>
          <a:stretch>
            <a:fillRect/>
          </a:stretch>
        </p:blipFill>
        <p:spPr bwMode="auto">
          <a:xfrm>
            <a:off x="323528" y="2348880"/>
            <a:ext cx="8712968" cy="4155164"/>
          </a:xfrm>
          <a:prstGeom prst="rect">
            <a:avLst/>
          </a:prstGeom>
          <a:noFill/>
          <a:ln w="9525">
            <a:noFill/>
            <a:miter lim="800000"/>
            <a:headEnd/>
            <a:tailEnd/>
          </a:ln>
        </p:spPr>
      </p:pic>
    </p:spTree>
    <p:extLst>
      <p:ext uri="{BB962C8B-B14F-4D97-AF65-F5344CB8AC3E}">
        <p14:creationId xmlns:p14="http://schemas.microsoft.com/office/powerpoint/2010/main" val="714947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normAutofit/>
          </a:bodyPr>
          <a:lstStyle/>
          <a:p>
            <a:pPr algn="l"/>
            <a:r>
              <a:rPr lang="en-US" sz="2400" dirty="0"/>
              <a:t>	</a:t>
            </a:r>
            <a:r>
              <a:rPr lang="en-US" sz="2400" dirty="0" smtClean="0"/>
              <a:t> 2. Enter </a:t>
            </a:r>
            <a:r>
              <a:rPr lang="en-US" sz="2400" dirty="0"/>
              <a:t>the parameters for response spectrum definition :</a:t>
            </a:r>
            <a:endParaRPr lang="ar-SA" sz="2400" dirty="0"/>
          </a:p>
        </p:txBody>
      </p:sp>
      <p:pic>
        <p:nvPicPr>
          <p:cNvPr id="5" name="Content Placeholder 4"/>
          <p:cNvPicPr>
            <a:picLocks noGrp="1"/>
          </p:cNvPicPr>
          <p:nvPr>
            <p:ph idx="1"/>
          </p:nvPr>
        </p:nvPicPr>
        <p:blipFill>
          <a:blip r:embed="rId2"/>
          <a:srcRect/>
          <a:stretch>
            <a:fillRect/>
          </a:stretch>
        </p:blipFill>
        <p:spPr bwMode="auto">
          <a:xfrm>
            <a:off x="3059832" y="332656"/>
            <a:ext cx="5904656" cy="5904656"/>
          </a:xfrm>
          <a:prstGeom prst="rect">
            <a:avLst/>
          </a:prstGeom>
          <a:noFill/>
          <a:ln w="9525">
            <a:noFill/>
            <a:miter lim="800000"/>
            <a:headEnd/>
            <a:tailEnd/>
          </a:ln>
        </p:spPr>
      </p:pic>
    </p:spTree>
    <p:extLst>
      <p:ext uri="{BB962C8B-B14F-4D97-AF65-F5344CB8AC3E}">
        <p14:creationId xmlns:p14="http://schemas.microsoft.com/office/powerpoint/2010/main" val="689300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dirty="0" smtClean="0"/>
              <a:t>Our project was to design a15_stories irregular residential building for static and dynamic loading</a:t>
            </a:r>
            <a:r>
              <a:rPr lang="en-US" dirty="0" smtClean="0"/>
              <a:t>. </a:t>
            </a:r>
            <a:endParaRPr lang="ar-JO"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230843" y="1600200"/>
            <a:ext cx="4682314"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Define the load cases :</a:t>
            </a:r>
            <a:endParaRPr lang="ar-SA" dirty="0"/>
          </a:p>
        </p:txBody>
      </p:sp>
      <p:sp>
        <p:nvSpPr>
          <p:cNvPr id="4" name="Text Placeholder 3"/>
          <p:cNvSpPr>
            <a:spLocks noGrp="1"/>
          </p:cNvSpPr>
          <p:nvPr>
            <p:ph type="body" sz="half" idx="2"/>
          </p:nvPr>
        </p:nvSpPr>
        <p:spPr/>
        <p:txBody>
          <a:bodyPr>
            <a:normAutofit/>
          </a:bodyPr>
          <a:lstStyle/>
          <a:p>
            <a:pPr algn="l"/>
            <a:r>
              <a:rPr lang="en-US" sz="2000" dirty="0"/>
              <a:t>1. Response spectrum in x-direction :</a:t>
            </a:r>
            <a:endParaRPr lang="ar-SA" sz="2000" dirty="0"/>
          </a:p>
        </p:txBody>
      </p:sp>
      <p:pic>
        <p:nvPicPr>
          <p:cNvPr id="5" name="Content Placeholder 4"/>
          <p:cNvPicPr>
            <a:picLocks noGrp="1"/>
          </p:cNvPicPr>
          <p:nvPr>
            <p:ph idx="1"/>
          </p:nvPr>
        </p:nvPicPr>
        <p:blipFill>
          <a:blip r:embed="rId2"/>
          <a:srcRect/>
          <a:stretch>
            <a:fillRect/>
          </a:stretch>
        </p:blipFill>
        <p:spPr bwMode="auto">
          <a:xfrm>
            <a:off x="3347864" y="0"/>
            <a:ext cx="5796136" cy="6858000"/>
          </a:xfrm>
          <a:prstGeom prst="rect">
            <a:avLst/>
          </a:prstGeom>
          <a:noFill/>
          <a:ln w="9525">
            <a:noFill/>
            <a:miter lim="800000"/>
            <a:headEnd/>
            <a:tailEnd/>
          </a:ln>
        </p:spPr>
      </p:pic>
    </p:spTree>
    <p:extLst>
      <p:ext uri="{BB962C8B-B14F-4D97-AF65-F5344CB8AC3E}">
        <p14:creationId xmlns:p14="http://schemas.microsoft.com/office/powerpoint/2010/main" val="39418772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 spectrum in </a:t>
            </a:r>
            <a:r>
              <a:rPr lang="en-US" dirty="0" smtClean="0"/>
              <a:t>y-direction </a:t>
            </a:r>
            <a:r>
              <a:rPr lang="en-US" dirty="0"/>
              <a:t>:</a:t>
            </a:r>
            <a:endParaRPr lang="ar-SA" dirty="0"/>
          </a:p>
        </p:txBody>
      </p:sp>
      <p:pic>
        <p:nvPicPr>
          <p:cNvPr id="4" name="Content Placeholder 3"/>
          <p:cNvPicPr>
            <a:picLocks noGrp="1"/>
          </p:cNvPicPr>
          <p:nvPr>
            <p:ph idx="1"/>
          </p:nvPr>
        </p:nvPicPr>
        <p:blipFill>
          <a:blip r:embed="rId2"/>
          <a:srcRect/>
          <a:stretch>
            <a:fillRect/>
          </a:stretch>
        </p:blipFill>
        <p:spPr bwMode="auto">
          <a:xfrm>
            <a:off x="107505" y="1268760"/>
            <a:ext cx="8856983" cy="5400600"/>
          </a:xfrm>
          <a:prstGeom prst="rect">
            <a:avLst/>
          </a:prstGeom>
          <a:noFill/>
          <a:ln w="9525">
            <a:noFill/>
            <a:miter lim="800000"/>
            <a:headEnd/>
            <a:tailEnd/>
          </a:ln>
        </p:spPr>
      </p:pic>
    </p:spTree>
    <p:extLst>
      <p:ext uri="{BB962C8B-B14F-4D97-AF65-F5344CB8AC3E}">
        <p14:creationId xmlns:p14="http://schemas.microsoft.com/office/powerpoint/2010/main" val="3313005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469933" y="620688"/>
                <a:ext cx="7272808" cy="6394828"/>
              </a:xfrm>
              <a:prstGeom prst="rect">
                <a:avLst/>
              </a:prstGeom>
            </p:spPr>
            <p:txBody>
              <a:bodyPr wrap="square">
                <a:spAutoFit/>
              </a:bodyPr>
              <a:lstStyle/>
              <a:p>
                <a:pPr algn="l">
                  <a:lnSpc>
                    <a:spcPct val="115000"/>
                  </a:lnSpc>
                  <a:spcAft>
                    <a:spcPts val="1000"/>
                  </a:spcAft>
                </a:pPr>
                <a:r>
                  <a:rPr lang="en-US" sz="2400" dirty="0" smtClean="0">
                    <a:effectLst/>
                    <a:latin typeface="Times New Roman"/>
                    <a:ea typeface="Calibri"/>
                    <a:cs typeface="Arial"/>
                  </a:rPr>
                  <a:t>The </a:t>
                </a:r>
                <a:r>
                  <a:rPr lang="en-US" sz="2400" dirty="0">
                    <a:effectLst/>
                    <a:latin typeface="Times New Roman"/>
                    <a:ea typeface="Calibri"/>
                    <a:cs typeface="Arial"/>
                  </a:rPr>
                  <a:t>scale factors for the response spectrum definitions are as follow :</a:t>
                </a:r>
                <a:endParaRPr lang="en-US" sz="2400" dirty="0">
                  <a:ea typeface="Calibri"/>
                  <a:cs typeface="Arial"/>
                </a:endParaRPr>
              </a:p>
              <a:p>
                <a:pPr marL="457200" indent="752475" algn="l">
                  <a:lnSpc>
                    <a:spcPct val="115000"/>
                  </a:lnSpc>
                </a:pPr>
                <a:endParaRPr lang="en-US" dirty="0" smtClean="0">
                  <a:effectLst/>
                  <a:latin typeface="Times New Roman"/>
                  <a:ea typeface="Calibri"/>
                  <a:cs typeface="Arial"/>
                </a:endParaRPr>
              </a:p>
              <a:p>
                <a:pPr marL="457200" indent="752475" algn="l">
                  <a:lnSpc>
                    <a:spcPct val="115000"/>
                  </a:lnSpc>
                </a:pPr>
                <a:r>
                  <a:rPr lang="en-US" sz="2000" dirty="0" smtClean="0">
                    <a:effectLst/>
                    <a:latin typeface="Times New Roman"/>
                    <a:ea typeface="Calibri"/>
                    <a:cs typeface="Arial"/>
                  </a:rPr>
                  <a:t>- </a:t>
                </a:r>
                <a:r>
                  <a:rPr lang="en-US" sz="2000" dirty="0">
                    <a:effectLst/>
                    <a:latin typeface="Times New Roman"/>
                    <a:ea typeface="Calibri"/>
                    <a:cs typeface="Arial"/>
                  </a:rPr>
                  <a:t>For response-x:  * Scale factor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𝑔𝐼</m:t>
                        </m:r>
                      </m:num>
                      <m:den>
                        <m:r>
                          <a:rPr lang="en-US" sz="2000" i="1">
                            <a:effectLst/>
                            <a:latin typeface="Cambria Math"/>
                            <a:ea typeface="Calibri"/>
                            <a:cs typeface="Times New Roman"/>
                          </a:rPr>
                          <m:t>𝑅</m:t>
                        </m:r>
                      </m:den>
                    </m:f>
                  </m:oMath>
                </a14:m>
                <a:r>
                  <a:rPr lang="en-US" sz="2000" dirty="0">
                    <a:effectLst/>
                    <a:latin typeface="Times New Roman"/>
                    <a:ea typeface="Calibri"/>
                    <a:cs typeface="Arial"/>
                  </a:rPr>
                  <a:t>=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9</m:t>
                        </m:r>
                        <m:r>
                          <a:rPr lang="en-US" sz="2000" i="1">
                            <a:effectLst/>
                            <a:latin typeface="Cambria Math"/>
                            <a:ea typeface="Calibri"/>
                            <a:cs typeface="Times New Roman"/>
                          </a:rPr>
                          <m:t>.</m:t>
                        </m:r>
                        <m:r>
                          <a:rPr lang="en-US" sz="2000" i="1">
                            <a:effectLst/>
                            <a:latin typeface="Cambria Math"/>
                            <a:ea typeface="Calibri"/>
                            <a:cs typeface="Times New Roman"/>
                          </a:rPr>
                          <m:t>81</m:t>
                        </m:r>
                        <m:r>
                          <a:rPr lang="en-US" sz="2000" i="1">
                            <a:effectLst/>
                            <a:latin typeface="Cambria Math"/>
                            <a:ea typeface="Calibri"/>
                            <a:cs typeface="Times New Roman"/>
                          </a:rPr>
                          <m:t>∗</m:t>
                        </m:r>
                        <m:r>
                          <a:rPr lang="en-US" sz="2000" i="1">
                            <a:effectLst/>
                            <a:latin typeface="Cambria Math"/>
                            <a:ea typeface="Calibri"/>
                            <a:cs typeface="Times New Roman"/>
                          </a:rPr>
                          <m:t>1</m:t>
                        </m:r>
                      </m:num>
                      <m:den>
                        <m:r>
                          <a:rPr lang="en-US" sz="2000" i="1">
                            <a:effectLst/>
                            <a:latin typeface="Cambria Math"/>
                            <a:ea typeface="Calibri"/>
                            <a:cs typeface="Times New Roman"/>
                          </a:rPr>
                          <m:t>4</m:t>
                        </m:r>
                        <m:r>
                          <a:rPr lang="en-US" sz="2000" i="1">
                            <a:effectLst/>
                            <a:latin typeface="Cambria Math"/>
                            <a:ea typeface="Calibri"/>
                            <a:cs typeface="Times New Roman"/>
                          </a:rPr>
                          <m:t>.</m:t>
                        </m:r>
                        <m:r>
                          <a:rPr lang="en-US" sz="2000" i="1">
                            <a:effectLst/>
                            <a:latin typeface="Cambria Math"/>
                            <a:ea typeface="Calibri"/>
                            <a:cs typeface="Times New Roman"/>
                          </a:rPr>
                          <m:t>5</m:t>
                        </m:r>
                      </m:den>
                    </m:f>
                  </m:oMath>
                </a14:m>
                <a:r>
                  <a:rPr lang="en-US" sz="2000" dirty="0">
                    <a:effectLst/>
                    <a:latin typeface="Times New Roman"/>
                    <a:ea typeface="Calibri"/>
                    <a:cs typeface="Arial"/>
                  </a:rPr>
                  <a:t>= </a:t>
                </a:r>
                <a:r>
                  <a:rPr lang="en-US" sz="2000" dirty="0" smtClean="0">
                    <a:effectLst/>
                    <a:latin typeface="Times New Roman"/>
                    <a:ea typeface="Calibri"/>
                    <a:cs typeface="Arial"/>
                  </a:rPr>
                  <a:t>2.18</a:t>
                </a:r>
                <a:endParaRPr lang="en-US" sz="2000" dirty="0" smtClean="0">
                  <a:ea typeface="Calibri"/>
                  <a:cs typeface="Arial"/>
                </a:endParaRPr>
              </a:p>
              <a:p>
                <a:pPr marL="457200" indent="57150" algn="l">
                  <a:lnSpc>
                    <a:spcPct val="115000"/>
                  </a:lnSpc>
                </a:pPr>
                <a:r>
                  <a:rPr lang="en-US" sz="2000" dirty="0">
                    <a:effectLst/>
                    <a:latin typeface="Times New Roman"/>
                    <a:ea typeface="Calibri"/>
                    <a:cs typeface="Arial"/>
                  </a:rPr>
                  <a:t>                              * Scale factor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𝑔𝐼</m:t>
                        </m:r>
                      </m:num>
                      <m:den>
                        <m:r>
                          <a:rPr lang="en-US" sz="2000" i="1">
                            <a:effectLst/>
                            <a:latin typeface="Cambria Math"/>
                            <a:ea typeface="Calibri"/>
                            <a:cs typeface="Times New Roman"/>
                          </a:rPr>
                          <m:t>𝑅</m:t>
                        </m:r>
                      </m:den>
                    </m:f>
                  </m:oMath>
                </a14:m>
                <a:r>
                  <a:rPr lang="en-US" sz="2000" dirty="0">
                    <a:effectLst/>
                    <a:latin typeface="Times New Roman"/>
                    <a:ea typeface="Calibri"/>
                    <a:cs typeface="Arial"/>
                  </a:rPr>
                  <a:t>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9</m:t>
                        </m:r>
                        <m:r>
                          <a:rPr lang="en-US" sz="2000" i="1">
                            <a:effectLst/>
                            <a:latin typeface="Cambria Math"/>
                            <a:ea typeface="Calibri"/>
                            <a:cs typeface="Times New Roman"/>
                          </a:rPr>
                          <m:t>.</m:t>
                        </m:r>
                        <m:r>
                          <a:rPr lang="en-US" sz="2000" i="1">
                            <a:effectLst/>
                            <a:latin typeface="Cambria Math"/>
                            <a:ea typeface="Calibri"/>
                            <a:cs typeface="Times New Roman"/>
                          </a:rPr>
                          <m:t>81</m:t>
                        </m:r>
                        <m:r>
                          <a:rPr lang="en-US" sz="2000" i="1">
                            <a:effectLst/>
                            <a:latin typeface="Cambria Math"/>
                            <a:ea typeface="Calibri"/>
                            <a:cs typeface="Times New Roman"/>
                          </a:rPr>
                          <m:t>∗</m:t>
                        </m:r>
                        <m:r>
                          <a:rPr lang="en-US" sz="2000" i="1">
                            <a:effectLst/>
                            <a:latin typeface="Cambria Math"/>
                            <a:ea typeface="Calibri"/>
                            <a:cs typeface="Times New Roman"/>
                          </a:rPr>
                          <m:t>1</m:t>
                        </m:r>
                      </m:num>
                      <m:den>
                        <m:r>
                          <a:rPr lang="en-US" sz="2000" i="1">
                            <a:effectLst/>
                            <a:latin typeface="Cambria Math"/>
                            <a:ea typeface="Calibri"/>
                            <a:cs typeface="Times New Roman"/>
                          </a:rPr>
                          <m:t>4</m:t>
                        </m:r>
                        <m:r>
                          <a:rPr lang="en-US" sz="2000" i="1">
                            <a:effectLst/>
                            <a:latin typeface="Cambria Math"/>
                            <a:ea typeface="Calibri"/>
                            <a:cs typeface="Times New Roman"/>
                          </a:rPr>
                          <m:t>.</m:t>
                        </m:r>
                        <m:r>
                          <a:rPr lang="en-US" sz="2000" i="1">
                            <a:effectLst/>
                            <a:latin typeface="Cambria Math"/>
                            <a:ea typeface="Calibri"/>
                            <a:cs typeface="Times New Roman"/>
                          </a:rPr>
                          <m:t>5</m:t>
                        </m:r>
                      </m:den>
                    </m:f>
                  </m:oMath>
                </a14:m>
                <a:r>
                  <a:rPr lang="en-US" sz="2000" dirty="0">
                    <a:effectLst/>
                    <a:latin typeface="Times New Roman"/>
                    <a:ea typeface="Calibri"/>
                    <a:cs typeface="Arial"/>
                  </a:rPr>
                  <a:t> *0.3 = </a:t>
                </a:r>
                <a:r>
                  <a:rPr lang="en-US" sz="2000" dirty="0" smtClean="0">
                    <a:effectLst/>
                    <a:latin typeface="Times New Roman"/>
                    <a:ea typeface="Calibri"/>
                    <a:cs typeface="Arial"/>
                  </a:rPr>
                  <a:t>0.654</a:t>
                </a:r>
                <a:endParaRPr lang="en-US" sz="2000" dirty="0">
                  <a:ea typeface="Calibri"/>
                  <a:cs typeface="Arial"/>
                </a:endParaRPr>
              </a:p>
              <a:p>
                <a:pPr marL="457200" indent="752475" algn="l">
                  <a:lnSpc>
                    <a:spcPct val="115000"/>
                  </a:lnSpc>
                </a:pPr>
                <a:r>
                  <a:rPr lang="en-US" sz="2000" dirty="0">
                    <a:effectLst/>
                    <a:latin typeface="Times New Roman"/>
                    <a:ea typeface="Calibri"/>
                    <a:cs typeface="Arial"/>
                  </a:rPr>
                  <a:t>- For response-y: * Scale factor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𝑔𝐼</m:t>
                        </m:r>
                      </m:num>
                      <m:den>
                        <m:r>
                          <a:rPr lang="en-US" sz="2000" i="1">
                            <a:effectLst/>
                            <a:latin typeface="Cambria Math"/>
                            <a:ea typeface="Calibri"/>
                            <a:cs typeface="Times New Roman"/>
                          </a:rPr>
                          <m:t>𝑅</m:t>
                        </m:r>
                      </m:den>
                    </m:f>
                  </m:oMath>
                </a14:m>
                <a:r>
                  <a:rPr lang="en-US" sz="2000" dirty="0">
                    <a:effectLst/>
                    <a:latin typeface="Times New Roman"/>
                    <a:ea typeface="Calibri"/>
                    <a:cs typeface="Arial"/>
                  </a:rPr>
                  <a:t>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9</m:t>
                        </m:r>
                        <m:r>
                          <a:rPr lang="en-US" sz="2000" i="1">
                            <a:effectLst/>
                            <a:latin typeface="Cambria Math"/>
                            <a:ea typeface="Calibri"/>
                            <a:cs typeface="Times New Roman"/>
                          </a:rPr>
                          <m:t>.</m:t>
                        </m:r>
                        <m:r>
                          <a:rPr lang="en-US" sz="2000" i="1">
                            <a:effectLst/>
                            <a:latin typeface="Cambria Math"/>
                            <a:ea typeface="Calibri"/>
                            <a:cs typeface="Times New Roman"/>
                          </a:rPr>
                          <m:t>81</m:t>
                        </m:r>
                        <m:r>
                          <a:rPr lang="en-US" sz="2000" i="1">
                            <a:effectLst/>
                            <a:latin typeface="Cambria Math"/>
                            <a:ea typeface="Calibri"/>
                            <a:cs typeface="Times New Roman"/>
                          </a:rPr>
                          <m:t>∗</m:t>
                        </m:r>
                        <m:r>
                          <a:rPr lang="en-US" sz="2000" i="1">
                            <a:effectLst/>
                            <a:latin typeface="Cambria Math"/>
                            <a:ea typeface="Calibri"/>
                            <a:cs typeface="Times New Roman"/>
                          </a:rPr>
                          <m:t>1</m:t>
                        </m:r>
                      </m:num>
                      <m:den>
                        <m:r>
                          <a:rPr lang="en-US" sz="2000" i="1">
                            <a:effectLst/>
                            <a:latin typeface="Cambria Math"/>
                            <a:ea typeface="Calibri"/>
                            <a:cs typeface="Times New Roman"/>
                          </a:rPr>
                          <m:t>4</m:t>
                        </m:r>
                        <m:r>
                          <a:rPr lang="en-US" sz="2000" i="1">
                            <a:effectLst/>
                            <a:latin typeface="Cambria Math"/>
                            <a:ea typeface="Calibri"/>
                            <a:cs typeface="Times New Roman"/>
                          </a:rPr>
                          <m:t>.</m:t>
                        </m:r>
                        <m:r>
                          <a:rPr lang="en-US" sz="2000" i="1">
                            <a:effectLst/>
                            <a:latin typeface="Cambria Math"/>
                            <a:ea typeface="Calibri"/>
                            <a:cs typeface="Times New Roman"/>
                          </a:rPr>
                          <m:t>5</m:t>
                        </m:r>
                      </m:den>
                    </m:f>
                  </m:oMath>
                </a14:m>
                <a:r>
                  <a:rPr lang="en-US" sz="2000" dirty="0">
                    <a:effectLst/>
                    <a:latin typeface="Times New Roman"/>
                    <a:ea typeface="Calibri"/>
                    <a:cs typeface="Arial"/>
                  </a:rPr>
                  <a:t>  = </a:t>
                </a:r>
                <a:r>
                  <a:rPr lang="en-US" sz="2000" dirty="0" smtClean="0">
                    <a:effectLst/>
                    <a:latin typeface="Times New Roman"/>
                    <a:ea typeface="Calibri"/>
                    <a:cs typeface="Arial"/>
                  </a:rPr>
                  <a:t>2.18                             </a:t>
                </a:r>
                <a:r>
                  <a:rPr lang="en-US" sz="2000" dirty="0">
                    <a:effectLst/>
                    <a:latin typeface="Times New Roman"/>
                    <a:ea typeface="Calibri"/>
                    <a:cs typeface="Arial"/>
                  </a:rPr>
                  <a:t>* Scale factor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𝑔𝐼</m:t>
                        </m:r>
                      </m:num>
                      <m:den>
                        <m:r>
                          <a:rPr lang="en-US" sz="2000" i="1">
                            <a:effectLst/>
                            <a:latin typeface="Cambria Math"/>
                            <a:ea typeface="Calibri"/>
                            <a:cs typeface="Times New Roman"/>
                          </a:rPr>
                          <m:t>𝑅</m:t>
                        </m:r>
                      </m:den>
                    </m:f>
                  </m:oMath>
                </a14:m>
                <a:r>
                  <a:rPr lang="en-US" sz="2000" dirty="0">
                    <a:effectLst/>
                    <a:latin typeface="Times New Roman"/>
                    <a:ea typeface="Calibri"/>
                    <a:cs typeface="Arial"/>
                  </a:rPr>
                  <a:t>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9</m:t>
                        </m:r>
                        <m:r>
                          <a:rPr lang="en-US" sz="2000" i="1">
                            <a:effectLst/>
                            <a:latin typeface="Cambria Math"/>
                            <a:ea typeface="Calibri"/>
                            <a:cs typeface="Times New Roman"/>
                          </a:rPr>
                          <m:t>.</m:t>
                        </m:r>
                        <m:r>
                          <a:rPr lang="en-US" sz="2000" i="1">
                            <a:effectLst/>
                            <a:latin typeface="Cambria Math"/>
                            <a:ea typeface="Calibri"/>
                            <a:cs typeface="Times New Roman"/>
                          </a:rPr>
                          <m:t>81</m:t>
                        </m:r>
                        <m:r>
                          <a:rPr lang="en-US" sz="2000" i="1">
                            <a:effectLst/>
                            <a:latin typeface="Cambria Math"/>
                            <a:ea typeface="Calibri"/>
                            <a:cs typeface="Times New Roman"/>
                          </a:rPr>
                          <m:t>∗</m:t>
                        </m:r>
                        <m:r>
                          <a:rPr lang="en-US" sz="2000" i="1">
                            <a:effectLst/>
                            <a:latin typeface="Cambria Math"/>
                            <a:ea typeface="Calibri"/>
                            <a:cs typeface="Times New Roman"/>
                          </a:rPr>
                          <m:t>1</m:t>
                        </m:r>
                      </m:num>
                      <m:den>
                        <m:r>
                          <a:rPr lang="en-US" sz="2000" i="1">
                            <a:effectLst/>
                            <a:latin typeface="Cambria Math"/>
                            <a:ea typeface="Calibri"/>
                            <a:cs typeface="Times New Roman"/>
                          </a:rPr>
                          <m:t>4</m:t>
                        </m:r>
                        <m:r>
                          <a:rPr lang="en-US" sz="2000" i="1">
                            <a:effectLst/>
                            <a:latin typeface="Cambria Math"/>
                            <a:ea typeface="Calibri"/>
                            <a:cs typeface="Times New Roman"/>
                          </a:rPr>
                          <m:t>.</m:t>
                        </m:r>
                        <m:r>
                          <a:rPr lang="en-US" sz="2000" i="1">
                            <a:effectLst/>
                            <a:latin typeface="Cambria Math"/>
                            <a:ea typeface="Calibri"/>
                            <a:cs typeface="Times New Roman"/>
                          </a:rPr>
                          <m:t>5</m:t>
                        </m:r>
                      </m:den>
                    </m:f>
                  </m:oMath>
                </a14:m>
                <a:r>
                  <a:rPr lang="en-US" sz="2000" dirty="0">
                    <a:effectLst/>
                    <a:latin typeface="Times New Roman"/>
                    <a:ea typeface="Calibri"/>
                    <a:cs typeface="Arial"/>
                  </a:rPr>
                  <a:t> *0.3 = </a:t>
                </a:r>
                <a:r>
                  <a:rPr lang="en-US" sz="2000" dirty="0" smtClean="0">
                    <a:effectLst/>
                    <a:latin typeface="Times New Roman"/>
                    <a:ea typeface="Calibri"/>
                    <a:cs typeface="Arial"/>
                  </a:rPr>
                  <a:t>0.654</a:t>
                </a:r>
                <a:endParaRPr lang="en-US" sz="2000" dirty="0">
                  <a:ea typeface="Calibri"/>
                  <a:cs typeface="Arial"/>
                </a:endParaRPr>
              </a:p>
              <a:p>
                <a:pPr marL="457200" indent="752475" algn="l">
                  <a:lnSpc>
                    <a:spcPct val="115000"/>
                  </a:lnSpc>
                </a:pPr>
                <a:r>
                  <a:rPr lang="en-US" dirty="0">
                    <a:effectLst/>
                    <a:latin typeface="Times New Roman"/>
                    <a:ea typeface="Calibri"/>
                    <a:cs typeface="Arial"/>
                  </a:rPr>
                  <a:t> </a:t>
                </a:r>
                <a:endParaRPr lang="en-US" sz="1600" dirty="0">
                  <a:ea typeface="Calibri"/>
                  <a:cs typeface="Arial"/>
                </a:endParaRPr>
              </a:p>
              <a:p>
                <a:pPr marL="457200" algn="l">
                  <a:lnSpc>
                    <a:spcPct val="115000"/>
                  </a:lnSpc>
                  <a:spcAft>
                    <a:spcPts val="1000"/>
                  </a:spcAft>
                </a:pPr>
                <a:r>
                  <a:rPr lang="en-US" sz="2400" dirty="0">
                    <a:effectLst/>
                    <a:latin typeface="Times New Roman"/>
                    <a:ea typeface="Calibri"/>
                    <a:cs typeface="Arial"/>
                  </a:rPr>
                  <a:t>Note: In response spectrum analysis we usually use a percent in for the response spectrum in the other direction which is taken one third of the main force. This to take in consideration the component of the force in the other direction.</a:t>
                </a:r>
                <a:endParaRPr lang="en-US" sz="2400" dirty="0">
                  <a:ea typeface="Calibri"/>
                  <a:cs typeface="Arial"/>
                </a:endParaRPr>
              </a:p>
              <a:p>
                <a:pPr algn="l" rtl="0">
                  <a:lnSpc>
                    <a:spcPct val="115000"/>
                  </a:lnSpc>
                  <a:spcAft>
                    <a:spcPts val="1000"/>
                  </a:spcAft>
                </a:pPr>
                <a:r>
                  <a:rPr lang="en-US" sz="2400" dirty="0">
                    <a:ea typeface="Calibri"/>
                    <a:cs typeface="Arial"/>
                  </a:rPr>
                  <a:t> </a:t>
                </a:r>
              </a:p>
            </p:txBody>
          </p:sp>
        </mc:Choice>
        <mc:Fallback>
          <p:sp>
            <p:nvSpPr>
              <p:cNvPr id="2" name="Rectangle 1"/>
              <p:cNvSpPr>
                <a:spLocks noRot="1" noChangeAspect="1" noMove="1" noResize="1" noEditPoints="1" noAdjustHandles="1" noChangeArrowheads="1" noChangeShapeType="1" noTextEdit="1"/>
              </p:cNvSpPr>
              <p:nvPr/>
            </p:nvSpPr>
            <p:spPr>
              <a:xfrm>
                <a:off x="469933" y="620688"/>
                <a:ext cx="7272808" cy="6394828"/>
              </a:xfrm>
              <a:prstGeom prst="rect">
                <a:avLst/>
              </a:prstGeom>
              <a:blipFill rotWithShape="1">
                <a:blip r:embed="rId2"/>
                <a:stretch>
                  <a:fillRect l="-1174" t="-381"/>
                </a:stretch>
              </a:blipFill>
            </p:spPr>
            <p:txBody>
              <a:bodyPr/>
              <a:lstStyle/>
              <a:p>
                <a:r>
                  <a:rPr lang="ar-SA">
                    <a:noFill/>
                  </a:rPr>
                  <a:t> </a:t>
                </a:r>
              </a:p>
            </p:txBody>
          </p:sp>
        </mc:Fallback>
      </mc:AlternateContent>
    </p:spTree>
    <p:extLst>
      <p:ext uri="{BB962C8B-B14F-4D97-AF65-F5344CB8AC3E}">
        <p14:creationId xmlns:p14="http://schemas.microsoft.com/office/powerpoint/2010/main" val="22129700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After finishing the input of loads on the 3D model we run the model and before reading any information we consider load combinations and envelope </a:t>
            </a:r>
            <a:r>
              <a:rPr lang="en-US" sz="2400" dirty="0" smtClean="0"/>
              <a:t>combination. </a:t>
            </a:r>
            <a:endParaRPr lang="ar-SA" sz="2400" dirty="0"/>
          </a:p>
        </p:txBody>
      </p:sp>
      <p:pic>
        <p:nvPicPr>
          <p:cNvPr id="5" name="Content Placeholder 4"/>
          <p:cNvPicPr>
            <a:picLocks noGrp="1"/>
          </p:cNvPicPr>
          <p:nvPr>
            <p:ph idx="1"/>
          </p:nvPr>
        </p:nvPicPr>
        <p:blipFill>
          <a:blip r:embed="rId2" cstate="print"/>
          <a:srcRect/>
          <a:stretch>
            <a:fillRect/>
          </a:stretch>
        </p:blipFill>
        <p:spPr bwMode="auto">
          <a:xfrm>
            <a:off x="1259632" y="1625086"/>
            <a:ext cx="6840760" cy="4476191"/>
          </a:xfrm>
          <a:prstGeom prst="rect">
            <a:avLst/>
          </a:prstGeom>
          <a:noFill/>
          <a:ln w="9525">
            <a:noFill/>
            <a:miter lim="800000"/>
            <a:headEnd/>
            <a:tailEnd/>
          </a:ln>
        </p:spPr>
      </p:pic>
    </p:spTree>
    <p:extLst>
      <p:ext uri="{BB962C8B-B14F-4D97-AF65-F5344CB8AC3E}">
        <p14:creationId xmlns:p14="http://schemas.microsoft.com/office/powerpoint/2010/main" val="3196983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71400"/>
            <a:ext cx="3008313" cy="1162050"/>
          </a:xfrm>
        </p:spPr>
        <p:txBody>
          <a:bodyPr>
            <a:normAutofit/>
          </a:bodyPr>
          <a:lstStyle/>
          <a:p>
            <a:pPr algn="ctr"/>
            <a:r>
              <a:rPr lang="en-US" sz="2800" dirty="0" smtClean="0"/>
              <a:t>Load combinations</a:t>
            </a:r>
            <a:endParaRPr lang="ar-SA" sz="2800" dirty="0"/>
          </a:p>
        </p:txBody>
      </p:sp>
      <p:sp>
        <p:nvSpPr>
          <p:cNvPr id="3" name="Content Placeholder 2"/>
          <p:cNvSpPr>
            <a:spLocks noGrp="1"/>
          </p:cNvSpPr>
          <p:nvPr>
            <p:ph idx="1"/>
          </p:nvPr>
        </p:nvSpPr>
        <p:spPr/>
        <p:txBody>
          <a:bodyPr>
            <a:normAutofit fontScale="92500" lnSpcReduction="10000"/>
          </a:bodyPr>
          <a:lstStyle/>
          <a:p>
            <a:pPr marL="0" indent="0" algn="l">
              <a:buNone/>
            </a:pPr>
            <a:r>
              <a:rPr lang="en-US" sz="2400" dirty="0"/>
              <a:t>Load combinations are:</a:t>
            </a:r>
          </a:p>
          <a:p>
            <a:pPr marL="0" indent="0" algn="l">
              <a:buNone/>
            </a:pPr>
            <a:r>
              <a:rPr lang="en-US" sz="2400" dirty="0"/>
              <a:t>COMB1 = 1.2D.L + 1.6 LL.</a:t>
            </a:r>
          </a:p>
          <a:p>
            <a:pPr marL="0" indent="0" algn="l">
              <a:buNone/>
            </a:pPr>
            <a:r>
              <a:rPr lang="en-US" sz="2400" dirty="0"/>
              <a:t>COMB2 = 1.4 D.L.</a:t>
            </a:r>
          </a:p>
          <a:p>
            <a:pPr marL="0" indent="0" algn="l">
              <a:buNone/>
            </a:pPr>
            <a:r>
              <a:rPr lang="en-US" sz="2400" dirty="0"/>
              <a:t>COMB3 = 1.2D.L + L.L + response-x.</a:t>
            </a:r>
          </a:p>
          <a:p>
            <a:pPr marL="0" indent="0" algn="l">
              <a:buNone/>
            </a:pPr>
            <a:r>
              <a:rPr lang="en-US" sz="2400" dirty="0"/>
              <a:t>COMB4 = 1.2D.L + L.L + response-y.</a:t>
            </a:r>
          </a:p>
          <a:p>
            <a:pPr marL="0" indent="0" algn="l">
              <a:buNone/>
            </a:pPr>
            <a:r>
              <a:rPr lang="en-US" sz="2400" dirty="0"/>
              <a:t>COMB5 = 0.9D.L + response-x.</a:t>
            </a:r>
          </a:p>
          <a:p>
            <a:pPr marL="0" indent="0" algn="l">
              <a:buNone/>
            </a:pPr>
            <a:r>
              <a:rPr lang="en-US" sz="2400" dirty="0" smtClean="0"/>
              <a:t>COMB6 </a:t>
            </a:r>
            <a:r>
              <a:rPr lang="en-US" sz="2400" dirty="0"/>
              <a:t>= 0.9D.L + </a:t>
            </a:r>
            <a:r>
              <a:rPr lang="en-US" sz="2400" dirty="0" smtClean="0"/>
              <a:t>response-y</a:t>
            </a:r>
          </a:p>
          <a:p>
            <a:pPr marL="0" indent="0" algn="l">
              <a:buNone/>
            </a:pPr>
            <a:endParaRPr lang="en-US" sz="2400" dirty="0" smtClean="0"/>
          </a:p>
          <a:p>
            <a:pPr marL="0" indent="0" algn="l">
              <a:buNone/>
            </a:pPr>
            <a:r>
              <a:rPr lang="en-US" sz="2400" dirty="0" smtClean="0"/>
              <a:t>Now</a:t>
            </a:r>
            <a:r>
              <a:rPr lang="en-US" sz="2400" dirty="0"/>
              <a:t>:  check which load combination controls, to do so compare the results of forces and stresses for the structural elements due to both "gravity load combination " and "envelope combination".</a:t>
            </a:r>
          </a:p>
          <a:p>
            <a:pPr marL="0" indent="0" algn="l">
              <a:buNone/>
            </a:pPr>
            <a:endParaRPr lang="en-US" sz="2400" dirty="0"/>
          </a:p>
          <a:p>
            <a:pPr marL="0" indent="0" algn="l">
              <a:buNone/>
            </a:pPr>
            <a:r>
              <a:rPr lang="en-US" sz="2400" dirty="0" smtClean="0"/>
              <a:t>.</a:t>
            </a:r>
            <a:endParaRPr lang="en-US" sz="2400" dirty="0"/>
          </a:p>
          <a:p>
            <a:endParaRPr lang="ar-SA" dirty="0"/>
          </a:p>
        </p:txBody>
      </p:sp>
      <p:sp>
        <p:nvSpPr>
          <p:cNvPr id="4" name="Text Placeholder 3"/>
          <p:cNvSpPr>
            <a:spLocks noGrp="1"/>
          </p:cNvSpPr>
          <p:nvPr>
            <p:ph type="body" sz="half" idx="2"/>
          </p:nvPr>
        </p:nvSpPr>
        <p:spPr/>
        <p:txBody>
          <a:bodyPr/>
          <a:lstStyle/>
          <a:p>
            <a:pPr algn="l"/>
            <a:r>
              <a:rPr lang="en-US" sz="2000" dirty="0"/>
              <a:t>We will consider response spectrum for the dynamic design of the structure, and to perform the dynamic design we have to check which load case is the most critical and then design the structure according to it. To do so we will define the envelope combination in SAP and use it in  design</a:t>
            </a:r>
            <a:r>
              <a:rPr lang="en-US" dirty="0"/>
              <a:t>.</a:t>
            </a:r>
            <a:endParaRPr lang="ar-SA" dirty="0"/>
          </a:p>
        </p:txBody>
      </p:sp>
    </p:spTree>
    <p:extLst>
      <p:ext uri="{BB962C8B-B14F-4D97-AF65-F5344CB8AC3E}">
        <p14:creationId xmlns:p14="http://schemas.microsoft.com/office/powerpoint/2010/main" val="10455724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Before the design process we check the slap deflection . </a:t>
            </a:r>
            <a:endParaRPr lang="ar-SA" dirty="0"/>
          </a:p>
        </p:txBody>
      </p:sp>
      <p:sp>
        <p:nvSpPr>
          <p:cNvPr id="4" name="Content Placeholder 3"/>
          <p:cNvSpPr>
            <a:spLocks noGrp="1"/>
          </p:cNvSpPr>
          <p:nvPr>
            <p:ph sz="half" idx="2"/>
          </p:nvPr>
        </p:nvSpPr>
        <p:spPr>
          <a:xfrm>
            <a:off x="6300192" y="1844824"/>
            <a:ext cx="2386608" cy="4281339"/>
          </a:xfrm>
        </p:spPr>
        <p:txBody>
          <a:bodyPr/>
          <a:lstStyle/>
          <a:p>
            <a:pPr algn="l"/>
            <a:r>
              <a:rPr lang="en-US" b="1" dirty="0"/>
              <a:t>So the allowable deflection = 19.9 mm &gt; real deflection =17.35     OK</a:t>
            </a:r>
            <a:r>
              <a:rPr lang="en-US" dirty="0"/>
              <a:t>.</a:t>
            </a:r>
            <a:endParaRPr lang="ar-SA" dirty="0"/>
          </a:p>
        </p:txBody>
      </p:sp>
      <p:pic>
        <p:nvPicPr>
          <p:cNvPr id="5" name="Content Placeholder 4"/>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628800"/>
            <a:ext cx="5482952" cy="4752528"/>
          </a:xfrm>
          <a:prstGeom prst="rect">
            <a:avLst/>
          </a:prstGeom>
          <a:noFill/>
          <a:ln>
            <a:noFill/>
          </a:ln>
        </p:spPr>
      </p:pic>
    </p:spTree>
    <p:extLst>
      <p:ext uri="{BB962C8B-B14F-4D97-AF65-F5344CB8AC3E}">
        <p14:creationId xmlns:p14="http://schemas.microsoft.com/office/powerpoint/2010/main" val="31988277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Autofit/>
          </a:bodyPr>
          <a:lstStyle/>
          <a:p>
            <a:r>
              <a:rPr lang="en-US" sz="3200" b="1" dirty="0"/>
              <a:t>Design of slab </a:t>
            </a:r>
            <a:r>
              <a:rPr lang="en-US" sz="2000" dirty="0"/>
              <a:t/>
            </a:r>
            <a:br>
              <a:rPr lang="en-US" sz="2000" dirty="0"/>
            </a:br>
            <a:r>
              <a:rPr lang="en-US" sz="1800" b="1" dirty="0" smtClean="0"/>
              <a:t>The </a:t>
            </a:r>
            <a:r>
              <a:rPr lang="en-US" sz="1800" b="1" dirty="0"/>
              <a:t>design limit state for slabs is deflection, then the slab thickness is designed based on deflection criteria and we check it for shear and design for moment.</a:t>
            </a:r>
            <a:br>
              <a:rPr lang="en-US" sz="1800" b="1" dirty="0"/>
            </a:br>
            <a:endParaRPr lang="ar-SA" sz="1800" b="1" dirty="0"/>
          </a:p>
        </p:txBody>
      </p:sp>
      <p:sp>
        <p:nvSpPr>
          <p:cNvPr id="3" name="Text Placeholder 2"/>
          <p:cNvSpPr>
            <a:spLocks noGrp="1"/>
          </p:cNvSpPr>
          <p:nvPr>
            <p:ph type="body" idx="1"/>
          </p:nvPr>
        </p:nvSpPr>
        <p:spPr>
          <a:xfrm>
            <a:off x="539552" y="1556792"/>
            <a:ext cx="3957836" cy="618083"/>
          </a:xfrm>
        </p:spPr>
        <p:txBody>
          <a:bodyPr>
            <a:normAutofit fontScale="25000" lnSpcReduction="20000"/>
          </a:bodyPr>
          <a:lstStyle/>
          <a:p>
            <a:r>
              <a:rPr lang="en-US" dirty="0" smtClean="0"/>
              <a:t>.</a:t>
            </a:r>
            <a:endParaRPr lang="en-US" sz="4900" dirty="0"/>
          </a:p>
          <a:p>
            <a:r>
              <a:rPr lang="en-US" sz="4900" dirty="0"/>
              <a:t>Shear = 38.22 KN/m * 0.52 = 19.87 KN/rib.</a:t>
            </a:r>
          </a:p>
          <a:p>
            <a:r>
              <a:rPr lang="en-US" sz="4900" dirty="0"/>
              <a:t>So </a:t>
            </a:r>
          </a:p>
          <a:p>
            <a:r>
              <a:rPr lang="en-US" sz="4900" dirty="0"/>
              <a:t>Vu = 19.87 &lt;</a:t>
            </a:r>
            <a:r>
              <a:rPr lang="el-GR" sz="4900" dirty="0"/>
              <a:t>Φ</a:t>
            </a:r>
            <a:r>
              <a:rPr lang="en-US" sz="4900" dirty="0" err="1"/>
              <a:t>Vc</a:t>
            </a:r>
            <a:r>
              <a:rPr lang="en-US" sz="4900" dirty="0"/>
              <a:t> = 20.1 </a:t>
            </a:r>
            <a:r>
              <a:rPr lang="en-US" sz="4900" dirty="0" smtClean="0"/>
              <a:t>KN/rib ……………</a:t>
            </a:r>
            <a:r>
              <a:rPr lang="en-US" sz="4900" dirty="0" err="1" smtClean="0"/>
              <a:t>oK</a:t>
            </a:r>
            <a:r>
              <a:rPr lang="en-US" sz="4900" dirty="0" smtClean="0"/>
              <a:t> </a:t>
            </a:r>
            <a:endParaRPr lang="ar-SA" sz="4900" dirty="0"/>
          </a:p>
        </p:txBody>
      </p:sp>
      <mc:AlternateContent xmlns:mc="http://schemas.openxmlformats.org/markup-compatibility/2006">
        <mc:Choice xmlns:a14="http://schemas.microsoft.com/office/drawing/2010/main" Requires="a14">
          <p:sp>
            <p:nvSpPr>
              <p:cNvPr id="5" name="Text Placeholder 4"/>
              <p:cNvSpPr>
                <a:spLocks noGrp="1"/>
              </p:cNvSpPr>
              <p:nvPr>
                <p:ph type="body" sz="quarter" idx="3"/>
              </p:nvPr>
            </p:nvSpPr>
            <p:spPr/>
            <p:txBody>
              <a:bodyPr>
                <a:normAutofit fontScale="62500" lnSpcReduction="20000"/>
              </a:bodyPr>
              <a:lstStyle/>
              <a:p>
                <a:r>
                  <a:rPr lang="en-US" dirty="0"/>
                  <a:t>Steel ratio =</a:t>
                </a:r>
                <a14:m>
                  <m:oMath xmlns:m="http://schemas.openxmlformats.org/officeDocument/2006/math">
                    <m:r>
                      <a:rPr lang="en-US" i="1"/>
                      <m:t>𝜌</m:t>
                    </m:r>
                    <m:r>
                      <a:rPr lang="en-US" i="1"/>
                      <m:t>=</m:t>
                    </m:r>
                    <m:f>
                      <m:fPr>
                        <m:ctrlPr>
                          <a:rPr lang="en-US" i="1"/>
                        </m:ctrlPr>
                      </m:fPr>
                      <m:num>
                        <m:r>
                          <a:rPr lang="en-US" i="1"/>
                          <m:t>0</m:t>
                        </m:r>
                        <m:r>
                          <a:rPr lang="en-US" i="1"/>
                          <m:t>.</m:t>
                        </m:r>
                        <m:r>
                          <a:rPr lang="en-US" i="1"/>
                          <m:t>85</m:t>
                        </m:r>
                        <m:r>
                          <a:rPr lang="en-US" i="1"/>
                          <m:t>𝑓</m:t>
                        </m:r>
                        <m:r>
                          <a:rPr lang="en-US" i="1"/>
                          <m:t>"</m:t>
                        </m:r>
                        <m:r>
                          <a:rPr lang="en-US" i="1"/>
                          <m:t>𝑐</m:t>
                        </m:r>
                      </m:num>
                      <m:den>
                        <m:sSub>
                          <m:sSubPr>
                            <m:ctrlPr>
                              <a:rPr lang="en-US" i="1"/>
                            </m:ctrlPr>
                          </m:sSubPr>
                          <m:e>
                            <m:r>
                              <a:rPr lang="en-US" i="1"/>
                              <m:t>𝑓</m:t>
                            </m:r>
                          </m:e>
                          <m:sub>
                            <m:r>
                              <a:rPr lang="en-US" i="1"/>
                              <m:t>𝑦</m:t>
                            </m:r>
                          </m:sub>
                        </m:sSub>
                      </m:den>
                    </m:f>
                    <m:d>
                      <m:dPr>
                        <m:ctrlPr>
                          <a:rPr lang="en-US" i="1"/>
                        </m:ctrlPr>
                      </m:dPr>
                      <m:e>
                        <m:r>
                          <a:rPr lang="en-US"/>
                          <m:t>1</m:t>
                        </m:r>
                        <m:r>
                          <a:rPr lang="en-US" i="1"/>
                          <m:t>−</m:t>
                        </m:r>
                        <m:rad>
                          <m:radPr>
                            <m:degHide m:val="on"/>
                            <m:ctrlPr>
                              <a:rPr lang="en-US" i="1"/>
                            </m:ctrlPr>
                          </m:radPr>
                          <m:deg/>
                          <m:e>
                            <m:r>
                              <a:rPr lang="en-US" i="1"/>
                              <m:t>1</m:t>
                            </m:r>
                            <m:r>
                              <a:rPr lang="en-US" i="1"/>
                              <m:t>−</m:t>
                            </m:r>
                            <m:f>
                              <m:fPr>
                                <m:ctrlPr>
                                  <a:rPr lang="en-US" i="1"/>
                                </m:ctrlPr>
                              </m:fPr>
                              <m:num>
                                <m:r>
                                  <a:rPr lang="en-US" i="1"/>
                                  <m:t>2</m:t>
                                </m:r>
                                <m:r>
                                  <a:rPr lang="en-US" i="1"/>
                                  <m:t>.</m:t>
                                </m:r>
                                <m:r>
                                  <a:rPr lang="en-US" i="1"/>
                                  <m:t>61</m:t>
                                </m:r>
                                <m:r>
                                  <a:rPr lang="en-US" i="1"/>
                                  <m:t>×</m:t>
                                </m:r>
                                <m:sSup>
                                  <m:sSupPr>
                                    <m:ctrlPr>
                                      <a:rPr lang="en-US" i="1"/>
                                    </m:ctrlPr>
                                  </m:sSupPr>
                                  <m:e>
                                    <m:r>
                                      <a:rPr lang="en-US" i="1"/>
                                      <m:t>10</m:t>
                                    </m:r>
                                  </m:e>
                                  <m:sup>
                                    <m:r>
                                      <a:rPr lang="en-US" i="1"/>
                                      <m:t>6</m:t>
                                    </m:r>
                                  </m:sup>
                                </m:sSup>
                                <m:sSub>
                                  <m:sSubPr>
                                    <m:ctrlPr>
                                      <a:rPr lang="en-US" i="1"/>
                                    </m:ctrlPr>
                                  </m:sSubPr>
                                  <m:e>
                                    <m:r>
                                      <a:rPr lang="en-US" i="1"/>
                                      <m:t>𝑀</m:t>
                                    </m:r>
                                  </m:e>
                                  <m:sub>
                                    <m:r>
                                      <a:rPr lang="en-US" i="1"/>
                                      <m:t>𝑢</m:t>
                                    </m:r>
                                  </m:sub>
                                </m:sSub>
                              </m:num>
                              <m:den>
                                <m:r>
                                  <a:rPr lang="en-US" i="1"/>
                                  <m:t>𝑏</m:t>
                                </m:r>
                                <m:sSup>
                                  <m:sSupPr>
                                    <m:ctrlPr>
                                      <a:rPr lang="en-US" i="1"/>
                                    </m:ctrlPr>
                                  </m:sSupPr>
                                  <m:e>
                                    <m:r>
                                      <a:rPr lang="en-US" i="1"/>
                                      <m:t>𝑑</m:t>
                                    </m:r>
                                  </m:e>
                                  <m:sup>
                                    <m:r>
                                      <a:rPr lang="en-US" i="1"/>
                                      <m:t>2</m:t>
                                    </m:r>
                                  </m:sup>
                                </m:sSup>
                                <m:sSub>
                                  <m:sSubPr>
                                    <m:ctrlPr>
                                      <a:rPr lang="en-US" i="1"/>
                                    </m:ctrlPr>
                                  </m:sSubPr>
                                  <m:e>
                                    <m:sSup>
                                      <m:sSupPr>
                                        <m:ctrlPr>
                                          <a:rPr lang="en-US" i="1"/>
                                        </m:ctrlPr>
                                      </m:sSupPr>
                                      <m:e>
                                        <m:r>
                                          <a:rPr lang="en-US" i="1"/>
                                          <m:t>𝑓</m:t>
                                        </m:r>
                                      </m:e>
                                      <m:sup>
                                        <m:r>
                                          <a:rPr lang="en-US" i="1"/>
                                          <m:t>′</m:t>
                                        </m:r>
                                      </m:sup>
                                    </m:sSup>
                                  </m:e>
                                  <m:sub>
                                    <m:r>
                                      <a:rPr lang="en-US" i="1"/>
                                      <m:t>𝑐</m:t>
                                    </m:r>
                                  </m:sub>
                                </m:sSub>
                              </m:den>
                            </m:f>
                          </m:e>
                        </m:rad>
                      </m:e>
                    </m:d>
                  </m:oMath>
                </a14:m>
                <a:endParaRPr lang="ar-SA" dirty="0"/>
              </a:p>
            </p:txBody>
          </p:sp>
        </mc:Choice>
        <mc:Fallback>
          <p:sp>
            <p:nvSpPr>
              <p:cNvPr id="5" name="Text Placeholder 4"/>
              <p:cNvSpPr>
                <a:spLocks noGrp="1" noRot="1" noChangeAspect="1" noMove="1" noResize="1" noEditPoints="1" noAdjustHandles="1" noChangeArrowheads="1" noChangeShapeType="1" noTextEdit="1"/>
              </p:cNvSpPr>
              <p:nvPr>
                <p:ph type="body" sz="quarter" idx="3"/>
              </p:nvPr>
            </p:nvSpPr>
            <p:spPr>
              <a:blipFill rotWithShape="1">
                <a:blip r:embed="rId2"/>
                <a:stretch>
                  <a:fillRect/>
                </a:stretch>
              </a:blipFill>
            </p:spPr>
            <p:txBody>
              <a:bodyPr/>
              <a:lstStyle/>
              <a:p>
                <a:r>
                  <a:rPr lang="ar-SA">
                    <a:noFill/>
                  </a:rPr>
                  <a:t> </a:t>
                </a:r>
              </a:p>
            </p:txBody>
          </p:sp>
        </mc:Fallback>
      </mc:AlternateContent>
      <p:pic>
        <p:nvPicPr>
          <p:cNvPr id="8" name="Content Placeholder 7"/>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57200" y="2204864"/>
            <a:ext cx="4114800" cy="4032447"/>
          </a:xfrm>
          <a:prstGeom prst="rect">
            <a:avLst/>
          </a:prstGeom>
          <a:noFill/>
          <a:ln>
            <a:noFill/>
          </a:ln>
        </p:spPr>
      </p:pic>
      <p:pic>
        <p:nvPicPr>
          <p:cNvPr id="9" name="Content Placeholder 8"/>
          <p:cNvPicPr>
            <a:picLocks noGrp="1"/>
          </p:cNvPicPr>
          <p:nvPr>
            <p:ph sz="quarter" idx="4"/>
          </p:nvPr>
        </p:nvPicPr>
        <p:blipFill>
          <a:blip r:embed="rId4">
            <a:extLst>
              <a:ext uri="{28A0092B-C50C-407E-A947-70E740481C1C}">
                <a14:useLocalDpi xmlns:a14="http://schemas.microsoft.com/office/drawing/2010/main" val="0"/>
              </a:ext>
            </a:extLst>
          </a:blip>
          <a:srcRect/>
          <a:stretch>
            <a:fillRect/>
          </a:stretch>
        </p:blipFill>
        <p:spPr bwMode="auto">
          <a:xfrm>
            <a:off x="4645025" y="2204864"/>
            <a:ext cx="4041775" cy="4032448"/>
          </a:xfrm>
          <a:prstGeom prst="rect">
            <a:avLst/>
          </a:prstGeom>
          <a:noFill/>
          <a:ln>
            <a:noFill/>
          </a:ln>
        </p:spPr>
      </p:pic>
    </p:spTree>
    <p:extLst>
      <p:ext uri="{BB962C8B-B14F-4D97-AF65-F5344CB8AC3E}">
        <p14:creationId xmlns:p14="http://schemas.microsoft.com/office/powerpoint/2010/main" val="1142658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Design of beams </a:t>
            </a:r>
            <a:r>
              <a:rPr lang="en-US" dirty="0" smtClean="0"/>
              <a:t>:</a:t>
            </a:r>
            <a:br>
              <a:rPr lang="en-US" dirty="0" smtClean="0"/>
            </a:br>
            <a:r>
              <a:rPr lang="en-US" dirty="0" smtClean="0"/>
              <a:t>flexure reinforcement(</a:t>
            </a:r>
            <a:r>
              <a:rPr lang="en-US" dirty="0"/>
              <a:t>mm</a:t>
            </a:r>
            <a:r>
              <a:rPr lang="en-US" baseline="30000" dirty="0"/>
              <a:t>2</a:t>
            </a:r>
            <a:r>
              <a:rPr lang="en-US" dirty="0" smtClean="0"/>
              <a:t>) </a:t>
            </a:r>
            <a:endParaRPr lang="ar-SA"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600200"/>
            <a:ext cx="7920880" cy="485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67741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457200" y="274638"/>
                <a:ext cx="8229600" cy="922114"/>
              </a:xfrm>
            </p:spPr>
            <p:txBody>
              <a:bodyPr>
                <a:normAutofit fontScale="90000"/>
              </a:bodyPr>
              <a:lstStyle/>
              <a:p>
                <a:r>
                  <a:rPr lang="ar-SA" sz="4000" dirty="0" smtClean="0"/>
                  <a:t> </a:t>
                </a:r>
                <a:r>
                  <a:rPr lang="en-US" sz="4000" dirty="0" smtClean="0"/>
                  <a:t>Torsion reinforcement  A</a:t>
                </a:r>
                <a:r>
                  <a:rPr lang="en-US" sz="4000" baseline="-25000" dirty="0" smtClean="0"/>
                  <a:t>L </a:t>
                </a:r>
                <a:r>
                  <a:rPr lang="en-US" sz="4000" dirty="0" smtClean="0"/>
                  <a:t>mm</a:t>
                </a:r>
                <a:r>
                  <a:rPr lang="en-US" sz="4000" baseline="30000" dirty="0" smtClean="0"/>
                  <a:t>2</a:t>
                </a:r>
                <a:r>
                  <a:rPr lang="en-US" sz="4000" dirty="0"/>
                  <a:t>and </a:t>
                </a:r>
                <a14:m>
                  <m:oMath xmlns:m="http://schemas.openxmlformats.org/officeDocument/2006/math">
                    <m:d>
                      <m:dPr>
                        <m:ctrlPr>
                          <a:rPr lang="en-US" sz="4000" i="1">
                            <a:latin typeface="Cambria Math"/>
                          </a:rPr>
                        </m:ctrlPr>
                      </m:dPr>
                      <m:e>
                        <m:f>
                          <m:fPr>
                            <m:ctrlPr>
                              <a:rPr lang="en-US" sz="4000" i="1">
                                <a:latin typeface="Cambria Math"/>
                              </a:rPr>
                            </m:ctrlPr>
                          </m:fPr>
                          <m:num>
                            <m:sSub>
                              <m:sSubPr>
                                <m:ctrlPr>
                                  <a:rPr lang="en-US" sz="4000" i="1">
                                    <a:latin typeface="Cambria Math"/>
                                  </a:rPr>
                                </m:ctrlPr>
                              </m:sSubPr>
                              <m:e>
                                <m:r>
                                  <a:rPr lang="en-US" sz="4000" i="1">
                                    <a:latin typeface="Cambria Math"/>
                                  </a:rPr>
                                  <m:t>𝐴</m:t>
                                </m:r>
                              </m:e>
                              <m:sub>
                                <m:r>
                                  <a:rPr lang="en-US" sz="4000" i="1">
                                    <a:latin typeface="Cambria Math"/>
                                  </a:rPr>
                                  <m:t>𝑡</m:t>
                                </m:r>
                              </m:sub>
                            </m:sSub>
                            <m:r>
                              <a:rPr lang="en-US" sz="4000">
                                <a:latin typeface="Cambria Math"/>
                              </a:rPr>
                              <m:t> </m:t>
                            </m:r>
                          </m:num>
                          <m:den>
                            <m:r>
                              <m:rPr>
                                <m:sty m:val="p"/>
                              </m:rPr>
                              <a:rPr lang="en-US" sz="4000">
                                <a:latin typeface="Cambria Math"/>
                              </a:rPr>
                              <m:t>s</m:t>
                            </m:r>
                          </m:den>
                        </m:f>
                      </m:e>
                    </m:d>
                  </m:oMath>
                </a14:m>
                <a:r>
                  <a:rPr lang="en-US" sz="4000" baseline="30000" dirty="0" smtClean="0"/>
                  <a:t> </a:t>
                </a:r>
                <a:br>
                  <a:rPr lang="en-US" sz="4000" baseline="30000" dirty="0" smtClean="0"/>
                </a:br>
                <a14:m>
                  <m:oMathPara xmlns:m="http://schemas.openxmlformats.org/officeDocument/2006/math">
                    <m:oMathParaPr>
                      <m:jc m:val="centerGroup"/>
                    </m:oMathParaPr>
                    <m:oMath xmlns:m="http://schemas.openxmlformats.org/officeDocument/2006/math">
                      <m:r>
                        <a:rPr lang="en-US" sz="4000" i="1">
                          <a:latin typeface="Cambria Math"/>
                        </a:rPr>
                        <m:t> </m:t>
                      </m:r>
                    </m:oMath>
                  </m:oMathPara>
                </a14:m>
                <a:endParaRPr lang="ar-SA" sz="4000"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457200" y="274638"/>
                <a:ext cx="8229600" cy="922114"/>
              </a:xfrm>
              <a:blipFill rotWithShape="1">
                <a:blip r:embed="rId2"/>
                <a:stretch>
                  <a:fillRect t="-25166"/>
                </a:stretch>
              </a:blipFill>
            </p:spPr>
            <p:txBody>
              <a:bodyPr/>
              <a:lstStyle/>
              <a:p>
                <a:r>
                  <a:rPr lang="ar-SA">
                    <a:noFill/>
                  </a:rPr>
                  <a:t> </a:t>
                </a:r>
              </a:p>
            </p:txBody>
          </p:sp>
        </mc:Fallback>
      </mc:AlternateContent>
      <p:pic>
        <p:nvPicPr>
          <p:cNvPr id="921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908720"/>
            <a:ext cx="8064895"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48301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p:txBody>
              <a:bodyPr/>
              <a:lstStyle/>
              <a:p>
                <a:r>
                  <a:rPr lang="en-US" dirty="0" smtClean="0"/>
                  <a:t>Shear reinforcement </a:t>
                </a:r>
                <a14:m>
                  <m:oMath xmlns:m="http://schemas.openxmlformats.org/officeDocument/2006/math">
                    <m:d>
                      <m:dPr>
                        <m:ctrlPr>
                          <a:rPr lang="en-US" i="1"/>
                        </m:ctrlPr>
                      </m:dPr>
                      <m:e>
                        <m:f>
                          <m:fPr>
                            <m:ctrlPr>
                              <a:rPr lang="en-US" i="1"/>
                            </m:ctrlPr>
                          </m:fPr>
                          <m:num>
                            <m:sSub>
                              <m:sSubPr>
                                <m:ctrlPr>
                                  <a:rPr lang="en-US" i="1"/>
                                </m:ctrlPr>
                              </m:sSubPr>
                              <m:e>
                                <m:r>
                                  <a:rPr lang="en-US" i="1"/>
                                  <m:t>𝐴</m:t>
                                </m:r>
                              </m:e>
                              <m:sub>
                                <m:r>
                                  <a:rPr lang="en-US" i="1"/>
                                  <m:t>𝑣</m:t>
                                </m:r>
                              </m:sub>
                            </m:sSub>
                            <m:r>
                              <a:rPr lang="en-US"/>
                              <m:t> </m:t>
                            </m:r>
                          </m:num>
                          <m:den>
                            <m:r>
                              <m:rPr>
                                <m:sty m:val="p"/>
                              </m:rPr>
                              <a:rPr lang="en-US"/>
                              <m:t>s</m:t>
                            </m:r>
                          </m:den>
                        </m:f>
                      </m:e>
                    </m:d>
                  </m:oMath>
                </a14:m>
                <a:endParaRPr lang="ar-SA" dirty="0"/>
              </a:p>
            </p:txBody>
          </p:sp>
        </mc:Choice>
        <mc:Fallback>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b="-9574"/>
                </a:stretch>
              </a:blipFill>
            </p:spPr>
            <p:txBody>
              <a:bodyPr/>
              <a:lstStyle/>
              <a:p>
                <a:r>
                  <a:rPr lang="ar-SA">
                    <a:noFill/>
                  </a:rPr>
                  <a:t> </a:t>
                </a:r>
              </a:p>
            </p:txBody>
          </p:sp>
        </mc:Fallback>
      </mc:AlternateContent>
      <p:pic>
        <p:nvPicPr>
          <p:cNvPr id="10243"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8" y="1600200"/>
            <a:ext cx="7344816" cy="5141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1481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dirty="0" smtClean="0"/>
              <a:t>The type of structural method that we used is ordinary </a:t>
            </a:r>
            <a:r>
              <a:rPr lang="en-US" sz="3300" dirty="0"/>
              <a:t>frame –shear wall interaction</a:t>
            </a:r>
            <a:r>
              <a:rPr lang="en-US" dirty="0" smtClean="0"/>
              <a:t>. </a:t>
            </a:r>
            <a:endParaRPr lang="ar-JO" dirty="0"/>
          </a:p>
        </p:txBody>
      </p:sp>
      <p:pic>
        <p:nvPicPr>
          <p:cNvPr id="2050" name="Picture 2"/>
          <p:cNvPicPr>
            <a:picLocks noGrp="1" noChangeAspect="1" noChangeArrowheads="1"/>
          </p:cNvPicPr>
          <p:nvPr>
            <p:ph sz="half" idx="1"/>
          </p:nvPr>
        </p:nvPicPr>
        <p:blipFill>
          <a:blip r:embed="rId2" cstate="print"/>
          <a:srcRect/>
          <a:stretch>
            <a:fillRect/>
          </a:stretch>
        </p:blipFill>
        <p:spPr bwMode="auto">
          <a:xfrm>
            <a:off x="585787" y="1600994"/>
            <a:ext cx="3781425" cy="4524375"/>
          </a:xfrm>
          <a:prstGeom prst="rect">
            <a:avLst/>
          </a:prstGeom>
          <a:noFill/>
          <a:ln w="9525">
            <a:noFill/>
            <a:miter lim="800000"/>
            <a:headEnd/>
            <a:tailEnd/>
          </a:ln>
        </p:spPr>
      </p:pic>
      <p:pic>
        <p:nvPicPr>
          <p:cNvPr id="2053" name="Picture 5"/>
          <p:cNvPicPr>
            <a:picLocks noGrp="1" noChangeAspect="1" noChangeArrowheads="1"/>
          </p:cNvPicPr>
          <p:nvPr>
            <p:ph sz="half" idx="2"/>
          </p:nvPr>
        </p:nvPicPr>
        <p:blipFill>
          <a:blip r:embed="rId3" cstate="print"/>
          <a:srcRect/>
          <a:stretch>
            <a:fillRect/>
          </a:stretch>
        </p:blipFill>
        <p:spPr bwMode="auto">
          <a:xfrm>
            <a:off x="4648200" y="1628800"/>
            <a:ext cx="4038600" cy="45365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Then coordinate the steel reinforcement and compare with</a:t>
            </a:r>
            <a:r>
              <a:rPr lang="en-US" dirty="0"/>
              <a:t> </a:t>
            </a:r>
            <a:r>
              <a:rPr lang="en-US" dirty="0" err="1"/>
              <a:t>As</a:t>
            </a:r>
            <a:r>
              <a:rPr lang="en-US" baseline="-25000" dirty="0" err="1"/>
              <a:t>min</a:t>
            </a:r>
            <a:r>
              <a:rPr lang="en-US" dirty="0" smtClean="0"/>
              <a:t> </a:t>
            </a:r>
            <a:endParaRPr lang="ar-SA" dirty="0"/>
          </a:p>
        </p:txBody>
      </p:sp>
      <p:sp>
        <p:nvSpPr>
          <p:cNvPr id="3" name="Text Placeholder 2"/>
          <p:cNvSpPr>
            <a:spLocks noGrp="1"/>
          </p:cNvSpPr>
          <p:nvPr>
            <p:ph type="body" idx="1"/>
          </p:nvPr>
        </p:nvSpPr>
        <p:spPr/>
        <p:txBody>
          <a:bodyPr/>
          <a:lstStyle/>
          <a:p>
            <a:pPr algn="ctr"/>
            <a:r>
              <a:rPr lang="en-US" dirty="0" smtClean="0"/>
              <a:t>flexure :</a:t>
            </a:r>
            <a:endParaRPr lang="ar-SA" dirty="0"/>
          </a:p>
        </p:txBody>
      </p:sp>
      <mc:AlternateContent xmlns:mc="http://schemas.openxmlformats.org/markup-compatibility/2006">
        <mc:Choice xmlns:a14="http://schemas.microsoft.com/office/drawing/2010/main" Requires="a14">
          <p:sp>
            <p:nvSpPr>
              <p:cNvPr id="4" name="Content Placeholder 3"/>
              <p:cNvSpPr>
                <a:spLocks noGrp="1"/>
              </p:cNvSpPr>
              <p:nvPr>
                <p:ph sz="half" idx="2"/>
              </p:nvPr>
            </p:nvSpPr>
            <p:spPr/>
            <p:txBody>
              <a:bodyPr>
                <a:normAutofit lnSpcReduction="10000"/>
              </a:bodyPr>
              <a:lstStyle/>
              <a:p>
                <a:pPr marL="0" indent="0" algn="l">
                  <a:buNone/>
                </a:pPr>
                <a14:m>
                  <m:oMathPara xmlns:m="http://schemas.openxmlformats.org/officeDocument/2006/math">
                    <m:oMathParaPr>
                      <m:jc m:val="centerGroup"/>
                    </m:oMathParaPr>
                    <m:oMath xmlns:m="http://schemas.openxmlformats.org/officeDocument/2006/math">
                      <m:sSub>
                        <m:sSubPr>
                          <m:ctrlPr>
                            <a:rPr lang="en-US" b="1" i="1"/>
                          </m:ctrlPr>
                        </m:sSubPr>
                        <m:e>
                          <m:r>
                            <a:rPr lang="en-US" b="1" i="1"/>
                            <m:t>𝝆</m:t>
                          </m:r>
                        </m:e>
                        <m:sub>
                          <m:r>
                            <a:rPr lang="en-US" b="1" i="1"/>
                            <m:t>𝒎𝒊𝒏</m:t>
                          </m:r>
                        </m:sub>
                      </m:sSub>
                      <m:r>
                        <a:rPr lang="en-US" b="1" i="1"/>
                        <m:t>=</m:t>
                      </m:r>
                      <m:f>
                        <m:fPr>
                          <m:ctrlPr>
                            <a:rPr lang="en-US" b="1" i="1"/>
                          </m:ctrlPr>
                        </m:fPr>
                        <m:num>
                          <m:r>
                            <a:rPr lang="en-US" b="1" i="1"/>
                            <m:t>𝟏</m:t>
                          </m:r>
                          <m:r>
                            <a:rPr lang="en-US" b="1" i="1"/>
                            <m:t>.</m:t>
                          </m:r>
                          <m:r>
                            <a:rPr lang="en-US" b="1" i="1"/>
                            <m:t>𝟒</m:t>
                          </m:r>
                        </m:num>
                        <m:den>
                          <m:sSub>
                            <m:sSubPr>
                              <m:ctrlPr>
                                <a:rPr lang="en-US" b="1" i="1"/>
                              </m:ctrlPr>
                            </m:sSubPr>
                            <m:e>
                              <m:r>
                                <a:rPr lang="en-US" b="1" i="1"/>
                                <m:t>𝒇</m:t>
                              </m:r>
                            </m:e>
                            <m:sub>
                              <m:r>
                                <a:rPr lang="en-US" b="1" i="1"/>
                                <m:t>𝒚</m:t>
                              </m:r>
                            </m:sub>
                          </m:sSub>
                        </m:den>
                      </m:f>
                      <m:r>
                        <a:rPr lang="en-US" b="1" i="1"/>
                        <m:t>=</m:t>
                      </m:r>
                      <m:f>
                        <m:fPr>
                          <m:ctrlPr>
                            <a:rPr lang="en-US" b="1" i="1"/>
                          </m:ctrlPr>
                        </m:fPr>
                        <m:num>
                          <m:r>
                            <a:rPr lang="en-US" b="1" i="1"/>
                            <m:t>𝟏</m:t>
                          </m:r>
                          <m:r>
                            <a:rPr lang="en-US" b="1" i="1"/>
                            <m:t>.</m:t>
                          </m:r>
                          <m:r>
                            <a:rPr lang="en-US" b="1" i="1"/>
                            <m:t>𝟒</m:t>
                          </m:r>
                        </m:num>
                        <m:den>
                          <m:r>
                            <a:rPr lang="en-US" b="1" i="1"/>
                            <m:t>𝟒𝟐𝟎</m:t>
                          </m:r>
                        </m:den>
                      </m:f>
                      <m:r>
                        <a:rPr lang="en-US" b="1" i="1"/>
                        <m:t>=</m:t>
                      </m:r>
                      <m:r>
                        <a:rPr lang="en-US" b="1" i="1"/>
                        <m:t>𝟎</m:t>
                      </m:r>
                      <m:r>
                        <a:rPr lang="en-US" b="1" i="1"/>
                        <m:t>.</m:t>
                      </m:r>
                      <m:r>
                        <a:rPr lang="en-US" b="1" i="1"/>
                        <m:t>𝟎𝟎𝟑𝟑</m:t>
                      </m:r>
                    </m:oMath>
                  </m:oMathPara>
                </a14:m>
                <a:endParaRPr lang="en-US" b="1" dirty="0"/>
              </a:p>
              <a:p>
                <a:pPr marL="0" indent="0" algn="l">
                  <a:buNone/>
                </a:pPr>
                <a:r>
                  <a:rPr lang="en-US" b="1" dirty="0" smtClean="0"/>
                  <a:t>After compute</a:t>
                </a:r>
                <a:r>
                  <a:rPr lang="en-US" b="1" dirty="0"/>
                  <a:t> </a:t>
                </a:r>
                <a:r>
                  <a:rPr lang="en-US" b="1" dirty="0" err="1" smtClean="0"/>
                  <a:t>As</a:t>
                </a:r>
                <a:r>
                  <a:rPr lang="en-US" b="1" baseline="-25000" dirty="0" err="1" smtClean="0"/>
                  <a:t>min</a:t>
                </a:r>
                <a:r>
                  <a:rPr lang="en-US" b="1" dirty="0" smtClean="0"/>
                  <a:t> </a:t>
                </a:r>
              </a:p>
              <a:p>
                <a:pPr marL="0" indent="0" algn="l">
                  <a:buNone/>
                </a:pPr>
                <a:r>
                  <a:rPr lang="en-US" b="1" dirty="0" smtClean="0"/>
                  <a:t>And compare it with the flexure reinforcement we add the longitudinal torsion steel after divided it along 3 or 4 levels cross the beam depend on the beam depth</a:t>
                </a:r>
                <a:r>
                  <a:rPr lang="en-US" dirty="0" smtClean="0"/>
                  <a:t>.</a:t>
                </a:r>
                <a:endParaRPr lang="ar-SA" dirty="0"/>
              </a:p>
            </p:txBody>
          </p:sp>
        </mc:Choice>
        <mc:Fallback>
          <p:sp>
            <p:nvSpPr>
              <p:cNvPr id="4" name="Content Placeholder 3"/>
              <p:cNvSpPr>
                <a:spLocks noGrp="1" noRot="1" noChangeAspect="1" noMove="1" noResize="1" noEditPoints="1" noAdjustHandles="1" noChangeArrowheads="1" noChangeShapeType="1" noTextEdit="1"/>
              </p:cNvSpPr>
              <p:nvPr>
                <p:ph sz="half" idx="2"/>
              </p:nvPr>
            </p:nvSpPr>
            <p:spPr>
              <a:blipFill rotWithShape="1">
                <a:blip r:embed="rId2"/>
                <a:stretch>
                  <a:fillRect l="-2112" r="-1207"/>
                </a:stretch>
              </a:blipFill>
            </p:spPr>
            <p:txBody>
              <a:bodyPr/>
              <a:lstStyle/>
              <a:p>
                <a:r>
                  <a:rPr lang="ar-SA">
                    <a:noFill/>
                  </a:rPr>
                  <a:t> </a:t>
                </a:r>
              </a:p>
            </p:txBody>
          </p:sp>
        </mc:Fallback>
      </mc:AlternateContent>
      <p:sp>
        <p:nvSpPr>
          <p:cNvPr id="5" name="Text Placeholder 4"/>
          <p:cNvSpPr>
            <a:spLocks noGrp="1"/>
          </p:cNvSpPr>
          <p:nvPr>
            <p:ph type="body" sz="quarter" idx="3"/>
          </p:nvPr>
        </p:nvSpPr>
        <p:spPr/>
        <p:txBody>
          <a:bodyPr/>
          <a:lstStyle/>
          <a:p>
            <a:pPr algn="ctr"/>
            <a:r>
              <a:rPr lang="en-US" dirty="0" smtClean="0"/>
              <a:t>Shear :</a:t>
            </a:r>
            <a:endParaRPr lang="ar-SA" dirty="0"/>
          </a:p>
        </p:txBody>
      </p:sp>
      <mc:AlternateContent xmlns:mc="http://schemas.openxmlformats.org/markup-compatibility/2006">
        <mc:Choice xmlns:a14="http://schemas.microsoft.com/office/drawing/2010/main" Requires="a14">
          <p:sp>
            <p:nvSpPr>
              <p:cNvPr id="6" name="Content Placeholder 5"/>
              <p:cNvSpPr>
                <a:spLocks noGrp="1"/>
              </p:cNvSpPr>
              <p:nvPr>
                <p:ph sz="quarter" idx="4"/>
              </p:nvPr>
            </p:nvSpPr>
            <p:spPr>
              <a:xfrm>
                <a:off x="4644008" y="2204864"/>
                <a:ext cx="4041775" cy="3951288"/>
              </a:xfrm>
            </p:spPr>
            <p:txBody>
              <a:bodyPr>
                <a:normAutofit/>
              </a:bodyPr>
              <a:lstStyle/>
              <a:p>
                <a:pPr marL="0" indent="0" algn="l">
                  <a:buNone/>
                </a:pPr>
                <a:r>
                  <a:rPr lang="en-US" sz="1800" b="1" dirty="0" smtClean="0"/>
                  <a:t>(</a:t>
                </a:r>
                <a14:m>
                  <m:oMath xmlns:m="http://schemas.openxmlformats.org/officeDocument/2006/math">
                    <m:f>
                      <m:fPr>
                        <m:ctrlPr>
                          <a:rPr lang="en-US" sz="1800" b="1" i="1"/>
                        </m:ctrlPr>
                      </m:fPr>
                      <m:num>
                        <m:r>
                          <a:rPr lang="en-US" sz="1800" b="1"/>
                          <m:t> </m:t>
                        </m:r>
                        <m:sSub>
                          <m:sSubPr>
                            <m:ctrlPr>
                              <a:rPr lang="en-US" sz="1800" b="1" i="1"/>
                            </m:ctrlPr>
                          </m:sSubPr>
                          <m:e>
                            <m:r>
                              <a:rPr lang="en-US" sz="1800" b="1" i="1"/>
                              <m:t>𝑨</m:t>
                            </m:r>
                          </m:e>
                          <m:sub>
                            <m:r>
                              <a:rPr lang="en-US" sz="1800" b="1" i="1"/>
                              <m:t>𝒗</m:t>
                            </m:r>
                          </m:sub>
                        </m:sSub>
                      </m:num>
                      <m:den>
                        <m:r>
                          <a:rPr lang="en-US" sz="1800" b="1" i="1"/>
                          <m:t>𝒔</m:t>
                        </m:r>
                      </m:den>
                    </m:f>
                    <m:r>
                      <a:rPr lang="en-US" sz="1800" b="1"/>
                      <m:t> )</m:t>
                    </m:r>
                  </m:oMath>
                </a14:m>
                <a:r>
                  <a:rPr lang="en-US" sz="1800" b="1" dirty="0"/>
                  <a:t> min. = max of </a:t>
                </a:r>
                <a14:m>
                  <m:oMath xmlns:m="http://schemas.openxmlformats.org/officeDocument/2006/math">
                    <m:d>
                      <m:dPr>
                        <m:begChr m:val="{"/>
                        <m:endChr m:val=""/>
                        <m:ctrlPr>
                          <a:rPr lang="en-US" sz="1800" b="1" i="1"/>
                        </m:ctrlPr>
                      </m:dPr>
                      <m:e>
                        <m:eqArr>
                          <m:eqArrPr>
                            <m:ctrlPr>
                              <a:rPr lang="en-US" sz="1800" b="1" i="1"/>
                            </m:ctrlPr>
                          </m:eqArrPr>
                          <m:e>
                            <m:r>
                              <a:rPr lang="en-US" sz="1800" b="1" i="1"/>
                              <m:t>𝟑</m:t>
                            </m:r>
                            <m:r>
                              <a:rPr lang="en-US" sz="1800" b="1" i="1"/>
                              <m:t>.</m:t>
                            </m:r>
                            <m:r>
                              <a:rPr lang="en-US" sz="1800" b="1" i="1"/>
                              <m:t>𝟓</m:t>
                            </m:r>
                            <m:f>
                              <m:fPr>
                                <m:ctrlPr>
                                  <a:rPr lang="en-US" sz="1800" b="1" i="1"/>
                                </m:ctrlPr>
                              </m:fPr>
                              <m:num>
                                <m:sSub>
                                  <m:sSubPr>
                                    <m:ctrlPr>
                                      <a:rPr lang="en-US" sz="1800" b="1" i="1"/>
                                    </m:ctrlPr>
                                  </m:sSubPr>
                                  <m:e>
                                    <m:r>
                                      <a:rPr lang="en-US" sz="1800" b="1" i="1"/>
                                      <m:t>𝒃</m:t>
                                    </m:r>
                                  </m:e>
                                  <m:sub>
                                    <m:r>
                                      <a:rPr lang="en-US" sz="1800" b="1" i="1"/>
                                      <m:t>𝒘</m:t>
                                    </m:r>
                                  </m:sub>
                                </m:sSub>
                              </m:num>
                              <m:den>
                                <m:sSub>
                                  <m:sSubPr>
                                    <m:ctrlPr>
                                      <a:rPr lang="en-US" sz="1800" b="1" i="1"/>
                                    </m:ctrlPr>
                                  </m:sSubPr>
                                  <m:e>
                                    <m:r>
                                      <a:rPr lang="en-US" sz="1800" b="1" i="1"/>
                                      <m:t>𝒇</m:t>
                                    </m:r>
                                  </m:e>
                                  <m:sub>
                                    <m:r>
                                      <a:rPr lang="en-US" sz="1800" b="1" i="1"/>
                                      <m:t>𝒚</m:t>
                                    </m:r>
                                  </m:sub>
                                </m:sSub>
                              </m:den>
                            </m:f>
                          </m:e>
                          <m:e>
                            <m:f>
                              <m:fPr>
                                <m:ctrlPr>
                                  <a:rPr lang="en-US" sz="1800" b="1" i="1"/>
                                </m:ctrlPr>
                              </m:fPr>
                              <m:num>
                                <m:r>
                                  <a:rPr lang="en-US" sz="1800" b="1" i="1"/>
                                  <m:t>𝟎</m:t>
                                </m:r>
                                <m:r>
                                  <a:rPr lang="en-US" sz="1800" b="1" i="1"/>
                                  <m:t>.</m:t>
                                </m:r>
                                <m:r>
                                  <a:rPr lang="en-US" sz="1800" b="1" i="1"/>
                                  <m:t>𝟐</m:t>
                                </m:r>
                                <m:rad>
                                  <m:radPr>
                                    <m:degHide m:val="on"/>
                                    <m:ctrlPr>
                                      <a:rPr lang="en-US" sz="1800" b="1" i="1"/>
                                    </m:ctrlPr>
                                  </m:radPr>
                                  <m:deg/>
                                  <m:e>
                                    <m:sSubSup>
                                      <m:sSubSupPr>
                                        <m:ctrlPr>
                                          <a:rPr lang="en-US" sz="1800" b="1" i="1"/>
                                        </m:ctrlPr>
                                      </m:sSubSupPr>
                                      <m:e>
                                        <m:r>
                                          <a:rPr lang="en-US" sz="1800" b="1" i="1"/>
                                          <m:t>𝒇</m:t>
                                        </m:r>
                                      </m:e>
                                      <m:sub>
                                        <m:r>
                                          <a:rPr lang="en-US" sz="1800" b="1" i="1"/>
                                          <m:t>𝒄</m:t>
                                        </m:r>
                                      </m:sub>
                                      <m:sup>
                                        <m:r>
                                          <a:rPr lang="en-US" sz="1800" b="1" i="1"/>
                                          <m:t>′</m:t>
                                        </m:r>
                                      </m:sup>
                                    </m:sSubSup>
                                  </m:e>
                                </m:rad>
                                <m:r>
                                  <a:rPr lang="en-US" sz="1800" b="1" i="1"/>
                                  <m:t> </m:t>
                                </m:r>
                                <m:sSub>
                                  <m:sSubPr>
                                    <m:ctrlPr>
                                      <a:rPr lang="en-US" sz="1800" b="1" i="1"/>
                                    </m:ctrlPr>
                                  </m:sSubPr>
                                  <m:e>
                                    <m:r>
                                      <a:rPr lang="en-US" sz="1800" b="1" i="1"/>
                                      <m:t>𝒃</m:t>
                                    </m:r>
                                  </m:e>
                                  <m:sub>
                                    <m:r>
                                      <a:rPr lang="en-US" sz="1800" b="1" i="1"/>
                                      <m:t>𝒘</m:t>
                                    </m:r>
                                  </m:sub>
                                </m:sSub>
                              </m:num>
                              <m:den>
                                <m:sSub>
                                  <m:sSubPr>
                                    <m:ctrlPr>
                                      <a:rPr lang="en-US" sz="1800" b="1" i="1"/>
                                    </m:ctrlPr>
                                  </m:sSubPr>
                                  <m:e>
                                    <m:r>
                                      <a:rPr lang="en-US" sz="1800" b="1" i="1"/>
                                      <m:t>𝒇</m:t>
                                    </m:r>
                                  </m:e>
                                  <m:sub>
                                    <m:r>
                                      <a:rPr lang="en-US" sz="1800" b="1" i="1"/>
                                      <m:t>𝒚</m:t>
                                    </m:r>
                                  </m:sub>
                                </m:sSub>
                              </m:den>
                            </m:f>
                          </m:e>
                        </m:eqArr>
                      </m:e>
                    </m:d>
                    <m:r>
                      <a:rPr lang="en-US" sz="1800" i="1"/>
                      <m:t> </m:t>
                    </m:r>
                  </m:oMath>
                </a14:m>
                <a:endParaRPr lang="ar-SA" sz="2000" b="1" dirty="0" smtClean="0"/>
              </a:p>
              <a:p>
                <a:pPr marL="0" indent="0" algn="l">
                  <a:buNone/>
                </a:pPr>
                <a14:m>
                  <m:oMathPara xmlns:m="http://schemas.openxmlformats.org/officeDocument/2006/math">
                    <m:oMathParaPr>
                      <m:jc m:val="centerGroup"/>
                    </m:oMathParaPr>
                    <m:oMath xmlns:m="http://schemas.openxmlformats.org/officeDocument/2006/math">
                      <m:d>
                        <m:dPr>
                          <m:ctrlPr>
                            <a:rPr lang="en-US" sz="2000" b="1" i="1"/>
                          </m:ctrlPr>
                        </m:dPr>
                        <m:e>
                          <m:f>
                            <m:fPr>
                              <m:ctrlPr>
                                <a:rPr lang="en-US" sz="2000" b="1" i="1"/>
                              </m:ctrlPr>
                            </m:fPr>
                            <m:num>
                              <m:sSub>
                                <m:sSubPr>
                                  <m:ctrlPr>
                                    <a:rPr lang="en-US" sz="2000" b="1" i="1"/>
                                  </m:ctrlPr>
                                </m:sSubPr>
                                <m:e>
                                  <m:r>
                                    <a:rPr lang="en-US" sz="2000" b="1" i="1"/>
                                    <m:t>𝑨</m:t>
                                  </m:r>
                                </m:e>
                                <m:sub>
                                  <m:r>
                                    <a:rPr lang="en-US" sz="2000" b="1" i="1"/>
                                    <m:t>𝒗</m:t>
                                  </m:r>
                                </m:sub>
                              </m:sSub>
                              <m:r>
                                <a:rPr lang="en-US" sz="2000" b="1"/>
                                <m:t> </m:t>
                              </m:r>
                            </m:num>
                            <m:den>
                              <m:r>
                                <a:rPr lang="en-US" sz="2000" b="1" i="1"/>
                                <m:t>𝒔</m:t>
                              </m:r>
                            </m:den>
                          </m:f>
                        </m:e>
                      </m:d>
                      <m:r>
                        <a:rPr lang="en-US" sz="2000" b="1" i="0" smtClean="0">
                          <a:latin typeface="Cambria Math"/>
                        </a:rPr>
                        <m:t>+</m:t>
                      </m:r>
                      <m:r>
                        <a:rPr lang="en-US" sz="2000" b="1" i="1"/>
                        <m:t>𝟐</m:t>
                      </m:r>
                      <m:d>
                        <m:dPr>
                          <m:ctrlPr>
                            <a:rPr lang="en-US" sz="2000" b="1" i="1"/>
                          </m:ctrlPr>
                        </m:dPr>
                        <m:e>
                          <m:f>
                            <m:fPr>
                              <m:ctrlPr>
                                <a:rPr lang="en-US" sz="2000" b="1" i="1"/>
                              </m:ctrlPr>
                            </m:fPr>
                            <m:num>
                              <m:sSub>
                                <m:sSubPr>
                                  <m:ctrlPr>
                                    <a:rPr lang="en-US" sz="2000" b="1" i="1"/>
                                  </m:ctrlPr>
                                </m:sSubPr>
                                <m:e>
                                  <m:r>
                                    <a:rPr lang="en-US" sz="2000" b="1" i="1"/>
                                    <m:t>𝑨</m:t>
                                  </m:r>
                                </m:e>
                                <m:sub>
                                  <m:r>
                                    <a:rPr lang="en-US" sz="2000" b="1" i="1"/>
                                    <m:t>𝒕</m:t>
                                  </m:r>
                                </m:sub>
                              </m:sSub>
                              <m:r>
                                <a:rPr lang="en-US" sz="2000" b="1"/>
                                <m:t> </m:t>
                              </m:r>
                            </m:num>
                            <m:den>
                              <m:r>
                                <a:rPr lang="en-US" sz="2000" b="1" i="1"/>
                                <m:t>𝒔</m:t>
                              </m:r>
                            </m:den>
                          </m:f>
                        </m:e>
                      </m:d>
                      <m:r>
                        <a:rPr lang="en-US" sz="2000" b="1" i="0" smtClean="0">
                          <a:latin typeface="Cambria Math"/>
                        </a:rPr>
                        <m:t>𝐬𝐡𝐨𝐮𝐥𝐝</m:t>
                      </m:r>
                      <m:r>
                        <a:rPr lang="en-US" sz="2000" b="1" i="0" smtClean="0">
                          <a:latin typeface="Cambria Math"/>
                        </a:rPr>
                        <m:t> </m:t>
                      </m:r>
                      <m:r>
                        <a:rPr lang="en-US" sz="2000" b="1" i="0" smtClean="0">
                          <a:latin typeface="Cambria Math"/>
                        </a:rPr>
                        <m:t>𝐛𝐞</m:t>
                      </m:r>
                      <m:r>
                        <a:rPr lang="en-US" sz="2000" b="1" i="0" smtClean="0">
                          <a:latin typeface="Cambria Math"/>
                        </a:rPr>
                        <m:t> </m:t>
                      </m:r>
                      <m:r>
                        <a:rPr lang="en-US" sz="2000" b="1" i="0" smtClean="0">
                          <a:latin typeface="Cambria Math"/>
                        </a:rPr>
                        <m:t>𝐠𝐫𝐞𝐚𝐭𝐞𝐫</m:t>
                      </m:r>
                    </m:oMath>
                  </m:oMathPara>
                </a14:m>
                <a:endParaRPr lang="en-US" sz="2000" b="1" i="0" dirty="0" smtClean="0">
                  <a:latin typeface="Cambria Math"/>
                </a:endParaRPr>
              </a:p>
              <a:p>
                <a:pPr marL="0" indent="0" algn="l">
                  <a:buNone/>
                </a:pPr>
                <a14:m>
                  <m:oMathPara xmlns:m="http://schemas.openxmlformats.org/officeDocument/2006/math">
                    <m:oMathParaPr>
                      <m:jc m:val="centerGroup"/>
                    </m:oMathParaPr>
                    <m:oMath xmlns:m="http://schemas.openxmlformats.org/officeDocument/2006/math">
                      <m:r>
                        <a:rPr lang="en-US" sz="2000" b="1" i="0" smtClean="0">
                          <a:latin typeface="Cambria Math"/>
                        </a:rPr>
                        <m:t> </m:t>
                      </m:r>
                      <m:r>
                        <a:rPr lang="en-US" sz="2000" b="1" i="0" smtClean="0">
                          <a:latin typeface="Cambria Math"/>
                        </a:rPr>
                        <m:t>𝐭𝐡𝐚𝐧</m:t>
                      </m:r>
                    </m:oMath>
                  </m:oMathPara>
                </a14:m>
                <a:endParaRPr lang="en-US" sz="2000" b="1" i="0" dirty="0" smtClean="0">
                  <a:latin typeface="Cambria Math"/>
                </a:endParaRPr>
              </a:p>
              <a:p>
                <a:pPr marL="0" indent="0" algn="l">
                  <a:buNone/>
                </a:pPr>
                <a14:m>
                  <m:oMathPara xmlns:m="http://schemas.openxmlformats.org/officeDocument/2006/math">
                    <m:oMathParaPr>
                      <m:jc m:val="centerGroup"/>
                    </m:oMathParaPr>
                    <m:oMath xmlns:m="http://schemas.openxmlformats.org/officeDocument/2006/math">
                      <m:r>
                        <a:rPr lang="en-US" sz="2000" b="1"/>
                        <m:t> </m:t>
                      </m:r>
                      <m:d>
                        <m:dPr>
                          <m:ctrlPr>
                            <a:rPr lang="en-US" sz="2000" b="1" i="1"/>
                          </m:ctrlPr>
                        </m:dPr>
                        <m:e>
                          <m:f>
                            <m:fPr>
                              <m:ctrlPr>
                                <a:rPr lang="en-US" sz="2000" b="1" i="1"/>
                              </m:ctrlPr>
                            </m:fPr>
                            <m:num>
                              <m:sSub>
                                <m:sSubPr>
                                  <m:ctrlPr>
                                    <a:rPr lang="en-US" sz="2000" b="1" i="1"/>
                                  </m:ctrlPr>
                                </m:sSubPr>
                                <m:e>
                                  <m:r>
                                    <a:rPr lang="en-US" sz="2000" b="1" i="1"/>
                                    <m:t>𝑨</m:t>
                                  </m:r>
                                </m:e>
                                <m:sub>
                                  <m:r>
                                    <a:rPr lang="en-US" sz="2000" b="1" i="1"/>
                                    <m:t>𝒗</m:t>
                                  </m:r>
                                </m:sub>
                              </m:sSub>
                              <m:r>
                                <a:rPr lang="en-US" sz="2000" b="1"/>
                                <m:t> </m:t>
                              </m:r>
                            </m:num>
                            <m:den>
                              <m:r>
                                <a:rPr lang="en-US" sz="2000" b="1" i="1"/>
                                <m:t>𝒔</m:t>
                              </m:r>
                            </m:den>
                          </m:f>
                        </m:e>
                      </m:d>
                      <m:r>
                        <a:rPr lang="en-US" sz="2000" b="1" i="1"/>
                        <m:t>𝐦𝐢𝐧</m:t>
                      </m:r>
                      <m:r>
                        <a:rPr lang="en-US" sz="2000" b="1" i="0" smtClean="0">
                          <a:latin typeface="Cambria Math"/>
                        </a:rPr>
                        <m:t> </m:t>
                      </m:r>
                      <m:r>
                        <a:rPr lang="en-US" sz="2000" b="1" i="0" smtClean="0">
                          <a:latin typeface="Cambria Math"/>
                        </a:rPr>
                        <m:t>𝐢𝐟</m:t>
                      </m:r>
                      <m:r>
                        <a:rPr lang="en-US" sz="2000" b="1" i="0" smtClean="0">
                          <a:latin typeface="Cambria Math"/>
                        </a:rPr>
                        <m:t> </m:t>
                      </m:r>
                      <m:r>
                        <a:rPr lang="en-US" sz="2000" b="1" i="0" smtClean="0">
                          <a:latin typeface="Cambria Math"/>
                        </a:rPr>
                        <m:t>𝐧𝐨𝐭</m:t>
                      </m:r>
                      <m:r>
                        <a:rPr lang="en-US" sz="2000" b="1" i="0" smtClean="0">
                          <a:latin typeface="Cambria Math"/>
                        </a:rPr>
                        <m:t> </m:t>
                      </m:r>
                      <m:r>
                        <a:rPr lang="en-US" sz="2000" b="1" i="0" smtClean="0">
                          <a:latin typeface="Cambria Math"/>
                        </a:rPr>
                        <m:t>𝐮𝐬𝐞</m:t>
                      </m:r>
                      <m:d>
                        <m:dPr>
                          <m:ctrlPr>
                            <a:rPr lang="en-US" sz="2000" b="1" i="1"/>
                          </m:ctrlPr>
                        </m:dPr>
                        <m:e>
                          <m:f>
                            <m:fPr>
                              <m:ctrlPr>
                                <a:rPr lang="en-US" sz="2000" b="1" i="1"/>
                              </m:ctrlPr>
                            </m:fPr>
                            <m:num>
                              <m:sSub>
                                <m:sSubPr>
                                  <m:ctrlPr>
                                    <a:rPr lang="en-US" sz="2000" b="1" i="1"/>
                                  </m:ctrlPr>
                                </m:sSubPr>
                                <m:e>
                                  <m:r>
                                    <a:rPr lang="en-US" sz="2000" b="1" i="1"/>
                                    <m:t>𝑨</m:t>
                                  </m:r>
                                </m:e>
                                <m:sub>
                                  <m:r>
                                    <a:rPr lang="en-US" sz="2000" b="1" i="1"/>
                                    <m:t>𝒗</m:t>
                                  </m:r>
                                </m:sub>
                              </m:sSub>
                              <m:r>
                                <a:rPr lang="en-US" sz="2000" b="1"/>
                                <m:t> </m:t>
                              </m:r>
                            </m:num>
                            <m:den>
                              <m:r>
                                <a:rPr lang="en-US" sz="2000" b="1" i="1"/>
                                <m:t>𝒔</m:t>
                              </m:r>
                            </m:den>
                          </m:f>
                        </m:e>
                      </m:d>
                      <m:r>
                        <a:rPr lang="en-US" sz="2000" b="1" i="1"/>
                        <m:t>𝐦𝐢𝐧</m:t>
                      </m:r>
                    </m:oMath>
                  </m:oMathPara>
                </a14:m>
                <a:endParaRPr lang="en-US" sz="2000" b="1" dirty="0" smtClean="0"/>
              </a:p>
              <a:p>
                <a:pPr marL="0" indent="0" algn="l">
                  <a:buNone/>
                </a:pPr>
                <a:r>
                  <a:rPr lang="en-US" sz="2000" b="1" dirty="0" smtClean="0"/>
                  <a:t> and take care of max spacing between stirrups</a:t>
                </a:r>
                <a:r>
                  <a:rPr lang="en-US" sz="2000" b="1" dirty="0"/>
                  <a:t> S = min</a:t>
                </a:r>
                <a14:m>
                  <m:oMath xmlns:m="http://schemas.openxmlformats.org/officeDocument/2006/math">
                    <m:d>
                      <m:dPr>
                        <m:begChr m:val="{"/>
                        <m:endChr m:val="}"/>
                        <m:ctrlPr>
                          <a:rPr lang="en-US" sz="2000" b="1" i="1">
                            <a:latin typeface="Cambria Math"/>
                          </a:rPr>
                        </m:ctrlPr>
                      </m:dPr>
                      <m:e>
                        <m:r>
                          <a:rPr lang="en-US" sz="2000" b="1" i="1">
                            <a:latin typeface="Cambria Math"/>
                          </a:rPr>
                          <m:t> </m:t>
                        </m:r>
                        <m:f>
                          <m:fPr>
                            <m:ctrlPr>
                              <a:rPr lang="en-US" sz="2000" b="1" i="1">
                                <a:latin typeface="Cambria Math"/>
                              </a:rPr>
                            </m:ctrlPr>
                          </m:fPr>
                          <m:num>
                            <m:r>
                              <a:rPr lang="en-US" sz="2000" b="1" i="1">
                                <a:latin typeface="Cambria Math"/>
                              </a:rPr>
                              <m:t>𝒅</m:t>
                            </m:r>
                          </m:num>
                          <m:den>
                            <m:r>
                              <a:rPr lang="en-US" sz="2000" b="1" i="1">
                                <a:latin typeface="Cambria Math"/>
                              </a:rPr>
                              <m:t>𝟐</m:t>
                            </m:r>
                          </m:den>
                        </m:f>
                        <m:r>
                          <a:rPr lang="en-US" sz="2000" b="1" i="1">
                            <a:latin typeface="Cambria Math"/>
                          </a:rPr>
                          <m:t>, </m:t>
                        </m:r>
                        <m:r>
                          <a:rPr lang="en-US" sz="2000" b="1" i="1">
                            <a:latin typeface="Cambria Math"/>
                          </a:rPr>
                          <m:t>𝟔𝟎</m:t>
                        </m:r>
                        <m:r>
                          <a:rPr lang="en-US" sz="2000" b="1" i="1">
                            <a:latin typeface="Cambria Math"/>
                          </a:rPr>
                          <m:t>𝒄𝒎</m:t>
                        </m:r>
                      </m:e>
                    </m:d>
                    <m:r>
                      <a:rPr lang="en-US" sz="2000" b="0" i="0" smtClean="0">
                        <a:latin typeface="Cambria Math"/>
                      </a:rPr>
                      <m:t>.</m:t>
                    </m:r>
                  </m:oMath>
                </a14:m>
                <a:endParaRPr lang="ar-SA" sz="2000" dirty="0"/>
              </a:p>
            </p:txBody>
          </p:sp>
        </mc:Choice>
        <mc:Fallback>
          <p:sp>
            <p:nvSpPr>
              <p:cNvPr id="6" name="Content Placeholder 5"/>
              <p:cNvSpPr>
                <a:spLocks noGrp="1" noRot="1" noChangeAspect="1" noMove="1" noResize="1" noEditPoints="1" noAdjustHandles="1" noChangeArrowheads="1" noChangeShapeType="1" noTextEdit="1"/>
              </p:cNvSpPr>
              <p:nvPr>
                <p:ph sz="quarter" idx="4"/>
              </p:nvPr>
            </p:nvSpPr>
            <p:spPr>
              <a:xfrm>
                <a:off x="4644008" y="2204864"/>
                <a:ext cx="4041775" cy="3951288"/>
              </a:xfrm>
              <a:blipFill rotWithShape="1">
                <a:blip r:embed="rId3"/>
                <a:stretch>
                  <a:fillRect l="-1508" b="-154"/>
                </a:stretch>
              </a:blipFill>
            </p:spPr>
            <p:txBody>
              <a:bodyPr/>
              <a:lstStyle/>
              <a:p>
                <a:r>
                  <a:rPr lang="ar-SA">
                    <a:noFill/>
                  </a:rPr>
                  <a:t> </a:t>
                </a:r>
              </a:p>
            </p:txBody>
          </p:sp>
        </mc:Fallback>
      </mc:AlternateContent>
    </p:spTree>
    <p:extLst>
      <p:ext uri="{BB962C8B-B14F-4D97-AF65-F5344CB8AC3E}">
        <p14:creationId xmlns:p14="http://schemas.microsoft.com/office/powerpoint/2010/main" val="22600666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t>Design of columns :</a:t>
            </a:r>
            <a:endParaRPr lang="ar-SA" sz="4000" dirty="0"/>
          </a:p>
        </p:txBody>
      </p:sp>
      <mc:AlternateContent xmlns:mc="http://schemas.openxmlformats.org/markup-compatibility/2006">
        <mc:Choice xmlns:a14="http://schemas.microsoft.com/office/drawing/2010/main" Requires="a14">
          <p:sp>
            <p:nvSpPr>
              <p:cNvPr id="4" name="Text Placeholder 3"/>
              <p:cNvSpPr>
                <a:spLocks noGrp="1"/>
              </p:cNvSpPr>
              <p:nvPr>
                <p:ph type="body" sz="half" idx="2"/>
              </p:nvPr>
            </p:nvSpPr>
            <p:spPr/>
            <p:txBody>
              <a:bodyPr>
                <a:normAutofit lnSpcReduction="10000"/>
              </a:bodyPr>
              <a:lstStyle/>
              <a:p>
                <a:pPr algn="l"/>
                <a:r>
                  <a:rPr lang="en-US" dirty="0"/>
                  <a:t>d</a:t>
                </a:r>
                <a:r>
                  <a:rPr lang="en-US" b="1" dirty="0"/>
                  <a:t>esign of area of steel from SAP</a:t>
                </a:r>
                <a:r>
                  <a:rPr lang="en-US" b="1" dirty="0" smtClean="0"/>
                  <a:t>.</a:t>
                </a:r>
              </a:p>
              <a:p>
                <a:pPr algn="l"/>
                <a:r>
                  <a:rPr lang="en-US" b="1" dirty="0" smtClean="0"/>
                  <a:t>. </a:t>
                </a:r>
                <a:r>
                  <a:rPr lang="en-US" b="1" dirty="0"/>
                  <a:t>Percentage of steel (%As):</a:t>
                </a:r>
              </a:p>
              <a:p>
                <a:pPr algn="l"/>
                <a:r>
                  <a:rPr lang="en-US" b="1" dirty="0"/>
                  <a:t>		</a:t>
                </a:r>
                <a14:m>
                  <m:oMath xmlns:m="http://schemas.openxmlformats.org/officeDocument/2006/math">
                    <m:sSub>
                      <m:sSubPr>
                        <m:ctrlPr>
                          <a:rPr lang="en-US" b="1" i="1"/>
                        </m:ctrlPr>
                      </m:sSubPr>
                      <m:e>
                        <m:r>
                          <a:rPr lang="en-US" b="1" i="1"/>
                          <m:t>𝝆</m:t>
                        </m:r>
                      </m:e>
                      <m:sub>
                        <m:r>
                          <a:rPr lang="en-US" b="1" i="1"/>
                          <m:t>𝒎𝒊𝒏</m:t>
                        </m:r>
                      </m:sub>
                    </m:sSub>
                    <m:r>
                      <a:rPr lang="en-US" b="1" i="1"/>
                      <m:t>=</m:t>
                    </m:r>
                    <m:r>
                      <a:rPr lang="en-US" b="1" i="1"/>
                      <m:t>𝟎</m:t>
                    </m:r>
                    <m:r>
                      <a:rPr lang="en-US" b="1" i="1"/>
                      <m:t>.</m:t>
                    </m:r>
                    <m:r>
                      <a:rPr lang="en-US" b="1" i="1"/>
                      <m:t>𝟎𝟏</m:t>
                    </m:r>
                  </m:oMath>
                </a14:m>
                <a:r>
                  <a:rPr lang="en-US" b="1" dirty="0"/>
                  <a:t>,    </a:t>
                </a:r>
                <a14:m>
                  <m:oMath xmlns:m="http://schemas.openxmlformats.org/officeDocument/2006/math">
                    <m:sSub>
                      <m:sSubPr>
                        <m:ctrlPr>
                          <a:rPr lang="en-US" b="1" i="1"/>
                        </m:ctrlPr>
                      </m:sSubPr>
                      <m:e>
                        <m:r>
                          <a:rPr lang="en-US" b="1" i="1"/>
                          <m:t>𝝆</m:t>
                        </m:r>
                      </m:e>
                      <m:sub>
                        <m:r>
                          <a:rPr lang="en-US" b="1" i="1"/>
                          <m:t>𝒎𝒂𝒙</m:t>
                        </m:r>
                      </m:sub>
                    </m:sSub>
                    <m:r>
                      <a:rPr lang="en-US" b="1" i="1"/>
                      <m:t>=</m:t>
                    </m:r>
                    <m:r>
                      <a:rPr lang="en-US" b="1" i="1"/>
                      <m:t>𝟎</m:t>
                    </m:r>
                    <m:r>
                      <a:rPr lang="en-US" b="1" i="1"/>
                      <m:t>.</m:t>
                    </m:r>
                    <m:r>
                      <a:rPr lang="en-US" b="1" i="1"/>
                      <m:t>𝟎𝟖</m:t>
                    </m:r>
                  </m:oMath>
                </a14:m>
                <a:endParaRPr lang="en-US" b="1" dirty="0"/>
              </a:p>
              <a:p>
                <a:pPr algn="l"/>
                <a:r>
                  <a:rPr lang="en-US" b="1" dirty="0"/>
                  <a:t>Vertical spacing between stirrups:</a:t>
                </a:r>
              </a:p>
              <a:p>
                <a:pPr algn="l"/>
                <a:r>
                  <a:rPr lang="en-US" b="1" dirty="0"/>
                  <a:t> </a:t>
                </a:r>
              </a:p>
              <a:p>
                <a:pPr algn="l"/>
                <a:r>
                  <a:rPr lang="en-US" b="1" dirty="0"/>
                  <a:t>     S ≤ 16 </a:t>
                </a:r>
                <a:r>
                  <a:rPr lang="en-US" b="1" dirty="0" err="1"/>
                  <a:t>d</a:t>
                </a:r>
                <a:r>
                  <a:rPr lang="en-US" b="1" baseline="-25000" dirty="0" err="1"/>
                  <a:t>b</a:t>
                </a:r>
                <a:r>
                  <a:rPr lang="en-US" b="1" dirty="0"/>
                  <a:t>               </a:t>
                </a:r>
                <a:r>
                  <a:rPr lang="en-US" b="1" dirty="0" err="1"/>
                  <a:t>d</a:t>
                </a:r>
                <a:r>
                  <a:rPr lang="en-US" b="1" baseline="-25000" dirty="0" err="1"/>
                  <a:t>b</a:t>
                </a:r>
                <a:r>
                  <a:rPr lang="en-US" b="1" dirty="0"/>
                  <a:t>: longitudinal bars     S=256 mm for </a:t>
                </a:r>
                <a:r>
                  <a:rPr lang="en-US" b="1" dirty="0" err="1"/>
                  <a:t>d</a:t>
                </a:r>
                <a:r>
                  <a:rPr lang="en-US" b="1" baseline="-25000" dirty="0" err="1"/>
                  <a:t>b</a:t>
                </a:r>
                <a:r>
                  <a:rPr lang="en-US" b="1" dirty="0"/>
                  <a:t>=16mm.</a:t>
                </a:r>
              </a:p>
              <a:p>
                <a:pPr algn="l"/>
                <a:r>
                  <a:rPr lang="en-US" b="1" dirty="0"/>
                  <a:t>                                                                         S=320 mm for </a:t>
                </a:r>
                <a:r>
                  <a:rPr lang="en-US" b="1" dirty="0" err="1"/>
                  <a:t>d</a:t>
                </a:r>
                <a:r>
                  <a:rPr lang="en-US" b="1" baseline="-25000" dirty="0" err="1"/>
                  <a:t>b</a:t>
                </a:r>
                <a:r>
                  <a:rPr lang="en-US" b="1" dirty="0"/>
                  <a:t>=20mm.</a:t>
                </a:r>
              </a:p>
              <a:p>
                <a:pPr algn="l"/>
                <a:r>
                  <a:rPr lang="en-US" b="1" dirty="0"/>
                  <a:t>     S ≤ 48 d</a:t>
                </a:r>
                <a:r>
                  <a:rPr lang="en-US" b="1" baseline="-25000" dirty="0"/>
                  <a:t>s </a:t>
                </a:r>
                <a:r>
                  <a:rPr lang="en-US" b="1" dirty="0"/>
                  <a:t>              </a:t>
                </a:r>
                <a:r>
                  <a:rPr lang="en-US" b="1" dirty="0" err="1"/>
                  <a:t>d</a:t>
                </a:r>
                <a:r>
                  <a:rPr lang="en-US" b="1" baseline="-25000" dirty="0" err="1"/>
                  <a:t>s</a:t>
                </a:r>
                <a:r>
                  <a:rPr lang="en-US" b="1" dirty="0"/>
                  <a:t>: for tie bar                S=480 mm</a:t>
                </a:r>
              </a:p>
              <a:p>
                <a:pPr algn="l"/>
                <a:r>
                  <a:rPr lang="en-US" b="1" dirty="0"/>
                  <a:t>     S ≤ least lateral dimension of column        </a:t>
                </a:r>
                <a:r>
                  <a:rPr lang="en-US" b="1" dirty="0" smtClean="0"/>
                  <a:t>S=700 </a:t>
                </a:r>
                <a:r>
                  <a:rPr lang="en-US" b="1" dirty="0"/>
                  <a:t>mm</a:t>
                </a:r>
              </a:p>
              <a:p>
                <a:pPr algn="l"/>
                <a14:m>
                  <m:oMath xmlns:m="http://schemas.openxmlformats.org/officeDocument/2006/math">
                    <m:r>
                      <a:rPr lang="en-US" b="1" i="1"/>
                      <m:t>⟹</m:t>
                    </m:r>
                  </m:oMath>
                </a14:m>
                <a:r>
                  <a:rPr lang="en-US" b="1" i="1" dirty="0"/>
                  <a:t>     The spacing between </a:t>
                </a:r>
                <a:r>
                  <a:rPr lang="en-US" b="1" i="1" dirty="0" smtClean="0"/>
                  <a:t>stirrups is 250 </a:t>
                </a:r>
                <a:r>
                  <a:rPr lang="en-US" b="1" i="1" dirty="0"/>
                  <a:t>mm for </a:t>
                </a:r>
                <a:r>
                  <a:rPr lang="en-US" b="1" i="1" dirty="0" err="1"/>
                  <a:t>db</a:t>
                </a:r>
                <a:r>
                  <a:rPr lang="en-US" b="1" i="1" dirty="0"/>
                  <a:t>=16mm </a:t>
                </a:r>
                <a:r>
                  <a:rPr lang="en-US" b="1" i="1" dirty="0" smtClean="0">
                    <a:sym typeface="Wingdings"/>
                  </a:rPr>
                  <a:t></a:t>
                </a:r>
                <a:r>
                  <a:rPr lang="en-US" b="1" dirty="0"/>
                  <a:t> All col except C2</a:t>
                </a:r>
                <a:r>
                  <a:rPr lang="en-US" b="1" i="1" dirty="0" smtClean="0"/>
                  <a:t> </a:t>
                </a:r>
                <a14:m>
                  <m:oMath xmlns:m="http://schemas.openxmlformats.org/officeDocument/2006/math">
                    <m:r>
                      <a:rPr lang="en-US" b="1" i="1"/>
                      <m:t>⟹</m:t>
                    </m:r>
                  </m:oMath>
                </a14:m>
                <a:r>
                  <a:rPr lang="en-US" b="1" i="1" dirty="0"/>
                  <a:t>    The spacing between stirrups is 300 mm for </a:t>
                </a:r>
                <a:r>
                  <a:rPr lang="en-US" b="1" i="1" dirty="0" err="1"/>
                  <a:t>db</a:t>
                </a:r>
                <a:r>
                  <a:rPr lang="en-US" b="1" i="1" dirty="0"/>
                  <a:t>=20mm&amp;25mm </a:t>
                </a:r>
                <a:r>
                  <a:rPr lang="en-US" b="1" i="1" dirty="0" smtClean="0">
                    <a:sym typeface="Wingdings"/>
                  </a:rPr>
                  <a:t></a:t>
                </a:r>
                <a:r>
                  <a:rPr lang="en-US" b="1" i="1" dirty="0" smtClean="0"/>
                  <a:t>C2</a:t>
                </a:r>
                <a:endParaRPr lang="ar-SA" b="1" dirty="0"/>
              </a:p>
            </p:txBody>
          </p:sp>
        </mc:Choice>
        <mc:Fallback>
          <p:sp>
            <p:nvSpPr>
              <p:cNvPr id="4" name="Text Placeholder 3"/>
              <p:cNvSpPr>
                <a:spLocks noGrp="1" noRot="1" noChangeAspect="1" noMove="1" noResize="1" noEditPoints="1" noAdjustHandles="1" noChangeArrowheads="1" noChangeShapeType="1" noTextEdit="1"/>
              </p:cNvSpPr>
              <p:nvPr>
                <p:ph type="body" sz="half" idx="2"/>
              </p:nvPr>
            </p:nvSpPr>
            <p:spPr>
              <a:blipFill rotWithShape="1">
                <a:blip r:embed="rId2"/>
                <a:stretch>
                  <a:fillRect l="-203" t="-519"/>
                </a:stretch>
              </a:blipFill>
            </p:spPr>
            <p:txBody>
              <a:bodyPr/>
              <a:lstStyle/>
              <a:p>
                <a:r>
                  <a:rPr lang="ar-SA">
                    <a:noFill/>
                  </a:rPr>
                  <a:t> </a:t>
                </a:r>
              </a:p>
            </p:txBody>
          </p:sp>
        </mc:Fallback>
      </mc:AlternateContent>
      <p:pic>
        <p:nvPicPr>
          <p:cNvPr id="1126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63888" y="462082"/>
            <a:ext cx="5040560" cy="6135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0372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Design of shear walls:</a:t>
            </a:r>
            <a:endParaRPr lang="ar-SA" sz="3600" dirty="0"/>
          </a:p>
        </p:txBody>
      </p:sp>
      <p:sp>
        <p:nvSpPr>
          <p:cNvPr id="3" name="Content Placeholder 2"/>
          <p:cNvSpPr>
            <a:spLocks noGrp="1"/>
          </p:cNvSpPr>
          <p:nvPr>
            <p:ph idx="1"/>
          </p:nvPr>
        </p:nvSpPr>
        <p:spPr>
          <a:xfrm>
            <a:off x="3563888" y="260648"/>
            <a:ext cx="5111750" cy="5853113"/>
          </a:xfrm>
        </p:spPr>
        <p:txBody>
          <a:bodyPr>
            <a:normAutofit/>
          </a:bodyPr>
          <a:lstStyle/>
          <a:p>
            <a:pPr marL="0" indent="0" algn="l">
              <a:buNone/>
            </a:pPr>
            <a:r>
              <a:rPr lang="en-US" sz="2400" b="1" i="1" dirty="0" smtClean="0"/>
              <a:t>by </a:t>
            </a:r>
            <a:r>
              <a:rPr lang="en-US" sz="2400" b="1" i="1" dirty="0"/>
              <a:t>Simulation of shear wall as column</a:t>
            </a:r>
            <a:endParaRPr lang="ar-SA" sz="2400" b="1" i="1" dirty="0"/>
          </a:p>
        </p:txBody>
      </p:sp>
      <p:sp>
        <p:nvSpPr>
          <p:cNvPr id="4" name="Text Placeholder 3"/>
          <p:cNvSpPr>
            <a:spLocks noGrp="1"/>
          </p:cNvSpPr>
          <p:nvPr>
            <p:ph type="body" sz="half" idx="2"/>
          </p:nvPr>
        </p:nvSpPr>
        <p:spPr/>
        <p:txBody>
          <a:bodyPr/>
          <a:lstStyle/>
          <a:p>
            <a:endParaRPr lang="ar-SA" dirty="0"/>
          </a:p>
        </p:txBody>
      </p:sp>
      <p:pic>
        <p:nvPicPr>
          <p:cNvPr id="5" name="Picture 4"/>
          <p:cNvPicPr/>
          <p:nvPr/>
        </p:nvPicPr>
        <p:blipFill>
          <a:blip r:embed="rId2" cstate="print"/>
          <a:srcRect/>
          <a:stretch>
            <a:fillRect/>
          </a:stretch>
        </p:blipFill>
        <p:spPr bwMode="auto">
          <a:xfrm>
            <a:off x="251520" y="1340768"/>
            <a:ext cx="3168352" cy="4982124"/>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3563888" y="908720"/>
            <a:ext cx="5223515" cy="5414172"/>
          </a:xfrm>
          <a:prstGeom prst="rect">
            <a:avLst/>
          </a:prstGeom>
          <a:noFill/>
          <a:ln w="9525">
            <a:noFill/>
            <a:miter lim="800000"/>
            <a:headEnd/>
            <a:tailEnd/>
          </a:ln>
        </p:spPr>
      </p:pic>
    </p:spTree>
    <p:extLst>
      <p:ext uri="{BB962C8B-B14F-4D97-AF65-F5344CB8AC3E}">
        <p14:creationId xmlns:p14="http://schemas.microsoft.com/office/powerpoint/2010/main" val="36972625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dirty="0" smtClean="0"/>
              <a:t>Then read the loads from every load combinations and fit the points on the moment-force interaction diagram for the shear wall</a:t>
            </a:r>
            <a:r>
              <a:rPr lang="en-US" dirty="0" smtClean="0"/>
              <a:t>.</a:t>
            </a:r>
            <a:endParaRPr lang="ar-SA" dirty="0"/>
          </a:p>
        </p:txBody>
      </p:sp>
      <p:pic>
        <p:nvPicPr>
          <p:cNvPr id="5" name="Content Placeholder 4"/>
          <p:cNvPicPr>
            <a:picLocks noGrp="1"/>
          </p:cNvPicPr>
          <p:nvPr>
            <p:ph sz="half" idx="1"/>
          </p:nvPr>
        </p:nvPicPr>
        <p:blipFill>
          <a:blip r:embed="rId2" cstate="print"/>
          <a:srcRect/>
          <a:stretch>
            <a:fillRect/>
          </a:stretch>
        </p:blipFill>
        <p:spPr bwMode="auto">
          <a:xfrm>
            <a:off x="395536" y="2348880"/>
            <a:ext cx="4038600" cy="3415283"/>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4644008" y="2403805"/>
            <a:ext cx="4104456" cy="3343275"/>
          </a:xfrm>
          <a:prstGeom prst="rect">
            <a:avLst/>
          </a:prstGeom>
          <a:noFill/>
          <a:ln w="9525">
            <a:noFill/>
            <a:miter lim="800000"/>
            <a:headEnd/>
            <a:tailEnd/>
          </a:ln>
        </p:spPr>
      </p:pic>
    </p:spTree>
    <p:extLst>
      <p:ext uri="{BB962C8B-B14F-4D97-AF65-F5344CB8AC3E}">
        <p14:creationId xmlns:p14="http://schemas.microsoft.com/office/powerpoint/2010/main" val="34339874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733872" y="260648"/>
            <a:ext cx="7416823" cy="4968552"/>
          </a:xfrm>
          <a:prstGeom prst="rect">
            <a:avLst/>
          </a:prstGeom>
          <a:noFill/>
          <a:ln w="9525">
            <a:noFill/>
            <a:miter lim="800000"/>
            <a:headEnd/>
            <a:tailEnd/>
          </a:ln>
        </p:spPr>
      </p:pic>
      <p:sp>
        <p:nvSpPr>
          <p:cNvPr id="3" name="Rectangle 2"/>
          <p:cNvSpPr/>
          <p:nvPr/>
        </p:nvSpPr>
        <p:spPr>
          <a:xfrm>
            <a:off x="733872" y="5445224"/>
            <a:ext cx="7294511" cy="707886"/>
          </a:xfrm>
          <a:prstGeom prst="rect">
            <a:avLst/>
          </a:prstGeom>
        </p:spPr>
        <p:txBody>
          <a:bodyPr wrap="square">
            <a:spAutoFit/>
          </a:bodyPr>
          <a:lstStyle/>
          <a:p>
            <a:pPr algn="l"/>
            <a:r>
              <a:rPr lang="en-US" sz="2000" b="1" dirty="0"/>
              <a:t>So, from the previous calculations we found that the concrete is sufficient to resist loads </a:t>
            </a:r>
            <a:r>
              <a:rPr lang="en-US" sz="2000" b="1" dirty="0" smtClean="0"/>
              <a:t>,then, </a:t>
            </a:r>
            <a:r>
              <a:rPr lang="en-US" sz="2000" b="1" dirty="0"/>
              <a:t>min reinforcement required</a:t>
            </a:r>
            <a:endParaRPr lang="ar-SA" sz="2000" b="1" dirty="0"/>
          </a:p>
        </p:txBody>
      </p:sp>
    </p:spTree>
    <p:extLst>
      <p:ext uri="{BB962C8B-B14F-4D97-AF65-F5344CB8AC3E}">
        <p14:creationId xmlns:p14="http://schemas.microsoft.com/office/powerpoint/2010/main" val="1939073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sz="2800" dirty="0"/>
              <a:t>- The minimum reinforcement ratio required in horizontal direction = 0.002</a:t>
            </a:r>
            <a:br>
              <a:rPr lang="en-US" sz="2800" dirty="0"/>
            </a:br>
            <a:r>
              <a:rPr lang="en-US" sz="2800" dirty="0"/>
              <a:t>As = 0.002*1000*300 =600 mm</a:t>
            </a:r>
            <a:r>
              <a:rPr lang="en-US" sz="2800" baseline="30000" dirty="0"/>
              <a:t>2</a:t>
            </a:r>
            <a:r>
              <a:rPr lang="en-US" sz="2800" dirty="0"/>
              <a:t> (1Φ10@250 mm at each side).</a:t>
            </a:r>
            <a:br>
              <a:rPr lang="en-US" sz="2800" dirty="0"/>
            </a:br>
            <a:r>
              <a:rPr lang="en-US" sz="2800" dirty="0"/>
              <a:t>- The minimum reinforcement ratio required in vertical direction =0.0018  </a:t>
            </a:r>
            <a:br>
              <a:rPr lang="en-US" sz="2800" dirty="0"/>
            </a:br>
            <a:r>
              <a:rPr lang="en-US" sz="2800" dirty="0"/>
              <a:t>As = 0.0018*1000*300 = 540 mm</a:t>
            </a:r>
            <a:r>
              <a:rPr lang="en-US" sz="2800" baseline="30000" dirty="0"/>
              <a:t>2</a:t>
            </a:r>
            <a:r>
              <a:rPr lang="en-US" sz="2800" dirty="0"/>
              <a:t> (1Φ10@250mm at each side).</a:t>
            </a:r>
            <a:br>
              <a:rPr lang="en-US" sz="2800" dirty="0"/>
            </a:br>
            <a:endParaRPr lang="ar-SA" sz="2800" dirty="0"/>
          </a:p>
        </p:txBody>
      </p:sp>
    </p:spTree>
    <p:extLst>
      <p:ext uri="{BB962C8B-B14F-4D97-AF65-F5344CB8AC3E}">
        <p14:creationId xmlns:p14="http://schemas.microsoft.com/office/powerpoint/2010/main" val="6271961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sz="3200" dirty="0"/>
              <a:t>Design of footings :</a:t>
            </a:r>
            <a:endParaRPr lang="ar-SA"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66841345"/>
              </p:ext>
            </p:extLst>
          </p:nvPr>
        </p:nvGraphicFramePr>
        <p:xfrm>
          <a:off x="4932040" y="260648"/>
          <a:ext cx="3300616" cy="5554651"/>
        </p:xfrm>
        <a:graphic>
          <a:graphicData uri="http://schemas.openxmlformats.org/drawingml/2006/table">
            <a:tbl>
              <a:tblPr firstRow="1" firstCol="1" bandRow="1">
                <a:tableStyleId>{5C22544A-7EE6-4342-B048-85BDC9FD1C3A}</a:tableStyleId>
              </a:tblPr>
              <a:tblGrid>
                <a:gridCol w="1094615"/>
                <a:gridCol w="1076959"/>
                <a:gridCol w="1129042"/>
              </a:tblGrid>
              <a:tr h="553518">
                <a:tc>
                  <a:txBody>
                    <a:bodyPr/>
                    <a:lstStyle/>
                    <a:p>
                      <a:pPr algn="l" rtl="0">
                        <a:lnSpc>
                          <a:spcPct val="115000"/>
                        </a:lnSpc>
                        <a:spcAft>
                          <a:spcPts val="0"/>
                        </a:spcAft>
                      </a:pPr>
                      <a:r>
                        <a:rPr lang="en-US" sz="1100">
                          <a:effectLst/>
                        </a:rPr>
                        <a:t>column No.</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100">
                          <a:effectLst/>
                        </a:rPr>
                        <a:t>service load(KN)</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100">
                          <a:effectLst/>
                        </a:rPr>
                        <a:t>footing area(m</a:t>
                      </a:r>
                      <a:r>
                        <a:rPr lang="en-US" sz="1100" baseline="30000">
                          <a:effectLst/>
                        </a:rPr>
                        <a:t>2</a:t>
                      </a:r>
                      <a:r>
                        <a:rPr lang="en-US" sz="1100">
                          <a:effectLst/>
                        </a:rPr>
                        <a:t>)</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4919</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19.676</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6370</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25.48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6664</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26.656</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4</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4603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18.412</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5</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4033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16.132</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6</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4851</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19.404</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7</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dirty="0">
                          <a:effectLst/>
                        </a:rPr>
                        <a:t>4747</a:t>
                      </a:r>
                      <a:endParaRPr lang="en-US" sz="1100" dirty="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18.988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8</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5062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20.248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9</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2672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10.688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10</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3232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12.928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dirty="0">
                          <a:effectLst/>
                        </a:rPr>
                        <a:t>11</a:t>
                      </a:r>
                      <a:endParaRPr lang="en-US" sz="1100" dirty="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4983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dirty="0">
                          <a:effectLst/>
                        </a:rPr>
                        <a:t>19.932</a:t>
                      </a:r>
                      <a:endParaRPr lang="en-US" sz="1100" dirty="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4879</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dirty="0">
                          <a:effectLst/>
                        </a:rPr>
                        <a:t>19.516</a:t>
                      </a:r>
                      <a:endParaRPr lang="en-US" sz="1100" dirty="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6183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dirty="0">
                          <a:effectLst/>
                        </a:rPr>
                        <a:t>24.732</a:t>
                      </a:r>
                      <a:endParaRPr lang="en-US" sz="1100" dirty="0">
                        <a:effectLst/>
                        <a:latin typeface="Calibri"/>
                        <a:ea typeface="Calibri"/>
                        <a:cs typeface="Arial"/>
                      </a:endParaRPr>
                    </a:p>
                  </a:txBody>
                  <a:tcPr marL="68580" marR="68580" marT="0" marB="0"/>
                </a:tc>
              </a:tr>
              <a:tr h="180624">
                <a:tc>
                  <a:txBody>
                    <a:bodyPr/>
                    <a:lstStyle/>
                    <a:p>
                      <a:pPr algn="r" rtl="0">
                        <a:lnSpc>
                          <a:spcPct val="115000"/>
                        </a:lnSpc>
                        <a:spcAft>
                          <a:spcPts val="0"/>
                        </a:spcAft>
                      </a:pPr>
                      <a:r>
                        <a:rPr lang="en-US" sz="1100">
                          <a:effectLst/>
                        </a:rPr>
                        <a:t>14</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4839</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19.356</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15</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5380</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dirty="0">
                          <a:effectLst/>
                        </a:rPr>
                        <a:t>21.52</a:t>
                      </a:r>
                      <a:endParaRPr lang="en-US" sz="1100" dirty="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16</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4282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17.128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17</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5271</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21.084</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18</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4397</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17.588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19</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5714</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22.856</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20</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6052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24.208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21</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6316</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25.264</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6020</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24.08</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dirty="0">
                          <a:effectLst/>
                        </a:rPr>
                        <a:t>23</a:t>
                      </a:r>
                      <a:endParaRPr lang="en-US" sz="1100" dirty="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6864</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27.456</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24</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6019</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24.076</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25</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7523</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30.092</a:t>
                      </a:r>
                      <a:endParaRPr lang="en-US" sz="1100">
                        <a:effectLst/>
                        <a:latin typeface="Calibri"/>
                        <a:ea typeface="Calibri"/>
                        <a:cs typeface="Arial"/>
                      </a:endParaRPr>
                    </a:p>
                  </a:txBody>
                  <a:tcPr marL="68580" marR="68580" marT="0" marB="0"/>
                </a:tc>
              </a:tr>
              <a:tr h="179705">
                <a:tc>
                  <a:txBody>
                    <a:bodyPr/>
                    <a:lstStyle/>
                    <a:p>
                      <a:pPr algn="r" rtl="0">
                        <a:lnSpc>
                          <a:spcPct val="115000"/>
                        </a:lnSpc>
                        <a:spcAft>
                          <a:spcPts val="0"/>
                        </a:spcAft>
                      </a:pPr>
                      <a:r>
                        <a:rPr lang="en-US" sz="1100">
                          <a:effectLst/>
                        </a:rPr>
                        <a:t>26</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a:effectLst/>
                        </a:rPr>
                        <a:t>5892</a:t>
                      </a:r>
                      <a:endParaRPr lang="en-US" sz="1100">
                        <a:effectLst/>
                        <a:latin typeface="Calibri"/>
                        <a:ea typeface="Calibri"/>
                        <a:cs typeface="Arial"/>
                      </a:endParaRPr>
                    </a:p>
                  </a:txBody>
                  <a:tcPr marL="68580" marR="68580" marT="0" marB="0"/>
                </a:tc>
                <a:tc>
                  <a:txBody>
                    <a:bodyPr/>
                    <a:lstStyle/>
                    <a:p>
                      <a:pPr algn="r" rtl="0">
                        <a:lnSpc>
                          <a:spcPct val="115000"/>
                        </a:lnSpc>
                        <a:spcAft>
                          <a:spcPts val="0"/>
                        </a:spcAft>
                      </a:pPr>
                      <a:r>
                        <a:rPr lang="en-US" sz="1100" dirty="0">
                          <a:effectLst/>
                        </a:rPr>
                        <a:t>23.568</a:t>
                      </a:r>
                      <a:endParaRPr lang="en-US" sz="1100" dirty="0">
                        <a:effectLst/>
                        <a:latin typeface="Calibri"/>
                        <a:ea typeface="Calibri"/>
                        <a:cs typeface="Arial"/>
                      </a:endParaRPr>
                    </a:p>
                  </a:txBody>
                  <a:tcPr marL="68580" marR="68580" marT="0" marB="0"/>
                </a:tc>
              </a:tr>
            </a:tbl>
          </a:graphicData>
        </a:graphic>
      </p:graphicFrame>
      <p:sp>
        <p:nvSpPr>
          <p:cNvPr id="4" name="Text Placeholder 3"/>
          <p:cNvSpPr>
            <a:spLocks noGrp="1"/>
          </p:cNvSpPr>
          <p:nvPr>
            <p:ph type="body" sz="half" idx="2"/>
          </p:nvPr>
        </p:nvSpPr>
        <p:spPr/>
        <p:txBody>
          <a:bodyPr>
            <a:normAutofit lnSpcReduction="10000"/>
          </a:bodyPr>
          <a:lstStyle/>
          <a:p>
            <a:pPr algn="l" rtl="0"/>
            <a:r>
              <a:rPr lang="en-US" sz="2000" b="1" dirty="0"/>
              <a:t>This building is fifteen stories building built on weak soil that have bearing capacity of 2.5 Kg/cm</a:t>
            </a:r>
            <a:r>
              <a:rPr lang="en-US" sz="2000" b="1" baseline="30000" dirty="0"/>
              <a:t>2</a:t>
            </a:r>
            <a:r>
              <a:rPr lang="en-US" sz="2000" b="1" dirty="0"/>
              <a:t>. So we have high column loads and weak soil.</a:t>
            </a:r>
          </a:p>
          <a:p>
            <a:pPr algn="l" rtl="0"/>
            <a:r>
              <a:rPr lang="en-US" sz="2000" b="1" dirty="0"/>
              <a:t>The following table shows the axial forces in all columns in the building and the corresponding single footing area and then the total area of the single footings for all columns :</a:t>
            </a:r>
          </a:p>
          <a:p>
            <a:endParaRPr lang="ar-SA" dirty="0"/>
          </a:p>
        </p:txBody>
      </p:sp>
    </p:spTree>
    <p:extLst>
      <p:ext uri="{BB962C8B-B14F-4D97-AF65-F5344CB8AC3E}">
        <p14:creationId xmlns:p14="http://schemas.microsoft.com/office/powerpoint/2010/main" val="24598686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556792"/>
            <a:ext cx="8229600" cy="1143000"/>
          </a:xfrm>
        </p:spPr>
        <p:txBody>
          <a:bodyPr>
            <a:noAutofit/>
          </a:bodyPr>
          <a:lstStyle/>
          <a:p>
            <a:pPr algn="l" rtl="0"/>
            <a:r>
              <a:rPr lang="en-US" sz="2800" dirty="0"/>
              <a:t>From the previous table we found that the total area required for columns footing is very high and more than the area of the building, the total  area of footings in the previous table is 551 m</a:t>
            </a:r>
            <a:r>
              <a:rPr lang="en-US" sz="2800" baseline="30000" dirty="0"/>
              <a:t>2</a:t>
            </a:r>
            <a:r>
              <a:rPr lang="en-US" sz="2800" dirty="0"/>
              <a:t>. </a:t>
            </a:r>
            <a:br>
              <a:rPr lang="en-US" sz="2800" dirty="0"/>
            </a:br>
            <a:r>
              <a:rPr lang="en-US" sz="2800" dirty="0"/>
              <a:t>So from the results shown on the previous table we note that  the area of the single footings is very high in more than a half of the building area, so we need to </a:t>
            </a:r>
            <a:r>
              <a:rPr lang="en-US" sz="2800" b="1" i="1" dirty="0"/>
              <a:t>Mat Foundation system.</a:t>
            </a:r>
            <a:r>
              <a:rPr lang="en-US" sz="2800" dirty="0"/>
              <a:t/>
            </a:r>
            <a:br>
              <a:rPr lang="en-US" sz="2800" dirty="0"/>
            </a:br>
            <a:endParaRPr lang="ar-SA" sz="2800" dirty="0"/>
          </a:p>
        </p:txBody>
      </p:sp>
      <p:sp>
        <p:nvSpPr>
          <p:cNvPr id="3" name="Rectangle 2"/>
          <p:cNvSpPr/>
          <p:nvPr/>
        </p:nvSpPr>
        <p:spPr>
          <a:xfrm>
            <a:off x="755576" y="3933056"/>
            <a:ext cx="7560840" cy="2677656"/>
          </a:xfrm>
          <a:prstGeom prst="rect">
            <a:avLst/>
          </a:prstGeom>
        </p:spPr>
        <p:txBody>
          <a:bodyPr wrap="square">
            <a:spAutoFit/>
          </a:bodyPr>
          <a:lstStyle/>
          <a:p>
            <a:pPr algn="l"/>
            <a:r>
              <a:rPr lang="en-US" sz="2800" b="1" i="1" dirty="0" smtClean="0"/>
              <a:t>There are many Types </a:t>
            </a:r>
            <a:r>
              <a:rPr lang="en-US" sz="2800" b="1" i="1" dirty="0"/>
              <a:t>of mat foundation </a:t>
            </a:r>
            <a:r>
              <a:rPr lang="en-US" sz="2800" b="1" i="1" dirty="0" smtClean="0"/>
              <a:t>systems</a:t>
            </a:r>
          </a:p>
          <a:p>
            <a:pPr algn="l"/>
            <a:r>
              <a:rPr lang="en-US" sz="2800" b="1" i="1" dirty="0" smtClean="0"/>
              <a:t>And we decide to use flat plate system </a:t>
            </a:r>
            <a:r>
              <a:rPr lang="en-US" sz="2800" b="1" i="1" dirty="0"/>
              <a:t>In this type we have uniform solid slab system without beams between  columns, the main problem of this system is punching shear.</a:t>
            </a:r>
          </a:p>
          <a:p>
            <a:pPr algn="l"/>
            <a:endParaRPr lang="ar-SA" sz="2800" b="1" i="1" dirty="0"/>
          </a:p>
        </p:txBody>
      </p:sp>
    </p:spTree>
    <p:extLst>
      <p:ext uri="{BB962C8B-B14F-4D97-AF65-F5344CB8AC3E}">
        <p14:creationId xmlns:p14="http://schemas.microsoft.com/office/powerpoint/2010/main" val="34734943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50726"/>
            <a:ext cx="3008313" cy="1162050"/>
          </a:xfrm>
        </p:spPr>
        <p:txBody>
          <a:bodyPr>
            <a:normAutofit fontScale="90000"/>
          </a:bodyPr>
          <a:lstStyle/>
          <a:p>
            <a:pPr algn="ctr"/>
            <a:r>
              <a:rPr lang="en-US" sz="4000" i="1" dirty="0" smtClean="0"/>
              <a:t>Design of mat foundation :</a:t>
            </a:r>
            <a:endParaRPr lang="ar-SA" sz="4000" i="1" dirty="0"/>
          </a:p>
        </p:txBody>
      </p:sp>
      <p:sp>
        <p:nvSpPr>
          <p:cNvPr id="3" name="Content Placeholder 2"/>
          <p:cNvSpPr>
            <a:spLocks noGrp="1"/>
          </p:cNvSpPr>
          <p:nvPr>
            <p:ph idx="1"/>
          </p:nvPr>
        </p:nvSpPr>
        <p:spPr/>
        <p:txBody>
          <a:bodyPr/>
          <a:lstStyle/>
          <a:p>
            <a:pPr algn="ctr"/>
            <a:r>
              <a:rPr lang="en-US" dirty="0" smtClean="0"/>
              <a:t>Deflection of the mat foundation.</a:t>
            </a:r>
          </a:p>
          <a:p>
            <a:pPr algn="ctr"/>
            <a:endParaRPr lang="ar-SA" dirty="0"/>
          </a:p>
        </p:txBody>
      </p:sp>
      <p:sp>
        <p:nvSpPr>
          <p:cNvPr id="4" name="Text Placeholder 3"/>
          <p:cNvSpPr>
            <a:spLocks noGrp="1"/>
          </p:cNvSpPr>
          <p:nvPr>
            <p:ph type="body" sz="half" idx="2"/>
          </p:nvPr>
        </p:nvSpPr>
        <p:spPr/>
        <p:txBody>
          <a:bodyPr>
            <a:normAutofit lnSpcReduction="10000"/>
          </a:bodyPr>
          <a:lstStyle/>
          <a:p>
            <a:pPr algn="l"/>
            <a:r>
              <a:rPr lang="en-US" sz="2000" b="1" dirty="0" smtClean="0"/>
              <a:t>We begin by assume the thickness of the mat to be 80cm and concrete B300 , after run the flat plate (tow way slap) the deflection exceed the allowable which was 10mm then, after several trials we decide to use B400and thickness of 1.3m .</a:t>
            </a:r>
          </a:p>
          <a:p>
            <a:pPr algn="l"/>
            <a:r>
              <a:rPr lang="en-US" sz="2000" b="1" dirty="0" smtClean="0"/>
              <a:t>Note that the area of mat equal to the service loads divided by the soil bearing capacity.</a:t>
            </a:r>
            <a:endParaRPr lang="ar-SA" sz="2000" b="1"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635896" y="1412776"/>
            <a:ext cx="5276850" cy="4438650"/>
          </a:xfrm>
          <a:prstGeom prst="rect">
            <a:avLst/>
          </a:prstGeom>
          <a:noFill/>
          <a:ln>
            <a:noFill/>
          </a:ln>
        </p:spPr>
      </p:pic>
    </p:spTree>
    <p:extLst>
      <p:ext uri="{BB962C8B-B14F-4D97-AF65-F5344CB8AC3E}">
        <p14:creationId xmlns:p14="http://schemas.microsoft.com/office/powerpoint/2010/main" val="787961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i="1" dirty="0"/>
              <a:t>Design of mat foundation </a:t>
            </a:r>
            <a:r>
              <a:rPr lang="en-US" i="1" dirty="0"/>
              <a:t>:</a:t>
            </a:r>
            <a:endParaRPr lang="ar-SA" dirty="0"/>
          </a:p>
        </p:txBody>
      </p:sp>
      <mc:AlternateContent xmlns:mc="http://schemas.openxmlformats.org/markup-compatibility/2006">
        <mc:Choice xmlns:a14="http://schemas.microsoft.com/office/drawing/2010/main" Requires="a14">
          <p:sp>
            <p:nvSpPr>
              <p:cNvPr id="4" name="Text Placeholder 3"/>
              <p:cNvSpPr>
                <a:spLocks noGrp="1"/>
              </p:cNvSpPr>
              <p:nvPr>
                <p:ph type="body" sz="half" idx="2"/>
              </p:nvPr>
            </p:nvSpPr>
            <p:spPr/>
            <p:txBody>
              <a:bodyPr>
                <a:normAutofit/>
              </a:bodyPr>
              <a:lstStyle/>
              <a:p>
                <a:pPr algn="l"/>
                <a:r>
                  <a:rPr lang="en-US" sz="2000" b="1" i="1" dirty="0"/>
                  <a:t>A</a:t>
                </a:r>
                <a:r>
                  <a:rPr lang="en-US" sz="2000" b="1" i="1" baseline="-25000" dirty="0"/>
                  <a:t>min</a:t>
                </a:r>
                <a:r>
                  <a:rPr lang="en-US" sz="2000" b="1" i="1" dirty="0"/>
                  <a:t> =  </a:t>
                </a:r>
                <a14:m>
                  <m:oMath xmlns:m="http://schemas.openxmlformats.org/officeDocument/2006/math">
                    <m:f>
                      <m:fPr>
                        <m:ctrlPr>
                          <a:rPr lang="en-US" sz="2000" b="1" i="1"/>
                        </m:ctrlPr>
                      </m:fPr>
                      <m:num>
                        <m:r>
                          <a:rPr lang="en-US" sz="2000" b="1" i="1"/>
                          <m:t>𝟏𝟗𝟎𝟏𝟑𝟐</m:t>
                        </m:r>
                        <m:r>
                          <a:rPr lang="en-US" sz="2000" b="1" i="1"/>
                          <m:t>.</m:t>
                        </m:r>
                        <m:r>
                          <a:rPr lang="en-US" sz="2000" b="1" i="1"/>
                          <m:t>𝟐𝟐𝟒</m:t>
                        </m:r>
                      </m:num>
                      <m:den>
                        <m:r>
                          <a:rPr lang="en-US" sz="2000" b="1" i="1"/>
                          <m:t>𝟐𝟓𝟎</m:t>
                        </m:r>
                        <m:r>
                          <a:rPr lang="en-US" sz="2000" b="1" i="1"/>
                          <m:t> </m:t>
                        </m:r>
                      </m:den>
                    </m:f>
                  </m:oMath>
                </a14:m>
                <a:r>
                  <a:rPr lang="en-US" sz="2000" b="1" i="1" dirty="0"/>
                  <a:t> = 760.5 m</a:t>
                </a:r>
                <a:r>
                  <a:rPr lang="en-US" sz="2000" b="1" i="1" baseline="30000" dirty="0"/>
                  <a:t>2 </a:t>
                </a:r>
                <a:r>
                  <a:rPr lang="en-US" sz="2000" b="1" i="1" dirty="0"/>
                  <a:t>(the required area of the mat foundation to achieve acceptable stress under mat).</a:t>
                </a:r>
              </a:p>
              <a:p>
                <a:pPr algn="l"/>
                <a:endParaRPr lang="ar-SA" sz="2000" b="1" i="1" dirty="0"/>
              </a:p>
            </p:txBody>
          </p:sp>
        </mc:Choice>
        <mc:Fallback>
          <p:sp>
            <p:nvSpPr>
              <p:cNvPr id="4" name="Text Placeholder 3"/>
              <p:cNvSpPr>
                <a:spLocks noGrp="1" noRot="1" noChangeAspect="1" noMove="1" noResize="1" noEditPoints="1" noAdjustHandles="1" noChangeArrowheads="1" noChangeShapeType="1" noTextEdit="1"/>
              </p:cNvSpPr>
              <p:nvPr>
                <p:ph type="body" sz="half" idx="2"/>
              </p:nvPr>
            </p:nvSpPr>
            <p:spPr>
              <a:blipFill rotWithShape="1">
                <a:blip r:embed="rId2"/>
                <a:stretch>
                  <a:fillRect l="-1826"/>
                </a:stretch>
              </a:blipFill>
            </p:spPr>
            <p:txBody>
              <a:bodyPr/>
              <a:lstStyle/>
              <a:p>
                <a:r>
                  <a:rPr lang="ar-SA">
                    <a:noFill/>
                  </a:rPr>
                  <a:t> </a:t>
                </a:r>
              </a:p>
            </p:txBody>
          </p:sp>
        </mc:Fallback>
      </mc:AlternateContent>
      <p:pic>
        <p:nvPicPr>
          <p:cNvPr id="6" name="Content Placeholder 5"/>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75050" y="332656"/>
            <a:ext cx="5317430" cy="6264696"/>
          </a:xfrm>
          <a:prstGeom prst="rect">
            <a:avLst/>
          </a:prstGeom>
          <a:noFill/>
          <a:ln>
            <a:noFill/>
          </a:ln>
        </p:spPr>
      </p:pic>
    </p:spTree>
    <p:extLst>
      <p:ext uri="{BB962C8B-B14F-4D97-AF65-F5344CB8AC3E}">
        <p14:creationId xmlns:p14="http://schemas.microsoft.com/office/powerpoint/2010/main" val="35039538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smtClean="0"/>
              <a:t>The first step in the project is to make a preliminary design for all elements as 1D element by using a1D sap model.</a:t>
            </a:r>
            <a:r>
              <a:rPr lang="en-US" sz="3000" dirty="0" smtClean="0"/>
              <a:t> </a:t>
            </a:r>
            <a:endParaRPr lang="ar-JO" sz="30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2411760" y="1988840"/>
            <a:ext cx="4318223" cy="38351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i="1" dirty="0">
                <a:solidFill>
                  <a:prstClr val="black"/>
                </a:solidFill>
              </a:rPr>
              <a:t>Design of mat </a:t>
            </a:r>
            <a:r>
              <a:rPr lang="en-US" sz="3600" i="1" dirty="0" smtClean="0">
                <a:solidFill>
                  <a:prstClr val="black"/>
                </a:solidFill>
              </a:rPr>
              <a:t>foundation :</a:t>
            </a:r>
            <a:endParaRPr lang="ar-SA" dirty="0"/>
          </a:p>
        </p:txBody>
      </p:sp>
      <mc:AlternateContent xmlns:mc="http://schemas.openxmlformats.org/markup-compatibility/2006">
        <mc:Choice xmlns:a14="http://schemas.microsoft.com/office/drawing/2010/main" Requires="a14">
          <p:sp>
            <p:nvSpPr>
              <p:cNvPr id="4" name="Text Placeholder 3"/>
              <p:cNvSpPr>
                <a:spLocks noGrp="1"/>
              </p:cNvSpPr>
              <p:nvPr>
                <p:ph type="body" sz="half" idx="2"/>
              </p:nvPr>
            </p:nvSpPr>
            <p:spPr/>
            <p:txBody>
              <a:bodyPr>
                <a:normAutofit fontScale="92500" lnSpcReduction="20000"/>
              </a:bodyPr>
              <a:lstStyle/>
              <a:p>
                <a:pPr algn="l"/>
                <a:endParaRPr lang="ar-SA" sz="2000" b="1" dirty="0" smtClean="0"/>
              </a:p>
              <a:p>
                <a:pPr algn="l"/>
                <a:r>
                  <a:rPr lang="en-US" sz="2000" b="1" dirty="0" smtClean="0"/>
                  <a:t> wide beam shear check ;</a:t>
                </a:r>
              </a:p>
              <a:p>
                <a:pPr algn="l" rtl="0"/>
                <a:r>
                  <a:rPr lang="en-US" sz="2200" b="1" u="sng" dirty="0"/>
                  <a:t>Provided nominal strength</a:t>
                </a:r>
                <a:endParaRPr lang="en-US" sz="2200" b="1" dirty="0"/>
              </a:p>
              <a:p>
                <a:pPr algn="l"/>
                <a:r>
                  <a:rPr lang="ar-SA" sz="2200" b="1" dirty="0"/>
                  <a:t> </a:t>
                </a:r>
                <a:endParaRPr lang="en-US" sz="2200" b="1" dirty="0"/>
              </a:p>
              <a:p>
                <a:pPr algn="l"/>
                <a14:m>
                  <m:oMath xmlns:m="http://schemas.openxmlformats.org/officeDocument/2006/math">
                    <m:r>
                      <a:rPr lang="en-US" sz="2200" b="1" i="1"/>
                      <m:t>Ø</m:t>
                    </m:r>
                    <m:r>
                      <a:rPr lang="en-US" sz="2200" b="1" i="1"/>
                      <m:t>𝑽𝒄</m:t>
                    </m:r>
                    <m:r>
                      <a:rPr lang="en-US" sz="2200" b="1" i="1"/>
                      <m:t>=Ø</m:t>
                    </m:r>
                    <m:f>
                      <m:fPr>
                        <m:ctrlPr>
                          <a:rPr lang="en-US" sz="2200" b="1" i="1"/>
                        </m:ctrlPr>
                      </m:fPr>
                      <m:num>
                        <m:r>
                          <a:rPr lang="en-US" sz="2200" b="1" i="1"/>
                          <m:t>𝟏</m:t>
                        </m:r>
                      </m:num>
                      <m:den>
                        <m:r>
                          <a:rPr lang="en-US" sz="2200" b="1" i="1"/>
                          <m:t>𝟔</m:t>
                        </m:r>
                      </m:den>
                    </m:f>
                    <m:rad>
                      <m:radPr>
                        <m:degHide m:val="on"/>
                        <m:ctrlPr>
                          <a:rPr lang="en-US" sz="2200" b="1" i="1"/>
                        </m:ctrlPr>
                      </m:radPr>
                      <m:deg/>
                      <m:e>
                        <m:sSub>
                          <m:sSubPr>
                            <m:ctrlPr>
                              <a:rPr lang="en-US" sz="2200" b="1" i="1"/>
                            </m:ctrlPr>
                          </m:sSubPr>
                          <m:e>
                            <m:r>
                              <a:rPr lang="en-US" sz="2200" b="1" i="1"/>
                              <m:t>𝒇</m:t>
                            </m:r>
                            <m:r>
                              <a:rPr lang="en-US" sz="2200" b="1" i="1"/>
                              <m:t>′</m:t>
                            </m:r>
                          </m:e>
                          <m:sub>
                            <m:r>
                              <a:rPr lang="en-US" sz="2200" b="1" i="1"/>
                              <m:t>𝒄</m:t>
                            </m:r>
                          </m:sub>
                        </m:sSub>
                      </m:e>
                    </m:rad>
                    <m:r>
                      <a:rPr lang="en-US" sz="2200" b="1" i="1"/>
                      <m:t> </m:t>
                    </m:r>
                    <m:r>
                      <a:rPr lang="en-US" sz="2200" b="1" i="1"/>
                      <m:t>𝒃𝒅</m:t>
                    </m:r>
                  </m:oMath>
                </a14:m>
                <a:r>
                  <a:rPr lang="en-US" sz="2200" b="1" dirty="0"/>
                  <a:t>    </a:t>
                </a:r>
                <a14:m>
                  <m:oMath xmlns:m="http://schemas.openxmlformats.org/officeDocument/2006/math">
                    <m:r>
                      <a:rPr lang="en-US" sz="2200" b="1" i="1"/>
                      <m:t>⟹</m:t>
                    </m:r>
                  </m:oMath>
                </a14:m>
                <a:r>
                  <a:rPr lang="en-US" sz="2200" b="1" dirty="0"/>
                  <a:t>ACI 318M-08 (11-3)</a:t>
                </a:r>
              </a:p>
              <a:p>
                <a:pPr algn="l"/>
                <a14:m>
                  <m:oMathPara xmlns:m="http://schemas.openxmlformats.org/officeDocument/2006/math">
                    <m:oMathParaPr>
                      <m:jc m:val="centerGroup"/>
                    </m:oMathParaPr>
                    <m:oMath xmlns:m="http://schemas.openxmlformats.org/officeDocument/2006/math">
                      <m:r>
                        <a:rPr lang="en-US" sz="2200" b="1"/>
                        <m:t>Ø</m:t>
                      </m:r>
                      <m:r>
                        <a:rPr lang="en-US" sz="2200" b="1" i="1"/>
                        <m:t>𝐕</m:t>
                      </m:r>
                      <m:r>
                        <a:rPr lang="en-US" sz="2200" b="1" i="1" baseline="-25000"/>
                        <m:t>𝐜</m:t>
                      </m:r>
                      <m:r>
                        <a:rPr lang="en-US" sz="2200" b="1"/>
                        <m:t>=</m:t>
                      </m:r>
                      <m:r>
                        <a:rPr lang="en-US" sz="2200" b="1" i="1"/>
                        <m:t>𝟎</m:t>
                      </m:r>
                      <m:r>
                        <a:rPr lang="en-US" sz="2200" b="1"/>
                        <m:t>.</m:t>
                      </m:r>
                      <m:r>
                        <a:rPr lang="en-US" sz="2200" b="1" i="1"/>
                        <m:t>𝟕𝟓</m:t>
                      </m:r>
                      <m:r>
                        <a:rPr lang="en-US" sz="2200" b="1" i="1"/>
                        <m:t>∗</m:t>
                      </m:r>
                      <m:f>
                        <m:fPr>
                          <m:ctrlPr>
                            <a:rPr lang="en-US" sz="2200" b="1" i="1"/>
                          </m:ctrlPr>
                        </m:fPr>
                        <m:num>
                          <m:r>
                            <a:rPr lang="en-US" sz="2200" b="1" i="1"/>
                            <m:t>𝟏</m:t>
                          </m:r>
                        </m:num>
                        <m:den>
                          <m:r>
                            <a:rPr lang="en-US" sz="2200" b="1" i="1"/>
                            <m:t>𝟔</m:t>
                          </m:r>
                        </m:den>
                      </m:f>
                      <m:rad>
                        <m:radPr>
                          <m:degHide m:val="on"/>
                          <m:ctrlPr>
                            <a:rPr lang="en-US" sz="2200" b="1" i="1"/>
                          </m:ctrlPr>
                        </m:radPr>
                        <m:deg/>
                        <m:e>
                          <m:r>
                            <a:rPr lang="en-US" sz="2200" b="1" i="1"/>
                            <m:t>𝟑𝟐</m:t>
                          </m:r>
                        </m:e>
                      </m:rad>
                      <m:r>
                        <a:rPr lang="en-US" sz="2200" b="1" i="1"/>
                        <m:t>∗</m:t>
                      </m:r>
                      <m:r>
                        <a:rPr lang="en-US" sz="2200" b="1" i="1"/>
                        <m:t>𝟓𝟔𝟎𝟎</m:t>
                      </m:r>
                      <m:r>
                        <a:rPr lang="en-US" sz="2200" b="1" i="1"/>
                        <m:t>∗</m:t>
                      </m:r>
                      <m:r>
                        <a:rPr lang="en-US" sz="2200" b="1" i="1"/>
                        <m:t>𝟏𝟐𝟎𝟎</m:t>
                      </m:r>
                      <m:r>
                        <a:rPr lang="en-US" sz="2200" b="1" i="1"/>
                        <m:t>∗</m:t>
                      </m:r>
                      <m:sSup>
                        <m:sSupPr>
                          <m:ctrlPr>
                            <a:rPr lang="en-US" sz="2200" b="1" i="1"/>
                          </m:ctrlPr>
                        </m:sSupPr>
                        <m:e>
                          <m:r>
                            <a:rPr lang="en-US" sz="2200" b="1" i="1"/>
                            <m:t>𝟏𝟎</m:t>
                          </m:r>
                        </m:e>
                        <m:sup>
                          <m:r>
                            <a:rPr lang="en-US" sz="2200" b="1" i="1"/>
                            <m:t>−</m:t>
                          </m:r>
                          <m:r>
                            <a:rPr lang="en-US" sz="2200" b="1" i="1"/>
                            <m:t>𝟑</m:t>
                          </m:r>
                        </m:sup>
                      </m:sSup>
                      <m:r>
                        <a:rPr lang="en-US" sz="2200" b="1"/>
                        <m:t>=</m:t>
                      </m:r>
                      <m:r>
                        <a:rPr lang="en-US" sz="2200" b="1" i="1"/>
                        <m:t>𝟒𝟕𝟓𝟐</m:t>
                      </m:r>
                      <m:r>
                        <a:rPr lang="en-US" sz="2200" b="1"/>
                        <m:t> </m:t>
                      </m:r>
                      <m:r>
                        <a:rPr lang="en-US" sz="2200" b="1" i="1"/>
                        <m:t>𝐊𝐍</m:t>
                      </m:r>
                    </m:oMath>
                  </m:oMathPara>
                </a14:m>
                <a:endParaRPr lang="en-US" sz="2200" b="1" dirty="0"/>
              </a:p>
              <a:p>
                <a:pPr algn="l"/>
                <a14:m>
                  <m:oMathPara xmlns:m="http://schemas.openxmlformats.org/officeDocument/2006/math">
                    <m:oMathParaPr>
                      <m:jc m:val="centerGroup"/>
                    </m:oMathParaPr>
                    <m:oMath xmlns:m="http://schemas.openxmlformats.org/officeDocument/2006/math">
                      <m:r>
                        <a:rPr lang="en-US" sz="2200" b="1"/>
                        <m:t>Ø</m:t>
                      </m:r>
                      <m:r>
                        <a:rPr lang="en-US" sz="2200" b="1" i="1"/>
                        <m:t>𝐕</m:t>
                      </m:r>
                      <m:r>
                        <a:rPr lang="en-US" sz="2200" b="1" i="1" baseline="-25000"/>
                        <m:t>𝐜</m:t>
                      </m:r>
                      <m:r>
                        <a:rPr lang="en-US" sz="2200" b="1"/>
                        <m:t>=</m:t>
                      </m:r>
                      <m:r>
                        <a:rPr lang="en-US" sz="2200" b="1" i="1"/>
                        <m:t>𝟒𝟕𝟓𝟐</m:t>
                      </m:r>
                      <m:r>
                        <a:rPr lang="en-US" sz="2200" b="1"/>
                        <m:t> </m:t>
                      </m:r>
                      <m:r>
                        <a:rPr lang="en-US" sz="2200" b="1" i="1"/>
                        <m:t>𝑲𝑵</m:t>
                      </m:r>
                      <m:r>
                        <a:rPr lang="en-US" sz="2200" b="1" i="1"/>
                        <m:t>&gt;</m:t>
                      </m:r>
                      <m:r>
                        <a:rPr lang="en-US" sz="2200" b="1" i="1"/>
                        <m:t>𝑽𝒖</m:t>
                      </m:r>
                      <m:r>
                        <a:rPr lang="en-US" sz="2200" b="1" i="1"/>
                        <m:t>=</m:t>
                      </m:r>
                      <m:r>
                        <a:rPr lang="en-US" sz="2200" b="1" i="1"/>
                        <m:t>𝟏𝟎𝟖𝟑</m:t>
                      </m:r>
                      <m:r>
                        <a:rPr lang="en-US" sz="2200" b="1" i="1"/>
                        <m:t>𝑲𝑵</m:t>
                      </m:r>
                    </m:oMath>
                  </m:oMathPara>
                </a14:m>
                <a:endParaRPr lang="en-US" sz="2200" b="1" dirty="0"/>
              </a:p>
              <a:p>
                <a:pPr algn="l"/>
                <a14:m>
                  <m:oMath xmlns:m="http://schemas.openxmlformats.org/officeDocument/2006/math">
                    <m:r>
                      <a:rPr lang="en-US" sz="2200" b="1" i="1"/>
                      <m:t>⟹ </m:t>
                    </m:r>
                  </m:oMath>
                </a14:m>
                <a:r>
                  <a:rPr lang="en-US" sz="2200" b="1" dirty="0"/>
                  <a:t>Ok, it is safe under wide beam shear.</a:t>
                </a:r>
              </a:p>
              <a:p>
                <a:pPr algn="l"/>
                <a:endParaRPr lang="ar-SA" sz="2200" b="1" dirty="0"/>
              </a:p>
            </p:txBody>
          </p:sp>
        </mc:Choice>
        <mc:Fallback>
          <p:sp>
            <p:nvSpPr>
              <p:cNvPr id="4" name="Text Placeholder 3"/>
              <p:cNvSpPr>
                <a:spLocks noGrp="1" noRot="1" noChangeAspect="1" noMove="1" noResize="1" noEditPoints="1" noAdjustHandles="1" noChangeArrowheads="1" noChangeShapeType="1" noTextEdit="1"/>
              </p:cNvSpPr>
              <p:nvPr>
                <p:ph type="body" sz="half" idx="2"/>
              </p:nvPr>
            </p:nvSpPr>
            <p:spPr>
              <a:blipFill rotWithShape="1">
                <a:blip r:embed="rId2"/>
                <a:stretch>
                  <a:fillRect l="-2028" r="-2028"/>
                </a:stretch>
              </a:blipFill>
            </p:spPr>
            <p:txBody>
              <a:bodyPr/>
              <a:lstStyle/>
              <a:p>
                <a:r>
                  <a:rPr lang="ar-SA">
                    <a:noFill/>
                  </a:rPr>
                  <a:t> </a:t>
                </a:r>
              </a:p>
            </p:txBody>
          </p:sp>
        </mc:Fallback>
      </mc:AlternateContent>
      <p:pic>
        <p:nvPicPr>
          <p:cNvPr id="8" name="Content Placeholder 7"/>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75050" y="1209635"/>
            <a:ext cx="5111750" cy="3979943"/>
          </a:xfrm>
          <a:prstGeom prst="rect">
            <a:avLst/>
          </a:prstGeom>
          <a:noFill/>
          <a:ln>
            <a:noFill/>
          </a:ln>
        </p:spPr>
      </p:pic>
    </p:spTree>
    <p:extLst>
      <p:ext uri="{BB962C8B-B14F-4D97-AF65-F5344CB8AC3E}">
        <p14:creationId xmlns:p14="http://schemas.microsoft.com/office/powerpoint/2010/main" val="32770174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a:solidFill>
                  <a:prstClr val="black"/>
                </a:solidFill>
              </a:rPr>
              <a:t>Design of mat foundation :</a:t>
            </a:r>
            <a:endParaRPr lang="ar-SA" dirty="0"/>
          </a:p>
        </p:txBody>
      </p:sp>
      <mc:AlternateContent xmlns:mc="http://schemas.openxmlformats.org/markup-compatibility/2006">
        <mc:Choice xmlns:a14="http://schemas.microsoft.com/office/drawing/2010/main" Requires="a14">
          <p:sp>
            <p:nvSpPr>
              <p:cNvPr id="4" name="Text Placeholder 3"/>
              <p:cNvSpPr>
                <a:spLocks noGrp="1"/>
              </p:cNvSpPr>
              <p:nvPr>
                <p:ph type="body" sz="half" idx="2"/>
              </p:nvPr>
            </p:nvSpPr>
            <p:spPr/>
            <p:txBody>
              <a:bodyPr>
                <a:normAutofit fontScale="40000" lnSpcReduction="20000"/>
              </a:bodyPr>
              <a:lstStyle/>
              <a:p>
                <a:pPr algn="l"/>
                <a:r>
                  <a:rPr lang="ar-SA" sz="7400" b="1" dirty="0" smtClean="0"/>
                  <a:t> </a:t>
                </a:r>
                <a:r>
                  <a:rPr lang="en-US" sz="7400" b="1" dirty="0" smtClean="0"/>
                  <a:t>punching shear check</a:t>
                </a:r>
              </a:p>
              <a:p>
                <a:pPr algn="l"/>
                <a:r>
                  <a:rPr lang="en-US" sz="5000" b="1" dirty="0" smtClean="0"/>
                  <a:t>After </a:t>
                </a:r>
                <a:r>
                  <a:rPr lang="en-US" sz="5000" b="1" dirty="0"/>
                  <a:t>Select the smallest provided nominal strength</a:t>
                </a:r>
              </a:p>
              <a:p>
                <a:pPr algn="l"/>
                <a:r>
                  <a:rPr lang="en-US" sz="2000" b="1" dirty="0" smtClean="0"/>
                  <a:t> </a:t>
                </a:r>
                <a:endParaRPr lang="en-US" sz="4200" b="1" dirty="0" smtClean="0"/>
              </a:p>
              <a:p>
                <a:pPr algn="l"/>
                <a14:m>
                  <m:oMathPara xmlns:m="http://schemas.openxmlformats.org/officeDocument/2006/math">
                    <m:oMathParaPr>
                      <m:jc m:val="centerGroup"/>
                    </m:oMathParaPr>
                    <m:oMath xmlns:m="http://schemas.openxmlformats.org/officeDocument/2006/math">
                      <m:r>
                        <a:rPr lang="en-US" sz="4200" b="1"/>
                        <m:t>Ø</m:t>
                      </m:r>
                      <m:sSub>
                        <m:sSubPr>
                          <m:ctrlPr>
                            <a:rPr lang="en-US" sz="4200" b="1" i="1"/>
                          </m:ctrlPr>
                        </m:sSubPr>
                        <m:e>
                          <m:r>
                            <a:rPr lang="en-US" sz="4200" b="1" i="1"/>
                            <m:t>𝑽</m:t>
                          </m:r>
                        </m:e>
                        <m:sub>
                          <m:r>
                            <a:rPr lang="en-US" sz="4200" b="1" i="1"/>
                            <m:t>𝒄𝒑</m:t>
                          </m:r>
                        </m:sub>
                      </m:sSub>
                      <m:r>
                        <a:rPr lang="en-US" sz="4200" b="1"/>
                        <m:t>=</m:t>
                      </m:r>
                      <m:r>
                        <a:rPr lang="en-US" sz="4200" b="1" i="1"/>
                        <m:t>𝟎</m:t>
                      </m:r>
                      <m:r>
                        <a:rPr lang="en-US" sz="4200" b="1"/>
                        <m:t>.</m:t>
                      </m:r>
                      <m:r>
                        <a:rPr lang="en-US" sz="4200" b="1" i="1"/>
                        <m:t>𝟕𝟓</m:t>
                      </m:r>
                      <m:r>
                        <a:rPr lang="en-US" sz="4200" b="1" i="1"/>
                        <m:t>×</m:t>
                      </m:r>
                      <m:f>
                        <m:fPr>
                          <m:ctrlPr>
                            <a:rPr lang="en-US" sz="4200" b="1" i="1"/>
                          </m:ctrlPr>
                        </m:fPr>
                        <m:num>
                          <m:r>
                            <a:rPr lang="en-US" sz="4200" b="1" i="1"/>
                            <m:t>𝟏</m:t>
                          </m:r>
                        </m:num>
                        <m:den>
                          <m:r>
                            <a:rPr lang="en-US" sz="4200" b="1" i="1"/>
                            <m:t>𝟑</m:t>
                          </m:r>
                        </m:den>
                      </m:f>
                      <m:rad>
                        <m:radPr>
                          <m:degHide m:val="on"/>
                          <m:ctrlPr>
                            <a:rPr lang="en-US" sz="4200" b="1" i="1"/>
                          </m:ctrlPr>
                        </m:radPr>
                        <m:deg/>
                        <m:e>
                          <m:r>
                            <a:rPr lang="en-US" sz="4200" b="1" i="1"/>
                            <m:t>𝟑𝟐</m:t>
                          </m:r>
                        </m:e>
                      </m:rad>
                      <m:r>
                        <a:rPr lang="en-US" sz="4200" b="1" i="1"/>
                        <m:t>×</m:t>
                      </m:r>
                      <m:r>
                        <a:rPr lang="en-US" sz="4200" b="1" i="1"/>
                        <m:t>𝟕</m:t>
                      </m:r>
                      <m:r>
                        <a:rPr lang="en-US" sz="4200" b="1" i="1"/>
                        <m:t>.</m:t>
                      </m:r>
                      <m:r>
                        <a:rPr lang="en-US" sz="4200" b="1" i="1"/>
                        <m:t>𝟔</m:t>
                      </m:r>
                      <m:r>
                        <a:rPr lang="en-US" sz="4200" b="1" i="1"/>
                        <m:t>×</m:t>
                      </m:r>
                      <m:r>
                        <a:rPr lang="en-US" sz="4200" b="1" i="1"/>
                        <m:t>𝟏</m:t>
                      </m:r>
                      <m:r>
                        <a:rPr lang="en-US" sz="4200" b="1" i="1"/>
                        <m:t>.</m:t>
                      </m:r>
                      <m:r>
                        <a:rPr lang="en-US" sz="4200" b="1" i="1"/>
                        <m:t>𝟐</m:t>
                      </m:r>
                      <m:r>
                        <a:rPr lang="en-US" sz="4200" b="1" i="1"/>
                        <m:t>×</m:t>
                      </m:r>
                      <m:sSup>
                        <m:sSupPr>
                          <m:ctrlPr>
                            <a:rPr lang="en-US" sz="4200" b="1" i="1"/>
                          </m:ctrlPr>
                        </m:sSupPr>
                        <m:e>
                          <m:r>
                            <a:rPr lang="en-US" sz="4200" b="1" i="1"/>
                            <m:t>𝟏𝟎</m:t>
                          </m:r>
                        </m:e>
                        <m:sup>
                          <m:r>
                            <a:rPr lang="en-US" sz="4200" b="1" i="1"/>
                            <m:t>𝟑</m:t>
                          </m:r>
                        </m:sup>
                      </m:sSup>
                      <m:r>
                        <a:rPr lang="en-US" sz="4200" b="1" i="1"/>
                        <m:t>=</m:t>
                      </m:r>
                      <m:r>
                        <a:rPr lang="en-US" sz="4200" b="1" i="1"/>
                        <m:t>𝟏𝟐𝟖𝟗𝟕</m:t>
                      </m:r>
                      <m:r>
                        <a:rPr lang="en-US" sz="4200" b="1" i="1"/>
                        <m:t>𝑲𝑵</m:t>
                      </m:r>
                    </m:oMath>
                  </m:oMathPara>
                </a14:m>
                <a:endParaRPr lang="en-US" sz="4200" b="1" dirty="0"/>
              </a:p>
              <a:p>
                <a:pPr algn="l"/>
                <a14:m>
                  <m:oMathPara xmlns:m="http://schemas.openxmlformats.org/officeDocument/2006/math">
                    <m:oMathParaPr>
                      <m:jc m:val="centerGroup"/>
                    </m:oMathParaPr>
                    <m:oMath xmlns:m="http://schemas.openxmlformats.org/officeDocument/2006/math">
                      <m:r>
                        <a:rPr lang="en-US" sz="4200" b="1"/>
                        <m:t>Ø</m:t>
                      </m:r>
                      <m:sSub>
                        <m:sSubPr>
                          <m:ctrlPr>
                            <a:rPr lang="en-US" sz="4200" b="1" i="1"/>
                          </m:ctrlPr>
                        </m:sSubPr>
                        <m:e>
                          <m:r>
                            <a:rPr lang="en-US" sz="4200" b="1" i="1"/>
                            <m:t>𝑽</m:t>
                          </m:r>
                        </m:e>
                        <m:sub>
                          <m:r>
                            <a:rPr lang="en-US" sz="4200" b="1" i="1"/>
                            <m:t>𝒄𝒑</m:t>
                          </m:r>
                        </m:sub>
                      </m:sSub>
                      <m:r>
                        <a:rPr lang="en-US" sz="4200" b="1" i="1"/>
                        <m:t>=</m:t>
                      </m:r>
                      <m:r>
                        <a:rPr lang="en-US" sz="4200" b="1" i="1"/>
                        <m:t>𝟏𝟐𝟖𝟗𝟕</m:t>
                      </m:r>
                      <m:r>
                        <a:rPr lang="en-US" sz="4200" b="1" i="1"/>
                        <m:t>𝑲𝑵</m:t>
                      </m:r>
                      <m:r>
                        <a:rPr lang="en-US" sz="4200" b="1" i="1"/>
                        <m:t>&gt; </m:t>
                      </m:r>
                      <m:sSub>
                        <m:sSubPr>
                          <m:ctrlPr>
                            <a:rPr lang="en-US" sz="4200" b="1" i="1"/>
                          </m:ctrlPr>
                        </m:sSubPr>
                        <m:e>
                          <m:r>
                            <a:rPr lang="en-US" sz="4200" b="1" i="1"/>
                            <m:t>𝑽</m:t>
                          </m:r>
                        </m:e>
                        <m:sub>
                          <m:r>
                            <a:rPr lang="en-US" sz="4200" b="1" i="1"/>
                            <m:t>𝒖𝒑</m:t>
                          </m:r>
                        </m:sub>
                      </m:sSub>
                      <m:r>
                        <a:rPr lang="en-US" sz="4200" b="1" i="1"/>
                        <m:t>=</m:t>
                      </m:r>
                      <m:r>
                        <a:rPr lang="en-US" sz="4200" b="1" i="1"/>
                        <m:t>𝟖𝟓𝟕𝟔</m:t>
                      </m:r>
                      <m:r>
                        <a:rPr lang="en-US" sz="4200" b="1" i="1"/>
                        <m:t> </m:t>
                      </m:r>
                      <m:r>
                        <a:rPr lang="en-US" sz="4200" b="1" i="1"/>
                        <m:t>𝑲𝑵</m:t>
                      </m:r>
                    </m:oMath>
                  </m:oMathPara>
                </a14:m>
                <a:endParaRPr lang="en-US" sz="4200" b="1" dirty="0"/>
              </a:p>
              <a:p>
                <a:pPr algn="l"/>
                <a14:m>
                  <m:oMath xmlns:m="http://schemas.openxmlformats.org/officeDocument/2006/math">
                    <m:r>
                      <a:rPr lang="en-US" sz="4200" b="1" i="1"/>
                      <m:t>⟹ </m:t>
                    </m:r>
                  </m:oMath>
                </a14:m>
                <a:r>
                  <a:rPr lang="en-US" sz="4200" b="1" dirty="0"/>
                  <a:t>Ok, it is safe under punching shear , there are no need to compute the ultimate </a:t>
                </a:r>
                <a:r>
                  <a:rPr lang="en-US" sz="4200" b="1" dirty="0" smtClean="0"/>
                  <a:t> </a:t>
                </a:r>
                <a:endParaRPr lang="ar-SA" sz="4200" b="1" dirty="0"/>
              </a:p>
            </p:txBody>
          </p:sp>
        </mc:Choice>
        <mc:Fallback>
          <p:sp>
            <p:nvSpPr>
              <p:cNvPr id="4" name="Text Placeholder 3"/>
              <p:cNvSpPr>
                <a:spLocks noGrp="1" noRot="1" noChangeAspect="1" noMove="1" noResize="1" noEditPoints="1" noAdjustHandles="1" noChangeArrowheads="1" noChangeShapeType="1" noTextEdit="1"/>
              </p:cNvSpPr>
              <p:nvPr>
                <p:ph type="body" sz="half" idx="2"/>
              </p:nvPr>
            </p:nvSpPr>
            <p:spPr>
              <a:blipFill rotWithShape="1">
                <a:blip r:embed="rId2"/>
                <a:stretch>
                  <a:fillRect l="-4462" t="-3766" r="-2231"/>
                </a:stretch>
              </a:blipFill>
            </p:spPr>
            <p:txBody>
              <a:bodyPr/>
              <a:lstStyle/>
              <a:p>
                <a:r>
                  <a:rPr lang="ar-SA">
                    <a:noFill/>
                  </a:rPr>
                  <a:t> </a:t>
                </a:r>
              </a:p>
            </p:txBody>
          </p:sp>
        </mc:Fallback>
      </mc:AlternateContent>
      <p:pic>
        <p:nvPicPr>
          <p:cNvPr id="5" name="Content Placeholder 4"/>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20975" y="1051419"/>
            <a:ext cx="3219900" cy="4296375"/>
          </a:xfrm>
          <a:prstGeom prst="rect">
            <a:avLst/>
          </a:prstGeom>
          <a:noFill/>
          <a:ln>
            <a:noFill/>
          </a:ln>
        </p:spPr>
      </p:pic>
    </p:spTree>
    <p:extLst>
      <p:ext uri="{BB962C8B-B14F-4D97-AF65-F5344CB8AC3E}">
        <p14:creationId xmlns:p14="http://schemas.microsoft.com/office/powerpoint/2010/main" val="9323372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i="1" dirty="0">
                <a:solidFill>
                  <a:prstClr val="black"/>
                </a:solidFill>
              </a:rPr>
              <a:t>Design of mat foundation :</a:t>
            </a:r>
            <a:endParaRPr lang="ar-SA" dirty="0"/>
          </a:p>
        </p:txBody>
      </p:sp>
      <p:sp>
        <p:nvSpPr>
          <p:cNvPr id="4" name="Text Placeholder 3"/>
          <p:cNvSpPr>
            <a:spLocks noGrp="1"/>
          </p:cNvSpPr>
          <p:nvPr>
            <p:ph type="body" sz="half" idx="2"/>
          </p:nvPr>
        </p:nvSpPr>
        <p:spPr/>
        <p:txBody>
          <a:bodyPr>
            <a:normAutofit/>
          </a:bodyPr>
          <a:lstStyle/>
          <a:p>
            <a:pPr algn="l"/>
            <a:r>
              <a:rPr lang="en-US" sz="2800" b="1" dirty="0" smtClean="0"/>
              <a:t>All moments was less than the corresponding minimum moment ,then the minimum shrinkage steel is enough</a:t>
            </a:r>
            <a:r>
              <a:rPr lang="en-US" sz="2400" b="1" i="1" dirty="0" smtClean="0"/>
              <a:t>(</a:t>
            </a:r>
            <a:r>
              <a:rPr lang="en-US" sz="2400" b="1" i="1" dirty="0"/>
              <a:t>5φ25at top and </a:t>
            </a:r>
            <a:r>
              <a:rPr lang="en-US" sz="2400" b="1" i="1" dirty="0" smtClean="0"/>
              <a:t>bottom).</a:t>
            </a:r>
            <a:endParaRPr lang="ar-SA" sz="2400" b="1" i="1"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5896" y="188640"/>
            <a:ext cx="5111750" cy="3383943"/>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8696" y="3573016"/>
            <a:ext cx="5257800" cy="2981325"/>
          </a:xfrm>
          <a:prstGeom prst="rect">
            <a:avLst/>
          </a:prstGeom>
          <a:noFill/>
          <a:ln>
            <a:noFill/>
          </a:ln>
        </p:spPr>
      </p:pic>
    </p:spTree>
    <p:extLst>
      <p:ext uri="{BB962C8B-B14F-4D97-AF65-F5344CB8AC3E}">
        <p14:creationId xmlns:p14="http://schemas.microsoft.com/office/powerpoint/2010/main" val="12262415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a:ea typeface="Calibri"/>
              </a:rPr>
              <a:t>Reducing the torsion effect :</a:t>
            </a:r>
            <a:endParaRPr lang="ar-SA" dirty="0"/>
          </a:p>
        </p:txBody>
      </p:sp>
      <p:sp>
        <p:nvSpPr>
          <p:cNvPr id="3" name="Text Placeholder 2"/>
          <p:cNvSpPr>
            <a:spLocks noGrp="1"/>
          </p:cNvSpPr>
          <p:nvPr>
            <p:ph type="body" idx="1"/>
          </p:nvPr>
        </p:nvSpPr>
        <p:spPr>
          <a:xfrm>
            <a:off x="467544" y="1556792"/>
            <a:ext cx="4040188" cy="639762"/>
          </a:xfrm>
        </p:spPr>
        <p:txBody>
          <a:bodyPr/>
          <a:lstStyle/>
          <a:p>
            <a:pPr algn="ctr"/>
            <a:r>
              <a:rPr lang="en-US" dirty="0"/>
              <a:t>Center of rigidity :</a:t>
            </a:r>
          </a:p>
          <a:p>
            <a:pPr algn="ctr"/>
            <a:endParaRPr lang="ar-SA" dirty="0"/>
          </a:p>
        </p:txBody>
      </p:sp>
      <mc:AlternateContent xmlns:mc="http://schemas.openxmlformats.org/markup-compatibility/2006">
        <mc:Choice xmlns:a14="http://schemas.microsoft.com/office/drawing/2010/main" Requires="a14">
          <p:sp>
            <p:nvSpPr>
              <p:cNvPr id="4" name="Content Placeholder 3"/>
              <p:cNvSpPr>
                <a:spLocks noGrp="1"/>
              </p:cNvSpPr>
              <p:nvPr>
                <p:ph sz="half" idx="2"/>
              </p:nvPr>
            </p:nvSpPr>
            <p:spPr>
              <a:xfrm>
                <a:off x="457200" y="1844824"/>
                <a:ext cx="4040188" cy="4281339"/>
              </a:xfrm>
            </p:spPr>
            <p:txBody>
              <a:bodyPr>
                <a:normAutofit fontScale="47500" lnSpcReduction="20000"/>
              </a:bodyPr>
              <a:lstStyle/>
              <a:p>
                <a:pPr marL="0" indent="0" algn="l">
                  <a:lnSpc>
                    <a:spcPct val="115000"/>
                  </a:lnSpc>
                  <a:spcAft>
                    <a:spcPts val="1000"/>
                  </a:spcAft>
                  <a:buNone/>
                </a:pPr>
                <a14:m>
                  <m:oMath xmlns:m="http://schemas.openxmlformats.org/officeDocument/2006/math">
                    <m:r>
                      <a:rPr lang="ar-SA" sz="3400" b="1" i="1">
                        <a:latin typeface="Cambria Math"/>
                        <a:ea typeface="Calibri"/>
                        <a:cs typeface="Cambria Math"/>
                      </a:rPr>
                      <m:t>𝑿</m:t>
                    </m:r>
                  </m:oMath>
                </a14:m>
                <a:r>
                  <a:rPr lang="en-US" sz="3400" b="1" dirty="0">
                    <a:effectLst/>
                    <a:latin typeface="Times New Roman"/>
                    <a:ea typeface="Calibri"/>
                    <a:cs typeface="Arial"/>
                  </a:rPr>
                  <a:t> = </a:t>
                </a:r>
                <a14:m>
                  <m:oMath xmlns:m="http://schemas.openxmlformats.org/officeDocument/2006/math">
                    <m:f>
                      <m:fPr>
                        <m:ctrlPr>
                          <a:rPr lang="en-US" sz="3400" b="1" i="1">
                            <a:effectLst/>
                            <a:latin typeface="Cambria Math"/>
                            <a:ea typeface="Calibri"/>
                            <a:cs typeface="Times New Roman"/>
                          </a:rPr>
                        </m:ctrlPr>
                      </m:fPr>
                      <m:num>
                        <m:r>
                          <a:rPr lang="en-US" sz="3400" b="1" i="1">
                            <a:effectLst/>
                            <a:latin typeface="Cambria Math"/>
                            <a:ea typeface="Calibri"/>
                            <a:cs typeface="Times New Roman"/>
                          </a:rPr>
                          <m:t>𝜮</m:t>
                        </m:r>
                        <m:r>
                          <a:rPr lang="en-US" sz="3400" b="1" i="1">
                            <a:effectLst/>
                            <a:latin typeface="Cambria Math"/>
                            <a:ea typeface="Calibri"/>
                            <a:cs typeface="Times New Roman"/>
                          </a:rPr>
                          <m:t>𝒙𝒊</m:t>
                        </m:r>
                        <m:r>
                          <a:rPr lang="en-US" sz="3400" b="1" i="1">
                            <a:effectLst/>
                            <a:latin typeface="Cambria Math"/>
                            <a:ea typeface="Calibri"/>
                            <a:cs typeface="Times New Roman"/>
                          </a:rPr>
                          <m:t>∗</m:t>
                        </m:r>
                        <m:r>
                          <a:rPr lang="en-US" sz="3400" b="1" i="1">
                            <a:effectLst/>
                            <a:latin typeface="Cambria Math"/>
                            <a:ea typeface="Calibri"/>
                            <a:cs typeface="Times New Roman"/>
                          </a:rPr>
                          <m:t>𝑲𝒚</m:t>
                        </m:r>
                      </m:num>
                      <m:den>
                        <m:r>
                          <a:rPr lang="en-US" sz="3400" b="1" i="1">
                            <a:effectLst/>
                            <a:latin typeface="Cambria Math"/>
                            <a:ea typeface="Calibri"/>
                            <a:cs typeface="Times New Roman"/>
                          </a:rPr>
                          <m:t>𝜮</m:t>
                        </m:r>
                        <m:r>
                          <a:rPr lang="en-US" sz="3400" b="1" i="1">
                            <a:effectLst/>
                            <a:latin typeface="Cambria Math"/>
                            <a:ea typeface="Calibri"/>
                            <a:cs typeface="Times New Roman"/>
                          </a:rPr>
                          <m:t>𝑲𝒚</m:t>
                        </m:r>
                      </m:den>
                    </m:f>
                  </m:oMath>
                </a14:m>
                <a:endParaRPr lang="en-US" sz="3400" b="1" dirty="0">
                  <a:ea typeface="Calibri"/>
                  <a:cs typeface="Arial"/>
                </a:endParaRPr>
              </a:p>
              <a:p>
                <a:pPr marL="0" indent="0" algn="l">
                  <a:lnSpc>
                    <a:spcPct val="115000"/>
                  </a:lnSpc>
                  <a:spcAft>
                    <a:spcPts val="1000"/>
                  </a:spcAft>
                  <a:buNone/>
                </a:pPr>
                <a14:m>
                  <m:oMath xmlns:m="http://schemas.openxmlformats.org/officeDocument/2006/math">
                    <m:r>
                      <a:rPr lang="ar-SA" sz="3400" b="1">
                        <a:effectLst/>
                        <a:latin typeface="Cambria Math"/>
                        <a:ea typeface="Calibri"/>
                        <a:cs typeface="Times New Roman"/>
                      </a:rPr>
                      <m:t>Ӯ</m:t>
                    </m:r>
                  </m:oMath>
                </a14:m>
                <a:r>
                  <a:rPr lang="en-US" sz="3400" b="1" dirty="0">
                    <a:effectLst/>
                    <a:latin typeface="Times New Roman"/>
                    <a:ea typeface="Calibri"/>
                    <a:cs typeface="Arial"/>
                  </a:rPr>
                  <a:t> = </a:t>
                </a:r>
                <a14:m>
                  <m:oMath xmlns:m="http://schemas.openxmlformats.org/officeDocument/2006/math">
                    <m:f>
                      <m:fPr>
                        <m:ctrlPr>
                          <a:rPr lang="en-US" sz="3400" b="1" i="1">
                            <a:effectLst/>
                            <a:latin typeface="Cambria Math"/>
                            <a:ea typeface="Calibri"/>
                            <a:cs typeface="Times New Roman"/>
                          </a:rPr>
                        </m:ctrlPr>
                      </m:fPr>
                      <m:num>
                        <m:r>
                          <a:rPr lang="en-US" sz="3400" b="1" i="1">
                            <a:effectLst/>
                            <a:latin typeface="Cambria Math"/>
                            <a:ea typeface="Calibri"/>
                            <a:cs typeface="Times New Roman"/>
                          </a:rPr>
                          <m:t>𝜮</m:t>
                        </m:r>
                        <m:r>
                          <a:rPr lang="en-US" sz="3400" b="1" i="1">
                            <a:effectLst/>
                            <a:latin typeface="Cambria Math"/>
                            <a:ea typeface="Calibri"/>
                            <a:cs typeface="Times New Roman"/>
                          </a:rPr>
                          <m:t>𝒚𝒊</m:t>
                        </m:r>
                        <m:r>
                          <a:rPr lang="en-US" sz="3400" b="1" i="1">
                            <a:effectLst/>
                            <a:latin typeface="Cambria Math"/>
                            <a:ea typeface="Calibri"/>
                            <a:cs typeface="Times New Roman"/>
                          </a:rPr>
                          <m:t>∗</m:t>
                        </m:r>
                        <m:r>
                          <a:rPr lang="en-US" sz="3400" b="1" i="1">
                            <a:effectLst/>
                            <a:latin typeface="Cambria Math"/>
                            <a:ea typeface="Calibri"/>
                            <a:cs typeface="Times New Roman"/>
                          </a:rPr>
                          <m:t>𝑲𝒙</m:t>
                        </m:r>
                      </m:num>
                      <m:den>
                        <m:r>
                          <a:rPr lang="en-US" sz="3400" b="1" i="1">
                            <a:effectLst/>
                            <a:latin typeface="Cambria Math"/>
                            <a:ea typeface="Calibri"/>
                            <a:cs typeface="Times New Roman"/>
                          </a:rPr>
                          <m:t>𝜮</m:t>
                        </m:r>
                        <m:r>
                          <a:rPr lang="en-US" sz="3400" b="1" i="1">
                            <a:effectLst/>
                            <a:latin typeface="Cambria Math"/>
                            <a:ea typeface="Calibri"/>
                            <a:cs typeface="Times New Roman"/>
                          </a:rPr>
                          <m:t>𝑲𝒙</m:t>
                        </m:r>
                      </m:den>
                    </m:f>
                  </m:oMath>
                </a14:m>
                <a:endParaRPr lang="en-US" sz="3400" b="1" dirty="0">
                  <a:ea typeface="Calibri"/>
                  <a:cs typeface="Arial"/>
                </a:endParaRPr>
              </a:p>
              <a:p>
                <a:pPr marL="0" indent="0" algn="l">
                  <a:buNone/>
                </a:pPr>
                <a:r>
                  <a:rPr lang="en-US" b="1" dirty="0"/>
                  <a:t>x</a:t>
                </a:r>
                <a:r>
                  <a:rPr lang="en-US" b="1" baseline="-25000" dirty="0"/>
                  <a:t>i </a:t>
                </a:r>
                <a:r>
                  <a:rPr lang="en-US" b="1" dirty="0"/>
                  <a:t>= The vertical distance between the center of each vertical structural element and the reference axis (y-axis = reference ).</a:t>
                </a:r>
              </a:p>
              <a:p>
                <a:pPr marL="0" indent="0" algn="l">
                  <a:buNone/>
                </a:pPr>
                <a:r>
                  <a:rPr lang="en-US" b="1" dirty="0"/>
                  <a:t>Yi = The vertical distance between the center of each vertical structural element and the reference axis (X-axis = reference ).</a:t>
                </a:r>
              </a:p>
              <a:p>
                <a:pPr marL="0" indent="0" algn="l">
                  <a:buNone/>
                </a:pPr>
                <a:r>
                  <a:rPr lang="en-US" b="1" dirty="0"/>
                  <a:t>X,Y = the vertical distance between the center of rigidity and the reference lines along x and y axis.</a:t>
                </a:r>
              </a:p>
              <a:p>
                <a:pPr marL="0" indent="0" algn="l">
                  <a:buNone/>
                </a:pPr>
                <a:r>
                  <a:rPr lang="en-US" b="1" dirty="0"/>
                  <a:t>	)	</a:t>
                </a:r>
                <a:r>
                  <a:rPr lang="en-US" b="1" dirty="0" err="1"/>
                  <a:t>Kx</a:t>
                </a:r>
                <a:r>
                  <a:rPr lang="en-US" b="1" dirty="0"/>
                  <a:t> = The lateral stiffness of the vertical element in x-direction.(</a:t>
                </a:r>
                <a:r>
                  <a:rPr lang="en-US" b="1" dirty="0" err="1"/>
                  <a:t>Kx</a:t>
                </a:r>
                <a:r>
                  <a:rPr lang="en-US" b="1" dirty="0"/>
                  <a:t> = </a:t>
                </a:r>
                <a14:m>
                  <m:oMath xmlns:m="http://schemas.openxmlformats.org/officeDocument/2006/math">
                    <m:f>
                      <m:fPr>
                        <m:ctrlPr>
                          <a:rPr lang="en-US" b="1" i="1"/>
                        </m:ctrlPr>
                      </m:fPr>
                      <m:num>
                        <m:r>
                          <a:rPr lang="en-US" b="1" i="1"/>
                          <m:t>𝒏</m:t>
                        </m:r>
                        <m:r>
                          <a:rPr lang="en-US" b="1" i="1"/>
                          <m:t> </m:t>
                        </m:r>
                        <m:r>
                          <a:rPr lang="en-US" b="1" i="1"/>
                          <m:t>𝑬𝑰𝒙</m:t>
                        </m:r>
                      </m:num>
                      <m:den>
                        <m:r>
                          <a:rPr lang="en-US" b="1" i="1"/>
                          <m:t> </m:t>
                        </m:r>
                        <m:sSup>
                          <m:sSupPr>
                            <m:ctrlPr>
                              <a:rPr lang="en-US" b="1" i="1"/>
                            </m:ctrlPr>
                          </m:sSupPr>
                          <m:e>
                            <m:r>
                              <a:rPr lang="en-US" b="1" i="1"/>
                              <m:t>𝒍</m:t>
                            </m:r>
                          </m:e>
                          <m:sup>
                            <m:r>
                              <a:rPr lang="en-US" b="1" i="1"/>
                              <m:t>𝟑</m:t>
                            </m:r>
                          </m:sup>
                        </m:sSup>
                      </m:den>
                    </m:f>
                  </m:oMath>
                </a14:m>
                <a:endParaRPr lang="en-US" b="1" dirty="0"/>
              </a:p>
              <a:p>
                <a:pPr marL="0" indent="0" algn="l">
                  <a:buNone/>
                </a:pPr>
                <a:r>
                  <a:rPr lang="en-US" b="1" dirty="0" err="1"/>
                  <a:t>Ky</a:t>
                </a:r>
                <a:r>
                  <a:rPr lang="en-US" b="1" dirty="0"/>
                  <a:t> = The lateral stiffness of the vertical element in y-direction.( </a:t>
                </a:r>
                <a:r>
                  <a:rPr lang="en-US" b="1" dirty="0" err="1"/>
                  <a:t>Kx</a:t>
                </a:r>
                <a:r>
                  <a:rPr lang="en-US" b="1" dirty="0"/>
                  <a:t> = </a:t>
                </a:r>
                <a14:m>
                  <m:oMath xmlns:m="http://schemas.openxmlformats.org/officeDocument/2006/math">
                    <m:f>
                      <m:fPr>
                        <m:ctrlPr>
                          <a:rPr lang="en-US" b="1" i="1"/>
                        </m:ctrlPr>
                      </m:fPr>
                      <m:num>
                        <m:r>
                          <a:rPr lang="en-US" b="1" i="1"/>
                          <m:t>𝒏</m:t>
                        </m:r>
                        <m:r>
                          <a:rPr lang="en-US" b="1" i="1"/>
                          <m:t> </m:t>
                        </m:r>
                        <m:r>
                          <a:rPr lang="en-US" b="1" i="1"/>
                          <m:t>𝑬𝑰𝒚</m:t>
                        </m:r>
                      </m:num>
                      <m:den>
                        <m:r>
                          <a:rPr lang="en-US" b="1" i="1"/>
                          <m:t> </m:t>
                        </m:r>
                        <m:sSup>
                          <m:sSupPr>
                            <m:ctrlPr>
                              <a:rPr lang="en-US" b="1" i="1"/>
                            </m:ctrlPr>
                          </m:sSupPr>
                          <m:e>
                            <m:r>
                              <a:rPr lang="en-US" b="1" i="1"/>
                              <m:t>𝒍</m:t>
                            </m:r>
                          </m:e>
                          <m:sup>
                            <m:r>
                              <a:rPr lang="en-US" b="1" i="1"/>
                              <m:t>𝟑</m:t>
                            </m:r>
                          </m:sup>
                        </m:sSup>
                      </m:den>
                    </m:f>
                  </m:oMath>
                </a14:m>
                <a:r>
                  <a:rPr lang="en-US" b="1" dirty="0"/>
                  <a:t>)</a:t>
                </a:r>
              </a:p>
              <a:p>
                <a:pPr marL="0" indent="0" algn="l">
                  <a:buNone/>
                </a:pPr>
                <a:r>
                  <a:rPr lang="en-US" b="1" dirty="0"/>
                  <a:t>X,Y = the vertical distance between the center of rigidity and the reference lines along x and y axis. </a:t>
                </a:r>
              </a:p>
              <a:p>
                <a:pPr marL="0" indent="0" algn="l">
                  <a:buNone/>
                </a:pPr>
                <a:r>
                  <a:rPr lang="en-US" b="1" dirty="0"/>
                  <a:t>.n = factor depends on the end conditions of the vertical element(n =3 ).</a:t>
                </a:r>
              </a:p>
              <a:p>
                <a:pPr marL="0" indent="0" algn="l" rtl="0">
                  <a:buNone/>
                </a:pPr>
                <a:r>
                  <a:rPr lang="en-US" b="1" dirty="0"/>
                  <a:t>E = modulus of elasticity( E = 4700</a:t>
                </a:r>
                <a14:m>
                  <m:oMath xmlns:m="http://schemas.openxmlformats.org/officeDocument/2006/math">
                    <m:rad>
                      <m:radPr>
                        <m:degHide m:val="on"/>
                        <m:ctrlPr>
                          <a:rPr lang="en-US" b="1" i="1"/>
                        </m:ctrlPr>
                      </m:radPr>
                      <m:deg/>
                      <m:e>
                        <m:r>
                          <a:rPr lang="en-US" b="1" i="1"/>
                          <m:t>𝑭</m:t>
                        </m:r>
                        <m:r>
                          <a:rPr lang="en-US" b="1" i="1"/>
                          <m:t>′</m:t>
                        </m:r>
                        <m:r>
                          <a:rPr lang="en-US" b="1" i="1"/>
                          <m:t>𝒄</m:t>
                        </m:r>
                      </m:e>
                    </m:rad>
                  </m:oMath>
                </a14:m>
                <a:r>
                  <a:rPr lang="en-US" b="1" dirty="0"/>
                  <a:t>)</a:t>
                </a:r>
              </a:p>
              <a:p>
                <a:pPr marL="0" indent="0" algn="l">
                  <a:buNone/>
                </a:pPr>
                <a:r>
                  <a:rPr lang="en-US" b="1" dirty="0"/>
                  <a:t>Ix, </a:t>
                </a:r>
                <a:r>
                  <a:rPr lang="en-US" b="1" dirty="0" err="1"/>
                  <a:t>Iy</a:t>
                </a:r>
                <a:r>
                  <a:rPr lang="en-US" b="1" dirty="0"/>
                  <a:t> = moment of inertia in x and y directions .</a:t>
                </a:r>
              </a:p>
              <a:p>
                <a:pPr marL="0" indent="0" algn="l">
                  <a:buNone/>
                </a:pPr>
                <a:r>
                  <a:rPr lang="en-US" b="1" dirty="0"/>
                  <a:t>L =  length of the vertical element.</a:t>
                </a:r>
                <a:endParaRPr lang="ar-SA" b="1" dirty="0"/>
              </a:p>
            </p:txBody>
          </p:sp>
        </mc:Choice>
        <mc:Fallback>
          <p:sp>
            <p:nvSpPr>
              <p:cNvPr id="4" name="Content Placeholder 3"/>
              <p:cNvSpPr>
                <a:spLocks noGrp="1" noRot="1" noChangeAspect="1" noMove="1" noResize="1" noEditPoints="1" noAdjustHandles="1" noChangeArrowheads="1" noChangeShapeType="1" noTextEdit="1"/>
              </p:cNvSpPr>
              <p:nvPr>
                <p:ph sz="half" idx="2"/>
              </p:nvPr>
            </p:nvSpPr>
            <p:spPr>
              <a:xfrm>
                <a:off x="457200" y="1844824"/>
                <a:ext cx="4040188" cy="4281339"/>
              </a:xfrm>
              <a:blipFill rotWithShape="1">
                <a:blip r:embed="rId2"/>
                <a:stretch>
                  <a:fillRect/>
                </a:stretch>
              </a:blipFill>
            </p:spPr>
            <p:txBody>
              <a:bodyPr/>
              <a:lstStyle/>
              <a:p>
                <a:r>
                  <a:rPr lang="ar-SA">
                    <a:noFill/>
                  </a:rPr>
                  <a:t> </a:t>
                </a:r>
              </a:p>
            </p:txBody>
          </p:sp>
        </mc:Fallback>
      </mc:AlternateContent>
      <p:sp>
        <p:nvSpPr>
          <p:cNvPr id="5" name="Text Placeholder 4"/>
          <p:cNvSpPr>
            <a:spLocks noGrp="1"/>
          </p:cNvSpPr>
          <p:nvPr>
            <p:ph type="body" sz="quarter" idx="3"/>
          </p:nvPr>
        </p:nvSpPr>
        <p:spPr/>
        <p:txBody>
          <a:bodyPr/>
          <a:lstStyle/>
          <a:p>
            <a:pPr algn="ctr"/>
            <a:r>
              <a:rPr lang="en-US" dirty="0"/>
              <a:t>Center of mass :</a:t>
            </a:r>
          </a:p>
          <a:p>
            <a:pPr algn="ctr"/>
            <a:endParaRPr lang="ar-SA" dirty="0"/>
          </a:p>
        </p:txBody>
      </p:sp>
      <mc:AlternateContent xmlns:mc="http://schemas.openxmlformats.org/markup-compatibility/2006">
        <mc:Choice xmlns:a14="http://schemas.microsoft.com/office/drawing/2010/main" Requires="a14">
          <p:sp>
            <p:nvSpPr>
              <p:cNvPr id="6" name="Content Placeholder 5"/>
              <p:cNvSpPr>
                <a:spLocks noGrp="1"/>
              </p:cNvSpPr>
              <p:nvPr>
                <p:ph sz="quarter" idx="4"/>
              </p:nvPr>
            </p:nvSpPr>
            <p:spPr>
              <a:xfrm>
                <a:off x="4645025" y="1844824"/>
                <a:ext cx="4041775" cy="4281339"/>
              </a:xfrm>
            </p:spPr>
            <p:txBody>
              <a:bodyPr>
                <a:normAutofit fontScale="85000" lnSpcReduction="20000"/>
              </a:bodyPr>
              <a:lstStyle/>
              <a:p>
                <a:pPr marL="0" indent="0" algn="l">
                  <a:buNone/>
                </a:pPr>
                <a14:m>
                  <m:oMathPara xmlns:m="http://schemas.openxmlformats.org/officeDocument/2006/math">
                    <m:oMathParaPr>
                      <m:jc m:val="left"/>
                    </m:oMathParaPr>
                    <m:oMath xmlns:m="http://schemas.openxmlformats.org/officeDocument/2006/math">
                      <m:r>
                        <a:rPr lang="ar-SA" b="1" i="1" smtClean="0">
                          <a:latin typeface="Cambria Math"/>
                        </a:rPr>
                        <m:t>𝑿</m:t>
                      </m:r>
                      <m:r>
                        <m:rPr>
                          <m:nor/>
                        </m:rPr>
                        <a:rPr lang="en-US" b="1" dirty="0"/>
                        <m:t>=</m:t>
                      </m:r>
                      <m:f>
                        <m:fPr>
                          <m:ctrlPr>
                            <a:rPr lang="en-US" b="1" i="1" smtClean="0">
                              <a:latin typeface="Cambria Math"/>
                            </a:rPr>
                          </m:ctrlPr>
                        </m:fPr>
                        <m:num>
                          <m:r>
                            <a:rPr lang="en-US" b="1" i="1">
                              <a:latin typeface="Cambria Math"/>
                            </a:rPr>
                            <m:t>𝜮</m:t>
                          </m:r>
                          <m:r>
                            <a:rPr lang="en-US" b="1" i="1">
                              <a:latin typeface="Cambria Math"/>
                            </a:rPr>
                            <m:t>𝒙𝒊</m:t>
                          </m:r>
                          <m:r>
                            <a:rPr lang="en-US" b="1" i="1">
                              <a:latin typeface="Cambria Math"/>
                            </a:rPr>
                            <m:t>∗</m:t>
                          </m:r>
                          <m:r>
                            <a:rPr lang="en-US" b="1" i="1">
                              <a:latin typeface="Cambria Math"/>
                            </a:rPr>
                            <m:t>𝒎</m:t>
                          </m:r>
                          <m:r>
                            <a:rPr lang="en-US" b="1" i="1" smtClean="0">
                              <a:latin typeface="Cambria Math"/>
                            </a:rPr>
                            <m:t>  </m:t>
                          </m:r>
                        </m:num>
                        <m:den>
                          <m:r>
                            <a:rPr lang="en-US" b="1" i="1">
                              <a:latin typeface="Cambria Math"/>
                            </a:rPr>
                            <m:t>𝜮</m:t>
                          </m:r>
                          <m:r>
                            <a:rPr lang="en-US" b="1" i="1">
                              <a:latin typeface="Cambria Math"/>
                            </a:rPr>
                            <m:t>𝒎</m:t>
                          </m:r>
                        </m:den>
                      </m:f>
                    </m:oMath>
                  </m:oMathPara>
                </a14:m>
                <a:endParaRPr lang="ar-SA" b="1" i="1" dirty="0" smtClean="0">
                  <a:latin typeface="Cambria Math"/>
                </a:endParaRPr>
              </a:p>
              <a:p>
                <a:pPr marL="0" indent="0" algn="l">
                  <a:buNone/>
                </a:pPr>
                <a14:m>
                  <m:oMath xmlns:m="http://schemas.openxmlformats.org/officeDocument/2006/math">
                    <m:r>
                      <a:rPr lang="ar-SA" sz="2600" b="1"/>
                      <m:t>Ӯ</m:t>
                    </m:r>
                  </m:oMath>
                </a14:m>
                <a:r>
                  <a:rPr lang="en-US" sz="2600" b="1" dirty="0"/>
                  <a:t> = </a:t>
                </a:r>
                <a14:m>
                  <m:oMath xmlns:m="http://schemas.openxmlformats.org/officeDocument/2006/math">
                    <m:f>
                      <m:fPr>
                        <m:ctrlPr>
                          <a:rPr lang="en-US" sz="2600" b="1" i="1"/>
                        </m:ctrlPr>
                      </m:fPr>
                      <m:num>
                        <m:r>
                          <a:rPr lang="en-US" sz="2600" b="1" i="1"/>
                          <m:t>𝜮</m:t>
                        </m:r>
                        <m:r>
                          <a:rPr lang="en-US" sz="2600" b="1" i="1"/>
                          <m:t>𝒚𝒊</m:t>
                        </m:r>
                        <m:r>
                          <a:rPr lang="en-US" sz="2600" b="1" i="1"/>
                          <m:t>∗</m:t>
                        </m:r>
                        <m:r>
                          <a:rPr lang="en-US" sz="2600" b="1" i="1"/>
                          <m:t>𝒎</m:t>
                        </m:r>
                      </m:num>
                      <m:den>
                        <m:r>
                          <a:rPr lang="en-US" sz="2600" b="1" i="1"/>
                          <m:t>𝜮</m:t>
                        </m:r>
                        <m:r>
                          <a:rPr lang="en-US" sz="2600" b="1" i="1"/>
                          <m:t>𝒎</m:t>
                        </m:r>
                      </m:den>
                    </m:f>
                  </m:oMath>
                </a14:m>
                <a:endParaRPr lang="en-US" sz="2600" b="1" dirty="0"/>
              </a:p>
              <a:p>
                <a:pPr marL="0" indent="0" algn="l" rtl="0">
                  <a:buNone/>
                </a:pPr>
                <a:r>
                  <a:rPr lang="en-US" dirty="0"/>
                  <a:t>Where :</a:t>
                </a:r>
              </a:p>
              <a:p>
                <a:pPr marL="0" indent="0" algn="l">
                  <a:buNone/>
                </a:pPr>
                <a:r>
                  <a:rPr lang="en-US" b="1" dirty="0"/>
                  <a:t>x</a:t>
                </a:r>
                <a:r>
                  <a:rPr lang="en-US" b="1" baseline="-25000" dirty="0"/>
                  <a:t>i </a:t>
                </a:r>
                <a:r>
                  <a:rPr lang="en-US" b="1" dirty="0"/>
                  <a:t>= The vertical distance between the center of each panel and the reference axis (y-axis = reference ).</a:t>
                </a:r>
              </a:p>
              <a:p>
                <a:pPr marL="0" indent="0" algn="l">
                  <a:buNone/>
                </a:pPr>
                <a:r>
                  <a:rPr lang="en-US" b="1" dirty="0"/>
                  <a:t>Yi = The vertical distance between the center of each panel  and the reference axis (X-axis = reference ).</a:t>
                </a:r>
              </a:p>
              <a:p>
                <a:pPr marL="0" indent="0" algn="l">
                  <a:buNone/>
                </a:pPr>
                <a:r>
                  <a:rPr lang="en-US" b="1" dirty="0"/>
                  <a:t>.m = the mass of the panel.</a:t>
                </a:r>
              </a:p>
              <a:p>
                <a:pPr marL="0" indent="0" algn="l">
                  <a:buNone/>
                </a:pPr>
                <a:r>
                  <a:rPr lang="en-US" b="1" dirty="0"/>
                  <a:t>X,Y = the vertical distance between the center of mass and the reference lines along x and y axis.</a:t>
                </a:r>
              </a:p>
              <a:p>
                <a:pPr algn="l"/>
                <a:endParaRPr lang="ar-SA" dirty="0"/>
              </a:p>
            </p:txBody>
          </p:sp>
        </mc:Choice>
        <mc:Fallback>
          <p:sp>
            <p:nvSpPr>
              <p:cNvPr id="6" name="Content Placeholder 5"/>
              <p:cNvSpPr>
                <a:spLocks noGrp="1" noRot="1" noChangeAspect="1" noMove="1" noResize="1" noEditPoints="1" noAdjustHandles="1" noChangeArrowheads="1" noChangeShapeType="1" noTextEdit="1"/>
              </p:cNvSpPr>
              <p:nvPr>
                <p:ph sz="quarter" idx="4"/>
              </p:nvPr>
            </p:nvSpPr>
            <p:spPr>
              <a:xfrm>
                <a:off x="4645025" y="1844824"/>
                <a:ext cx="4041775" cy="4281339"/>
              </a:xfrm>
              <a:blipFill rotWithShape="1">
                <a:blip r:embed="rId3"/>
                <a:stretch>
                  <a:fillRect l="-1659"/>
                </a:stretch>
              </a:blipFill>
            </p:spPr>
            <p:txBody>
              <a:bodyPr/>
              <a:lstStyle/>
              <a:p>
                <a:r>
                  <a:rPr lang="ar-SA">
                    <a:noFill/>
                  </a:rPr>
                  <a:t> </a:t>
                </a:r>
              </a:p>
            </p:txBody>
          </p:sp>
        </mc:Fallback>
      </mc:AlternateContent>
    </p:spTree>
    <p:extLst>
      <p:ext uri="{BB962C8B-B14F-4D97-AF65-F5344CB8AC3E}">
        <p14:creationId xmlns:p14="http://schemas.microsoft.com/office/powerpoint/2010/main" val="42404685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1143000"/>
          </a:xfrm>
        </p:spPr>
        <p:txBody>
          <a:bodyPr>
            <a:noAutofit/>
          </a:bodyPr>
          <a:lstStyle/>
          <a:p>
            <a:pPr algn="l">
              <a:lnSpc>
                <a:spcPct val="115000"/>
              </a:lnSpc>
              <a:spcAft>
                <a:spcPts val="1000"/>
              </a:spcAft>
            </a:pPr>
            <a:r>
              <a:rPr lang="en-US" sz="1800" b="1" i="1" dirty="0">
                <a:latin typeface="Times New Roman"/>
                <a:ea typeface="Calibri"/>
                <a:cs typeface="Arial"/>
              </a:rPr>
              <a:t>From the results we found that there is large eccentricity between centers of mass and center od rigidity , to solve this problem we add the shear walls SW7 and </a:t>
            </a:r>
            <a:r>
              <a:rPr lang="en-US" sz="1800" b="1" i="1" dirty="0" smtClean="0">
                <a:latin typeface="Times New Roman"/>
                <a:ea typeface="Calibri"/>
                <a:cs typeface="Arial"/>
              </a:rPr>
              <a:t>`W8  </a:t>
            </a:r>
            <a:r>
              <a:rPr lang="en-US" sz="1800" b="1" i="1" dirty="0">
                <a:latin typeface="Times New Roman"/>
                <a:ea typeface="Calibri"/>
                <a:cs typeface="Arial"/>
              </a:rPr>
              <a:t>that are shown on the AutoCAD drawing, we control the distances and the length of these shear walls to match both centers to remove or at least reduce the torsion. </a:t>
            </a:r>
            <a:r>
              <a:rPr lang="en-US" sz="1800" b="1" i="1" dirty="0">
                <a:ea typeface="Calibri"/>
                <a:cs typeface="Arial"/>
              </a:rPr>
              <a:t/>
            </a:r>
            <a:br>
              <a:rPr lang="en-US" sz="1800" b="1" i="1" dirty="0">
                <a:ea typeface="Calibri"/>
                <a:cs typeface="Arial"/>
              </a:rPr>
            </a:br>
            <a:endParaRPr lang="ar-SA" sz="1800" b="1" i="1" dirty="0"/>
          </a:p>
        </p:txBody>
      </p:sp>
      <p:sp>
        <p:nvSpPr>
          <p:cNvPr id="3" name="Content Placeholder 2"/>
          <p:cNvSpPr>
            <a:spLocks noGrp="1"/>
          </p:cNvSpPr>
          <p:nvPr>
            <p:ph idx="1"/>
          </p:nvPr>
        </p:nvSpPr>
        <p:spPr>
          <a:xfrm>
            <a:off x="395536" y="1988840"/>
            <a:ext cx="8291264" cy="4137323"/>
          </a:xfrm>
        </p:spPr>
        <p:txBody>
          <a:bodyPr/>
          <a:lstStyle/>
          <a:p>
            <a:pPr algn="ctr"/>
            <a:endParaRPr lang="ar-S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8825" y="1988840"/>
            <a:ext cx="5086350" cy="44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922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060848"/>
          </a:xfrm>
        </p:spPr>
        <p:txBody>
          <a:bodyPr>
            <a:normAutofit/>
          </a:bodyPr>
          <a:lstStyle/>
          <a:p>
            <a:r>
              <a:rPr lang="en-US" sz="2800" b="1" i="1" dirty="0" smtClean="0"/>
              <a:t>After finishing the preliminary design we start making a 3D model by using SAP 15 and make the necessarily checks (compatibility , stress strain relationship and equilibrium) .</a:t>
            </a:r>
            <a:endParaRPr lang="ar-SA" sz="2800" b="1" i="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348880"/>
            <a:ext cx="700087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220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Then we put all loads that affect the design of the building ,there were two main </a:t>
            </a:r>
            <a:r>
              <a:rPr lang="en-US" dirty="0" smtClean="0"/>
              <a:t>loads:</a:t>
            </a:r>
            <a:endParaRPr lang="ar-SA" dirty="0"/>
          </a:p>
        </p:txBody>
      </p:sp>
      <p:sp>
        <p:nvSpPr>
          <p:cNvPr id="3" name="Text Placeholder 2"/>
          <p:cNvSpPr>
            <a:spLocks noGrp="1"/>
          </p:cNvSpPr>
          <p:nvPr>
            <p:ph type="body" idx="1"/>
          </p:nvPr>
        </p:nvSpPr>
        <p:spPr>
          <a:xfrm>
            <a:off x="457200" y="1916831"/>
            <a:ext cx="4040188" cy="720081"/>
          </a:xfrm>
        </p:spPr>
        <p:txBody>
          <a:bodyPr>
            <a:normAutofit fontScale="92500" lnSpcReduction="10000"/>
          </a:bodyPr>
          <a:lstStyle/>
          <a:p>
            <a:pPr algn="ctr"/>
            <a:r>
              <a:rPr lang="en-US" dirty="0" smtClean="0"/>
              <a:t>Static loads : dead ,live and superimposed dead loads. </a:t>
            </a:r>
            <a:endParaRPr lang="ar-SA" dirty="0"/>
          </a:p>
        </p:txBody>
      </p:sp>
      <p:sp>
        <p:nvSpPr>
          <p:cNvPr id="5" name="Text Placeholder 4"/>
          <p:cNvSpPr>
            <a:spLocks noGrp="1"/>
          </p:cNvSpPr>
          <p:nvPr>
            <p:ph type="body" sz="quarter" idx="3"/>
          </p:nvPr>
        </p:nvSpPr>
        <p:spPr>
          <a:xfrm>
            <a:off x="4572000" y="1916832"/>
            <a:ext cx="4041775" cy="720080"/>
          </a:xfrm>
        </p:spPr>
        <p:txBody>
          <a:bodyPr>
            <a:normAutofit fontScale="92500" lnSpcReduction="10000"/>
          </a:bodyPr>
          <a:lstStyle/>
          <a:p>
            <a:pPr algn="ctr"/>
            <a:r>
              <a:rPr lang="en-US" dirty="0" smtClean="0"/>
              <a:t>Dynamic loads : earthquake and wind loads.</a:t>
            </a:r>
            <a:endParaRPr lang="ar-SA" dirty="0"/>
          </a:p>
        </p:txBody>
      </p:sp>
    </p:spTree>
    <p:extLst>
      <p:ext uri="{BB962C8B-B14F-4D97-AF65-F5344CB8AC3E}">
        <p14:creationId xmlns:p14="http://schemas.microsoft.com/office/powerpoint/2010/main" val="1073143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908720"/>
            <a:ext cx="7772400" cy="1470025"/>
          </a:xfrm>
        </p:spPr>
        <p:txBody>
          <a:bodyPr>
            <a:normAutofit fontScale="90000"/>
          </a:bodyPr>
          <a:lstStyle/>
          <a:p>
            <a:pPr algn="l"/>
            <a:r>
              <a:rPr lang="en-US" dirty="0"/>
              <a:t>The </a:t>
            </a:r>
            <a:r>
              <a:rPr lang="en-US" dirty="0" smtClean="0"/>
              <a:t>live </a:t>
            </a:r>
            <a:r>
              <a:rPr lang="en-US" dirty="0"/>
              <a:t>loads which was </a:t>
            </a:r>
            <a:r>
              <a:rPr lang="en-US" dirty="0" smtClean="0"/>
              <a:t>known from tables to be </a:t>
            </a:r>
            <a:r>
              <a:rPr lang="en-US" dirty="0" smtClean="0">
                <a:solidFill>
                  <a:schemeClr val="accent2">
                    <a:lumMod val="75000"/>
                  </a:schemeClr>
                </a:solidFill>
              </a:rPr>
              <a:t>2 KN/M2 </a:t>
            </a:r>
            <a:r>
              <a:rPr lang="en-US" dirty="0" smtClean="0"/>
              <a:t>and the dead loads is calculated by considering the composition of the slab </a:t>
            </a:r>
            <a:r>
              <a:rPr lang="en-US" smtClean="0"/>
              <a:t>and tiles.</a:t>
            </a:r>
            <a:endParaRPr lang="ar-SA" dirty="0"/>
          </a:p>
        </p:txBody>
      </p:sp>
      <p:sp>
        <p:nvSpPr>
          <p:cNvPr id="3" name="Subtitle 2"/>
          <p:cNvSpPr>
            <a:spLocks noGrp="1"/>
          </p:cNvSpPr>
          <p:nvPr>
            <p:ph type="subTitle" idx="1"/>
          </p:nvPr>
        </p:nvSpPr>
        <p:spPr>
          <a:xfrm>
            <a:off x="827584" y="3645024"/>
            <a:ext cx="6400800" cy="1752600"/>
          </a:xfrm>
        </p:spPr>
        <p:txBody>
          <a:bodyPr>
            <a:normAutofit fontScale="25000" lnSpcReduction="20000"/>
          </a:bodyPr>
          <a:lstStyle/>
          <a:p>
            <a:pPr algn="l"/>
            <a:r>
              <a:rPr lang="en-US" sz="16000" dirty="0" smtClean="0">
                <a:solidFill>
                  <a:schemeClr val="tx1"/>
                </a:solidFill>
              </a:rPr>
              <a:t>In compute the earthquake loads we refer to the response spectrum method by using SAP , and we calculate the wind loads by using simple equations</a:t>
            </a:r>
            <a:r>
              <a:rPr lang="en-US" dirty="0" smtClean="0">
                <a:solidFill>
                  <a:schemeClr val="tx1"/>
                </a:solidFill>
              </a:rPr>
              <a:t> .</a:t>
            </a:r>
            <a:endParaRPr lang="ar-SA" dirty="0">
              <a:solidFill>
                <a:schemeClr val="tx1"/>
              </a:solidFill>
            </a:endParaRPr>
          </a:p>
        </p:txBody>
      </p:sp>
    </p:spTree>
    <p:extLst>
      <p:ext uri="{BB962C8B-B14F-4D97-AF65-F5344CB8AC3E}">
        <p14:creationId xmlns:p14="http://schemas.microsoft.com/office/powerpoint/2010/main" val="3718058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Autofit/>
          </a:bodyPr>
          <a:lstStyle/>
          <a:p>
            <a:pPr lvl="0" rtl="0"/>
            <a:r>
              <a:rPr lang="en-US" sz="2400" b="1" dirty="0"/>
              <a:t>Response spectrum method :</a:t>
            </a:r>
            <a:br>
              <a:rPr lang="en-US" sz="2400" b="1" dirty="0"/>
            </a:br>
            <a:r>
              <a:rPr lang="en-US" sz="2000" dirty="0"/>
              <a:t>It is a special case of time history method and it is the most precise one.</a:t>
            </a:r>
            <a:br>
              <a:rPr lang="en-US" sz="2000" dirty="0"/>
            </a:br>
            <a:r>
              <a:rPr lang="en-US" sz="2000" dirty="0"/>
              <a:t>In this method the structure is subjected to many earthquakes and the max effect is considered. The following figure shows the response spectrum definition window </a:t>
            </a:r>
            <a:endParaRPr lang="ar-SA" sz="2000" dirty="0"/>
          </a:p>
        </p:txBody>
      </p:sp>
      <p:pic>
        <p:nvPicPr>
          <p:cNvPr id="4" name="Content Placeholder 3"/>
          <p:cNvPicPr>
            <a:picLocks noGrp="1"/>
          </p:cNvPicPr>
          <p:nvPr>
            <p:ph idx="1"/>
          </p:nvPr>
        </p:nvPicPr>
        <p:blipFill>
          <a:blip r:embed="rId2" cstate="print"/>
          <a:srcRect/>
          <a:stretch>
            <a:fillRect/>
          </a:stretch>
        </p:blipFill>
        <p:spPr bwMode="auto">
          <a:xfrm>
            <a:off x="1745231" y="1600200"/>
            <a:ext cx="5653538" cy="4525963"/>
          </a:xfrm>
          <a:prstGeom prst="rect">
            <a:avLst/>
          </a:prstGeom>
          <a:noFill/>
          <a:ln w="9525">
            <a:noFill/>
            <a:miter lim="800000"/>
            <a:headEnd/>
            <a:tailEnd/>
          </a:ln>
        </p:spPr>
      </p:pic>
    </p:spTree>
    <p:extLst>
      <p:ext uri="{BB962C8B-B14F-4D97-AF65-F5344CB8AC3E}">
        <p14:creationId xmlns:p14="http://schemas.microsoft.com/office/powerpoint/2010/main" val="2227933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The following parameters are required to perform the dynamic analysis and design for the building using IBC2009 design code:</a:t>
            </a:r>
            <a:endParaRPr lang="ar-SA" sz="2400" b="1" dirty="0"/>
          </a:p>
        </p:txBody>
      </p:sp>
      <p:sp>
        <p:nvSpPr>
          <p:cNvPr id="3" name="Text Placeholder 2"/>
          <p:cNvSpPr>
            <a:spLocks noGrp="1"/>
          </p:cNvSpPr>
          <p:nvPr>
            <p:ph type="body" idx="1"/>
          </p:nvPr>
        </p:nvSpPr>
        <p:spPr>
          <a:xfrm>
            <a:off x="475928" y="3709933"/>
            <a:ext cx="4192588" cy="920695"/>
          </a:xfrm>
        </p:spPr>
        <p:txBody>
          <a:bodyPr>
            <a:normAutofit fontScale="25000" lnSpcReduction="20000"/>
          </a:bodyPr>
          <a:lstStyle/>
          <a:p>
            <a:pPr algn="l"/>
            <a:r>
              <a:rPr lang="en-US" sz="8000" dirty="0" smtClean="0"/>
              <a:t>Area </a:t>
            </a:r>
            <a:r>
              <a:rPr lang="en-US" sz="8000" dirty="0"/>
              <a:t>mass: the superimposed load </a:t>
            </a:r>
            <a:r>
              <a:rPr lang="en-US" sz="8000" dirty="0" smtClean="0"/>
              <a:t>is the </a:t>
            </a:r>
            <a:r>
              <a:rPr lang="en-US" sz="8000" dirty="0"/>
              <a:t>area mass = </a:t>
            </a:r>
            <a:r>
              <a:rPr lang="en-US" sz="8000" dirty="0" smtClean="0"/>
              <a:t>4.2/9.81 </a:t>
            </a:r>
            <a:r>
              <a:rPr lang="en-US" sz="8000" dirty="0"/>
              <a:t>=</a:t>
            </a:r>
            <a:r>
              <a:rPr lang="en-US" sz="8000" dirty="0" smtClean="0"/>
              <a:t>0.428 </a:t>
            </a:r>
            <a:r>
              <a:rPr lang="en-US" sz="8000" dirty="0"/>
              <a:t>ton/m2.</a:t>
            </a:r>
            <a:endParaRPr lang="ar-SA" sz="8000" dirty="0"/>
          </a:p>
        </p:txBody>
      </p:sp>
      <p:sp>
        <p:nvSpPr>
          <p:cNvPr id="5" name="Text Placeholder 4"/>
          <p:cNvSpPr>
            <a:spLocks noGrp="1"/>
          </p:cNvSpPr>
          <p:nvPr>
            <p:ph type="body" sz="quarter" idx="3"/>
          </p:nvPr>
        </p:nvSpPr>
        <p:spPr>
          <a:xfrm>
            <a:off x="4516117" y="1535112"/>
            <a:ext cx="4170684" cy="1317823"/>
          </a:xfrm>
        </p:spPr>
        <p:txBody>
          <a:bodyPr>
            <a:normAutofit fontScale="25000" lnSpcReduction="20000"/>
          </a:bodyPr>
          <a:lstStyle/>
          <a:p>
            <a:pPr algn="l"/>
            <a:r>
              <a:rPr lang="en-US" sz="8000" dirty="0" smtClean="0"/>
              <a:t>The </a:t>
            </a:r>
            <a:r>
              <a:rPr lang="en-US" sz="8000" dirty="0"/>
              <a:t>soil class :</a:t>
            </a:r>
          </a:p>
          <a:p>
            <a:pPr algn="l"/>
            <a:r>
              <a:rPr lang="en-US" sz="8000" dirty="0"/>
              <a:t>We decide the soil class based on soil characteristics, but we know only one information about the soil that it is rock, so use soil class “B”.</a:t>
            </a:r>
          </a:p>
          <a:p>
            <a:endParaRPr lang="ar-SA" dirty="0"/>
          </a:p>
        </p:txBody>
      </p:sp>
      <p:sp>
        <p:nvSpPr>
          <p:cNvPr id="6" name="Content Placeholder 5"/>
          <p:cNvSpPr>
            <a:spLocks noGrp="1"/>
          </p:cNvSpPr>
          <p:nvPr>
            <p:ph sz="quarter" idx="4"/>
          </p:nvPr>
        </p:nvSpPr>
        <p:spPr>
          <a:xfrm>
            <a:off x="4516116" y="3245430"/>
            <a:ext cx="4041775" cy="2847866"/>
          </a:xfrm>
        </p:spPr>
        <p:txBody>
          <a:bodyPr>
            <a:normAutofit fontScale="92500" lnSpcReduction="20000"/>
          </a:bodyPr>
          <a:lstStyle/>
          <a:p>
            <a:pPr marL="0" indent="0" algn="l">
              <a:buNone/>
            </a:pPr>
            <a:r>
              <a:rPr lang="en-US" sz="2000" b="1" dirty="0"/>
              <a:t>6.Spectral acceleration at short and long periods (</a:t>
            </a:r>
            <a:r>
              <a:rPr lang="en-US" sz="2000" b="1" dirty="0" err="1"/>
              <a:t>Ss</a:t>
            </a:r>
            <a:r>
              <a:rPr lang="en-US" sz="2000" b="1" dirty="0"/>
              <a:t> and S1) :</a:t>
            </a:r>
          </a:p>
          <a:p>
            <a:pPr marL="0" indent="0" algn="l">
              <a:buNone/>
            </a:pPr>
            <a:r>
              <a:rPr lang="en-US" sz="2000" b="1" dirty="0"/>
              <a:t>This building is located in Nablus so: </a:t>
            </a:r>
            <a:endParaRPr lang="en-US" sz="2000" b="1" dirty="0" smtClean="0"/>
          </a:p>
          <a:p>
            <a:pPr marL="0" indent="0" algn="l">
              <a:buNone/>
            </a:pPr>
            <a:r>
              <a:rPr lang="en-US" sz="2000" b="1" dirty="0" err="1" smtClean="0"/>
              <a:t>Ss</a:t>
            </a:r>
            <a:r>
              <a:rPr lang="en-US" sz="2000" b="1" dirty="0" smtClean="0"/>
              <a:t> </a:t>
            </a:r>
            <a:r>
              <a:rPr lang="en-US" sz="2000" b="1" dirty="0"/>
              <a:t>= </a:t>
            </a:r>
            <a:r>
              <a:rPr lang="en-US" sz="2000" b="1" dirty="0" smtClean="0"/>
              <a:t>0.5 ,S1=0.2. </a:t>
            </a:r>
            <a:endParaRPr lang="en-US" sz="2000" b="1" dirty="0"/>
          </a:p>
          <a:p>
            <a:pPr marL="0" indent="0" algn="l">
              <a:buNone/>
            </a:pPr>
            <a:r>
              <a:rPr lang="en-US" sz="2000" b="1" dirty="0"/>
              <a:t>And the site coefficients: </a:t>
            </a:r>
            <a:r>
              <a:rPr lang="en-US" sz="2000" b="1" dirty="0" err="1"/>
              <a:t>Fa</a:t>
            </a:r>
            <a:r>
              <a:rPr lang="en-US" sz="2000" b="1" dirty="0"/>
              <a:t> = 1</a:t>
            </a:r>
          </a:p>
          <a:p>
            <a:pPr marL="0" indent="0" algn="l">
              <a:buNone/>
            </a:pPr>
            <a:r>
              <a:rPr lang="en-US" sz="2000" b="1" dirty="0" err="1"/>
              <a:t>Fv</a:t>
            </a:r>
            <a:r>
              <a:rPr lang="en-US" sz="2000" b="1" dirty="0"/>
              <a:t> = 1.</a:t>
            </a:r>
          </a:p>
          <a:p>
            <a:pPr marL="0" indent="0" algn="l">
              <a:buNone/>
            </a:pPr>
            <a:r>
              <a:rPr lang="en-US" sz="2000" b="1" dirty="0"/>
              <a:t>The values of </a:t>
            </a:r>
            <a:r>
              <a:rPr lang="en-US" sz="2000" b="1" dirty="0" err="1"/>
              <a:t>Ss</a:t>
            </a:r>
            <a:r>
              <a:rPr lang="en-US" sz="2000" b="1" dirty="0"/>
              <a:t> and S1 are measured from special spectral acceleration maps that are shown in the following figures:</a:t>
            </a:r>
          </a:p>
          <a:p>
            <a:pPr marL="0" indent="0" algn="l">
              <a:buNone/>
            </a:pPr>
            <a:endParaRPr lang="ar-SA" sz="2000" b="1" dirty="0"/>
          </a:p>
          <a:p>
            <a:pPr marL="0" indent="0" algn="l">
              <a:buNone/>
            </a:pPr>
            <a:endParaRPr lang="ar-SA" sz="2000" b="1" dirty="0"/>
          </a:p>
        </p:txBody>
      </p:sp>
      <p:sp>
        <p:nvSpPr>
          <p:cNvPr id="8" name="Text Placeholder 2"/>
          <p:cNvSpPr txBox="1">
            <a:spLocks/>
          </p:cNvSpPr>
          <p:nvPr/>
        </p:nvSpPr>
        <p:spPr>
          <a:xfrm>
            <a:off x="475928" y="2636912"/>
            <a:ext cx="4040188" cy="1217037"/>
          </a:xfrm>
          <a:prstGeom prst="rect">
            <a:avLst/>
          </a:prstGeom>
        </p:spPr>
        <p:txBody>
          <a:bodyPr vert="horz" lIns="91440" tIns="45720" rIns="91440" bIns="45720" rtlCol="1" anchor="b">
            <a:normAutofit fontScale="25000" lnSpcReduction="20000"/>
          </a:bodyPr>
          <a:lstStyle>
            <a:lvl1pPr marL="0" indent="0" algn="r" defTabSz="914400" rtl="1"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r" defTabSz="914400" rtl="1"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r" defTabSz="914400" rtl="1"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9pPr>
          </a:lstStyle>
          <a:p>
            <a:pPr lvl="0" algn="l"/>
            <a:r>
              <a:rPr lang="en-US" sz="8000" dirty="0"/>
              <a:t>Peak Ground Acceleration (PGA): the value of PGA = 0.2g, since the building is located in Nablus city according to Palestine seismic map</a:t>
            </a:r>
            <a:r>
              <a:rPr lang="en-US" sz="6600" dirty="0"/>
              <a:t>.</a:t>
            </a:r>
          </a:p>
          <a:p>
            <a:pPr algn="l"/>
            <a:r>
              <a:rPr lang="en-US" sz="8000" dirty="0" smtClean="0"/>
              <a:t> </a:t>
            </a:r>
            <a:endParaRPr lang="ar-SA" sz="8000" dirty="0"/>
          </a:p>
        </p:txBody>
      </p:sp>
      <p:sp>
        <p:nvSpPr>
          <p:cNvPr id="9" name="Text Placeholder 2"/>
          <p:cNvSpPr txBox="1">
            <a:spLocks/>
          </p:cNvSpPr>
          <p:nvPr/>
        </p:nvSpPr>
        <p:spPr>
          <a:xfrm>
            <a:off x="475928" y="1709192"/>
            <a:ext cx="4040188" cy="639762"/>
          </a:xfrm>
          <a:prstGeom prst="rect">
            <a:avLst/>
          </a:prstGeom>
        </p:spPr>
        <p:txBody>
          <a:bodyPr vert="horz" lIns="91440" tIns="45720" rIns="91440" bIns="45720" rtlCol="1" anchor="b">
            <a:normAutofit fontScale="25000" lnSpcReduction="20000"/>
          </a:bodyPr>
          <a:lstStyle>
            <a:lvl1pPr marL="0" indent="0" algn="r" defTabSz="914400" rtl="1"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r" defTabSz="914400" rtl="1"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r" defTabSz="914400" rtl="1"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r" defTabSz="914400" rtl="1"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l"/>
            <a:r>
              <a:rPr lang="en-US" sz="8000" smtClean="0"/>
              <a:t>Importance factor: we have a residential building so it is given an importance factor I =1. </a:t>
            </a:r>
            <a:endParaRPr lang="ar-SA" sz="8000" dirty="0"/>
          </a:p>
        </p:txBody>
      </p:sp>
      <mc:AlternateContent xmlns:mc="http://schemas.openxmlformats.org/markup-compatibility/2006">
        <mc:Choice xmlns:a14="http://schemas.microsoft.com/office/drawing/2010/main" Requires="a14">
          <p:sp>
            <p:nvSpPr>
              <p:cNvPr id="7" name="Rectangle 6"/>
              <p:cNvSpPr/>
              <p:nvPr/>
            </p:nvSpPr>
            <p:spPr>
              <a:xfrm>
                <a:off x="611560" y="4725144"/>
                <a:ext cx="3456384" cy="1149545"/>
              </a:xfrm>
              <a:prstGeom prst="rect">
                <a:avLst/>
              </a:prstGeom>
            </p:spPr>
            <p:txBody>
              <a:bodyPr wrap="square">
                <a:spAutoFit/>
              </a:bodyPr>
              <a:lstStyle/>
              <a:p>
                <a:pPr lvl="0" algn="l" rtl="0"/>
                <a:r>
                  <a:rPr lang="en-US" sz="2000" b="1" dirty="0"/>
                  <a:t>The response spectrum scale factor :</a:t>
                </a:r>
              </a:p>
              <a:p>
                <a:pPr algn="l"/>
                <a:r>
                  <a:rPr lang="en-US" sz="2000" b="1" dirty="0"/>
                  <a:t>Scale factor = </a:t>
                </a:r>
                <a14:m>
                  <m:oMath xmlns:m="http://schemas.openxmlformats.org/officeDocument/2006/math">
                    <m:f>
                      <m:fPr>
                        <m:ctrlPr>
                          <a:rPr lang="en-US" sz="2000" b="1" i="1"/>
                        </m:ctrlPr>
                      </m:fPr>
                      <m:num>
                        <m:r>
                          <a:rPr lang="en-US" sz="2000" b="1" i="1"/>
                          <m:t>𝒈𝑰</m:t>
                        </m:r>
                      </m:num>
                      <m:den>
                        <m:r>
                          <a:rPr lang="en-US" sz="2000" b="1" i="1"/>
                          <m:t>𝑹</m:t>
                        </m:r>
                      </m:den>
                    </m:f>
                  </m:oMath>
                </a14:m>
                <a:r>
                  <a:rPr lang="en-US" dirty="0"/>
                  <a:t> .</a:t>
                </a:r>
                <a:endParaRPr lang="ar-SA" dirty="0"/>
              </a:p>
            </p:txBody>
          </p:sp>
        </mc:Choice>
        <mc:Fallback>
          <p:sp>
            <p:nvSpPr>
              <p:cNvPr id="7" name="Rectangle 6"/>
              <p:cNvSpPr>
                <a:spLocks noRot="1" noChangeAspect="1" noMove="1" noResize="1" noEditPoints="1" noAdjustHandles="1" noChangeArrowheads="1" noChangeShapeType="1" noTextEdit="1"/>
              </p:cNvSpPr>
              <p:nvPr/>
            </p:nvSpPr>
            <p:spPr>
              <a:xfrm>
                <a:off x="611560" y="4725144"/>
                <a:ext cx="3456384" cy="1149545"/>
              </a:xfrm>
              <a:prstGeom prst="rect">
                <a:avLst/>
              </a:prstGeom>
              <a:blipFill rotWithShape="1">
                <a:blip r:embed="rId2"/>
                <a:stretch>
                  <a:fillRect l="-1764" t="-2646" b="-3175"/>
                </a:stretch>
              </a:blipFill>
            </p:spPr>
            <p:txBody>
              <a:bodyPr/>
              <a:lstStyle/>
              <a:p>
                <a:r>
                  <a:rPr lang="ar-SA">
                    <a:noFill/>
                  </a:rPr>
                  <a:t> </a:t>
                </a:r>
              </a:p>
            </p:txBody>
          </p:sp>
        </mc:Fallback>
      </mc:AlternateContent>
    </p:spTree>
    <p:extLst>
      <p:ext uri="{BB962C8B-B14F-4D97-AF65-F5344CB8AC3E}">
        <p14:creationId xmlns:p14="http://schemas.microsoft.com/office/powerpoint/2010/main" val="2356994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2485</TotalTime>
  <Words>2275</Words>
  <Application>Microsoft Office PowerPoint</Application>
  <PresentationFormat>On-screen Show (4:3)</PresentationFormat>
  <Paragraphs>301</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By the name of the god </vt:lpstr>
      <vt:lpstr>Our project was to design a15_stories irregular residential building for static and dynamic loading. </vt:lpstr>
      <vt:lpstr>The type of structural method that we used is ordinary frame –shear wall interaction. </vt:lpstr>
      <vt:lpstr>The first step in the project is to make a preliminary design for all elements as 1D element by using a1D sap model. </vt:lpstr>
      <vt:lpstr>After finishing the preliminary design we start making a 3D model by using SAP 15 and make the necessarily checks (compatibility , stress strain relationship and equilibrium) .</vt:lpstr>
      <vt:lpstr>Then we put all loads that affect the design of the building ,there were two main loads:</vt:lpstr>
      <vt:lpstr>The live loads which was known from tables to be 2 KN/M2 and the dead loads is calculated by considering the composition of the slab and tiles.</vt:lpstr>
      <vt:lpstr>Response spectrum method : It is a special case of time history method and it is the most precise one. In this method the structure is subjected to many earthquakes and the max effect is considered. The following figure shows the response spectrum definition window </vt:lpstr>
      <vt:lpstr>The following parameters are required to perform the dynamic analysis and design for the building using IBC2009 design code:</vt:lpstr>
      <vt:lpstr>PowerPoint Presentation</vt:lpstr>
      <vt:lpstr>PowerPoint Presentation</vt:lpstr>
      <vt:lpstr>The structural system to be designed is "Ordinary Sway".   Response modification factor (R): Since we have a shear wall oriented in y-direction and shear walls in x-direction the building classification will not differ in each direction .Thus: -  In x-direction :we have ordinary frame –shear wall interaction R = 4.5. -  In y-direction: we have ordinary frame –shear wall interaction R = 4.5.</vt:lpstr>
      <vt:lpstr>PowerPoint Presentation</vt:lpstr>
      <vt:lpstr>The following table shows the mass of each story calculated based on the new dimensions of beams ;</vt:lpstr>
      <vt:lpstr>PowerPoint Presentation</vt:lpstr>
      <vt:lpstr>PowerPoint Presentation</vt:lpstr>
      <vt:lpstr>PowerPoint Presentation</vt:lpstr>
      <vt:lpstr>The following figures show the steps of defining the response spectrum function and load cases :  1. First choose the code ‘IBC2006” :  </vt:lpstr>
      <vt:lpstr>PowerPoint Presentation</vt:lpstr>
      <vt:lpstr>Define the load cases :</vt:lpstr>
      <vt:lpstr>Response spectrum in y-direction :</vt:lpstr>
      <vt:lpstr>PowerPoint Presentation</vt:lpstr>
      <vt:lpstr>After finishing the input of loads on the 3D model we run the model and before reading any information we consider load combinations and envelope combination. </vt:lpstr>
      <vt:lpstr>Load combinations</vt:lpstr>
      <vt:lpstr>Before the design process we check the slap deflection . </vt:lpstr>
      <vt:lpstr>Design of slab  The design limit state for slabs is deflection, then the slab thickness is designed based on deflection criteria and we check it for shear and design for moment. </vt:lpstr>
      <vt:lpstr>Design of beams : flexure reinforcement(mm2) </vt:lpstr>
      <vt:lpstr> Torsion reinforcement  AL mm2and ((A_t  )/s)   </vt:lpstr>
      <vt:lpstr>Shear reinforcement ((A_v  )/s)</vt:lpstr>
      <vt:lpstr>Then coordinate the steel reinforcement and compare with Asmin </vt:lpstr>
      <vt:lpstr>Design of columns :</vt:lpstr>
      <vt:lpstr>Design of shear walls:</vt:lpstr>
      <vt:lpstr>Then read the loads from every load combinations and fit the points on the moment-force interaction diagram for the shear wall.</vt:lpstr>
      <vt:lpstr>PowerPoint Presentation</vt:lpstr>
      <vt:lpstr>- The minimum reinforcement ratio required in horizontal direction = 0.002 As = 0.002*1000*300 =600 mm2 (1Φ10@250 mm at each side). - The minimum reinforcement ratio required in vertical direction =0.0018   As = 0.0018*1000*300 = 540 mm2 (1Φ10@250mm at each side). </vt:lpstr>
      <vt:lpstr> Design of footings :</vt:lpstr>
      <vt:lpstr>From the previous table we found that the total area required for columns footing is very high and more than the area of the building, the total  area of footings in the previous table is 551 m2.  So from the results shown on the previous table we note that  the area of the single footings is very high in more than a half of the building area, so we need to Mat Foundation system. </vt:lpstr>
      <vt:lpstr>Design of mat foundation :</vt:lpstr>
      <vt:lpstr>Design of mat foundation :</vt:lpstr>
      <vt:lpstr>Design of mat foundation :</vt:lpstr>
      <vt:lpstr>Design of mat foundation :</vt:lpstr>
      <vt:lpstr>Design of mat foundation :</vt:lpstr>
      <vt:lpstr>Reducing the torsion effect :</vt:lpstr>
      <vt:lpstr>From the results we found that there is large eccentricity between centers of mass and center od rigidity , to solve this problem we add the shear walls SW7 and `W8  that are shown on the AutoCAD drawing, we control the distances and the length of these shear walls to match both centers to remove or at least reduce the torsion.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 the name of the god</dc:title>
  <dc:creator>ktko0ot</dc:creator>
  <cp:lastModifiedBy>DORGAM-ABU JALMBO</cp:lastModifiedBy>
  <cp:revision>73</cp:revision>
  <dcterms:created xsi:type="dcterms:W3CDTF">2012-05-20T06:17:32Z</dcterms:created>
  <dcterms:modified xsi:type="dcterms:W3CDTF">2012-05-23T06:05:19Z</dcterms:modified>
</cp:coreProperties>
</file>