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0"/>
  </p:notesMasterIdLst>
  <p:sldIdLst>
    <p:sldId id="256" r:id="rId2"/>
    <p:sldId id="331" r:id="rId3"/>
    <p:sldId id="321" r:id="rId4"/>
    <p:sldId id="332" r:id="rId5"/>
    <p:sldId id="323" r:id="rId6"/>
    <p:sldId id="334" r:id="rId7"/>
    <p:sldId id="324" r:id="rId8"/>
    <p:sldId id="335" r:id="rId9"/>
    <p:sldId id="336" r:id="rId10"/>
    <p:sldId id="337" r:id="rId11"/>
    <p:sldId id="325" r:id="rId12"/>
    <p:sldId id="326" r:id="rId13"/>
    <p:sldId id="327" r:id="rId14"/>
    <p:sldId id="333" r:id="rId15"/>
    <p:sldId id="340" r:id="rId16"/>
    <p:sldId id="356" r:id="rId17"/>
    <p:sldId id="357" r:id="rId18"/>
    <p:sldId id="307" r:id="rId19"/>
    <p:sldId id="358" r:id="rId20"/>
    <p:sldId id="267" r:id="rId21"/>
    <p:sldId id="316" r:id="rId22"/>
    <p:sldId id="293" r:id="rId23"/>
    <p:sldId id="318" r:id="rId24"/>
    <p:sldId id="294" r:id="rId25"/>
    <p:sldId id="296" r:id="rId26"/>
    <p:sldId id="297" r:id="rId27"/>
    <p:sldId id="298" r:id="rId28"/>
    <p:sldId id="317" r:id="rId29"/>
    <p:sldId id="299" r:id="rId30"/>
    <p:sldId id="300" r:id="rId31"/>
    <p:sldId id="301" r:id="rId32"/>
    <p:sldId id="302" r:id="rId33"/>
    <p:sldId id="303" r:id="rId34"/>
    <p:sldId id="281" r:id="rId35"/>
    <p:sldId id="282" r:id="rId36"/>
    <p:sldId id="283" r:id="rId37"/>
    <p:sldId id="284" r:id="rId38"/>
    <p:sldId id="285" r:id="rId39"/>
    <p:sldId id="291" r:id="rId40"/>
    <p:sldId id="320" r:id="rId41"/>
    <p:sldId id="286" r:id="rId42"/>
    <p:sldId id="290" r:id="rId43"/>
    <p:sldId id="288" r:id="rId44"/>
    <p:sldId id="328" r:id="rId45"/>
    <p:sldId id="329" r:id="rId46"/>
    <p:sldId id="330" r:id="rId47"/>
    <p:sldId id="270" r:id="rId48"/>
    <p:sldId id="257" r:id="rId49"/>
    <p:sldId id="258" r:id="rId50"/>
    <p:sldId id="259" r:id="rId51"/>
    <p:sldId id="260" r:id="rId52"/>
    <p:sldId id="261" r:id="rId53"/>
    <p:sldId id="280" r:id="rId54"/>
    <p:sldId id="359" r:id="rId55"/>
    <p:sldId id="341" r:id="rId56"/>
    <p:sldId id="342" r:id="rId57"/>
    <p:sldId id="343" r:id="rId58"/>
    <p:sldId id="344" r:id="rId59"/>
    <p:sldId id="345" r:id="rId60"/>
    <p:sldId id="346" r:id="rId61"/>
    <p:sldId id="348" r:id="rId62"/>
    <p:sldId id="349" r:id="rId63"/>
    <p:sldId id="350" r:id="rId64"/>
    <p:sldId id="351" r:id="rId65"/>
    <p:sldId id="352" r:id="rId66"/>
    <p:sldId id="353" r:id="rId67"/>
    <p:sldId id="354" r:id="rId68"/>
    <p:sldId id="355" r:id="rId6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A4222-FFDA-4338-BF97-3DDE3A2FC99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407E73-2579-441D-898A-A40D8D78FF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768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E46E4-1D21-416A-BF6A-2545F95E0D04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4160159-3C64-45A7-9B09-EB56B3856B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175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7F40-77E2-4FF4-8B0C-2B54962683EC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4160159-3C64-45A7-9B09-EB56B3856B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321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F7D5C-21AB-430A-9D1F-7A05B1229B24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4160159-3C64-45A7-9B09-EB56B3856B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4097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C5FE-6DC8-4397-8C89-1359F4C6D9B0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4160159-3C64-45A7-9B09-EB56B3856B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760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66CB9-5D82-4306-A606-9B7431A1B3BC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4160159-3C64-45A7-9B09-EB56B3856B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8959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0E52A-F6F1-4138-ACB2-D87DD38A3DA7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4160159-3C64-45A7-9B09-EB56B3856B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6494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A601-645E-41E0-B06E-4CDD96394549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1349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F526-507F-40DE-8A08-F03F62C2910E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706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42D-D5B9-4BE0-BCCC-38A738F0D0B1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900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8FEA-AC92-4354-8A6C-9630B6675A35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4160159-3C64-45A7-9B09-EB56B3856B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85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B2A90-30E6-4BD6-8564-B589C35EA94D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4160159-3C64-45A7-9B09-EB56B3856B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00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501B1-9969-43A8-B8E3-DB4692119D05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4160159-3C64-45A7-9B09-EB56B3856B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800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137A-D956-4790-B176-AADE6F611520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54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C31BB-DA36-4959-9EA5-769361925F3F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41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9A26-FC29-4F50-BF94-F228E5418DE6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422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3EC0-E1A6-431B-9DA5-29D437BCC29D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4160159-3C64-45A7-9B09-EB56B3856B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32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7D00B-F0C3-43C7-9951-B1695F4FA39F}" type="datetime1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4160159-3C64-45A7-9B09-EB56B3856B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624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74572" y="61602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&amp; Information Technology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Building Engineering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http://www.ramallah.city/uploads/images/2015/10/1904131_914215688648696_6597140413504111364_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46257" y="1789432"/>
            <a:ext cx="1952630" cy="142851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485984" y="3262140"/>
            <a:ext cx="38731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Pharmaceutical factory </a:t>
            </a:r>
            <a:endParaRPr lang="en-US" sz="2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5274" y="457140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Suha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Saleh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Abeer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Ghannam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94058" y="4571405"/>
            <a:ext cx="22570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    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  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077200" y="450572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Lana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Melhem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Rula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Qaroot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0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9874" y="0"/>
            <a:ext cx="10060305" cy="62666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2069" y="1358537"/>
            <a:ext cx="2259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Personnel flow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481943" y="2886891"/>
            <a:ext cx="1854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One way flow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875520" y="3801291"/>
            <a:ext cx="231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Two way flow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14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9698" y="570282"/>
            <a:ext cx="7107925" cy="569111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21695" y="1685109"/>
            <a:ext cx="3075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2. Laboratory floor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964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0057" y="636181"/>
            <a:ext cx="6100547" cy="603366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50421" y="487457"/>
            <a:ext cx="36314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3200" b="1" dirty="0" smtClean="0"/>
              <a:t>Warehouse </a:t>
            </a:r>
            <a:endParaRPr lang="en-US" sz="3200" b="1" dirty="0"/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1813" y="3004457"/>
            <a:ext cx="4133202" cy="3185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418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3461" y="787782"/>
            <a:ext cx="7486295" cy="58703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2724" y="1423851"/>
            <a:ext cx="35307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3200" b="1" dirty="0" smtClean="0"/>
              <a:t>Administration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13703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638" y="-41739"/>
            <a:ext cx="9345049" cy="42846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646" y="4242878"/>
            <a:ext cx="4576354" cy="261512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6138" y="4242878"/>
            <a:ext cx="3932192" cy="30727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5930" y="4242878"/>
            <a:ext cx="3579716" cy="28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20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3235" y="2743200"/>
            <a:ext cx="6298765" cy="4114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104" y="3004458"/>
            <a:ext cx="6503267" cy="38535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501" y="-2952"/>
            <a:ext cx="4361499" cy="30074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3051" y="-503600"/>
            <a:ext cx="6267450" cy="350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60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ctrTitle"/>
          </p:nvPr>
        </p:nvSpPr>
        <p:spPr>
          <a:xfrm>
            <a:off x="2692398" y="1436025"/>
            <a:ext cx="6815669" cy="2220804"/>
          </a:xfrm>
        </p:spPr>
        <p:txBody>
          <a:bodyPr>
            <a:noAutofit/>
          </a:bodyPr>
          <a:lstStyle/>
          <a:p>
            <a:pPr defTabSz="914400"/>
            <a:r>
              <a:rPr lang="en-US" b="1" i="1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Environmental </a:t>
            </a:r>
            <a:r>
              <a:rPr lang="en-US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Design</a:t>
            </a:r>
            <a:endParaRPr lang="en-US" b="1" i="1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10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123966" y="183998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76333" y="2133600"/>
            <a:ext cx="8915400" cy="377762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96981" y="585623"/>
            <a:ext cx="57628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Environmental </a:t>
            </a:r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</a:t>
            </a:r>
            <a:endParaRPr lang="ar-JO" sz="3600" b="1" u="sng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8" name="صورة 7" descr="C:\Users\toshiba\Desktop\pict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0245" y="1856639"/>
            <a:ext cx="5731510" cy="3144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640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69921" y="1320397"/>
            <a:ext cx="3215340" cy="119210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 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75755" y="463347"/>
            <a:ext cx="4895042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defTabSz="914400"/>
            <a:r>
              <a:rPr lang="en-US" sz="3600" b="1" u="sng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Thermal Analysis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1369" y="2499064"/>
            <a:ext cx="2618349" cy="21501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06337" y="5691552"/>
            <a:ext cx="3685871" cy="8263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U-Value = 0.521 W/m2.k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730190" y="1374012"/>
            <a:ext cx="3785763" cy="1192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Roof: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235156" y="2458121"/>
            <a:ext cx="3785763" cy="21501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371634" y="5804074"/>
            <a:ext cx="3745699" cy="8229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U-Value = 0.307 W/m2.k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669996" y="1619672"/>
            <a:ext cx="2985387" cy="1192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669994" y="2499064"/>
            <a:ext cx="2985387" cy="21501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8669994" y="5131993"/>
            <a:ext cx="3358874" cy="8263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5" name="صورة 14" descr="C:\Users\toshiba\Desktop\ac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906" y="2006221"/>
            <a:ext cx="4763425" cy="378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32" descr="C:\Users\STUDENT\Desktop\a1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096" y="1897040"/>
            <a:ext cx="4844955" cy="37258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979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52979" y="659158"/>
            <a:ext cx="5350098" cy="62237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defTabSz="914400"/>
            <a:r>
              <a:rPr lang="en-US" sz="3600" b="1" u="sng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Energy simulation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898305" y="1281529"/>
            <a:ext cx="5292658" cy="1098997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Cooling Load = 103.4 kW</a:t>
            </a:r>
          </a:p>
          <a:p>
            <a:pPr algn="l" rtl="0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Heating Load = 98.24 kW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221" descr="C:\Users\STUDENT\Desktop\1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414" y="2739707"/>
            <a:ext cx="8379725" cy="37566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407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637211" y="1585185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And Safety Design</a:t>
            </a: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And Cost Estimation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1637211" y="647178"/>
            <a:ext cx="17411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36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Outline:</a:t>
            </a:r>
          </a:p>
        </p:txBody>
      </p:sp>
    </p:spTree>
    <p:extLst>
      <p:ext uri="{BB962C8B-B14F-4D97-AF65-F5344CB8AC3E}">
        <p14:creationId xmlns:p14="http://schemas.microsoft.com/office/powerpoint/2010/main" val="128843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762103" y="2878575"/>
            <a:ext cx="62842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</p:spTree>
    <p:extLst>
      <p:ext uri="{BB962C8B-B14F-4D97-AF65-F5344CB8AC3E}">
        <p14:creationId xmlns:p14="http://schemas.microsoft.com/office/powerpoint/2010/main" val="392224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61" y="1247343"/>
            <a:ext cx="6176690" cy="507332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10236" y="464616"/>
            <a:ext cx="56954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tructural </a:t>
            </a:r>
            <a:r>
              <a:rPr lang="en-US" sz="36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blocks distribution</a:t>
            </a:r>
          </a:p>
        </p:txBody>
      </p:sp>
    </p:spTree>
    <p:extLst>
      <p:ext uri="{BB962C8B-B14F-4D97-AF65-F5344CB8AC3E}">
        <p14:creationId xmlns:p14="http://schemas.microsoft.com/office/powerpoint/2010/main" val="290825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634" y="1668689"/>
            <a:ext cx="4385763" cy="414428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1567481" y="506576"/>
            <a:ext cx="55387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Concrete structure(A) </a:t>
            </a:r>
            <a:endParaRPr lang="en-US" sz="3600" dirty="0"/>
          </a:p>
        </p:txBody>
      </p:sp>
      <p:sp>
        <p:nvSpPr>
          <p:cNvPr id="7" name="Rectangle 6"/>
          <p:cNvSpPr/>
          <p:nvPr/>
        </p:nvSpPr>
        <p:spPr>
          <a:xfrm>
            <a:off x="1101634" y="2107700"/>
            <a:ext cx="6096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.One way ribbed slab 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Concrete </a:t>
            </a:r>
            <a:r>
              <a:rPr lang="en-US" sz="20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F</a:t>
            </a:r>
            <a:r>
              <a:rPr lang="en-US" sz="20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ʹ</a:t>
            </a:r>
            <a:r>
              <a:rPr lang="en-US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c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=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28 MPa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for all elements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Allowable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Bearing Capacity of Soil =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180kN/m²</a:t>
            </a:r>
          </a:p>
          <a:p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Loads: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Super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imposed load =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4 </a:t>
            </a:r>
            <a:r>
              <a:rPr lang="en-US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kN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/m²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Live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load =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5 </a:t>
            </a:r>
            <a:r>
              <a:rPr lang="en-US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kN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/m²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8358437" y="5443639"/>
            <a:ext cx="2064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from ETABS</a:t>
            </a:r>
          </a:p>
        </p:txBody>
      </p:sp>
    </p:spTree>
    <p:extLst>
      <p:ext uri="{BB962C8B-B14F-4D97-AF65-F5344CB8AC3E}">
        <p14:creationId xmlns:p14="http://schemas.microsoft.com/office/powerpoint/2010/main" val="119903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255" y="2033255"/>
            <a:ext cx="3198786" cy="231707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429491" y="1772001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One way ribbed slab with 33 cm slab thickness 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M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ain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beam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700*330  and 400*330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for secondary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beam</a:t>
            </a:r>
          </a:p>
          <a:p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400*400 column section   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1524000" y="5779716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30649" y="460858"/>
            <a:ext cx="5484643" cy="692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3">
              <a:lnSpc>
                <a:spcPct val="115000"/>
              </a:lnSpc>
              <a:spcBef>
                <a:spcPct val="0"/>
              </a:spcBef>
            </a:pPr>
            <a:r>
              <a:rPr lang="en-US" sz="36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rimary </a:t>
            </a:r>
            <a:r>
              <a:rPr lang="en-US" sz="36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dimensions </a:t>
            </a:r>
          </a:p>
        </p:txBody>
      </p:sp>
    </p:spTree>
    <p:extLst>
      <p:ext uri="{BB962C8B-B14F-4D97-AF65-F5344CB8AC3E}">
        <p14:creationId xmlns:p14="http://schemas.microsoft.com/office/powerpoint/2010/main" val="137665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53053" y="538461"/>
            <a:ext cx="7498080" cy="867258"/>
          </a:xfrm>
        </p:spPr>
        <p:txBody>
          <a:bodyPr>
            <a:normAutofit/>
          </a:bodyPr>
          <a:lstStyle/>
          <a:p>
            <a:pPr defTabSz="914400"/>
            <a:r>
              <a:rPr lang="en-US" b="1" u="sng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Seismic Design Data</a:t>
            </a:r>
            <a:endParaRPr lang="en-GB" b="1" u="sng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عنصر نائب للمحتوى 4"/>
          <p:cNvSpPr>
            <a:spLocks noGrp="1"/>
          </p:cNvSpPr>
          <p:nvPr>
            <p:ph idx="1"/>
          </p:nvPr>
        </p:nvSpPr>
        <p:spPr>
          <a:xfrm>
            <a:off x="1193420" y="1842237"/>
            <a:ext cx="7498080" cy="421481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GB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Importance factor, I = 1.5</a:t>
            </a:r>
          </a:p>
          <a:p>
            <a:pPr marL="0" indent="0" algn="l" rtl="0">
              <a:buNone/>
            </a:pPr>
            <a:r>
              <a:rPr lang="en-GB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Profile Type is SD</a:t>
            </a:r>
          </a:p>
          <a:p>
            <a:pPr marL="0" indent="0" algn="l" rtl="0">
              <a:buNone/>
            </a:pPr>
            <a:r>
              <a:rPr lang="en-GB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 = 5.5</a:t>
            </a:r>
          </a:p>
          <a:p>
            <a:pPr marL="0" indent="0" algn="l" rtl="0">
              <a:buNone/>
            </a:pPr>
            <a:r>
              <a:rPr lang="en-GB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 = 0.28</a:t>
            </a:r>
          </a:p>
          <a:p>
            <a:pPr marL="0" indent="0" algn="l" rtl="0">
              <a:buNone/>
            </a:pPr>
            <a:r>
              <a:rPr lang="en-GB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GB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0.4</a:t>
            </a:r>
          </a:p>
          <a:p>
            <a:pPr marL="0" indent="0" algn="l" rtl="0"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        →       Nablus</a:t>
            </a:r>
          </a:p>
          <a:p>
            <a:pPr marL="0" indent="0" algn="l" rtl="0"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Zone =2B      →        Z=0.20</a:t>
            </a:r>
          </a:p>
          <a:p>
            <a:pPr algn="l" rtl="0"/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6" y="1275090"/>
            <a:ext cx="4201588" cy="47819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54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25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114651" y="1879780"/>
          <a:ext cx="4290060" cy="1484376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37285">
                  <a:extLst>
                    <a:ext uri="{9D8B030D-6E8A-4147-A177-3AD203B41FA5}">
                      <a16:colId xmlns:a16="http://schemas.microsoft.com/office/drawing/2014/main" val="2474687860"/>
                    </a:ext>
                  </a:extLst>
                </a:gridCol>
                <a:gridCol w="906780">
                  <a:extLst>
                    <a:ext uri="{9D8B030D-6E8A-4147-A177-3AD203B41FA5}">
                      <a16:colId xmlns:a16="http://schemas.microsoft.com/office/drawing/2014/main" val="2588378129"/>
                    </a:ext>
                  </a:extLst>
                </a:gridCol>
                <a:gridCol w="1256030">
                  <a:extLst>
                    <a:ext uri="{9D8B030D-6E8A-4147-A177-3AD203B41FA5}">
                      <a16:colId xmlns:a16="http://schemas.microsoft.com/office/drawing/2014/main" val="2951973574"/>
                    </a:ext>
                  </a:extLst>
                </a:gridCol>
                <a:gridCol w="989965">
                  <a:extLst>
                    <a:ext uri="{9D8B030D-6E8A-4147-A177-3AD203B41FA5}">
                      <a16:colId xmlns:a16="http://schemas.microsoft.com/office/drawing/2014/main" val="3259396822"/>
                    </a:ext>
                  </a:extLst>
                </a:gridCol>
              </a:tblGrid>
              <a:tr h="5568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Load type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Manual value (kN)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ETABS value (</a:t>
                      </a:r>
                      <a:r>
                        <a:rPr lang="en-US" sz="1200" dirty="0" err="1">
                          <a:effectLst/>
                        </a:rPr>
                        <a:t>kN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% error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048108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Live load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7297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7297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6034150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SID load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13938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13893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8961678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Dead load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14353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14530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0284387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46141" y="499946"/>
            <a:ext cx="5786845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>
              <a:lnSpc>
                <a:spcPct val="115000"/>
              </a:lnSpc>
              <a:spcBef>
                <a:spcPct val="0"/>
              </a:spcBef>
            </a:pPr>
            <a:r>
              <a:rPr lang="en-US" sz="36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 Validation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8453851" y="3891953"/>
            <a:ext cx="1556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Compatibility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114651" y="1517212"/>
            <a:ext cx="2024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Equilibrium check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068447" y="4222700"/>
            <a:ext cx="2672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Local equilibrium checks</a:t>
            </a:r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2795249" y="4592032"/>
          <a:ext cx="5218923" cy="859726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383329">
                  <a:extLst>
                    <a:ext uri="{9D8B030D-6E8A-4147-A177-3AD203B41FA5}">
                      <a16:colId xmlns:a16="http://schemas.microsoft.com/office/drawing/2014/main" val="1432483521"/>
                    </a:ext>
                  </a:extLst>
                </a:gridCol>
                <a:gridCol w="1499654">
                  <a:extLst>
                    <a:ext uri="{9D8B030D-6E8A-4147-A177-3AD203B41FA5}">
                      <a16:colId xmlns:a16="http://schemas.microsoft.com/office/drawing/2014/main" val="2674358218"/>
                    </a:ext>
                  </a:extLst>
                </a:gridCol>
                <a:gridCol w="1392761">
                  <a:extLst>
                    <a:ext uri="{9D8B030D-6E8A-4147-A177-3AD203B41FA5}">
                      <a16:colId xmlns:a16="http://schemas.microsoft.com/office/drawing/2014/main" val="1106019104"/>
                    </a:ext>
                  </a:extLst>
                </a:gridCol>
                <a:gridCol w="943179">
                  <a:extLst>
                    <a:ext uri="{9D8B030D-6E8A-4147-A177-3AD203B41FA5}">
                      <a16:colId xmlns:a16="http://schemas.microsoft.com/office/drawing/2014/main" val="2020362770"/>
                    </a:ext>
                  </a:extLst>
                </a:gridCol>
              </a:tblGrid>
              <a:tr h="386657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</a:rPr>
                        <a:t>column</a:t>
                      </a:r>
                      <a:endParaRPr lang="en-US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</a:rPr>
                        <a:t>Manual force(</a:t>
                      </a:r>
                      <a:r>
                        <a:rPr lang="en-US" sz="1200" kern="1200" dirty="0" err="1">
                          <a:effectLst/>
                        </a:rPr>
                        <a:t>kN</a:t>
                      </a:r>
                      <a:r>
                        <a:rPr lang="en-US" sz="1200" kern="1200" dirty="0">
                          <a:effectLst/>
                        </a:rPr>
                        <a:t>)</a:t>
                      </a:r>
                      <a:endParaRPr lang="en-US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</a:rPr>
                        <a:t>ETABS value(</a:t>
                      </a:r>
                      <a:r>
                        <a:rPr lang="en-US" sz="1200" kern="1200" dirty="0" err="1">
                          <a:effectLst/>
                        </a:rPr>
                        <a:t>kN</a:t>
                      </a:r>
                      <a:r>
                        <a:rPr lang="en-US" sz="1200" kern="1200" dirty="0">
                          <a:effectLst/>
                        </a:rPr>
                        <a:t>)</a:t>
                      </a:r>
                      <a:endParaRPr lang="en-US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</a:rPr>
                        <a:t>% difference</a:t>
                      </a:r>
                      <a:endParaRPr lang="en-US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4089117"/>
                  </a:ext>
                </a:extLst>
              </a:tr>
              <a:tr h="4391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440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444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1649704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/>
          </p:nvPr>
        </p:nvGraphicFramePr>
        <p:xfrm>
          <a:off x="187476" y="5562094"/>
          <a:ext cx="5221543" cy="841248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369177">
                  <a:extLst>
                    <a:ext uri="{9D8B030D-6E8A-4147-A177-3AD203B41FA5}">
                      <a16:colId xmlns:a16="http://schemas.microsoft.com/office/drawing/2014/main" val="1212949143"/>
                    </a:ext>
                  </a:extLst>
                </a:gridCol>
                <a:gridCol w="1991530">
                  <a:extLst>
                    <a:ext uri="{9D8B030D-6E8A-4147-A177-3AD203B41FA5}">
                      <a16:colId xmlns:a16="http://schemas.microsoft.com/office/drawing/2014/main" val="3450984333"/>
                    </a:ext>
                  </a:extLst>
                </a:gridCol>
                <a:gridCol w="927306">
                  <a:extLst>
                    <a:ext uri="{9D8B030D-6E8A-4147-A177-3AD203B41FA5}">
                      <a16:colId xmlns:a16="http://schemas.microsoft.com/office/drawing/2014/main" val="3001645585"/>
                    </a:ext>
                  </a:extLst>
                </a:gridCol>
                <a:gridCol w="933530">
                  <a:extLst>
                    <a:ext uri="{9D8B030D-6E8A-4147-A177-3AD203B41FA5}">
                      <a16:colId xmlns:a16="http://schemas.microsoft.com/office/drawing/2014/main" val="2667710295"/>
                    </a:ext>
                  </a:extLst>
                </a:gridCol>
              </a:tblGrid>
              <a:tr h="452426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</a:rPr>
                        <a:t>Beam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</a:rPr>
                        <a:t>Manual moment(</a:t>
                      </a:r>
                      <a:r>
                        <a:rPr lang="en-US" sz="1200" kern="1200" dirty="0" err="1">
                          <a:effectLst/>
                        </a:rPr>
                        <a:t>kN.m</a:t>
                      </a:r>
                      <a:r>
                        <a:rPr lang="en-US" sz="1200" kern="1200" dirty="0">
                          <a:effectLst/>
                        </a:rPr>
                        <a:t>)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ETABS value(kN.m)</a:t>
                      </a:r>
                      <a:endParaRPr lang="en-US" sz="12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</a:rPr>
                        <a:t>% difference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30577526"/>
                  </a:ext>
                </a:extLst>
              </a:tr>
              <a:tr h="174242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B1</a:t>
                      </a:r>
                      <a:endParaRPr lang="en-US" sz="12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</a:rPr>
                        <a:t>340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</a:rPr>
                        <a:t>353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</a:rPr>
                        <a:t>2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37528436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/>
          </p:nvPr>
        </p:nvGraphicFramePr>
        <p:xfrm>
          <a:off x="5844390" y="5562094"/>
          <a:ext cx="5218923" cy="841248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326436">
                  <a:extLst>
                    <a:ext uri="{9D8B030D-6E8A-4147-A177-3AD203B41FA5}">
                      <a16:colId xmlns:a16="http://schemas.microsoft.com/office/drawing/2014/main" val="3552251534"/>
                    </a:ext>
                  </a:extLst>
                </a:gridCol>
                <a:gridCol w="1929362">
                  <a:extLst>
                    <a:ext uri="{9D8B030D-6E8A-4147-A177-3AD203B41FA5}">
                      <a16:colId xmlns:a16="http://schemas.microsoft.com/office/drawing/2014/main" val="4056984509"/>
                    </a:ext>
                  </a:extLst>
                </a:gridCol>
                <a:gridCol w="1058737">
                  <a:extLst>
                    <a:ext uri="{9D8B030D-6E8A-4147-A177-3AD203B41FA5}">
                      <a16:colId xmlns:a16="http://schemas.microsoft.com/office/drawing/2014/main" val="265728464"/>
                    </a:ext>
                  </a:extLst>
                </a:gridCol>
                <a:gridCol w="904388">
                  <a:extLst>
                    <a:ext uri="{9D8B030D-6E8A-4147-A177-3AD203B41FA5}">
                      <a16:colId xmlns:a16="http://schemas.microsoft.com/office/drawing/2014/main" val="1520410299"/>
                    </a:ext>
                  </a:extLst>
                </a:gridCol>
              </a:tblGrid>
              <a:tr h="4454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slab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Manual moment(</a:t>
                      </a:r>
                      <a:r>
                        <a:rPr lang="en-US" sz="1200" dirty="0" err="1">
                          <a:effectLst/>
                        </a:rPr>
                        <a:t>kN.m</a:t>
                      </a:r>
                      <a:r>
                        <a:rPr lang="en-US" sz="1200" dirty="0">
                          <a:effectLst/>
                        </a:rPr>
                        <a:t>)/m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ETABS value(</a:t>
                      </a:r>
                      <a:r>
                        <a:rPr lang="en-US" sz="1200" dirty="0" err="1">
                          <a:effectLst/>
                        </a:rPr>
                        <a:t>kN.m</a:t>
                      </a:r>
                      <a:r>
                        <a:rPr lang="en-US" sz="1200" dirty="0">
                          <a:effectLst/>
                        </a:rPr>
                        <a:t>)/m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% difference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24827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8508360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5287" y="569778"/>
            <a:ext cx="3667125" cy="337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53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17054" y="1569610"/>
            <a:ext cx="61562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check: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calculated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0.314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0.3 sec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77291" y="3984288"/>
            <a:ext cx="6278879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∆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=0.7*5.5*5 =19.25mm &lt; 0.025 (5) *10</a:t>
            </a:r>
            <a:r>
              <a:rPr lang="en-US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125mm   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17054" y="3053948"/>
            <a:ext cx="129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Drift check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77292" y="4492119"/>
            <a:ext cx="52469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elastic deformation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5mm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77292" y="3627508"/>
            <a:ext cx="37666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∆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=0.7R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∆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&lt; 0.025(h story)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31812" y="511073"/>
            <a:ext cx="4688463" cy="692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3">
              <a:lnSpc>
                <a:spcPct val="115000"/>
              </a:lnSpc>
              <a:spcBef>
                <a:spcPct val="0"/>
              </a:spcBef>
            </a:pPr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Seismic checks  </a:t>
            </a:r>
            <a:endParaRPr lang="en-US" sz="3600" b="1" u="sng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17054" y="2473361"/>
            <a:ext cx="3455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Period from ETAB &lt; 1.4 T manual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72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1812" y="605629"/>
            <a:ext cx="334409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>
              <a:lnSpc>
                <a:spcPct val="115000"/>
              </a:lnSpc>
              <a:spcBef>
                <a:spcPct val="0"/>
              </a:spcBef>
            </a:pPr>
            <a:r>
              <a:rPr lang="en-US" sz="36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0437" y="1636549"/>
            <a:ext cx="5935678" cy="4672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07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880" y="1487533"/>
            <a:ext cx="3895725" cy="4457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1317" y="95451"/>
            <a:ext cx="4714875" cy="39528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6454" y="3359802"/>
            <a:ext cx="5600700" cy="3124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327154" y="6299336"/>
            <a:ext cx="1415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Slab section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32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579" y="1254169"/>
            <a:ext cx="10510307" cy="30956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0455" y="4386262"/>
            <a:ext cx="3276600" cy="24669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7055" y="4381500"/>
            <a:ext cx="3096579" cy="24765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573616" y="464616"/>
            <a:ext cx="27594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details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7761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79223" y="2168433"/>
            <a:ext cx="52382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63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4603" y="1707777"/>
            <a:ext cx="2305050" cy="43529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677" y="1707777"/>
            <a:ext cx="4000500" cy="288607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43398" y="783575"/>
            <a:ext cx="31441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Column details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1767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0550" y="499696"/>
            <a:ext cx="6477000" cy="3733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1579" y="4641854"/>
            <a:ext cx="7381875" cy="20955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21926" y="1415534"/>
            <a:ext cx="23073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Stair </a:t>
            </a:r>
            <a:r>
              <a:rPr lang="en-US" sz="3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details 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8459584" y="5320272"/>
            <a:ext cx="32671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Shear wall details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2604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76387" y="647178"/>
            <a:ext cx="40840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Floating slab details 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462" y="1319212"/>
            <a:ext cx="10125075" cy="421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54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009" y="1641940"/>
            <a:ext cx="3438525" cy="45815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36561" y="783575"/>
            <a:ext cx="31113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Footing details </a:t>
            </a:r>
            <a:endParaRPr lang="en-US" sz="3600" dirty="0"/>
          </a:p>
        </p:txBody>
      </p:sp>
      <p:sp>
        <p:nvSpPr>
          <p:cNvPr id="9" name="Rectangle 8"/>
          <p:cNvSpPr/>
          <p:nvPr/>
        </p:nvSpPr>
        <p:spPr>
          <a:xfrm>
            <a:off x="7532358" y="3194927"/>
            <a:ext cx="1960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Combined footing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969897" y="5833893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Isolated footing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6845" y="3707934"/>
            <a:ext cx="4700950" cy="20878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3778" y="783575"/>
            <a:ext cx="5878033" cy="2373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18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914400"/>
            <a:r>
              <a:rPr lang="en-US" b="1" u="sng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Structural Design of Store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618" y="1678675"/>
            <a:ext cx="5900382" cy="5179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21" y="1651379"/>
            <a:ext cx="6059606" cy="52066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2962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708" y="512462"/>
            <a:ext cx="8911687" cy="1280890"/>
          </a:xfrm>
        </p:spPr>
        <p:txBody>
          <a:bodyPr>
            <a:normAutofit/>
          </a:bodyPr>
          <a:lstStyle/>
          <a:p>
            <a:pPr defTabSz="914400"/>
            <a:r>
              <a:rPr lang="en-US" b="1" u="sng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Design Criteria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2573" y="1460310"/>
            <a:ext cx="9512039" cy="4450912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Structure is designed to carry the following loads:</a:t>
            </a:r>
          </a:p>
          <a:p>
            <a:pPr lvl="1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Own weight of structural members and covering material</a:t>
            </a:r>
          </a:p>
          <a:p>
            <a:pPr lvl="1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Solar panels that will be mounted above the roof (approximately 50 kg/m2)</a:t>
            </a:r>
          </a:p>
          <a:p>
            <a:pPr lvl="1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AC units and HVAC system (approximately 50 kg/m2)</a:t>
            </a:r>
          </a:p>
          <a:p>
            <a:pPr lvl="1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Snow load (50 cm) and an accidental live load (2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kN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/m2)</a:t>
            </a:r>
          </a:p>
          <a:p>
            <a:pPr lvl="1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Wind load considering the design wind speed is 120 km/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hr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1"/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1"/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Double galvanized steel with 5 cm insulation (sandwich panel) 32 kg/m2</a:t>
            </a: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Grade 36 steel (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Fy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=250 MPa)  is used for all structural steel members</a:t>
            </a:r>
          </a:p>
          <a:p>
            <a:pPr lvl="1"/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68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914400"/>
            <a:r>
              <a:rPr lang="en-US" b="1" u="sng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Modeling of store using SAP2000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751" y="1651378"/>
            <a:ext cx="5445457" cy="520662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Building is modelled using SAP2000</a:t>
            </a: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Preliminary analysis and design were performed using SAP2000</a:t>
            </a: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Five major groups of sections were selected</a:t>
            </a: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Model is checked manually for:</a:t>
            </a:r>
          </a:p>
          <a:p>
            <a:pPr lvl="2"/>
            <a:r>
              <a:rPr lang="en-US" b="1" i="1" u="sng" dirty="0"/>
              <a:t>Compatibility </a:t>
            </a:r>
            <a:r>
              <a:rPr lang="en-US" b="1" i="1" u="sng" dirty="0" smtClean="0"/>
              <a:t>check (structure is compatible)</a:t>
            </a:r>
            <a:endParaRPr lang="en-US" dirty="0"/>
          </a:p>
          <a:p>
            <a:pPr lvl="2"/>
            <a:r>
              <a:rPr lang="en-US" b="1" i="1" u="sng" dirty="0"/>
              <a:t>Equilibrium </a:t>
            </a:r>
            <a:r>
              <a:rPr lang="en-US" b="1" i="1" u="sng" dirty="0" smtClean="0"/>
              <a:t>check (Structure is under equilibrium)</a:t>
            </a:r>
            <a:endParaRPr lang="en-US" dirty="0"/>
          </a:p>
          <a:p>
            <a:pPr lvl="2"/>
            <a:r>
              <a:rPr lang="en-US" b="1" i="1" u="sng" dirty="0"/>
              <a:t>Joint Equilibrium </a:t>
            </a:r>
            <a:r>
              <a:rPr lang="en-US" b="1" i="1" u="sng" dirty="0" smtClean="0"/>
              <a:t> (joints are under equilibrium)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651378"/>
            <a:ext cx="5791200" cy="52066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5946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3492" y="378451"/>
            <a:ext cx="8911687" cy="1280890"/>
          </a:xfrm>
        </p:spPr>
        <p:txBody>
          <a:bodyPr>
            <a:normAutofit/>
          </a:bodyPr>
          <a:lstStyle/>
          <a:p>
            <a:pPr defTabSz="914400"/>
            <a:r>
              <a:rPr lang="en-US" b="1" u="sng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Final sections and grouping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7914342"/>
              </p:ext>
            </p:extLst>
          </p:nvPr>
        </p:nvGraphicFramePr>
        <p:xfrm>
          <a:off x="1472982" y="1554483"/>
          <a:ext cx="7644892" cy="5012436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1924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4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877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248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Group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Section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Applied load/design </a:t>
                      </a:r>
                      <a:r>
                        <a:rPr lang="en-US" sz="2200" dirty="0" smtClean="0">
                          <a:effectLst/>
                        </a:rPr>
                        <a:t>strength ratio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89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Interior strip of columns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Tubo260X260X16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0.95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089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Exterior strips of columns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Tubo200X200X16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0.5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089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Top and interior truss members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Tubo120X120X8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0.87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089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Bottom chord members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Tubo200X140X12.5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0.7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046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Bracing and purlins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Tubo60X42X4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09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588" y="329899"/>
            <a:ext cx="8911687" cy="1280890"/>
          </a:xfrm>
        </p:spPr>
        <p:txBody>
          <a:bodyPr>
            <a:normAutofit/>
          </a:bodyPr>
          <a:lstStyle/>
          <a:p>
            <a:pPr defTabSz="914400"/>
            <a:r>
              <a:rPr lang="en-US" b="1" u="sng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Manual Design and checks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1064" y="2133600"/>
            <a:ext cx="9362364" cy="3777622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following manual design steps were performed to account for all possible failure:</a:t>
            </a:r>
          </a:p>
          <a:p>
            <a:pPr lvl="2"/>
            <a:r>
              <a:rPr lang="en-US" sz="1800" b="1" dirty="0" smtClean="0"/>
              <a:t>Fracture limit state</a:t>
            </a:r>
            <a:endParaRPr lang="en-US" sz="1800" dirty="0"/>
          </a:p>
          <a:p>
            <a:pPr lvl="2"/>
            <a:r>
              <a:rPr lang="en-US" sz="1800" b="1" dirty="0" smtClean="0"/>
              <a:t>Local buckling for all sections</a:t>
            </a:r>
            <a:endParaRPr lang="en-US" sz="1800" dirty="0" smtClean="0"/>
          </a:p>
          <a:p>
            <a:pPr lvl="2"/>
            <a:r>
              <a:rPr lang="en-US" sz="1800" b="1" dirty="0" smtClean="0"/>
              <a:t>Deflection of truss</a:t>
            </a:r>
            <a:endParaRPr lang="en-US" sz="1800" dirty="0"/>
          </a:p>
          <a:p>
            <a:pPr lvl="2"/>
            <a:r>
              <a:rPr lang="en-US" sz="1800" b="1" dirty="0"/>
              <a:t>Lateral </a:t>
            </a:r>
            <a:r>
              <a:rPr lang="en-US" sz="1800" b="1" dirty="0" smtClean="0"/>
              <a:t>bracing for trusses and frames</a:t>
            </a:r>
            <a:endParaRPr lang="en-US" sz="1800" dirty="0"/>
          </a:p>
          <a:p>
            <a:pPr lvl="2"/>
            <a:r>
              <a:rPr lang="en-US" sz="1800" b="1" dirty="0" smtClean="0"/>
              <a:t>Connections detailing</a:t>
            </a:r>
            <a:endParaRPr lang="en-US" sz="1800" dirty="0" smtClean="0"/>
          </a:p>
          <a:p>
            <a:pPr lvl="2"/>
            <a:r>
              <a:rPr lang="en-US" sz="1800" b="1" dirty="0" smtClean="0"/>
              <a:t>Design </a:t>
            </a:r>
            <a:r>
              <a:rPr lang="en-US" sz="1800" b="1" dirty="0"/>
              <a:t>of base plate and footings</a:t>
            </a:r>
            <a:endParaRPr lang="en-US" sz="18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51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914400"/>
            <a:r>
              <a:rPr lang="en-US" b="1" u="sng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Truss and frame bracing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3074" name="Picture 2" descr="C:\Users\Samaaneh\Desktop\Drawings\اخر-مخططات-10-Model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5" t="2109" r="2485" b="7972"/>
          <a:stretch/>
        </p:blipFill>
        <p:spPr bwMode="auto">
          <a:xfrm>
            <a:off x="204717" y="1433015"/>
            <a:ext cx="11987284" cy="542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57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صورة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4229" y="1152907"/>
            <a:ext cx="5120640" cy="4232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921695" y="141451"/>
            <a:ext cx="25757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36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Site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549301" y="2173705"/>
            <a:ext cx="3239798" cy="483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Total area is 8200m2</a:t>
            </a:r>
            <a:endParaRPr lang="en-US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9301" y="3580980"/>
            <a:ext cx="38026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wind speed is 5.4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km/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hour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549301" y="2865401"/>
            <a:ext cx="53783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he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annual </a:t>
            </a: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average humidity is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75%</a:t>
            </a:r>
            <a:endParaRPr lang="en-US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229" y="1073402"/>
            <a:ext cx="5696745" cy="431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03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744" y="147337"/>
            <a:ext cx="8911687" cy="1280890"/>
          </a:xfrm>
        </p:spPr>
        <p:txBody>
          <a:bodyPr>
            <a:normAutofit/>
          </a:bodyPr>
          <a:lstStyle/>
          <a:p>
            <a:pPr defTabSz="914400"/>
            <a:r>
              <a:rPr lang="en-US" b="1" u="sng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Trusses bracing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3" name="Picture 3" descr="C:\Users\Samaaneh\Desktop\Drawings\اخر-مخططات-231-Mode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6" t="5179" r="4383" b="16420"/>
          <a:stretch/>
        </p:blipFill>
        <p:spPr bwMode="auto">
          <a:xfrm>
            <a:off x="1487607" y="1194178"/>
            <a:ext cx="9148549" cy="566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50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9027" y="173734"/>
            <a:ext cx="8911687" cy="1013621"/>
          </a:xfrm>
        </p:spPr>
        <p:txBody>
          <a:bodyPr>
            <a:normAutofit/>
          </a:bodyPr>
          <a:lstStyle/>
          <a:p>
            <a:pPr defTabSz="914400"/>
            <a:r>
              <a:rPr lang="en-US" b="1" u="sng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Connection of members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2050" name="Picture 2" descr="C:\Users\Samaaneh\Desktop\Drawings\اخر-مخططات-11-Model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2" t="28416" r="3575" b="26432"/>
          <a:stretch/>
        </p:blipFill>
        <p:spPr bwMode="auto">
          <a:xfrm>
            <a:off x="4848313" y="1173707"/>
            <a:ext cx="7343687" cy="2606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amaaneh\Desktop\Drawings\اخر-مخططات-21-Mode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3" t="27729" r="4205" b="25479"/>
          <a:stretch/>
        </p:blipFill>
        <p:spPr bwMode="auto">
          <a:xfrm>
            <a:off x="4848313" y="3794079"/>
            <a:ext cx="7343687" cy="3063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amaaneh\Desktop\Drawings\اخر-مخططات-16-Model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0" t="10797" r="3054" b="6004"/>
          <a:stretch/>
        </p:blipFill>
        <p:spPr bwMode="auto">
          <a:xfrm>
            <a:off x="191069" y="2402006"/>
            <a:ext cx="4657244" cy="4455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08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1336" y="512462"/>
            <a:ext cx="8911687" cy="1280890"/>
          </a:xfrm>
        </p:spPr>
        <p:txBody>
          <a:bodyPr>
            <a:normAutofit/>
          </a:bodyPr>
          <a:lstStyle/>
          <a:p>
            <a:pPr defTabSz="914400"/>
            <a:r>
              <a:rPr lang="en-US" b="1" u="sng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Connection of frame and truss bracing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5" name="Content Placeholder 4" descr="C:\Users\Samaaneh\Desktop\Drawings\اخر-مخططات-31-Model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7" t="5232" r="12291" b="3154"/>
          <a:stretch/>
        </p:blipFill>
        <p:spPr bwMode="auto">
          <a:xfrm>
            <a:off x="7448954" y="2130485"/>
            <a:ext cx="4743046" cy="472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Samaaneh\Desktop\Drawings\اخر-مخططات-17-Mode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" t="18892" r="2412" b="21831"/>
          <a:stretch/>
        </p:blipFill>
        <p:spPr bwMode="auto">
          <a:xfrm>
            <a:off x="163773" y="2224585"/>
            <a:ext cx="6933063" cy="463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624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73908"/>
            <a:ext cx="8911687" cy="1280890"/>
          </a:xfrm>
        </p:spPr>
        <p:txBody>
          <a:bodyPr>
            <a:normAutofit/>
          </a:bodyPr>
          <a:lstStyle/>
          <a:p>
            <a:pPr defTabSz="914400"/>
            <a:r>
              <a:rPr lang="en-US" b="1" u="sng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Footing Detailing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6146" name="Picture 2" descr="C:\Users\Samaaneh\Desktop\Drawings\اخر-مخططات-19-Mode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4" t="21131" r="6890" b="5337"/>
          <a:stretch/>
        </p:blipFill>
        <p:spPr bwMode="auto">
          <a:xfrm>
            <a:off x="1583140" y="814353"/>
            <a:ext cx="10076597" cy="5675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69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0959" y="329899"/>
            <a:ext cx="8911687" cy="1280890"/>
          </a:xfrm>
        </p:spPr>
        <p:txBody>
          <a:bodyPr/>
          <a:lstStyle/>
          <a:p>
            <a:r>
              <a:rPr lang="en-US" b="1" u="sng" dirty="0"/>
              <a:t>Solar system design 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6341415" y="0"/>
            <a:ext cx="5008728" cy="4763068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2155371" y="1152908"/>
            <a:ext cx="3821615" cy="3249276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454224"/>
              </p:ext>
            </p:extLst>
          </p:nvPr>
        </p:nvGraphicFramePr>
        <p:xfrm>
          <a:off x="766940" y="4611190"/>
          <a:ext cx="6482945" cy="1854925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279188">
                  <a:extLst>
                    <a:ext uri="{9D8B030D-6E8A-4147-A177-3AD203B41FA5}">
                      <a16:colId xmlns:a16="http://schemas.microsoft.com/office/drawing/2014/main" val="1625138897"/>
                    </a:ext>
                  </a:extLst>
                </a:gridCol>
                <a:gridCol w="1296445">
                  <a:extLst>
                    <a:ext uri="{9D8B030D-6E8A-4147-A177-3AD203B41FA5}">
                      <a16:colId xmlns:a16="http://schemas.microsoft.com/office/drawing/2014/main" val="2365478984"/>
                    </a:ext>
                  </a:extLst>
                </a:gridCol>
                <a:gridCol w="1069945">
                  <a:extLst>
                    <a:ext uri="{9D8B030D-6E8A-4147-A177-3AD203B41FA5}">
                      <a16:colId xmlns:a16="http://schemas.microsoft.com/office/drawing/2014/main" val="1262497178"/>
                    </a:ext>
                  </a:extLst>
                </a:gridCol>
                <a:gridCol w="751406">
                  <a:extLst>
                    <a:ext uri="{9D8B030D-6E8A-4147-A177-3AD203B41FA5}">
                      <a16:colId xmlns:a16="http://schemas.microsoft.com/office/drawing/2014/main" val="1717458845"/>
                    </a:ext>
                  </a:extLst>
                </a:gridCol>
                <a:gridCol w="841287">
                  <a:extLst>
                    <a:ext uri="{9D8B030D-6E8A-4147-A177-3AD203B41FA5}">
                      <a16:colId xmlns:a16="http://schemas.microsoft.com/office/drawing/2014/main" val="1384700908"/>
                    </a:ext>
                  </a:extLst>
                </a:gridCol>
                <a:gridCol w="1244674">
                  <a:extLst>
                    <a:ext uri="{9D8B030D-6E8A-4147-A177-3AD203B41FA5}">
                      <a16:colId xmlns:a16="http://schemas.microsoft.com/office/drawing/2014/main" val="3469859298"/>
                    </a:ext>
                  </a:extLst>
                </a:gridCol>
              </a:tblGrid>
              <a:tr h="7482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Type of distribution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Dimension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Area of module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# of modules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Total area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Production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8678527"/>
                  </a:ext>
                </a:extLst>
              </a:tr>
              <a:tr h="3688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Flat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(1.58*0.808)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1.2766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765.96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144Mwh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7630478"/>
                  </a:ext>
                </a:extLst>
              </a:tr>
              <a:tr h="3688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Landscape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(1.58*0.706)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1.11548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401.57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88.4Mwh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2242872"/>
                  </a:ext>
                </a:extLst>
              </a:tr>
              <a:tr h="3688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portrait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(1.38*0.808)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1.11504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446.016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103Mwh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3228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1558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93431" y="1962888"/>
            <a:ext cx="33796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22kwh </a:t>
            </a:r>
            <a:r>
              <a:rPr lang="en-US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/m</a:t>
            </a:r>
            <a:r>
              <a:rPr lang="en-US" sz="36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endParaRPr lang="en-US" sz="3600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263" y="1152907"/>
            <a:ext cx="6714309" cy="438574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921695" y="1336456"/>
            <a:ext cx="26740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20.2kwh </a:t>
            </a:r>
            <a:r>
              <a:rPr lang="en-US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/m</a:t>
            </a:r>
            <a:r>
              <a:rPr lang="en-US" sz="36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1524477" y="783575"/>
            <a:ext cx="21175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Result </a:t>
            </a:r>
            <a:endParaRPr lang="en-US" sz="20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812" y="4105138"/>
            <a:ext cx="5106988" cy="28670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18900" y="2609494"/>
            <a:ext cx="187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4.5 </a:t>
            </a:r>
            <a:endParaRPr lang="en-US" sz="3600" dirty="0"/>
          </a:p>
        </p:txBody>
      </p:sp>
      <p:sp>
        <p:nvSpPr>
          <p:cNvPr id="12" name="Up-Down Arrow 11"/>
          <p:cNvSpPr/>
          <p:nvPr/>
        </p:nvSpPr>
        <p:spPr>
          <a:xfrm>
            <a:off x="1727677" y="3345779"/>
            <a:ext cx="190023" cy="250997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4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51041" y="1197488"/>
            <a:ext cx="3733892" cy="333532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68059" y="128073"/>
            <a:ext cx="40575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u="sng" dirty="0"/>
              <a:t>safety system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8582" y="1450274"/>
            <a:ext cx="1541390" cy="10085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2120" y="1340240"/>
            <a:ext cx="5629275" cy="4429125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9128375" y="2360867"/>
            <a:ext cx="914400" cy="1959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1914" y="3512091"/>
            <a:ext cx="1678670" cy="1301993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>
            <a:off x="9585575" y="4345577"/>
            <a:ext cx="612162" cy="1872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3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91035" y="2943888"/>
            <a:ext cx="530145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52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9597" y="4180840"/>
            <a:ext cx="2381250" cy="149542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512" y="4208728"/>
            <a:ext cx="2283550" cy="143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1502229" y="970344"/>
            <a:ext cx="3148148" cy="216474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5"/>
          <a:stretch>
            <a:fillRect/>
          </a:stretch>
        </p:blipFill>
        <p:spPr>
          <a:xfrm>
            <a:off x="4620441" y="970344"/>
            <a:ext cx="2747010" cy="21647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818526" y="4211277"/>
            <a:ext cx="836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IP=65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02229" y="3260100"/>
            <a:ext cx="1145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6"/>
          <a:stretch>
            <a:fillRect/>
          </a:stretch>
        </p:blipFill>
        <p:spPr>
          <a:xfrm>
            <a:off x="6448062" y="5676265"/>
            <a:ext cx="5731510" cy="1181735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7"/>
          <a:stretch>
            <a:fillRect/>
          </a:stretch>
        </p:blipFill>
        <p:spPr>
          <a:xfrm>
            <a:off x="3457302" y="5833744"/>
            <a:ext cx="2105025" cy="866775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560960" y="329899"/>
            <a:ext cx="8911687" cy="1280890"/>
          </a:xfrm>
        </p:spPr>
        <p:txBody>
          <a:bodyPr/>
          <a:lstStyle/>
          <a:p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Manufacturing area  </a:t>
            </a:r>
            <a:endParaRPr lang="en-US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956890"/>
              </p:ext>
            </p:extLst>
          </p:nvPr>
        </p:nvGraphicFramePr>
        <p:xfrm>
          <a:off x="7880585" y="1097926"/>
          <a:ext cx="3128826" cy="194482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042942">
                  <a:extLst>
                    <a:ext uri="{9D8B030D-6E8A-4147-A177-3AD203B41FA5}">
                      <a16:colId xmlns:a16="http://schemas.microsoft.com/office/drawing/2014/main" val="3056506926"/>
                    </a:ext>
                  </a:extLst>
                </a:gridCol>
                <a:gridCol w="1042942">
                  <a:extLst>
                    <a:ext uri="{9D8B030D-6E8A-4147-A177-3AD203B41FA5}">
                      <a16:colId xmlns:a16="http://schemas.microsoft.com/office/drawing/2014/main" val="2464130081"/>
                    </a:ext>
                  </a:extLst>
                </a:gridCol>
                <a:gridCol w="1042942">
                  <a:extLst>
                    <a:ext uri="{9D8B030D-6E8A-4147-A177-3AD203B41FA5}">
                      <a16:colId xmlns:a16="http://schemas.microsoft.com/office/drawing/2014/main" val="214778986"/>
                    </a:ext>
                  </a:extLst>
                </a:gridCol>
              </a:tblGrid>
              <a:tr h="4610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Surface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345" marR="6034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Finish marital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345" marR="6034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Reflection factor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345" marR="60345" marT="0" marB="0"/>
                </a:tc>
                <a:extLst>
                  <a:ext uri="{0D108BD9-81ED-4DB2-BD59-A6C34878D82A}">
                    <a16:rowId xmlns:a16="http://schemas.microsoft.com/office/drawing/2014/main" val="943643032"/>
                  </a:ext>
                </a:extLst>
              </a:tr>
              <a:tr h="737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Ceiling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345" marR="6034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Vinyl coated gypsum panels 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345" marR="6034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345" marR="60345" marT="0" marB="0"/>
                </a:tc>
                <a:extLst>
                  <a:ext uri="{0D108BD9-81ED-4DB2-BD59-A6C34878D82A}">
                    <a16:rowId xmlns:a16="http://schemas.microsoft.com/office/drawing/2014/main" val="3007418022"/>
                  </a:ext>
                </a:extLst>
              </a:tr>
              <a:tr h="5532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Wall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345" marR="6034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Epoxy paint CMU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345" marR="6034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50%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345" marR="60345" marT="0" marB="0"/>
                </a:tc>
                <a:extLst>
                  <a:ext uri="{0D108BD9-81ED-4DB2-BD59-A6C34878D82A}">
                    <a16:rowId xmlns:a16="http://schemas.microsoft.com/office/drawing/2014/main" val="343078004"/>
                  </a:ext>
                </a:extLst>
              </a:tr>
              <a:tr h="1844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Floor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345" marR="6034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Epoxy 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345" marR="6034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25%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345" marR="60345" marT="0" marB="0"/>
                </a:tc>
                <a:extLst>
                  <a:ext uri="{0D108BD9-81ED-4DB2-BD59-A6C34878D82A}">
                    <a16:rowId xmlns:a16="http://schemas.microsoft.com/office/drawing/2014/main" val="2957854921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1812" y="4118927"/>
            <a:ext cx="6469879" cy="109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66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0960" y="329899"/>
            <a:ext cx="8911687" cy="1280890"/>
          </a:xfrm>
        </p:spPr>
        <p:txBody>
          <a:bodyPr/>
          <a:lstStyle/>
          <a:p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Laboratory </a:t>
            </a:r>
            <a:endParaRPr lang="en-US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4495" y="2600707"/>
            <a:ext cx="2581275" cy="161859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1560960" y="1610789"/>
            <a:ext cx="4191000" cy="238887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1560960" y="4465320"/>
            <a:ext cx="5731510" cy="2133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7820" y="5381897"/>
            <a:ext cx="2144087" cy="101618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44496" y="787782"/>
            <a:ext cx="2581274" cy="1844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89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6811" y="1162050"/>
            <a:ext cx="6439989" cy="56349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32858" y="326572"/>
            <a:ext cx="2495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36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Site plan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28352" y="1714584"/>
            <a:ext cx="310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Algerian" panose="04020705040A02060702" pitchFamily="82" charset="0"/>
              </a:rPr>
              <a:t>N</a:t>
            </a:r>
            <a:endParaRPr lang="en-US" sz="2800" b="1" i="1" dirty="0">
              <a:latin typeface="Algerian" panose="04020705040A02060702" pitchFamily="82" charset="0"/>
            </a:endParaRPr>
          </a:p>
        </p:txBody>
      </p:sp>
      <p:sp>
        <p:nvSpPr>
          <p:cNvPr id="2" name="Left Arrow 1"/>
          <p:cNvSpPr/>
          <p:nvPr/>
        </p:nvSpPr>
        <p:spPr>
          <a:xfrm>
            <a:off x="4127864" y="1810080"/>
            <a:ext cx="2506761" cy="1661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45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48152" y="601012"/>
            <a:ext cx="39607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Warehouse</a:t>
            </a:r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4496" y="787782"/>
            <a:ext cx="2581274" cy="1844643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4496" y="2632425"/>
            <a:ext cx="2581274" cy="1443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984888" y="1666862"/>
            <a:ext cx="3043645" cy="193112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/>
          <a:stretch>
            <a:fillRect/>
          </a:stretch>
        </p:blipFill>
        <p:spPr>
          <a:xfrm>
            <a:off x="4028533" y="1714080"/>
            <a:ext cx="3060610" cy="1836689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6"/>
          <a:stretch>
            <a:fillRect/>
          </a:stretch>
        </p:blipFill>
        <p:spPr>
          <a:xfrm>
            <a:off x="921695" y="3873500"/>
            <a:ext cx="5731510" cy="20370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89143" y="4075611"/>
            <a:ext cx="4714875" cy="1990725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8"/>
          <a:stretch>
            <a:fillRect/>
          </a:stretch>
        </p:blipFill>
        <p:spPr>
          <a:xfrm>
            <a:off x="10035133" y="4892040"/>
            <a:ext cx="1654178" cy="105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19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972306" y="601012"/>
            <a:ext cx="31562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Administration </a:t>
            </a:r>
            <a:endParaRPr lang="en-US" sz="3600" b="1" u="sng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7539785" y="1410787"/>
            <a:ext cx="3404235" cy="1855787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18507" y="1410789"/>
            <a:ext cx="3009356" cy="1874837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4318532" y="1410786"/>
            <a:ext cx="3030583" cy="1855787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5"/>
          <a:stretch>
            <a:fillRect/>
          </a:stretch>
        </p:blipFill>
        <p:spPr>
          <a:xfrm>
            <a:off x="1604905" y="4010887"/>
            <a:ext cx="5744210" cy="134429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/>
          <a:stretch>
            <a:fillRect/>
          </a:stretch>
        </p:blipFill>
        <p:spPr>
          <a:xfrm>
            <a:off x="1604905" y="5524657"/>
            <a:ext cx="5724525" cy="10109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97247" y="3844112"/>
            <a:ext cx="1946773" cy="282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1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037744" y="783575"/>
            <a:ext cx="42083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consumption </a:t>
            </a:r>
            <a:endParaRPr lang="en-US" sz="3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866389"/>
              </p:ext>
            </p:extLst>
          </p:nvPr>
        </p:nvGraphicFramePr>
        <p:xfrm>
          <a:off x="2037744" y="2312126"/>
          <a:ext cx="7465031" cy="2612571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3730102">
                  <a:extLst>
                    <a:ext uri="{9D8B030D-6E8A-4147-A177-3AD203B41FA5}">
                      <a16:colId xmlns:a16="http://schemas.microsoft.com/office/drawing/2014/main" val="900731067"/>
                    </a:ext>
                  </a:extLst>
                </a:gridCol>
                <a:gridCol w="3734929">
                  <a:extLst>
                    <a:ext uri="{9D8B030D-6E8A-4147-A177-3AD203B41FA5}">
                      <a16:colId xmlns:a16="http://schemas.microsoft.com/office/drawing/2014/main" val="3160416481"/>
                    </a:ext>
                  </a:extLst>
                </a:gridCol>
              </a:tblGrid>
              <a:tr h="5222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Space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Energy consumption (</a:t>
                      </a:r>
                      <a:r>
                        <a:rPr lang="en-US" sz="1600" dirty="0" smtClean="0">
                          <a:effectLst/>
                        </a:rPr>
                        <a:t>kwh/m</a:t>
                      </a:r>
                      <a:r>
                        <a:rPr lang="en-US" sz="1600" baseline="30000" dirty="0" smtClean="0">
                          <a:effectLst/>
                        </a:rPr>
                        <a:t>2</a:t>
                      </a:r>
                      <a:r>
                        <a:rPr lang="en-US" sz="1600" dirty="0" smtClean="0">
                          <a:effectLst/>
                        </a:rPr>
                        <a:t>/a)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7765582"/>
                  </a:ext>
                </a:extLst>
              </a:tr>
              <a:tr h="5225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Manufacturing area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7035303"/>
                  </a:ext>
                </a:extLst>
              </a:tr>
              <a:tr h="5225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Laboratory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3989234"/>
                  </a:ext>
                </a:extLst>
              </a:tr>
              <a:tr h="5225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Warehouse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5301328"/>
                  </a:ext>
                </a:extLst>
              </a:tr>
              <a:tr h="5225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Administration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22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5451473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42308" y="5468363"/>
            <a:ext cx="5721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avg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. energy consumption = 20.2 kwh /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m2/a </a:t>
            </a: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37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75358" y="2881263"/>
            <a:ext cx="574388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197328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t>54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060" y="1598239"/>
            <a:ext cx="9305925" cy="34194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4725" y="1344425"/>
            <a:ext cx="8677275" cy="519112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721" y="2204478"/>
            <a:ext cx="4238625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847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22010" y="257188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HVAC system design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121760" y="1648837"/>
            <a:ext cx="9601196" cy="27000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05218" y="2142700"/>
            <a:ext cx="951248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mechanical design in our project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is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water to air system design ,by using the chilled water system, boiler feed water system, </a:t>
            </a:r>
            <a:endParaRPr kumimoji="0" lang="ar-J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nd Supply Air Handling Systems.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8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22010" y="257188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defTabSz="914400"/>
            <a:r>
              <a:rPr lang="en-US" sz="3600" b="1" u="sng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Heating </a:t>
            </a:r>
            <a:r>
              <a:rPr lang="en-US" sz="3600" b="1" u="sng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System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121760" y="1648837"/>
            <a:ext cx="9601196" cy="27000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05218" y="2142700"/>
            <a:ext cx="95124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832512" y="2224585"/>
            <a:ext cx="1057701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Heating of primary air is accomplished using hot water .</a:t>
            </a:r>
          </a:p>
          <a:p>
            <a:pPr rtl="1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Incoming ventilation air  in colder climates is heated utilizing separate hot water system  with a concentration of propylene glycol to prevent water system freezing.</a:t>
            </a:r>
            <a:endParaRPr lang="ar-JO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58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22010" y="257188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defTabSz="914400"/>
            <a:r>
              <a:rPr lang="en-US" sz="3600" b="1" u="sng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Cooling  </a:t>
            </a:r>
            <a:r>
              <a:rPr lang="en-US" sz="3600" b="1" u="sng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System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121760" y="1648837"/>
            <a:ext cx="9601196" cy="27000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05218" y="2142700"/>
            <a:ext cx="95124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1132764" y="1651381"/>
            <a:ext cx="908941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Cooling of facility  systems is accomplished utilizing chilled water.</a:t>
            </a:r>
          </a:p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If the process does not require the lower temperatures of chilled water, condenser water can be a cost effective solution, as it does not require the additional energy of the mechanical refrigeration process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17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22010" y="257188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defTabSz="914400" rtl="1" fontAlgn="base">
              <a:spcAft>
                <a:spcPct val="0"/>
              </a:spcAft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u="sng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Design for pressure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121760" y="1648837"/>
            <a:ext cx="9601196" cy="27000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05218" y="2142700"/>
            <a:ext cx="95124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665686" y="2646612"/>
            <a:ext cx="69148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roduct contamination was controlled by the use of:</a:t>
            </a:r>
          </a:p>
          <a:p>
            <a:pPr marL="457200" indent="-457200"/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positive and negative pressurization utilizing airlocks.</a:t>
            </a:r>
            <a:endParaRPr lang="ar-JO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8162471" y="1786104"/>
          <a:ext cx="3857625" cy="3207222"/>
        </p:xfrm>
        <a:graphic>
          <a:graphicData uri="http://schemas.openxmlformats.org/drawingml/2006/table">
            <a:tbl>
              <a:tblPr/>
              <a:tblGrid>
                <a:gridCol w="1771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5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9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Specific process step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Room classification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4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Calibri"/>
                          <a:cs typeface="Arial"/>
                        </a:rPr>
                        <a:t>Processes including media and buffer prep 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Calibri"/>
                          <a:cs typeface="Arial"/>
                        </a:rPr>
                        <a:t>D or 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Arial"/>
                        </a:rPr>
                        <a:t>C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9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Calibri"/>
                          <a:cs typeface="Arial"/>
                        </a:rPr>
                        <a:t>Purification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Arial"/>
                        </a:rPr>
                        <a:t>C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4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Calibri"/>
                          <a:cs typeface="Arial"/>
                        </a:rPr>
                        <a:t>Product filling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Arial"/>
                        </a:rPr>
                        <a:t>B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9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Calibri"/>
                          <a:cs typeface="Arial"/>
                        </a:rPr>
                        <a:t>Actual point of fill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Arial"/>
                        </a:rPr>
                        <a:t>A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95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22010" y="257188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defTabSz="914400" rtl="1" fontAlgn="base">
              <a:spcAft>
                <a:spcPct val="0"/>
              </a:spcAft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u="sng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Design for cleanliness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121760" y="1648837"/>
            <a:ext cx="9601196" cy="27000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05218" y="2142700"/>
            <a:ext cx="95124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105468" y="2265528"/>
            <a:ext cx="76290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 order to achieve specific cleanliness classifications, clean</a:t>
            </a:r>
            <a:r>
              <a:rPr lang="en-US" sz="24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HEPA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filtered air is provided to the space.</a:t>
            </a:r>
            <a:endParaRPr lang="ar-JO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17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22469" y="1152907"/>
            <a:ext cx="8425542" cy="51303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37731" y="141451"/>
            <a:ext cx="3766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36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Factory Block </a:t>
            </a:r>
          </a:p>
        </p:txBody>
      </p:sp>
    </p:spTree>
    <p:extLst>
      <p:ext uri="{BB962C8B-B14F-4D97-AF65-F5344CB8AC3E}">
        <p14:creationId xmlns:p14="http://schemas.microsoft.com/office/powerpoint/2010/main" val="403491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3268980" y="2400301"/>
            <a:ext cx="5692140" cy="222080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6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  <a:endParaRPr lang="en-US" sz="6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57570" y="4438542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09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8922572"/>
              </p:ext>
            </p:extLst>
          </p:nvPr>
        </p:nvGraphicFramePr>
        <p:xfrm>
          <a:off x="2955043" y="2406569"/>
          <a:ext cx="6373352" cy="25855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3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9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54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51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Item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Form work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(m2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Concrete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(m3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Steel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Ton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294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T.B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645.4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61.8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6.18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294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1135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445.23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44.6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294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Sub total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1780.4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506.63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50.78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294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Cost/ unit Nis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2600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294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Total cost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44510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151989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132028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2955043" y="1688647"/>
            <a:ext cx="7391400" cy="7032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Beams and tie beams: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41121" y="918973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955042" y="5956921"/>
            <a:ext cx="4978344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/>
                <a:ea typeface="Times New Roman"/>
                <a:cs typeface="Arial"/>
              </a:rPr>
              <a:t>Total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cost of beams and tie beams = NIS 328527</a:t>
            </a:r>
            <a:endParaRPr lang="en-GB" dirty="0">
              <a:latin typeface="Calibri"/>
              <a:ea typeface="Times New Roman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75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435297" y="1983235"/>
            <a:ext cx="7391399" cy="70323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Shear walls and columns: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32028" y="524150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</a:p>
        </p:txBody>
      </p:sp>
      <p:graphicFrame>
        <p:nvGraphicFramePr>
          <p:cNvPr id="6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97583"/>
              </p:ext>
            </p:extLst>
          </p:nvPr>
        </p:nvGraphicFramePr>
        <p:xfrm>
          <a:off x="2435297" y="2858348"/>
          <a:ext cx="7412844" cy="3171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32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19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44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532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6579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Item</a:t>
                      </a:r>
                      <a:endParaRPr lang="en-GB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Form work </a:t>
                      </a:r>
                      <a:r>
                        <a:rPr lang="en-US" sz="2000" b="1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(m</a:t>
                      </a:r>
                      <a:r>
                        <a:rPr lang="en-US" sz="2000" b="1" baseline="30000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GB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Concrete  </a:t>
                      </a:r>
                      <a:r>
                        <a:rPr lang="en-US" sz="2000" b="1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(m</a:t>
                      </a:r>
                      <a:r>
                        <a:rPr lang="en-US" sz="2000" b="1" baseline="30000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GB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Steel </a:t>
                      </a:r>
                      <a:r>
                        <a:rPr lang="en-US" sz="2000" b="1" kern="1200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Ton</a:t>
                      </a:r>
                      <a:endParaRPr lang="en-GB" sz="2000" b="1" kern="1200" dirty="0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8258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Columns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652.8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9.14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579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Shear Walls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829.3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568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8.17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579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Sub total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1482.1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708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17.31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579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 / unit Nis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2600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579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 cost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37052.5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212400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4500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435297" y="5841011"/>
            <a:ext cx="5337038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/>
                <a:ea typeface="Times New Roman"/>
                <a:cs typeface="Arial"/>
              </a:rPr>
              <a:t>Total cost of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shear walls </a:t>
            </a:r>
            <a:r>
              <a:rPr lang="en-US" b="1" dirty="0">
                <a:latin typeface="Times New Roman"/>
                <a:ea typeface="Times New Roman"/>
                <a:cs typeface="Arial"/>
              </a:rPr>
              <a:t>and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columns= </a:t>
            </a:r>
            <a:r>
              <a:rPr lang="en-US" b="1" dirty="0">
                <a:latin typeface="Times New Roman"/>
                <a:ea typeface="Times New Roman"/>
                <a:cs typeface="Arial"/>
              </a:rPr>
              <a:t>NIS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253952.5</a:t>
            </a:r>
            <a:endParaRPr lang="en-GB" dirty="0">
              <a:latin typeface="Calibri"/>
              <a:ea typeface="Times New Roman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96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704137" y="1840490"/>
            <a:ext cx="7391399" cy="70323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Slabs: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21695" y="524150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</a:p>
        </p:txBody>
      </p:sp>
      <p:graphicFrame>
        <p:nvGraphicFramePr>
          <p:cNvPr id="6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914248"/>
              </p:ext>
            </p:extLst>
          </p:nvPr>
        </p:nvGraphicFramePr>
        <p:xfrm>
          <a:off x="2704137" y="2543729"/>
          <a:ext cx="6875164" cy="2403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87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7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00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87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6854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Item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Form work </a:t>
                      </a:r>
                      <a:r>
                        <a:rPr lang="en-US" sz="1800" b="1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(m</a:t>
                      </a:r>
                      <a:r>
                        <a:rPr lang="en-US" sz="1800" b="1" baseline="30000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Concrete </a:t>
                      </a:r>
                      <a:r>
                        <a:rPr lang="en-US" sz="1800" b="1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(m</a:t>
                      </a:r>
                      <a:r>
                        <a:rPr lang="en-US" sz="1800" b="1" baseline="30000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rgbClr val="FFC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Steel </a:t>
                      </a:r>
                      <a:r>
                        <a:rPr lang="en-US" sz="1800" b="1" kern="1200" dirty="0" smtClean="0">
                          <a:solidFill>
                            <a:srgbClr val="FFC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Ton</a:t>
                      </a:r>
                      <a:endParaRPr lang="en-GB" sz="1800" b="1" kern="1200" dirty="0">
                        <a:solidFill>
                          <a:srgbClr val="FFC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91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Slab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11680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1320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620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91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Sub total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11680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1320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620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91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 / unit NIS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2600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91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 cost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290000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396000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1612000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704137" y="6008437"/>
            <a:ext cx="3507370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/>
                <a:ea typeface="Times New Roman"/>
                <a:cs typeface="Arial"/>
              </a:rPr>
              <a:t>Total cost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 of slab = </a:t>
            </a:r>
            <a:r>
              <a:rPr lang="en-US" b="1" dirty="0">
                <a:latin typeface="Times New Roman"/>
                <a:ea typeface="Times New Roman"/>
                <a:cs typeface="Arial"/>
              </a:rPr>
              <a:t>NIS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22983000</a:t>
            </a:r>
            <a:endParaRPr lang="en-GB" dirty="0">
              <a:latin typeface="Calibri"/>
              <a:ea typeface="Times New Roman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941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004285" y="1603434"/>
            <a:ext cx="7391399" cy="70323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Footings: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21695" y="524150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</a:p>
        </p:txBody>
      </p:sp>
      <p:graphicFrame>
        <p:nvGraphicFramePr>
          <p:cNvPr id="8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953450"/>
              </p:ext>
            </p:extLst>
          </p:nvPr>
        </p:nvGraphicFramePr>
        <p:xfrm>
          <a:off x="2801119" y="2495006"/>
          <a:ext cx="8341498" cy="2875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9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46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78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851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639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27908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Item</a:t>
                      </a:r>
                      <a:endParaRPr lang="en-GB" sz="2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Steel</a:t>
                      </a:r>
                      <a:endParaRPr lang="en-GB" sz="2000" b="1" kern="1200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0" algn="l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Ton</a:t>
                      </a:r>
                      <a:endParaRPr lang="en-GB" sz="2000" b="1" kern="1200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Excavation</a:t>
                      </a:r>
                      <a:endParaRPr lang="en-GB" sz="2000" b="1" kern="1200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0" algn="l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(m3</a:t>
                      </a:r>
                      <a:r>
                        <a:rPr lang="en-US" sz="2000" b="1" kern="120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en-GB" sz="2000" b="1" kern="1200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Concrete</a:t>
                      </a:r>
                      <a:endParaRPr lang="en-GB" sz="2000" b="1" kern="1200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0" algn="l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(m3</a:t>
                      </a:r>
                      <a:r>
                        <a:rPr lang="en-US" sz="2000" b="1" kern="120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en-GB" sz="2000" b="1" kern="1200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kern="1200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Formwork</a:t>
                      </a:r>
                      <a:endParaRPr lang="en-GB" sz="2000" b="1" kern="1200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1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Footing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6.98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636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634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563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26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cost / unit NIS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Arial"/>
                        </a:rPr>
                        <a:t>2600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26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Arial"/>
                        </a:rPr>
                        <a:t>Total cost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18148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1575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190200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14075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396171" y="5634950"/>
            <a:ext cx="3629199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/>
                <a:ea typeface="Times New Roman"/>
                <a:cs typeface="Arial"/>
              </a:rPr>
              <a:t>Total cost  of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footing  </a:t>
            </a:r>
            <a:r>
              <a:rPr lang="en-US" b="1" dirty="0">
                <a:latin typeface="Times New Roman"/>
                <a:ea typeface="Times New Roman"/>
                <a:cs typeface="Arial"/>
              </a:rPr>
              <a:t>= NIS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223998</a:t>
            </a:r>
            <a:endParaRPr lang="en-GB" dirty="0">
              <a:latin typeface="Calibri"/>
              <a:ea typeface="Times New Roman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069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986070" y="1794770"/>
            <a:ext cx="7391399" cy="70323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Finishing works: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21695" y="524150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</a:p>
        </p:txBody>
      </p:sp>
      <p:graphicFrame>
        <p:nvGraphicFramePr>
          <p:cNvPr id="6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081909"/>
              </p:ext>
            </p:extLst>
          </p:nvPr>
        </p:nvGraphicFramePr>
        <p:xfrm>
          <a:off x="2986070" y="2481418"/>
          <a:ext cx="6340810" cy="2960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8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8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81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88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74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5167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Item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Quantity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Unit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500" b="1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ost </a:t>
                      </a:r>
                      <a:r>
                        <a:rPr lang="en-US" sz="15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/ unit Nis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Total cost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444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Plastering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Arial"/>
                        </a:rPr>
                        <a:t>6540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Arial"/>
                        </a:rPr>
                        <a:t>(M2)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Arial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Arial"/>
                        </a:rPr>
                        <a:t>104640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1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Arial"/>
                        </a:rPr>
                        <a:t>Painting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Arial"/>
                        </a:rPr>
                        <a:t>4180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(M</a:t>
                      </a:r>
                      <a:r>
                        <a:rPr lang="en-US" sz="1100" baseline="3000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71060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1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Arial"/>
                        </a:rPr>
                        <a:t>Epoxy painting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2360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(M</a:t>
                      </a:r>
                      <a:r>
                        <a:rPr lang="en-US" sz="1100" baseline="3000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370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873200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98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Tiling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5578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(M</a:t>
                      </a:r>
                      <a:r>
                        <a:rPr lang="en-US" sz="1100" baseline="3000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278900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1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Arial"/>
                        </a:rPr>
                        <a:t>Stone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Arial"/>
                        </a:rPr>
                        <a:t>3524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(M</a:t>
                      </a:r>
                      <a:r>
                        <a:rPr lang="en-US" sz="1100" baseline="3000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Arial"/>
                        </a:rPr>
                        <a:t>387640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5167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Arial"/>
                        </a:rPr>
                        <a:t>mortar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Arial"/>
                        </a:rPr>
                        <a:t>5623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Arial"/>
                        </a:rPr>
                        <a:t>(M2)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Arial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Arial"/>
                        </a:rPr>
                        <a:t>112460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986070" y="6350169"/>
            <a:ext cx="3391954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/>
                <a:ea typeface="Times New Roman"/>
                <a:cs typeface="Arial"/>
              </a:rPr>
              <a:t>Total cost  of slab = NIS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1827900</a:t>
            </a:r>
            <a:endParaRPr lang="en-GB" dirty="0">
              <a:latin typeface="Calibri"/>
              <a:ea typeface="Times New Roman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060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574471" y="1380286"/>
            <a:ext cx="7391399" cy="70323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Final quantity &amp; cost for the blocks: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21695" y="524150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estimation</a:t>
            </a:r>
          </a:p>
        </p:txBody>
      </p:sp>
      <p:graphicFrame>
        <p:nvGraphicFramePr>
          <p:cNvPr id="6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48967"/>
              </p:ext>
            </p:extLst>
          </p:nvPr>
        </p:nvGraphicFramePr>
        <p:xfrm>
          <a:off x="2391591" y="2125717"/>
          <a:ext cx="6507480" cy="36611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11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1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14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14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14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655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500" b="1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tem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1500" b="1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uantity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</a:t>
                      </a:r>
                      <a:r>
                        <a:rPr lang="en-US" sz="1800" b="1" kern="1200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nit</a:t>
                      </a:r>
                      <a:endParaRPr lang="en-GB" sz="1800" b="1" kern="1200" dirty="0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Cost/NIS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500" b="1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otal </a:t>
                      </a:r>
                      <a:r>
                        <a:rPr lang="en-US" sz="15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cost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39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Concrete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3216.63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CM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964989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9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Steel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803.07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Ton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2600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2087982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9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Excavation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636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CM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15900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9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Formworks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50622.6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SM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1265565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9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Finishing work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27805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1827900</a:t>
                      </a: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39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Arial"/>
                        </a:rPr>
                        <a:t>photovoltaic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--------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kern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430740</a:t>
                      </a: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39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Arial"/>
                        </a:rPr>
                        <a:t>lighting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kern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kern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kern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1986685</a:t>
                      </a: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7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Calibri"/>
                          <a:cs typeface="Arial"/>
                        </a:rPr>
                        <a:t>Mechanic (chiller, air handling unit,duct 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kern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-----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6874363.2</a:t>
                      </a: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02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2543729"/>
            <a:ext cx="9382646" cy="830536"/>
          </a:xfrm>
        </p:spPr>
        <p:txBody>
          <a:bodyPr>
            <a:normAutofit/>
          </a:bodyPr>
          <a:lstStyle/>
          <a:p>
            <a:pPr algn="l" rtl="0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cost of the blocks = NIS</a:t>
            </a: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15960924.2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921695" y="1680170"/>
            <a:ext cx="7391400" cy="7032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Final cost for the block: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21695" y="524150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1435608" y="3600543"/>
            <a:ext cx="9382646" cy="830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07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3" t="3083" r="2691" b="1277"/>
          <a:stretch/>
        </p:blipFill>
        <p:spPr>
          <a:xfrm>
            <a:off x="2556588" y="951721"/>
            <a:ext cx="7949681" cy="55921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70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801" y="787782"/>
            <a:ext cx="7629100" cy="607021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91491" y="1568405"/>
            <a:ext cx="2989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1" i="1" dirty="0" smtClean="0"/>
              <a:t>Production floor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72387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63932" y="2339451"/>
            <a:ext cx="1240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Injection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4616" y="324013"/>
            <a:ext cx="1175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	Tablet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293531" y="1479478"/>
            <a:ext cx="128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Liquid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169433" y="4276705"/>
            <a:ext cx="1240971" cy="375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Capsule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5728" y="2706172"/>
            <a:ext cx="1528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Semi solid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579" y="2742632"/>
            <a:ext cx="2083855" cy="13802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378" y="4651956"/>
            <a:ext cx="1808525" cy="20758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433" y="3173013"/>
            <a:ext cx="1511919" cy="105469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463" y="1800943"/>
            <a:ext cx="1377696" cy="8077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463" y="4700952"/>
            <a:ext cx="1701554" cy="128183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274" y="-38632"/>
            <a:ext cx="2060373" cy="137162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75772" y="1317149"/>
            <a:ext cx="6429375" cy="5410679"/>
          </a:xfrm>
          <a:prstGeom prst="rect">
            <a:avLst/>
          </a:prstGeom>
        </p:spPr>
      </p:pic>
      <p:sp>
        <p:nvSpPr>
          <p:cNvPr id="22" name="Right Arrow 21"/>
          <p:cNvSpPr/>
          <p:nvPr/>
        </p:nvSpPr>
        <p:spPr>
          <a:xfrm>
            <a:off x="9078686" y="4700952"/>
            <a:ext cx="937042" cy="1453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9078686" y="3435531"/>
            <a:ext cx="992777" cy="1567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>
            <a:off x="9078686" y="2481943"/>
            <a:ext cx="937042" cy="1267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 Arrow 24"/>
          <p:cNvSpPr/>
          <p:nvPr/>
        </p:nvSpPr>
        <p:spPr>
          <a:xfrm>
            <a:off x="3275772" y="3173013"/>
            <a:ext cx="1518297" cy="158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Arrow 25"/>
          <p:cNvSpPr/>
          <p:nvPr/>
        </p:nvSpPr>
        <p:spPr>
          <a:xfrm>
            <a:off x="3141619" y="4701371"/>
            <a:ext cx="2553787" cy="19594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Up Arrow 26"/>
          <p:cNvSpPr/>
          <p:nvPr/>
        </p:nvSpPr>
        <p:spPr>
          <a:xfrm>
            <a:off x="6766560" y="1332988"/>
            <a:ext cx="104503" cy="79709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854848" y="4202751"/>
            <a:ext cx="1110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Drop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633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2" grpId="0"/>
      <p:bldP spid="13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0159-3C64-45A7-9B09-EB56B3856BA4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957" y="149951"/>
            <a:ext cx="8805984" cy="67080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94069" y="2573383"/>
            <a:ext cx="509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9452" y="2834993"/>
            <a:ext cx="600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064240" y="2717074"/>
            <a:ext cx="5747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9452" y="5159829"/>
            <a:ext cx="470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509" y="1580606"/>
            <a:ext cx="25995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Material flow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7845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1059763</TotalTime>
  <Words>1377</Words>
  <Application>Microsoft Office PowerPoint</Application>
  <PresentationFormat>Widescreen</PresentationFormat>
  <Paragraphs>540</Paragraphs>
  <Slides>68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6" baseType="lpstr">
      <vt:lpstr>Algerian</vt:lpstr>
      <vt:lpstr>Arial</vt:lpstr>
      <vt:lpstr>Calibri</vt:lpstr>
      <vt:lpstr>Century Gothic</vt:lpstr>
      <vt:lpstr>Times New Roman</vt:lpstr>
      <vt:lpstr>Wingdings</vt:lpstr>
      <vt:lpstr>Wingdings 3</vt:lpstr>
      <vt:lpstr>Wisp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Environmental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Seismic Design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Structural Design of Store</vt:lpstr>
      <vt:lpstr>Design Criteria </vt:lpstr>
      <vt:lpstr>Modeling of store using SAP2000</vt:lpstr>
      <vt:lpstr>Final sections and grouping </vt:lpstr>
      <vt:lpstr>Manual Design and checks</vt:lpstr>
      <vt:lpstr>Truss and frame bracing</vt:lpstr>
      <vt:lpstr>Trusses bracing</vt:lpstr>
      <vt:lpstr>Connection of members</vt:lpstr>
      <vt:lpstr>Connection of frame and truss bracing</vt:lpstr>
      <vt:lpstr>Footing Detailing</vt:lpstr>
      <vt:lpstr>Solar system design  </vt:lpstr>
      <vt:lpstr>PowerPoint Presentation</vt:lpstr>
      <vt:lpstr>PowerPoint Presentation</vt:lpstr>
      <vt:lpstr>PowerPoint Presentation</vt:lpstr>
      <vt:lpstr>Manufacturing area  </vt:lpstr>
      <vt:lpstr>Laboratory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103</cp:revision>
  <dcterms:created xsi:type="dcterms:W3CDTF">2017-05-14T08:37:12Z</dcterms:created>
  <dcterms:modified xsi:type="dcterms:W3CDTF">2017-05-18T13:30:15Z</dcterms:modified>
</cp:coreProperties>
</file>