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01"/>
  </p:notesMasterIdLst>
  <p:handoutMasterIdLst>
    <p:handoutMasterId r:id="rId102"/>
  </p:handoutMasterIdLst>
  <p:sldIdLst>
    <p:sldId id="358" r:id="rId5"/>
    <p:sldId id="269" r:id="rId6"/>
    <p:sldId id="479" r:id="rId7"/>
    <p:sldId id="297" r:id="rId8"/>
    <p:sldId id="298" r:id="rId9"/>
    <p:sldId id="359" r:id="rId10"/>
    <p:sldId id="360" r:id="rId11"/>
    <p:sldId id="434" r:id="rId12"/>
    <p:sldId id="461" r:id="rId13"/>
    <p:sldId id="435" r:id="rId14"/>
    <p:sldId id="462" r:id="rId15"/>
    <p:sldId id="436" r:id="rId16"/>
    <p:sldId id="463" r:id="rId17"/>
    <p:sldId id="437" r:id="rId18"/>
    <p:sldId id="464" r:id="rId19"/>
    <p:sldId id="438" r:id="rId20"/>
    <p:sldId id="465" r:id="rId21"/>
    <p:sldId id="439" r:id="rId22"/>
    <p:sldId id="466" r:id="rId23"/>
    <p:sldId id="440" r:id="rId24"/>
    <p:sldId id="441" r:id="rId25"/>
    <p:sldId id="363" r:id="rId26"/>
    <p:sldId id="442" r:id="rId27"/>
    <p:sldId id="443" r:id="rId28"/>
    <p:sldId id="444" r:id="rId29"/>
    <p:sldId id="366" r:id="rId30"/>
    <p:sldId id="367" r:id="rId31"/>
    <p:sldId id="460" r:id="rId32"/>
    <p:sldId id="369" r:id="rId33"/>
    <p:sldId id="371" r:id="rId34"/>
    <p:sldId id="405" r:id="rId35"/>
    <p:sldId id="467" r:id="rId36"/>
    <p:sldId id="374" r:id="rId37"/>
    <p:sldId id="406" r:id="rId38"/>
    <p:sldId id="376" r:id="rId39"/>
    <p:sldId id="377" r:id="rId40"/>
    <p:sldId id="408" r:id="rId41"/>
    <p:sldId id="409" r:id="rId42"/>
    <p:sldId id="410" r:id="rId43"/>
    <p:sldId id="468" r:id="rId44"/>
    <p:sldId id="411" r:id="rId45"/>
    <p:sldId id="469" r:id="rId46"/>
    <p:sldId id="412" r:id="rId47"/>
    <p:sldId id="413" r:id="rId48"/>
    <p:sldId id="470" r:id="rId49"/>
    <p:sldId id="322" r:id="rId50"/>
    <p:sldId id="407" r:id="rId51"/>
    <p:sldId id="324" r:id="rId52"/>
    <p:sldId id="327" r:id="rId53"/>
    <p:sldId id="331" r:id="rId54"/>
    <p:sldId id="332" r:id="rId55"/>
    <p:sldId id="333" r:id="rId56"/>
    <p:sldId id="335" r:id="rId57"/>
    <p:sldId id="337" r:id="rId58"/>
    <p:sldId id="326" r:id="rId59"/>
    <p:sldId id="328" r:id="rId60"/>
    <p:sldId id="329" r:id="rId61"/>
    <p:sldId id="338" r:id="rId62"/>
    <p:sldId id="339" r:id="rId63"/>
    <p:sldId id="471" r:id="rId64"/>
    <p:sldId id="340" r:id="rId65"/>
    <p:sldId id="472" r:id="rId66"/>
    <p:sldId id="473" r:id="rId67"/>
    <p:sldId id="474" r:id="rId68"/>
    <p:sldId id="341" r:id="rId69"/>
    <p:sldId id="450" r:id="rId70"/>
    <p:sldId id="342" r:id="rId71"/>
    <p:sldId id="475" r:id="rId72"/>
    <p:sldId id="344" r:id="rId73"/>
    <p:sldId id="378" r:id="rId74"/>
    <p:sldId id="425" r:id="rId75"/>
    <p:sldId id="451" r:id="rId76"/>
    <p:sldId id="452" r:id="rId77"/>
    <p:sldId id="428" r:id="rId78"/>
    <p:sldId id="457" r:id="rId79"/>
    <p:sldId id="476" r:id="rId80"/>
    <p:sldId id="315" r:id="rId81"/>
    <p:sldId id="454" r:id="rId82"/>
    <p:sldId id="455" r:id="rId83"/>
    <p:sldId id="456" r:id="rId84"/>
    <p:sldId id="316" r:id="rId85"/>
    <p:sldId id="345" r:id="rId86"/>
    <p:sldId id="346" r:id="rId87"/>
    <p:sldId id="478" r:id="rId88"/>
    <p:sldId id="477" r:id="rId89"/>
    <p:sldId id="347" r:id="rId90"/>
    <p:sldId id="458" r:id="rId91"/>
    <p:sldId id="459" r:id="rId92"/>
    <p:sldId id="317" r:id="rId93"/>
    <p:sldId id="318" r:id="rId94"/>
    <p:sldId id="445" r:id="rId95"/>
    <p:sldId id="319" r:id="rId96"/>
    <p:sldId id="446" r:id="rId97"/>
    <p:sldId id="447" r:id="rId98"/>
    <p:sldId id="448" r:id="rId99"/>
    <p:sldId id="357" r:id="rId10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249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240">
          <p15:clr>
            <a:srgbClr val="A4A3A4"/>
          </p15:clr>
        </p15:guide>
        <p15:guide id="7" pos="3839">
          <p15:clr>
            <a:srgbClr val="A4A3A4"/>
          </p15:clr>
        </p15:guide>
        <p15:guide id="8" pos="527">
          <p15:clr>
            <a:srgbClr val="A4A3A4"/>
          </p15:clr>
        </p15:guide>
        <p15:guide id="9" pos="815">
          <p15:clr>
            <a:srgbClr val="A4A3A4"/>
          </p15:clr>
        </p15:guide>
        <p15:guide id="10" pos="6863">
          <p15:clr>
            <a:srgbClr val="A4A3A4"/>
          </p15:clr>
        </p15:guide>
        <p15:guide id="11" pos="6143">
          <p15:clr>
            <a:srgbClr val="A4A3A4"/>
          </p15:clr>
        </p15:guide>
        <p15:guide id="12" pos="470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نمط فاتح 1 - تميي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نمط فاتح 1 - تميي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434" autoAdjust="0"/>
  </p:normalViewPr>
  <p:slideViewPr>
    <p:cSldViewPr>
      <p:cViewPr>
        <p:scale>
          <a:sx n="62" d="100"/>
          <a:sy n="62" d="100"/>
        </p:scale>
        <p:origin x="-102" y="-288"/>
      </p:cViewPr>
      <p:guideLst>
        <p:guide orient="horz" pos="2160"/>
        <p:guide orient="horz" pos="2496"/>
        <p:guide orient="horz" pos="2880"/>
        <p:guide orient="horz" pos="1056"/>
        <p:guide orient="horz" pos="3888"/>
        <p:guide orient="horz" pos="240"/>
        <p:guide pos="3839"/>
        <p:guide pos="527"/>
        <p:guide pos="815"/>
        <p:guide pos="6863"/>
        <p:guide pos="6143"/>
        <p:guide pos="4703"/>
      </p:guideLst>
    </p:cSldViewPr>
  </p:slideViewPr>
  <p:outlineViewPr>
    <p:cViewPr>
      <p:scale>
        <a:sx n="33" d="100"/>
        <a:sy n="33" d="100"/>
      </p:scale>
      <p:origin x="0" y="-1270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10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A207F-0F91-42F2-96D0-049C6003623B}" type="datetimeFigureOut">
              <a:rPr lang="en-US"/>
              <a:t>5/13/2018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C13F5-F2B1-464B-BE8F-27ABFBD2FBDE}" type="datetimeFigureOut">
              <a:rPr lang="en-US"/>
              <a:t>5/13/2018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087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0878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6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8539" y="2514601"/>
            <a:ext cx="8913077" cy="2262781"/>
          </a:xfrm>
        </p:spPr>
        <p:txBody>
          <a:bodyPr anchor="b">
            <a:normAutofit/>
          </a:bodyPr>
          <a:lstStyle>
            <a:lvl1pPr>
              <a:defRPr sz="53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8539" y="4777380"/>
            <a:ext cx="8913077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727EC-A0DE-4D21-837D-E2811FE47A65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744198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4529541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5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09600"/>
            <a:ext cx="8913077" cy="311704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77F6-D656-4842-81C7-0594891B0175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43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4159" y="3505200"/>
            <a:ext cx="7534591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4354046"/>
            <a:ext cx="891307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433D-8CEE-4F2F-91CB-D88A4AADD7A1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3850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2438401"/>
            <a:ext cx="8913078" cy="2724845"/>
          </a:xfrm>
        </p:spPr>
        <p:txBody>
          <a:bodyPr anchor="b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C69D7-6308-47B5-BC5D-8E1D6F53836C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9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207" y="609600"/>
            <a:ext cx="8391740" cy="2895600"/>
          </a:xfrm>
        </p:spPr>
        <p:txBody>
          <a:bodyPr anchor="ctr">
            <a:normAutofit/>
          </a:bodyPr>
          <a:lstStyle>
            <a:lvl1pPr algn="l">
              <a:defRPr sz="47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06E3D-7F39-440B-9F80-D58385AB2416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010" y="648005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1958" y="290530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002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627407"/>
            <a:ext cx="8913077" cy="2880020"/>
          </a:xfrm>
        </p:spPr>
        <p:txBody>
          <a:bodyPr anchor="ctr">
            <a:normAutofit/>
          </a:bodyPr>
          <a:lstStyle>
            <a:lvl1pPr algn="l">
              <a:defRPr sz="47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8538" y="4343400"/>
            <a:ext cx="8913078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181600"/>
            <a:ext cx="8913078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8F6-F78C-4B30-893B-3C3456E3A4EC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09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55DB-DAC7-4819-B5A6-38A1423CA4A4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2392" y="627406"/>
            <a:ext cx="2207026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8538" y="627406"/>
            <a:ext cx="6475313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6F67-531E-46E2-A9B7-714AD6D48611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250" y="624110"/>
            <a:ext cx="8909366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5CDAA-2648-403E-8A10-61E5B0417B38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24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2058750"/>
            <a:ext cx="8913077" cy="1468800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3530129"/>
            <a:ext cx="8913077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FC5FE-F60A-4EF3-9BBD-2B921BDB5A4C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31781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3244140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1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8538" y="2133600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88874" y="2126222"/>
            <a:ext cx="4312741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C8E3-BA14-482E-98DA-33CF8DDB0110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5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8608" y="1972703"/>
            <a:ext cx="3991692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8538" y="2548966"/>
            <a:ext cx="4341762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4674" y="1969475"/>
            <a:ext cx="3997960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5091" y="2545738"/>
            <a:ext cx="433754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6105-3532-4232-9526-611246CF3860}" type="datetime1">
              <a:rPr lang="en-US" smtClean="0"/>
              <a:t>5/13/2018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674" y="787783"/>
            <a:ext cx="779564" cy="365125"/>
          </a:xfrm>
        </p:spPr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8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000CF-3459-49F6-871D-87437BB08324}" type="datetime1">
              <a:rPr lang="en-US" smtClean="0"/>
              <a:t>5/13/2018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9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A750-5D2B-49FB-8E07-9943A7571DAA}" type="datetime1">
              <a:rPr lang="en-US" smtClean="0"/>
              <a:t>5/13/2018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5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8" y="446088"/>
            <a:ext cx="3504286" cy="976312"/>
          </a:xfrm>
        </p:spPr>
        <p:txBody>
          <a:bodyPr anchor="b"/>
          <a:lstStyle>
            <a:lvl1pPr algn="l">
              <a:defRPr sz="19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1365" y="446089"/>
            <a:ext cx="5180251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8" y="1598613"/>
            <a:ext cx="350428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1271-8C1C-419A-BCF6-DF53347C0EF5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71437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70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8539" y="4800600"/>
            <a:ext cx="891307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8538" y="634965"/>
            <a:ext cx="8913078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8539" y="5367338"/>
            <a:ext cx="891307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A163-EE10-41E6-BB3D-69ED95C3E639}" type="datetime1">
              <a:rPr lang="en-US" smtClean="0"/>
              <a:t>5/13/2018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7" y="4911726"/>
            <a:ext cx="1588113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674" y="4983088"/>
            <a:ext cx="779564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18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0773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14" y="157"/>
            <a:ext cx="2356060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32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249" y="624110"/>
            <a:ext cx="8909366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8538" y="2133600"/>
            <a:ext cx="8913078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58914" y="6130437"/>
            <a:ext cx="1145984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769F3-F22F-4604-9EC0-C98FAD1ACE95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538" y="6135809"/>
            <a:ext cx="7618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674" y="787783"/>
            <a:ext cx="77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99">
                <a:solidFill>
                  <a:srgbClr val="FEFFFF"/>
                </a:solidFill>
              </a:defRPr>
            </a:lvl1pPr>
          </a:lstStyle>
          <a:p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92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893"/>
            <a:ext cx="12188825" cy="685621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Rectangle 21"/>
          <p:cNvSpPr/>
          <p:nvPr/>
        </p:nvSpPr>
        <p:spPr>
          <a:xfrm>
            <a:off x="187420" y="1871745"/>
            <a:ext cx="4725514" cy="769289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pPr algn="ctr"/>
            <a:r>
              <a:rPr lang="en-US" sz="4399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Faculty of Law</a:t>
            </a:r>
            <a:endParaRPr lang="en-US" sz="4399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 descr="C:\Users\ABET Center\Dropbox\ABET center\ABET center logo.bmp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274895" y="30943"/>
            <a:ext cx="2077607" cy="196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10259" y="4921196"/>
            <a:ext cx="6211399" cy="1569123"/>
          </a:xfrm>
          <a:prstGeom prst="rect">
            <a:avLst/>
          </a:prstGeom>
          <a:noFill/>
        </p:spPr>
        <p:txBody>
          <a:bodyPr wrap="square" lIns="91416" tIns="45708" rIns="91416" bIns="45708">
            <a:spAutoFit/>
          </a:bodyPr>
          <a:lstStyle/>
          <a:p>
            <a:r>
              <a:rPr lang="en-US" sz="2399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            Supervisor:             </a:t>
            </a:r>
          </a:p>
          <a:p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 Anan </a:t>
            </a:r>
            <a:r>
              <a:rPr lang="en-US" sz="2399" b="1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399" b="1" dirty="0" err="1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obali</a:t>
            </a:r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.      Eng</a:t>
            </a:r>
            <a:r>
              <a:rPr lang="en-US" sz="2399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399" b="1" dirty="0" err="1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Fadi</a:t>
            </a:r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99" b="1" dirty="0" err="1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Fatayer</a:t>
            </a:r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399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399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Guevara </a:t>
            </a:r>
            <a:r>
              <a:rPr lang="en-US" sz="2399" b="1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399" b="1" dirty="0" err="1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qel</a:t>
            </a:r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399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399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Jamil </a:t>
            </a:r>
            <a:r>
              <a:rPr lang="en-US" sz="2399" b="1" dirty="0" err="1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Odeh</a:t>
            </a:r>
            <a:r>
              <a:rPr lang="en-US" sz="2399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399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934" y="1052736"/>
            <a:ext cx="6740895" cy="379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1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Ground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862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Seats area, mini canteen, secretary and clinic.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10</a:t>
            </a:fld>
            <a:endParaRPr lang="en-US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061964" y="2046447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965950" y="19553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60" t="3474" r="9173"/>
          <a:stretch/>
        </p:blipFill>
        <p:spPr>
          <a:xfrm>
            <a:off x="5661579" y="2852936"/>
            <a:ext cx="6408712" cy="37144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5" y="2940370"/>
            <a:ext cx="5498795" cy="345940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38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528798"/>
          </a:xfrm>
        </p:spPr>
        <p:txBody>
          <a:bodyPr/>
          <a:lstStyle/>
          <a:p>
            <a:r>
              <a:rPr lang="en-US" dirty="0" smtClean="0"/>
              <a:t>Ground Floor: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60" t="3474" r="9173"/>
          <a:stretch/>
        </p:blipFill>
        <p:spPr>
          <a:xfrm>
            <a:off x="1701924" y="789866"/>
            <a:ext cx="10297144" cy="596812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309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First and Second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862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Classrooms.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12</a:t>
            </a:fld>
            <a:endParaRPr lang="en-US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061964" y="2046447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965950" y="19553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5" y="2940370"/>
            <a:ext cx="5498795" cy="345940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254" y="2552032"/>
            <a:ext cx="6619875" cy="38766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508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528798"/>
          </a:xfrm>
        </p:spPr>
        <p:txBody>
          <a:bodyPr/>
          <a:lstStyle/>
          <a:p>
            <a:r>
              <a:rPr lang="en-US" dirty="0" smtClean="0"/>
              <a:t>First and Second Floor: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916" y="804450"/>
            <a:ext cx="10337143" cy="60535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455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Third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862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Classrooms.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14</a:t>
            </a:fld>
            <a:endParaRPr lang="en-US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061964" y="2046447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965950" y="19553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668" y="2593623"/>
            <a:ext cx="6234435" cy="358130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0" y="2609999"/>
            <a:ext cx="5719006" cy="364368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1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Third Floor: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787783"/>
            <a:ext cx="10567190" cy="607021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12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Fourth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862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Classrooms and library.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16</a:t>
            </a:fld>
            <a:endParaRPr lang="en-US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061964" y="2046447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965950" y="19553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326" t="-961" r="2227" b="961"/>
          <a:stretch/>
        </p:blipFill>
        <p:spPr>
          <a:xfrm>
            <a:off x="5928545" y="2617340"/>
            <a:ext cx="6260280" cy="348212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20" y="2611830"/>
            <a:ext cx="5607876" cy="348763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07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Fourth Floor: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326" t="-961" r="2227" b="961"/>
          <a:stretch/>
        </p:blipFill>
        <p:spPr>
          <a:xfrm>
            <a:off x="1629916" y="970345"/>
            <a:ext cx="10585016" cy="588765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19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Fifth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862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Classrooms and library.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18</a:t>
            </a:fld>
            <a:endParaRPr lang="en-US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061964" y="2046447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965950" y="19553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20" y="2611830"/>
            <a:ext cx="5607876" cy="348763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458" y="2611830"/>
            <a:ext cx="6280287" cy="34582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969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528798"/>
          </a:xfrm>
        </p:spPr>
        <p:txBody>
          <a:bodyPr/>
          <a:lstStyle/>
          <a:p>
            <a:r>
              <a:rPr lang="en-US" dirty="0" smtClean="0"/>
              <a:t>Fifth Floor: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703" y="820889"/>
            <a:ext cx="10490156" cy="577646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1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980" y="993853"/>
            <a:ext cx="8909366" cy="769009"/>
          </a:xfrm>
        </p:spPr>
        <p:txBody>
          <a:bodyPr/>
          <a:lstStyle/>
          <a:p>
            <a:pPr rtl="0"/>
            <a:r>
              <a:rPr lang="en-US" b="1" dirty="0" smtClean="0"/>
              <a:t>Contents: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538" y="2133600"/>
            <a:ext cx="8913078" cy="4103712"/>
          </a:xfrm>
        </p:spPr>
        <p:txBody>
          <a:bodyPr>
            <a:normAutofit/>
          </a:bodyPr>
          <a:lstStyle/>
          <a:p>
            <a:pPr marL="452438" indent="-457200">
              <a:buFont typeface="+mj-lt"/>
              <a:buAutoNum type="arabicPeriod"/>
            </a:pPr>
            <a:r>
              <a:rPr lang="en-US" sz="2000" dirty="0" smtClean="0"/>
              <a:t>Introduction.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 smtClean="0"/>
              <a:t>Site </a:t>
            </a:r>
            <a:r>
              <a:rPr lang="en-US" sz="2000" dirty="0"/>
              <a:t>Analysis.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/>
              <a:t>Architectural Design.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/>
              <a:t>Environmental Design.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/>
              <a:t>Structural design.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/>
              <a:t>Electrical design.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/>
              <a:t>Mechanical design 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/>
              <a:t>Safety.</a:t>
            </a:r>
          </a:p>
          <a:p>
            <a:pPr marL="452438" indent="-457200">
              <a:buFont typeface="+mj-lt"/>
              <a:buAutoNum type="arabicPeriod"/>
            </a:pPr>
            <a:r>
              <a:rPr lang="en-US" sz="2000" dirty="0"/>
              <a:t>Quantity Survey.</a:t>
            </a: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452438" indent="-457200" algn="l" rtl="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7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Sixth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862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Offices.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20</a:t>
            </a:fld>
            <a:endParaRPr lang="en-US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1558870" y="787783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After Redesign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35" y="1484784"/>
            <a:ext cx="9501117" cy="533927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266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Seventh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862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Offices, Deans office, waiting and meeting room.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21</a:t>
            </a:fld>
            <a:endParaRPr lang="en-US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1354257" y="893487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After Redesign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53" y="1787410"/>
            <a:ext cx="9075267" cy="501783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81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150" y="1318713"/>
            <a:ext cx="1800200" cy="492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0476" y="2276872"/>
            <a:ext cx="5095875" cy="43910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606580" y="603871"/>
            <a:ext cx="367240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Southern elevation:</a:t>
            </a:r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20" y="2245575"/>
            <a:ext cx="5040560" cy="442739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 Placeholder 5"/>
          <p:cNvSpPr txBox="1">
            <a:spLocks/>
          </p:cNvSpPr>
          <p:nvPr/>
        </p:nvSpPr>
        <p:spPr>
          <a:xfrm>
            <a:off x="2365911" y="1905000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5748510" y="1905000"/>
            <a:ext cx="921966" cy="371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8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150" y="1318713"/>
            <a:ext cx="1800200" cy="492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23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06580" y="603871"/>
            <a:ext cx="367240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Northern elevation:</a:t>
            </a:r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2365911" y="1905000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5748510" y="1905000"/>
            <a:ext cx="921966" cy="371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20" y="2262468"/>
            <a:ext cx="4614523" cy="446257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1016" y="2276872"/>
            <a:ext cx="4972050" cy="44481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127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150" y="1318713"/>
            <a:ext cx="1800200" cy="492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24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06580" y="603871"/>
            <a:ext cx="367240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Eastern</a:t>
            </a:r>
            <a:r>
              <a:rPr lang="en-US" dirty="0" smtClean="0"/>
              <a:t> elevation:</a:t>
            </a:r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2365911" y="1905000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5748510" y="1905000"/>
            <a:ext cx="921966" cy="371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719" y="2301496"/>
            <a:ext cx="4554626" cy="42806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425" y="2175534"/>
            <a:ext cx="3240360" cy="453252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229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150" y="1318713"/>
            <a:ext cx="1800200" cy="492224"/>
          </a:xfrm>
        </p:spPr>
        <p:txBody>
          <a:bodyPr>
            <a:normAutofit/>
          </a:bodyPr>
          <a:lstStyle/>
          <a:p>
            <a:r>
              <a:rPr lang="en-US" dirty="0" smtClean="0"/>
              <a:t>Elevations: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25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06580" y="603871"/>
            <a:ext cx="367240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Western</a:t>
            </a:r>
            <a:r>
              <a:rPr lang="en-US" dirty="0" smtClean="0"/>
              <a:t> elevation:</a:t>
            </a:r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2365911" y="1905000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5748510" y="1905000"/>
            <a:ext cx="921966" cy="371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1170" y="2207433"/>
            <a:ext cx="3295650" cy="42862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640" y="2242466"/>
            <a:ext cx="4760281" cy="417198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65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7884" y="223551"/>
            <a:ext cx="9367644" cy="56423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Location of sections on plan</a:t>
            </a:r>
            <a:endParaRPr lang="ar-JO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238" y="620688"/>
            <a:ext cx="10768875" cy="575426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590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28798"/>
          </a:xfrm>
        </p:spPr>
        <p:txBody>
          <a:bodyPr>
            <a:normAutofit/>
          </a:bodyPr>
          <a:lstStyle/>
          <a:p>
            <a:r>
              <a:rPr lang="en-US" dirty="0" smtClean="0"/>
              <a:t>Sections: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6244" y="404664"/>
            <a:ext cx="4716365" cy="604867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828" y="1941574"/>
            <a:ext cx="4468154" cy="440377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295576" y="6432234"/>
            <a:ext cx="2808312" cy="528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Section A-A</a:t>
            </a:r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12205" y="6381919"/>
            <a:ext cx="2808312" cy="528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Section B-B</a:t>
            </a:r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 smtClean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89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892" y="64424"/>
            <a:ext cx="8909366" cy="1280890"/>
          </a:xfrm>
        </p:spPr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932" y="1412776"/>
            <a:ext cx="8913078" cy="52879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320919"/>
              </p:ext>
            </p:extLst>
          </p:nvPr>
        </p:nvGraphicFramePr>
        <p:xfrm>
          <a:off x="6094412" y="3645024"/>
          <a:ext cx="5417834" cy="238229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934125"/>
                <a:gridCol w="1057760"/>
                <a:gridCol w="1923200"/>
                <a:gridCol w="1502749"/>
              </a:tblGrid>
              <a:tr h="595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Space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Old Direction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New Direction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Notes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95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Classrooms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North or south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North or south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Suitable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95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Offices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North or south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North or south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Suitable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95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Meeting room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South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South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Suitable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251110"/>
              </p:ext>
            </p:extLst>
          </p:nvPr>
        </p:nvGraphicFramePr>
        <p:xfrm>
          <a:off x="6094412" y="1241661"/>
          <a:ext cx="5257800" cy="175450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08112"/>
                <a:gridCol w="1746125"/>
                <a:gridCol w="2503563"/>
              </a:tblGrid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New spaces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200" u="none" strike="noStrike" kern="1200" dirty="0" smtClean="0">
                          <a:effectLst/>
                        </a:rPr>
                        <a:t>Spaces </a:t>
                      </a:r>
                      <a:r>
                        <a:rPr lang="en-US" sz="1200" u="none" strike="noStrike" kern="1200" dirty="0">
                          <a:effectLst/>
                        </a:rPr>
                        <a:t>removed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Notes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Clinic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200" u="none" strike="noStrike" kern="1200">
                          <a:effectLst/>
                        </a:rPr>
                        <a:t>Micro Teaching Lab</a:t>
                      </a:r>
                      <a:endParaRPr lang="en-US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Converting open offices to closed offices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Seats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200" u="none" strike="noStrike" kern="1200">
                          <a:effectLst/>
                        </a:rPr>
                        <a:t>Psychology Lab</a:t>
                      </a:r>
                      <a:endParaRPr lang="en-US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Secretary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200" u="none" strike="noStrike" kern="1200">
                          <a:effectLst/>
                        </a:rPr>
                        <a:t>Educational Technology Lab</a:t>
                      </a:r>
                      <a:endParaRPr lang="en-US" sz="12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Mini Canteen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200" u="none" strike="noStrike" kern="1200" dirty="0">
                          <a:effectLst/>
                        </a:rPr>
                        <a:t> 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Parking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92299"/>
              </p:ext>
            </p:extLst>
          </p:nvPr>
        </p:nvGraphicFramePr>
        <p:xfrm>
          <a:off x="333772" y="1261928"/>
          <a:ext cx="5112567" cy="408566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65570"/>
                <a:gridCol w="1078544"/>
                <a:gridCol w="967665"/>
                <a:gridCol w="1100788"/>
              </a:tblGrid>
              <a:tr h="30264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Space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old design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New design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Recommend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area (m2)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area (m2)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area (m2)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Large Classroom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60.18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70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70.8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Small Classroom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34.65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77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Toilet Students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27.7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Micro Teaching Lab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58.14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Removed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Psychology Lab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59.85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Removed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420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Educational Technology Lab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59.16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Removed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Computer Labs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62.53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HOD offices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Removed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26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Dean’s office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49.5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420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Open-Plan Offices or closed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22.9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22.4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922034"/>
              </p:ext>
            </p:extLst>
          </p:nvPr>
        </p:nvGraphicFramePr>
        <p:xfrm>
          <a:off x="331565" y="5589240"/>
          <a:ext cx="3530599" cy="115252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55706"/>
                <a:gridCol w="824758"/>
                <a:gridCol w="850135"/>
              </a:tblGrid>
              <a:tr h="3752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Space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Old design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New Design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 of people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# of people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 Classroom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776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1076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Toilet Students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1980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1537964" y="787783"/>
            <a:ext cx="2900264" cy="365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Areas</a:t>
            </a:r>
            <a:endParaRPr lang="ar-JO" sz="32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862164" y="5805264"/>
            <a:ext cx="2900264" cy="7647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Student</a:t>
            </a:r>
          </a:p>
          <a:p>
            <a:r>
              <a:rPr lang="en-US" sz="3200" dirty="0" smtClean="0"/>
              <a:t> Number</a:t>
            </a:r>
            <a:endParaRPr lang="ar-JO" sz="32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202572" y="787782"/>
            <a:ext cx="4244758" cy="365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New and removed Spaces</a:t>
            </a:r>
            <a:endParaRPr lang="ar-JO" sz="32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022404" y="3212976"/>
            <a:ext cx="2900264" cy="3651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Direction</a:t>
            </a:r>
            <a:endParaRPr lang="ar-JO" sz="3200" dirty="0"/>
          </a:p>
        </p:txBody>
      </p:sp>
    </p:spTree>
    <p:extLst>
      <p:ext uri="{BB962C8B-B14F-4D97-AF65-F5344CB8AC3E}">
        <p14:creationId xmlns:p14="http://schemas.microsoft.com/office/powerpoint/2010/main" val="34812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/>
              <a:t>Environmental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Therm</a:t>
            </a:r>
            <a:r>
              <a:rPr lang="en-US" sz="2400" dirty="0"/>
              <a:t>al</a:t>
            </a:r>
            <a:r>
              <a:rPr lang="en-US" sz="2400" dirty="0" smtClean="0"/>
              <a:t> Design. </a:t>
            </a:r>
          </a:p>
          <a:p>
            <a:pPr algn="l" rtl="0"/>
            <a:r>
              <a:rPr lang="en-US" sz="2400" dirty="0" smtClean="0"/>
              <a:t>Acoustical Design.</a:t>
            </a:r>
          </a:p>
          <a:p>
            <a:r>
              <a:rPr lang="en-US" sz="2400" dirty="0"/>
              <a:t>Lighting </a:t>
            </a:r>
            <a:r>
              <a:rPr lang="en-US" sz="2400" dirty="0" smtClean="0"/>
              <a:t>Design.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566" y="1772816"/>
            <a:ext cx="5353050" cy="360870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55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980" y="993853"/>
            <a:ext cx="8909366" cy="769009"/>
          </a:xfrm>
        </p:spPr>
        <p:txBody>
          <a:bodyPr/>
          <a:lstStyle/>
          <a:p>
            <a:pPr rtl="0"/>
            <a:r>
              <a:rPr lang="en-US" b="1" dirty="0" smtClean="0"/>
              <a:t>Introduction: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3892" y="2132856"/>
            <a:ext cx="8913078" cy="410371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452438" indent="-457200" algn="l" rtl="0">
              <a:buFont typeface="+mj-lt"/>
              <a:buAutoNum type="arabicPeriod"/>
            </a:pPr>
            <a:endParaRPr lang="en-US" sz="2000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452438" indent="-457200" algn="l" rtl="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2" y="1823890"/>
            <a:ext cx="9001000" cy="506306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926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644650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61964" y="1412776"/>
                <a:ext cx="9439652" cy="5112568"/>
              </a:xfrm>
            </p:spPr>
            <p:txBody>
              <a:bodyPr>
                <a:normAutofit/>
              </a:bodyPr>
              <a:lstStyle/>
              <a:p>
                <a:pPr algn="l" rtl="0"/>
                <a:r>
                  <a:rPr lang="en-US" sz="2000" dirty="0"/>
                  <a:t>Materials</a:t>
                </a:r>
                <a:r>
                  <a:rPr lang="en-US" sz="2000" dirty="0" smtClean="0"/>
                  <a:t>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/>
                  <a:t>       External </a:t>
                </a:r>
                <a:r>
                  <a:rPr lang="en-US" sz="2000" dirty="0"/>
                  <a:t>walls                                                    internal </a:t>
                </a:r>
                <a:r>
                  <a:rPr lang="en-US" sz="2000" dirty="0" smtClean="0"/>
                  <a:t>walls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r>
                  <a:rPr lang="en-US" sz="3600" b="1" dirty="0" smtClean="0"/>
                  <a:t>    </a:t>
                </a:r>
                <a:r>
                  <a:rPr lang="en-US" sz="1600" dirty="0" smtClean="0"/>
                  <a:t>U-value </a:t>
                </a:r>
                <a:r>
                  <a:rPr lang="en-US" sz="1600" dirty="0"/>
                  <a:t>= </a:t>
                </a:r>
                <a:r>
                  <a:rPr lang="en-US" sz="1600" dirty="0" smtClean="0"/>
                  <a:t>0.5 </a:t>
                </a:r>
                <a:r>
                  <a:rPr lang="en-US" sz="1600" dirty="0"/>
                  <a:t>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.K</a:t>
                </a:r>
                <a:r>
                  <a:rPr lang="en-US" sz="1600" dirty="0" smtClean="0"/>
                  <a:t>                                                      </a:t>
                </a:r>
                <a:r>
                  <a:rPr lang="en-US" sz="1600" dirty="0"/>
                  <a:t>U-value = </a:t>
                </a:r>
                <a:r>
                  <a:rPr lang="en-US" sz="1600" dirty="0" smtClean="0"/>
                  <a:t>2.00 </a:t>
                </a:r>
                <a:r>
                  <a:rPr lang="en-US" sz="1600" dirty="0"/>
                  <a:t>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.K</a:t>
                </a:r>
              </a:p>
              <a:p>
                <a:pPr marL="0" indent="0" algn="l" rtl="0">
                  <a:buNone/>
                </a:pPr>
                <a:r>
                  <a:rPr lang="en-US" sz="1400" dirty="0" smtClean="0"/>
                  <a:t> </a:t>
                </a:r>
                <a:endParaRPr lang="ar-JO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61964" y="1412776"/>
                <a:ext cx="9439652" cy="5112568"/>
              </a:xfrm>
              <a:blipFill rotWithShape="0">
                <a:blip r:embed="rId2"/>
                <a:stretch>
                  <a:fillRect l="-581" t="-7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334" y="2852936"/>
            <a:ext cx="4498125" cy="35065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540" y="2847749"/>
            <a:ext cx="3960440" cy="351171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899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996" y="624110"/>
            <a:ext cx="9151620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49996" y="1484784"/>
                <a:ext cx="9151620" cy="5040560"/>
              </a:xfrm>
            </p:spPr>
            <p:txBody>
              <a:bodyPr/>
              <a:lstStyle/>
              <a:p>
                <a:pPr algn="l" rtl="0"/>
                <a:r>
                  <a:rPr lang="en-US" sz="2000" dirty="0"/>
                  <a:t>Materials:</a:t>
                </a:r>
              </a:p>
              <a:p>
                <a:pPr marL="0" indent="0" algn="l" rtl="0">
                  <a:buNone/>
                </a:pPr>
                <a:r>
                  <a:rPr lang="en-US" sz="2400" dirty="0"/>
                  <a:t>      </a:t>
                </a:r>
                <a:r>
                  <a:rPr lang="en-US" sz="2400" dirty="0" smtClean="0"/>
                  <a:t>     </a:t>
                </a:r>
                <a:r>
                  <a:rPr lang="en-US" sz="1800" dirty="0" smtClean="0"/>
                  <a:t>Roof                                                                  internal Floor</a:t>
                </a: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>      </a:t>
                </a:r>
                <a:r>
                  <a:rPr lang="en-US" sz="1600" dirty="0" smtClean="0"/>
                  <a:t>U-value </a:t>
                </a:r>
                <a:r>
                  <a:rPr lang="en-US" sz="1600" dirty="0"/>
                  <a:t>= </a:t>
                </a:r>
                <a:r>
                  <a:rPr lang="en-US" sz="1600" dirty="0" smtClean="0"/>
                  <a:t>0.435 </a:t>
                </a:r>
                <a:r>
                  <a:rPr lang="en-US" sz="1600" dirty="0"/>
                  <a:t>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.K         </a:t>
                </a:r>
                <a:r>
                  <a:rPr lang="en-US" sz="1600" dirty="0" smtClean="0"/>
                  <a:t>                                               </a:t>
                </a:r>
                <a:r>
                  <a:rPr lang="en-US" sz="1600" dirty="0"/>
                  <a:t>U-value = </a:t>
                </a:r>
                <a:r>
                  <a:rPr lang="en-US" sz="1600" dirty="0" smtClean="0"/>
                  <a:t>1.2 </a:t>
                </a:r>
                <a:r>
                  <a:rPr lang="en-US" sz="1600" dirty="0"/>
                  <a:t>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.K</a:t>
                </a:r>
              </a:p>
              <a:p>
                <a:pPr marL="0" indent="0" algn="l" rtl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49996" y="1484784"/>
                <a:ext cx="9151620" cy="5040560"/>
              </a:xfrm>
              <a:blipFill rotWithShape="0">
                <a:blip r:embed="rId2"/>
                <a:stretch>
                  <a:fillRect l="-599" t="-7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956" y="2928352"/>
            <a:ext cx="4392488" cy="348340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484" y="2911154"/>
            <a:ext cx="4392488" cy="348340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693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9996" y="624110"/>
            <a:ext cx="9151620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49996" y="1484784"/>
                <a:ext cx="9151620" cy="5040560"/>
              </a:xfrm>
            </p:spPr>
            <p:txBody>
              <a:bodyPr/>
              <a:lstStyle/>
              <a:p>
                <a:pPr algn="l" rtl="0"/>
                <a:r>
                  <a:rPr lang="en-US" sz="2000" dirty="0"/>
                  <a:t>Materials:</a:t>
                </a:r>
              </a:p>
              <a:p>
                <a:pPr marL="0" indent="0" algn="l" rtl="0">
                  <a:buNone/>
                </a:pPr>
                <a:r>
                  <a:rPr lang="en-US" sz="2400" dirty="0"/>
                  <a:t>      </a:t>
                </a:r>
                <a:r>
                  <a:rPr lang="en-US" sz="2400" dirty="0" smtClean="0"/>
                  <a:t>     </a:t>
                </a:r>
                <a:r>
                  <a:rPr lang="en-US" sz="1800" dirty="0" smtClean="0"/>
                  <a:t>Widows                                                                  Curtain Wall</a:t>
                </a: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>      </a:t>
                </a:r>
                <a:r>
                  <a:rPr lang="en-US" sz="1600" dirty="0" smtClean="0"/>
                  <a:t>U-value </a:t>
                </a:r>
                <a:r>
                  <a:rPr lang="en-US" sz="1600" dirty="0"/>
                  <a:t>= </a:t>
                </a:r>
                <a:r>
                  <a:rPr lang="en-US" sz="1600" dirty="0" smtClean="0"/>
                  <a:t>2.67 </a:t>
                </a:r>
                <a:r>
                  <a:rPr lang="en-US" sz="1600" dirty="0"/>
                  <a:t>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.K         </a:t>
                </a:r>
                <a:r>
                  <a:rPr lang="en-US" sz="1600" dirty="0" smtClean="0"/>
                  <a:t>                                               </a:t>
                </a:r>
                <a:r>
                  <a:rPr lang="en-US" sz="1600" dirty="0"/>
                  <a:t>U-value = </a:t>
                </a:r>
                <a:r>
                  <a:rPr lang="en-US" sz="1600" dirty="0" smtClean="0"/>
                  <a:t>1.7 </a:t>
                </a:r>
                <a:r>
                  <a:rPr lang="en-US" sz="1600" dirty="0"/>
                  <a:t>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.K</a:t>
                </a:r>
              </a:p>
              <a:p>
                <a:pPr marL="0" indent="0" algn="l" rtl="0">
                  <a:buNone/>
                </a:pPr>
                <a:endParaRPr lang="ar-JO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49996" y="1484784"/>
                <a:ext cx="9151620" cy="5040560"/>
              </a:xfrm>
              <a:blipFill rotWithShape="0">
                <a:blip r:embed="rId2"/>
                <a:stretch>
                  <a:fillRect l="-599" t="-7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238" y="2780928"/>
            <a:ext cx="5516226" cy="211931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7858396" y="2780928"/>
            <a:ext cx="2466975" cy="34766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36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10305"/>
            <a:ext cx="9511660" cy="720080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804" y="1556792"/>
            <a:ext cx="11567021" cy="504056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Shading:</a:t>
            </a:r>
          </a:p>
          <a:p>
            <a:pPr marL="0" indent="0" algn="l" rtl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Shading in </a:t>
            </a:r>
            <a:r>
              <a:rPr lang="en-US" sz="2000" dirty="0" smtClean="0"/>
              <a:t>summer </a:t>
            </a:r>
            <a:r>
              <a:rPr lang="en-US" sz="2000" dirty="0"/>
              <a:t>(</a:t>
            </a:r>
            <a:r>
              <a:rPr lang="en-US" sz="2000" dirty="0" smtClean="0"/>
              <a:t>21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/July) at 12.00 P.M          </a:t>
            </a:r>
            <a:r>
              <a:rPr lang="en-US" sz="2000" dirty="0"/>
              <a:t>Shading in winter (21</a:t>
            </a:r>
            <a:r>
              <a:rPr lang="en-US" sz="2000" baseline="30000" dirty="0"/>
              <a:t>St</a:t>
            </a:r>
            <a:r>
              <a:rPr lang="en-US" sz="2000" dirty="0"/>
              <a:t>/January) </a:t>
            </a:r>
            <a:r>
              <a:rPr lang="en-US" sz="2000" dirty="0" smtClean="0"/>
              <a:t>at 12.00 </a:t>
            </a:r>
            <a:r>
              <a:rPr lang="en-US" sz="2000" dirty="0"/>
              <a:t>P.M </a:t>
            </a:r>
          </a:p>
          <a:p>
            <a:pPr marL="0" indent="0">
              <a:buNone/>
            </a:pPr>
            <a:endParaRPr lang="en-US" sz="2000" dirty="0"/>
          </a:p>
          <a:p>
            <a:pPr marL="0" indent="0" algn="l" rtl="0">
              <a:buNone/>
            </a:pPr>
            <a:endParaRPr lang="en-US" sz="2000" dirty="0"/>
          </a:p>
          <a:p>
            <a:pPr marL="457200" indent="-457200" algn="l" rtl="0">
              <a:buFont typeface="+mj-lt"/>
              <a:buAutoNum type="arabicParenR"/>
            </a:pPr>
            <a:endParaRPr lang="en-US" sz="2000" dirty="0" smtClean="0"/>
          </a:p>
          <a:p>
            <a:pPr marL="0" indent="0" algn="ctr" rtl="0">
              <a:buNone/>
            </a:pPr>
            <a:endParaRPr lang="ar-JO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33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452" y="2812292"/>
            <a:ext cx="5353050" cy="360870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20" y="2830232"/>
            <a:ext cx="5184576" cy="359076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3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908" y="-19757"/>
            <a:ext cx="9223628" cy="128089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Thermal 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7988" y="620688"/>
            <a:ext cx="9223628" cy="53222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Natural daylight analysis</a:t>
            </a:r>
            <a:r>
              <a:rPr lang="en-US" sz="2000" dirty="0" smtClean="0"/>
              <a:t>.                                            </a:t>
            </a: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34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92"/>
          <a:stretch/>
        </p:blipFill>
        <p:spPr>
          <a:xfrm>
            <a:off x="5413261" y="2185225"/>
            <a:ext cx="4752528" cy="37115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3" t="40965" b="11748"/>
          <a:stretch/>
        </p:blipFill>
        <p:spPr bwMode="auto">
          <a:xfrm>
            <a:off x="10198655" y="2185225"/>
            <a:ext cx="2021205" cy="376364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صورة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2204315"/>
            <a:ext cx="4798774" cy="353163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053852" y="1512937"/>
            <a:ext cx="9937104" cy="532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Ground floor before redesign          Fifth floor after redesign</a:t>
            </a:r>
            <a:endParaRPr lang="en-US" sz="2000" b="1" dirty="0"/>
          </a:p>
        </p:txBody>
      </p:sp>
      <p:sp>
        <p:nvSpPr>
          <p:cNvPr id="4" name="Right Arrow 3"/>
          <p:cNvSpPr/>
          <p:nvPr/>
        </p:nvSpPr>
        <p:spPr>
          <a:xfrm>
            <a:off x="5118536" y="1532686"/>
            <a:ext cx="504056" cy="3124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6540" y="394356"/>
            <a:ext cx="4496785" cy="104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5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788666"/>
          </a:xfrm>
        </p:spPr>
        <p:txBody>
          <a:bodyPr/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916" y="1772816"/>
            <a:ext cx="9871700" cy="4896544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tx1"/>
                </a:solidFill>
              </a:rPr>
              <a:t>Heating and cooling </a:t>
            </a:r>
            <a:r>
              <a:rPr lang="en-US" dirty="0" smtClean="0">
                <a:solidFill>
                  <a:schemeClr val="tx1"/>
                </a:solidFill>
              </a:rPr>
              <a:t>Capacities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 rtl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>
                <a:solidFill>
                  <a:schemeClr val="tx1"/>
                </a:solidFill>
              </a:rPr>
              <a:t>Site energy.</a:t>
            </a:r>
          </a:p>
          <a:p>
            <a:pPr marL="0" indent="0" algn="ctr" rtl="0">
              <a:buNone/>
            </a:pP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35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881" y="2348880"/>
            <a:ext cx="4320480" cy="1357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956" y="4282921"/>
            <a:ext cx="7128792" cy="1882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775" y="260648"/>
            <a:ext cx="5353050" cy="360870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441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259" y="650314"/>
            <a:ext cx="8909366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dirty="0"/>
              <a:t>Thermal </a:t>
            </a:r>
            <a:r>
              <a:rPr lang="en-US" sz="3600" dirty="0" smtClean="0"/>
              <a:t>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9561" y="1268760"/>
            <a:ext cx="9502055" cy="4758314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/>
              <a:t>simulation</a:t>
            </a:r>
            <a:r>
              <a:rPr lang="en-US" sz="2000" dirty="0" smtClean="0"/>
              <a:t>:</a:t>
            </a:r>
          </a:p>
          <a:p>
            <a:pPr marL="0" indent="0" algn="l" rtl="0">
              <a:buNone/>
            </a:pPr>
            <a:endParaRPr lang="en-US" sz="2000" dirty="0"/>
          </a:p>
          <a:p>
            <a:pPr marL="0" indent="0" algn="ctr" rtl="0">
              <a:buNone/>
            </a:pPr>
            <a:endParaRPr lang="ar-JO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36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762125"/>
            <a:ext cx="8552541" cy="50958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50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924" y="624110"/>
            <a:ext cx="9799692" cy="1280890"/>
          </a:xfrm>
        </p:spPr>
        <p:txBody>
          <a:bodyPr/>
          <a:lstStyle/>
          <a:p>
            <a:pPr rtl="0"/>
            <a:r>
              <a:rPr lang="en-US" dirty="0" smtClean="0"/>
              <a:t>Acoustical Design: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2319" y="1412776"/>
            <a:ext cx="9799692" cy="4282422"/>
          </a:xfrm>
        </p:spPr>
        <p:txBody>
          <a:bodyPr/>
          <a:lstStyle/>
          <a:p>
            <a:pPr algn="l" rtl="0"/>
            <a:r>
              <a:rPr lang="en-US" sz="1800" b="1" dirty="0">
                <a:latin typeface="+mj-lt"/>
              </a:rPr>
              <a:t>Reverberation </a:t>
            </a:r>
            <a:r>
              <a:rPr lang="en-US" sz="1800" b="1" dirty="0" smtClean="0">
                <a:latin typeface="+mj-lt"/>
              </a:rPr>
              <a:t>Time (</a:t>
            </a:r>
            <a:r>
              <a:rPr lang="en-US" sz="1800" b="1" dirty="0">
                <a:latin typeface="+mj-lt"/>
              </a:rPr>
              <a:t>RT60):</a:t>
            </a:r>
            <a:r>
              <a:rPr lang="en-US" sz="2000" dirty="0">
                <a:latin typeface="Tw Cen MT (Body)"/>
              </a:rPr>
              <a:t/>
            </a:r>
            <a:br>
              <a:rPr lang="en-US" sz="2000" dirty="0">
                <a:latin typeface="Tw Cen MT (Body)"/>
              </a:rPr>
            </a:br>
            <a:r>
              <a:rPr lang="en-US" dirty="0" err="1"/>
              <a:t>Ecotect</a:t>
            </a:r>
            <a:r>
              <a:rPr lang="en-US" dirty="0"/>
              <a:t> Software </a:t>
            </a:r>
            <a:r>
              <a:rPr lang="en-US" dirty="0" smtClean="0"/>
              <a:t>was used </a:t>
            </a:r>
            <a:r>
              <a:rPr lang="en-US" dirty="0"/>
              <a:t>for calculation of RT60. </a:t>
            </a:r>
            <a:r>
              <a:rPr lang="en-US" dirty="0" smtClean="0"/>
              <a:t>Three </a:t>
            </a:r>
            <a:r>
              <a:rPr lang="en-US" dirty="0"/>
              <a:t>zones were taken </a:t>
            </a:r>
            <a:r>
              <a:rPr lang="en-US" dirty="0" smtClean="0"/>
              <a:t>into consideration:</a:t>
            </a:r>
          </a:p>
          <a:p>
            <a:pPr marL="0" indent="0">
              <a:buNone/>
            </a:pPr>
            <a:r>
              <a:rPr lang="en-US" b="1" dirty="0" smtClean="0"/>
              <a:t>     Classroom</a:t>
            </a:r>
            <a:r>
              <a:rPr lang="en-US" dirty="0" smtClean="0"/>
              <a:t>: The required RT60 for this zone is </a:t>
            </a:r>
            <a:r>
              <a:rPr lang="en-US" dirty="0"/>
              <a:t>between (0.6 – </a:t>
            </a:r>
            <a:r>
              <a:rPr lang="en-US" dirty="0" smtClean="0"/>
              <a:t>0.8), we used normal layers in walls, Tile in the floor </a:t>
            </a:r>
            <a:r>
              <a:rPr lang="en-US" dirty="0"/>
              <a:t>and plaster </a:t>
            </a:r>
            <a:r>
              <a:rPr lang="en-US" dirty="0" smtClean="0"/>
              <a:t>decorative panels in ceiling to meet the requirements value.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</a:t>
            </a:r>
            <a:endParaRPr lang="en-US" sz="2000" dirty="0" smtClean="0">
              <a:latin typeface="Tw Cen MT (Body)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37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r="25271"/>
          <a:stretch/>
        </p:blipFill>
        <p:spPr bwMode="auto">
          <a:xfrm>
            <a:off x="1917948" y="3451104"/>
            <a:ext cx="3857625" cy="3215640"/>
          </a:xfrm>
          <a:prstGeom prst="rect">
            <a:avLst/>
          </a:prstGeom>
          <a:ln w="317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785942" y="3451104"/>
            <a:ext cx="3695700" cy="303276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231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1280890"/>
          </a:xfrm>
        </p:spPr>
        <p:txBody>
          <a:bodyPr/>
          <a:lstStyle/>
          <a:p>
            <a:pPr rtl="0"/>
            <a:r>
              <a:rPr lang="en-US" dirty="0" smtClean="0"/>
              <a:t>Acoustical Design: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38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452511"/>
              </p:ext>
            </p:extLst>
          </p:nvPr>
        </p:nvGraphicFramePr>
        <p:xfrm>
          <a:off x="1485897" y="1905000"/>
          <a:ext cx="4680522" cy="174713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40261"/>
                <a:gridCol w="2340261"/>
              </a:tblGrid>
              <a:tr h="3656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Final Layer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Plaster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plaster decorative panels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9135" y="144024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Final Layers: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45786" y="224965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RT 60 values: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2"/>
          <a:stretch/>
        </p:blipFill>
        <p:spPr>
          <a:xfrm>
            <a:off x="1557908" y="4145261"/>
            <a:ext cx="4162425" cy="59913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31"/>
          <a:stretch/>
        </p:blipFill>
        <p:spPr>
          <a:xfrm>
            <a:off x="1557908" y="5157192"/>
            <a:ext cx="4171950" cy="61426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91"/>
          <a:stretch/>
        </p:blipFill>
        <p:spPr>
          <a:xfrm>
            <a:off x="1557908" y="6184259"/>
            <a:ext cx="4257675" cy="58960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6500" y="2837208"/>
            <a:ext cx="4981575" cy="37242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1413892" y="366297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Wall absorption factor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13892" y="577146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Ceiling absorption factor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13892" y="47878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Floor absorption factor</a:t>
            </a:r>
          </a:p>
        </p:txBody>
      </p:sp>
    </p:spTree>
    <p:extLst>
      <p:ext uri="{BB962C8B-B14F-4D97-AF65-F5344CB8AC3E}">
        <p14:creationId xmlns:p14="http://schemas.microsoft.com/office/powerpoint/2010/main" val="193163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8792"/>
            <a:ext cx="8909366" cy="1023205"/>
          </a:xfrm>
        </p:spPr>
        <p:txBody>
          <a:bodyPr/>
          <a:lstStyle/>
          <a:p>
            <a:r>
              <a:rPr lang="en-US" dirty="0"/>
              <a:t>Acoustical Design: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53852" y="1799617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Reverberation Time Algorithm: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238" y="2492896"/>
            <a:ext cx="10022096" cy="357704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289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366" y="147338"/>
            <a:ext cx="8909366" cy="83339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Site Analysis:</a:t>
            </a:r>
            <a:endParaRPr lang="ar-JO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3376" y="787783"/>
            <a:ext cx="8913078" cy="3777622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site is located in Nablus city at Al-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Jnaid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region near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Wazan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town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en-US" dirty="0"/>
          </a:p>
        </p:txBody>
      </p:sp>
      <p:pic>
        <p:nvPicPr>
          <p:cNvPr id="6" name="صورة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340" y="1340768"/>
            <a:ext cx="10299417" cy="561662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91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8792"/>
            <a:ext cx="8909366" cy="1023205"/>
          </a:xfrm>
        </p:spPr>
        <p:txBody>
          <a:bodyPr/>
          <a:lstStyle/>
          <a:p>
            <a:r>
              <a:rPr lang="en-US" dirty="0"/>
              <a:t>Acoustical Design: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53852" y="1799617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Reverberation Time for other spaces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868" y="2298706"/>
            <a:ext cx="10296088" cy="28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0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algn="l" rtl="0"/>
            <a:r>
              <a:rPr lang="en-US" b="1" dirty="0" smtClean="0"/>
              <a:t>Sound Transmission Class (STC):</a:t>
            </a:r>
          </a:p>
          <a:p>
            <a:pPr marL="0" indent="0" algn="l" rtl="0">
              <a:buNone/>
            </a:pPr>
            <a:r>
              <a:rPr lang="en-US" dirty="0" smtClean="0"/>
              <a:t>We use </a:t>
            </a:r>
            <a:r>
              <a:rPr lang="en-US" dirty="0" err="1" smtClean="0"/>
              <a:t>Insul</a:t>
            </a:r>
            <a:r>
              <a:rPr lang="en-US" dirty="0" smtClean="0"/>
              <a:t> Software in order to achieve the required design. 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41</a:t>
            </a:fld>
            <a:endParaRPr lang="en-US"/>
          </a:p>
        </p:txBody>
      </p:sp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964" y="2492896"/>
            <a:ext cx="6914834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499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964" y="624110"/>
            <a:ext cx="9439652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algn="l" rtl="0"/>
            <a:r>
              <a:rPr lang="en-US" b="1" dirty="0" smtClean="0"/>
              <a:t>Sound Transmission Class (STC):</a:t>
            </a:r>
          </a:p>
          <a:p>
            <a:pPr marL="0" indent="0" algn="l" rtl="0">
              <a:buNone/>
            </a:pPr>
            <a:r>
              <a:rPr lang="en-US" dirty="0" smtClean="0"/>
              <a:t>We use </a:t>
            </a:r>
            <a:r>
              <a:rPr lang="en-US" dirty="0" err="1" smtClean="0"/>
              <a:t>Insul</a:t>
            </a:r>
            <a:r>
              <a:rPr lang="en-US" dirty="0" smtClean="0"/>
              <a:t> Software in order to achieve the required design. </a:t>
            </a:r>
          </a:p>
          <a:p>
            <a:pPr marL="0" lvl="0" indent="0" algn="l" rtl="0">
              <a:buNone/>
            </a:pPr>
            <a:r>
              <a:rPr lang="en-US" b="1" dirty="0" smtClean="0"/>
              <a:t>1- External Wall: </a:t>
            </a:r>
            <a:r>
              <a:rPr lang="en-US" dirty="0"/>
              <a:t>The required STC for the wall is </a:t>
            </a:r>
            <a:r>
              <a:rPr lang="en-US" dirty="0" smtClean="0"/>
              <a:t>50, and </a:t>
            </a:r>
            <a:r>
              <a:rPr lang="en-US" dirty="0"/>
              <a:t>the designed value by using </a:t>
            </a:r>
            <a:r>
              <a:rPr lang="en-US" dirty="0" err="1"/>
              <a:t>I</a:t>
            </a:r>
            <a:r>
              <a:rPr lang="en-US" dirty="0" err="1" smtClean="0"/>
              <a:t>nsul</a:t>
            </a:r>
            <a:r>
              <a:rPr lang="en-US" dirty="0" smtClean="0"/>
              <a:t> </a:t>
            </a:r>
            <a:r>
              <a:rPr lang="en-US" dirty="0"/>
              <a:t>software is </a:t>
            </a:r>
            <a:r>
              <a:rPr lang="en-US" dirty="0" smtClean="0"/>
              <a:t>54 </a:t>
            </a:r>
            <a:r>
              <a:rPr lang="en-US" dirty="0" err="1" smtClean="0"/>
              <a:t>dB.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42</a:t>
            </a:fld>
            <a:endParaRPr lang="en-US"/>
          </a:p>
        </p:txBody>
      </p:sp>
      <p:pic>
        <p:nvPicPr>
          <p:cNvPr id="14" name="Pictur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050277" y="4136952"/>
            <a:ext cx="2449182" cy="244063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/>
          <p:nvPr/>
        </p:nvPicPr>
        <p:blipFill rotWithShape="1">
          <a:blip r:embed="rId3"/>
          <a:srcRect b="76206"/>
          <a:stretch/>
        </p:blipFill>
        <p:spPr>
          <a:xfrm>
            <a:off x="2061964" y="3020889"/>
            <a:ext cx="5943600" cy="71921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8561047" y="3234309"/>
            <a:ext cx="2657475" cy="33432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7676" y="3687251"/>
            <a:ext cx="5972175" cy="2381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213" y="4449064"/>
            <a:ext cx="3942080" cy="212852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90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48" y="624110"/>
            <a:ext cx="9583668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948" y="1412776"/>
            <a:ext cx="9583668" cy="4498446"/>
          </a:xfrm>
        </p:spPr>
        <p:txBody>
          <a:bodyPr/>
          <a:lstStyle/>
          <a:p>
            <a:pPr marL="0" lvl="0" indent="0" algn="l" rtl="0">
              <a:buNone/>
            </a:pPr>
            <a:r>
              <a:rPr lang="en-US" b="1" dirty="0" smtClean="0"/>
              <a:t>2- Internal Wall: </a:t>
            </a:r>
            <a:r>
              <a:rPr lang="en-US" dirty="0"/>
              <a:t>The required STC for the wall is </a:t>
            </a:r>
            <a:r>
              <a:rPr lang="en-US" dirty="0" smtClean="0"/>
              <a:t>45, </a:t>
            </a:r>
            <a:r>
              <a:rPr lang="en-US" dirty="0"/>
              <a:t>and the designed value by using </a:t>
            </a:r>
            <a:r>
              <a:rPr lang="en-US" dirty="0" err="1" smtClean="0"/>
              <a:t>Insul</a:t>
            </a:r>
            <a:r>
              <a:rPr lang="en-US" dirty="0" smtClean="0"/>
              <a:t> </a:t>
            </a:r>
            <a:r>
              <a:rPr lang="en-US" dirty="0"/>
              <a:t>software is </a:t>
            </a:r>
            <a:r>
              <a:rPr lang="en-US" dirty="0" smtClean="0"/>
              <a:t>45 </a:t>
            </a:r>
            <a:r>
              <a:rPr lang="en-US" dirty="0" err="1" smtClean="0"/>
              <a:t>dB.</a:t>
            </a: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43</a:t>
            </a:fld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4903516" y="2247143"/>
            <a:ext cx="3124200" cy="22542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2045482" y="2232824"/>
            <a:ext cx="2730500" cy="309372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/>
          <p:nvPr/>
        </p:nvPicPr>
        <p:blipFill rotWithShape="1">
          <a:blip r:embed="rId4"/>
          <a:srcRect b="72842"/>
          <a:stretch/>
        </p:blipFill>
        <p:spPr>
          <a:xfrm>
            <a:off x="4937230" y="4801988"/>
            <a:ext cx="5572125" cy="770518"/>
          </a:xfrm>
          <a:prstGeom prst="rect">
            <a:avLst/>
          </a:prstGeom>
          <a:ln w="3175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8363585" y="2247143"/>
            <a:ext cx="3825240" cy="116332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3516" y="5564611"/>
            <a:ext cx="5600700" cy="285750"/>
          </a:xfrm>
          <a:prstGeom prst="rect">
            <a:avLst/>
          </a:prstGeom>
          <a:ln w="3175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263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7988" y="624110"/>
            <a:ext cx="9223628" cy="1280890"/>
          </a:xfrm>
        </p:spPr>
        <p:txBody>
          <a:bodyPr/>
          <a:lstStyle/>
          <a:p>
            <a:pPr rtl="0"/>
            <a:r>
              <a:rPr lang="en-US" dirty="0"/>
              <a:t>Acoustical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1964" y="1218071"/>
            <a:ext cx="9057094" cy="4641718"/>
          </a:xfrm>
        </p:spPr>
        <p:txBody>
          <a:bodyPr/>
          <a:lstStyle/>
          <a:p>
            <a:pPr algn="l" rtl="0"/>
            <a:r>
              <a:rPr lang="en-US" b="1" dirty="0" smtClean="0"/>
              <a:t>Impact Insulation Class (IIC):</a:t>
            </a:r>
          </a:p>
          <a:p>
            <a:pPr marL="0" lvl="0" indent="0" algn="just">
              <a:buNone/>
            </a:pPr>
            <a:r>
              <a:rPr lang="en-US" b="1" dirty="0" smtClean="0"/>
              <a:t>1- Ceiling: </a:t>
            </a:r>
            <a:r>
              <a:rPr lang="en-US" dirty="0"/>
              <a:t>The minimum IIC ratings for floor-ceiling assemblies above core learning spaces should be </a:t>
            </a:r>
            <a:r>
              <a:rPr lang="en-US" b="1" dirty="0"/>
              <a:t>IIC-45.</a:t>
            </a:r>
            <a:r>
              <a:rPr lang="en-US" dirty="0"/>
              <a:t> 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44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t="13195"/>
          <a:stretch/>
        </p:blipFill>
        <p:spPr>
          <a:xfrm>
            <a:off x="1949995" y="2552526"/>
            <a:ext cx="2638425" cy="336514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283" y="2535545"/>
            <a:ext cx="3623957" cy="33821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8766132" y="3284984"/>
            <a:ext cx="2454876" cy="172310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9595" y="2535545"/>
            <a:ext cx="26479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4426270" cy="3776638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Old system </a:t>
            </a:r>
            <a:endParaRPr lang="en-US" sz="1999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999" dirty="0" smtClean="0"/>
              <a:t>Flat plate slab with 250mm thickness.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99" dirty="0" smtClean="0"/>
              <a:t>Spans dimensions ( 5.5 *8.0 )m</a:t>
            </a:r>
          </a:p>
          <a:p>
            <a:pPr marL="0" indent="0">
              <a:buNone/>
            </a:pPr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598468" y="1916832"/>
            <a:ext cx="4426270" cy="377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99" b="1" dirty="0" smtClean="0"/>
              <a:t>New system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99" dirty="0" smtClean="0"/>
              <a:t>One way, two way ribbed and solid slab </a:t>
            </a:r>
            <a:r>
              <a:rPr lang="en-US" sz="1999" dirty="0"/>
              <a:t>with </a:t>
            </a:r>
            <a:r>
              <a:rPr lang="en-US" sz="1999" dirty="0" smtClean="0"/>
              <a:t>350mm </a:t>
            </a:r>
            <a:r>
              <a:rPr lang="en-US" sz="1999" dirty="0"/>
              <a:t>thickness.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99" dirty="0"/>
              <a:t>Spans </a:t>
            </a:r>
            <a:r>
              <a:rPr lang="en-US" sz="1999" dirty="0" smtClean="0"/>
              <a:t>dimensions</a:t>
            </a:r>
            <a:endParaRPr lang="en-US" sz="1999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961827"/>
              </p:ext>
            </p:extLst>
          </p:nvPr>
        </p:nvGraphicFramePr>
        <p:xfrm>
          <a:off x="7102524" y="3805151"/>
          <a:ext cx="4104456" cy="1752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28"/>
                <a:gridCol w="20522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Dimensions (m*m)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One-way ribbed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4*10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Two-way ribbed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7*10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Solid slab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Cantilever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3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7908" y="1556792"/>
            <a:ext cx="9289032" cy="4968552"/>
          </a:xfrm>
        </p:spPr>
        <p:txBody>
          <a:bodyPr>
            <a:normAutofit/>
          </a:bodyPr>
          <a:lstStyle/>
          <a:p>
            <a:r>
              <a:rPr lang="en-US" sz="1999" b="1" dirty="0"/>
              <a:t>Codes and Standards: </a:t>
            </a:r>
          </a:p>
          <a:p>
            <a:pPr marL="0" indent="0">
              <a:buNone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  ACI 318-14 for reinforced concrete design</a:t>
            </a:r>
            <a:r>
              <a:rPr lang="en-US" sz="1999" dirty="0" smtClean="0"/>
              <a:t>.</a:t>
            </a: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 UBC-97 for seismic design and its load combinations</a:t>
            </a:r>
            <a:r>
              <a:rPr lang="en-US" sz="1999" dirty="0" smtClean="0"/>
              <a:t>.</a:t>
            </a:r>
            <a:endParaRPr lang="en-US" sz="1999" dirty="0"/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r>
              <a:rPr lang="en-US" sz="1999" b="1" dirty="0"/>
              <a:t>Materials :</a:t>
            </a:r>
          </a:p>
          <a:p>
            <a:pPr marL="0" indent="0">
              <a:buNone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Concrete strength for columns, shear wall and footing  </a:t>
            </a:r>
            <a:r>
              <a:rPr lang="en-US" sz="1999" b="1" dirty="0"/>
              <a:t>f′c= 40MPa</a:t>
            </a:r>
            <a:r>
              <a:rPr lang="en-US" sz="1999" dirty="0"/>
              <a:t>, and </a:t>
            </a:r>
            <a:r>
              <a:rPr lang="en-US" sz="1999" b="1" dirty="0"/>
              <a:t>28MPa</a:t>
            </a:r>
            <a:r>
              <a:rPr lang="en-US" sz="1999" dirty="0"/>
              <a:t> for beams and slabs</a:t>
            </a:r>
            <a:r>
              <a:rPr lang="en-US" sz="1999" dirty="0" smtClean="0"/>
              <a:t>.</a:t>
            </a: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 Steel yield strength Fy= 420MPa</a:t>
            </a:r>
            <a:r>
              <a:rPr lang="en-US" sz="1999" dirty="0" smtClean="0"/>
              <a:t>.</a:t>
            </a: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Bearing capacity for soil = 350 </a:t>
            </a:r>
            <a:r>
              <a:rPr lang="en-US" sz="1999" dirty="0">
                <a:cs typeface="Times New Roman" pitchFamily="18" charset="0"/>
              </a:rPr>
              <a:t>kN/m</a:t>
            </a:r>
            <a:r>
              <a:rPr lang="en-US" sz="1999" baseline="30000" dirty="0">
                <a:cs typeface="Times New Roman" pitchFamily="18" charset="0"/>
              </a:rPr>
              <a:t>2</a:t>
            </a:r>
            <a:endParaRPr lang="ar-SA" sz="1999" dirty="0"/>
          </a:p>
          <a:p>
            <a:pPr marL="1371189" indent="0">
              <a:buNone/>
            </a:pPr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8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 lnSpcReduction="10000"/>
          </a:bodyPr>
          <a:lstStyle/>
          <a:p>
            <a:r>
              <a:rPr lang="en-US" sz="1999" b="1" dirty="0"/>
              <a:t>Loads :</a:t>
            </a:r>
          </a:p>
          <a:p>
            <a:pPr marL="0" indent="0">
              <a:buNone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Dead load.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Super imposed dead load =</a:t>
            </a:r>
            <a:r>
              <a:rPr lang="en-US" sz="1999" dirty="0" smtClean="0"/>
              <a:t>4 </a:t>
            </a:r>
            <a:r>
              <a:rPr lang="en-US" sz="1999" dirty="0" err="1" smtClean="0"/>
              <a:t>kN</a:t>
            </a:r>
            <a:r>
              <a:rPr lang="en-US" sz="1999" dirty="0" smtClean="0"/>
              <a:t>/m</a:t>
            </a:r>
            <a:r>
              <a:rPr lang="en-US" sz="1999" baseline="30000" dirty="0" smtClean="0"/>
              <a:t>2</a:t>
            </a:r>
            <a:r>
              <a:rPr lang="en-US" sz="1999" dirty="0" smtClean="0"/>
              <a:t>.</a:t>
            </a:r>
            <a:endParaRPr lang="en-US" sz="1999" dirty="0"/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/>
              <a:t>Live load = </a:t>
            </a:r>
            <a:r>
              <a:rPr lang="en-US" sz="1999" dirty="0" smtClean="0"/>
              <a:t>4 </a:t>
            </a:r>
            <a:r>
              <a:rPr lang="en-US" sz="1999" dirty="0" err="1" smtClean="0"/>
              <a:t>kN</a:t>
            </a:r>
            <a:r>
              <a:rPr lang="en-US" sz="1999" dirty="0" smtClean="0"/>
              <a:t>/m</a:t>
            </a:r>
            <a:r>
              <a:rPr lang="en-US" sz="1999" baseline="30000" dirty="0" smtClean="0"/>
              <a:t>2</a:t>
            </a:r>
            <a:r>
              <a:rPr lang="en-US" sz="1999" dirty="0" smtClean="0"/>
              <a:t>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r>
              <a:rPr lang="en-US" sz="1999" dirty="0" smtClean="0"/>
              <a:t>For external walls load = 24 </a:t>
            </a:r>
            <a:r>
              <a:rPr lang="en-US" sz="1999" dirty="0" err="1" smtClean="0"/>
              <a:t>kN</a:t>
            </a:r>
            <a:r>
              <a:rPr lang="en-US" sz="1999" dirty="0" smtClean="0"/>
              <a:t> </a:t>
            </a:r>
            <a:r>
              <a:rPr lang="ar-SA" sz="1999" dirty="0" smtClean="0"/>
              <a:t>/</a:t>
            </a:r>
            <a:r>
              <a:rPr lang="en-US" sz="1999" dirty="0" smtClean="0"/>
              <a:t>m.</a:t>
            </a:r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4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/>
              <a:t>Lateral loads: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Nablus City.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Seismic zone is 2B (z=0.2)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Soil profile is S</a:t>
            </a:r>
            <a:r>
              <a:rPr lang="en-US" sz="1999" baseline="-25000" dirty="0"/>
              <a:t>B</a:t>
            </a:r>
            <a:endParaRPr lang="en-US" sz="1999" dirty="0"/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Acceleration seismic coefficients, Ca=0.2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Velocity seismic coefficients, </a:t>
            </a:r>
            <a:r>
              <a:rPr lang="en-US" sz="1999" dirty="0" err="1"/>
              <a:t>Cv</a:t>
            </a:r>
            <a:r>
              <a:rPr lang="en-US" sz="1999" dirty="0"/>
              <a:t>= 0.2</a:t>
            </a:r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Importance factor, </a:t>
            </a:r>
            <a:r>
              <a:rPr lang="en-US" sz="1999" dirty="0" smtClean="0"/>
              <a:t>I=1.25</a:t>
            </a:r>
            <a:endParaRPr lang="en-US" sz="1999" dirty="0"/>
          </a:p>
          <a:p>
            <a:pPr marL="571329">
              <a:buFont typeface="Arial" panose="020B0604020202020204" pitchFamily="34" charset="0"/>
              <a:buChar char="•"/>
            </a:pPr>
            <a:r>
              <a:rPr lang="en-US" sz="1999" dirty="0"/>
              <a:t>Force reduction factor, R=5.5</a:t>
            </a:r>
          </a:p>
        </p:txBody>
      </p:sp>
      <p:pic>
        <p:nvPicPr>
          <p:cNvPr id="5" name="Picture 4" descr="صورة ذات صلة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030" y="1130270"/>
            <a:ext cx="3059586" cy="455176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1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3D Model from </a:t>
            </a:r>
            <a:r>
              <a:rPr lang="en-US" sz="1999" b="1" dirty="0" err="1" smtClean="0"/>
              <a:t>Etabs</a:t>
            </a:r>
            <a:r>
              <a:rPr lang="en-US" sz="1999" dirty="0" smtClean="0"/>
              <a:t>.</a:t>
            </a:r>
            <a:endParaRPr lang="en-US" sz="1999" dirty="0"/>
          </a:p>
          <a:p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49</a:t>
            </a:fld>
            <a:endParaRPr lang="en-US"/>
          </a:p>
        </p:txBody>
      </p:sp>
      <p:pic>
        <p:nvPicPr>
          <p:cNvPr id="7" name="Picture 1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2404" y="1340768"/>
            <a:ext cx="5158561" cy="551723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310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4848" y="215610"/>
            <a:ext cx="8909366" cy="837126"/>
          </a:xfrm>
        </p:spPr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3296" y="867146"/>
            <a:ext cx="8913078" cy="3777622"/>
          </a:xfrm>
        </p:spPr>
        <p:txBody>
          <a:bodyPr/>
          <a:lstStyle/>
          <a:p>
            <a:r>
              <a:rPr lang="en-US" dirty="0" smtClean="0"/>
              <a:t>Site plan:</a:t>
            </a:r>
            <a:endParaRPr lang="ar-J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37828" y="2564904"/>
            <a:ext cx="0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54112" y="2564904"/>
            <a:ext cx="430026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  <a:endParaRPr lang="en-US" sz="3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908" y="1340767"/>
            <a:ext cx="9217025" cy="545917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138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/>
              <a:t>Checks:</a:t>
            </a:r>
          </a:p>
          <a:p>
            <a:pPr marL="1199790" indent="-399930">
              <a:buFont typeface="+mj-lt"/>
              <a:buAutoNum type="arabicPeriod"/>
            </a:pPr>
            <a:r>
              <a:rPr lang="en-US" sz="1800" b="1" dirty="0"/>
              <a:t>Compatibility check.</a:t>
            </a:r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50</a:t>
            </a:fld>
            <a:endParaRPr lang="en-US"/>
          </a:p>
        </p:txBody>
      </p:sp>
      <p:pic>
        <p:nvPicPr>
          <p:cNvPr id="7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1924" y="2852936"/>
            <a:ext cx="3600400" cy="400506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1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2524" y="2588437"/>
            <a:ext cx="3934594" cy="429545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051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/>
              <a:t>Checks:</a:t>
            </a:r>
          </a:p>
          <a:p>
            <a:pPr marL="799860" indent="0">
              <a:buNone/>
            </a:pPr>
            <a:r>
              <a:rPr lang="en-US" sz="1999" dirty="0" smtClean="0"/>
              <a:t>2.  </a:t>
            </a:r>
            <a:r>
              <a:rPr lang="en-US" sz="1800" b="1" dirty="0" smtClean="0"/>
              <a:t>Equilibrium check.</a:t>
            </a:r>
            <a:endParaRPr lang="en-US" sz="1800" b="1" dirty="0"/>
          </a:p>
          <a:p>
            <a:pPr marL="1771119" indent="-399930">
              <a:buFont typeface="+mj-lt"/>
              <a:buAutoNum type="arabicPeriod"/>
            </a:pPr>
            <a:endParaRPr lang="en-US" sz="1999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585037"/>
              </p:ext>
            </p:extLst>
          </p:nvPr>
        </p:nvGraphicFramePr>
        <p:xfrm>
          <a:off x="3214092" y="2852936"/>
          <a:ext cx="6013470" cy="3585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3296"/>
                <a:gridCol w="1082387"/>
                <a:gridCol w="1111846"/>
                <a:gridCol w="1153658"/>
                <a:gridCol w="912283"/>
              </a:tblGrid>
              <a:tr h="896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ETABS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Error%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Ok?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 load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26080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26046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0.1%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SID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39215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40116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896364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DL</a:t>
                      </a: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70719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71780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ok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51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70676" y="3949432"/>
            <a:ext cx="58266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70676" y="4852586"/>
            <a:ext cx="58266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476256" y="5710814"/>
            <a:ext cx="58266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9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6134" y="1905397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/>
              <a:t>Checks:</a:t>
            </a:r>
          </a:p>
          <a:p>
            <a:pPr marL="799860" indent="0">
              <a:buNone/>
            </a:pPr>
            <a:r>
              <a:rPr lang="en-US" sz="1999" dirty="0" smtClean="0"/>
              <a:t>3.   </a:t>
            </a:r>
            <a:r>
              <a:rPr lang="en-US" sz="1800" b="1" dirty="0" smtClean="0"/>
              <a:t>Internal </a:t>
            </a:r>
            <a:r>
              <a:rPr lang="en-US" sz="1800" b="1" dirty="0"/>
              <a:t>forces check.</a:t>
            </a:r>
          </a:p>
          <a:p>
            <a:pPr marL="799860" indent="0">
              <a:buNone/>
            </a:pPr>
            <a:r>
              <a:rPr lang="en-US" sz="1999" dirty="0" smtClean="0"/>
              <a:t>      All columns, beams and slab that checked are </a:t>
            </a:r>
            <a:r>
              <a:rPr lang="en-US" sz="1999" dirty="0" smtClean="0">
                <a:solidFill>
                  <a:srgbClr val="FF0000"/>
                </a:solidFill>
              </a:rPr>
              <a:t>Ok</a:t>
            </a:r>
            <a:r>
              <a:rPr lang="en-US" sz="1999" dirty="0" smtClean="0"/>
              <a:t>.</a:t>
            </a:r>
            <a:endParaRPr lang="en-US" sz="1999" dirty="0"/>
          </a:p>
          <a:p>
            <a:pPr marL="799860" indent="0">
              <a:buNone/>
            </a:pPr>
            <a:r>
              <a:rPr lang="en-US" sz="1999" dirty="0" smtClean="0"/>
              <a:t>4</a:t>
            </a:r>
            <a:r>
              <a:rPr lang="en-US" sz="1999" dirty="0"/>
              <a:t>. </a:t>
            </a:r>
            <a:r>
              <a:rPr lang="en-US" sz="1999" dirty="0" smtClean="0"/>
              <a:t>  </a:t>
            </a:r>
            <a:r>
              <a:rPr lang="en-US" sz="1800" b="1" dirty="0"/>
              <a:t>Deflection check.</a:t>
            </a:r>
          </a:p>
          <a:p>
            <a:pPr marL="799860" indent="0">
              <a:buNone/>
            </a:pPr>
            <a:r>
              <a:rPr lang="en-US" sz="1999" dirty="0" smtClean="0"/>
              <a:t>      MAX</a:t>
            </a:r>
            <a:r>
              <a:rPr lang="en-US" sz="1999" dirty="0"/>
              <a:t>. allowable deflection for cantilever = 25mm (L </a:t>
            </a:r>
            <a:r>
              <a:rPr lang="ar-SA" sz="1999" dirty="0"/>
              <a:t>/</a:t>
            </a:r>
            <a:r>
              <a:rPr lang="en-US" sz="1999" dirty="0"/>
              <a:t>120)</a:t>
            </a:r>
          </a:p>
          <a:p>
            <a:pPr marL="799860" indent="0">
              <a:buNone/>
            </a:pPr>
            <a:r>
              <a:rPr lang="en-US" sz="1999" dirty="0"/>
              <a:t>From ETABS deflection = 21mm. So, </a:t>
            </a:r>
            <a:r>
              <a:rPr lang="en-US" sz="1999" dirty="0">
                <a:solidFill>
                  <a:srgbClr val="FF0000"/>
                </a:solidFill>
              </a:rPr>
              <a:t>Ok.</a:t>
            </a:r>
          </a:p>
          <a:p>
            <a:pPr marL="799860" indent="0">
              <a:buNone/>
            </a:pPr>
            <a:r>
              <a:rPr lang="en-US" sz="1999" dirty="0" smtClean="0"/>
              <a:t>5.   </a:t>
            </a:r>
            <a:r>
              <a:rPr lang="en-US" sz="1800" b="1" dirty="0" smtClean="0"/>
              <a:t>Modal </a:t>
            </a:r>
            <a:r>
              <a:rPr lang="en-US" sz="1800" b="1" dirty="0"/>
              <a:t>participation mass </a:t>
            </a:r>
            <a:r>
              <a:rPr lang="en-US" sz="1800" b="1" dirty="0" smtClean="0"/>
              <a:t>ratio. </a:t>
            </a:r>
            <a:endParaRPr lang="en-US" sz="1800" b="1" dirty="0"/>
          </a:p>
          <a:p>
            <a:pPr marL="799860" indent="0">
              <a:buNone/>
            </a:pPr>
            <a:endParaRPr lang="en-US" sz="1999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2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58" r="-2976"/>
          <a:stretch/>
        </p:blipFill>
        <p:spPr bwMode="auto">
          <a:xfrm>
            <a:off x="3286100" y="5453361"/>
            <a:ext cx="5238750" cy="575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61"/>
          <a:stretch/>
        </p:blipFill>
        <p:spPr bwMode="auto">
          <a:xfrm>
            <a:off x="3286100" y="5108238"/>
            <a:ext cx="5238750" cy="3451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978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Checks:</a:t>
            </a:r>
          </a:p>
          <a:p>
            <a:pPr marL="799860" indent="0">
              <a:buNone/>
            </a:pPr>
            <a:r>
              <a:rPr lang="en-US" sz="1999" dirty="0" smtClean="0"/>
              <a:t>6.   </a:t>
            </a:r>
            <a:r>
              <a:rPr lang="en-US" sz="1800" b="1" dirty="0" smtClean="0"/>
              <a:t>Period </a:t>
            </a:r>
            <a:r>
              <a:rPr lang="en-US" sz="1800" b="1" dirty="0"/>
              <a:t>check.</a:t>
            </a:r>
          </a:p>
          <a:p>
            <a:pPr marL="799860" indent="0">
              <a:buNone/>
            </a:pPr>
            <a:r>
              <a:rPr lang="en-US" sz="1999" dirty="0"/>
              <a:t>  period from ETABS = </a:t>
            </a:r>
            <a:r>
              <a:rPr lang="en-US" sz="1999" dirty="0" smtClean="0"/>
              <a:t>0.991 </a:t>
            </a:r>
            <a:r>
              <a:rPr lang="en-US" sz="1999" dirty="0"/>
              <a:t>sec.  , period from hand calc.= </a:t>
            </a:r>
            <a:r>
              <a:rPr lang="en-US" sz="1999" dirty="0" smtClean="0"/>
              <a:t>0.717sec</a:t>
            </a:r>
            <a:endParaRPr lang="en-US" sz="1999" dirty="0"/>
          </a:p>
          <a:p>
            <a:pPr marL="799860" indent="0" algn="ctr">
              <a:buNone/>
            </a:pPr>
            <a:r>
              <a:rPr lang="en-US" sz="1999" dirty="0"/>
              <a:t>T from ETABS &lt; </a:t>
            </a:r>
            <a:r>
              <a:rPr lang="en-US" sz="1999" dirty="0" smtClean="0"/>
              <a:t>140</a:t>
            </a:r>
            <a:r>
              <a:rPr lang="en-US" sz="1999" dirty="0"/>
              <a:t>% from hand calc.</a:t>
            </a:r>
          </a:p>
          <a:p>
            <a:pPr marL="799860" indent="0" algn="ctr">
              <a:buNone/>
            </a:pPr>
            <a:r>
              <a:rPr lang="en-US" sz="1999" dirty="0" smtClean="0"/>
              <a:t>0.991 </a:t>
            </a:r>
            <a:r>
              <a:rPr lang="en-US" sz="1999" dirty="0"/>
              <a:t>sec.&lt; </a:t>
            </a:r>
            <a:r>
              <a:rPr lang="en-US" sz="1999" dirty="0" smtClean="0"/>
              <a:t>1.004 </a:t>
            </a:r>
            <a:r>
              <a:rPr lang="en-US" sz="1999" dirty="0"/>
              <a:t>sec</a:t>
            </a:r>
            <a:r>
              <a:rPr lang="en-US" sz="1999" dirty="0" smtClean="0"/>
              <a:t>.</a:t>
            </a:r>
          </a:p>
          <a:p>
            <a:pPr marL="799860" indent="0">
              <a:buNone/>
            </a:pPr>
            <a:r>
              <a:rPr lang="en-US" sz="1999" dirty="0" smtClean="0"/>
              <a:t>7.   </a:t>
            </a:r>
            <a:r>
              <a:rPr lang="en-US" sz="1800" b="1" dirty="0"/>
              <a:t>Base shear check.</a:t>
            </a:r>
          </a:p>
          <a:p>
            <a:pPr marL="799860" indent="0">
              <a:buNone/>
            </a:pPr>
            <a:r>
              <a:rPr lang="en-US" sz="1999" dirty="0"/>
              <a:t>   V manual = 7432</a:t>
            </a:r>
          </a:p>
          <a:p>
            <a:pPr marL="799860" indent="0" algn="ctr">
              <a:buNone/>
            </a:pPr>
            <a:r>
              <a:rPr lang="en-US" sz="1999" dirty="0"/>
              <a:t>  </a:t>
            </a:r>
            <a:r>
              <a:rPr lang="en-US" sz="1999" dirty="0" err="1"/>
              <a:t>Vx</a:t>
            </a:r>
            <a:r>
              <a:rPr lang="en-US" sz="1999" dirty="0"/>
              <a:t> =7443kN &gt; 7432 </a:t>
            </a:r>
            <a:r>
              <a:rPr lang="en-US" sz="1999" dirty="0" err="1"/>
              <a:t>kN</a:t>
            </a:r>
            <a:r>
              <a:rPr lang="en-US" sz="1999" dirty="0"/>
              <a:t>       </a:t>
            </a:r>
            <a:r>
              <a:rPr lang="en-US" sz="1999" dirty="0">
                <a:sym typeface="Wingdings" pitchFamily="2" charset="2"/>
              </a:rPr>
              <a:t> </a:t>
            </a:r>
            <a:r>
              <a:rPr lang="en-US" sz="1999" dirty="0">
                <a:solidFill>
                  <a:srgbClr val="FF0000"/>
                </a:solidFill>
                <a:sym typeface="Wingdings" pitchFamily="2" charset="2"/>
              </a:rPr>
              <a:t>Ok. </a:t>
            </a:r>
            <a:endParaRPr lang="en-US" sz="1999" dirty="0">
              <a:solidFill>
                <a:srgbClr val="FF0000"/>
              </a:solidFill>
            </a:endParaRPr>
          </a:p>
          <a:p>
            <a:pPr marL="799860" indent="0" algn="ctr">
              <a:buNone/>
            </a:pPr>
            <a:r>
              <a:rPr lang="en-US" sz="1999" dirty="0" err="1"/>
              <a:t>Vy</a:t>
            </a:r>
            <a:r>
              <a:rPr lang="en-US" sz="1999" dirty="0"/>
              <a:t>= 7444 </a:t>
            </a:r>
            <a:r>
              <a:rPr lang="en-US" sz="1999" dirty="0" err="1"/>
              <a:t>kN</a:t>
            </a:r>
            <a:r>
              <a:rPr lang="en-US" sz="1999" dirty="0"/>
              <a:t> &gt; 7432 </a:t>
            </a:r>
            <a:r>
              <a:rPr lang="en-US" sz="1999" dirty="0" err="1"/>
              <a:t>kN</a:t>
            </a:r>
            <a:r>
              <a:rPr lang="en-US" sz="1999" dirty="0"/>
              <a:t>     </a:t>
            </a:r>
            <a:r>
              <a:rPr lang="en-US" sz="1999" dirty="0">
                <a:sym typeface="Wingdings" pitchFamily="2" charset="2"/>
              </a:rPr>
              <a:t> </a:t>
            </a:r>
            <a:r>
              <a:rPr lang="en-US" sz="1999" dirty="0">
                <a:solidFill>
                  <a:srgbClr val="FF0000"/>
                </a:solidFill>
                <a:sym typeface="Wingdings" pitchFamily="2" charset="2"/>
              </a:rPr>
              <a:t>Ok.</a:t>
            </a:r>
            <a:endParaRPr lang="en-US" sz="1999" dirty="0">
              <a:solidFill>
                <a:srgbClr val="FF0000"/>
              </a:solidFill>
            </a:endParaRPr>
          </a:p>
          <a:p>
            <a:pPr marL="799860" indent="0">
              <a:buNone/>
            </a:pPr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Checks:</a:t>
            </a:r>
          </a:p>
          <a:p>
            <a:pPr marL="1142760" indent="-342900">
              <a:buAutoNum type="arabicPeriod" startAt="8"/>
            </a:pPr>
            <a:r>
              <a:rPr lang="en-US" sz="1800" b="1" dirty="0" smtClean="0"/>
              <a:t>Drift </a:t>
            </a:r>
            <a:r>
              <a:rPr lang="en-US" sz="1800" b="1" dirty="0"/>
              <a:t>check</a:t>
            </a:r>
            <a:r>
              <a:rPr lang="en-US" sz="1800" b="1" dirty="0" smtClean="0"/>
              <a:t>.</a:t>
            </a:r>
          </a:p>
          <a:p>
            <a:pPr marL="1142760" indent="-342900">
              <a:buAutoNum type="arabicPeriod" startAt="8"/>
            </a:pPr>
            <a:endParaRPr lang="en-US" sz="1800" b="1" dirty="0"/>
          </a:p>
          <a:p>
            <a:pPr marL="1142760" indent="-342900">
              <a:buAutoNum type="arabicPeriod" startAt="8"/>
            </a:pPr>
            <a:endParaRPr lang="en-US" sz="1800" b="1" dirty="0" smtClean="0"/>
          </a:p>
          <a:p>
            <a:pPr marL="1142760" indent="-342900">
              <a:buAutoNum type="arabicPeriod" startAt="8"/>
            </a:pPr>
            <a:endParaRPr lang="en-US" sz="1800" b="1" dirty="0"/>
          </a:p>
          <a:p>
            <a:pPr marL="1142760" indent="-342900">
              <a:buAutoNum type="arabicPeriod" startAt="8"/>
            </a:pPr>
            <a:endParaRPr lang="en-US" sz="1800" b="1" dirty="0" smtClean="0"/>
          </a:p>
          <a:p>
            <a:pPr marL="1142760" indent="-342900">
              <a:buAutoNum type="arabicPeriod" startAt="8"/>
            </a:pPr>
            <a:endParaRPr lang="en-US" sz="1800" b="1" dirty="0"/>
          </a:p>
          <a:p>
            <a:pPr marL="799860" indent="0">
              <a:buNone/>
            </a:pPr>
            <a:r>
              <a:rPr lang="en-US" sz="1800" b="1" dirty="0" smtClean="0">
                <a:sym typeface="Wingdings" pitchFamily="2" charset="2"/>
              </a:rPr>
              <a:t>                                                                             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 Ok. </a:t>
            </a:r>
            <a:endParaRPr lang="en-US" sz="2400" dirty="0">
              <a:solidFill>
                <a:srgbClr val="FF0000"/>
              </a:solidFill>
            </a:endParaRPr>
          </a:p>
          <a:p>
            <a:pPr marL="1199790" indent="-399930">
              <a:buFont typeface="+mj-lt"/>
              <a:buAutoNum type="arabicPeriod"/>
            </a:pPr>
            <a:endParaRPr lang="en-US" sz="1999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428062"/>
              </p:ext>
            </p:extLst>
          </p:nvPr>
        </p:nvGraphicFramePr>
        <p:xfrm>
          <a:off x="2422004" y="2780928"/>
          <a:ext cx="4155554" cy="1448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7261"/>
                <a:gridCol w="1181011"/>
                <a:gridCol w="1707282"/>
              </a:tblGrid>
              <a:tr h="724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limitation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7241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floor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19.25 mm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mm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4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7908" y="1628800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/>
              <a:t>Sections Dimensions:</a:t>
            </a:r>
          </a:p>
          <a:p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55</a:t>
            </a:fld>
            <a:endParaRPr lang="en-US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542474"/>
              </p:ext>
            </p:extLst>
          </p:nvPr>
        </p:nvGraphicFramePr>
        <p:xfrm>
          <a:off x="3790156" y="2348880"/>
          <a:ext cx="4824536" cy="42930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6496"/>
                <a:gridCol w="1639020"/>
                <a:gridCol w="1639020"/>
              </a:tblGrid>
              <a:tr h="6540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Member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Width (cm)</a:t>
                      </a:r>
                      <a:endParaRPr lang="en-GB" sz="1800" b="1" kern="120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Depth (cm)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6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Slabs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-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35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Beams</a:t>
                      </a:r>
                      <a:endParaRPr lang="en-GB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40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35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70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90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Columns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55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98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40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Shear walls</a:t>
                      </a:r>
                      <a:endParaRPr lang="en-GB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GB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-</a:t>
                      </a:r>
                      <a:endParaRPr lang="en-GB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95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788" y="1556792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Basement floor  </a:t>
            </a:r>
            <a:r>
              <a:rPr lang="en-US" sz="1999" b="1" dirty="0"/>
              <a:t>beams </a:t>
            </a:r>
            <a:r>
              <a:rPr lang="en-US" sz="1999" b="1" dirty="0" smtClean="0"/>
              <a:t>distributions </a:t>
            </a:r>
            <a:r>
              <a:rPr lang="en-US" sz="1999" b="1" dirty="0"/>
              <a:t>:</a:t>
            </a:r>
          </a:p>
          <a:p>
            <a:pPr marL="0" indent="0">
              <a:buNone/>
            </a:pPr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56</a:t>
            </a:fld>
            <a:endParaRPr lang="en-US"/>
          </a:p>
        </p:txBody>
      </p:sp>
      <p:pic>
        <p:nvPicPr>
          <p:cNvPr id="4098" name="Picture 2" descr="https://scontent.fjrs2-1.fna.fbcdn.net/v/t1.15752-9/32215474_1894575680593239_6585709483668799488_n.jpg?_nc_cat=0&amp;oh=c3066e83b3164048b7c9421bbe4c5d9c&amp;oe=5B9998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664" y="2132856"/>
            <a:ext cx="7728422" cy="450912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75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788" y="1484784"/>
            <a:ext cx="8913078" cy="3776638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Typical floor </a:t>
            </a:r>
            <a:r>
              <a:rPr lang="en-US" sz="1999" b="1" dirty="0"/>
              <a:t>beams distributions :</a:t>
            </a:r>
          </a:p>
          <a:p>
            <a:pPr marL="0" indent="0">
              <a:buNone/>
            </a:pPr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57</a:t>
            </a:fld>
            <a:endParaRPr lang="en-US"/>
          </a:p>
        </p:txBody>
      </p:sp>
      <p:pic>
        <p:nvPicPr>
          <p:cNvPr id="5122" name="Picture 2" descr="https://scontent.fjrs2-1.fna.fbcdn.net/v/t1.15752-9/32372972_1894575697259904_8659054372572889088_n.jpg?_nc_cat=0&amp;oh=de1ebabb1c4748e6bbf0dba2f1c3a2f4&amp;oe=5B8801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281" y="2060848"/>
            <a:ext cx="7838105" cy="458112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91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Section of ribbed slab:</a:t>
            </a:r>
            <a:endParaRPr lang="en-US" sz="1999" b="1" dirty="0"/>
          </a:p>
          <a:p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58</a:t>
            </a:fld>
            <a:endParaRPr lang="en-US"/>
          </a:p>
        </p:txBody>
      </p:sp>
      <p:pic>
        <p:nvPicPr>
          <p:cNvPr id="7" name="Picture 11270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012" y="2132856"/>
            <a:ext cx="7632848" cy="374441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698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Beams </a:t>
            </a:r>
            <a:r>
              <a:rPr lang="en-US" sz="1999" b="1" dirty="0" smtClean="0"/>
              <a:t>Reinforcements table (sample):</a:t>
            </a:r>
          </a:p>
          <a:p>
            <a:endParaRPr lang="en-US" sz="1999" b="1" dirty="0"/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59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619278"/>
              </p:ext>
            </p:extLst>
          </p:nvPr>
        </p:nvGraphicFramePr>
        <p:xfrm>
          <a:off x="2277988" y="2276872"/>
          <a:ext cx="8029562" cy="3235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Worksheet" r:id="rId3" imgW="5695994" imgH="2295515" progId="Excel.Sheet.12">
                  <p:embed/>
                </p:oleObj>
              </mc:Choice>
              <mc:Fallback>
                <p:oleObj name="Worksheet" r:id="rId3" imgW="5695994" imgH="22955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77988" y="2276872"/>
                        <a:ext cx="8029562" cy="3235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356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204" y="147338"/>
            <a:ext cx="9151620" cy="1280890"/>
          </a:xfrm>
        </p:spPr>
        <p:txBody>
          <a:bodyPr>
            <a:normAutofit/>
          </a:bodyPr>
          <a:lstStyle/>
          <a:p>
            <a:r>
              <a:rPr lang="en-US" sz="3200" dirty="0"/>
              <a:t>Architectural Design:</a:t>
            </a:r>
            <a:endParaRPr lang="ar-JO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98746" y="787783"/>
            <a:ext cx="8913078" cy="3777622"/>
          </a:xfrm>
        </p:spPr>
        <p:txBody>
          <a:bodyPr/>
          <a:lstStyle/>
          <a:p>
            <a:r>
              <a:rPr lang="en-US" dirty="0" smtClean="0"/>
              <a:t>A Shared park with the Korean Institute.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60" y="1428227"/>
            <a:ext cx="9433048" cy="542562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831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Beams Reinforcements:</a:t>
            </a:r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60</a:t>
            </a:fld>
            <a:endParaRPr lang="en-US"/>
          </a:p>
        </p:txBody>
      </p:sp>
      <p:pic>
        <p:nvPicPr>
          <p:cNvPr id="15" name="Picture 176172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028" y="4725144"/>
            <a:ext cx="1728192" cy="199414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67"/>
          <p:cNvPicPr/>
          <p:nvPr/>
        </p:nvPicPr>
        <p:blipFill>
          <a:blip r:embed="rId3"/>
          <a:stretch>
            <a:fillRect/>
          </a:stretch>
        </p:blipFill>
        <p:spPr>
          <a:xfrm>
            <a:off x="5357812" y="4725145"/>
            <a:ext cx="1672704" cy="198767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68"/>
          <p:cNvPicPr/>
          <p:nvPr/>
        </p:nvPicPr>
        <p:blipFill>
          <a:blip r:embed="rId4"/>
          <a:stretch>
            <a:fillRect/>
          </a:stretch>
        </p:blipFill>
        <p:spPr>
          <a:xfrm>
            <a:off x="8038628" y="4725144"/>
            <a:ext cx="1656184" cy="198767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52" y="2228850"/>
            <a:ext cx="10009112" cy="24003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51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Columns </a:t>
            </a:r>
            <a:r>
              <a:rPr lang="en-US" sz="1999" b="1" dirty="0" smtClean="0"/>
              <a:t>Reinforcements table for basement floor:</a:t>
            </a:r>
            <a:endParaRPr lang="en-US" sz="1999" b="1" dirty="0"/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906645"/>
              </p:ext>
            </p:extLst>
          </p:nvPr>
        </p:nvGraphicFramePr>
        <p:xfrm>
          <a:off x="2349996" y="2492896"/>
          <a:ext cx="6945386" cy="3621849"/>
        </p:xfrm>
        <a:graphic>
          <a:graphicData uri="http://schemas.openxmlformats.org/drawingml/2006/table">
            <a:tbl>
              <a:tblPr/>
              <a:tblGrid>
                <a:gridCol w="1048646"/>
                <a:gridCol w="1155032"/>
                <a:gridCol w="1838932"/>
                <a:gridCol w="1458987"/>
                <a:gridCol w="1443789"/>
              </a:tblGrid>
              <a:tr h="25192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Basement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9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Column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Size (mm2)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Longitudinal Steel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Stirrups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Zone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Zone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1000*550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18ᴓ20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@300mm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1200*500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20ᴓ32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ᴓ12 @300mm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1200*500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20ᴓ20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@300mm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1000*550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18ᴓ20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@300mm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1000*550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18ᴓ20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@300mm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1000*300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16ᴓ16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@300mm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1200*500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20ᴓ20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@300mm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1200*500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20ᴓ32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@225mm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@450mm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300*400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8ᴓ14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@100mm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ᴓ10 @200mm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83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Columns Reinforcements:</a:t>
            </a:r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62</a:t>
            </a:fld>
            <a:endParaRPr lang="en-US"/>
          </a:p>
        </p:txBody>
      </p:sp>
      <p:pic>
        <p:nvPicPr>
          <p:cNvPr id="3074" name="Picture 2" descr="https://scontent.fjrs2-1.fna.fbcdn.net/v/t1.15752-9/32387129_1894575640593243_20192612648484864_n.jpg?_nc_cat=0&amp;oh=905e0db68a8da2f333526c9ef480ad24&amp;oe=5B9D55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499" y="692697"/>
            <a:ext cx="4303733" cy="616868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972" y="2852936"/>
            <a:ext cx="3476625" cy="30480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0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Columns Reinforcements:</a:t>
            </a:r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4" y="2492896"/>
            <a:ext cx="2724150" cy="43651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084" y="3589486"/>
            <a:ext cx="2115690" cy="217192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06" y="2514208"/>
            <a:ext cx="2800350" cy="43651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772" y="3429000"/>
            <a:ext cx="2654995" cy="217192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09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Design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Columns Reinforcements:</a:t>
            </a:r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64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36" y="2294542"/>
            <a:ext cx="2756148" cy="456345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076" y="3267459"/>
            <a:ext cx="2510779" cy="261762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020" y="2294542"/>
            <a:ext cx="2782312" cy="456345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764" y="3752358"/>
            <a:ext cx="2824162" cy="16478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18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Footing </a:t>
            </a:r>
            <a:r>
              <a:rPr lang="en-US" sz="1999" b="1" dirty="0" smtClean="0"/>
              <a:t>layout:</a:t>
            </a:r>
            <a:endParaRPr lang="en-US" sz="1999" b="1" dirty="0"/>
          </a:p>
          <a:p>
            <a:endParaRPr lang="en-US" sz="1999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65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88" y="2348880"/>
            <a:ext cx="7932988" cy="43651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9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Footing Reinforcements:</a:t>
            </a:r>
          </a:p>
          <a:p>
            <a:endParaRPr lang="en-US" sz="1999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66</a:t>
            </a:fld>
            <a:endParaRPr lang="en-US"/>
          </a:p>
        </p:txBody>
      </p:sp>
      <p:pic>
        <p:nvPicPr>
          <p:cNvPr id="9" name="Picture 1126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0316" y="1340768"/>
            <a:ext cx="6840760" cy="374372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 descr="https://scontent.fjrs2-1.fna.fbcdn.net/v/t1.15752-9/32235313_1894583127259161_5963214026346332160_n.jpg?_nc_cat=0&amp;oh=07d4714d9e0195558b6391ac4a95823a&amp;oe=5B96ED6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41" y="5084489"/>
            <a:ext cx="9439275" cy="177165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25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Shear wall Reinforcements:</a:t>
            </a:r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67</a:t>
            </a:fld>
            <a:endParaRPr lang="en-US"/>
          </a:p>
        </p:txBody>
      </p:sp>
      <p:pic>
        <p:nvPicPr>
          <p:cNvPr id="7170" name="Picture 2" descr="https://scontent.fjrs2-1.fna.fbcdn.net/v/t1.15752-9/32215488_1894596570591150_128804789306785792_n.jpg?_nc_cat=0&amp;oh=bebed66d4d4a6572f06f6f8a32628f9e&amp;oe=5B89F96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56" y="3717032"/>
            <a:ext cx="6021518" cy="187220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content.fjrs2-1.fna.fbcdn.net/v/t1.15752-9/32379727_1894596687257805_4258305536765722624_n.jpg?_nc_cat=0&amp;oh=c362e18de24513e5dbdbce4dafb15953&amp;oe=5B56A4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274" y="1441302"/>
            <a:ext cx="5714150" cy="541669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68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Stairs Reinforcements</a:t>
            </a:r>
            <a:r>
              <a:rPr lang="en-US" sz="1999" b="1" dirty="0"/>
              <a:t>:</a:t>
            </a:r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24" y="2348880"/>
            <a:ext cx="8639175" cy="36957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230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Structural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Water Tank Reinforcements:</a:t>
            </a:r>
          </a:p>
          <a:p>
            <a:endParaRPr lang="en-US" sz="19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69</a:t>
            </a:fld>
            <a:endParaRPr lang="en-US"/>
          </a:p>
        </p:txBody>
      </p:sp>
      <p:pic>
        <p:nvPicPr>
          <p:cNvPr id="8196" name="Picture 4" descr="https://scontent.fjrs2-1.fna.fbcdn.net/v/t1.15752-9/32207693_1894596590591148_8336194267819016192_n.jpg?_nc_cat=0&amp;oh=572835847f4beb871dd201c22bf02201&amp;oe=5B90A5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316" y="1992314"/>
            <a:ext cx="2781300" cy="42100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content.fjrs2-1.fna.fbcdn.net/v/t1.15752-9/32267031_1894596673924473_518214338570354688_n.jpg?_nc_cat=0&amp;oh=1ee71bab403a9e849faf3ae2b971ed61&amp;oe=5B8AE59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393" y="380713"/>
            <a:ext cx="3888432" cy="322320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scontent.fjrs2-1.fna.fbcdn.net/v/t1.15752-9/32207439_1894596690591138_6193762480611655680_n.jpg?_nc_cat=0&amp;oh=1ff694c30ff75c822455b3625ac50ea1&amp;oe=5B88180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393" y="3613584"/>
            <a:ext cx="3916237" cy="324441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5" y="1992314"/>
            <a:ext cx="4810577" cy="42100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618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456" y="260648"/>
            <a:ext cx="8913077" cy="699164"/>
          </a:xfrm>
        </p:spPr>
        <p:txBody>
          <a:bodyPr>
            <a:normAutofit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520457" y="1468189"/>
            <a:ext cx="8913077" cy="860400"/>
          </a:xfrm>
        </p:spPr>
        <p:txBody>
          <a:bodyPr/>
          <a:lstStyle/>
          <a:p>
            <a:r>
              <a:rPr lang="en-US" dirty="0" smtClean="0"/>
              <a:t>Before Redesign                                     After Redesign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</a:t>
            </a:fld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2352334"/>
            <a:ext cx="2519363" cy="37782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00" y="2352334"/>
            <a:ext cx="6912769" cy="388843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ight Arrow 8"/>
          <p:cNvSpPr/>
          <p:nvPr/>
        </p:nvSpPr>
        <p:spPr>
          <a:xfrm>
            <a:off x="4107892" y="141375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056577" y="317530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6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Electrical </a:t>
            </a:r>
            <a:r>
              <a:rPr lang="en-US" sz="3600" dirty="0" smtClean="0"/>
              <a:t>Design:</a:t>
            </a:r>
            <a:endParaRPr lang="ar-J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Lighting Arrangement</a:t>
            </a:r>
            <a:r>
              <a:rPr lang="en-US" sz="2400" b="1" dirty="0" smtClean="0"/>
              <a:t>.</a:t>
            </a:r>
          </a:p>
          <a:p>
            <a:endParaRPr lang="en-US" sz="2400" b="1" dirty="0"/>
          </a:p>
          <a:p>
            <a:r>
              <a:rPr lang="en-US" sz="2400" b="1" dirty="0" smtClean="0"/>
              <a:t>Lighting design.</a:t>
            </a:r>
            <a:br>
              <a:rPr lang="en-US" sz="2400" b="1" dirty="0" smtClean="0"/>
            </a:br>
            <a:endParaRPr lang="en-US" sz="2400" b="1" dirty="0"/>
          </a:p>
          <a:p>
            <a:r>
              <a:rPr lang="en-US" sz="2400" b="1" dirty="0"/>
              <a:t>Sockets Arrangement</a:t>
            </a:r>
            <a:r>
              <a:rPr lang="en-US" sz="2400" b="1" dirty="0" smtClean="0"/>
              <a:t>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Electrical Design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1565" y="1556792"/>
            <a:ext cx="8913078" cy="3777622"/>
          </a:xfrm>
        </p:spPr>
        <p:txBody>
          <a:bodyPr/>
          <a:lstStyle/>
          <a:p>
            <a:pPr algn="l" rtl="0"/>
            <a:r>
              <a:rPr lang="en-US" sz="2000" b="1" dirty="0" smtClean="0"/>
              <a:t>Lighting Arrangement: </a:t>
            </a:r>
          </a:p>
          <a:p>
            <a:pPr marL="0" indent="0" algn="l" rtl="0">
              <a:buNone/>
            </a:pPr>
            <a:r>
              <a:rPr lang="en-US" dirty="0" smtClean="0"/>
              <a:t>First floor lighting arrangement.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71</a:t>
            </a:fld>
            <a:endParaRPr lang="en-US"/>
          </a:p>
        </p:txBody>
      </p:sp>
      <p:pic>
        <p:nvPicPr>
          <p:cNvPr id="9220" name="Picture 4" descr="https://scontent.fjrs2-1.fna.fbcdn.net/v/t1.15752-9/32169881_1894644180586389_911662402632679424_n.jpg?_nc_cat=0&amp;oh=8d17e508dd19cc150d4fab1deffab7dd&amp;oe=5B87E9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012" y="2571750"/>
            <a:ext cx="7658100" cy="4286250"/>
          </a:xfrm>
          <a:prstGeom prst="rect">
            <a:avLst/>
          </a:prstGeom>
          <a:ln w="317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1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956" y="624110"/>
            <a:ext cx="9511660" cy="1280890"/>
          </a:xfrm>
        </p:spPr>
        <p:txBody>
          <a:bodyPr>
            <a:normAutofit/>
          </a:bodyPr>
          <a:lstStyle/>
          <a:p>
            <a:pPr rtl="0"/>
            <a:r>
              <a:rPr lang="en-US" dirty="0" smtClean="0"/>
              <a:t>Lighting Design: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940" y="1484784"/>
            <a:ext cx="9575103" cy="3921638"/>
          </a:xfrm>
        </p:spPr>
        <p:txBody>
          <a:bodyPr/>
          <a:lstStyle/>
          <a:p>
            <a:pPr algn="l" rtl="0"/>
            <a:r>
              <a:rPr lang="en-US" sz="2000" b="1" dirty="0" smtClean="0"/>
              <a:t>Artificial Design:</a:t>
            </a:r>
          </a:p>
          <a:p>
            <a:pPr marL="0" indent="0" algn="l" rtl="0">
              <a:buNone/>
            </a:pPr>
            <a:r>
              <a:rPr lang="en-US" dirty="0" smtClean="0"/>
              <a:t>We use </a:t>
            </a:r>
            <a:r>
              <a:rPr lang="en-US" dirty="0" err="1" smtClean="0"/>
              <a:t>DIALux</a:t>
            </a:r>
            <a:r>
              <a:rPr lang="en-US" dirty="0" smtClean="0"/>
              <a:t>  EVO Software to achieve the required artificial deign, four zones were taken into consideration.</a:t>
            </a:r>
          </a:p>
          <a:p>
            <a:pPr marL="0" indent="0" algn="l" rtl="0">
              <a:buNone/>
            </a:pPr>
            <a:r>
              <a:rPr lang="en-US" b="1" dirty="0" smtClean="0"/>
              <a:t>1- </a:t>
            </a:r>
            <a:r>
              <a:rPr lang="en-US" sz="2000" b="1" dirty="0" smtClean="0"/>
              <a:t>Classroom: </a:t>
            </a:r>
            <a:r>
              <a:rPr lang="en-US" dirty="0" smtClean="0"/>
              <a:t>the required value of luminance is 300 lux, the design value was 361 lux with uniformity of 62% and UGR is 16 which is less than the allowed 19.</a:t>
            </a:r>
          </a:p>
          <a:p>
            <a:pPr marL="0" indent="0" algn="l" rtl="0">
              <a:buNone/>
            </a:pPr>
            <a:r>
              <a:rPr lang="en-US" b="1" dirty="0" smtClean="0"/>
              <a:t>	</a:t>
            </a:r>
          </a:p>
          <a:p>
            <a:pPr marL="0" indent="0" algn="l" rtl="0">
              <a:buNone/>
            </a:pP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3274107"/>
            <a:ext cx="4546600" cy="3411855"/>
          </a:xfrm>
          <a:prstGeom prst="rect">
            <a:avLst/>
          </a:prstGeom>
          <a:ln w="317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886" y="3321117"/>
            <a:ext cx="6423603" cy="116171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00" y="4671423"/>
            <a:ext cx="6984776" cy="201454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34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980" y="624110"/>
            <a:ext cx="9295636" cy="1280890"/>
          </a:xfrm>
        </p:spPr>
        <p:txBody>
          <a:bodyPr/>
          <a:lstStyle/>
          <a:p>
            <a:pPr rtl="0"/>
            <a:r>
              <a:rPr lang="en-US" dirty="0"/>
              <a:t>Lighting Design: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956" y="1556792"/>
            <a:ext cx="9129102" cy="4713726"/>
          </a:xfrm>
        </p:spPr>
        <p:txBody>
          <a:bodyPr/>
          <a:lstStyle/>
          <a:p>
            <a:pPr marL="457063" lvl="1" indent="0">
              <a:buNone/>
            </a:pPr>
            <a:r>
              <a:rPr lang="en-US" dirty="0" err="1" smtClean="0"/>
              <a:t>Dialux</a:t>
            </a:r>
            <a:r>
              <a:rPr lang="en-US" dirty="0" smtClean="0"/>
              <a:t> </a:t>
            </a:r>
            <a:r>
              <a:rPr lang="en-US" dirty="0" err="1" smtClean="0"/>
              <a:t>evo</a:t>
            </a:r>
            <a:r>
              <a:rPr lang="en-US" dirty="0" smtClean="0"/>
              <a:t>. Results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9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Electrical </a:t>
            </a:r>
            <a:r>
              <a:rPr lang="en-US" dirty="0" smtClean="0"/>
              <a:t>Design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2004" y="1556792"/>
            <a:ext cx="8913078" cy="1080120"/>
          </a:xfrm>
        </p:spPr>
        <p:txBody>
          <a:bodyPr/>
          <a:lstStyle/>
          <a:p>
            <a:pPr algn="l" rtl="0"/>
            <a:r>
              <a:rPr lang="en-US" sz="2000" b="1" dirty="0" smtClean="0"/>
              <a:t>Sockets </a:t>
            </a:r>
            <a:r>
              <a:rPr lang="en-US" sz="2000" b="1" dirty="0"/>
              <a:t>Arrangement: </a:t>
            </a:r>
          </a:p>
          <a:p>
            <a:pPr marL="0" indent="0" algn="l" rtl="0">
              <a:buNone/>
            </a:pPr>
            <a:r>
              <a:rPr lang="en-US" dirty="0" smtClean="0"/>
              <a:t>First floor sockets arrangement.</a:t>
            </a: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74</a:t>
            </a:fld>
            <a:endParaRPr lang="en-US"/>
          </a:p>
        </p:txBody>
      </p:sp>
      <p:pic>
        <p:nvPicPr>
          <p:cNvPr id="12290" name="Picture 2" descr="https://scontent.fjrs2-1.fna.fbcdn.net/v/t1.15752-9/32267297_2030829280515618_5911856297774415872_n.png?_nc_cat=0&amp;oh=411b92f879c6f954d2d4ede0f141cc32&amp;oe=5B86D53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178" y="2492896"/>
            <a:ext cx="8199763" cy="436510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scontent.fjrs2-1.fna.fbcdn.net/v/t1.15752-9/32260980_2030829520515594_4741273556933935104_n.png?_nc_cat=0&amp;oh=3b9fbd00694a6cf24e48d82dec2a38bd&amp;oe=5B8E3CB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25564"/>
            <a:ext cx="3634581" cy="269976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46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Mechanical Design:</a:t>
            </a:r>
            <a:endParaRPr lang="ar-J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 smtClean="0"/>
              <a:t>Water supply system.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Water consumption.</a:t>
            </a:r>
          </a:p>
          <a:p>
            <a:endParaRPr lang="en-US" sz="2400" b="1" dirty="0"/>
          </a:p>
          <a:p>
            <a:r>
              <a:rPr lang="en-US" sz="2400" b="1" dirty="0" smtClean="0"/>
              <a:t>Drainage system.</a:t>
            </a:r>
          </a:p>
          <a:p>
            <a:endParaRPr lang="en-US" sz="2400" b="1" dirty="0"/>
          </a:p>
          <a:p>
            <a:r>
              <a:rPr lang="en-US" sz="2400" b="1" dirty="0" smtClean="0"/>
              <a:t>HVAC system.</a:t>
            </a:r>
          </a:p>
          <a:p>
            <a:endParaRPr lang="en-US" sz="2400" b="1" dirty="0"/>
          </a:p>
          <a:p>
            <a:r>
              <a:rPr lang="en-US" sz="2400" b="1" dirty="0" smtClean="0"/>
              <a:t>Elevators system.</a:t>
            </a:r>
            <a:endParaRPr lang="en-US" sz="2400" b="1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4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2" y="434145"/>
            <a:ext cx="8963107" cy="1325218"/>
          </a:xfrm>
        </p:spPr>
        <p:txBody>
          <a:bodyPr>
            <a:normAutofit/>
          </a:bodyPr>
          <a:lstStyle/>
          <a:p>
            <a:pPr rtl="0"/>
            <a:r>
              <a:rPr lang="en-US" sz="3600" dirty="0"/>
              <a:t>Water supply distribution:</a:t>
            </a:r>
            <a:r>
              <a:rPr lang="en-US" sz="2799" dirty="0"/>
              <a:t/>
            </a:r>
            <a:br>
              <a:rPr lang="en-US" sz="2799" dirty="0"/>
            </a:b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76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190300"/>
              </p:ext>
            </p:extLst>
          </p:nvPr>
        </p:nvGraphicFramePr>
        <p:xfrm>
          <a:off x="1485900" y="2980499"/>
          <a:ext cx="3168353" cy="2640246"/>
        </p:xfrm>
        <a:graphic>
          <a:graphicData uri="http://schemas.openxmlformats.org/drawingml/2006/table">
            <a:tbl>
              <a:tblPr/>
              <a:tblGrid>
                <a:gridCol w="1029715"/>
                <a:gridCol w="1008747"/>
                <a:gridCol w="1129891"/>
              </a:tblGrid>
              <a:tr h="6233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Pipe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353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pipe type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353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Diameter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3535"/>
                    </a:solidFill>
                  </a:tcPr>
                </a:tc>
              </a:tr>
              <a:tr h="645056">
                <a:tc>
                  <a:txBody>
                    <a:bodyPr/>
                    <a:lstStyle/>
                    <a:p>
                      <a:pPr marL="0" algn="ctr" defTabSz="457063" rtl="0" eaLnBrk="1" fontAlgn="ctr" latinLnBrk="0" hangingPunct="1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Vertical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ctr" latinLnBrk="0" hangingPunct="1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Steel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ctr" latinLnBrk="0" hangingPunct="1"/>
                      <a:r>
                        <a:rPr lang="en-US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 </a:t>
                      </a:r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inch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025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Horizontal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</a:tr>
              <a:tr h="6693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Branch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Steel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2" y="1916832"/>
            <a:ext cx="5112568" cy="476758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18396" y="148478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Old water supply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5151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2" y="434145"/>
            <a:ext cx="8963107" cy="1325218"/>
          </a:xfrm>
        </p:spPr>
        <p:txBody>
          <a:bodyPr>
            <a:normAutofit/>
          </a:bodyPr>
          <a:lstStyle/>
          <a:p>
            <a:pPr rtl="0"/>
            <a:r>
              <a:rPr lang="en-US" sz="3600" dirty="0"/>
              <a:t>Water supply distribution:</a:t>
            </a:r>
            <a:r>
              <a:rPr lang="en-US" sz="2799" dirty="0"/>
              <a:t/>
            </a:r>
            <a:br>
              <a:rPr lang="en-US" sz="2799" dirty="0"/>
            </a:b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77</a:t>
            </a:fld>
            <a:endParaRPr lang="en-US"/>
          </a:p>
        </p:txBody>
      </p:sp>
      <p:pic>
        <p:nvPicPr>
          <p:cNvPr id="7" name="Picture 17616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436" y="1663730"/>
            <a:ext cx="4608512" cy="488248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12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5737696"/>
              </p:ext>
            </p:extLst>
          </p:nvPr>
        </p:nvGraphicFramePr>
        <p:xfrm>
          <a:off x="1557908" y="2708920"/>
          <a:ext cx="3600401" cy="2712254"/>
        </p:xfrm>
        <a:graphic>
          <a:graphicData uri="http://schemas.openxmlformats.org/drawingml/2006/table">
            <a:tbl>
              <a:tblPr/>
              <a:tblGrid>
                <a:gridCol w="1032467"/>
                <a:gridCol w="1283967"/>
                <a:gridCol w="1283967"/>
              </a:tblGrid>
              <a:tr h="6403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Pipe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353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pipe type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353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Diameter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53535"/>
                    </a:solidFill>
                  </a:tcPr>
                </a:tc>
              </a:tr>
              <a:tr h="662648">
                <a:tc>
                  <a:txBody>
                    <a:bodyPr/>
                    <a:lstStyle/>
                    <a:p>
                      <a:pPr marL="0" algn="ctr" defTabSz="457063" rtl="0" eaLnBrk="1" fontAlgn="ctr" latinLnBrk="0" hangingPunct="1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Vertical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ctr" latinLnBrk="0" hangingPunct="1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Steel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ctr" latinLnBrk="0" hangingPunct="1"/>
                      <a:r>
                        <a:rPr lang="en-US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 </a:t>
                      </a:r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inch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216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Horizontal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inch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</a:tr>
              <a:tr h="6876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Branch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PVC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1/2 inch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618396" y="148478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New water supply system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595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2" y="434145"/>
            <a:ext cx="8963107" cy="1325218"/>
          </a:xfrm>
        </p:spPr>
        <p:txBody>
          <a:bodyPr>
            <a:normAutofit/>
          </a:bodyPr>
          <a:lstStyle/>
          <a:p>
            <a:pPr rtl="0"/>
            <a:r>
              <a:rPr lang="en-US" sz="3600" dirty="0"/>
              <a:t>Water supply distribution:</a:t>
            </a:r>
            <a:r>
              <a:rPr lang="en-US" sz="2799" dirty="0"/>
              <a:t/>
            </a:r>
            <a:br>
              <a:rPr lang="en-US" sz="2799" dirty="0"/>
            </a:b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78</a:t>
            </a:fld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989956" y="1916832"/>
            <a:ext cx="8913078" cy="377762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Water supply and</a:t>
            </a:r>
          </a:p>
          <a:p>
            <a:pPr marL="0" indent="0">
              <a:buNone/>
            </a:pPr>
            <a:r>
              <a:rPr lang="en-US" sz="2000" b="1" dirty="0" smtClean="0"/>
              <a:t>Firefighting system riser:</a:t>
            </a:r>
            <a:endParaRPr lang="en-GB" sz="2000" b="1" dirty="0"/>
          </a:p>
        </p:txBody>
      </p:sp>
      <p:pic>
        <p:nvPicPr>
          <p:cNvPr id="8" name="Picture 17617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72" y="1124744"/>
            <a:ext cx="5950397" cy="549781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060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2" y="434145"/>
            <a:ext cx="8963107" cy="1325218"/>
          </a:xfrm>
        </p:spPr>
        <p:txBody>
          <a:bodyPr>
            <a:normAutofit/>
          </a:bodyPr>
          <a:lstStyle/>
          <a:p>
            <a:pPr rtl="0"/>
            <a:r>
              <a:rPr lang="en-US" sz="3600" dirty="0"/>
              <a:t>Water supply distribution:</a:t>
            </a:r>
            <a:r>
              <a:rPr lang="en-US" sz="2799" dirty="0"/>
              <a:t/>
            </a:r>
            <a:br>
              <a:rPr lang="en-US" sz="2799" dirty="0"/>
            </a:b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79</a:t>
            </a:fld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989956" y="1916832"/>
            <a:ext cx="8913078" cy="377762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Water fountain locations</a:t>
            </a:r>
            <a:endParaRPr lang="en-GB" sz="2000" b="1" dirty="0"/>
          </a:p>
        </p:txBody>
      </p:sp>
      <p:pic>
        <p:nvPicPr>
          <p:cNvPr id="6" name="Picture 17616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194" y="2492896"/>
            <a:ext cx="6615658" cy="417646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651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58985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796" y="258985"/>
            <a:ext cx="5752682" cy="3777622"/>
          </a:xfrm>
        </p:spPr>
        <p:txBody>
          <a:bodyPr/>
          <a:lstStyle/>
          <a:p>
            <a:r>
              <a:rPr lang="en-US" dirty="0" smtClean="0"/>
              <a:t>Basement Floor: </a:t>
            </a:r>
            <a:endParaRPr lang="en-US" dirty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Total area of this floor it is about 1274 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dirty="0" smtClean="0"/>
          </a:p>
          <a:p>
            <a:pPr marL="739775" indent="-341313">
              <a:buFont typeface="Wingdings" panose="05000000000000000000" pitchFamily="2" charset="2"/>
              <a:buChar char="Ø"/>
            </a:pPr>
            <a:r>
              <a:rPr lang="en-US" dirty="0" smtClean="0"/>
              <a:t>It contains: </a:t>
            </a:r>
            <a:r>
              <a:rPr lang="en-US" dirty="0"/>
              <a:t>Auditorium, </a:t>
            </a:r>
            <a:r>
              <a:rPr lang="en-US" dirty="0" smtClean="0"/>
              <a:t>Electrical room, mechanical room, court room, Storage</a:t>
            </a:r>
            <a:r>
              <a:rPr lang="en-US" dirty="0"/>
              <a:t>, water tank and Computer </a:t>
            </a:r>
            <a:r>
              <a:rPr lang="en-US" dirty="0" smtClean="0"/>
              <a:t>lab. </a:t>
            </a:r>
            <a:endParaRPr lang="ar-J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9388" y="2348880"/>
            <a:ext cx="5053616" cy="446938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 Placeholder 5"/>
          <p:cNvSpPr txBox="1">
            <a:spLocks/>
          </p:cNvSpPr>
          <p:nvPr/>
        </p:nvSpPr>
        <p:spPr>
          <a:xfrm>
            <a:off x="2061964" y="2046447"/>
            <a:ext cx="8913077" cy="3024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797" indent="-342797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7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727" indent="-285664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457063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Before Redesign                                     After Redesign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965950" y="19553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75" y="2439979"/>
            <a:ext cx="5766598" cy="437828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97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582" y="434145"/>
            <a:ext cx="8963107" cy="1325218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/>
              <a:t>Water consumption:</a:t>
            </a:r>
            <a:r>
              <a:rPr lang="en-US" sz="2799" dirty="0"/>
              <a:t/>
            </a:r>
            <a:br>
              <a:rPr lang="en-US" sz="2799" dirty="0"/>
            </a:b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80</a:t>
            </a:fld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989956" y="1916832"/>
            <a:ext cx="8913078" cy="377762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Water consumption by people = (12 – 15) liter / person  * 5 days (water cycle) * 1500 people = </a:t>
            </a:r>
            <a:r>
              <a:rPr lang="en-US" sz="2000" dirty="0" smtClean="0">
                <a:solidFill>
                  <a:srgbClr val="FF0000"/>
                </a:solidFill>
              </a:rPr>
              <a:t>105 m3 </a:t>
            </a:r>
            <a:r>
              <a:rPr lang="ar-SA" sz="2000" dirty="0" smtClean="0">
                <a:solidFill>
                  <a:srgbClr val="FF0000"/>
                </a:solidFill>
              </a:rPr>
              <a:t>/</a:t>
            </a:r>
            <a:r>
              <a:rPr lang="en-US" sz="2000" dirty="0" smtClean="0">
                <a:solidFill>
                  <a:srgbClr val="FF0000"/>
                </a:solidFill>
              </a:rPr>
              <a:t> 5 days.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Water consumption by firefighting system  according to NFPA 14 code = </a:t>
            </a:r>
            <a:r>
              <a:rPr lang="en-US" sz="2000" dirty="0" smtClean="0">
                <a:solidFill>
                  <a:srgbClr val="FF0000"/>
                </a:solidFill>
              </a:rPr>
              <a:t>102 m3.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/>
              <a:t>Total water consumption = 105 + 102 </a:t>
            </a:r>
            <a:r>
              <a:rPr lang="en-US" sz="2000" dirty="0" smtClean="0">
                <a:solidFill>
                  <a:srgbClr val="FF0000"/>
                </a:solidFill>
              </a:rPr>
              <a:t>= 207 m3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Water tank capacity = 210 m3 </a:t>
            </a:r>
            <a:r>
              <a:rPr lang="en-US" sz="2000" dirty="0" smtClean="0">
                <a:sym typeface="Wingdings" pitchFamily="2" charset="2"/>
              </a:rPr>
              <a:t>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Ok.</a:t>
            </a: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0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7948" y="624110"/>
            <a:ext cx="9583668" cy="1280890"/>
          </a:xfrm>
        </p:spPr>
        <p:txBody>
          <a:bodyPr>
            <a:normAutofit/>
          </a:bodyPr>
          <a:lstStyle/>
          <a:p>
            <a:pPr rtl="0"/>
            <a:r>
              <a:rPr lang="en-US" sz="3600" dirty="0"/>
              <a:t>Drainage system:</a:t>
            </a:r>
            <a:endParaRPr lang="ar-JO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81</a:t>
            </a:fld>
            <a:endParaRPr lang="en-US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452824"/>
              </p:ext>
            </p:extLst>
          </p:nvPr>
        </p:nvGraphicFramePr>
        <p:xfrm>
          <a:off x="1269876" y="2155168"/>
          <a:ext cx="3960440" cy="3960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3743"/>
                <a:gridCol w="1206697"/>
              </a:tblGrid>
              <a:tr h="813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uses</a:t>
                      </a:r>
                      <a:endParaRPr lang="en-GB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diameter (inch)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03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Water Closet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03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Urinal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03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Lavatory</a:t>
                      </a:r>
                      <a:endParaRPr lang="en-GB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13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Horizontal branch in each floor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03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Riser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4</a:t>
                      </a:r>
                      <a:endParaRPr lang="en-GB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13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Horizontal pipes between manholes</a:t>
                      </a:r>
                      <a:endParaRPr lang="en-GB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896" y="2164080"/>
            <a:ext cx="6607850" cy="396044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1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HVAC Design: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VRF system was used </a:t>
            </a:r>
            <a:r>
              <a:rPr lang="en-US" sz="1999" dirty="0" smtClean="0"/>
              <a:t>instead of </a:t>
            </a:r>
          </a:p>
          <a:p>
            <a:pPr marL="628462" indent="0">
              <a:buNone/>
            </a:pPr>
            <a:r>
              <a:rPr lang="en-US" sz="1999" dirty="0" smtClean="0"/>
              <a:t>VAV system.</a:t>
            </a:r>
          </a:p>
          <a:p>
            <a:pPr marL="971362" indent="-342900">
              <a:buFont typeface="Wingdings" pitchFamily="2" charset="2"/>
              <a:buChar char="Ø"/>
            </a:pPr>
            <a:r>
              <a:rPr lang="en-US" sz="1999" dirty="0" smtClean="0"/>
              <a:t>Main </a:t>
            </a:r>
            <a:r>
              <a:rPr lang="en-US" sz="1999" dirty="0"/>
              <a:t>component of VRF</a:t>
            </a:r>
            <a:br>
              <a:rPr lang="en-US" sz="1999" dirty="0"/>
            </a:br>
            <a:r>
              <a:rPr lang="en-US" sz="1999" dirty="0"/>
              <a:t>system is:</a:t>
            </a:r>
          </a:p>
          <a:p>
            <a:pPr marL="628461" indent="0">
              <a:buNone/>
            </a:pPr>
            <a:r>
              <a:rPr lang="en-US" sz="1999" dirty="0"/>
              <a:t>1- Outdoor unit.</a:t>
            </a:r>
          </a:p>
          <a:p>
            <a:pPr marL="628461" indent="0">
              <a:buNone/>
            </a:pPr>
            <a:r>
              <a:rPr lang="en-US" sz="1999" dirty="0"/>
              <a:t>2- Controller.</a:t>
            </a:r>
          </a:p>
          <a:p>
            <a:pPr marL="628461" indent="0">
              <a:buNone/>
            </a:pPr>
            <a:r>
              <a:rPr lang="en-US" sz="1999" dirty="0"/>
              <a:t>3- Fan coil (indoor units).</a:t>
            </a:r>
          </a:p>
          <a:p>
            <a:pPr marL="628461" indent="0">
              <a:buNone/>
            </a:pPr>
            <a:r>
              <a:rPr lang="en-US" sz="1999" dirty="0"/>
              <a:t>4- Ducts.</a:t>
            </a:r>
          </a:p>
          <a:p>
            <a:pPr marL="628461" indent="0">
              <a:buNone/>
            </a:pPr>
            <a:r>
              <a:rPr lang="en-US" sz="1999" dirty="0"/>
              <a:t>5- Diffusers. </a:t>
            </a:r>
          </a:p>
          <a:p>
            <a:pPr marL="971259">
              <a:buFont typeface="Wingdings" panose="05000000000000000000" pitchFamily="2" charset="2"/>
              <a:buChar char="Ø"/>
            </a:pPr>
            <a:endParaRPr lang="en-US" sz="1999" dirty="0"/>
          </a:p>
          <a:p>
            <a:endParaRPr lang="en-US" sz="1999" dirty="0"/>
          </a:p>
        </p:txBody>
      </p:sp>
      <p:pic>
        <p:nvPicPr>
          <p:cNvPr id="7" name="Picture 6" descr="نتيجة بحث الصور عن ‪vrf system‬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388" y="2708920"/>
            <a:ext cx="6161643" cy="38658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2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VRF Design: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Cooling load for building = </a:t>
            </a:r>
            <a:r>
              <a:rPr lang="en-US" sz="1999" dirty="0" smtClean="0"/>
              <a:t>281 </a:t>
            </a:r>
            <a:r>
              <a:rPr lang="en-US" sz="1999" dirty="0"/>
              <a:t>kW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/>
              <a:t>Outdoor unit was selected from Petra </a:t>
            </a:r>
            <a:r>
              <a:rPr lang="en-US" sz="1999" dirty="0" smtClean="0"/>
              <a:t>Company.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Series of DSP units was selected </a:t>
            </a:r>
          </a:p>
          <a:p>
            <a:pPr marL="971259">
              <a:buFont typeface="Wingdings" panose="05000000000000000000" pitchFamily="2" charset="2"/>
              <a:buChar char="Ø"/>
            </a:pPr>
            <a:endParaRPr lang="en-US" sz="1999" dirty="0"/>
          </a:p>
          <a:p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83</a:t>
            </a:fld>
            <a:endParaRPr lang="en-US"/>
          </a:p>
        </p:txBody>
      </p:sp>
      <p:pic>
        <p:nvPicPr>
          <p:cNvPr id="11266" name="Picture 2" descr="https://scontent.fjrs2-1.fna.fbcdn.net/v/t1.15752-9/32359649_1895745907142883_2100654799232958464_n.png?_nc_cat=0&amp;oh=200c9aca4ead2a5767c3dead24031e74&amp;oe=5B54F0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180" y="3717032"/>
            <a:ext cx="4176464" cy="265775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72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VRF Design: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Fan coil units was selected from Petra company.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RAC from Petra was chosen.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Diffusers </a:t>
            </a:r>
            <a:r>
              <a:rPr lang="en-US" sz="1999" dirty="0"/>
              <a:t>was selected from </a:t>
            </a:r>
            <a:r>
              <a:rPr lang="en-US" sz="1999" dirty="0" smtClean="0"/>
              <a:t>Air Tag company.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4 way blow from Air Tag was chosen .</a:t>
            </a:r>
            <a:endParaRPr lang="en-US" sz="1999" dirty="0"/>
          </a:p>
          <a:p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84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892" y="4077072"/>
            <a:ext cx="4105275" cy="20669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2"/>
          <a:stretch/>
        </p:blipFill>
        <p:spPr bwMode="auto">
          <a:xfrm>
            <a:off x="6440148" y="4077072"/>
            <a:ext cx="5229306" cy="206445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34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9359525" cy="4310666"/>
          </a:xfrm>
        </p:spPr>
        <p:txBody>
          <a:bodyPr>
            <a:normAutofit/>
          </a:bodyPr>
          <a:lstStyle/>
          <a:p>
            <a:r>
              <a:rPr lang="en-US" sz="1999" b="1" dirty="0"/>
              <a:t>VRF Design: 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Separated </a:t>
            </a:r>
            <a:r>
              <a:rPr lang="en-US" sz="1999" dirty="0"/>
              <a:t>system for fresh air was used</a:t>
            </a:r>
            <a:r>
              <a:rPr lang="en-US" sz="1999" dirty="0" smtClean="0"/>
              <a:t>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Revit was used to design the system.</a:t>
            </a:r>
          </a:p>
          <a:p>
            <a:pPr marL="971259">
              <a:buFont typeface="Wingdings" panose="05000000000000000000" pitchFamily="2" charset="2"/>
              <a:buChar char="Ø"/>
            </a:pPr>
            <a:r>
              <a:rPr lang="en-US" sz="1999" dirty="0" smtClean="0"/>
              <a:t>Duct sizing from Revit.</a:t>
            </a:r>
            <a:endParaRPr lang="en-US" sz="1999" dirty="0"/>
          </a:p>
          <a:p>
            <a:pPr marL="971259">
              <a:buFont typeface="Wingdings" panose="05000000000000000000" pitchFamily="2" charset="2"/>
              <a:buChar char="Ø"/>
            </a:pPr>
            <a:endParaRPr lang="en-US" sz="1999" dirty="0"/>
          </a:p>
          <a:p>
            <a:endParaRPr lang="en-US" sz="1999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85</a:t>
            </a:fld>
            <a:endParaRPr lang="en-US"/>
          </a:p>
        </p:txBody>
      </p:sp>
      <p:pic>
        <p:nvPicPr>
          <p:cNvPr id="9" name="صورة 8" descr="https://scontent.fjrs2-1.fna.fbcdn.net/v/t1.15752-9/31349661_2024253487839864_6322061962721099776_n.png?_nc_cat=0&amp;oh=fea4d1e8d2d510daee8f614a10c072ba&amp;oe=5B517C4C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16" y="3356992"/>
            <a:ext cx="4870277" cy="328498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743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2" y="1560860"/>
            <a:ext cx="10430809" cy="4310666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Distribution of HVAC system at first floor:</a:t>
            </a:r>
            <a:endParaRPr lang="en-US" sz="1999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86</a:t>
            </a:fld>
            <a:endParaRPr lang="en-US"/>
          </a:p>
        </p:txBody>
      </p:sp>
      <p:pic>
        <p:nvPicPr>
          <p:cNvPr id="11268" name="Picture 4" descr="https://scontent.fjrs2-1.fna.fbcdn.net/v/t1.15752-9/32387211_1894746440576163_1491776411168407552_n.jpg?_nc_cat=0&amp;oh=3aa6f97d0d74f94dcbad64cb2010a5c1&amp;oe=5B8B3CA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004" y="2258317"/>
            <a:ext cx="8064896" cy="457458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27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HVAC system: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3" y="1560860"/>
            <a:ext cx="3832977" cy="4310666"/>
          </a:xfrm>
        </p:spPr>
        <p:txBody>
          <a:bodyPr>
            <a:normAutofit/>
          </a:bodyPr>
          <a:lstStyle/>
          <a:p>
            <a:r>
              <a:rPr lang="en-US" sz="1999" b="1" dirty="0" smtClean="0"/>
              <a:t>Exhausting system: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Exhausting fan from Petra company was used.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PEXT fan was used.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87</a:t>
            </a:fld>
            <a:endParaRPr lang="en-US"/>
          </a:p>
        </p:txBody>
      </p:sp>
      <p:pic>
        <p:nvPicPr>
          <p:cNvPr id="8" name="صورة 7" descr="https://scontent.fjrs2-1.fna.fbcdn.net/v/t1.15752-9/31400919_2024085824523297_3513075247156822016_n.png?_nc_cat=0&amp;oh=95da0cf0eacc6fbca8d74968e4f503ee&amp;oe=5B51D2B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60" y="1628800"/>
            <a:ext cx="6768752" cy="4725144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884" y="4074599"/>
            <a:ext cx="3600400" cy="238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54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Elevators design: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322" y="1560860"/>
            <a:ext cx="10430809" cy="4310666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Elevators design: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Previous number of elevator = 3.</a:t>
            </a: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New number </a:t>
            </a:r>
            <a:r>
              <a:rPr lang="en-US" sz="2000" dirty="0">
                <a:solidFill>
                  <a:schemeClr val="tx1"/>
                </a:solidFill>
              </a:rPr>
              <a:t>of elevators = 4.</a:t>
            </a: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Car capacity = 3500 </a:t>
            </a:r>
            <a:r>
              <a:rPr lang="en-US" sz="2000" dirty="0" err="1">
                <a:solidFill>
                  <a:schemeClr val="tx1"/>
                </a:solidFill>
              </a:rPr>
              <a:t>Lb</a:t>
            </a:r>
            <a:r>
              <a:rPr lang="en-US" sz="2000" dirty="0">
                <a:solidFill>
                  <a:schemeClr val="tx1"/>
                </a:solidFill>
              </a:rPr>
              <a:t> (1600 Kg).</a:t>
            </a: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Car speed = 350 fpm.	</a:t>
            </a: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PHC (%) = 14.04.</a:t>
            </a: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I = 31.25 sec.</a:t>
            </a:r>
          </a:p>
          <a:p>
            <a:endParaRPr lang="en-US" sz="1999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8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Safety Design: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2034" y="1513231"/>
            <a:ext cx="8913078" cy="3777622"/>
          </a:xfrm>
        </p:spPr>
        <p:txBody>
          <a:bodyPr/>
          <a:lstStyle/>
          <a:p>
            <a:pPr algn="l" rtl="0"/>
            <a:r>
              <a:rPr lang="en-US" dirty="0" smtClean="0"/>
              <a:t>Automatic sprinkler system.</a:t>
            </a:r>
          </a:p>
          <a:p>
            <a:pPr algn="l" rtl="0"/>
            <a:r>
              <a:rPr lang="en-US" dirty="0" smtClean="0"/>
              <a:t>Extinguisher.</a:t>
            </a:r>
          </a:p>
          <a:p>
            <a:pPr algn="l" rtl="0"/>
            <a:r>
              <a:rPr lang="en-US" dirty="0" smtClean="0"/>
              <a:t>Hose station.</a:t>
            </a:r>
          </a:p>
          <a:p>
            <a:pPr algn="l" rtl="0"/>
            <a:r>
              <a:rPr lang="en-US" dirty="0" smtClean="0"/>
              <a:t>Warning signs.</a:t>
            </a:r>
          </a:p>
          <a:p>
            <a:pPr algn="l" rtl="0"/>
            <a:r>
              <a:rPr lang="en-US" dirty="0" smtClean="0"/>
              <a:t>Smoke detectors.</a:t>
            </a:r>
          </a:p>
          <a:p>
            <a:pPr algn="l" rtl="0"/>
            <a:r>
              <a:rPr lang="en-US" dirty="0" smtClean="0"/>
              <a:t>Evacuation. </a:t>
            </a:r>
          </a:p>
          <a:p>
            <a:pPr marL="0" indent="0" algn="l" rtl="0">
              <a:buNone/>
            </a:pPr>
            <a:endParaRPr lang="ar-J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462" y="4425599"/>
            <a:ext cx="1491553" cy="198353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837" y="4421167"/>
            <a:ext cx="3192425" cy="197128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8788" y="1484784"/>
            <a:ext cx="2133044" cy="212352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89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45940" y="4857017"/>
            <a:ext cx="3708400" cy="153543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596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52" y="5472"/>
            <a:ext cx="4150234" cy="5287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/>
              <a:t>Architectural </a:t>
            </a:r>
            <a:r>
              <a:rPr lang="en-US" sz="3200" dirty="0" smtClean="0"/>
              <a:t>Design:</a:t>
            </a:r>
            <a:endParaRPr lang="ar-J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2284" y="153922"/>
            <a:ext cx="5752682" cy="485411"/>
          </a:xfrm>
        </p:spPr>
        <p:txBody>
          <a:bodyPr/>
          <a:lstStyle/>
          <a:p>
            <a:r>
              <a:rPr lang="en-US" dirty="0" smtClean="0"/>
              <a:t>Basement Floor: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995" y="534270"/>
            <a:ext cx="7150361" cy="632373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494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297379"/>
            <a:ext cx="8909366" cy="1280556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/>
              <a:t>Distribution of fire suppression system in </a:t>
            </a:r>
            <a:r>
              <a:rPr lang="en-US" sz="2799" dirty="0" smtClean="0"/>
              <a:t>first floor</a:t>
            </a:r>
            <a:r>
              <a:rPr lang="en-US" sz="2799" dirty="0"/>
              <a:t>:</a:t>
            </a: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04" y="1799815"/>
            <a:ext cx="8039100" cy="44481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748" y="1799815"/>
            <a:ext cx="2387923" cy="136157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18748" y="3501008"/>
            <a:ext cx="2387923" cy="12805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799" dirty="0" smtClean="0"/>
              <a:t>Hose Station</a:t>
            </a:r>
            <a:endParaRPr lang="ar-JO" sz="2799" dirty="0"/>
          </a:p>
        </p:txBody>
      </p:sp>
    </p:spTree>
    <p:extLst>
      <p:ext uri="{BB962C8B-B14F-4D97-AF65-F5344CB8AC3E}">
        <p14:creationId xmlns:p14="http://schemas.microsoft.com/office/powerpoint/2010/main" val="356265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297379"/>
            <a:ext cx="8909366" cy="1280556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/>
              <a:t>Distribution of fire suppression system in </a:t>
            </a:r>
            <a:r>
              <a:rPr lang="en-US" sz="2799" dirty="0" smtClean="0"/>
              <a:t>fourth floor</a:t>
            </a:r>
            <a:r>
              <a:rPr lang="en-US" sz="2799" dirty="0"/>
              <a:t>:</a:t>
            </a:r>
            <a:endParaRPr lang="ar-JO" sz="2799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748" y="1799815"/>
            <a:ext cx="2387923" cy="136157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18748" y="3501008"/>
            <a:ext cx="2387923" cy="43204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799" dirty="0" smtClean="0"/>
              <a:t>Hose Station</a:t>
            </a:r>
            <a:endParaRPr lang="ar-JO" sz="2799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80" y="1799815"/>
            <a:ext cx="8543925" cy="43719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6921" y="4295789"/>
            <a:ext cx="1171575" cy="97155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118748" y="5630072"/>
            <a:ext cx="2387923" cy="43204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sprinkler</a:t>
            </a:r>
            <a:endParaRPr lang="ar-JO" sz="2799" dirty="0"/>
          </a:p>
        </p:txBody>
      </p:sp>
    </p:spTree>
    <p:extLst>
      <p:ext uri="{BB962C8B-B14F-4D97-AF65-F5344CB8AC3E}">
        <p14:creationId xmlns:p14="http://schemas.microsoft.com/office/powerpoint/2010/main" val="317883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1830" y="527725"/>
            <a:ext cx="8909366" cy="885239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 smtClean="0"/>
              <a:t>Evacuation System in Ground Floor:</a:t>
            </a:r>
            <a:endParaRPr lang="ar-JO" sz="27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700" y="1730188"/>
            <a:ext cx="3168352" cy="150873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56" y="1730010"/>
            <a:ext cx="7258050" cy="43434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700" y="3901710"/>
            <a:ext cx="2245488" cy="157711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686700" y="3233741"/>
            <a:ext cx="3168352" cy="8852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799" dirty="0" smtClean="0"/>
              <a:t>Emergency sign</a:t>
            </a:r>
            <a:endParaRPr lang="ar-JO" sz="2799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686700" y="5622533"/>
            <a:ext cx="3168352" cy="8852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799" dirty="0" smtClean="0"/>
              <a:t>Speakers</a:t>
            </a:r>
            <a:endParaRPr lang="ar-JO" sz="2799" dirty="0"/>
          </a:p>
        </p:txBody>
      </p:sp>
    </p:spTree>
    <p:extLst>
      <p:ext uri="{BB962C8B-B14F-4D97-AF65-F5344CB8AC3E}">
        <p14:creationId xmlns:p14="http://schemas.microsoft.com/office/powerpoint/2010/main" val="185437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1830" y="527725"/>
            <a:ext cx="8909366" cy="885239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 smtClean="0"/>
              <a:t>Fire alarm System in Third Floor:</a:t>
            </a:r>
            <a:endParaRPr lang="ar-JO" sz="27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93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686700" y="3233741"/>
            <a:ext cx="3168352" cy="8852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799" dirty="0" smtClean="0"/>
              <a:t>Smoke Detector</a:t>
            </a:r>
            <a:endParaRPr lang="ar-JO" sz="2799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20" y="1954113"/>
            <a:ext cx="7019925" cy="40671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748" y="1688093"/>
            <a:ext cx="1666875" cy="12668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12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1830" y="527725"/>
            <a:ext cx="8909366" cy="885239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 smtClean="0"/>
              <a:t>Reflected Ceiling for first floor.</a:t>
            </a:r>
            <a:endParaRPr lang="ar-JO" sz="27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94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686700" y="3233741"/>
            <a:ext cx="3168352" cy="8852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799" dirty="0" smtClean="0"/>
              <a:t>Smoke Detector</a:t>
            </a:r>
            <a:endParaRPr lang="ar-JO" sz="2799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748" y="1688093"/>
            <a:ext cx="1666875" cy="12668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12" y="1547522"/>
            <a:ext cx="7696200" cy="425767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90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1830" y="527725"/>
            <a:ext cx="8909366" cy="885239"/>
          </a:xfrm>
        </p:spPr>
        <p:txBody>
          <a:bodyPr>
            <a:normAutofit/>
          </a:bodyPr>
          <a:lstStyle/>
          <a:p>
            <a:pPr algn="l" rtl="0"/>
            <a:r>
              <a:rPr lang="en-US" sz="2799" dirty="0" smtClean="0"/>
              <a:t> Above Reflected Ceiling for first floor.</a:t>
            </a:r>
            <a:endParaRPr lang="ar-JO" sz="2799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95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686700" y="3233741"/>
            <a:ext cx="3168352" cy="8852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799" dirty="0" smtClean="0"/>
              <a:t>Smoke Detector</a:t>
            </a:r>
            <a:endParaRPr lang="ar-JO" sz="2799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748" y="1688093"/>
            <a:ext cx="1666875" cy="12668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74" y="1652384"/>
            <a:ext cx="8153400" cy="4467225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223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174" y="692695"/>
            <a:ext cx="8909366" cy="885239"/>
          </a:xfrm>
        </p:spPr>
        <p:txBody>
          <a:bodyPr>
            <a:normAutofit/>
          </a:bodyPr>
          <a:lstStyle/>
          <a:p>
            <a:r>
              <a:rPr lang="en-US" sz="2800" dirty="0"/>
              <a:t>Quantity </a:t>
            </a:r>
            <a:r>
              <a:rPr lang="en-US" sz="2800" dirty="0" smtClean="0"/>
              <a:t>Survey: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EFA0A-2F20-4B60-98C6-5FFDA469AA1C}" type="slidenum">
              <a:rPr lang="en-US" smtClean="0"/>
              <a:t>96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76551"/>
              </p:ext>
            </p:extLst>
          </p:nvPr>
        </p:nvGraphicFramePr>
        <p:xfrm>
          <a:off x="1828174" y="1622903"/>
          <a:ext cx="9145016" cy="34159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508"/>
                <a:gridCol w="4572508"/>
              </a:tblGrid>
              <a:tr h="4326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Stage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4,003,069.69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Finishing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5,758,084.00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Mechanical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1,824,387.00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261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Electrical work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161,725.00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63927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project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11,747,265 NIS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  <a:tr h="479459">
                <a:tc>
                  <a:txBody>
                    <a:bodyPr/>
                    <a:lstStyle/>
                    <a:p>
                      <a:pPr marL="0" marR="0" lvl="0" indent="0" algn="ctr" defTabSz="45706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cost</a:t>
                      </a:r>
                      <a:endParaRPr lang="en-US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2" marR="6856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1,518.00 NIS/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kern="12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90" marR="58390" marT="0" marB="0" anchor="ctr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030516" y="4581128"/>
            <a:ext cx="314093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8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427FAC-CD3A-494C-985C-09E26C5EA507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40262f94-9f35-4ac3-9a90-690165a166b7"/>
    <ds:schemaRef ds:uri="a4f35948-e619-41b3-aa29-22878b09cfd2"/>
  </ds:schemaRefs>
</ds:datastoreItem>
</file>

<file path=customXml/itemProps2.xml><?xml version="1.0" encoding="utf-8"?>
<ds:datastoreItem xmlns:ds="http://schemas.openxmlformats.org/officeDocument/2006/customXml" ds:itemID="{B11D6E40-F509-498A-BF02-00C895783B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ED73A5-C2D2-4D49-BB89-167E8E32C9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13672</TotalTime>
  <Words>2134</Words>
  <Application>Microsoft Office PowerPoint</Application>
  <PresentationFormat>Custom</PresentationFormat>
  <Paragraphs>845</Paragraphs>
  <Slides>96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96</vt:i4>
      </vt:variant>
    </vt:vector>
  </HeadingPairs>
  <TitlesOfParts>
    <vt:vector size="98" baseType="lpstr">
      <vt:lpstr>Wisp</vt:lpstr>
      <vt:lpstr>Worksheet</vt:lpstr>
      <vt:lpstr>PowerPoint Presentation</vt:lpstr>
      <vt:lpstr>Contents:</vt:lpstr>
      <vt:lpstr>Introduction:</vt:lpstr>
      <vt:lpstr>Site Analysis: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Architectural Design:</vt:lpstr>
      <vt:lpstr>Location of sections on plan</vt:lpstr>
      <vt:lpstr>Architectural Design:</vt:lpstr>
      <vt:lpstr>Architectural Design:</vt:lpstr>
      <vt:lpstr>Environmental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Thermal Design:</vt:lpstr>
      <vt:lpstr>Acoustical Design: </vt:lpstr>
      <vt:lpstr>Acoustical Design: </vt:lpstr>
      <vt:lpstr>Acoustical Design: </vt:lpstr>
      <vt:lpstr>Acoustical Design: </vt:lpstr>
      <vt:lpstr>Acoustical Design:</vt:lpstr>
      <vt:lpstr>Acoustical Design:</vt:lpstr>
      <vt:lpstr>Acoustical Design:</vt:lpstr>
      <vt:lpstr>Acoustical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Structural Design:</vt:lpstr>
      <vt:lpstr>Electrical Design:</vt:lpstr>
      <vt:lpstr>Electrical Design:</vt:lpstr>
      <vt:lpstr>Lighting Design:</vt:lpstr>
      <vt:lpstr>Lighting Design:</vt:lpstr>
      <vt:lpstr>Electrical Design:</vt:lpstr>
      <vt:lpstr>Mechanical Design:</vt:lpstr>
      <vt:lpstr>Water supply distribution: </vt:lpstr>
      <vt:lpstr>Water supply distribution: </vt:lpstr>
      <vt:lpstr>Water supply distribution: </vt:lpstr>
      <vt:lpstr>Water supply distribution: </vt:lpstr>
      <vt:lpstr>Water consumption: </vt:lpstr>
      <vt:lpstr>Drainage system:</vt:lpstr>
      <vt:lpstr>HVAC system:</vt:lpstr>
      <vt:lpstr>HVAC system:</vt:lpstr>
      <vt:lpstr>HVAC system:</vt:lpstr>
      <vt:lpstr>HVAC system:</vt:lpstr>
      <vt:lpstr>HVAC system:</vt:lpstr>
      <vt:lpstr>HVAC system:</vt:lpstr>
      <vt:lpstr>Elevators design:</vt:lpstr>
      <vt:lpstr>Safety Design:</vt:lpstr>
      <vt:lpstr>Distribution of fire suppression system in first floor:</vt:lpstr>
      <vt:lpstr>Distribution of fire suppression system in fourth floor:</vt:lpstr>
      <vt:lpstr>Evacuation System in Ground Floor:</vt:lpstr>
      <vt:lpstr>Fire alarm System in Third Floor:</vt:lpstr>
      <vt:lpstr>Reflected Ceiling for first floor.</vt:lpstr>
      <vt:lpstr> Above Reflected Ceiling for first floor.</vt:lpstr>
      <vt:lpstr>Quantity Survey: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Of Elderly</dc:title>
  <dc:creator>OSAID</dc:creator>
  <cp:lastModifiedBy>Anan Bobali</cp:lastModifiedBy>
  <cp:revision>276</cp:revision>
  <dcterms:created xsi:type="dcterms:W3CDTF">2017-05-08T06:29:37Z</dcterms:created>
  <dcterms:modified xsi:type="dcterms:W3CDTF">2018-05-13T22:23:32Z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74063900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