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988" autoAdjust="0"/>
    <p:restoredTop sz="94660"/>
  </p:normalViewPr>
  <p:slideViewPr>
    <p:cSldViewPr snapToGrid="0">
      <p:cViewPr>
        <p:scale>
          <a:sx n="81" d="100"/>
          <a:sy n="81" d="100"/>
        </p:scale>
        <p:origin x="-186"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a:xfrm>
            <a:off x="5332412" y="5883275"/>
            <a:ext cx="4324044" cy="365125"/>
          </a:xfrm>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1989229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6A9A3BF-AF23-4D50-832A-114BE0CBBC1C}" type="datetimeFigureOut">
              <a:rPr lang="ar-JO" smtClean="0"/>
              <a:t>11/05/1442</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197840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3881307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3244716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8919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41393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3986738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391811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416644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a:xfrm>
            <a:off x="10951856" y="5867131"/>
            <a:ext cx="551167" cy="365125"/>
          </a:xfrm>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595547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6A9A3BF-AF23-4D50-832A-114BE0CBBC1C}" type="datetimeFigureOut">
              <a:rPr lang="ar-JO" smtClean="0"/>
              <a:t>11/05/1442</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14054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6A9A3BF-AF23-4D50-832A-114BE0CBBC1C}" type="datetimeFigureOut">
              <a:rPr lang="ar-JO" smtClean="0"/>
              <a:t>11/05/1442</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1634619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6A9A3BF-AF23-4D50-832A-114BE0CBBC1C}" type="datetimeFigureOut">
              <a:rPr lang="ar-JO" smtClean="0"/>
              <a:t>11/05/1442</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695771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6A9A3BF-AF23-4D50-832A-114BE0CBBC1C}" type="datetimeFigureOut">
              <a:rPr lang="ar-JO" smtClean="0"/>
              <a:t>11/05/1442</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1061810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A9A3BF-AF23-4D50-832A-114BE0CBBC1C}" type="datetimeFigureOut">
              <a:rPr lang="ar-JO" smtClean="0"/>
              <a:t>11/05/1442</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310101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6A9A3BF-AF23-4D50-832A-114BE0CBBC1C}" type="datetimeFigureOut">
              <a:rPr lang="ar-JO" smtClean="0"/>
              <a:t>11/05/1442</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2092716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6A9A3BF-AF23-4D50-832A-114BE0CBBC1C}" type="datetimeFigureOut">
              <a:rPr lang="ar-JO" smtClean="0"/>
              <a:t>11/05/1442</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5156C94E-AD95-46DB-A609-7BDD5F4A3874}" type="slidenum">
              <a:rPr lang="ar-JO" smtClean="0"/>
              <a:t>‹#›</a:t>
            </a:fld>
            <a:endParaRPr lang="ar-JO"/>
          </a:p>
        </p:txBody>
      </p:sp>
    </p:spTree>
    <p:extLst>
      <p:ext uri="{BB962C8B-B14F-4D97-AF65-F5344CB8AC3E}">
        <p14:creationId xmlns:p14="http://schemas.microsoft.com/office/powerpoint/2010/main" val="444629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6A9A3BF-AF23-4D50-832A-114BE0CBBC1C}" type="datetimeFigureOut">
              <a:rPr lang="ar-JO" smtClean="0"/>
              <a:t>11/05/1442</a:t>
            </a:fld>
            <a:endParaRPr lang="ar-JO"/>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JO"/>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156C94E-AD95-46DB-A609-7BDD5F4A3874}" type="slidenum">
              <a:rPr lang="ar-JO" smtClean="0"/>
              <a:t>‹#›</a:t>
            </a:fld>
            <a:endParaRPr lang="ar-JO"/>
          </a:p>
        </p:txBody>
      </p:sp>
    </p:spTree>
    <p:extLst>
      <p:ext uri="{BB962C8B-B14F-4D97-AF65-F5344CB8AC3E}">
        <p14:creationId xmlns:p14="http://schemas.microsoft.com/office/powerpoint/2010/main" val="399040745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Seniors Assistant </a:t>
            </a:r>
            <a:r>
              <a:rPr lang="en-US" dirty="0" smtClean="0"/>
              <a:t/>
            </a:r>
            <a:br>
              <a:rPr lang="en-US" dirty="0" smtClean="0"/>
            </a:br>
            <a:r>
              <a:rPr lang="en-US" dirty="0" smtClean="0"/>
              <a:t>&amp; </a:t>
            </a:r>
            <a:r>
              <a:rPr lang="en-US" sz="4800" b="1" dirty="0" smtClean="0"/>
              <a:t>Seniors Assistive Launcher</a:t>
            </a:r>
            <a:r>
              <a:rPr lang="en-US" dirty="0" smtClean="0"/>
              <a:t>.</a:t>
            </a:r>
            <a:endParaRPr lang="ar-JO" dirty="0"/>
          </a:p>
        </p:txBody>
      </p:sp>
      <p:sp>
        <p:nvSpPr>
          <p:cNvPr id="3" name="عنوان فرعي 2"/>
          <p:cNvSpPr>
            <a:spLocks noGrp="1"/>
          </p:cNvSpPr>
          <p:nvPr>
            <p:ph type="subTitle" idx="1"/>
          </p:nvPr>
        </p:nvSpPr>
        <p:spPr>
          <a:xfrm>
            <a:off x="4672112" y="5920227"/>
            <a:ext cx="6845979" cy="647999"/>
          </a:xfrm>
        </p:spPr>
        <p:txBody>
          <a:bodyPr>
            <a:normAutofit fontScale="70000" lnSpcReduction="20000"/>
          </a:bodyPr>
          <a:lstStyle/>
          <a:p>
            <a:r>
              <a:rPr lang="en-US" sz="2900" dirty="0"/>
              <a:t>S</a:t>
            </a:r>
            <a:r>
              <a:rPr lang="en-US" sz="2900" dirty="0" smtClean="0"/>
              <a:t>tudents </a:t>
            </a:r>
            <a:r>
              <a:rPr lang="en-US" sz="2900" dirty="0"/>
              <a:t>:</a:t>
            </a:r>
            <a:r>
              <a:rPr lang="en-US" sz="2900" b="1" dirty="0"/>
              <a:t>Rahaf </a:t>
            </a:r>
            <a:r>
              <a:rPr lang="en-US" sz="2900" b="1" dirty="0" err="1"/>
              <a:t>Qawariq</a:t>
            </a:r>
            <a:r>
              <a:rPr lang="en-US" sz="2900" b="1" dirty="0"/>
              <a:t>, </a:t>
            </a:r>
            <a:r>
              <a:rPr lang="en-US" sz="2900" b="1" dirty="0" err="1"/>
              <a:t>Ru'a</a:t>
            </a:r>
            <a:r>
              <a:rPr lang="en-US" sz="2900" b="1" dirty="0"/>
              <a:t> </a:t>
            </a:r>
            <a:r>
              <a:rPr lang="en-US" sz="2900" b="1" dirty="0" err="1"/>
              <a:t>Abadi</a:t>
            </a:r>
            <a:r>
              <a:rPr lang="en-US" dirty="0" smtClean="0"/>
              <a:t>.</a:t>
            </a:r>
          </a:p>
          <a:p>
            <a:r>
              <a:rPr lang="en-US" dirty="0" smtClean="0"/>
              <a:t> </a:t>
            </a:r>
            <a:endParaRPr lang="ar-JO"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6926" y="4044462"/>
            <a:ext cx="2080361" cy="1476620"/>
          </a:xfrm>
          <a:prstGeom prst="rect">
            <a:avLst/>
          </a:prstGeom>
        </p:spPr>
      </p:pic>
    </p:spTree>
    <p:extLst>
      <p:ext uri="{BB962C8B-B14F-4D97-AF65-F5344CB8AC3E}">
        <p14:creationId xmlns:p14="http://schemas.microsoft.com/office/powerpoint/2010/main" val="28513468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81292" y="312313"/>
            <a:ext cx="6204376" cy="653603"/>
          </a:xfrm>
        </p:spPr>
        <p:txBody>
          <a:bodyPr>
            <a:normAutofit fontScale="90000"/>
          </a:bodyPr>
          <a:lstStyle/>
          <a:p>
            <a:r>
              <a:rPr lang="en-US" dirty="0"/>
              <a:t>Methods and Techniques</a:t>
            </a:r>
            <a:endParaRPr lang="ar-JO" dirty="0"/>
          </a:p>
        </p:txBody>
      </p:sp>
      <p:sp>
        <p:nvSpPr>
          <p:cNvPr id="3" name="عنصر نائب للمحتوى 2"/>
          <p:cNvSpPr>
            <a:spLocks noGrp="1"/>
          </p:cNvSpPr>
          <p:nvPr>
            <p:ph idx="1"/>
          </p:nvPr>
        </p:nvSpPr>
        <p:spPr>
          <a:xfrm>
            <a:off x="1711837" y="1297729"/>
            <a:ext cx="10480163" cy="1171977"/>
          </a:xfrm>
        </p:spPr>
        <p:txBody>
          <a:bodyPr/>
          <a:lstStyle/>
          <a:p>
            <a:pPr algn="l" rtl="0"/>
            <a:r>
              <a:rPr lang="en-US" dirty="0"/>
              <a:t>main </a:t>
            </a:r>
            <a:r>
              <a:rPr lang="en-US" dirty="0" smtClean="0"/>
              <a:t>pages</a:t>
            </a:r>
            <a:endParaRPr lang="en-US" dirty="0"/>
          </a:p>
          <a:p>
            <a:pPr marL="0" indent="0" algn="l" rtl="0">
              <a:buNone/>
            </a:pPr>
            <a:r>
              <a:rPr lang="en-US" dirty="0" smtClean="0"/>
              <a:t>     </a:t>
            </a:r>
            <a:endParaRPr lang="ar-JO"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6145" y="2081106"/>
            <a:ext cx="1829066" cy="3646555"/>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6922" y="2081107"/>
            <a:ext cx="1829015" cy="3646454"/>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7474" y="2081106"/>
            <a:ext cx="1817439" cy="3646455"/>
          </a:xfrm>
          <a:prstGeom prst="rect">
            <a:avLst/>
          </a:prstGeom>
        </p:spPr>
      </p:pic>
      <p:pic>
        <p:nvPicPr>
          <p:cNvPr id="7" name="صورة 6" descr="لا يتوفر وصف."/>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55121" y="2081106"/>
            <a:ext cx="1906073" cy="3646455"/>
          </a:xfrm>
          <a:prstGeom prst="rect">
            <a:avLst/>
          </a:prstGeom>
          <a:ln>
            <a:noFill/>
          </a:ln>
          <a:effectLst>
            <a:outerShdw blurRad="292100" dist="139700" dir="2700000" algn="tl" rotWithShape="0">
              <a:srgbClr val="333333">
                <a:alpha val="65000"/>
              </a:srgbClr>
            </a:outerShdw>
          </a:effectLst>
        </p:spPr>
      </p:pic>
      <p:sp>
        <p:nvSpPr>
          <p:cNvPr id="8" name="مربع نص 7"/>
          <p:cNvSpPr txBox="1"/>
          <p:nvPr/>
        </p:nvSpPr>
        <p:spPr>
          <a:xfrm>
            <a:off x="2536922" y="6141606"/>
            <a:ext cx="9066727" cy="369332"/>
          </a:xfrm>
          <a:prstGeom prst="rect">
            <a:avLst/>
          </a:prstGeom>
          <a:noFill/>
        </p:spPr>
        <p:txBody>
          <a:bodyPr wrap="square" rtlCol="1">
            <a:spAutoFit/>
          </a:bodyPr>
          <a:lstStyle/>
          <a:p>
            <a:pPr algn="l" rtl="0"/>
            <a:r>
              <a:rPr lang="en-US" dirty="0" smtClean="0"/>
              <a:t>Splash screen                  sign up screen                         log in screen                       log out screen </a:t>
            </a:r>
            <a:endParaRPr lang="ar-JO" dirty="0"/>
          </a:p>
        </p:txBody>
      </p:sp>
    </p:spTree>
    <p:extLst>
      <p:ext uri="{BB962C8B-B14F-4D97-AF65-F5344CB8AC3E}">
        <p14:creationId xmlns:p14="http://schemas.microsoft.com/office/powerpoint/2010/main" val="819744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636572" y="0"/>
            <a:ext cx="5212703" cy="885423"/>
          </a:xfrm>
        </p:spPr>
        <p:txBody>
          <a:bodyPr/>
          <a:lstStyle/>
          <a:p>
            <a:r>
              <a:rPr lang="en-US" dirty="0"/>
              <a:t>Seniors Pages</a:t>
            </a:r>
            <a:endParaRPr lang="ar-JO" dirty="0"/>
          </a:p>
        </p:txBody>
      </p:sp>
      <p:pic>
        <p:nvPicPr>
          <p:cNvPr id="4" name="عنصر نائب للمحتوى 3" descr="C:\Users\Rahaf\Desktop\grad project1\131398234_398145394757605_5774634546964791303_n.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29262" y="1752918"/>
            <a:ext cx="1817074" cy="3347115"/>
          </a:xfrm>
          <a:prstGeom prst="rect">
            <a:avLst/>
          </a:prstGeom>
          <a:ln>
            <a:noFill/>
          </a:ln>
          <a:effectLst>
            <a:outerShdw blurRad="292100" dist="139700" dir="2700000" algn="tl" rotWithShape="0">
              <a:srgbClr val="333333">
                <a:alpha val="65000"/>
              </a:srgbClr>
            </a:outerShdw>
          </a:effectLst>
        </p:spPr>
      </p:pic>
      <p:pic>
        <p:nvPicPr>
          <p:cNvPr id="5" name="صورة 4" descr="C:\Users\Rahaf\Downloads\131441061_713380702943726_5558568179949464487_n.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3815" y="1752917"/>
            <a:ext cx="1771526" cy="3347115"/>
          </a:xfrm>
          <a:prstGeom prst="rect">
            <a:avLst/>
          </a:prstGeom>
          <a:ln>
            <a:noFill/>
          </a:ln>
          <a:effectLst>
            <a:outerShdw blurRad="292100" dist="139700" dir="2700000" algn="tl" rotWithShape="0">
              <a:srgbClr val="333333">
                <a:alpha val="65000"/>
              </a:srgbClr>
            </a:outerShdw>
          </a:effectLst>
        </p:spPr>
      </p:pic>
      <p:pic>
        <p:nvPicPr>
          <p:cNvPr id="1026" name="Picture 2" descr="https://scontent.fjrs11-1.fna.fbcdn.net/v/t1.15752-9/s851x315/132929751_713178299402576_1515768803983092391_n.png?_nc_cat=106&amp;ccb=2&amp;_nc_sid=58c789&amp;_nc_ohc=pk-T4gAULLMAX9U4CW5&amp;_nc_ht=scontent.fjrs11-1.fna&amp;_nc_tp=30&amp;oh=4bc91ad1c4898b884fc8710cbcbad838&amp;oe=600A774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2820" y="1752917"/>
            <a:ext cx="1698983" cy="3344395"/>
          </a:xfrm>
          <a:prstGeom prst="rect">
            <a:avLst/>
          </a:prstGeom>
          <a:noFill/>
          <a:extLst>
            <a:ext uri="{909E8E84-426E-40DD-AFC4-6F175D3DCCD1}">
              <a14:hiddenFill xmlns:a14="http://schemas.microsoft.com/office/drawing/2010/main">
                <a:solidFill>
                  <a:srgbClr val="FFFFFF"/>
                </a:solidFill>
              </a14:hiddenFill>
            </a:ext>
          </a:extLst>
        </p:spPr>
      </p:pic>
      <p:pic>
        <p:nvPicPr>
          <p:cNvPr id="6" name="صورة 5"/>
          <p:cNvPicPr>
            <a:picLocks noChangeAspect="1"/>
          </p:cNvPicPr>
          <p:nvPr/>
        </p:nvPicPr>
        <p:blipFill>
          <a:blip r:embed="rId5"/>
          <a:stretch>
            <a:fillRect/>
          </a:stretch>
        </p:blipFill>
        <p:spPr>
          <a:xfrm>
            <a:off x="7979282" y="1734834"/>
            <a:ext cx="1715653" cy="3362478"/>
          </a:xfrm>
          <a:prstGeom prst="rect">
            <a:avLst/>
          </a:prstGeom>
        </p:spPr>
      </p:pic>
      <p:pic>
        <p:nvPicPr>
          <p:cNvPr id="7" name="صورة 6"/>
          <p:cNvPicPr>
            <a:picLocks noChangeAspect="1"/>
          </p:cNvPicPr>
          <p:nvPr/>
        </p:nvPicPr>
        <p:blipFill>
          <a:blip r:embed="rId6"/>
          <a:stretch>
            <a:fillRect/>
          </a:stretch>
        </p:blipFill>
        <p:spPr>
          <a:xfrm>
            <a:off x="10038287" y="1734834"/>
            <a:ext cx="1716167" cy="3362477"/>
          </a:xfrm>
          <a:prstGeom prst="rect">
            <a:avLst/>
          </a:prstGeom>
        </p:spPr>
      </p:pic>
    </p:spTree>
    <p:extLst>
      <p:ext uri="{BB962C8B-B14F-4D97-AF65-F5344CB8AC3E}">
        <p14:creationId xmlns:p14="http://schemas.microsoft.com/office/powerpoint/2010/main" val="3550672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content.xx.fbcdn.net/v/t1.15752-9/s851x315/133349386_1020732225112697_5750072760500059738_n.jpg?_nc_cat=107&amp;ccb=2&amp;_nc_sid=58c789&amp;_nc_ohc=tCw7R6CMw98AX8sQQY-&amp;_nc_ad=z-m&amp;_nc_cid=0&amp;_nc_ht=scontent.xx&amp;tp=7&amp;oh=7a50f6c840ab338add5bd619dcff09ec&amp;oe=600B63B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45710" y="1922268"/>
            <a:ext cx="1689917" cy="33691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content.fjrs11-1.fna.fbcdn.net/v/t1.15752-9/s851x315/132553829_3684183761639831_4053259178741337791_n.png?_nc_cat=106&amp;ccb=2&amp;_nc_sid=58c789&amp;_nc_ohc=pgVOuSDBba0AX94ysMn&amp;_nc_ht=scontent.fjrs11-1.fna&amp;_nc_tp=30&amp;oh=76edfbd41edde0637d99d94445453d04&amp;oe=600D89C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1219" y="1922268"/>
            <a:ext cx="1679221" cy="3369138"/>
          </a:xfrm>
          <a:prstGeom prst="rect">
            <a:avLst/>
          </a:prstGeom>
          <a:noFill/>
          <a:extLst>
            <a:ext uri="{909E8E84-426E-40DD-AFC4-6F175D3DCCD1}">
              <a14:hiddenFill xmlns:a14="http://schemas.microsoft.com/office/drawing/2010/main">
                <a:solidFill>
                  <a:srgbClr val="FFFFFF"/>
                </a:solidFill>
              </a14:hiddenFill>
            </a:ext>
          </a:extLst>
        </p:spPr>
      </p:pic>
      <p:pic>
        <p:nvPicPr>
          <p:cNvPr id="6" name="صورة 5" descr="لا يتوفر وصف."/>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9667" y="1922268"/>
            <a:ext cx="1751443" cy="3369138"/>
          </a:xfrm>
          <a:prstGeom prst="rect">
            <a:avLst/>
          </a:prstGeom>
          <a:ln>
            <a:noFill/>
          </a:ln>
          <a:effectLst>
            <a:outerShdw blurRad="292100" dist="139700" dir="2700000" algn="tl" rotWithShape="0">
              <a:srgbClr val="333333">
                <a:alpha val="65000"/>
              </a:srgbClr>
            </a:outerShdw>
          </a:effectLst>
        </p:spPr>
      </p:pic>
      <p:pic>
        <p:nvPicPr>
          <p:cNvPr id="7" name="صورة 6" descr="لا يتوفر وصف."/>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30338" y="1922269"/>
            <a:ext cx="1671240" cy="3369138"/>
          </a:xfrm>
          <a:prstGeom prst="rect">
            <a:avLst/>
          </a:prstGeom>
          <a:ln>
            <a:noFill/>
          </a:ln>
          <a:effectLst>
            <a:outerShdw blurRad="292100" dist="139700" dir="2700000" algn="tl" rotWithShape="0">
              <a:srgbClr val="333333">
                <a:alpha val="65000"/>
              </a:srgbClr>
            </a:outerShdw>
          </a:effectLst>
        </p:spPr>
      </p:pic>
      <p:pic>
        <p:nvPicPr>
          <p:cNvPr id="8" name="صورة 7" descr="لا يتوفر وصف."/>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00806" y="1922268"/>
            <a:ext cx="1748512" cy="33691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8410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57809" y="312312"/>
            <a:ext cx="5006641" cy="1065727"/>
          </a:xfrm>
        </p:spPr>
        <p:txBody>
          <a:bodyPr/>
          <a:lstStyle/>
          <a:p>
            <a:r>
              <a:rPr lang="en-US" b="1" dirty="0"/>
              <a:t>Navigation </a:t>
            </a:r>
            <a:endParaRPr lang="ar-JO" dirty="0"/>
          </a:p>
        </p:txBody>
      </p:sp>
      <p:sp>
        <p:nvSpPr>
          <p:cNvPr id="3" name="عنصر نائب للمحتوى 2"/>
          <p:cNvSpPr>
            <a:spLocks noGrp="1"/>
          </p:cNvSpPr>
          <p:nvPr>
            <p:ph idx="1"/>
          </p:nvPr>
        </p:nvSpPr>
        <p:spPr>
          <a:xfrm>
            <a:off x="1484310" y="1674255"/>
            <a:ext cx="10119555" cy="4116946"/>
          </a:xfrm>
        </p:spPr>
        <p:txBody>
          <a:bodyPr/>
          <a:lstStyle/>
          <a:p>
            <a:pPr algn="l" rtl="0"/>
            <a:r>
              <a:rPr lang="en-US" dirty="0"/>
              <a:t>Stack </a:t>
            </a:r>
            <a:r>
              <a:rPr lang="en-US" dirty="0" smtClean="0"/>
              <a:t>Navigator.</a:t>
            </a:r>
          </a:p>
          <a:p>
            <a:pPr algn="l" rtl="0"/>
            <a:r>
              <a:rPr lang="en-US" dirty="0" smtClean="0"/>
              <a:t>Switch Navigator.</a:t>
            </a:r>
          </a:p>
          <a:p>
            <a:pPr algn="l" rtl="0"/>
            <a:r>
              <a:rPr lang="en-US" dirty="0" smtClean="0"/>
              <a:t>Drawer Navigator.</a:t>
            </a:r>
          </a:p>
          <a:p>
            <a:pPr algn="l" rtl="0"/>
            <a:r>
              <a:rPr lang="en-US" dirty="0" smtClean="0"/>
              <a:t>Bottom </a:t>
            </a:r>
            <a:r>
              <a:rPr lang="en-US" dirty="0"/>
              <a:t>tab </a:t>
            </a:r>
            <a:r>
              <a:rPr lang="en-US" dirty="0" smtClean="0"/>
              <a:t>Navigator</a:t>
            </a:r>
            <a:r>
              <a:rPr lang="en-US" dirty="0"/>
              <a:t>.</a:t>
            </a:r>
            <a:endParaRPr lang="en-US" dirty="0" smtClean="0"/>
          </a:p>
        </p:txBody>
      </p:sp>
    </p:spTree>
    <p:extLst>
      <p:ext uri="{BB962C8B-B14F-4D97-AF65-F5344CB8AC3E}">
        <p14:creationId xmlns:p14="http://schemas.microsoft.com/office/powerpoint/2010/main" val="3092801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1" y="685801"/>
            <a:ext cx="9874855" cy="782392"/>
          </a:xfrm>
        </p:spPr>
        <p:txBody>
          <a:bodyPr/>
          <a:lstStyle/>
          <a:p>
            <a:r>
              <a:rPr lang="en-US" b="1" dirty="0"/>
              <a:t>Seniors Assistive Launcher</a:t>
            </a:r>
            <a:endParaRPr lang="ar-JO" b="1" dirty="0"/>
          </a:p>
        </p:txBody>
      </p:sp>
      <p:sp>
        <p:nvSpPr>
          <p:cNvPr id="3" name="عنصر نائب للمحتوى 2"/>
          <p:cNvSpPr>
            <a:spLocks noGrp="1"/>
          </p:cNvSpPr>
          <p:nvPr>
            <p:ph idx="1"/>
          </p:nvPr>
        </p:nvSpPr>
        <p:spPr>
          <a:xfrm>
            <a:off x="1484311" y="1675325"/>
            <a:ext cx="10003645" cy="848933"/>
          </a:xfrm>
        </p:spPr>
        <p:txBody>
          <a:bodyPr/>
          <a:lstStyle/>
          <a:p>
            <a:pPr algn="l" rtl="0"/>
            <a:r>
              <a:rPr lang="en-US" dirty="0"/>
              <a:t>A Simple launcher app for Seniors android users, It registers as an app launcher.</a:t>
            </a:r>
            <a:endParaRPr lang="ar-JO" dirty="0"/>
          </a:p>
        </p:txBody>
      </p:sp>
      <p:pic>
        <p:nvPicPr>
          <p:cNvPr id="4" name="صورة 3"/>
          <p:cNvPicPr/>
          <p:nvPr/>
        </p:nvPicPr>
        <p:blipFill rotWithShape="1">
          <a:blip r:embed="rId2"/>
          <a:srcRect l="48527" t="5320" r="27875" b="9852"/>
          <a:stretch/>
        </p:blipFill>
        <p:spPr bwMode="auto">
          <a:xfrm>
            <a:off x="2614411" y="2919981"/>
            <a:ext cx="1366848" cy="2814639"/>
          </a:xfrm>
          <a:prstGeom prst="rect">
            <a:avLst/>
          </a:prstGeom>
          <a:ln>
            <a:noFill/>
          </a:ln>
          <a:extLst>
            <a:ext uri="{53640926-AAD7-44D8-BBD7-CCE9431645EC}">
              <a14:shadowObscured xmlns:a14="http://schemas.microsoft.com/office/drawing/2010/main"/>
            </a:ext>
          </a:extLst>
        </p:spPr>
      </p:pic>
      <p:pic>
        <p:nvPicPr>
          <p:cNvPr id="5" name="صورة 4"/>
          <p:cNvPicPr/>
          <p:nvPr/>
        </p:nvPicPr>
        <p:blipFill rotWithShape="1">
          <a:blip r:embed="rId3"/>
          <a:srcRect l="48693" t="5910" r="28207" b="9557"/>
          <a:stretch/>
        </p:blipFill>
        <p:spPr bwMode="auto">
          <a:xfrm>
            <a:off x="4417454" y="2919981"/>
            <a:ext cx="1258661" cy="2827181"/>
          </a:xfrm>
          <a:prstGeom prst="rect">
            <a:avLst/>
          </a:prstGeom>
          <a:ln>
            <a:noFill/>
          </a:ln>
          <a:extLst>
            <a:ext uri="{53640926-AAD7-44D8-BBD7-CCE9431645EC}">
              <a14:shadowObscured xmlns:a14="http://schemas.microsoft.com/office/drawing/2010/main"/>
            </a:ext>
          </a:extLst>
        </p:spPr>
      </p:pic>
      <p:pic>
        <p:nvPicPr>
          <p:cNvPr id="6" name="صورة 5"/>
          <p:cNvPicPr/>
          <p:nvPr/>
        </p:nvPicPr>
        <p:blipFill rotWithShape="1">
          <a:blip r:embed="rId4"/>
          <a:srcRect l="48382" t="5383" r="27509" b="9671"/>
          <a:stretch/>
        </p:blipFill>
        <p:spPr bwMode="auto">
          <a:xfrm>
            <a:off x="6112310" y="2932526"/>
            <a:ext cx="1468527" cy="2814637"/>
          </a:xfrm>
          <a:prstGeom prst="rect">
            <a:avLst/>
          </a:prstGeom>
          <a:ln>
            <a:noFill/>
          </a:ln>
          <a:extLst>
            <a:ext uri="{53640926-AAD7-44D8-BBD7-CCE9431645EC}">
              <a14:shadowObscured xmlns:a14="http://schemas.microsoft.com/office/drawing/2010/main"/>
            </a:ext>
          </a:extLst>
        </p:spPr>
      </p:pic>
      <p:pic>
        <p:nvPicPr>
          <p:cNvPr id="7" name="صورة 6"/>
          <p:cNvPicPr/>
          <p:nvPr/>
        </p:nvPicPr>
        <p:blipFill rotWithShape="1">
          <a:blip r:embed="rId5"/>
          <a:srcRect l="58703" t="4396" r="17971" b="11257"/>
          <a:stretch/>
        </p:blipFill>
        <p:spPr bwMode="auto">
          <a:xfrm>
            <a:off x="8017032" y="2919982"/>
            <a:ext cx="1423183" cy="281463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30412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09" y="621405"/>
            <a:ext cx="9720311" cy="846787"/>
          </a:xfrm>
        </p:spPr>
        <p:txBody>
          <a:bodyPr/>
          <a:lstStyle/>
          <a:p>
            <a:r>
              <a:rPr lang="en-US" b="1" dirty="0" smtClean="0"/>
              <a:t>Web Application For the CareTaker</a:t>
            </a:r>
            <a:endParaRPr lang="ar-JO" b="1" dirty="0"/>
          </a:p>
        </p:txBody>
      </p:sp>
      <p:pic>
        <p:nvPicPr>
          <p:cNvPr id="3074" name="Picture 2" descr="https://scontent.xx.fbcdn.net/v/t1.15752-0/s417x417/133334492_226105732256042_1762698148504922352_n.png?_nc_cat=101&amp;ccb=2&amp;_nc_sid=58c789&amp;_nc_ohc=kTxQ-IuM7cgAX-cCqhz&amp;_nc_ad=z-m&amp;_nc_cid=0&amp;_nc_ht=scontent.xx&amp;_nc_tp=30&amp;oh=95fa87fd02e7d65dd4272bbeb76d983d&amp;oe=600C0A8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7240" y="1443361"/>
            <a:ext cx="4639067" cy="224722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scontent.xx.fbcdn.net/v/t1.15752-0/s417x417/133333332_455374295867787_1587483717317970409_n.png?_nc_cat=111&amp;ccb=2&amp;_nc_sid=58c789&amp;_nc_ohc=JcmQtJ6LXQAAX-d1oEX&amp;_nc_ad=z-m&amp;_nc_cid=0&amp;_nc_ht=scontent.xx&amp;_nc_tp=30&amp;oh=1e5d85135a289a274b0c62f9b6b32b9d&amp;oe=600B494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2588" y="1465385"/>
            <a:ext cx="4639537" cy="222519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scontent.xx.fbcdn.net/v/t1.15752-0/s417x417/133267882_1005183870402469_3198490294532911454_n.png?_nc_cat=104&amp;ccb=2&amp;_nc_sid=58c789&amp;_nc_ohc=730Qfr2UhQUAX-LuAgk&amp;_nc_ad=z-m&amp;_nc_cid=0&amp;_nc_ht=scontent.xx&amp;_nc_tp=30&amp;oh=1020367690ab8b83efe6ce63a652626c&amp;oe=600A30D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8500" y="3868615"/>
            <a:ext cx="5202996" cy="2495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555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67659" y="479739"/>
            <a:ext cx="5792252" cy="872544"/>
          </a:xfrm>
        </p:spPr>
        <p:txBody>
          <a:bodyPr/>
          <a:lstStyle/>
          <a:p>
            <a:r>
              <a:rPr lang="en-US" b="1" dirty="0" smtClean="0"/>
              <a:t>Result</a:t>
            </a:r>
            <a:endParaRPr lang="ar-JO" b="1" dirty="0"/>
          </a:p>
        </p:txBody>
      </p:sp>
      <p:sp>
        <p:nvSpPr>
          <p:cNvPr id="3" name="عنصر نائب للمحتوى 2"/>
          <p:cNvSpPr>
            <a:spLocks noGrp="1"/>
          </p:cNvSpPr>
          <p:nvPr>
            <p:ph idx="1"/>
          </p:nvPr>
        </p:nvSpPr>
        <p:spPr>
          <a:xfrm>
            <a:off x="1484310" y="1352283"/>
            <a:ext cx="10286979" cy="4984123"/>
          </a:xfrm>
        </p:spPr>
        <p:txBody>
          <a:bodyPr>
            <a:normAutofit/>
          </a:bodyPr>
          <a:lstStyle/>
          <a:p>
            <a:pPr marL="0" indent="0" algn="l" rtl="0">
              <a:buNone/>
            </a:pPr>
            <a:r>
              <a:rPr lang="en-US" dirty="0"/>
              <a:t>• Cross platform application with previously mentioned </a:t>
            </a:r>
            <a:r>
              <a:rPr lang="en-US" dirty="0" smtClean="0"/>
              <a:t>services</a:t>
            </a:r>
          </a:p>
          <a:p>
            <a:pPr marL="0" indent="0" algn="l" rtl="0">
              <a:buNone/>
            </a:pPr>
            <a:r>
              <a:rPr lang="en-US" dirty="0" smtClean="0"/>
              <a:t>• </a:t>
            </a:r>
            <a:r>
              <a:rPr lang="en-US" dirty="0"/>
              <a:t>Notification system </a:t>
            </a:r>
            <a:r>
              <a:rPr lang="en-US" dirty="0" smtClean="0"/>
              <a:t>that keeps </a:t>
            </a:r>
            <a:r>
              <a:rPr lang="en-US" dirty="0"/>
              <a:t>the </a:t>
            </a:r>
            <a:r>
              <a:rPr lang="en-US" dirty="0" smtClean="0"/>
              <a:t>user </a:t>
            </a:r>
            <a:r>
              <a:rPr lang="en-US" dirty="0"/>
              <a:t>reminded with his medications</a:t>
            </a:r>
            <a:r>
              <a:rPr lang="en-US" dirty="0" smtClean="0"/>
              <a:t>.</a:t>
            </a:r>
          </a:p>
          <a:p>
            <a:pPr marL="0" indent="0" algn="l" rtl="0">
              <a:buNone/>
            </a:pPr>
            <a:r>
              <a:rPr lang="en-US" dirty="0" smtClean="0"/>
              <a:t>• </a:t>
            </a:r>
            <a:r>
              <a:rPr lang="en-US" dirty="0"/>
              <a:t>Location tracking system that </a:t>
            </a:r>
            <a:r>
              <a:rPr lang="en-US" dirty="0" smtClean="0"/>
              <a:t>enables </a:t>
            </a:r>
            <a:r>
              <a:rPr lang="en-US" dirty="0"/>
              <a:t>the caretaker </a:t>
            </a:r>
            <a:r>
              <a:rPr lang="en-US" dirty="0" smtClean="0"/>
              <a:t>to monitor </a:t>
            </a:r>
            <a:r>
              <a:rPr lang="en-US" dirty="0"/>
              <a:t>his senior location. This </a:t>
            </a:r>
            <a:r>
              <a:rPr lang="en-US" dirty="0" smtClean="0"/>
              <a:t>is very </a:t>
            </a:r>
            <a:r>
              <a:rPr lang="en-US" dirty="0"/>
              <a:t>useful for patients of mentality or Alzheimer</a:t>
            </a:r>
            <a:r>
              <a:rPr lang="en-US" dirty="0" smtClean="0"/>
              <a:t>.</a:t>
            </a:r>
          </a:p>
          <a:p>
            <a:pPr marL="0" indent="0" algn="l" rtl="0">
              <a:buNone/>
            </a:pPr>
            <a:r>
              <a:rPr lang="en-US" dirty="0" smtClean="0"/>
              <a:t>• </a:t>
            </a:r>
            <a:r>
              <a:rPr lang="en-US" dirty="0"/>
              <a:t>Fall detection system that enables the caretaker to be notified if accidental fall happens with his senior</a:t>
            </a:r>
            <a:r>
              <a:rPr lang="en-US" dirty="0" smtClean="0"/>
              <a:t>.</a:t>
            </a:r>
          </a:p>
          <a:p>
            <a:pPr marL="0" indent="0" algn="l" rtl="0">
              <a:buNone/>
            </a:pPr>
            <a:r>
              <a:rPr lang="en-US" dirty="0" smtClean="0"/>
              <a:t>• </a:t>
            </a:r>
            <a:r>
              <a:rPr lang="en-US" dirty="0"/>
              <a:t>Simple android launcher simplify the use of a smartphone for seniors who do not use a lot of </a:t>
            </a:r>
            <a:r>
              <a:rPr lang="en-US" dirty="0" smtClean="0"/>
              <a:t> applications.</a:t>
            </a:r>
          </a:p>
          <a:p>
            <a:pPr marL="0" indent="0" algn="l" rtl="0">
              <a:buNone/>
            </a:pPr>
            <a:r>
              <a:rPr lang="en-US" dirty="0"/>
              <a:t>• </a:t>
            </a:r>
            <a:r>
              <a:rPr lang="en-US" dirty="0" smtClean="0"/>
              <a:t> </a:t>
            </a:r>
            <a:r>
              <a:rPr lang="en-US" dirty="0" smtClean="0"/>
              <a:t>A simple </a:t>
            </a:r>
            <a:r>
              <a:rPr lang="en-US" dirty="0"/>
              <a:t>w</a:t>
            </a:r>
            <a:r>
              <a:rPr lang="en-US" dirty="0" smtClean="0"/>
              <a:t>eb </a:t>
            </a:r>
            <a:r>
              <a:rPr lang="en-US" dirty="0" smtClean="0"/>
              <a:t>Application for the caretaker. </a:t>
            </a:r>
            <a:endParaRPr lang="ar-JO" dirty="0"/>
          </a:p>
        </p:txBody>
      </p:sp>
    </p:spTree>
    <p:extLst>
      <p:ext uri="{BB962C8B-B14F-4D97-AF65-F5344CB8AC3E}">
        <p14:creationId xmlns:p14="http://schemas.microsoft.com/office/powerpoint/2010/main" val="3091534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2" y="685800"/>
            <a:ext cx="9115002" cy="653603"/>
          </a:xfrm>
        </p:spPr>
        <p:txBody>
          <a:bodyPr>
            <a:normAutofit fontScale="90000"/>
          </a:bodyPr>
          <a:lstStyle/>
          <a:p>
            <a:r>
              <a:rPr lang="en-US" b="1" dirty="0" smtClean="0"/>
              <a:t>Conclusion</a:t>
            </a:r>
            <a:endParaRPr lang="ar-JO" b="1" dirty="0"/>
          </a:p>
        </p:txBody>
      </p:sp>
      <p:sp>
        <p:nvSpPr>
          <p:cNvPr id="3" name="عنصر نائب للمحتوى 2"/>
          <p:cNvSpPr>
            <a:spLocks noGrp="1"/>
          </p:cNvSpPr>
          <p:nvPr>
            <p:ph idx="1"/>
          </p:nvPr>
        </p:nvSpPr>
        <p:spPr>
          <a:xfrm>
            <a:off x="1390526" y="1928445"/>
            <a:ext cx="10018713" cy="3757247"/>
          </a:xfrm>
        </p:spPr>
        <p:txBody>
          <a:bodyPr>
            <a:normAutofit/>
          </a:bodyPr>
          <a:lstStyle/>
          <a:p>
            <a:pPr algn="l" rtl="0"/>
            <a:r>
              <a:rPr lang="en-US" sz="3200" dirty="0"/>
              <a:t>Skills </a:t>
            </a:r>
            <a:r>
              <a:rPr lang="en-US" sz="3200" dirty="0" smtClean="0"/>
              <a:t>gained :</a:t>
            </a:r>
            <a:endParaRPr lang="en-US" sz="3200" dirty="0" smtClean="0"/>
          </a:p>
          <a:p>
            <a:pPr algn="l" rtl="0">
              <a:buFont typeface="Wingdings" panose="05000000000000000000" pitchFamily="2" charset="2"/>
              <a:buChar char="ü"/>
            </a:pPr>
            <a:r>
              <a:rPr lang="en-US" dirty="0" smtClean="0"/>
              <a:t> </a:t>
            </a:r>
            <a:r>
              <a:rPr lang="en-US" dirty="0"/>
              <a:t>Dealing with several React Native packages</a:t>
            </a:r>
            <a:r>
              <a:rPr lang="en-US" dirty="0" smtClean="0"/>
              <a:t>.</a:t>
            </a:r>
          </a:p>
          <a:p>
            <a:pPr algn="l" rtl="0">
              <a:buFont typeface="Wingdings" panose="05000000000000000000" pitchFamily="2" charset="2"/>
              <a:buChar char="ü"/>
            </a:pPr>
            <a:r>
              <a:rPr lang="en-US" dirty="0" smtClean="0"/>
              <a:t>Implementing </a:t>
            </a:r>
            <a:r>
              <a:rPr lang="en-US" dirty="0"/>
              <a:t>back-end by PHP</a:t>
            </a:r>
            <a:r>
              <a:rPr lang="en-US" dirty="0" smtClean="0"/>
              <a:t>.</a:t>
            </a:r>
          </a:p>
          <a:p>
            <a:pPr algn="l" rtl="0">
              <a:buFont typeface="Wingdings" panose="05000000000000000000" pitchFamily="2" charset="2"/>
              <a:buChar char="ü"/>
            </a:pPr>
            <a:r>
              <a:rPr lang="en-US" dirty="0" smtClean="0"/>
              <a:t>Dealing </a:t>
            </a:r>
            <a:r>
              <a:rPr lang="en-US" dirty="0"/>
              <a:t>with maps</a:t>
            </a:r>
            <a:r>
              <a:rPr lang="en-US" dirty="0" smtClean="0"/>
              <a:t>.</a:t>
            </a:r>
          </a:p>
          <a:p>
            <a:pPr algn="l" rtl="0">
              <a:buFont typeface="Wingdings" panose="05000000000000000000" pitchFamily="2" charset="2"/>
              <a:buChar char="ü"/>
            </a:pPr>
            <a:r>
              <a:rPr lang="en-US" dirty="0" smtClean="0"/>
              <a:t>Learned </a:t>
            </a:r>
            <a:r>
              <a:rPr lang="en-US" dirty="0"/>
              <a:t>how to make an Android </a:t>
            </a:r>
            <a:r>
              <a:rPr lang="en-US" dirty="0" smtClean="0"/>
              <a:t>launcher.</a:t>
            </a:r>
          </a:p>
          <a:p>
            <a:pPr algn="l" rtl="0">
              <a:buFont typeface="Wingdings" panose="05000000000000000000" pitchFamily="2" charset="2"/>
              <a:buChar char="ü"/>
            </a:pPr>
            <a:r>
              <a:rPr lang="en-US" dirty="0" smtClean="0"/>
              <a:t>Learned how to use Firebase and </a:t>
            </a:r>
            <a:r>
              <a:rPr lang="en-US" dirty="0" err="1" smtClean="0"/>
              <a:t>Onesignal</a:t>
            </a:r>
            <a:r>
              <a:rPr lang="en-US" dirty="0" smtClean="0"/>
              <a:t>.</a:t>
            </a:r>
          </a:p>
          <a:p>
            <a:pPr algn="l" rtl="0">
              <a:buFont typeface="Wingdings" panose="05000000000000000000" pitchFamily="2" charset="2"/>
              <a:buChar char="ü"/>
            </a:pPr>
            <a:r>
              <a:rPr lang="en-US" dirty="0" smtClean="0"/>
              <a:t>Making web application.</a:t>
            </a:r>
            <a:endParaRPr lang="ar-JO" dirty="0"/>
          </a:p>
        </p:txBody>
      </p:sp>
    </p:spTree>
    <p:extLst>
      <p:ext uri="{BB962C8B-B14F-4D97-AF65-F5344CB8AC3E}">
        <p14:creationId xmlns:p14="http://schemas.microsoft.com/office/powerpoint/2010/main" val="2195383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smtClean="0"/>
              <a:t>Future Work</a:t>
            </a:r>
            <a:endParaRPr lang="ar-JO" b="1" dirty="0"/>
          </a:p>
        </p:txBody>
      </p:sp>
      <p:sp>
        <p:nvSpPr>
          <p:cNvPr id="3" name="عنصر نائب للمحتوى 2"/>
          <p:cNvSpPr>
            <a:spLocks noGrp="1"/>
          </p:cNvSpPr>
          <p:nvPr>
            <p:ph idx="1"/>
          </p:nvPr>
        </p:nvSpPr>
        <p:spPr>
          <a:xfrm>
            <a:off x="1472587" y="1869829"/>
            <a:ext cx="10018713" cy="3124201"/>
          </a:xfrm>
        </p:spPr>
        <p:txBody>
          <a:bodyPr/>
          <a:lstStyle/>
          <a:p>
            <a:pPr marL="0" indent="0" algn="l" rtl="0">
              <a:buNone/>
            </a:pPr>
            <a:r>
              <a:rPr lang="en-US" dirty="0"/>
              <a:t>Due to the limited time there is no remaining time to do some </a:t>
            </a:r>
            <a:r>
              <a:rPr lang="en-US" dirty="0" smtClean="0"/>
              <a:t>features .</a:t>
            </a:r>
          </a:p>
          <a:p>
            <a:pPr marL="0" indent="0" algn="l" rtl="0">
              <a:buNone/>
            </a:pPr>
            <a:r>
              <a:rPr lang="en-US" dirty="0" smtClean="0"/>
              <a:t>We </a:t>
            </a:r>
            <a:r>
              <a:rPr lang="en-US" dirty="0"/>
              <a:t>can improve the map services by making a tracking line to the road senior take instead of just showing his </a:t>
            </a:r>
            <a:r>
              <a:rPr lang="en-US" dirty="0" smtClean="0"/>
              <a:t>location, we </a:t>
            </a:r>
            <a:r>
              <a:rPr lang="en-US" dirty="0"/>
              <a:t>can provide the senior with drinking water </a:t>
            </a:r>
            <a:r>
              <a:rPr lang="en-US" dirty="0" smtClean="0"/>
              <a:t>notifications</a:t>
            </a:r>
            <a:r>
              <a:rPr lang="en-US" dirty="0"/>
              <a:t> </a:t>
            </a:r>
            <a:r>
              <a:rPr lang="en-US" dirty="0" smtClean="0"/>
              <a:t>and </a:t>
            </a:r>
            <a:r>
              <a:rPr lang="en-US" dirty="0" smtClean="0"/>
              <a:t>we </a:t>
            </a:r>
            <a:r>
              <a:rPr lang="en-US" dirty="0"/>
              <a:t>would improve this simple launcher.</a:t>
            </a:r>
            <a:endParaRPr lang="ar-JO" dirty="0"/>
          </a:p>
        </p:txBody>
      </p:sp>
    </p:spTree>
    <p:extLst>
      <p:ext uri="{BB962C8B-B14F-4D97-AF65-F5344CB8AC3E}">
        <p14:creationId xmlns:p14="http://schemas.microsoft.com/office/powerpoint/2010/main" val="3962801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978795"/>
            <a:ext cx="10029403" cy="4812406"/>
          </a:xfrm>
        </p:spPr>
        <p:txBody>
          <a:bodyPr>
            <a:normAutofit/>
          </a:bodyPr>
          <a:lstStyle/>
          <a:p>
            <a:pPr marL="0" indent="0" algn="ctr" rtl="0">
              <a:buNone/>
            </a:pPr>
            <a:r>
              <a:rPr lang="en-US" sz="4800" b="1" i="1" dirty="0" smtClean="0"/>
              <a:t>Thank You For Listening. </a:t>
            </a:r>
          </a:p>
          <a:p>
            <a:pPr marL="0" indent="0" algn="ctr" rtl="0">
              <a:buNone/>
            </a:pPr>
            <a:r>
              <a:rPr lang="en-US" sz="4800" b="1" i="1" dirty="0" smtClean="0"/>
              <a:t>Please Watch Demo To see more </a:t>
            </a:r>
            <a:r>
              <a:rPr lang="en-US" sz="4800" b="1" i="1" dirty="0" smtClean="0">
                <a:sym typeface="Wingdings" panose="05000000000000000000" pitchFamily="2" charset="2"/>
              </a:rPr>
              <a:t></a:t>
            </a:r>
            <a:endParaRPr lang="ar-JO" sz="4800" b="1" i="1" dirty="0"/>
          </a:p>
        </p:txBody>
      </p:sp>
    </p:spTree>
    <p:extLst>
      <p:ext uri="{BB962C8B-B14F-4D97-AF65-F5344CB8AC3E}">
        <p14:creationId xmlns:p14="http://schemas.microsoft.com/office/powerpoint/2010/main" val="1291548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Introduction</a:t>
            </a:r>
            <a:endParaRPr lang="ar-JO" dirty="0"/>
          </a:p>
        </p:txBody>
      </p:sp>
      <p:sp>
        <p:nvSpPr>
          <p:cNvPr id="3" name="عنصر نائب للمحتوى 2"/>
          <p:cNvSpPr>
            <a:spLocks noGrp="1"/>
          </p:cNvSpPr>
          <p:nvPr>
            <p:ph idx="1"/>
          </p:nvPr>
        </p:nvSpPr>
        <p:spPr>
          <a:xfrm>
            <a:off x="1601541" y="1647092"/>
            <a:ext cx="10018713" cy="3124201"/>
          </a:xfrm>
        </p:spPr>
        <p:txBody>
          <a:bodyPr/>
          <a:lstStyle/>
          <a:p>
            <a:pPr marL="0" indent="0" algn="ctr">
              <a:buNone/>
            </a:pPr>
            <a:r>
              <a:rPr lang="en-US" sz="3600" dirty="0"/>
              <a:t>Our project Senior Assistant is a mobile application. that eases the life and daily tasks for seniors.</a:t>
            </a:r>
            <a:r>
              <a:rPr lang="en-US" dirty="0"/>
              <a:t> </a:t>
            </a:r>
            <a:endParaRPr lang="ar-JO" dirty="0"/>
          </a:p>
        </p:txBody>
      </p:sp>
    </p:spTree>
    <p:extLst>
      <p:ext uri="{BB962C8B-B14F-4D97-AF65-F5344CB8AC3E}">
        <p14:creationId xmlns:p14="http://schemas.microsoft.com/office/powerpoint/2010/main" val="1140432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7020" y="311605"/>
            <a:ext cx="3854641" cy="1845441"/>
          </a:xfrm>
          <a:prstGeom prst="rect">
            <a:avLst/>
          </a:prstGeom>
        </p:spPr>
      </p:pic>
      <p:sp>
        <p:nvSpPr>
          <p:cNvPr id="2" name="عنوان 1"/>
          <p:cNvSpPr>
            <a:spLocks noGrp="1"/>
          </p:cNvSpPr>
          <p:nvPr>
            <p:ph type="title"/>
          </p:nvPr>
        </p:nvSpPr>
        <p:spPr>
          <a:xfrm>
            <a:off x="1589818" y="1049217"/>
            <a:ext cx="10018713" cy="1752599"/>
          </a:xfrm>
        </p:spPr>
        <p:txBody>
          <a:bodyPr>
            <a:normAutofit/>
          </a:bodyPr>
          <a:lstStyle/>
          <a:p>
            <a:r>
              <a:rPr lang="en-US" sz="4800" dirty="0"/>
              <a:t>Problem</a:t>
            </a:r>
            <a:endParaRPr lang="ar-JO" sz="4800" dirty="0"/>
          </a:p>
        </p:txBody>
      </p:sp>
      <p:sp>
        <p:nvSpPr>
          <p:cNvPr id="3" name="عنصر نائب للمحتوى 2"/>
          <p:cNvSpPr>
            <a:spLocks noGrp="1"/>
          </p:cNvSpPr>
          <p:nvPr>
            <p:ph idx="1"/>
          </p:nvPr>
        </p:nvSpPr>
        <p:spPr>
          <a:xfrm>
            <a:off x="1613264" y="1963614"/>
            <a:ext cx="10018713" cy="3124201"/>
          </a:xfrm>
        </p:spPr>
        <p:txBody>
          <a:bodyPr/>
          <a:lstStyle/>
          <a:p>
            <a:pPr marL="0" indent="0" algn="ctr" rtl="0">
              <a:buNone/>
            </a:pPr>
            <a:r>
              <a:rPr lang="en-US" dirty="0"/>
              <a:t>Senior's smartphone ownership is on the rise, but app developers missing this crucial segment of possible consumers. Most seniors taking some kind of pills and the problem </a:t>
            </a:r>
            <a:r>
              <a:rPr lang="en-US" dirty="0" smtClean="0"/>
              <a:t>is</a:t>
            </a:r>
            <a:r>
              <a:rPr lang="ar-JO" dirty="0" smtClean="0"/>
              <a:t> </a:t>
            </a:r>
            <a:r>
              <a:rPr lang="en-US" dirty="0" smtClean="0"/>
              <a:t>that</a:t>
            </a:r>
            <a:r>
              <a:rPr lang="ar-JO" dirty="0" smtClean="0"/>
              <a:t> </a:t>
            </a:r>
            <a:r>
              <a:rPr lang="en-US" dirty="0" smtClean="0"/>
              <a:t>they </a:t>
            </a:r>
            <a:r>
              <a:rPr lang="en-US" dirty="0" smtClean="0"/>
              <a:t>keep </a:t>
            </a:r>
            <a:r>
              <a:rPr lang="en-US" dirty="0"/>
              <a:t>forgetting to </a:t>
            </a:r>
            <a:r>
              <a:rPr lang="en-US" dirty="0" smtClean="0"/>
              <a:t>take their  </a:t>
            </a:r>
            <a:r>
              <a:rPr lang="en-US" dirty="0"/>
              <a:t>medications. and needs encourage for doing simple exercises at home. Moreover, older adults face unique challenges when using smartphone apps, since physical and cognitive abilities change with age.</a:t>
            </a:r>
            <a:endParaRPr lang="ar-JO" dirty="0"/>
          </a:p>
        </p:txBody>
      </p:sp>
    </p:spTree>
    <p:extLst>
      <p:ext uri="{BB962C8B-B14F-4D97-AF65-F5344CB8AC3E}">
        <p14:creationId xmlns:p14="http://schemas.microsoft.com/office/powerpoint/2010/main" val="2399462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Scope</a:t>
            </a:r>
            <a:endParaRPr lang="ar-JO" dirty="0"/>
          </a:p>
        </p:txBody>
      </p:sp>
      <p:sp>
        <p:nvSpPr>
          <p:cNvPr id="3" name="عنصر نائب للمحتوى 2"/>
          <p:cNvSpPr>
            <a:spLocks noGrp="1"/>
          </p:cNvSpPr>
          <p:nvPr>
            <p:ph idx="1"/>
          </p:nvPr>
        </p:nvSpPr>
        <p:spPr>
          <a:xfrm>
            <a:off x="1531203" y="1846383"/>
            <a:ext cx="10018713" cy="3124201"/>
          </a:xfrm>
        </p:spPr>
        <p:txBody>
          <a:bodyPr/>
          <a:lstStyle/>
          <a:p>
            <a:pPr marL="0" indent="0" algn="ctr" rtl="0">
              <a:buNone/>
            </a:pPr>
            <a:r>
              <a:rPr lang="en-US" dirty="0"/>
              <a:t> This project concerns with all seniors affairs. from reminding them to take medication to View some simple home exercises, and to go for a walk with a stepper counter. also with life saving features, which are Finding location by caretaker and fall detection, </a:t>
            </a:r>
            <a:r>
              <a:rPr lang="en-US" dirty="0" smtClean="0"/>
              <a:t>to </a:t>
            </a:r>
            <a:r>
              <a:rPr lang="en-US" dirty="0"/>
              <a:t>providing android users </a:t>
            </a:r>
            <a:r>
              <a:rPr lang="en-US" dirty="0" smtClean="0"/>
              <a:t>with a </a:t>
            </a:r>
            <a:r>
              <a:rPr lang="en-US" dirty="0"/>
              <a:t>simple launcher.</a:t>
            </a:r>
            <a:endParaRPr lang="ar-JO" dirty="0"/>
          </a:p>
        </p:txBody>
      </p:sp>
    </p:spTree>
    <p:extLst>
      <p:ext uri="{BB962C8B-B14F-4D97-AF65-F5344CB8AC3E}">
        <p14:creationId xmlns:p14="http://schemas.microsoft.com/office/powerpoint/2010/main" val="1924253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Importance</a:t>
            </a:r>
            <a:endParaRPr lang="ar-JO" dirty="0"/>
          </a:p>
        </p:txBody>
      </p:sp>
      <p:sp>
        <p:nvSpPr>
          <p:cNvPr id="3" name="عنصر نائب للمحتوى 2"/>
          <p:cNvSpPr>
            <a:spLocks noGrp="1"/>
          </p:cNvSpPr>
          <p:nvPr>
            <p:ph idx="1"/>
          </p:nvPr>
        </p:nvSpPr>
        <p:spPr>
          <a:xfrm>
            <a:off x="1730494" y="1682260"/>
            <a:ext cx="10018713" cy="3124201"/>
          </a:xfrm>
        </p:spPr>
        <p:txBody>
          <a:bodyPr/>
          <a:lstStyle/>
          <a:p>
            <a:pPr marL="0" indent="0" algn="ctr">
              <a:buNone/>
            </a:pPr>
            <a:r>
              <a:rPr lang="en-US" dirty="0"/>
              <a:t>It is an essential thing for every son and daughter to ensure his parents or his grandfathers and grandmothers to be comfortable and to take every pill in time. Also for those have diseases like dementia and Alzheimer to be able to rack their location and for those who are prone to falls because of age to be notified if an accidental fall happened. </a:t>
            </a:r>
            <a:endParaRPr lang="ar-JO" dirty="0"/>
          </a:p>
        </p:txBody>
      </p:sp>
    </p:spTree>
    <p:extLst>
      <p:ext uri="{BB962C8B-B14F-4D97-AF65-F5344CB8AC3E}">
        <p14:creationId xmlns:p14="http://schemas.microsoft.com/office/powerpoint/2010/main" val="2722578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Technical choices</a:t>
            </a:r>
            <a:endParaRPr lang="ar-JO" dirty="0"/>
          </a:p>
        </p:txBody>
      </p:sp>
      <p:sp>
        <p:nvSpPr>
          <p:cNvPr id="3" name="عنصر نائب للمحتوى 2"/>
          <p:cNvSpPr>
            <a:spLocks noGrp="1"/>
          </p:cNvSpPr>
          <p:nvPr>
            <p:ph idx="1"/>
          </p:nvPr>
        </p:nvSpPr>
        <p:spPr>
          <a:xfrm>
            <a:off x="1730495" y="2151183"/>
            <a:ext cx="10018713" cy="3124201"/>
          </a:xfrm>
        </p:spPr>
        <p:txBody>
          <a:bodyPr/>
          <a:lstStyle/>
          <a:p>
            <a:pPr algn="l" rtl="0"/>
            <a:r>
              <a:rPr lang="en-US" dirty="0"/>
              <a:t>React </a:t>
            </a:r>
            <a:r>
              <a:rPr lang="en-US" dirty="0" smtClean="0"/>
              <a:t>Native :React </a:t>
            </a:r>
            <a:r>
              <a:rPr lang="en-US" dirty="0"/>
              <a:t>Native is a framework that builds a hierarchy of UI components to build the JavaScript code.. it is developed by Facebook. </a:t>
            </a:r>
            <a:endParaRPr lang="en-US" dirty="0" smtClean="0"/>
          </a:p>
          <a:p>
            <a:pPr algn="l" rtl="0"/>
            <a:r>
              <a:rPr lang="en-US" dirty="0" smtClean="0"/>
              <a:t>Expo :Expo </a:t>
            </a:r>
            <a:r>
              <a:rPr lang="en-US" dirty="0"/>
              <a:t>is a framework and a platform for universal React applications. It is a set of tools and services built around React Native and native platforms </a:t>
            </a:r>
            <a:endParaRPr lang="en-US" dirty="0" smtClean="0"/>
          </a:p>
          <a:p>
            <a:pPr algn="l" rtl="0"/>
            <a:r>
              <a:rPr lang="en-US" dirty="0" smtClean="0"/>
              <a:t>Google Maps :It </a:t>
            </a:r>
            <a:r>
              <a:rPr lang="en-US" dirty="0"/>
              <a:t>is a Web-based service that provides detailed information about geographical regions and sites around the world. </a:t>
            </a:r>
            <a:endParaRPr lang="ar-JO" dirty="0"/>
          </a:p>
        </p:txBody>
      </p:sp>
    </p:spTree>
    <p:extLst>
      <p:ext uri="{BB962C8B-B14F-4D97-AF65-F5344CB8AC3E}">
        <p14:creationId xmlns:p14="http://schemas.microsoft.com/office/powerpoint/2010/main" val="2599749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Server Side</a:t>
            </a:r>
            <a:endParaRPr lang="ar-JO" dirty="0"/>
          </a:p>
        </p:txBody>
      </p:sp>
      <p:sp>
        <p:nvSpPr>
          <p:cNvPr id="3" name="عنصر نائب للمحتوى 2"/>
          <p:cNvSpPr>
            <a:spLocks noGrp="1"/>
          </p:cNvSpPr>
          <p:nvPr>
            <p:ph idx="1"/>
          </p:nvPr>
        </p:nvSpPr>
        <p:spPr/>
        <p:txBody>
          <a:bodyPr/>
          <a:lstStyle/>
          <a:p>
            <a:pPr algn="l" rtl="0"/>
            <a:r>
              <a:rPr lang="en-US" dirty="0" smtClean="0"/>
              <a:t>PHP for </a:t>
            </a:r>
            <a:r>
              <a:rPr lang="en-US" dirty="0"/>
              <a:t>server-side scripting</a:t>
            </a:r>
            <a:r>
              <a:rPr lang="en-US" dirty="0" smtClean="0"/>
              <a:t>. </a:t>
            </a:r>
          </a:p>
          <a:p>
            <a:pPr algn="l" rtl="0"/>
            <a:r>
              <a:rPr lang="en-US" dirty="0" smtClean="0"/>
              <a:t>MySQL </a:t>
            </a:r>
            <a:r>
              <a:rPr lang="en-US" dirty="0"/>
              <a:t>Database (our main database.)It is the most popular open source database management system which is developed, distributed, and supported by Oracle Corporation. MySQL database is very fast, reliable, </a:t>
            </a:r>
            <a:r>
              <a:rPr lang="en-US" dirty="0" err="1" smtClean="0"/>
              <a:t>scalable.Firebase</a:t>
            </a:r>
            <a:r>
              <a:rPr lang="en-US" dirty="0" smtClean="0"/>
              <a:t> </a:t>
            </a:r>
            <a:r>
              <a:rPr lang="en-US" dirty="0"/>
              <a:t>is a mobile- and web application development platform, backed by Google. </a:t>
            </a:r>
            <a:endParaRPr lang="en-US" dirty="0" smtClean="0"/>
          </a:p>
          <a:p>
            <a:pPr algn="l" rtl="0"/>
            <a:r>
              <a:rPr lang="en-US" dirty="0" smtClean="0"/>
              <a:t>Firebase </a:t>
            </a:r>
            <a:r>
              <a:rPr lang="en-US" dirty="0"/>
              <a:t>manages its own infrastructure with a nice set of tools. </a:t>
            </a:r>
            <a:endParaRPr lang="ar-JO" dirty="0"/>
          </a:p>
        </p:txBody>
      </p:sp>
    </p:spTree>
    <p:extLst>
      <p:ext uri="{BB962C8B-B14F-4D97-AF65-F5344CB8AC3E}">
        <p14:creationId xmlns:p14="http://schemas.microsoft.com/office/powerpoint/2010/main" val="2263868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97202" y="273676"/>
            <a:ext cx="5779374" cy="769513"/>
          </a:xfrm>
        </p:spPr>
        <p:txBody>
          <a:bodyPr/>
          <a:lstStyle/>
          <a:p>
            <a:r>
              <a:rPr lang="en-US" dirty="0"/>
              <a:t>Requirement Analysis</a:t>
            </a:r>
            <a:endParaRPr lang="ar-JO" dirty="0"/>
          </a:p>
        </p:txBody>
      </p:sp>
      <p:sp>
        <p:nvSpPr>
          <p:cNvPr id="3" name="عنصر نائب للمحتوى 2"/>
          <p:cNvSpPr>
            <a:spLocks noGrp="1"/>
          </p:cNvSpPr>
          <p:nvPr>
            <p:ph idx="1"/>
          </p:nvPr>
        </p:nvSpPr>
        <p:spPr>
          <a:xfrm>
            <a:off x="1484310" y="1352283"/>
            <a:ext cx="10209707" cy="4438918"/>
          </a:xfrm>
        </p:spPr>
        <p:txBody>
          <a:bodyPr/>
          <a:lstStyle/>
          <a:p>
            <a:pPr algn="l" rtl="0"/>
            <a:r>
              <a:rPr lang="en-US" dirty="0"/>
              <a:t>Functional </a:t>
            </a:r>
            <a:r>
              <a:rPr lang="en-US" dirty="0" smtClean="0"/>
              <a:t>Requirements  </a:t>
            </a:r>
          </a:p>
          <a:p>
            <a:pPr marL="457200" indent="-457200" algn="l" rtl="0">
              <a:buFont typeface="+mj-lt"/>
              <a:buAutoNum type="arabicPeriod"/>
            </a:pPr>
            <a:r>
              <a:rPr lang="en-US" dirty="0" smtClean="0"/>
              <a:t>The users </a:t>
            </a:r>
            <a:r>
              <a:rPr lang="en-US" dirty="0"/>
              <a:t>can register and create an account and log in to their accounts</a:t>
            </a:r>
            <a:r>
              <a:rPr lang="en-US" dirty="0" smtClean="0"/>
              <a:t>.</a:t>
            </a:r>
          </a:p>
          <a:p>
            <a:pPr marL="457200" indent="-457200" algn="l" rtl="0">
              <a:buFont typeface="+mj-lt"/>
              <a:buAutoNum type="arabicPeriod"/>
            </a:pPr>
            <a:r>
              <a:rPr lang="en-US" dirty="0" smtClean="0"/>
              <a:t>The </a:t>
            </a:r>
            <a:r>
              <a:rPr lang="en-US" dirty="0"/>
              <a:t>senior user can add and delete pill reminders</a:t>
            </a:r>
            <a:r>
              <a:rPr lang="en-US" dirty="0" smtClean="0"/>
              <a:t>.</a:t>
            </a:r>
          </a:p>
          <a:p>
            <a:pPr marL="457200" indent="-457200" algn="l" rtl="0">
              <a:buFont typeface="+mj-lt"/>
              <a:buAutoNum type="arabicPeriod"/>
            </a:pPr>
            <a:r>
              <a:rPr lang="en-US" dirty="0" smtClean="0"/>
              <a:t>The </a:t>
            </a:r>
            <a:r>
              <a:rPr lang="en-US" dirty="0"/>
              <a:t>senior user can watch simple home exercises to do it</a:t>
            </a:r>
            <a:r>
              <a:rPr lang="en-US" dirty="0" smtClean="0"/>
              <a:t>.</a:t>
            </a:r>
          </a:p>
          <a:p>
            <a:pPr marL="457200" indent="-457200" algn="l" rtl="0">
              <a:buFont typeface="+mj-lt"/>
              <a:buAutoNum type="arabicPeriod"/>
            </a:pPr>
            <a:r>
              <a:rPr lang="en-US" dirty="0" smtClean="0"/>
              <a:t>The </a:t>
            </a:r>
            <a:r>
              <a:rPr lang="en-US" dirty="0"/>
              <a:t>senior user can go for a walk with the stepper counter feature</a:t>
            </a:r>
            <a:r>
              <a:rPr lang="en-US" dirty="0" smtClean="0"/>
              <a:t>.</a:t>
            </a:r>
          </a:p>
          <a:p>
            <a:pPr marL="457200" indent="-457200" algn="l" rtl="0">
              <a:buFont typeface="+mj-lt"/>
              <a:buAutoNum type="arabicPeriod"/>
            </a:pPr>
            <a:r>
              <a:rPr lang="en-US" dirty="0" smtClean="0"/>
              <a:t>The </a:t>
            </a:r>
            <a:r>
              <a:rPr lang="en-US" dirty="0"/>
              <a:t>senior user can  view his location on the map</a:t>
            </a:r>
            <a:r>
              <a:rPr lang="en-US" dirty="0" smtClean="0"/>
              <a:t>.</a:t>
            </a:r>
          </a:p>
          <a:p>
            <a:pPr marL="457200" indent="-457200" algn="l" rtl="0">
              <a:buFont typeface="+mj-lt"/>
              <a:buAutoNum type="arabicPeriod"/>
            </a:pPr>
            <a:r>
              <a:rPr lang="en-US" dirty="0" smtClean="0"/>
              <a:t>The </a:t>
            </a:r>
            <a:r>
              <a:rPr lang="en-US" dirty="0"/>
              <a:t>caretaker user can view his senior location on the map</a:t>
            </a:r>
            <a:r>
              <a:rPr lang="en-US" dirty="0" smtClean="0"/>
              <a:t>.</a:t>
            </a:r>
          </a:p>
          <a:p>
            <a:pPr marL="457200" indent="-457200" algn="l" rtl="0">
              <a:buFont typeface="+mj-lt"/>
              <a:buAutoNum type="arabicPeriod"/>
            </a:pPr>
            <a:r>
              <a:rPr lang="en-US" dirty="0" smtClean="0"/>
              <a:t>The </a:t>
            </a:r>
            <a:r>
              <a:rPr lang="en-US" dirty="0"/>
              <a:t>caretaker user would receive a notification if a fall is detected with his senior.</a:t>
            </a:r>
            <a:endParaRPr lang="ar-JO" dirty="0"/>
          </a:p>
        </p:txBody>
      </p:sp>
    </p:spTree>
    <p:extLst>
      <p:ext uri="{BB962C8B-B14F-4D97-AF65-F5344CB8AC3E}">
        <p14:creationId xmlns:p14="http://schemas.microsoft.com/office/powerpoint/2010/main" val="534192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20188" y="568570"/>
            <a:ext cx="10018713" cy="1752599"/>
          </a:xfrm>
        </p:spPr>
        <p:txBody>
          <a:bodyPr/>
          <a:lstStyle/>
          <a:p>
            <a:r>
              <a:rPr lang="en-US" dirty="0"/>
              <a:t>Non-Functional Requirements</a:t>
            </a:r>
            <a:endParaRPr lang="ar-JO" dirty="0"/>
          </a:p>
        </p:txBody>
      </p:sp>
      <p:sp>
        <p:nvSpPr>
          <p:cNvPr id="3" name="عنصر نائب للمحتوى 2"/>
          <p:cNvSpPr>
            <a:spLocks noGrp="1"/>
          </p:cNvSpPr>
          <p:nvPr>
            <p:ph idx="1"/>
          </p:nvPr>
        </p:nvSpPr>
        <p:spPr>
          <a:xfrm>
            <a:off x="2293202" y="2373922"/>
            <a:ext cx="10018713" cy="3124201"/>
          </a:xfrm>
        </p:spPr>
        <p:txBody>
          <a:bodyPr/>
          <a:lstStyle/>
          <a:p>
            <a:pPr algn="l" rtl="0"/>
            <a:r>
              <a:rPr lang="en-US" dirty="0" smtClean="0"/>
              <a:t> </a:t>
            </a:r>
            <a:r>
              <a:rPr lang="en-US" dirty="0"/>
              <a:t>Security</a:t>
            </a:r>
            <a:r>
              <a:rPr lang="en-US" dirty="0" smtClean="0"/>
              <a:t>.</a:t>
            </a:r>
          </a:p>
          <a:p>
            <a:pPr algn="l" rtl="0"/>
            <a:r>
              <a:rPr lang="en-US" dirty="0" smtClean="0"/>
              <a:t> </a:t>
            </a:r>
            <a:r>
              <a:rPr lang="en-US" dirty="0"/>
              <a:t>Privacy</a:t>
            </a:r>
            <a:r>
              <a:rPr lang="en-US" dirty="0" smtClean="0"/>
              <a:t>.</a:t>
            </a:r>
          </a:p>
          <a:p>
            <a:pPr algn="l" rtl="0"/>
            <a:r>
              <a:rPr lang="en-US" dirty="0" smtClean="0"/>
              <a:t> </a:t>
            </a:r>
            <a:r>
              <a:rPr lang="en-US" dirty="0"/>
              <a:t>Availability. </a:t>
            </a:r>
            <a:endParaRPr lang="en-US" dirty="0" smtClean="0"/>
          </a:p>
          <a:p>
            <a:pPr algn="l" rtl="0"/>
            <a:r>
              <a:rPr lang="en-US" dirty="0" smtClean="0"/>
              <a:t> Usability.</a:t>
            </a:r>
          </a:p>
          <a:p>
            <a:pPr algn="l" rtl="0"/>
            <a:r>
              <a:rPr lang="en-US" dirty="0" smtClean="0"/>
              <a:t> </a:t>
            </a:r>
            <a:r>
              <a:rPr lang="en-US" dirty="0"/>
              <a:t>User-friendly</a:t>
            </a:r>
            <a:r>
              <a:rPr lang="en-US" dirty="0" smtClean="0"/>
              <a:t>.</a:t>
            </a:r>
          </a:p>
          <a:p>
            <a:pPr algn="l" rtl="0"/>
            <a:r>
              <a:rPr lang="en-US" dirty="0" smtClean="0"/>
              <a:t> </a:t>
            </a:r>
            <a:r>
              <a:rPr lang="en-US" dirty="0"/>
              <a:t>Scalability. </a:t>
            </a:r>
            <a:endParaRPr lang="ar-JO" dirty="0"/>
          </a:p>
        </p:txBody>
      </p:sp>
    </p:spTree>
    <p:extLst>
      <p:ext uri="{BB962C8B-B14F-4D97-AF65-F5344CB8AC3E}">
        <p14:creationId xmlns:p14="http://schemas.microsoft.com/office/powerpoint/2010/main" val="37657054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خداعي">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خداعي">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خداعي">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TM03457496[[fn=خداعي]]</Template>
  <TotalTime>95</TotalTime>
  <Words>753</Words>
  <Application>Microsoft Office PowerPoint</Application>
  <PresentationFormat>مخصص</PresentationFormat>
  <Paragraphs>68</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خداعي</vt:lpstr>
      <vt:lpstr>Seniors Assistant  &amp; Seniors Assistive Launcher.</vt:lpstr>
      <vt:lpstr>Introduction</vt:lpstr>
      <vt:lpstr>Problem</vt:lpstr>
      <vt:lpstr>Scope</vt:lpstr>
      <vt:lpstr>Importance</vt:lpstr>
      <vt:lpstr>Technical choices</vt:lpstr>
      <vt:lpstr>Server Side</vt:lpstr>
      <vt:lpstr>Requirement Analysis</vt:lpstr>
      <vt:lpstr>Non-Functional Requirements</vt:lpstr>
      <vt:lpstr>Methods and Techniques</vt:lpstr>
      <vt:lpstr>Seniors Pages</vt:lpstr>
      <vt:lpstr>عرض تقديمي في PowerPoint</vt:lpstr>
      <vt:lpstr>Navigation </vt:lpstr>
      <vt:lpstr>Seniors Assistive Launcher</vt:lpstr>
      <vt:lpstr>Web Application For the CareTaker</vt:lpstr>
      <vt:lpstr>Result</vt:lpstr>
      <vt:lpstr>Conclusion</vt:lpstr>
      <vt:lpstr>Future Work</vt:lpstr>
      <vt:lpstr>عرض تقديمي في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rahaf qawareeq</dc:creator>
  <cp:lastModifiedBy>jc</cp:lastModifiedBy>
  <cp:revision>30</cp:revision>
  <dcterms:created xsi:type="dcterms:W3CDTF">2020-12-25T18:07:05Z</dcterms:created>
  <dcterms:modified xsi:type="dcterms:W3CDTF">2020-12-25T20:49:38Z</dcterms:modified>
</cp:coreProperties>
</file>