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81" r:id="rId8"/>
    <p:sldId id="282" r:id="rId9"/>
    <p:sldId id="263" r:id="rId10"/>
    <p:sldId id="277" r:id="rId11"/>
    <p:sldId id="278" r:id="rId12"/>
    <p:sldId id="279" r:id="rId13"/>
    <p:sldId id="264" r:id="rId14"/>
    <p:sldId id="265" r:id="rId15"/>
    <p:sldId id="266" r:id="rId16"/>
    <p:sldId id="267" r:id="rId17"/>
    <p:sldId id="268" r:id="rId18"/>
    <p:sldId id="269" r:id="rId19"/>
    <p:sldId id="280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7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9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5355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56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0506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428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0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2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4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9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7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35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28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0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2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34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ABD44-A7A9-4CB2-9524-BECABC2ABD4D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02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8367" y="4963950"/>
            <a:ext cx="8915399" cy="1126283"/>
          </a:xfrm>
        </p:spPr>
        <p:txBody>
          <a:bodyPr>
            <a:normAutofit fontScale="85000" lnSpcReduction="20000"/>
          </a:bodyPr>
          <a:lstStyle/>
          <a:p>
            <a:r>
              <a:rPr lang="ar-JO" sz="9600" b="1" i="1" dirty="0">
                <a:solidFill>
                  <a:srgbClr val="6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9600" b="1" i="1" dirty="0">
              <a:solidFill>
                <a:srgbClr val="6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D00347-F847-4D00-8F96-888D9758D46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802" y="156498"/>
            <a:ext cx="1097280" cy="1097280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FB7655EE-23A1-41DD-884E-E3CE602CB583}"/>
              </a:ext>
            </a:extLst>
          </p:cNvPr>
          <p:cNvSpPr txBox="1"/>
          <p:nvPr/>
        </p:nvSpPr>
        <p:spPr>
          <a:xfrm>
            <a:off x="6700058" y="1596044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JO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20C87DEA-34F9-4818-A9BA-43B8F135DFEE}"/>
              </a:ext>
            </a:extLst>
          </p:cNvPr>
          <p:cNvSpPr txBox="1"/>
          <p:nvPr/>
        </p:nvSpPr>
        <p:spPr>
          <a:xfrm>
            <a:off x="2825829" y="1253778"/>
            <a:ext cx="60932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+mn-lt"/>
                <a:cs typeface="Arial" panose="020B0604020202020204" pitchFamily="34" charset="0"/>
              </a:rPr>
              <a:t>An-Najah National University</a:t>
            </a:r>
            <a:br>
              <a:rPr lang="en-US" sz="1600" dirty="0">
                <a:latin typeface="+mn-lt"/>
                <a:cs typeface="Arial" panose="020B0604020202020204" pitchFamily="34" charset="0"/>
              </a:rPr>
            </a:br>
            <a:r>
              <a:rPr lang="en-US" sz="1600" b="1" dirty="0">
                <a:latin typeface="+mn-lt"/>
                <a:cs typeface="Arial" panose="020B0604020202020204" pitchFamily="34" charset="0"/>
              </a:rPr>
              <a:t>Faculty of Engineering and Information Technology</a:t>
            </a:r>
            <a:endParaRPr lang="ar-JO" sz="1600" b="1" dirty="0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36F3EF68-2A60-46E0-B9E6-C673E9F0B15D}"/>
              </a:ext>
            </a:extLst>
          </p:cNvPr>
          <p:cNvSpPr txBox="1"/>
          <p:nvPr/>
        </p:nvSpPr>
        <p:spPr>
          <a:xfrm>
            <a:off x="1088025" y="2104561"/>
            <a:ext cx="9568835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report II</a:t>
            </a:r>
          </a:p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Water Distribution Network for Asira ash - Shamalya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 “AHMAD SALEH” SADDER</a:t>
            </a:r>
          </a:p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AMEED MAHER</a:t>
            </a:r>
          </a:p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SEBA YASEEN   </a:t>
            </a:r>
          </a:p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JO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Supervised by : DR.ANAN JAYOUSSI</a:t>
            </a:r>
          </a:p>
          <a:p>
            <a:pPr algn="ctr"/>
            <a:endParaRPr lang="en-US" b="1" i="1" dirty="0">
              <a:solidFill>
                <a:srgbClr val="6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800" b="1" i="1" dirty="0">
              <a:solidFill>
                <a:srgbClr val="6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b="1" i="1" dirty="0">
              <a:solidFill>
                <a:srgbClr val="6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800" b="1" i="1" dirty="0">
              <a:solidFill>
                <a:srgbClr val="6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65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3-Demand.</a:t>
                </a:r>
              </a:p>
              <a:p>
                <a:pPr marL="0" indent="0">
                  <a:buNone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Q design = (future population) *L/c-day * hourly factor = 2032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120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=231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48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6137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4-WW production.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Assuming daily water consumption for each capita= 82.3 L/day.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Assuming WW consumption=80%water consumption.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Assuming max hourly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=3.</a:t>
                </a: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wastewater generation / capita = 3 *0.8 *82.3 = 197.52 L/capita-day.</a:t>
                </a: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8267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5-Infiltration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Infiltration = 20% of WW production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Infiltration = 0.2*0.8*82.3= 13.168 L/capita-d</a:t>
            </a:r>
            <a:r>
              <a:rPr lang="en-US" dirty="0"/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6-Hazen William's coefficient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Hazen William's coefficient for PVC =0.013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794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and specification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Design criteria: </a:t>
            </a:r>
          </a:p>
          <a:p>
            <a:pPr marL="0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-Manning coefficient is 0.013.</a:t>
            </a:r>
          </a:p>
          <a:p>
            <a:pPr marL="0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-Free outfall. </a:t>
            </a:r>
          </a:p>
          <a:p>
            <a:pPr marL="0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-The material of conduit is PVC with circular shape. </a:t>
            </a:r>
          </a:p>
          <a:p>
            <a:pPr marL="0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-Steady state condition. </a:t>
            </a:r>
          </a:p>
          <a:p>
            <a:pPr marL="0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-Flow in conduit is partially with 75% percentage. </a:t>
            </a:r>
          </a:p>
          <a:p>
            <a:pPr marL="0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-Ground elevation is equal to rim elevation.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166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-Sump depth is zero. </a:t>
                </a:r>
              </a:p>
              <a:p>
                <a:pPr marL="0" lv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-Diameter of manhole is 1 meter.</a:t>
                </a:r>
              </a:p>
              <a:p>
                <a:pPr marL="0" lv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-Peak factor calculated by (PF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23870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3). </a:t>
                </a:r>
              </a:p>
              <a:p>
                <a:pPr marL="0" lv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-The maximum distance between adjacent manholes is 50m, depends on the direction.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1701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constrain</a:t>
            </a:r>
          </a:p>
          <a:p>
            <a:pPr marL="0" indent="0">
              <a:buNone/>
            </a:pPr>
            <a:r>
              <a:rPr lang="en-US" dirty="0"/>
              <a:t>   -Cover between 1m-5m.</a:t>
            </a:r>
          </a:p>
          <a:p>
            <a:pPr marL="0" indent="0">
              <a:buNone/>
            </a:pPr>
            <a:r>
              <a:rPr lang="en-US" dirty="0"/>
              <a:t>   - Slope 1%-15%.</a:t>
            </a:r>
          </a:p>
          <a:p>
            <a:pPr marL="0" indent="0">
              <a:buNone/>
            </a:pPr>
            <a:r>
              <a:rPr lang="en-US" dirty="0"/>
              <a:t>   - Velocity 0.6m/s - 3m/s.</a:t>
            </a:r>
          </a:p>
        </p:txBody>
      </p:sp>
    </p:spTree>
    <p:extLst>
      <p:ext uri="{BB962C8B-B14F-4D97-AF65-F5344CB8AC3E}">
        <p14:creationId xmlns:p14="http://schemas.microsoft.com/office/powerpoint/2010/main" val="3406328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br>
              <a:rPr lang="en-US" b="1" cap="all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 the data and layers on the SewerCAD program </a:t>
            </a:r>
          </a:p>
          <a:p>
            <a:pPr lvl="0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 defining the location of the manholes and allocate the outfall</a:t>
            </a:r>
          </a:p>
          <a:p>
            <a:pPr marL="0" lv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catalogue for the conduit from the conduits library, that the design will use to design the conduit diameters.</a:t>
            </a:r>
          </a:p>
          <a:p>
            <a:pPr lvl="0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/>
              <a:t>Insert the conduits between the manholes, the length of the conduits will be determined according to the scale of the drawings.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25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 TRex wizard tool to enter the manholes elevation.</a:t>
            </a:r>
          </a:p>
          <a:p>
            <a:pPr lvl="0"/>
            <a:endParaRPr lang="en-GB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 Thiessen polygon tool divide the area of the ground to help distributing the load over the manholes. </a:t>
            </a:r>
          </a:p>
          <a:p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unit sanitary load that we determine previously </a:t>
            </a:r>
          </a:p>
          <a:p>
            <a:pPr marL="0" lvl="0" indent="0">
              <a:buNone/>
            </a:pP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extreme flow setup</a:t>
            </a:r>
          </a:p>
          <a:p>
            <a:pPr lvl="0"/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load over the manholes</a:t>
            </a:r>
            <a:r>
              <a:rPr lang="en-GB" dirty="0"/>
              <a:t>.</a:t>
            </a: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108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all the constrains of the 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 conduit material from the library and select the minimum number to start the design 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design  in calculation type.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the model.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943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115" y="2133600"/>
            <a:ext cx="4919596" cy="3778250"/>
          </a:xfrm>
        </p:spPr>
      </p:pic>
    </p:spTree>
    <p:extLst>
      <p:ext uri="{BB962C8B-B14F-4D97-AF65-F5344CB8AC3E}">
        <p14:creationId xmlns:p14="http://schemas.microsoft.com/office/powerpoint/2010/main" val="655373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introduction about Water Distribution Network(WDN).</a:t>
            </a:r>
          </a:p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 WDN.</a:t>
            </a:r>
          </a:p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Component of WDN .</a:t>
            </a:r>
          </a:p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WDN in Palestine specially in Asira ash - Shamalya</a:t>
            </a:r>
          </a:p>
          <a:p>
            <a:pPr marL="0" indent="0" algn="l" rtl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471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547717"/>
            <a:ext cx="8915400" cy="2950016"/>
          </a:xfrm>
        </p:spPr>
      </p:pic>
    </p:spTree>
    <p:extLst>
      <p:ext uri="{BB962C8B-B14F-4D97-AF65-F5344CB8AC3E}">
        <p14:creationId xmlns:p14="http://schemas.microsoft.com/office/powerpoint/2010/main" val="607022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907" y="2627117"/>
            <a:ext cx="7602011" cy="2791215"/>
          </a:xfrm>
        </p:spPr>
      </p:pic>
    </p:spTree>
    <p:extLst>
      <p:ext uri="{BB962C8B-B14F-4D97-AF65-F5344CB8AC3E}">
        <p14:creationId xmlns:p14="http://schemas.microsoft.com/office/powerpoint/2010/main" val="363683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381" y="2603302"/>
            <a:ext cx="7259063" cy="2838846"/>
          </a:xfrm>
        </p:spPr>
      </p:pic>
    </p:spTree>
    <p:extLst>
      <p:ext uri="{BB962C8B-B14F-4D97-AF65-F5344CB8AC3E}">
        <p14:creationId xmlns:p14="http://schemas.microsoft.com/office/powerpoint/2010/main" val="37771209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565" y="2236538"/>
            <a:ext cx="8392696" cy="3572374"/>
          </a:xfrm>
        </p:spPr>
      </p:pic>
    </p:spTree>
    <p:extLst>
      <p:ext uri="{BB962C8B-B14F-4D97-AF65-F5344CB8AC3E}">
        <p14:creationId xmlns:p14="http://schemas.microsoft.com/office/powerpoint/2010/main" val="7653710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275" y="2231775"/>
            <a:ext cx="8421275" cy="3581900"/>
          </a:xfrm>
        </p:spPr>
      </p:pic>
    </p:spTree>
    <p:extLst>
      <p:ext uri="{BB962C8B-B14F-4D97-AF65-F5344CB8AC3E}">
        <p14:creationId xmlns:p14="http://schemas.microsoft.com/office/powerpoint/2010/main" val="1886029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GB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Compare the result with the specification </a:t>
            </a:r>
          </a:p>
          <a:p>
            <a:pPr marL="0" indent="0">
              <a:buNone/>
            </a:pPr>
            <a:r>
              <a:rPr lang="en-US" dirty="0"/>
              <a:t>   - max cover value was 4.96m and min value was 1m, the tow values </a:t>
            </a:r>
          </a:p>
          <a:p>
            <a:pPr marL="0" indent="0">
              <a:buNone/>
            </a:pPr>
            <a:r>
              <a:rPr lang="en-US" dirty="0"/>
              <a:t>     are acceptable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- generally; values of velocity were low , max value 2.03m/s which  </a:t>
            </a:r>
          </a:p>
          <a:p>
            <a:pPr marL="0" indent="0">
              <a:buNone/>
            </a:pPr>
            <a:r>
              <a:rPr lang="en-US" dirty="0"/>
              <a:t>     acceptable , min value 0.27m/s  lower than  min accepted   </a:t>
            </a:r>
          </a:p>
          <a:p>
            <a:pPr marL="0" indent="0">
              <a:buNone/>
            </a:pPr>
            <a:r>
              <a:rPr lang="en-US" dirty="0"/>
              <a:t>     value(0.3m/s).</a:t>
            </a:r>
          </a:p>
        </p:txBody>
      </p:sp>
    </p:spTree>
    <p:extLst>
      <p:ext uri="{BB962C8B-B14F-4D97-AF65-F5344CB8AC3E}">
        <p14:creationId xmlns:p14="http://schemas.microsoft.com/office/powerpoint/2010/main" val="651572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br>
              <a:rPr lang="en-US" sz="4400" b="1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villagers  must stop using cesspits, and start using WWCS</a:t>
            </a:r>
          </a:p>
          <a:p>
            <a:endParaRPr lang="en-US" dirty="0"/>
          </a:p>
          <a:p>
            <a:r>
              <a:rPr lang="en-US" dirty="0"/>
              <a:t>Flush the system periodically.</a:t>
            </a:r>
          </a:p>
        </p:txBody>
      </p:sp>
    </p:spTree>
    <p:extLst>
      <p:ext uri="{BB962C8B-B14F-4D97-AF65-F5344CB8AC3E}">
        <p14:creationId xmlns:p14="http://schemas.microsoft.com/office/powerpoint/2010/main" val="911094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sz="32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Analysis the existing WDN of Asira ash-Shamalya.</a:t>
            </a:r>
            <a:endParaRPr lang="en-US" sz="3200" dirty="0">
              <a:solidFill>
                <a:srgbClr val="000000"/>
              </a:solidFill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sz="32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Find the problems in the existing WDN if there is any, and solve it by redesign the network.</a:t>
            </a:r>
            <a:endParaRPr lang="en-US" sz="3200" dirty="0">
              <a:solidFill>
                <a:srgbClr val="000000"/>
              </a:solidFill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sz="32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Design a WDN for the town that cover the future demand for 2050.</a:t>
            </a:r>
            <a:endParaRPr lang="en-US" sz="3200" dirty="0">
              <a:solidFill>
                <a:srgbClr val="000000"/>
              </a:solidFill>
              <a:ea typeface="Calibri"/>
              <a:cs typeface="Arial"/>
            </a:endParaRPr>
          </a:p>
          <a:p>
            <a:pPr algn="l" rtl="0"/>
            <a:r>
              <a:rPr lang="en-US" sz="3200" dirty="0">
                <a:solidFill>
                  <a:srgbClr val="000000"/>
                </a:solidFill>
                <a:latin typeface="Times New Roman"/>
                <a:ea typeface="Calibri"/>
              </a:rPr>
              <a:t>Cost estimate of the designed WDN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432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2013" y="539443"/>
            <a:ext cx="8911687" cy="1280890"/>
          </a:xfrm>
        </p:spPr>
        <p:txBody>
          <a:bodyPr>
            <a:no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Approaches:</a:t>
            </a:r>
            <a:r>
              <a:rPr lang="en-US" sz="6600" b="1" dirty="0"/>
              <a:t> </a:t>
            </a:r>
            <a:br>
              <a:rPr lang="en-US" sz="6600" b="1" dirty="0"/>
            </a:b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2155634"/>
            <a:ext cx="8915400" cy="3777622"/>
          </a:xfrm>
        </p:spPr>
        <p:txBody>
          <a:bodyPr>
            <a:noAutofit/>
          </a:bodyPr>
          <a:lstStyle/>
          <a:p>
            <a:pPr lvl="0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area to be served.</a:t>
            </a:r>
          </a:p>
          <a:p>
            <a:pPr lvl="0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which include</a:t>
            </a:r>
          </a:p>
          <a:p>
            <a:pPr marL="0" lvl="0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1-Topography map (contours).</a:t>
            </a:r>
          </a:p>
          <a:p>
            <a:pPr marL="0" lvl="0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2-Road network. </a:t>
            </a:r>
          </a:p>
          <a:p>
            <a:pPr marL="0" lvl="0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3-Buildings.</a:t>
            </a:r>
          </a:p>
          <a:p>
            <a:pPr marL="0" lvl="0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4-Water resources (e.g. supply, demand).</a:t>
            </a:r>
          </a:p>
          <a:p>
            <a:pPr lvl="0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design criteria and constraints.</a:t>
            </a:r>
          </a:p>
          <a:p>
            <a:pPr marL="0" lv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694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5829" y="2202501"/>
            <a:ext cx="8915400" cy="2164080"/>
          </a:xfrm>
        </p:spPr>
        <p:txBody>
          <a:bodyPr>
            <a:normAutofit fontScale="92500"/>
          </a:bodyPr>
          <a:lstStyle/>
          <a:p>
            <a:pPr marL="0" lvl="0" indent="0" algn="l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used in this project WaterCAD, AutoCAD, GIS.</a:t>
            </a:r>
          </a:p>
          <a:p>
            <a:pPr marL="0" lvl="0" indent="0" algn="l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collected data used to design a WDN for the town that met the design specifications.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80492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985" y="384715"/>
            <a:ext cx="8911687" cy="872585"/>
          </a:xfrm>
        </p:spPr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 : 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144" y="1699895"/>
            <a:ext cx="10709856" cy="435133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</a:t>
            </a:r>
          </a:p>
          <a:p>
            <a:pPr marL="0" indent="0" algn="l" rtl="0"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Asira ash Shamalya is a Palestinian town in Nablus Governorate, located 3.5km north of Nablus City. It is bordered by Talluza, Al Badhan, and  </a:t>
            </a:r>
            <a:r>
              <a:rPr lang="en-US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Azmut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the east, Nablus city to the south, Zawata, Ijnisinya, &amp; Nisf </a:t>
            </a:r>
            <a:r>
              <a:rPr lang="en-US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Jubeil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the west, and Beit Imrin &amp; Yasid to the north</a:t>
            </a:r>
          </a:p>
          <a:p>
            <a:pPr marL="0" indent="0" algn="l" rtl="0"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Topography: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Asira ash-Shamalya had an average elevation of 680m above mean sea level.</a:t>
            </a:r>
          </a:p>
          <a:p>
            <a:pPr marL="0" indent="0" algn="l" rtl="0"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Population: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According to the Palestinian Central Bureau of Statistics (PCBS), the total population of Asira ash Shamaliya </a:t>
            </a:r>
            <a:r>
              <a:rPr lang="en-US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inShamaliya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2017 was 8813 of whom 4490 were male and 4323 female with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 factor 1.46% </a:t>
            </a:r>
            <a:endParaRPr lang="en-US" sz="1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90936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2ED660F8-1640-45AF-BEBF-567695F0C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098" y="254778"/>
            <a:ext cx="8471533" cy="5992898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DB45713C-E6AB-4EA1-9A1A-0D43C3D659CA}"/>
              </a:ext>
            </a:extLst>
          </p:cNvPr>
          <p:cNvSpPr txBox="1"/>
          <p:nvPr/>
        </p:nvSpPr>
        <p:spPr>
          <a:xfrm>
            <a:off x="3047048" y="6232928"/>
            <a:ext cx="6097904" cy="385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200"/>
              </a:spcBef>
            </a:pPr>
            <a:r>
              <a:rPr lang="en-US" sz="1800" b="1" dirty="0">
                <a:solidFill>
                  <a:srgbClr val="365F9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MAP1: Asira ash Shamaliya location and borders.</a:t>
            </a:r>
            <a:endParaRPr lang="en-US" sz="1800" b="1" dirty="0">
              <a:solidFill>
                <a:srgbClr val="365F9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26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2">
            <a:extLst>
              <a:ext uri="{FF2B5EF4-FFF2-40B4-BE49-F238E27FC236}">
                <a16:creationId xmlns:a16="http://schemas.microsoft.com/office/drawing/2014/main" id="{9A32FFA1-3453-45A2-A048-049133C06E8F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335" y="1784273"/>
            <a:ext cx="10339520" cy="5073727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AF95DEA2-4AFA-4A8C-AE71-93E1731D29F6}"/>
              </a:ext>
            </a:extLst>
          </p:cNvPr>
          <p:cNvSpPr txBox="1"/>
          <p:nvPr/>
        </p:nvSpPr>
        <p:spPr>
          <a:xfrm>
            <a:off x="1810364" y="538005"/>
            <a:ext cx="60984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Methodology:</a:t>
            </a:r>
            <a:endParaRPr lang="ar-JO" sz="4000" dirty="0"/>
          </a:p>
        </p:txBody>
      </p:sp>
    </p:spTree>
    <p:extLst>
      <p:ext uri="{BB962C8B-B14F-4D97-AF65-F5344CB8AC3E}">
        <p14:creationId xmlns:p14="http://schemas.microsoft.com/office/powerpoint/2010/main" val="742342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US" b="1" cap="all" dirty="0"/>
              <a:t> </a:t>
            </a:r>
            <a:br>
              <a:rPr lang="en-US" b="1" cap="all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collection.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analysis.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1-Design period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2-Population forecasting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p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r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P2020   = 1184 from statistics.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P2050   = 1184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01476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2032 person.</a:t>
                </a: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3182996"/>
      </p:ext>
    </p:extLst>
  </p:cSld>
  <p:clrMapOvr>
    <a:masterClrMapping/>
  </p:clrMapOvr>
</p:sld>
</file>

<file path=ppt/theme/theme1.xml><?xml version="1.0" encoding="utf-8"?>
<a:theme xmlns:a="http://schemas.openxmlformats.org/drawingml/2006/main" name="ربطة">
  <a:themeElements>
    <a:clrScheme name="ربطة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269</TotalTime>
  <Words>862</Words>
  <Application>Microsoft Office PowerPoint</Application>
  <PresentationFormat>شاشة عريضة</PresentationFormat>
  <Paragraphs>144</Paragraphs>
  <Slides>26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33" baseType="lpstr">
      <vt:lpstr>Arial</vt:lpstr>
      <vt:lpstr>Cambria</vt:lpstr>
      <vt:lpstr>Cambria Math</vt:lpstr>
      <vt:lpstr>Century Gothic</vt:lpstr>
      <vt:lpstr>Times New Roman</vt:lpstr>
      <vt:lpstr>Wingdings 3</vt:lpstr>
      <vt:lpstr>ربطة</vt:lpstr>
      <vt:lpstr>عرض تقديمي في PowerPoint</vt:lpstr>
      <vt:lpstr>Introduction</vt:lpstr>
      <vt:lpstr>Objective:</vt:lpstr>
      <vt:lpstr>Approaches:  </vt:lpstr>
      <vt:lpstr>عرض تقديمي في PowerPoint</vt:lpstr>
      <vt:lpstr>Study Area :  </vt:lpstr>
      <vt:lpstr>عرض تقديمي في PowerPoint</vt:lpstr>
      <vt:lpstr>عرض تقديمي في PowerPoint</vt:lpstr>
      <vt:lpstr>METHODOLOGY  </vt:lpstr>
      <vt:lpstr>METHODOLOGY</vt:lpstr>
      <vt:lpstr>METHODOLOGY</vt:lpstr>
      <vt:lpstr>METHODOLOGY</vt:lpstr>
      <vt:lpstr>METHODOLOGY</vt:lpstr>
      <vt:lpstr>METHODOLOGY</vt:lpstr>
      <vt:lpstr>METHODOLOGY</vt:lpstr>
      <vt:lpstr>MODELING </vt:lpstr>
      <vt:lpstr>MODELING</vt:lpstr>
      <vt:lpstr>MODELING</vt:lpstr>
      <vt:lpstr>MODELING</vt:lpstr>
      <vt:lpstr>RESULTS</vt:lpstr>
      <vt:lpstr>RESULTS</vt:lpstr>
      <vt:lpstr>RESULTS</vt:lpstr>
      <vt:lpstr>RESULTS</vt:lpstr>
      <vt:lpstr>RESULTS</vt:lpstr>
      <vt:lpstr>Conclusion   </vt:lpstr>
      <vt:lpstr>Recommendations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Of The Wastewater Collection System Of Umm Al-tut village</dc:title>
  <dc:creator>user</dc:creator>
  <cp:lastModifiedBy>seba yaseen</cp:lastModifiedBy>
  <cp:revision>50</cp:revision>
  <dcterms:created xsi:type="dcterms:W3CDTF">2020-08-27T14:58:08Z</dcterms:created>
  <dcterms:modified xsi:type="dcterms:W3CDTF">2022-04-24T18:23:25Z</dcterms:modified>
</cp:coreProperties>
</file>