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972" r:id="rId2"/>
  </p:sldMasterIdLst>
  <p:notesMasterIdLst>
    <p:notesMasterId r:id="rId95"/>
  </p:notesMasterIdLst>
  <p:handoutMasterIdLst>
    <p:handoutMasterId r:id="rId96"/>
  </p:handoutMasterIdLst>
  <p:sldIdLst>
    <p:sldId id="394" r:id="rId3"/>
    <p:sldId id="256" r:id="rId4"/>
    <p:sldId id="257" r:id="rId5"/>
    <p:sldId id="258" r:id="rId6"/>
    <p:sldId id="259" r:id="rId7"/>
    <p:sldId id="395" r:id="rId8"/>
    <p:sldId id="260" r:id="rId9"/>
    <p:sldId id="261" r:id="rId10"/>
    <p:sldId id="262" r:id="rId11"/>
    <p:sldId id="264" r:id="rId12"/>
    <p:sldId id="265" r:id="rId13"/>
    <p:sldId id="272" r:id="rId14"/>
    <p:sldId id="273" r:id="rId15"/>
    <p:sldId id="305" r:id="rId16"/>
    <p:sldId id="282" r:id="rId17"/>
    <p:sldId id="281" r:id="rId18"/>
    <p:sldId id="280" r:id="rId19"/>
    <p:sldId id="275" r:id="rId20"/>
    <p:sldId id="274" r:id="rId21"/>
    <p:sldId id="276" r:id="rId22"/>
    <p:sldId id="277" r:id="rId23"/>
    <p:sldId id="278" r:id="rId24"/>
    <p:sldId id="284" r:id="rId25"/>
    <p:sldId id="285" r:id="rId26"/>
    <p:sldId id="306" r:id="rId27"/>
    <p:sldId id="287" r:id="rId28"/>
    <p:sldId id="288" r:id="rId29"/>
    <p:sldId id="361" r:id="rId30"/>
    <p:sldId id="362" r:id="rId31"/>
    <p:sldId id="369" r:id="rId32"/>
    <p:sldId id="389" r:id="rId33"/>
    <p:sldId id="370" r:id="rId34"/>
    <p:sldId id="388" r:id="rId35"/>
    <p:sldId id="371" r:id="rId36"/>
    <p:sldId id="372" r:id="rId37"/>
    <p:sldId id="387" r:id="rId38"/>
    <p:sldId id="373" r:id="rId39"/>
    <p:sldId id="363" r:id="rId40"/>
    <p:sldId id="364" r:id="rId41"/>
    <p:sldId id="386" r:id="rId42"/>
    <p:sldId id="385" r:id="rId43"/>
    <p:sldId id="384" r:id="rId44"/>
    <p:sldId id="375" r:id="rId45"/>
    <p:sldId id="376" r:id="rId46"/>
    <p:sldId id="391" r:id="rId47"/>
    <p:sldId id="392" r:id="rId48"/>
    <p:sldId id="291" r:id="rId49"/>
    <p:sldId id="286" r:id="rId50"/>
    <p:sldId id="353" r:id="rId51"/>
    <p:sldId id="354" r:id="rId52"/>
    <p:sldId id="360" r:id="rId53"/>
    <p:sldId id="351" r:id="rId54"/>
    <p:sldId id="359" r:id="rId55"/>
    <p:sldId id="355" r:id="rId56"/>
    <p:sldId id="356" r:id="rId57"/>
    <p:sldId id="357" r:id="rId58"/>
    <p:sldId id="358" r:id="rId59"/>
    <p:sldId id="292" r:id="rId60"/>
    <p:sldId id="295" r:id="rId61"/>
    <p:sldId id="307" r:id="rId62"/>
    <p:sldId id="296" r:id="rId63"/>
    <p:sldId id="308" r:id="rId64"/>
    <p:sldId id="309" r:id="rId65"/>
    <p:sldId id="304" r:id="rId66"/>
    <p:sldId id="393" r:id="rId67"/>
    <p:sldId id="323" r:id="rId68"/>
    <p:sldId id="310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2" r:id="rId77"/>
    <p:sldId id="334" r:id="rId78"/>
    <p:sldId id="396" r:id="rId79"/>
    <p:sldId id="336" r:id="rId80"/>
    <p:sldId id="331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6" r:id="rId89"/>
    <p:sldId id="347" r:id="rId90"/>
    <p:sldId id="348" r:id="rId91"/>
    <p:sldId id="350" r:id="rId92"/>
    <p:sldId id="349" r:id="rId93"/>
    <p:sldId id="344" r:id="rId9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567A6-2C60-4796-996A-0917EA72FDFD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809A3-9604-4C38-811E-6A361391D7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31489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DBC62-F6B1-4409-A383-13243B698878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B86C4-31C9-4D13-BA8E-DD57425874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1760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B86C4-31C9-4D13-BA8E-DD574258746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8757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B86C4-31C9-4D13-BA8E-DD5742587462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E04C-F489-4046-B2FD-96ED6F05B554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6056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4634C-A771-4030-89A0-1889A0468148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181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6641-D624-4CB8-ABE7-DFE08AB5E758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6302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33AADE-B24B-4E8F-9E6F-EB0CAA094E3F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88C73E-66C1-45D1-9DB9-DC9BF38C61E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AD60-F441-4C17-A60A-0697E784486F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 userDrawn="1"/>
        </p:nvSpPr>
        <p:spPr>
          <a:xfrm>
            <a:off x="7596336" y="6159728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fld id="{B487E36D-69E3-4249-BEC4-DCC4EA2A0D9D}" type="slidenum">
              <a:rPr lang="en-US" sz="2000" b="1" i="1" cap="all" spc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pPr/>
              <a:t>‹#›</a:t>
            </a:fld>
            <a:endParaRPr lang="en-US" sz="20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3CDA4-09DC-446D-A43F-0199A92037CD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D142-6555-417A-B980-ABDA3FD564A6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1CE5-8A60-43F2-82FA-B5F478904DD1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3660-5147-4A5F-AB7A-822BFD052C9F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9A08-23D2-4F1D-A22E-713DD9548BD1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F02-4EB0-4597-BF1B-CDA6BF64A266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11D52-841F-449B-8132-9F663BBDC528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47199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5249-8FB3-4AE5-A55C-2D5F6A8ED98E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FDA0-C670-4727-A1FB-ED3EE2F0F2CB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7AA2-5089-491C-88BA-FD1E901CD30B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C73E-66C1-45D1-9DB9-DC9BF38C61E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8AF55-125D-40C5-85DA-1446981A2339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584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4FDE-CCC6-486A-9CF5-D7AD09D635EC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816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9F38-FC59-461C-A384-664FB995554A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0689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DD7D-3780-48CB-A0E6-B7901E1C6860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6279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37E7-5B35-4981-B0F3-F4FA152AEA5C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8294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A37CE-784B-413C-A6DB-80601F26EBB6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081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07F8-A50A-4EE7-ADA5-9FFFDD2008E6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156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73576-BD30-4EFB-A1B0-1AA9C1423D28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514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FD73576-BD30-4EFB-A1B0-1AA9C1423D28}" type="datetime1">
              <a:rPr lang="en-US" smtClean="0"/>
              <a:pPr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BE0449D-AC75-409A-8791-AC41DE204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6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8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8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b="1" dirty="0">
                <a:latin typeface="Times New Roman" panose="02020603050405020304" pitchFamily="18" charset="0"/>
              </a:rPr>
              <a:t>An-</a:t>
            </a:r>
            <a:r>
              <a:rPr lang="en-US" sz="1600" b="1" dirty="0" err="1">
                <a:latin typeface="Times New Roman" panose="02020603050405020304" pitchFamily="18" charset="0"/>
              </a:rPr>
              <a:t>Najah</a:t>
            </a:r>
            <a:r>
              <a:rPr lang="en-US" sz="1600" b="1" dirty="0">
                <a:latin typeface="Times New Roman" panose="02020603050405020304" pitchFamily="18" charset="0"/>
              </a:rPr>
              <a:t> National University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b="1" dirty="0">
                <a:latin typeface="Times New Roman" panose="02020603050405020304" pitchFamily="18" charset="0"/>
              </a:rPr>
              <a:t>Facility of Engineering and Information Technology </a:t>
            </a:r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ar-SA" sz="1600" b="1" dirty="0">
                <a:solidFill>
                  <a:srgbClr val="001132"/>
                </a:solidFill>
                <a:latin typeface="Times New Roman" panose="02020603050405020304" pitchFamily="18" charset="0"/>
              </a:rPr>
              <a:t>    </a:t>
            </a:r>
            <a:r>
              <a:rPr lang="en-US" sz="1600" b="1" dirty="0">
                <a:latin typeface="Times New Roman" panose="02020603050405020304" pitchFamily="18" charset="0"/>
              </a:rPr>
              <a:t>Department of Building Engineering</a:t>
            </a:r>
            <a:r>
              <a:rPr lang="ar-SA" sz="1600" b="1" dirty="0">
                <a:solidFill>
                  <a:srgbClr val="001D58"/>
                </a:solidFill>
                <a:latin typeface="Times New Roman" panose="02020603050405020304" pitchFamily="18" charset="0"/>
              </a:rPr>
              <a:t/>
            </a:r>
            <a:br>
              <a:rPr lang="ar-SA" sz="1600" b="1" dirty="0">
                <a:solidFill>
                  <a:srgbClr val="001D58"/>
                </a:solidFill>
                <a:latin typeface="Times New Roman" panose="02020603050405020304" pitchFamily="18" charset="0"/>
              </a:rPr>
            </a:br>
            <a:r>
              <a:rPr lang="ar-SA" sz="1600" b="1" dirty="0">
                <a:solidFill>
                  <a:srgbClr val="001D58"/>
                </a:solidFill>
                <a:latin typeface="Times New Roman" panose="02020603050405020304" pitchFamily="18" charset="0"/>
              </a:rPr>
              <a:t>    </a:t>
            </a:r>
            <a:r>
              <a:rPr lang="en-US" sz="1600" b="1" dirty="0">
                <a:latin typeface="Times New Roman" panose="02020603050405020304" pitchFamily="18" charset="0"/>
              </a:rPr>
              <a:t>Graduation Project 2</a:t>
            </a:r>
            <a:r>
              <a:rPr lang="en-US" sz="1600" b="1" dirty="0"/>
              <a:t/>
            </a:r>
            <a:br>
              <a:rPr lang="en-US" sz="1600" b="1" dirty="0"/>
            </a:br>
            <a:endParaRPr lang="en-US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3568" y="3767317"/>
            <a:ext cx="7750427" cy="453772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 integrated Redesign for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samer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center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4280" y="548680"/>
            <a:ext cx="1224136" cy="1218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4581128"/>
            <a:ext cx="253787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</a:rPr>
              <a:t>Supervisor:                           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Dr. </a:t>
            </a:r>
            <a:r>
              <a:rPr lang="en-US" b="1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Monther</a:t>
            </a:r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Dwaikat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9653" y="4581128"/>
            <a:ext cx="16273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Prepared by</a:t>
            </a:r>
            <a:r>
              <a:rPr lang="en-US" sz="1600" b="1" dirty="0" smtClean="0">
                <a:solidFill>
                  <a:schemeClr val="tx2"/>
                </a:solidFill>
              </a:rPr>
              <a:t>: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Deena </a:t>
            </a:r>
            <a:r>
              <a:rPr lang="en-US" sz="1600" dirty="0" err="1" smtClean="0">
                <a:solidFill>
                  <a:schemeClr val="tx2"/>
                </a:solidFill>
              </a:rPr>
              <a:t>Hanani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err="1" smtClean="0">
                <a:solidFill>
                  <a:schemeClr val="tx2"/>
                </a:solidFill>
              </a:rPr>
              <a:t>Shahd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Hmouda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err="1" smtClean="0">
                <a:solidFill>
                  <a:schemeClr val="tx2"/>
                </a:solidFill>
              </a:rPr>
              <a:t>Sujood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Qadomi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May </a:t>
            </a:r>
            <a:r>
              <a:rPr lang="en-US" sz="1600" dirty="0" err="1" smtClean="0">
                <a:solidFill>
                  <a:schemeClr val="tx2"/>
                </a:solidFill>
              </a:rPr>
              <a:t>Samaeneh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71994" y="6073659"/>
            <a:ext cx="2584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solidFill>
                  <a:schemeClr val="tx2"/>
                </a:solidFill>
              </a:rPr>
              <a:t>Academic year : </a:t>
            </a:r>
            <a:r>
              <a:rPr lang="en-US" sz="1600" dirty="0" smtClean="0">
                <a:solidFill>
                  <a:schemeClr val="tx2"/>
                </a:solidFill>
              </a:rPr>
              <a:t>2021-2022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1707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400" dirty="0"/>
              <a:t>Second basement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974339"/>
            <a:ext cx="4536504" cy="257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1" y="1824720"/>
            <a:ext cx="3744416" cy="214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1069833" y="4971080"/>
            <a:ext cx="1413936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2"/>
                </a:solidFill>
              </a:rPr>
              <a:t>After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658672" y="5156024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5311646" y="2647116"/>
            <a:ext cx="1412403" cy="504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chemeClr val="tx2"/>
                </a:solidFill>
              </a:rPr>
              <a:t>Befor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4644008" y="2779791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6214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400" dirty="0"/>
              <a:t>Third basement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73164"/>
            <a:ext cx="440414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709" y="1582733"/>
            <a:ext cx="3816424" cy="218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1069833" y="4971080"/>
            <a:ext cx="1413936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2"/>
                </a:solidFill>
              </a:rPr>
              <a:t>After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658672" y="5156024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5296343" y="2424415"/>
            <a:ext cx="1412403" cy="504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chemeClr val="tx2"/>
                </a:solidFill>
              </a:rPr>
              <a:t>Befor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4648271" y="2532812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4198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Environmental Design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4269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4" indent="-342900" algn="l" rtl="0">
              <a:spcBef>
                <a:spcPct val="0"/>
              </a:spcBef>
              <a:buFont typeface="Wingdings" pitchFamily="2" charset="2"/>
              <a:buChar char="v"/>
              <a:tabLst>
                <a:tab pos="3830638" algn="l"/>
              </a:tabLst>
            </a:pPr>
            <a:r>
              <a:rPr lang="en-US" sz="2400" b="1" dirty="0"/>
              <a:t>Sun path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5606547" cy="413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6142399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400" b="1" dirty="0"/>
              <a:t>Shading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717" y="2475685"/>
            <a:ext cx="3150235" cy="139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2597" y="4319477"/>
            <a:ext cx="3317083" cy="150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24256"/>
            <a:ext cx="3370094" cy="1474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4113" y="4266519"/>
            <a:ext cx="3536053" cy="1556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2069773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In summer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6136" y="198884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In winter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496" y="3002672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At 8:00 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496" y="5044803"/>
            <a:ext cx="1293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At 12:00 PM</a:t>
            </a:r>
          </a:p>
        </p:txBody>
      </p:sp>
    </p:spTree>
    <p:extLst>
      <p:ext uri="{BB962C8B-B14F-4D97-AF65-F5344CB8AC3E}">
        <p14:creationId xmlns:p14="http://schemas.microsoft.com/office/powerpoint/2010/main" xmlns="" val="1262908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68863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Internal slab:</a:t>
            </a:r>
          </a:p>
          <a:p>
            <a:pPr>
              <a:buFont typeface="Wingdings" pitchFamily="2" charset="2"/>
              <a:buChar char="Ø"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According to the table above, the value of (u-value) was calculated, the result is u=1.6(w/m^2.k)</a:t>
            </a: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400" b="1" dirty="0"/>
              <a:t>Material used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384376" cy="293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92896"/>
            <a:ext cx="2481263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3487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40560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Wall material :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800" dirty="0">
                <a:solidFill>
                  <a:schemeClr val="tx2"/>
                </a:solidFill>
              </a:rPr>
              <a:t>According to the table above, the value of (u-value) was calculated, the result is u=0.3(w/m^2.k)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3240360" cy="3086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35424"/>
            <a:ext cx="2376264" cy="2049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40605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328592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en-US" sz="2200" dirty="0">
                <a:solidFill>
                  <a:schemeClr val="tx2"/>
                </a:solidFill>
                <a:latin typeface="Times New Roman"/>
                <a:ea typeface="Calibri"/>
                <a:cs typeface="Arial"/>
              </a:rPr>
              <a:t>Roof material :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sz="2000" dirty="0">
              <a:latin typeface="Calibri"/>
              <a:ea typeface="Calibri"/>
              <a:cs typeface="Arial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sz="1800" dirty="0"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solidFill>
                <a:schemeClr val="tx2"/>
              </a:solidFill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solidFill>
                <a:schemeClr val="tx2"/>
              </a:solidFill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900" dirty="0">
                <a:solidFill>
                  <a:schemeClr val="tx2"/>
                </a:solidFill>
                <a:latin typeface="Times New Roman"/>
                <a:ea typeface="Calibri"/>
                <a:cs typeface="Arial"/>
              </a:rPr>
              <a:t>According to the table above, the value of (u-value) was calculated, the result is u=0.325(w/m^2.k)</a:t>
            </a:r>
            <a:endParaRPr lang="en-US" sz="1900" dirty="0">
              <a:solidFill>
                <a:schemeClr val="tx2"/>
              </a:solidFill>
              <a:latin typeface="Calibri"/>
              <a:ea typeface="Calibri"/>
              <a:cs typeface="Arial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sz="1900" dirty="0">
              <a:latin typeface="Calibri"/>
              <a:ea typeface="Calibri"/>
              <a:cs typeface="Arial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334033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27177"/>
            <a:ext cx="272804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77452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34554085"/>
              </p:ext>
            </p:extLst>
          </p:nvPr>
        </p:nvGraphicFramePr>
        <p:xfrm>
          <a:off x="467544" y="1052736"/>
          <a:ext cx="6552728" cy="5241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27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52736">
                <a:tc>
                  <a:txBody>
                    <a:bodyPr/>
                    <a:lstStyle/>
                    <a:p>
                      <a:r>
                        <a:rPr lang="en-US" sz="1600" dirty="0"/>
                        <a:t>Scenario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2015">
                <a:tc>
                  <a:txBody>
                    <a:bodyPr/>
                    <a:lstStyle/>
                    <a:p>
                      <a:r>
                        <a:rPr lang="en-US" sz="1600" dirty="0"/>
                        <a:t>1. Isolate the building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2015">
                <a:tc>
                  <a:txBody>
                    <a:bodyPr/>
                    <a:lstStyle/>
                    <a:p>
                      <a:r>
                        <a:rPr lang="en-US" sz="1600" dirty="0"/>
                        <a:t>2. Using double type of glass</a:t>
                      </a:r>
                    </a:p>
                    <a:p>
                      <a:r>
                        <a:rPr lang="en-US" sz="1600" dirty="0"/>
                        <a:t>(U-value =1.33 W/m2-K)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2015">
                <a:tc>
                  <a:txBody>
                    <a:bodyPr/>
                    <a:lstStyle/>
                    <a:p>
                      <a:r>
                        <a:rPr lang="en-US" sz="1600" dirty="0"/>
                        <a:t>3. Using another type of double glass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(U-value =1.26 W/m2-K) 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34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4.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Placing louvers on the eastern and western facades 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2015">
                <a:tc>
                  <a:txBody>
                    <a:bodyPr/>
                    <a:lstStyle/>
                    <a:p>
                      <a:r>
                        <a:rPr lang="en-US" sz="1600" dirty="0"/>
                        <a:t>5. Minimizing the size of the west windows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2015">
                <a:tc>
                  <a:txBody>
                    <a:bodyPr/>
                    <a:lstStyle/>
                    <a:p>
                      <a:r>
                        <a:rPr lang="en-US" sz="1600" dirty="0"/>
                        <a:t>6. Minimizing the size of the east 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2015">
                <a:tc>
                  <a:txBody>
                    <a:bodyPr/>
                    <a:lstStyle/>
                    <a:p>
                      <a:r>
                        <a:rPr lang="en-US" sz="1600" dirty="0"/>
                        <a:t>7. Reducing the size of the northern windows and placing windows on the southern elevation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2015">
                <a:tc>
                  <a:txBody>
                    <a:bodyPr/>
                    <a:lstStyle/>
                    <a:p>
                      <a:r>
                        <a:rPr lang="en-US" sz="1600" dirty="0"/>
                        <a:t>8. Edit HVAC system to VRF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en-US" sz="2700" dirty="0"/>
              <a:t>Modification scenario on building 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xmlns="" val="1270137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/>
          <a:lstStyle/>
          <a:p>
            <a:r>
              <a:rPr lang="en-US" sz="2000" dirty="0">
                <a:solidFill>
                  <a:schemeClr val="tx2"/>
                </a:solidFill>
              </a:rPr>
              <a:t>This type of building's baseline total consumption is (292531.8 KWh)</a:t>
            </a:r>
          </a:p>
          <a:p>
            <a:r>
              <a:rPr lang="en-US" sz="2000" dirty="0">
                <a:solidFill>
                  <a:schemeClr val="tx2"/>
                </a:solidFill>
              </a:rPr>
              <a:t>We have made several modifications to improve the building where the energy conservation rate has reached from 20% to 75%, which indicates that the building has become more energy efficient</a:t>
            </a:r>
            <a:endParaRPr lang="ar-SA" sz="2000" dirty="0">
              <a:solidFill>
                <a:schemeClr val="tx2"/>
              </a:solidFill>
            </a:endParaRPr>
          </a:p>
          <a:p>
            <a:endParaRPr lang="ar-SA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ar-SA" sz="2000" dirty="0"/>
              <a:t>لل</a:t>
            </a:r>
            <a:endParaRPr lang="en-US" sz="20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5722" y="4056662"/>
            <a:ext cx="3319819" cy="2545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2708920"/>
            <a:ext cx="4117923" cy="216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Placeholder 4"/>
          <p:cNvSpPr txBox="1">
            <a:spLocks/>
          </p:cNvSpPr>
          <p:nvPr/>
        </p:nvSpPr>
        <p:spPr>
          <a:xfrm>
            <a:off x="5364088" y="3226508"/>
            <a:ext cx="1412403" cy="504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chemeClr val="tx2"/>
                </a:solidFill>
              </a:rPr>
              <a:t>Befor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4716016" y="333490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2843808" y="5329351"/>
            <a:ext cx="1413936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2"/>
                </a:solidFill>
              </a:rPr>
              <a:t>After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4457712" y="544122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16579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Site and location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280559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95536" y="2060848"/>
            <a:ext cx="5486876" cy="204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986636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en-US" sz="2700" b="1" dirty="0"/>
              <a:t>Daylight analysis </a:t>
            </a:r>
            <a:r>
              <a:rPr lang="en-US" dirty="0"/>
              <a:t/>
            </a:r>
            <a:br>
              <a:rPr lang="en-US" dirty="0"/>
            </a:br>
            <a:r>
              <a:rPr lang="en-US" sz="2000" b="0" dirty="0"/>
              <a:t>Ground floor </a:t>
            </a:r>
            <a:endParaRPr lang="en-US" sz="4800" b="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509120"/>
            <a:ext cx="5259387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4"/>
          <p:cNvSpPr txBox="1">
            <a:spLocks/>
          </p:cNvSpPr>
          <p:nvPr/>
        </p:nvSpPr>
        <p:spPr>
          <a:xfrm>
            <a:off x="1331640" y="5013177"/>
            <a:ext cx="1547664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solidFill>
                  <a:schemeClr val="tx2"/>
                </a:solidFill>
              </a:rPr>
              <a:t>After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555776" y="5157192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7236296" y="2907138"/>
            <a:ext cx="1440160" cy="433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chemeClr val="tx2"/>
                </a:solidFill>
              </a:rPr>
              <a:t>Befor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6372200" y="3077082"/>
            <a:ext cx="49492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999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9552" y="2060849"/>
            <a:ext cx="454492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000" b="0" dirty="0"/>
              <a:t>Typical floor ( Offices )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084168" y="2852936"/>
            <a:ext cx="1547664" cy="504056"/>
          </a:xfrm>
        </p:spPr>
        <p:txBody>
          <a:bodyPr>
            <a:normAutofit/>
          </a:bodyPr>
          <a:lstStyle/>
          <a:p>
            <a:r>
              <a:rPr lang="en-US" sz="2000" dirty="0" err="1">
                <a:solidFill>
                  <a:schemeClr val="tx2"/>
                </a:solidFill>
              </a:rPr>
              <a:t>Befor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835696" y="5085184"/>
            <a:ext cx="1403648" cy="52546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After 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39952" y="4509120"/>
            <a:ext cx="4680520" cy="2029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eft Arrow 3"/>
          <p:cNvSpPr/>
          <p:nvPr/>
        </p:nvSpPr>
        <p:spPr>
          <a:xfrm>
            <a:off x="5292080" y="2996952"/>
            <a:ext cx="504056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059832" y="516173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2964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3528" y="2060848"/>
            <a:ext cx="4907705" cy="21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000" b="0" dirty="0"/>
              <a:t>Roof floor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156176" y="2924944"/>
            <a:ext cx="1440160" cy="433388"/>
          </a:xfrm>
        </p:spPr>
        <p:txBody>
          <a:bodyPr>
            <a:normAutofit/>
          </a:bodyPr>
          <a:lstStyle/>
          <a:p>
            <a:r>
              <a:rPr lang="en-US" sz="2000" dirty="0" err="1">
                <a:solidFill>
                  <a:schemeClr val="tx2"/>
                </a:solidFill>
              </a:rPr>
              <a:t>Befor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331640" y="5013177"/>
            <a:ext cx="1547664" cy="504056"/>
          </a:xfrm>
        </p:spPr>
        <p:txBody>
          <a:bodyPr/>
          <a:lstStyle/>
          <a:p>
            <a:r>
              <a:rPr lang="en-US" sz="2000" dirty="0">
                <a:solidFill>
                  <a:schemeClr val="tx2"/>
                </a:solidFill>
              </a:rPr>
              <a:t>After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39952" y="4365104"/>
            <a:ext cx="4608512" cy="218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555776" y="5157192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5580112" y="3015820"/>
            <a:ext cx="49492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23397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688632"/>
          </a:xfrm>
        </p:spPr>
        <p:txBody>
          <a:bodyPr/>
          <a:lstStyle/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The comfort graph for the faculty from Design Builder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400" dirty="0"/>
              <a:t>Thermal comfort 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5085184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According to Pierce PMV SET (the Predicted Mean Vote), if the range between – 0.5 and + 0.5, the occupant will be comfortable during the year. In this Figure, shows that the Pierce PMV SET lies approximately between - 0.5 and + 0.5, so the occupant will be comfortable during the year.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8308602" cy="190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435579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229600" cy="773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7301755" cy="24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3" y="1124744"/>
            <a:ext cx="3434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2"/>
                </a:solidFill>
              </a:rPr>
              <a:t>Cooling load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664" y="2756997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2"/>
                </a:solidFill>
              </a:rPr>
              <a:t>Heating load 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29122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400" dirty="0"/>
              <a:t>Simulation output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7628281" cy="112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25646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Structural design </a:t>
            </a:r>
          </a:p>
        </p:txBody>
      </p:sp>
    </p:spTree>
    <p:extLst>
      <p:ext uri="{BB962C8B-B14F-4D97-AF65-F5344CB8AC3E}">
        <p14:creationId xmlns:p14="http://schemas.microsoft.com/office/powerpoint/2010/main" xmlns="" val="2397750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n-CL" sz="3200" dirty="0" smtClean="0">
                <a:solidFill>
                  <a:schemeClr val="tx1"/>
                </a:solidFill>
              </a:rPr>
              <a:t>Rainforced Concrete Structure</a:t>
            </a:r>
            <a:endParaRPr lang="ar-AE" sz="32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3200" dirty="0" smtClean="0"/>
              <a:t>   (28 MPA)</a:t>
            </a:r>
            <a:endParaRPr lang="arn-CL" sz="32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graphicFrame>
        <p:nvGraphicFramePr>
          <p:cNvPr id="5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043608" y="2276872"/>
          <a:ext cx="6264696" cy="23180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74707"/>
                <a:gridCol w="3789989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applied area Loads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n-CL" dirty="0" smtClean="0"/>
                        <a:t>Load type</a:t>
                      </a:r>
                      <a:endParaRPr lang="ar-JO" dirty="0"/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4KN/m2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n-CL" dirty="0" smtClean="0"/>
                        <a:t>Superimposed load</a:t>
                      </a:r>
                      <a:endParaRPr lang="ar-JO" dirty="0"/>
                    </a:p>
                  </a:txBody>
                  <a:tcPr/>
                </a:tc>
              </a:tr>
              <a:tr h="941388">
                <a:tc>
                  <a:txBody>
                    <a:bodyPr/>
                    <a:lstStyle/>
                    <a:p>
                      <a:pPr marL="0" marR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5KN/m2</a:t>
                      </a:r>
                    </a:p>
                    <a:p>
                      <a:pPr marL="0" marR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3KN/m2</a:t>
                      </a:r>
                    </a:p>
                    <a:p>
                      <a:pPr marL="0" marR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6KN/m2</a:t>
                      </a:r>
                      <a:endParaRPr lang="ar-JO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Live</a:t>
                      </a:r>
                      <a:r>
                        <a:rPr lang="en-US" baseline="0" dirty="0" smtClean="0"/>
                        <a:t> load for: </a:t>
                      </a:r>
                      <a:r>
                        <a:rPr lang="arn-CL" dirty="0" smtClean="0"/>
                        <a:t>retail</a:t>
                      </a:r>
                      <a:endParaRPr lang="ar-JO" dirty="0" smtClean="0"/>
                    </a:p>
                    <a:p>
                      <a:pPr rtl="1"/>
                      <a:r>
                        <a:rPr lang="arn-CL" dirty="0" smtClean="0"/>
                        <a:t>                     offices</a:t>
                      </a:r>
                      <a:r>
                        <a:rPr lang="ar-AE" dirty="0" smtClean="0"/>
                        <a:t>              </a:t>
                      </a:r>
                    </a:p>
                    <a:p>
                      <a:pPr rtl="1"/>
                      <a:r>
                        <a:rPr lang="ar-AE" dirty="0" smtClean="0"/>
                        <a:t>  </a:t>
                      </a:r>
                      <a:r>
                        <a:rPr lang="en-US" dirty="0" smtClean="0"/>
                        <a:t>                     </a:t>
                      </a:r>
                      <a:r>
                        <a:rPr lang="arn-CL" dirty="0" smtClean="0"/>
                        <a:t>Parking</a:t>
                      </a:r>
                      <a:r>
                        <a:rPr lang="en-US" dirty="0" smtClean="0"/>
                        <a:t>                 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-0.4KN/m2</a:t>
                      </a:r>
                    </a:p>
                    <a:p>
                      <a:pPr rtl="1"/>
                      <a:r>
                        <a:rPr lang="en-US" dirty="0" smtClean="0"/>
                        <a:t>-0.2KN/m2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Soil lateral pressure</a:t>
                      </a:r>
                      <a:r>
                        <a:rPr lang="en-US" baseline="0" dirty="0" smtClean="0"/>
                        <a:t> : </a:t>
                      </a:r>
                      <a:r>
                        <a:rPr lang="en-US" dirty="0" smtClean="0"/>
                        <a:t>5.6m</a:t>
                      </a:r>
                    </a:p>
                    <a:p>
                      <a:pPr rtl="1"/>
                      <a:r>
                        <a:rPr lang="en-US" dirty="0" smtClean="0"/>
                        <a:t>                                      8.8m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043608" y="4869160"/>
          <a:ext cx="6264697" cy="1122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11190"/>
                <a:gridCol w="3753507"/>
              </a:tblGrid>
              <a:tr h="3810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applied</a:t>
                      </a:r>
                      <a:r>
                        <a:rPr lang="en-US" baseline="0" dirty="0" smtClean="0"/>
                        <a:t>  wall loads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n-CL" dirty="0" smtClean="0"/>
                        <a:t>Load type</a:t>
                      </a:r>
                      <a:endParaRPr lang="ar-JO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20KN/m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Masonry wall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0.7KN/m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Curtain wall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b="2000"/>
          <a:stretch>
            <a:fillRect/>
          </a:stretch>
        </p:blipFill>
        <p:spPr bwMode="auto">
          <a:xfrm>
            <a:off x="539552" y="2204864"/>
            <a:ext cx="7341096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latin typeface="Times New Roman"/>
                <a:ea typeface="Times New Roman"/>
              </a:rPr>
              <a:t>This project is located in the city of Ramallah, AL </a:t>
            </a:r>
            <a:r>
              <a:rPr lang="en-US" sz="1400" dirty="0" err="1">
                <a:latin typeface="Times New Roman"/>
                <a:ea typeface="Times New Roman"/>
              </a:rPr>
              <a:t>Masyon</a:t>
            </a:r>
            <a:r>
              <a:rPr lang="en-US" sz="1400" dirty="0">
                <a:latin typeface="Times New Roman"/>
                <a:ea typeface="Times New Roman"/>
              </a:rPr>
              <a:t>,</a:t>
            </a:r>
            <a:r>
              <a:rPr lang="en-US" sz="1400" spc="5" dirty="0">
                <a:latin typeface="Times New Roman"/>
                <a:ea typeface="Times New Roman"/>
              </a:rPr>
              <a:t> </a:t>
            </a:r>
            <a:r>
              <a:rPr lang="en-US" sz="1400" dirty="0">
                <a:latin typeface="Times New Roman"/>
                <a:ea typeface="Times New Roman"/>
              </a:rPr>
              <a:t>Jabra AL </a:t>
            </a:r>
            <a:r>
              <a:rPr lang="en-US" sz="1400" dirty="0" err="1">
                <a:latin typeface="Times New Roman"/>
                <a:ea typeface="Times New Roman"/>
              </a:rPr>
              <a:t>Ankar</a:t>
            </a:r>
            <a:r>
              <a:rPr lang="en-US" sz="1400" dirty="0">
                <a:latin typeface="Times New Roman"/>
                <a:ea typeface="Times New Roman"/>
              </a:rPr>
              <a:t> St next to the Bank of Palestine, which</a:t>
            </a:r>
            <a:r>
              <a:rPr lang="en-US" sz="1400" spc="-285" dirty="0">
                <a:latin typeface="Times New Roman"/>
                <a:ea typeface="Times New Roman"/>
              </a:rPr>
              <a:t> </a:t>
            </a:r>
            <a:r>
              <a:rPr lang="en-US" sz="1400" dirty="0">
                <a:latin typeface="Times New Roman"/>
                <a:ea typeface="Times New Roman"/>
              </a:rPr>
              <a:t>is in the Al-</a:t>
            </a:r>
            <a:r>
              <a:rPr lang="en-US" sz="1400" dirty="0" err="1">
                <a:latin typeface="Times New Roman"/>
                <a:ea typeface="Times New Roman"/>
              </a:rPr>
              <a:t>Safad</a:t>
            </a:r>
            <a:r>
              <a:rPr lang="en-US" sz="1400" dirty="0">
                <a:latin typeface="Times New Roman"/>
                <a:ea typeface="Times New Roman"/>
              </a:rPr>
              <a:t> Building. It is surrounded by a residential house from behind, and next to it is a commercial</a:t>
            </a:r>
            <a:r>
              <a:rPr lang="en-US" sz="1400" spc="5" dirty="0">
                <a:latin typeface="Times New Roman"/>
                <a:ea typeface="Times New Roman"/>
              </a:rPr>
              <a:t> </a:t>
            </a:r>
            <a:r>
              <a:rPr lang="en-US" sz="1400" dirty="0">
                <a:latin typeface="Times New Roman"/>
                <a:ea typeface="Times New Roman"/>
              </a:rPr>
              <a:t>building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en-US" sz="2400" dirty="0"/>
              <a:t>Site location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469" y="2297113"/>
            <a:ext cx="6048859" cy="3096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43450839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4157"/>
          <a:stretch>
            <a:fillRect/>
          </a:stretch>
        </p:blipFill>
        <p:spPr bwMode="auto">
          <a:xfrm>
            <a:off x="467545" y="2132856"/>
            <a:ext cx="741682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467544" y="2492896"/>
            <a:ext cx="19287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∅</a:t>
            </a:r>
            <a:r>
              <a:rPr lang="en-US" sz="2000" b="1" dirty="0" err="1" smtClean="0"/>
              <a:t>Vc</a:t>
            </a:r>
            <a:r>
              <a:rPr lang="en-US" sz="2000" b="1" dirty="0" smtClean="0"/>
              <a:t>=158.79KN</a:t>
            </a:r>
            <a:endParaRPr lang="ar-JO" sz="20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068960"/>
            <a:ext cx="7951663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871537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251520" y="2132856"/>
            <a:ext cx="39966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arn-CL" sz="2800" b="1" dirty="0" smtClean="0">
                <a:latin typeface="Calibri" pitchFamily="34" charset="0"/>
                <a:cs typeface="Calibri" pitchFamily="34" charset="0"/>
              </a:rPr>
              <a:t>    Dimensions of Beams</a:t>
            </a:r>
            <a:endParaRPr lang="ar-JO" sz="2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08920"/>
            <a:ext cx="6768752" cy="3923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8404225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820891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179512" y="2204864"/>
            <a:ext cx="4390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arn-CL" sz="2800" b="1" dirty="0" smtClean="0">
                <a:latin typeface="Calibri" pitchFamily="34" charset="0"/>
                <a:cs typeface="Calibri" pitchFamily="34" charset="0"/>
              </a:rPr>
              <a:t>   Dimensions of Columns: </a:t>
            </a:r>
            <a:endParaRPr lang="ar-JO" sz="2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80928"/>
            <a:ext cx="6552728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8736905" cy="390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 t="17868"/>
          <a:stretch>
            <a:fillRect/>
          </a:stretch>
        </p:blipFill>
        <p:spPr bwMode="auto">
          <a:xfrm>
            <a:off x="539552" y="2132856"/>
            <a:ext cx="415189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5220072" y="2420888"/>
            <a:ext cx="25779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n-CL" sz="2800" dirty="0" smtClean="0"/>
              <a:t>(ACI 318 -14)</a:t>
            </a:r>
            <a:endParaRPr lang="en-US" sz="2800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5580112" y="3717032"/>
            <a:ext cx="1484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ASCE7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pic>
        <p:nvPicPr>
          <p:cNvPr id="7" name="صورة 6"/>
          <p:cNvPicPr/>
          <p:nvPr/>
        </p:nvPicPr>
        <p:blipFill>
          <a:blip r:embed="rId2" cstate="print"/>
          <a:srcRect b="6934"/>
          <a:stretch>
            <a:fillRect/>
          </a:stretch>
        </p:blipFill>
        <p:spPr bwMode="auto">
          <a:xfrm>
            <a:off x="251520" y="2132856"/>
            <a:ext cx="4151897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4644008" y="3140968"/>
            <a:ext cx="36005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Response Spectrum</a:t>
            </a:r>
            <a:endParaRPr lang="ar-JO" sz="2800" dirty="0"/>
          </a:p>
        </p:txBody>
      </p:sp>
      <p:sp>
        <p:nvSpPr>
          <p:cNvPr id="9" name="مستطيل 8"/>
          <p:cNvSpPr/>
          <p:nvPr/>
        </p:nvSpPr>
        <p:spPr>
          <a:xfrm>
            <a:off x="5652120" y="2492896"/>
            <a:ext cx="1156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UBC</a:t>
            </a:r>
            <a:endParaRPr lang="ar-JO" sz="2800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4644008" y="4293096"/>
          <a:ext cx="4038600" cy="168402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346200"/>
                <a:gridCol w="1346200"/>
                <a:gridCol w="1346200"/>
              </a:tblGrid>
              <a:tr h="179070">
                <a:tc gridSpan="3">
                  <a:txBody>
                    <a:bodyPr/>
                    <a:lstStyle/>
                    <a:p>
                      <a:pPr algn="l" fontAlgn="b"/>
                      <a:r>
                        <a:rPr lang="arn-CL" sz="2400" u="none" strike="noStrike" dirty="0"/>
                        <a:t>Model Participating Mass Ratios</a:t>
                      </a:r>
                      <a:endParaRPr lang="arn-CL" sz="2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49530">
                <a:tc>
                  <a:txBody>
                    <a:bodyPr/>
                    <a:lstStyle/>
                    <a:p>
                      <a:pPr algn="ctr" fontAlgn="ctr"/>
                      <a:r>
                        <a:rPr lang="arn-CL" sz="2000" u="none" strike="noStrike" dirty="0"/>
                        <a:t>Mode</a:t>
                      </a:r>
                      <a:endParaRPr lang="arn-CL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n-CL" sz="2000" u="none" strike="noStrike" dirty="0"/>
                        <a:t>SumRx</a:t>
                      </a:r>
                      <a:endParaRPr lang="arn-CL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n-CL" sz="2000" u="none" strike="noStrike"/>
                        <a:t>SumRy</a:t>
                      </a:r>
                      <a:endParaRPr lang="arn-CL" sz="2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79070">
                <a:tc>
                  <a:txBody>
                    <a:bodyPr/>
                    <a:lstStyle/>
                    <a:p>
                      <a:pPr algn="ctr" fontAlgn="ctr"/>
                      <a:r>
                        <a:rPr lang="ar-JO" sz="2000" u="none" strike="noStrike" dirty="0"/>
                        <a:t>100</a:t>
                      </a:r>
                      <a:endParaRPr lang="ar-JO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JO" sz="2000" u="none" strike="noStrike" dirty="0"/>
                        <a:t>0.8</a:t>
                      </a:r>
                      <a:endParaRPr lang="ar-JO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JO" sz="2000" u="none" strike="noStrike" dirty="0"/>
                        <a:t>0.8293</a:t>
                      </a:r>
                      <a:endParaRPr lang="ar-JO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24790">
                <a:tc>
                  <a:txBody>
                    <a:bodyPr/>
                    <a:lstStyle/>
                    <a:p>
                      <a:pPr algn="ctr" fontAlgn="ctr"/>
                      <a:r>
                        <a:rPr lang="ar-JO" sz="2000" u="none" strike="noStrike"/>
                        <a:t>101</a:t>
                      </a:r>
                      <a:endParaRPr lang="ar-JO" sz="2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JO" sz="2000" u="none" strike="noStrike" dirty="0"/>
                        <a:t>0.923</a:t>
                      </a:r>
                      <a:endParaRPr lang="ar-JO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JO" sz="2000" u="none" strike="noStrike" dirty="0"/>
                        <a:t>1.02</a:t>
                      </a:r>
                      <a:endParaRPr lang="ar-JO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Plans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8108290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39552" y="2132856"/>
            <a:ext cx="21130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Base shear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صورة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08920"/>
            <a:ext cx="7086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مستطيل 12"/>
          <p:cNvSpPr/>
          <p:nvPr/>
        </p:nvSpPr>
        <p:spPr>
          <a:xfrm>
            <a:off x="611560" y="4077072"/>
            <a:ext cx="2151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en-US" sz="2800" b="1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Drift</a:t>
            </a:r>
            <a:r>
              <a:rPr lang="en-US" b="1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check</a:t>
            </a:r>
            <a:r>
              <a:rPr lang="en-US" b="1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: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صورة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581128"/>
            <a:ext cx="7162800" cy="1983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891" t="15706"/>
          <a:stretch>
            <a:fillRect/>
          </a:stretch>
        </p:blipFill>
        <p:spPr bwMode="auto">
          <a:xfrm>
            <a:off x="467544" y="1916832"/>
            <a:ext cx="268000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مستطيل 11"/>
          <p:cNvSpPr/>
          <p:nvPr/>
        </p:nvSpPr>
        <p:spPr>
          <a:xfrm>
            <a:off x="251520" y="5301208"/>
            <a:ext cx="3177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buFont typeface="Wingdings" pitchFamily="2" charset="2"/>
              <a:buChar char="ü"/>
            </a:pPr>
            <a:r>
              <a:rPr lang="arn-CL" sz="2400" dirty="0" smtClean="0"/>
              <a:t>Compatibility check</a:t>
            </a:r>
            <a:endParaRPr lang="ar-JO" sz="2400" dirty="0"/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3851920" y="2276872"/>
          <a:ext cx="3962399" cy="148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58122"/>
                <a:gridCol w="1048062"/>
                <a:gridCol w="1105523"/>
                <a:gridCol w="85069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%error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Manual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ETABS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Load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3.22%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39873.0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38625.6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SID 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0.26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20656.7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20710.5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Live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0.55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77534.8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77967.0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Dead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مستطيل 13"/>
          <p:cNvSpPr/>
          <p:nvPr/>
        </p:nvSpPr>
        <p:spPr>
          <a:xfrm>
            <a:off x="4211960" y="3789040"/>
            <a:ext cx="2892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buFont typeface="Wingdings" pitchFamily="2" charset="2"/>
              <a:buChar char="ü"/>
            </a:pPr>
            <a:r>
              <a:rPr lang="arn-CL" sz="2400" dirty="0" smtClean="0"/>
              <a:t>Equilibrium check</a:t>
            </a:r>
            <a:endParaRPr lang="ar-JO" sz="2400" dirty="0"/>
          </a:p>
        </p:txBody>
      </p:sp>
      <p:graphicFrame>
        <p:nvGraphicFramePr>
          <p:cNvPr id="15" name="جدول 14"/>
          <p:cNvGraphicFramePr>
            <a:graphicFrameLocks noGrp="1"/>
          </p:cNvGraphicFramePr>
          <p:nvPr/>
        </p:nvGraphicFramePr>
        <p:xfrm>
          <a:off x="3563888" y="4365104"/>
          <a:ext cx="5061216" cy="148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48093"/>
                <a:gridCol w="1330232"/>
                <a:gridCol w="1244011"/>
                <a:gridCol w="123888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Diffrence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Manual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ETABS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7.3%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6377.8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6887.5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n-CL" dirty="0" smtClean="0"/>
                        <a:t>Column 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4.6%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278.40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291.95  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beam</a:t>
                      </a:r>
                      <a:endParaRPr lang="ar-J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9.6%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196.7656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dirty="0" smtClean="0"/>
                        <a:t>179.5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slab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مستطيل 15"/>
          <p:cNvSpPr/>
          <p:nvPr/>
        </p:nvSpPr>
        <p:spPr>
          <a:xfrm>
            <a:off x="3131840" y="5877272"/>
            <a:ext cx="5362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buFont typeface="Wingdings" pitchFamily="2" charset="2"/>
              <a:buChar char="ü"/>
            </a:pPr>
            <a:r>
              <a:rPr lang="en-US" sz="2400" dirty="0" smtClean="0"/>
              <a:t>Stress strain (Internal Force check) </a:t>
            </a:r>
            <a:endParaRPr lang="ar-JO" sz="2400" dirty="0"/>
          </a:p>
        </p:txBody>
      </p:sp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611560" y="2276872"/>
            <a:ext cx="2523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n-CL" sz="2800" b="1" dirty="0" smtClean="0">
                <a:latin typeface="Calibri" pitchFamily="34" charset="0"/>
                <a:cs typeface="Calibri" pitchFamily="34" charset="0"/>
              </a:rPr>
              <a:t>Design of Slabs:</a:t>
            </a:r>
            <a:endParaRPr lang="ar-JO" sz="2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852936"/>
            <a:ext cx="7704856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323528" y="2060848"/>
            <a:ext cx="30026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n-CL" sz="2800" b="1" dirty="0" smtClean="0">
                <a:latin typeface="Calibri" pitchFamily="34" charset="0"/>
                <a:cs typeface="Calibri" pitchFamily="34" charset="0"/>
              </a:rPr>
              <a:t>Design of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columns</a:t>
            </a:r>
            <a:r>
              <a:rPr lang="arn-CL" sz="2800" b="1" dirty="0" smtClean="0">
                <a:latin typeface="Calibri" pitchFamily="34" charset="0"/>
                <a:cs typeface="Calibri" pitchFamily="34" charset="0"/>
              </a:rPr>
              <a:t>:</a:t>
            </a:r>
            <a:endParaRPr lang="ar-JO" sz="2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80928"/>
            <a:ext cx="522054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16764" t="5660" b="5054"/>
          <a:stretch>
            <a:fillRect/>
          </a:stretch>
        </p:blipFill>
        <p:spPr bwMode="auto">
          <a:xfrm>
            <a:off x="5796136" y="2204864"/>
            <a:ext cx="303212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89040"/>
            <a:ext cx="3312368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sp>
        <p:nvSpPr>
          <p:cNvPr id="11" name="مستطيل 10"/>
          <p:cNvSpPr/>
          <p:nvPr/>
        </p:nvSpPr>
        <p:spPr>
          <a:xfrm>
            <a:off x="467544" y="2204864"/>
            <a:ext cx="2739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n-CL" sz="2800" b="1" dirty="0" smtClean="0">
                <a:latin typeface="Calibri" pitchFamily="34" charset="0"/>
                <a:cs typeface="Calibri" pitchFamily="34" charset="0"/>
              </a:rPr>
              <a:t>Design of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beams</a:t>
            </a:r>
            <a:endParaRPr lang="ar-JO" sz="2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941168"/>
            <a:ext cx="6624736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852936"/>
            <a:ext cx="6553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467544" y="2204864"/>
            <a:ext cx="28749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n-CL" sz="2800" b="1" dirty="0" smtClean="0">
                <a:latin typeface="Calibri" pitchFamily="34" charset="0"/>
                <a:cs typeface="Calibri" pitchFamily="34" charset="0"/>
              </a:rPr>
              <a:t>Design of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Footing</a:t>
            </a:r>
            <a:endParaRPr lang="ar-JO" sz="2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2" cstate="print"/>
          <a:srcRect t="9136"/>
          <a:stretch>
            <a:fillRect/>
          </a:stretch>
        </p:blipFill>
        <p:spPr bwMode="auto">
          <a:xfrm>
            <a:off x="323528" y="2924944"/>
            <a:ext cx="7920880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n-CL" dirty="0" smtClean="0"/>
              <a:t>Structural design 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467544" y="2204864"/>
            <a:ext cx="28749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n-CL" sz="2800" b="1" dirty="0" smtClean="0">
                <a:latin typeface="Calibri" pitchFamily="34" charset="0"/>
                <a:cs typeface="Calibri" pitchFamily="34" charset="0"/>
              </a:rPr>
              <a:t>Design of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Footing</a:t>
            </a:r>
            <a:endParaRPr lang="ar-JO" sz="2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780928"/>
            <a:ext cx="7272337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810367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Electro-Mechanical design </a:t>
            </a:r>
          </a:p>
        </p:txBody>
      </p:sp>
    </p:spTree>
    <p:extLst>
      <p:ext uri="{BB962C8B-B14F-4D97-AF65-F5344CB8AC3E}">
        <p14:creationId xmlns:p14="http://schemas.microsoft.com/office/powerpoint/2010/main" xmlns="" val="5619768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3068960"/>
            <a:ext cx="2883658" cy="1993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1513" y="3068960"/>
            <a:ext cx="2072820" cy="199356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7913" y="3068960"/>
            <a:ext cx="2703927" cy="19935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7913" y="2204864"/>
            <a:ext cx="22305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used is VRF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 door unit 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xmlns="" id="{FA203B3C-BD88-45E9-9BAB-EA09545CD49E}"/>
              </a:ext>
            </a:extLst>
          </p:cNvPr>
          <p:cNvSpPr txBox="1">
            <a:spLocks/>
          </p:cNvSpPr>
          <p:nvPr/>
        </p:nvSpPr>
        <p:spPr>
          <a:xfrm>
            <a:off x="3707904" y="2159888"/>
            <a:ext cx="8129317" cy="73628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</a:t>
            </a:r>
          </a:p>
          <a:p>
            <a:pPr marL="0" indent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Fan coil          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celling diffuser</a:t>
            </a:r>
            <a:r>
              <a:rPr lang="en-US" sz="1800" b="1" dirty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  4 way(60*60</a:t>
            </a:r>
            <a:r>
              <a:rPr lang="en-US" sz="1600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)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44475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cooling capacity was designed because the cooling capacity is greater than the heating capacity.</a:t>
            </a:r>
          </a:p>
          <a:p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/>
              <a:t>Total heating load capacity=  69.42 kW </a:t>
            </a:r>
          </a:p>
          <a:p>
            <a:r>
              <a:rPr lang="en-US" dirty="0"/>
              <a:t> Total cooling load capacity=92.3 Kw</a:t>
            </a:r>
          </a:p>
          <a:p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6690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sz="2400" dirty="0"/>
              <a:t>3D Model </a:t>
            </a:r>
          </a:p>
        </p:txBody>
      </p:sp>
      <p:pic>
        <p:nvPicPr>
          <p:cNvPr id="4" name="image99.pn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2636912"/>
            <a:ext cx="2866084" cy="3456384"/>
          </a:xfrm>
          <a:prstGeom prst="rect">
            <a:avLst/>
          </a:prstGeom>
        </p:spPr>
      </p:pic>
      <p:pic>
        <p:nvPicPr>
          <p:cNvPr id="5" name="image101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39952" y="2708920"/>
            <a:ext cx="309634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3577669"/>
      </p:ext>
    </p:extLst>
  </p:cSld>
  <p:clrMapOvr>
    <a:masterClrMapping/>
  </p:clrMapOvr>
  <p:transition spd="slow">
    <p:wip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84135404"/>
              </p:ext>
            </p:extLst>
          </p:nvPr>
        </p:nvGraphicFramePr>
        <p:xfrm>
          <a:off x="1259632" y="3212976"/>
          <a:ext cx="5150485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71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36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137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791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4678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Zone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supply diffusers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fan coil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return diffusers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the cassette unit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Roof:Cafe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Roof:Kitchen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Café shop Design </a:t>
            </a:r>
          </a:p>
        </p:txBody>
      </p:sp>
    </p:spTree>
    <p:extLst>
      <p:ext uri="{BB962C8B-B14F-4D97-AF65-F5344CB8AC3E}">
        <p14:creationId xmlns:p14="http://schemas.microsoft.com/office/powerpoint/2010/main" xmlns="" val="19133502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922002"/>
            <a:ext cx="6552728" cy="309928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9010" y="552261"/>
            <a:ext cx="7765743" cy="1072145"/>
          </a:xfrm>
        </p:spPr>
        <p:txBody>
          <a:bodyPr/>
          <a:lstStyle/>
          <a:p>
            <a:r>
              <a:rPr lang="en-US" dirty="0" smtClean="0"/>
              <a:t>AutoCAD </a:t>
            </a:r>
            <a:r>
              <a:rPr lang="en-US" dirty="0"/>
              <a:t>Drawing </a:t>
            </a:r>
          </a:p>
        </p:txBody>
      </p:sp>
    </p:spTree>
    <p:extLst>
      <p:ext uri="{BB962C8B-B14F-4D97-AF65-F5344CB8AC3E}">
        <p14:creationId xmlns:p14="http://schemas.microsoft.com/office/powerpoint/2010/main" xmlns="" val="14986814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1-Insull software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EASE software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88075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Insul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 put: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8490" y="2276872"/>
            <a:ext cx="3675636" cy="387826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5922" y="2276871"/>
            <a:ext cx="4320583" cy="387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65444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RT 60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Ease out put: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Café Shop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490" y="2708920"/>
            <a:ext cx="3962400" cy="392083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6016" y="2708921"/>
            <a:ext cx="4320480" cy="392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840160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Articulation loss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881" y="2852936"/>
            <a:ext cx="5016247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81146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SPL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504" y="2708920"/>
            <a:ext cx="5184576" cy="403244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0640" y="2708920"/>
            <a:ext cx="378336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50396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STI (Sound Transmission Index)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79712" y="2708920"/>
            <a:ext cx="561662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813465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DialuxEvo</a:t>
            </a:r>
            <a:r>
              <a:rPr lang="en-US" sz="2000" dirty="0"/>
              <a:t> 10 program is used to design artificial lighting according to lighting design standards in terms of glare, </a:t>
            </a:r>
            <a:r>
              <a:rPr lang="en-US" sz="2000" dirty="0" err="1"/>
              <a:t>illuminance</a:t>
            </a:r>
            <a:r>
              <a:rPr lang="en-US" sz="2000" dirty="0"/>
              <a:t> and uniformity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 </a:t>
            </a:r>
          </a:p>
          <a:p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Artificial lighting design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989295"/>
              </p:ext>
            </p:extLst>
          </p:nvPr>
        </p:nvGraphicFramePr>
        <p:xfrm>
          <a:off x="1331640" y="4005064"/>
          <a:ext cx="4536504" cy="1296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79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185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Reflection factor%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Ceiling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Wall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460242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76872"/>
            <a:ext cx="3021113" cy="3239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95936" y="2564904"/>
            <a:ext cx="3429561" cy="2341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64830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-1116632" y="0"/>
            <a:ext cx="7756525" cy="936625"/>
          </a:xfrm>
        </p:spPr>
        <p:txBody>
          <a:bodyPr/>
          <a:lstStyle/>
          <a:p>
            <a:r>
              <a:rPr lang="en-US" sz="3200" dirty="0" smtClean="0"/>
              <a:t>First basement 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561662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 txBox="1">
            <a:spLocks/>
          </p:cNvSpPr>
          <p:nvPr/>
        </p:nvSpPr>
        <p:spPr>
          <a:xfrm>
            <a:off x="7164288" y="1268760"/>
            <a:ext cx="1412875" cy="504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5760" marR="0" lvl="0" indent="-36576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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Before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6660232" y="1340768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1232" y="3717032"/>
            <a:ext cx="691276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Placeholder 5"/>
          <p:cNvSpPr txBox="1">
            <a:spLocks/>
          </p:cNvSpPr>
          <p:nvPr/>
        </p:nvSpPr>
        <p:spPr>
          <a:xfrm>
            <a:off x="539552" y="5085184"/>
            <a:ext cx="1403350" cy="504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5760" marR="0" lvl="0" indent="-36576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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triped Right Arrow 8"/>
          <p:cNvSpPr/>
          <p:nvPr/>
        </p:nvSpPr>
        <p:spPr>
          <a:xfrm>
            <a:off x="1691680" y="5157192"/>
            <a:ext cx="432048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801296"/>
            <a:ext cx="460851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39952" y="3789040"/>
            <a:ext cx="4248471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930730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2060848"/>
            <a:ext cx="8784975" cy="4608511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Coffee</a:t>
            </a:r>
            <a:r>
              <a:rPr lang="en-US" dirty="0"/>
              <a:t> </a:t>
            </a:r>
            <a:r>
              <a:rPr lang="en-US" sz="2000" dirty="0">
                <a:solidFill>
                  <a:schemeClr val="tx2"/>
                </a:solidFill>
              </a:rPr>
              <a:t>Shop for visual Task according to European code needs 300 Lux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1" dirty="0"/>
              <a:t>Coffee shop :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2564905"/>
            <a:ext cx="4248471" cy="1012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62353"/>
            <a:ext cx="4309096" cy="913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4076" y="4725144"/>
            <a:ext cx="2918312" cy="2012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3789040"/>
            <a:ext cx="1353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UGR check: 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2080" y="4725144"/>
            <a:ext cx="2669840" cy="1638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0079248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1376" y="3193700"/>
            <a:ext cx="4249280" cy="295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4176464" cy="1060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93700"/>
            <a:ext cx="3865983" cy="3630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207142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/>
              <a:t>Luminaires distribution for roof floor :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747000" cy="3486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1605475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Socket and distribution board distribution for roof floor 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7643522" cy="3833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0333647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sz="1800" dirty="0" smtClean="0">
                <a:solidFill>
                  <a:schemeClr val="tx2"/>
                </a:solidFill>
              </a:rPr>
              <a:t>The </a:t>
            </a:r>
            <a:r>
              <a:rPr lang="en-US" sz="1800" dirty="0">
                <a:solidFill>
                  <a:schemeClr val="tx2"/>
                </a:solidFill>
              </a:rPr>
              <a:t>total power load </a:t>
            </a:r>
            <a:r>
              <a:rPr lang="en-US" sz="1800" dirty="0" smtClean="0">
                <a:solidFill>
                  <a:schemeClr val="tx2"/>
                </a:solidFill>
              </a:rPr>
              <a:t>=29732 watt </a:t>
            </a:r>
          </a:p>
          <a:p>
            <a:r>
              <a:rPr lang="en-US" sz="1800" dirty="0">
                <a:solidFill>
                  <a:schemeClr val="tx2"/>
                </a:solidFill>
              </a:rPr>
              <a:t>Total current </a:t>
            </a:r>
            <a:r>
              <a:rPr lang="en-US" sz="1800" dirty="0" smtClean="0">
                <a:solidFill>
                  <a:schemeClr val="tx2"/>
                </a:solidFill>
              </a:rPr>
              <a:t>= 87 Amp </a:t>
            </a:r>
          </a:p>
          <a:p>
            <a:r>
              <a:rPr lang="en-US" sz="1800" dirty="0">
                <a:solidFill>
                  <a:schemeClr val="tx2"/>
                </a:solidFill>
              </a:rPr>
              <a:t>Total current for the circuit breaker </a:t>
            </a:r>
            <a:r>
              <a:rPr lang="en-US" sz="1800" dirty="0" smtClean="0">
                <a:solidFill>
                  <a:schemeClr val="tx2"/>
                </a:solidFill>
              </a:rPr>
              <a:t> =99.68 Amp = 100 Amp </a:t>
            </a:r>
          </a:p>
          <a:p>
            <a:r>
              <a:rPr lang="en-US" sz="1800" dirty="0">
                <a:solidFill>
                  <a:schemeClr val="tx2"/>
                </a:solidFill>
              </a:rPr>
              <a:t>The total current in the cable </a:t>
            </a:r>
            <a:r>
              <a:rPr lang="en-US" sz="1800" dirty="0" smtClean="0">
                <a:solidFill>
                  <a:schemeClr val="tx2"/>
                </a:solidFill>
              </a:rPr>
              <a:t>= 114.63 Amp</a:t>
            </a:r>
          </a:p>
          <a:p>
            <a:r>
              <a:rPr lang="en-US" sz="1800" dirty="0">
                <a:solidFill>
                  <a:schemeClr val="tx2"/>
                </a:solidFill>
              </a:rPr>
              <a:t>The cross-section area that be used for the cable </a:t>
            </a:r>
            <a:r>
              <a:rPr lang="en-US" sz="1800" dirty="0" smtClean="0">
                <a:solidFill>
                  <a:schemeClr val="tx2"/>
                </a:solidFill>
              </a:rPr>
              <a:t> = 50 </a:t>
            </a:r>
            <a:r>
              <a:rPr lang="en-US" sz="1800" dirty="0">
                <a:solidFill>
                  <a:schemeClr val="tx2"/>
                </a:solidFill>
              </a:rPr>
              <a:t>mm2 with </a:t>
            </a:r>
            <a:r>
              <a:rPr lang="en-US" sz="1800" dirty="0" smtClean="0">
                <a:solidFill>
                  <a:schemeClr val="tx2"/>
                </a:solidFill>
              </a:rPr>
              <a:t>117 </a:t>
            </a:r>
            <a:r>
              <a:rPr lang="en-US" sz="1800" dirty="0">
                <a:solidFill>
                  <a:schemeClr val="tx2"/>
                </a:solidFill>
              </a:rPr>
              <a:t>Amp</a:t>
            </a:r>
            <a:endParaRPr lang="en-US" sz="1800" dirty="0" smtClean="0">
              <a:solidFill>
                <a:schemeClr val="tx2"/>
              </a:solidFill>
            </a:endParaRPr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Power design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301534451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Water consumption 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The volume of water tank = 6 m3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Water supply system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Types of pipes: </a:t>
            </a: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for Vertical pipes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PVC for horizontal and branch pipes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supply system</a:t>
            </a:r>
            <a:endParaRPr lang=""/>
          </a:p>
        </p:txBody>
      </p:sp>
    </p:spTree>
    <p:extLst>
      <p:ext uri="{BB962C8B-B14F-4D97-AF65-F5344CB8AC3E}">
        <p14:creationId xmlns:p14="http://schemas.microsoft.com/office/powerpoint/2010/main" xmlns="" val="32351624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548680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Diameters:</a:t>
            </a:r>
          </a:p>
          <a:p>
            <a:endParaRPr lang="en-A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Feeder 1 :</a:t>
            </a:r>
          </a:p>
          <a:p>
            <a:endParaRPr lang="en-A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A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9552" y="1556792"/>
          <a:ext cx="5832648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AU" dirty="0"/>
                        <a:t>Feeder 1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No. of 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First basement 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Ground 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Typical floor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Vertical</a:t>
                      </a:r>
                      <a:r>
                        <a:rPr lang="en-AU" baseline="0" dirty="0"/>
                        <a:t>  pipe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2"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2"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2"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Horizontal pipe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1/4"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Branch pipe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3/4"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3/4"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4529311" cy="2776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600" y="62068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Feeder 1 plans :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4005064"/>
            <a:ext cx="228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First basement floor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005064"/>
            <a:ext cx="4756373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47664" y="6237312"/>
            <a:ext cx="1598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Ground floor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16632"/>
            <a:ext cx="7756525" cy="410815"/>
          </a:xfrm>
        </p:spPr>
        <p:txBody>
          <a:bodyPr>
            <a:normAutofit fontScale="90000"/>
          </a:bodyPr>
          <a:lstStyle/>
          <a:p>
            <a:pPr marL="342900" indent="-342900" algn="l"/>
            <a:r>
              <a:rPr lang="en-US" sz="2000" dirty="0"/>
              <a:t/>
            </a:r>
            <a:br>
              <a:rPr lang="en-US" sz="2000" dirty="0"/>
            </a:br>
            <a:r>
              <a:rPr lang="en-US" sz="2000" b="0" dirty="0"/>
              <a:t>Ground floor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7020272" y="1340768"/>
            <a:ext cx="1412875" cy="504825"/>
          </a:xfrm>
        </p:spPr>
        <p:txBody>
          <a:bodyPr/>
          <a:lstStyle/>
          <a:p>
            <a:r>
              <a:rPr lang="en-US" sz="1800" dirty="0" smtClean="0">
                <a:solidFill>
                  <a:schemeClr val="tx2"/>
                </a:solidFill>
              </a:rPr>
              <a:t>Befor</a:t>
            </a:r>
            <a:r>
              <a:rPr lang="en-US" sz="1800" dirty="0" smtClean="0">
                <a:solidFill>
                  <a:schemeClr val="tx2"/>
                </a:solidFill>
              </a:rPr>
              <a:t>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539552" y="5085184"/>
            <a:ext cx="1403350" cy="504825"/>
          </a:xfrm>
        </p:spPr>
        <p:txBody>
          <a:bodyPr/>
          <a:lstStyle/>
          <a:p>
            <a:r>
              <a:rPr lang="en-US" sz="1800" dirty="0">
                <a:solidFill>
                  <a:schemeClr val="tx2"/>
                </a:solidFill>
              </a:rPr>
              <a:t>After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Striped Right Arrow 6"/>
          <p:cNvSpPr/>
          <p:nvPr/>
        </p:nvSpPr>
        <p:spPr>
          <a:xfrm>
            <a:off x="1691680" y="5157192"/>
            <a:ext cx="432048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6516216" y="1412776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5616624" cy="252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670300"/>
            <a:ext cx="6228184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3008848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548680"/>
            <a:ext cx="15504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Typical floor:</a:t>
            </a:r>
          </a:p>
          <a:p>
            <a:r>
              <a:rPr lang="en-AU" dirty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7"/>
            <a:ext cx="452437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873451"/>
            <a:ext cx="5331693" cy="2984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206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Diameters:</a:t>
            </a:r>
          </a:p>
          <a:p>
            <a:endParaRPr lang="en-A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Feeder 2 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88028168"/>
              </p:ext>
            </p:extLst>
          </p:nvPr>
        </p:nvGraphicFramePr>
        <p:xfrm>
          <a:off x="539552" y="1916832"/>
          <a:ext cx="5832648" cy="2527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1202">
                <a:tc gridSpan="4">
                  <a:txBody>
                    <a:bodyPr/>
                    <a:lstStyle/>
                    <a:p>
                      <a:pPr algn="ctr"/>
                      <a:r>
                        <a:rPr lang="en-AU" dirty="0"/>
                        <a:t>Feeder 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0549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No. of 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First basement 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Ground 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Roof  floor</a:t>
                      </a:r>
                      <a:r>
                        <a:rPr lang="en-AU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226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Vertical</a:t>
                      </a:r>
                      <a:r>
                        <a:rPr lang="en-AU" baseline="0" dirty="0"/>
                        <a:t>  pipe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1/2"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1/2"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1/2"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226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Horizontal pipe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3/4"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3/4"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3111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Branch pipe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1/2" </a:t>
                      </a:r>
                      <a:r>
                        <a:rPr lang="en-AU" sz="1800" dirty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1/2" </a:t>
                      </a:r>
                      <a:r>
                        <a:rPr lang="en-AU" sz="1800" dirty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3/4"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260648"/>
            <a:ext cx="1778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Feeder 2 plans :</a:t>
            </a:r>
          </a:p>
        </p:txBody>
      </p:sp>
      <p:sp>
        <p:nvSpPr>
          <p:cNvPr id="4" name="Rectangle 3"/>
          <p:cNvSpPr/>
          <p:nvPr/>
        </p:nvSpPr>
        <p:spPr>
          <a:xfrm>
            <a:off x="971600" y="3789040"/>
            <a:ext cx="2282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First basement floor </a:t>
            </a:r>
            <a:endParaRPr lang="en-US" dirty="0"/>
          </a:p>
        </p:txBody>
      </p:sp>
      <p:pic>
        <p:nvPicPr>
          <p:cNvPr id="5" name="Picture 4" descr="f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5573590" cy="3096344"/>
          </a:xfrm>
          <a:prstGeom prst="rect">
            <a:avLst/>
          </a:prstGeom>
        </p:spPr>
      </p:pic>
      <p:pic>
        <p:nvPicPr>
          <p:cNvPr id="6" name="Picture 5" descr="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9919" y="3284984"/>
            <a:ext cx="4504081" cy="35730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87824" y="5733256"/>
            <a:ext cx="1598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Ground floor </a:t>
            </a:r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8136904" cy="46477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75856" y="620688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Roof floor </a:t>
            </a:r>
            <a:endParaRPr 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046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Diameters:</a:t>
            </a:r>
          </a:p>
          <a:p>
            <a:endParaRPr lang="en-A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Feeder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A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33787655"/>
              </p:ext>
            </p:extLst>
          </p:nvPr>
        </p:nvGraphicFramePr>
        <p:xfrm>
          <a:off x="539552" y="1556792"/>
          <a:ext cx="5832648" cy="2518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51202">
                <a:tc gridSpan="4">
                  <a:txBody>
                    <a:bodyPr/>
                    <a:lstStyle/>
                    <a:p>
                      <a:pPr algn="ctr"/>
                      <a:r>
                        <a:rPr lang="en-AU" dirty="0"/>
                        <a:t>Feeder 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0549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No. of 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Ground 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Typical</a:t>
                      </a:r>
                      <a:r>
                        <a:rPr lang="en-US" baseline="0" dirty="0"/>
                        <a:t> floor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Roof  floor</a:t>
                      </a:r>
                      <a:r>
                        <a:rPr lang="en-AU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226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Vertical</a:t>
                      </a:r>
                      <a:r>
                        <a:rPr lang="en-AU" baseline="0" dirty="0"/>
                        <a:t>  pipe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2"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2"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2"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226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Horizontal pipe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1"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1"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3111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Branch pipe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3/4" </a:t>
                      </a:r>
                      <a:r>
                        <a:rPr lang="en-AU" sz="1800" dirty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3/4" </a:t>
                      </a:r>
                      <a:r>
                        <a:rPr lang="en-AU" sz="1800" dirty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3/4"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1778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Feeder 3 plans 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1"/>
            <a:ext cx="520065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716016" y="476672"/>
            <a:ext cx="1598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Ground floor 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9770" y="1628800"/>
            <a:ext cx="344423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660232" y="1124744"/>
            <a:ext cx="1550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Typical floor: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5191125" cy="252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652120" y="5949280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Roof floor </a:t>
            </a:r>
            <a:endParaRPr lang="en-US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836712"/>
            <a:ext cx="7756263" cy="1054250"/>
          </a:xfrm>
        </p:spPr>
        <p:txBody>
          <a:bodyPr/>
          <a:lstStyle/>
          <a:p>
            <a:r>
              <a:rPr lang="en-US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Drainage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x-none" b="1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x-none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9900" y="1988840"/>
            <a:ext cx="61341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2276872"/>
            <a:ext cx="2915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Fixture unit in floors for stack No. 1:</a:t>
            </a:r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ar-S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2" diameter</a:t>
            </a:r>
            <a:r>
              <a:rPr lang="en-US" altLang="ar-S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The branch diameter connects the lavatory to the floor drain.</a:t>
            </a:r>
            <a:endParaRPr lang="en-US" altLang="ar-SA" dirty="0" smtClean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ar-S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4" diameter</a:t>
            </a:r>
            <a:r>
              <a:rPr lang="en-US" altLang="ar-S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the main stacks line's.</a:t>
            </a:r>
            <a:endParaRPr lang="en-US" altLang="ar-SA" dirty="0" smtClean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ar-S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4" diameter: water closet (WC) to the main stack.</a:t>
            </a:r>
            <a:endParaRPr lang="en-US" altLang="ar-SA" dirty="0" smtClean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ar-S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6" diameter: between manholes.</a:t>
            </a:r>
            <a:endParaRPr lang="en-US" altLang="ar-SA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Diameters  used in sewage pipes</a:t>
            </a:r>
            <a:endParaRPr lang="en-US" sz="3200" b="1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05273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charset="0"/>
                <a:cs typeface="Arial" panose="020B0604020202020204" pitchFamily="34" charset="0"/>
              </a:rPr>
              <a:t>The diameters that would be used in the building for vent, stack, drainage, and sewer are seen in the table below.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988840"/>
            <a:ext cx="7742591" cy="3718882"/>
          </a:xfrm>
          <a:prstGeom prst="rect">
            <a:avLst/>
          </a:prstGeom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1268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stack No. 1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548680"/>
            <a:ext cx="280831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5013176"/>
            <a:ext cx="228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basement floor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548680"/>
            <a:ext cx="266429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851920" y="5013176"/>
            <a:ext cx="1598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Ground floor 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548680"/>
            <a:ext cx="288032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372200" y="5085184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Typical  floor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9552" y="2204864"/>
            <a:ext cx="4426101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764704"/>
            <a:ext cx="7756263" cy="648072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ct val="20000"/>
              </a:spcBef>
              <a:buFont typeface="Wingdings" pitchFamily="2" charset="2"/>
              <a:buChar char="v"/>
              <a:tabLst/>
            </a:pPr>
            <a:r>
              <a:rPr lang="en-US" sz="2700" b="0" spc="0" dirty="0">
                <a:ln>
                  <a:noFill/>
                </a:ln>
                <a:ea typeface="+mn-ea"/>
                <a:cs typeface="+mn-cs"/>
              </a:rPr>
              <a:t>Typical floor (Offices)</a:t>
            </a:r>
            <a:r>
              <a:rPr lang="en-US" sz="2400" b="0" spc="0" dirty="0">
                <a:ln>
                  <a:noFill/>
                </a:ln>
                <a:ea typeface="+mn-ea"/>
                <a:cs typeface="+mn-cs"/>
              </a:rPr>
              <a:t/>
            </a:r>
            <a:br>
              <a:rPr lang="en-US" sz="2400" b="0" spc="0" dirty="0">
                <a:ln>
                  <a:noFill/>
                </a:ln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5796136" y="2875352"/>
            <a:ext cx="1268387" cy="431800"/>
          </a:xfrm>
        </p:spPr>
        <p:txBody>
          <a:bodyPr>
            <a:normAutofit lnSpcReduction="10000"/>
          </a:bodyPr>
          <a:lstStyle/>
          <a:p>
            <a:r>
              <a:rPr lang="en-US" sz="2000" dirty="0" err="1">
                <a:solidFill>
                  <a:schemeClr val="tx2"/>
                </a:solidFill>
              </a:rPr>
              <a:t>Befor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1069833" y="4971080"/>
            <a:ext cx="1413936" cy="43180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After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112366"/>
            <a:ext cx="5464175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Left Arrow 2"/>
          <p:cNvSpPr/>
          <p:nvPr/>
        </p:nvSpPr>
        <p:spPr>
          <a:xfrm>
            <a:off x="5292080" y="2983240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658672" y="5156024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00936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76672"/>
            <a:ext cx="22092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Manholes schedule: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604867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76672"/>
            <a:ext cx="1762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Manholes plan: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564904"/>
            <a:ext cx="5731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common systems used in commercial building is: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24944"/>
            <a:ext cx="2987824" cy="25788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558924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Fire house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2924944"/>
            <a:ext cx="1700931" cy="25727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91880" y="5661248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extinguisher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852936"/>
            <a:ext cx="2005758" cy="25788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72200" y="5661248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sprinkler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332656"/>
            <a:ext cx="4700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 in 2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&amp;3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Basement: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1520" y="1196752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sprinkler system , fire hose with extinguisher: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9143999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" y="1090613"/>
            <a:ext cx="855345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51520" y="548680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 alarm system :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8640"/>
            <a:ext cx="6228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 in first Basement: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764704"/>
            <a:ext cx="5796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sprinkler system , fire hose with extinguisher: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4013"/>
            <a:ext cx="9144000" cy="497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 alarm system :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47788"/>
            <a:ext cx="9144000" cy="4457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8712968" cy="434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1268760"/>
            <a:ext cx="4860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sprinkler system , fire hose with extinguisher: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332656"/>
            <a:ext cx="5436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 ground floor :</a:t>
            </a:r>
            <a:endParaRPr lang="en-US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8840"/>
            <a:ext cx="9144000" cy="35049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196752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 alarm system :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260648"/>
            <a:ext cx="3540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 roof floor :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836712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sprinkler system , fire hose with extinguisher: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38263"/>
            <a:ext cx="91440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1484785"/>
            <a:ext cx="7745505" cy="46413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b="1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842620"/>
          </a:xfrm>
        </p:spPr>
        <p:txBody>
          <a:bodyPr/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400" dirty="0"/>
              <a:t>Roof floor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77072"/>
            <a:ext cx="5236764" cy="262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120" y="2204863"/>
            <a:ext cx="4824536" cy="211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788024" y="2967335"/>
            <a:ext cx="2621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37360" lvl="3" indent="-365760">
              <a:spcBef>
                <a:spcPct val="20000"/>
              </a:spcBef>
              <a:buClr>
                <a:srgbClr val="873624"/>
              </a:buClr>
              <a:buFont typeface="Wingdings" pitchFamily="2" charset="2"/>
              <a:buChar char=""/>
            </a:pPr>
            <a:r>
              <a:rPr lang="en-US" sz="2000" dirty="0" err="1">
                <a:solidFill>
                  <a:schemeClr val="tx2"/>
                </a:solidFill>
              </a:rPr>
              <a:t>Befor</a:t>
            </a:r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</a:p>
        </p:txBody>
      </p:sp>
      <p:sp>
        <p:nvSpPr>
          <p:cNvPr id="8" name="Left Arrow 7"/>
          <p:cNvSpPr/>
          <p:nvPr/>
        </p:nvSpPr>
        <p:spPr>
          <a:xfrm>
            <a:off x="5508104" y="3203332"/>
            <a:ext cx="446840" cy="15505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1069833" y="4971080"/>
            <a:ext cx="1413936" cy="431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2"/>
                </a:solidFill>
              </a:rPr>
              <a:t>After</a:t>
            </a:r>
            <a:r>
              <a:rPr lang="en-US" dirty="0"/>
              <a:t> 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2658672" y="5156024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917500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38250"/>
            <a:ext cx="91440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9512" y="548680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 alarm system :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43349950"/>
              </p:ext>
            </p:extLst>
          </p:nvPr>
        </p:nvGraphicFramePr>
        <p:xfrm>
          <a:off x="323528" y="2564904"/>
          <a:ext cx="8128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061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18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x-none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otal cost for earth work andsub-structural work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1,664,279 NIS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x-none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otal cost for mechanical</a:t>
                      </a:r>
                      <a:r>
                        <a:rPr lang="x-none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work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1,151,000</a:t>
                      </a:r>
                      <a:r>
                        <a:rPr lang="x-none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x-none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x-none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otal cost for electrical and environmental</a:t>
                      </a:r>
                      <a:r>
                        <a:rPr lang="x-none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work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115,873 </a:t>
                      </a:r>
                      <a:r>
                        <a:rPr lang="x-none" b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x-none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otal cost for finishing work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1,168,848 </a:t>
                      </a:r>
                      <a:r>
                        <a:rPr lang="x-none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x-none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otal cost for the project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4,100,000</a:t>
                      </a:r>
                      <a:r>
                        <a:rPr lang="x-none" b="0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cost of project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756263" cy="1054250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3889</TotalTime>
  <Words>1297</Words>
  <Application>Microsoft Office PowerPoint</Application>
  <PresentationFormat>On-screen Show (4:3)</PresentationFormat>
  <Paragraphs>415</Paragraphs>
  <Slides>92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92</vt:i4>
      </vt:variant>
    </vt:vector>
  </HeadingPairs>
  <TitlesOfParts>
    <vt:vector size="94" baseType="lpstr">
      <vt:lpstr>Custom Design</vt:lpstr>
      <vt:lpstr>Hardcover</vt:lpstr>
      <vt:lpstr>An-Najah National University Facility of Engineering and Information Technology      Department of Building Engineering     Graduation Project 2 </vt:lpstr>
      <vt:lpstr>Site and location </vt:lpstr>
      <vt:lpstr>Site location </vt:lpstr>
      <vt:lpstr>Architectural Plans </vt:lpstr>
      <vt:lpstr>3D Model </vt:lpstr>
      <vt:lpstr>First basement </vt:lpstr>
      <vt:lpstr> Ground floor </vt:lpstr>
      <vt:lpstr>Typical floor (Offices) </vt:lpstr>
      <vt:lpstr>Roof floor </vt:lpstr>
      <vt:lpstr>Second basement</vt:lpstr>
      <vt:lpstr>Third basement </vt:lpstr>
      <vt:lpstr>Environmental Design </vt:lpstr>
      <vt:lpstr>Sun path  </vt:lpstr>
      <vt:lpstr>Shading </vt:lpstr>
      <vt:lpstr>Material used </vt:lpstr>
      <vt:lpstr>Slide 16</vt:lpstr>
      <vt:lpstr>Slide 17</vt:lpstr>
      <vt:lpstr>Modification scenario on building :</vt:lpstr>
      <vt:lpstr>Slide 19</vt:lpstr>
      <vt:lpstr>Daylight analysis  Ground floor </vt:lpstr>
      <vt:lpstr>Typical floor ( Offices ) </vt:lpstr>
      <vt:lpstr>Roof floor </vt:lpstr>
      <vt:lpstr>Thermal comfort </vt:lpstr>
      <vt:lpstr>Slide 24</vt:lpstr>
      <vt:lpstr>Simulation output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Electro-Mechanical design </vt:lpstr>
      <vt:lpstr>HVAC Design </vt:lpstr>
      <vt:lpstr>Slide 49</vt:lpstr>
      <vt:lpstr>Café shop Design </vt:lpstr>
      <vt:lpstr>AutoCAD Drawing </vt:lpstr>
      <vt:lpstr>Acoustical System</vt:lpstr>
      <vt:lpstr>Insul out put: </vt:lpstr>
      <vt:lpstr>Ease out put: Café Shop </vt:lpstr>
      <vt:lpstr>Slide 55</vt:lpstr>
      <vt:lpstr>Slide 56</vt:lpstr>
      <vt:lpstr>Slide 57</vt:lpstr>
      <vt:lpstr>Artificial lighting design  </vt:lpstr>
      <vt:lpstr>Slide 59</vt:lpstr>
      <vt:lpstr>Slide 60</vt:lpstr>
      <vt:lpstr>Coffee shop :</vt:lpstr>
      <vt:lpstr>Slide 62</vt:lpstr>
      <vt:lpstr>Luminaires distribution for roof floor :</vt:lpstr>
      <vt:lpstr>Socket and distribution board distribution for roof floor </vt:lpstr>
      <vt:lpstr>Power design </vt:lpstr>
      <vt:lpstr>Water supply system</vt:lpstr>
      <vt:lpstr>Water supply system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Drainage System </vt:lpstr>
      <vt:lpstr>Diameters  used in sewage pipes</vt:lpstr>
      <vt:lpstr>Slide 78</vt:lpstr>
      <vt:lpstr>Slide 79</vt:lpstr>
      <vt:lpstr>Slide 80</vt:lpstr>
      <vt:lpstr>Slide 81</vt:lpstr>
      <vt:lpstr> Fire protection system 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The cost of project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microworks</dc:creator>
  <cp:lastModifiedBy>hp</cp:lastModifiedBy>
  <cp:revision>174</cp:revision>
  <dcterms:created xsi:type="dcterms:W3CDTF">2022-05-07T06:43:56Z</dcterms:created>
  <dcterms:modified xsi:type="dcterms:W3CDTF">2022-05-29T18:15:05Z</dcterms:modified>
</cp:coreProperties>
</file>