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875" r:id="rId1"/>
  </p:sldMasterIdLst>
  <p:notesMasterIdLst>
    <p:notesMasterId r:id="rId105"/>
  </p:notesMasterIdLst>
  <p:sldIdLst>
    <p:sldId id="256" r:id="rId2"/>
    <p:sldId id="257" r:id="rId3"/>
    <p:sldId id="258" r:id="rId4"/>
    <p:sldId id="262" r:id="rId5"/>
    <p:sldId id="348" r:id="rId6"/>
    <p:sldId id="259" r:id="rId7"/>
    <p:sldId id="335" r:id="rId8"/>
    <p:sldId id="334" r:id="rId9"/>
    <p:sldId id="260" r:id="rId10"/>
    <p:sldId id="261" r:id="rId11"/>
    <p:sldId id="336" r:id="rId12"/>
    <p:sldId id="263" r:id="rId13"/>
    <p:sldId id="264" r:id="rId14"/>
    <p:sldId id="265" r:id="rId15"/>
    <p:sldId id="266" r:id="rId16"/>
    <p:sldId id="267" r:id="rId17"/>
    <p:sldId id="337" r:id="rId18"/>
    <p:sldId id="345" r:id="rId19"/>
    <p:sldId id="347" r:id="rId20"/>
    <p:sldId id="346" r:id="rId21"/>
    <p:sldId id="268" r:id="rId22"/>
    <p:sldId id="382" r:id="rId23"/>
    <p:sldId id="269" r:id="rId24"/>
    <p:sldId id="383" r:id="rId25"/>
    <p:sldId id="384" r:id="rId26"/>
    <p:sldId id="385" r:id="rId27"/>
    <p:sldId id="386" r:id="rId28"/>
    <p:sldId id="387" r:id="rId29"/>
    <p:sldId id="388" r:id="rId30"/>
    <p:sldId id="389" r:id="rId31"/>
    <p:sldId id="390" r:id="rId32"/>
    <p:sldId id="391" r:id="rId33"/>
    <p:sldId id="392" r:id="rId34"/>
    <p:sldId id="272" r:id="rId35"/>
    <p:sldId id="393" r:id="rId36"/>
    <p:sldId id="394" r:id="rId37"/>
    <p:sldId id="395" r:id="rId38"/>
    <p:sldId id="396" r:id="rId39"/>
    <p:sldId id="349" r:id="rId40"/>
    <p:sldId id="350" r:id="rId41"/>
    <p:sldId id="397" r:id="rId42"/>
    <p:sldId id="313" r:id="rId43"/>
    <p:sldId id="276" r:id="rId44"/>
    <p:sldId id="398" r:id="rId45"/>
    <p:sldId id="277" r:id="rId46"/>
    <p:sldId id="278" r:id="rId47"/>
    <p:sldId id="399" r:id="rId48"/>
    <p:sldId id="292" r:id="rId49"/>
    <p:sldId id="352" r:id="rId50"/>
    <p:sldId id="353" r:id="rId51"/>
    <p:sldId id="354" r:id="rId52"/>
    <p:sldId id="355" r:id="rId53"/>
    <p:sldId id="356" r:id="rId54"/>
    <p:sldId id="357" r:id="rId55"/>
    <p:sldId id="358" r:id="rId56"/>
    <p:sldId id="359" r:id="rId57"/>
    <p:sldId id="360" r:id="rId58"/>
    <p:sldId id="361" r:id="rId59"/>
    <p:sldId id="362" r:id="rId60"/>
    <p:sldId id="363" r:id="rId61"/>
    <p:sldId id="364" r:id="rId62"/>
    <p:sldId id="365" r:id="rId63"/>
    <p:sldId id="366" r:id="rId64"/>
    <p:sldId id="367" r:id="rId65"/>
    <p:sldId id="368" r:id="rId66"/>
    <p:sldId id="369" r:id="rId67"/>
    <p:sldId id="341" r:id="rId68"/>
    <p:sldId id="351" r:id="rId69"/>
    <p:sldId id="294" r:id="rId70"/>
    <p:sldId id="296" r:id="rId71"/>
    <p:sldId id="297" r:id="rId72"/>
    <p:sldId id="298" r:id="rId73"/>
    <p:sldId id="344" r:id="rId74"/>
    <p:sldId id="343" r:id="rId75"/>
    <p:sldId id="300" r:id="rId76"/>
    <p:sldId id="301" r:id="rId77"/>
    <p:sldId id="339" r:id="rId78"/>
    <p:sldId id="340" r:id="rId79"/>
    <p:sldId id="302" r:id="rId80"/>
    <p:sldId id="303" r:id="rId81"/>
    <p:sldId id="370" r:id="rId82"/>
    <p:sldId id="371" r:id="rId83"/>
    <p:sldId id="372" r:id="rId84"/>
    <p:sldId id="373" r:id="rId85"/>
    <p:sldId id="338" r:id="rId86"/>
    <p:sldId id="374" r:id="rId87"/>
    <p:sldId id="375" r:id="rId88"/>
    <p:sldId id="376" r:id="rId89"/>
    <p:sldId id="342" r:id="rId90"/>
    <p:sldId id="377" r:id="rId91"/>
    <p:sldId id="317" r:id="rId92"/>
    <p:sldId id="318" r:id="rId93"/>
    <p:sldId id="378" r:id="rId94"/>
    <p:sldId id="319" r:id="rId95"/>
    <p:sldId id="322" r:id="rId96"/>
    <p:sldId id="323" r:id="rId97"/>
    <p:sldId id="379" r:id="rId98"/>
    <p:sldId id="380" r:id="rId99"/>
    <p:sldId id="327" r:id="rId100"/>
    <p:sldId id="381" r:id="rId101"/>
    <p:sldId id="328" r:id="rId102"/>
    <p:sldId id="330" r:id="rId103"/>
    <p:sldId id="331" r:id="rId10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aina abusalameh" initials="za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DBC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765" autoAdjust="0"/>
    <p:restoredTop sz="95221"/>
  </p:normalViewPr>
  <p:slideViewPr>
    <p:cSldViewPr snapToGrid="0">
      <p:cViewPr varScale="1">
        <p:scale>
          <a:sx n="75" d="100"/>
          <a:sy n="75" d="100"/>
        </p:scale>
        <p:origin x="46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07" Type="http://schemas.openxmlformats.org/officeDocument/2006/relationships/presProps" Target="presProps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viewProps" Target="viewProps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commentAuthors" Target="commentAuthor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theme" Target="theme/theme1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tableStyles" Target="tableStyle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6C7268-6DD3-4756-9338-A44387797C38}" type="doc">
      <dgm:prSet loTypeId="urn:microsoft.com/office/officeart/2011/layout/HexagonRadial" loCatId="cycle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89D30841-8DD9-4AB2-BB33-526BB976A74C}">
      <dgm:prSet phldrT="[Text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n-GB" sz="2400" b="1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Quantity </a:t>
          </a:r>
          <a:r>
            <a:rPr lang="en-US" sz="2400" b="1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surveying</a:t>
          </a:r>
          <a:r>
            <a:rPr lang="en-GB" sz="2400" b="1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 </a:t>
          </a:r>
          <a:r>
            <a:rPr lang="en-GB" sz="2400" dirty="0">
              <a:latin typeface="Andalus" panose="02020603050405020304" pitchFamily="18" charset="-78"/>
              <a:cs typeface="Andalus" panose="02020603050405020304" pitchFamily="18" charset="-78"/>
            </a:rPr>
            <a:t> </a:t>
          </a:r>
          <a:endParaRPr lang="en-US" sz="2400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62E0B58F-8DE8-4AC0-B3A5-CC0FA1EFE182}" type="parTrans" cxnId="{C5FA7375-1E96-4318-B2F7-A22CB4B1E03C}">
      <dgm:prSet/>
      <dgm:spPr/>
      <dgm:t>
        <a:bodyPr/>
        <a:lstStyle/>
        <a:p>
          <a:endParaRPr lang="en-US"/>
        </a:p>
      </dgm:t>
    </dgm:pt>
    <dgm:pt modelId="{7DA765AF-9E94-458C-A1A9-4546A12A5208}" type="sibTrans" cxnId="{C5FA7375-1E96-4318-B2F7-A22CB4B1E03C}">
      <dgm:prSet/>
      <dgm:spPr/>
      <dgm:t>
        <a:bodyPr/>
        <a:lstStyle/>
        <a:p>
          <a:endParaRPr lang="en-US"/>
        </a:p>
      </dgm:t>
    </dgm:pt>
    <dgm:pt modelId="{4F73D4AD-325B-4FFC-AC9F-4A0C35BD4FFD}">
      <dgm:prSet phldrT="[Text]" custT="1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en-GB" sz="2400" b="1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Site</a:t>
          </a:r>
          <a:r>
            <a:rPr lang="en-GB" sz="1500" dirty="0"/>
            <a:t> </a:t>
          </a:r>
          <a:r>
            <a:rPr lang="en-GB" sz="2400" b="1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analysis</a:t>
          </a:r>
          <a:r>
            <a:rPr lang="en-GB" sz="1500" dirty="0"/>
            <a:t> </a:t>
          </a:r>
          <a:endParaRPr lang="en-US" sz="1500" dirty="0"/>
        </a:p>
      </dgm:t>
    </dgm:pt>
    <dgm:pt modelId="{692A5363-B70C-40BE-B689-F5BD53B4F8BF}" type="parTrans" cxnId="{DF9CD6BB-8853-49EE-8007-A50C03EEDCAB}">
      <dgm:prSet/>
      <dgm:spPr/>
      <dgm:t>
        <a:bodyPr/>
        <a:lstStyle/>
        <a:p>
          <a:endParaRPr lang="en-US"/>
        </a:p>
      </dgm:t>
    </dgm:pt>
    <dgm:pt modelId="{8DA302FE-41A9-4C7E-83D8-F60F3C8F72F9}" type="sibTrans" cxnId="{DF9CD6BB-8853-49EE-8007-A50C03EEDCAB}">
      <dgm:prSet/>
      <dgm:spPr/>
      <dgm:t>
        <a:bodyPr/>
        <a:lstStyle/>
        <a:p>
          <a:endParaRPr lang="en-US"/>
        </a:p>
      </dgm:t>
    </dgm:pt>
    <dgm:pt modelId="{963EE76D-4AC3-4DB6-8F12-238052DCDABC}">
      <dgm:prSet phldrT="[Text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en-GB" sz="2000" b="1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Architectural</a:t>
          </a:r>
          <a:r>
            <a:rPr lang="en-GB" sz="1600" dirty="0"/>
            <a:t>  </a:t>
          </a:r>
          <a:r>
            <a:rPr lang="en-GB" sz="2000" b="1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design</a:t>
          </a:r>
          <a:r>
            <a:rPr lang="en-GB" sz="1600" dirty="0"/>
            <a:t> </a:t>
          </a:r>
          <a:endParaRPr lang="en-US" sz="1600" dirty="0"/>
        </a:p>
      </dgm:t>
    </dgm:pt>
    <dgm:pt modelId="{65D5C686-825D-4BC5-80C5-FBBFAFB4C106}" type="parTrans" cxnId="{0DAABA70-F409-4D07-9D5F-6E9F4EEC575B}">
      <dgm:prSet/>
      <dgm:spPr/>
      <dgm:t>
        <a:bodyPr/>
        <a:lstStyle/>
        <a:p>
          <a:endParaRPr lang="en-US"/>
        </a:p>
      </dgm:t>
    </dgm:pt>
    <dgm:pt modelId="{63328E3F-80BB-4C72-BF1F-1541E4E77691}" type="sibTrans" cxnId="{0DAABA70-F409-4D07-9D5F-6E9F4EEC575B}">
      <dgm:prSet/>
      <dgm:spPr/>
      <dgm:t>
        <a:bodyPr/>
        <a:lstStyle/>
        <a:p>
          <a:endParaRPr lang="en-US"/>
        </a:p>
      </dgm:t>
    </dgm:pt>
    <dgm:pt modelId="{68CD0D26-DA4D-490E-BAF9-84E03966FAE4}">
      <dgm:prSet phldrT="[Text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en-GB" sz="2400" b="1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Structural</a:t>
          </a:r>
          <a:r>
            <a:rPr lang="en-GB" sz="1700" dirty="0"/>
            <a:t> </a:t>
          </a:r>
          <a:r>
            <a:rPr lang="en-GB" sz="2400" b="1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design</a:t>
          </a:r>
          <a:r>
            <a:rPr lang="en-GB" sz="1700" dirty="0"/>
            <a:t> </a:t>
          </a:r>
          <a:endParaRPr lang="en-US" sz="1700" dirty="0"/>
        </a:p>
      </dgm:t>
    </dgm:pt>
    <dgm:pt modelId="{FE74255B-6226-40B7-AA26-5B0EE7818025}" type="parTrans" cxnId="{4DF45FF2-28BC-4913-9222-9D731DA464F4}">
      <dgm:prSet/>
      <dgm:spPr/>
      <dgm:t>
        <a:bodyPr/>
        <a:lstStyle/>
        <a:p>
          <a:endParaRPr lang="en-US"/>
        </a:p>
      </dgm:t>
    </dgm:pt>
    <dgm:pt modelId="{091D8260-9542-4CC4-9642-BE4789C81AC4}" type="sibTrans" cxnId="{4DF45FF2-28BC-4913-9222-9D731DA464F4}">
      <dgm:prSet/>
      <dgm:spPr/>
      <dgm:t>
        <a:bodyPr/>
        <a:lstStyle/>
        <a:p>
          <a:endParaRPr lang="en-US"/>
        </a:p>
      </dgm:t>
    </dgm:pt>
    <dgm:pt modelId="{F9A752E8-4165-4087-A5F5-938DBA146163}">
      <dgm:prSet phldrT="[Text]"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en-GB" sz="2000" b="1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E</a:t>
          </a:r>
          <a:r>
            <a:rPr lang="en-GB" sz="1800" b="1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nvironmental</a:t>
          </a:r>
          <a:r>
            <a:rPr lang="en-GB" sz="1200" dirty="0"/>
            <a:t> </a:t>
          </a:r>
          <a:r>
            <a:rPr lang="en-GB" sz="1800" b="1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design</a:t>
          </a:r>
          <a:endParaRPr lang="en-US" sz="1800" b="1" dirty="0">
            <a:solidFill>
              <a:schemeClr val="tx1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B5715C4D-2DC9-4518-9634-DE9F52D381A9}" type="parTrans" cxnId="{FC555161-85EB-4D68-BD72-01D6668710FD}">
      <dgm:prSet/>
      <dgm:spPr/>
      <dgm:t>
        <a:bodyPr/>
        <a:lstStyle/>
        <a:p>
          <a:endParaRPr lang="en-US"/>
        </a:p>
      </dgm:t>
    </dgm:pt>
    <dgm:pt modelId="{12D241F7-8FF0-40A3-9DF0-2AC0E0598B01}" type="sibTrans" cxnId="{FC555161-85EB-4D68-BD72-01D6668710FD}">
      <dgm:prSet/>
      <dgm:spPr/>
      <dgm:t>
        <a:bodyPr/>
        <a:lstStyle/>
        <a:p>
          <a:endParaRPr lang="en-US"/>
        </a:p>
      </dgm:t>
    </dgm:pt>
    <dgm:pt modelId="{FD24CF51-8207-4E71-AC42-490F50B38AF0}">
      <dgm:prSet phldrT="[Text]" custT="1"/>
      <dgm:spPr>
        <a:solidFill>
          <a:srgbClr val="9DBC4E"/>
        </a:solidFill>
      </dgm:spPr>
      <dgm:t>
        <a:bodyPr/>
        <a:lstStyle/>
        <a:p>
          <a:r>
            <a:rPr lang="en-GB" sz="2000" b="1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Electrical</a:t>
          </a:r>
          <a:r>
            <a:rPr lang="en-GB" sz="1400" dirty="0"/>
            <a:t>   </a:t>
          </a:r>
          <a:r>
            <a:rPr lang="en-GB" sz="2000" b="1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design</a:t>
          </a:r>
          <a:r>
            <a:rPr lang="en-GB" sz="1400" dirty="0"/>
            <a:t> </a:t>
          </a:r>
          <a:endParaRPr lang="en-US" sz="1400" dirty="0"/>
        </a:p>
      </dgm:t>
    </dgm:pt>
    <dgm:pt modelId="{5760513F-2836-46D3-8DC4-952F8E55A4F0}" type="parTrans" cxnId="{A8917A7E-BF0F-4229-8C78-1DEFB0F4F724}">
      <dgm:prSet/>
      <dgm:spPr/>
      <dgm:t>
        <a:bodyPr/>
        <a:lstStyle/>
        <a:p>
          <a:endParaRPr lang="en-US"/>
        </a:p>
      </dgm:t>
    </dgm:pt>
    <dgm:pt modelId="{6F249FA4-32E3-49E6-ADFB-43D5C7374228}" type="sibTrans" cxnId="{A8917A7E-BF0F-4229-8C78-1DEFB0F4F724}">
      <dgm:prSet/>
      <dgm:spPr/>
      <dgm:t>
        <a:bodyPr/>
        <a:lstStyle/>
        <a:p>
          <a:endParaRPr lang="en-US"/>
        </a:p>
      </dgm:t>
    </dgm:pt>
    <dgm:pt modelId="{6C8F6042-8E52-4281-AA20-2A1F95F4D846}">
      <dgm:prSet phldrT="[Text]"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en-GB" sz="2400" b="1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Mechanical</a:t>
          </a:r>
          <a:r>
            <a:rPr lang="en-GB" sz="1500" dirty="0"/>
            <a:t> </a:t>
          </a:r>
          <a:r>
            <a:rPr lang="en-GB" sz="2400" b="1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design</a:t>
          </a:r>
          <a:endParaRPr lang="en-US" sz="2400" b="1" dirty="0">
            <a:solidFill>
              <a:schemeClr val="tx1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A4819BBC-8E49-4DB8-A89D-2C12829D1943}" type="parTrans" cxnId="{B7D9D677-1D8A-4B54-9FC0-CAEC0D204897}">
      <dgm:prSet/>
      <dgm:spPr/>
      <dgm:t>
        <a:bodyPr/>
        <a:lstStyle/>
        <a:p>
          <a:endParaRPr lang="en-US"/>
        </a:p>
      </dgm:t>
    </dgm:pt>
    <dgm:pt modelId="{AD6AD22E-56B1-4733-B38A-565ABFB67A76}" type="sibTrans" cxnId="{B7D9D677-1D8A-4B54-9FC0-CAEC0D204897}">
      <dgm:prSet/>
      <dgm:spPr/>
      <dgm:t>
        <a:bodyPr/>
        <a:lstStyle/>
        <a:p>
          <a:endParaRPr lang="en-US"/>
        </a:p>
      </dgm:t>
    </dgm:pt>
    <dgm:pt modelId="{EE09AF49-3448-413D-A07C-3E48AF9EFDDF}" type="pres">
      <dgm:prSet presAssocID="{9B6C7268-6DD3-4756-9338-A44387797C38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pPr rtl="1"/>
          <a:endParaRPr lang="ar-SA"/>
        </a:p>
      </dgm:t>
    </dgm:pt>
    <dgm:pt modelId="{322426CF-AA2F-4A1D-88E1-EC082B609A74}" type="pres">
      <dgm:prSet presAssocID="{89D30841-8DD9-4AB2-BB33-526BB976A74C}" presName="Parent" presStyleLbl="node0" presStyleIdx="0" presStyleCnt="1" custLinFactNeighborX="-1499" custLinFactNeighborY="242">
        <dgm:presLayoutVars>
          <dgm:chMax val="6"/>
          <dgm:chPref val="6"/>
        </dgm:presLayoutVars>
      </dgm:prSet>
      <dgm:spPr/>
      <dgm:t>
        <a:bodyPr/>
        <a:lstStyle/>
        <a:p>
          <a:pPr rtl="1"/>
          <a:endParaRPr lang="ar-SA"/>
        </a:p>
      </dgm:t>
    </dgm:pt>
    <dgm:pt modelId="{5BCA54D1-9463-4C43-8FC4-9EE4EB8D2556}" type="pres">
      <dgm:prSet presAssocID="{4F73D4AD-325B-4FFC-AC9F-4A0C35BD4FFD}" presName="Accent1" presStyleCnt="0"/>
      <dgm:spPr/>
    </dgm:pt>
    <dgm:pt modelId="{3AC89AE7-B454-41D3-9506-58D44E048988}" type="pres">
      <dgm:prSet presAssocID="{4F73D4AD-325B-4FFC-AC9F-4A0C35BD4FFD}" presName="Accent" presStyleLbl="bgShp" presStyleIdx="0" presStyleCnt="6"/>
      <dgm:spPr/>
    </dgm:pt>
    <dgm:pt modelId="{0348CE4F-2652-49F5-A84A-13D7FFAD86D8}" type="pres">
      <dgm:prSet presAssocID="{4F73D4AD-325B-4FFC-AC9F-4A0C35BD4FFD}" presName="Child1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5BB30AE-FDFA-42BA-A407-3C9BB52DDA5D}" type="pres">
      <dgm:prSet presAssocID="{963EE76D-4AC3-4DB6-8F12-238052DCDABC}" presName="Accent2" presStyleCnt="0"/>
      <dgm:spPr/>
    </dgm:pt>
    <dgm:pt modelId="{A48D7D80-9BEE-474B-8494-2539EEA59FFC}" type="pres">
      <dgm:prSet presAssocID="{963EE76D-4AC3-4DB6-8F12-238052DCDABC}" presName="Accent" presStyleLbl="bgShp" presStyleIdx="1" presStyleCnt="6"/>
      <dgm:spPr/>
    </dgm:pt>
    <dgm:pt modelId="{2220A23F-CB3D-4778-B351-6C8EF1AE6D0B}" type="pres">
      <dgm:prSet presAssocID="{963EE76D-4AC3-4DB6-8F12-238052DCDABC}" presName="Child2" presStyleLbl="node1" presStyleIdx="1" presStyleCnt="6" custScaleX="10251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53F92EA-3C4A-4158-AF49-B33F6E78BF2F}" type="pres">
      <dgm:prSet presAssocID="{68CD0D26-DA4D-490E-BAF9-84E03966FAE4}" presName="Accent3" presStyleCnt="0"/>
      <dgm:spPr/>
    </dgm:pt>
    <dgm:pt modelId="{4CDDD877-0667-4818-A629-E1DBBEBB7DF8}" type="pres">
      <dgm:prSet presAssocID="{68CD0D26-DA4D-490E-BAF9-84E03966FAE4}" presName="Accent" presStyleLbl="bgShp" presStyleIdx="2" presStyleCnt="6"/>
      <dgm:spPr/>
    </dgm:pt>
    <dgm:pt modelId="{5197FB35-ED3F-46CD-B00F-69EDC05B0BB7}" type="pres">
      <dgm:prSet presAssocID="{68CD0D26-DA4D-490E-BAF9-84E03966FAE4}" presName="Child3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21169AC-61AE-4BF7-BFEF-45E63ABD1587}" type="pres">
      <dgm:prSet presAssocID="{F9A752E8-4165-4087-A5F5-938DBA146163}" presName="Accent4" presStyleCnt="0"/>
      <dgm:spPr/>
    </dgm:pt>
    <dgm:pt modelId="{76114B55-561F-4615-8A84-E550A9AD0060}" type="pres">
      <dgm:prSet presAssocID="{F9A752E8-4165-4087-A5F5-938DBA146163}" presName="Accent" presStyleLbl="bgShp" presStyleIdx="3" presStyleCnt="6"/>
      <dgm:spPr/>
    </dgm:pt>
    <dgm:pt modelId="{1309C751-7B9C-458B-B97B-7945336EA97B}" type="pres">
      <dgm:prSet presAssocID="{F9A752E8-4165-4087-A5F5-938DBA146163}" presName="Child4" presStyleLbl="node1" presStyleIdx="3" presStyleCnt="6" custScaleX="106855" custLinFactNeighborX="-1161" custLinFactNeighborY="44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25841AB-F441-4830-8A8F-7B91F0F61C54}" type="pres">
      <dgm:prSet presAssocID="{FD24CF51-8207-4E71-AC42-490F50B38AF0}" presName="Accent5" presStyleCnt="0"/>
      <dgm:spPr/>
    </dgm:pt>
    <dgm:pt modelId="{099BD126-2280-42AA-BE36-05817C50DA6B}" type="pres">
      <dgm:prSet presAssocID="{FD24CF51-8207-4E71-AC42-490F50B38AF0}" presName="Accent" presStyleLbl="bgShp" presStyleIdx="4" presStyleCnt="6"/>
      <dgm:spPr/>
    </dgm:pt>
    <dgm:pt modelId="{8DA418A2-E7BD-4CA5-BB2A-194E4819EC4F}" type="pres">
      <dgm:prSet presAssocID="{FD24CF51-8207-4E71-AC42-490F50B38AF0}" presName="Child5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CE7A83C-506A-4E53-AF5D-E8DA44E6CD38}" type="pres">
      <dgm:prSet presAssocID="{6C8F6042-8E52-4281-AA20-2A1F95F4D846}" presName="Accent6" presStyleCnt="0"/>
      <dgm:spPr/>
    </dgm:pt>
    <dgm:pt modelId="{A50A2B95-771A-4D77-A3A5-F476E1AFA845}" type="pres">
      <dgm:prSet presAssocID="{6C8F6042-8E52-4281-AA20-2A1F95F4D846}" presName="Accent" presStyleLbl="bgShp" presStyleIdx="5" presStyleCnt="6"/>
      <dgm:spPr/>
    </dgm:pt>
    <dgm:pt modelId="{79E36B4D-917C-4CF6-9491-4A6ACDA3CB33}" type="pres">
      <dgm:prSet presAssocID="{6C8F6042-8E52-4281-AA20-2A1F95F4D846}" presName="Child6" presStyleLbl="node1" presStyleIdx="5" presStyleCnt="6" custScaleX="10522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897E5CE-5406-4698-9A51-241DADF76F23}" type="presOf" srcId="{963EE76D-4AC3-4DB6-8F12-238052DCDABC}" destId="{2220A23F-CB3D-4778-B351-6C8EF1AE6D0B}" srcOrd="0" destOrd="0" presId="urn:microsoft.com/office/officeart/2011/layout/HexagonRadial"/>
    <dgm:cxn modelId="{5DEE57B9-9EDB-402C-8D57-952BC22BBDAA}" type="presOf" srcId="{89D30841-8DD9-4AB2-BB33-526BB976A74C}" destId="{322426CF-AA2F-4A1D-88E1-EC082B609A74}" srcOrd="0" destOrd="0" presId="urn:microsoft.com/office/officeart/2011/layout/HexagonRadial"/>
    <dgm:cxn modelId="{DFE28143-DB1D-4ABC-A73C-AEFDD82432A4}" type="presOf" srcId="{4F73D4AD-325B-4FFC-AC9F-4A0C35BD4FFD}" destId="{0348CE4F-2652-49F5-A84A-13D7FFAD86D8}" srcOrd="0" destOrd="0" presId="urn:microsoft.com/office/officeart/2011/layout/HexagonRadial"/>
    <dgm:cxn modelId="{FF226969-E696-4E7D-A2D1-CA951C1080F8}" type="presOf" srcId="{9B6C7268-6DD3-4756-9338-A44387797C38}" destId="{EE09AF49-3448-413D-A07C-3E48AF9EFDDF}" srcOrd="0" destOrd="0" presId="urn:microsoft.com/office/officeart/2011/layout/HexagonRadial"/>
    <dgm:cxn modelId="{0DAABA70-F409-4D07-9D5F-6E9F4EEC575B}" srcId="{89D30841-8DD9-4AB2-BB33-526BB976A74C}" destId="{963EE76D-4AC3-4DB6-8F12-238052DCDABC}" srcOrd="1" destOrd="0" parTransId="{65D5C686-825D-4BC5-80C5-FBBFAFB4C106}" sibTransId="{63328E3F-80BB-4C72-BF1F-1541E4E77691}"/>
    <dgm:cxn modelId="{D3344B0B-96D7-464F-85DE-21F6ECD8DC64}" type="presOf" srcId="{FD24CF51-8207-4E71-AC42-490F50B38AF0}" destId="{8DA418A2-E7BD-4CA5-BB2A-194E4819EC4F}" srcOrd="0" destOrd="0" presId="urn:microsoft.com/office/officeart/2011/layout/HexagonRadial"/>
    <dgm:cxn modelId="{B49DFFB0-60D6-4E78-8E39-70D3C74E3FE2}" type="presOf" srcId="{68CD0D26-DA4D-490E-BAF9-84E03966FAE4}" destId="{5197FB35-ED3F-46CD-B00F-69EDC05B0BB7}" srcOrd="0" destOrd="0" presId="urn:microsoft.com/office/officeart/2011/layout/HexagonRadial"/>
    <dgm:cxn modelId="{DF9CD6BB-8853-49EE-8007-A50C03EEDCAB}" srcId="{89D30841-8DD9-4AB2-BB33-526BB976A74C}" destId="{4F73D4AD-325B-4FFC-AC9F-4A0C35BD4FFD}" srcOrd="0" destOrd="0" parTransId="{692A5363-B70C-40BE-B689-F5BD53B4F8BF}" sibTransId="{8DA302FE-41A9-4C7E-83D8-F60F3C8F72F9}"/>
    <dgm:cxn modelId="{A8917A7E-BF0F-4229-8C78-1DEFB0F4F724}" srcId="{89D30841-8DD9-4AB2-BB33-526BB976A74C}" destId="{FD24CF51-8207-4E71-AC42-490F50B38AF0}" srcOrd="4" destOrd="0" parTransId="{5760513F-2836-46D3-8DC4-952F8E55A4F0}" sibTransId="{6F249FA4-32E3-49E6-ADFB-43D5C7374228}"/>
    <dgm:cxn modelId="{FC555161-85EB-4D68-BD72-01D6668710FD}" srcId="{89D30841-8DD9-4AB2-BB33-526BB976A74C}" destId="{F9A752E8-4165-4087-A5F5-938DBA146163}" srcOrd="3" destOrd="0" parTransId="{B5715C4D-2DC9-4518-9634-DE9F52D381A9}" sibTransId="{12D241F7-8FF0-40A3-9DF0-2AC0E0598B01}"/>
    <dgm:cxn modelId="{4DF45FF2-28BC-4913-9222-9D731DA464F4}" srcId="{89D30841-8DD9-4AB2-BB33-526BB976A74C}" destId="{68CD0D26-DA4D-490E-BAF9-84E03966FAE4}" srcOrd="2" destOrd="0" parTransId="{FE74255B-6226-40B7-AA26-5B0EE7818025}" sibTransId="{091D8260-9542-4CC4-9642-BE4789C81AC4}"/>
    <dgm:cxn modelId="{DC67A6A4-F3FA-4E49-98BF-C492C0E4414F}" type="presOf" srcId="{F9A752E8-4165-4087-A5F5-938DBA146163}" destId="{1309C751-7B9C-458B-B97B-7945336EA97B}" srcOrd="0" destOrd="0" presId="urn:microsoft.com/office/officeart/2011/layout/HexagonRadial"/>
    <dgm:cxn modelId="{CAE7FC76-434C-45C2-A817-E952F5821862}" type="presOf" srcId="{6C8F6042-8E52-4281-AA20-2A1F95F4D846}" destId="{79E36B4D-917C-4CF6-9491-4A6ACDA3CB33}" srcOrd="0" destOrd="0" presId="urn:microsoft.com/office/officeart/2011/layout/HexagonRadial"/>
    <dgm:cxn modelId="{B7D9D677-1D8A-4B54-9FC0-CAEC0D204897}" srcId="{89D30841-8DD9-4AB2-BB33-526BB976A74C}" destId="{6C8F6042-8E52-4281-AA20-2A1F95F4D846}" srcOrd="5" destOrd="0" parTransId="{A4819BBC-8E49-4DB8-A89D-2C12829D1943}" sibTransId="{AD6AD22E-56B1-4733-B38A-565ABFB67A76}"/>
    <dgm:cxn modelId="{C5FA7375-1E96-4318-B2F7-A22CB4B1E03C}" srcId="{9B6C7268-6DD3-4756-9338-A44387797C38}" destId="{89D30841-8DD9-4AB2-BB33-526BB976A74C}" srcOrd="0" destOrd="0" parTransId="{62E0B58F-8DE8-4AC0-B3A5-CC0FA1EFE182}" sibTransId="{7DA765AF-9E94-458C-A1A9-4546A12A5208}"/>
    <dgm:cxn modelId="{E0109747-3FC9-44C2-ABEA-C39B38C07ABD}" type="presParOf" srcId="{EE09AF49-3448-413D-A07C-3E48AF9EFDDF}" destId="{322426CF-AA2F-4A1D-88E1-EC082B609A74}" srcOrd="0" destOrd="0" presId="urn:microsoft.com/office/officeart/2011/layout/HexagonRadial"/>
    <dgm:cxn modelId="{E1DE9498-70DC-44C7-88FC-9064BF5C3BC9}" type="presParOf" srcId="{EE09AF49-3448-413D-A07C-3E48AF9EFDDF}" destId="{5BCA54D1-9463-4C43-8FC4-9EE4EB8D2556}" srcOrd="1" destOrd="0" presId="urn:microsoft.com/office/officeart/2011/layout/HexagonRadial"/>
    <dgm:cxn modelId="{C2CC48B6-7F29-4591-8D4F-643AF441215C}" type="presParOf" srcId="{5BCA54D1-9463-4C43-8FC4-9EE4EB8D2556}" destId="{3AC89AE7-B454-41D3-9506-58D44E048988}" srcOrd="0" destOrd="0" presId="urn:microsoft.com/office/officeart/2011/layout/HexagonRadial"/>
    <dgm:cxn modelId="{58959A04-E6F9-4669-B0CB-3B3779C6737A}" type="presParOf" srcId="{EE09AF49-3448-413D-A07C-3E48AF9EFDDF}" destId="{0348CE4F-2652-49F5-A84A-13D7FFAD86D8}" srcOrd="2" destOrd="0" presId="urn:microsoft.com/office/officeart/2011/layout/HexagonRadial"/>
    <dgm:cxn modelId="{D551A4D0-3521-4919-8CC8-3F4CDC71FE71}" type="presParOf" srcId="{EE09AF49-3448-413D-A07C-3E48AF9EFDDF}" destId="{45BB30AE-FDFA-42BA-A407-3C9BB52DDA5D}" srcOrd="3" destOrd="0" presId="urn:microsoft.com/office/officeart/2011/layout/HexagonRadial"/>
    <dgm:cxn modelId="{98C6ACFE-A143-4E84-A7C3-5AB3E7BF1517}" type="presParOf" srcId="{45BB30AE-FDFA-42BA-A407-3C9BB52DDA5D}" destId="{A48D7D80-9BEE-474B-8494-2539EEA59FFC}" srcOrd="0" destOrd="0" presId="urn:microsoft.com/office/officeart/2011/layout/HexagonRadial"/>
    <dgm:cxn modelId="{0DBE95C4-9D55-4602-BDE0-5E4178E88498}" type="presParOf" srcId="{EE09AF49-3448-413D-A07C-3E48AF9EFDDF}" destId="{2220A23F-CB3D-4778-B351-6C8EF1AE6D0B}" srcOrd="4" destOrd="0" presId="urn:microsoft.com/office/officeart/2011/layout/HexagonRadial"/>
    <dgm:cxn modelId="{53EA13E9-D46F-463C-A4F6-935EB25B372C}" type="presParOf" srcId="{EE09AF49-3448-413D-A07C-3E48AF9EFDDF}" destId="{A53F92EA-3C4A-4158-AF49-B33F6E78BF2F}" srcOrd="5" destOrd="0" presId="urn:microsoft.com/office/officeart/2011/layout/HexagonRadial"/>
    <dgm:cxn modelId="{B24F1539-48E6-4356-AE6E-84AB7487750D}" type="presParOf" srcId="{A53F92EA-3C4A-4158-AF49-B33F6E78BF2F}" destId="{4CDDD877-0667-4818-A629-E1DBBEBB7DF8}" srcOrd="0" destOrd="0" presId="urn:microsoft.com/office/officeart/2011/layout/HexagonRadial"/>
    <dgm:cxn modelId="{A36C92A7-EF38-4324-80EB-AA9A5607DC3B}" type="presParOf" srcId="{EE09AF49-3448-413D-A07C-3E48AF9EFDDF}" destId="{5197FB35-ED3F-46CD-B00F-69EDC05B0BB7}" srcOrd="6" destOrd="0" presId="urn:microsoft.com/office/officeart/2011/layout/HexagonRadial"/>
    <dgm:cxn modelId="{BD92C255-C1E0-4275-BC55-6CF362548FFE}" type="presParOf" srcId="{EE09AF49-3448-413D-A07C-3E48AF9EFDDF}" destId="{321169AC-61AE-4BF7-BFEF-45E63ABD1587}" srcOrd="7" destOrd="0" presId="urn:microsoft.com/office/officeart/2011/layout/HexagonRadial"/>
    <dgm:cxn modelId="{DA08B28B-987D-4C4A-860B-B2DA84D517B5}" type="presParOf" srcId="{321169AC-61AE-4BF7-BFEF-45E63ABD1587}" destId="{76114B55-561F-4615-8A84-E550A9AD0060}" srcOrd="0" destOrd="0" presId="urn:microsoft.com/office/officeart/2011/layout/HexagonRadial"/>
    <dgm:cxn modelId="{0AB84034-9BAE-4767-BF87-50B37832578B}" type="presParOf" srcId="{EE09AF49-3448-413D-A07C-3E48AF9EFDDF}" destId="{1309C751-7B9C-458B-B97B-7945336EA97B}" srcOrd="8" destOrd="0" presId="urn:microsoft.com/office/officeart/2011/layout/HexagonRadial"/>
    <dgm:cxn modelId="{17E0B9F0-D1C6-49A2-B166-CC80265E777A}" type="presParOf" srcId="{EE09AF49-3448-413D-A07C-3E48AF9EFDDF}" destId="{E25841AB-F441-4830-8A8F-7B91F0F61C54}" srcOrd="9" destOrd="0" presId="urn:microsoft.com/office/officeart/2011/layout/HexagonRadial"/>
    <dgm:cxn modelId="{8A41B332-DCC0-4DF5-8C1A-69ACCB9D951F}" type="presParOf" srcId="{E25841AB-F441-4830-8A8F-7B91F0F61C54}" destId="{099BD126-2280-42AA-BE36-05817C50DA6B}" srcOrd="0" destOrd="0" presId="urn:microsoft.com/office/officeart/2011/layout/HexagonRadial"/>
    <dgm:cxn modelId="{A66A7ACE-56BF-49CA-98FD-4AEB4A8AE8D1}" type="presParOf" srcId="{EE09AF49-3448-413D-A07C-3E48AF9EFDDF}" destId="{8DA418A2-E7BD-4CA5-BB2A-194E4819EC4F}" srcOrd="10" destOrd="0" presId="urn:microsoft.com/office/officeart/2011/layout/HexagonRadial"/>
    <dgm:cxn modelId="{5E61F2BE-ECD7-4594-A139-DEEF0F773A6D}" type="presParOf" srcId="{EE09AF49-3448-413D-A07C-3E48AF9EFDDF}" destId="{6CE7A83C-506A-4E53-AF5D-E8DA44E6CD38}" srcOrd="11" destOrd="0" presId="urn:microsoft.com/office/officeart/2011/layout/HexagonRadial"/>
    <dgm:cxn modelId="{EF3BB8B5-7358-4FBC-801F-DB1DA2B33969}" type="presParOf" srcId="{6CE7A83C-506A-4E53-AF5D-E8DA44E6CD38}" destId="{A50A2B95-771A-4D77-A3A5-F476E1AFA845}" srcOrd="0" destOrd="0" presId="urn:microsoft.com/office/officeart/2011/layout/HexagonRadial"/>
    <dgm:cxn modelId="{6FE874C7-3AD2-4D5C-9F39-5E4FBFAC3758}" type="presParOf" srcId="{EE09AF49-3448-413D-A07C-3E48AF9EFDDF}" destId="{79E36B4D-917C-4CF6-9491-4A6ACDA3CB33}" srcOrd="12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A3CBA71-D9C5-4A3D-92DE-6A9A309CF12B}" type="doc">
      <dgm:prSet loTypeId="urn:microsoft.com/office/officeart/2005/8/layout/cycle2" loCatId="cycle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DFD529D9-997E-44BA-84F9-A3DF1ECA445B}">
      <dgm:prSet phldrT="[Text]"/>
      <dgm:spPr/>
      <dgm:t>
        <a:bodyPr/>
        <a:lstStyle/>
        <a:p>
          <a:r>
            <a:rPr lang="en-US" dirty="0"/>
            <a:t>Shading</a:t>
          </a:r>
        </a:p>
      </dgm:t>
    </dgm:pt>
    <dgm:pt modelId="{8C55C6E5-2E78-44E6-B17B-C9CE18595F4A}" type="parTrans" cxnId="{7FF11AAC-DBF2-4E59-AC9B-C104415ACCE3}">
      <dgm:prSet/>
      <dgm:spPr/>
      <dgm:t>
        <a:bodyPr/>
        <a:lstStyle/>
        <a:p>
          <a:endParaRPr lang="en-US"/>
        </a:p>
      </dgm:t>
    </dgm:pt>
    <dgm:pt modelId="{280394B0-D346-4B7E-9188-E850C3B849DE}" type="sibTrans" cxnId="{7FF11AAC-DBF2-4E59-AC9B-C104415ACCE3}">
      <dgm:prSet/>
      <dgm:spPr/>
      <dgm:t>
        <a:bodyPr/>
        <a:lstStyle/>
        <a:p>
          <a:endParaRPr lang="en-US"/>
        </a:p>
      </dgm:t>
    </dgm:pt>
    <dgm:pt modelId="{E3831293-ABD5-4C48-B4B6-0A3A95FF6CE8}">
      <dgm:prSet phldrT="[Text]"/>
      <dgm:spPr/>
      <dgm:t>
        <a:bodyPr/>
        <a:lstStyle/>
        <a:p>
          <a:r>
            <a:rPr lang="en-US" dirty="0"/>
            <a:t>Acoustics</a:t>
          </a:r>
        </a:p>
      </dgm:t>
    </dgm:pt>
    <dgm:pt modelId="{E33D3DD7-31E7-47DA-BE4C-67A51FB5B706}" type="parTrans" cxnId="{337EB639-FDBE-4B94-86DD-6382587897D4}">
      <dgm:prSet/>
      <dgm:spPr/>
      <dgm:t>
        <a:bodyPr/>
        <a:lstStyle/>
        <a:p>
          <a:endParaRPr lang="en-US"/>
        </a:p>
      </dgm:t>
    </dgm:pt>
    <dgm:pt modelId="{3F3B7DE9-D52A-4DCC-8C92-AAC883BC27A8}" type="sibTrans" cxnId="{337EB639-FDBE-4B94-86DD-6382587897D4}">
      <dgm:prSet/>
      <dgm:spPr/>
      <dgm:t>
        <a:bodyPr/>
        <a:lstStyle/>
        <a:p>
          <a:endParaRPr lang="en-US"/>
        </a:p>
      </dgm:t>
    </dgm:pt>
    <dgm:pt modelId="{170CDEBA-EA74-4493-B2D0-D70222540C6A}">
      <dgm:prSet/>
      <dgm:spPr/>
      <dgm:t>
        <a:bodyPr/>
        <a:lstStyle/>
        <a:p>
          <a:r>
            <a:rPr lang="en-US" dirty="0"/>
            <a:t>Thermal</a:t>
          </a:r>
        </a:p>
      </dgm:t>
    </dgm:pt>
    <dgm:pt modelId="{9F451232-140E-412E-A740-4A4CA3E5330F}" type="parTrans" cxnId="{6929D656-8E6F-427B-8AFF-004BA87078A2}">
      <dgm:prSet/>
      <dgm:spPr/>
      <dgm:t>
        <a:bodyPr/>
        <a:lstStyle/>
        <a:p>
          <a:endParaRPr lang="en-US"/>
        </a:p>
      </dgm:t>
    </dgm:pt>
    <dgm:pt modelId="{1D2DF07F-49F5-4D68-9FA6-EB81AF85B49D}" type="sibTrans" cxnId="{6929D656-8E6F-427B-8AFF-004BA87078A2}">
      <dgm:prSet/>
      <dgm:spPr/>
      <dgm:t>
        <a:bodyPr/>
        <a:lstStyle/>
        <a:p>
          <a:endParaRPr lang="en-US"/>
        </a:p>
      </dgm:t>
    </dgm:pt>
    <dgm:pt modelId="{AE95C067-79A0-4159-A555-19CA29A80C94}">
      <dgm:prSet/>
      <dgm:spPr/>
      <dgm:t>
        <a:bodyPr/>
        <a:lstStyle/>
        <a:p>
          <a:r>
            <a:rPr lang="en-US" dirty="0"/>
            <a:t>Daylight factor</a:t>
          </a:r>
        </a:p>
      </dgm:t>
    </dgm:pt>
    <dgm:pt modelId="{143AD4DC-FAF2-42C4-B789-FAA71A073BDD}" type="parTrans" cxnId="{2892790C-0434-4DB6-8695-86D554737047}">
      <dgm:prSet/>
      <dgm:spPr/>
      <dgm:t>
        <a:bodyPr/>
        <a:lstStyle/>
        <a:p>
          <a:endParaRPr lang="en-US"/>
        </a:p>
      </dgm:t>
    </dgm:pt>
    <dgm:pt modelId="{A3AC01D8-91AD-49E5-95B8-1076AA3FD4A3}" type="sibTrans" cxnId="{2892790C-0434-4DB6-8695-86D554737047}">
      <dgm:prSet/>
      <dgm:spPr/>
      <dgm:t>
        <a:bodyPr/>
        <a:lstStyle/>
        <a:p>
          <a:endParaRPr lang="en-US"/>
        </a:p>
      </dgm:t>
    </dgm:pt>
    <dgm:pt modelId="{5C87BB20-767B-4FAA-ADED-7BC31CB45D48}" type="pres">
      <dgm:prSet presAssocID="{7A3CBA71-D9C5-4A3D-92DE-6A9A309CF12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B420FDE9-DEF4-44D5-8FDE-6948A27DB497}" type="pres">
      <dgm:prSet presAssocID="{AE95C067-79A0-4159-A555-19CA29A80C94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77031C3-F77A-4A8C-9E4B-3D2D4747471E}" type="pres">
      <dgm:prSet presAssocID="{A3AC01D8-91AD-49E5-95B8-1076AA3FD4A3}" presName="sibTrans" presStyleLbl="sibTrans2D1" presStyleIdx="0" presStyleCnt="4"/>
      <dgm:spPr/>
      <dgm:t>
        <a:bodyPr/>
        <a:lstStyle/>
        <a:p>
          <a:pPr rtl="1"/>
          <a:endParaRPr lang="ar-SA"/>
        </a:p>
      </dgm:t>
    </dgm:pt>
    <dgm:pt modelId="{730BD881-2D91-4677-BD70-6C32FBC0FAA6}" type="pres">
      <dgm:prSet presAssocID="{A3AC01D8-91AD-49E5-95B8-1076AA3FD4A3}" presName="connectorText" presStyleLbl="sibTrans2D1" presStyleIdx="0" presStyleCnt="4"/>
      <dgm:spPr/>
      <dgm:t>
        <a:bodyPr/>
        <a:lstStyle/>
        <a:p>
          <a:pPr rtl="1"/>
          <a:endParaRPr lang="ar-SA"/>
        </a:p>
      </dgm:t>
    </dgm:pt>
    <dgm:pt modelId="{E7CC2029-1B64-459E-8C1A-C712F6010378}" type="pres">
      <dgm:prSet presAssocID="{DFD529D9-997E-44BA-84F9-A3DF1ECA445B}" presName="node" presStyleLbl="node1" presStyleIdx="1" presStyleCnt="4" custRadScaleRad="9937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347D33E-319B-4D22-9217-D32099CF5F39}" type="pres">
      <dgm:prSet presAssocID="{280394B0-D346-4B7E-9188-E850C3B849DE}" presName="sibTrans" presStyleLbl="sibTrans2D1" presStyleIdx="1" presStyleCnt="4"/>
      <dgm:spPr/>
      <dgm:t>
        <a:bodyPr/>
        <a:lstStyle/>
        <a:p>
          <a:pPr rtl="1"/>
          <a:endParaRPr lang="ar-SA"/>
        </a:p>
      </dgm:t>
    </dgm:pt>
    <dgm:pt modelId="{F3DFF76F-E531-43FF-97EE-37AE185A4641}" type="pres">
      <dgm:prSet presAssocID="{280394B0-D346-4B7E-9188-E850C3B849DE}" presName="connectorText" presStyleLbl="sibTrans2D1" presStyleIdx="1" presStyleCnt="4"/>
      <dgm:spPr/>
      <dgm:t>
        <a:bodyPr/>
        <a:lstStyle/>
        <a:p>
          <a:pPr rtl="1"/>
          <a:endParaRPr lang="ar-SA"/>
        </a:p>
      </dgm:t>
    </dgm:pt>
    <dgm:pt modelId="{BDA969C2-6BB1-4429-9168-BCAB8AD75FD3}" type="pres">
      <dgm:prSet presAssocID="{170CDEBA-EA74-4493-B2D0-D70222540C6A}" presName="node" presStyleLbl="node1" presStyleIdx="2" presStyleCnt="4" custRadScaleRad="92051" custRadScaleInc="83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28DE519-699B-44DC-8B44-A4AA32BCE3D4}" type="pres">
      <dgm:prSet presAssocID="{1D2DF07F-49F5-4D68-9FA6-EB81AF85B49D}" presName="sibTrans" presStyleLbl="sibTrans2D1" presStyleIdx="2" presStyleCnt="4"/>
      <dgm:spPr/>
      <dgm:t>
        <a:bodyPr/>
        <a:lstStyle/>
        <a:p>
          <a:pPr rtl="1"/>
          <a:endParaRPr lang="ar-SA"/>
        </a:p>
      </dgm:t>
    </dgm:pt>
    <dgm:pt modelId="{361CC463-46E6-435E-9E6C-04A21D285E35}" type="pres">
      <dgm:prSet presAssocID="{1D2DF07F-49F5-4D68-9FA6-EB81AF85B49D}" presName="connectorText" presStyleLbl="sibTrans2D1" presStyleIdx="2" presStyleCnt="4"/>
      <dgm:spPr/>
      <dgm:t>
        <a:bodyPr/>
        <a:lstStyle/>
        <a:p>
          <a:pPr rtl="1"/>
          <a:endParaRPr lang="ar-SA"/>
        </a:p>
      </dgm:t>
    </dgm:pt>
    <dgm:pt modelId="{CA0F8201-C939-4787-8D59-19DB32526F3B}" type="pres">
      <dgm:prSet presAssocID="{E3831293-ABD5-4C48-B4B6-0A3A95FF6CE8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3FCF357-E1EF-4293-8BED-2E9DCF009B12}" type="pres">
      <dgm:prSet presAssocID="{3F3B7DE9-D52A-4DCC-8C92-AAC883BC27A8}" presName="sibTrans" presStyleLbl="sibTrans2D1" presStyleIdx="3" presStyleCnt="4"/>
      <dgm:spPr/>
      <dgm:t>
        <a:bodyPr/>
        <a:lstStyle/>
        <a:p>
          <a:pPr rtl="1"/>
          <a:endParaRPr lang="ar-SA"/>
        </a:p>
      </dgm:t>
    </dgm:pt>
    <dgm:pt modelId="{F0EE73DA-6507-469A-81EB-D38C0949EE6B}" type="pres">
      <dgm:prSet presAssocID="{3F3B7DE9-D52A-4DCC-8C92-AAC883BC27A8}" presName="connectorText" presStyleLbl="sibTrans2D1" presStyleIdx="3" presStyleCnt="4"/>
      <dgm:spPr/>
      <dgm:t>
        <a:bodyPr/>
        <a:lstStyle/>
        <a:p>
          <a:pPr rtl="1"/>
          <a:endParaRPr lang="ar-SA"/>
        </a:p>
      </dgm:t>
    </dgm:pt>
  </dgm:ptLst>
  <dgm:cxnLst>
    <dgm:cxn modelId="{337EB639-FDBE-4B94-86DD-6382587897D4}" srcId="{7A3CBA71-D9C5-4A3D-92DE-6A9A309CF12B}" destId="{E3831293-ABD5-4C48-B4B6-0A3A95FF6CE8}" srcOrd="3" destOrd="0" parTransId="{E33D3DD7-31E7-47DA-BE4C-67A51FB5B706}" sibTransId="{3F3B7DE9-D52A-4DCC-8C92-AAC883BC27A8}"/>
    <dgm:cxn modelId="{360080B6-C8C8-45A9-B6B8-8E449945E80B}" type="presOf" srcId="{280394B0-D346-4B7E-9188-E850C3B849DE}" destId="{A347D33E-319B-4D22-9217-D32099CF5F39}" srcOrd="0" destOrd="0" presId="urn:microsoft.com/office/officeart/2005/8/layout/cycle2"/>
    <dgm:cxn modelId="{6967A552-66A1-4EBD-A52D-8F9CC9606C32}" type="presOf" srcId="{3F3B7DE9-D52A-4DCC-8C92-AAC883BC27A8}" destId="{53FCF357-E1EF-4293-8BED-2E9DCF009B12}" srcOrd="0" destOrd="0" presId="urn:microsoft.com/office/officeart/2005/8/layout/cycle2"/>
    <dgm:cxn modelId="{B3963A0F-867B-4D9D-B0C3-D848118BBB80}" type="presOf" srcId="{A3AC01D8-91AD-49E5-95B8-1076AA3FD4A3}" destId="{730BD881-2D91-4677-BD70-6C32FBC0FAA6}" srcOrd="1" destOrd="0" presId="urn:microsoft.com/office/officeart/2005/8/layout/cycle2"/>
    <dgm:cxn modelId="{B79BA296-B4F4-4499-AF4B-F5208A11AFE8}" type="presOf" srcId="{7A3CBA71-D9C5-4A3D-92DE-6A9A309CF12B}" destId="{5C87BB20-767B-4FAA-ADED-7BC31CB45D48}" srcOrd="0" destOrd="0" presId="urn:microsoft.com/office/officeart/2005/8/layout/cycle2"/>
    <dgm:cxn modelId="{6929D656-8E6F-427B-8AFF-004BA87078A2}" srcId="{7A3CBA71-D9C5-4A3D-92DE-6A9A309CF12B}" destId="{170CDEBA-EA74-4493-B2D0-D70222540C6A}" srcOrd="2" destOrd="0" parTransId="{9F451232-140E-412E-A740-4A4CA3E5330F}" sibTransId="{1D2DF07F-49F5-4D68-9FA6-EB81AF85B49D}"/>
    <dgm:cxn modelId="{F19E5314-ED9D-49A5-A0E6-27C9F7A571B0}" type="presOf" srcId="{A3AC01D8-91AD-49E5-95B8-1076AA3FD4A3}" destId="{A77031C3-F77A-4A8C-9E4B-3D2D4747471E}" srcOrd="0" destOrd="0" presId="urn:microsoft.com/office/officeart/2005/8/layout/cycle2"/>
    <dgm:cxn modelId="{83FBA50A-1172-47D4-B06F-0275BB253122}" type="presOf" srcId="{E3831293-ABD5-4C48-B4B6-0A3A95FF6CE8}" destId="{CA0F8201-C939-4787-8D59-19DB32526F3B}" srcOrd="0" destOrd="0" presId="urn:microsoft.com/office/officeart/2005/8/layout/cycle2"/>
    <dgm:cxn modelId="{F1481F32-2027-436C-9200-7905A33D49F4}" type="presOf" srcId="{AE95C067-79A0-4159-A555-19CA29A80C94}" destId="{B420FDE9-DEF4-44D5-8FDE-6948A27DB497}" srcOrd="0" destOrd="0" presId="urn:microsoft.com/office/officeart/2005/8/layout/cycle2"/>
    <dgm:cxn modelId="{7FF11AAC-DBF2-4E59-AC9B-C104415ACCE3}" srcId="{7A3CBA71-D9C5-4A3D-92DE-6A9A309CF12B}" destId="{DFD529D9-997E-44BA-84F9-A3DF1ECA445B}" srcOrd="1" destOrd="0" parTransId="{8C55C6E5-2E78-44E6-B17B-C9CE18595F4A}" sibTransId="{280394B0-D346-4B7E-9188-E850C3B849DE}"/>
    <dgm:cxn modelId="{47F7DF0A-6BC2-4AA0-81B8-4E3DB520B04A}" type="presOf" srcId="{280394B0-D346-4B7E-9188-E850C3B849DE}" destId="{F3DFF76F-E531-43FF-97EE-37AE185A4641}" srcOrd="1" destOrd="0" presId="urn:microsoft.com/office/officeart/2005/8/layout/cycle2"/>
    <dgm:cxn modelId="{FDC73E04-6353-40B0-8825-61FD5BEAB3E4}" type="presOf" srcId="{DFD529D9-997E-44BA-84F9-A3DF1ECA445B}" destId="{E7CC2029-1B64-459E-8C1A-C712F6010378}" srcOrd="0" destOrd="0" presId="urn:microsoft.com/office/officeart/2005/8/layout/cycle2"/>
    <dgm:cxn modelId="{043D233B-97D9-482A-9CBF-F46F4037A169}" type="presOf" srcId="{1D2DF07F-49F5-4D68-9FA6-EB81AF85B49D}" destId="{328DE519-699B-44DC-8B44-A4AA32BCE3D4}" srcOrd="0" destOrd="0" presId="urn:microsoft.com/office/officeart/2005/8/layout/cycle2"/>
    <dgm:cxn modelId="{47220D93-3173-4EB4-9A26-251C20F2992E}" type="presOf" srcId="{3F3B7DE9-D52A-4DCC-8C92-AAC883BC27A8}" destId="{F0EE73DA-6507-469A-81EB-D38C0949EE6B}" srcOrd="1" destOrd="0" presId="urn:microsoft.com/office/officeart/2005/8/layout/cycle2"/>
    <dgm:cxn modelId="{2892790C-0434-4DB6-8695-86D554737047}" srcId="{7A3CBA71-D9C5-4A3D-92DE-6A9A309CF12B}" destId="{AE95C067-79A0-4159-A555-19CA29A80C94}" srcOrd="0" destOrd="0" parTransId="{143AD4DC-FAF2-42C4-B789-FAA71A073BDD}" sibTransId="{A3AC01D8-91AD-49E5-95B8-1076AA3FD4A3}"/>
    <dgm:cxn modelId="{9F621A96-D418-4C57-83D9-6A559551A897}" type="presOf" srcId="{170CDEBA-EA74-4493-B2D0-D70222540C6A}" destId="{BDA969C2-6BB1-4429-9168-BCAB8AD75FD3}" srcOrd="0" destOrd="0" presId="urn:microsoft.com/office/officeart/2005/8/layout/cycle2"/>
    <dgm:cxn modelId="{122DF5EA-CE8C-4C47-87A4-949FA3FA621B}" type="presOf" srcId="{1D2DF07F-49F5-4D68-9FA6-EB81AF85B49D}" destId="{361CC463-46E6-435E-9E6C-04A21D285E35}" srcOrd="1" destOrd="0" presId="urn:microsoft.com/office/officeart/2005/8/layout/cycle2"/>
    <dgm:cxn modelId="{F083F623-AE61-48FE-A7AB-1D7990982B0B}" type="presParOf" srcId="{5C87BB20-767B-4FAA-ADED-7BC31CB45D48}" destId="{B420FDE9-DEF4-44D5-8FDE-6948A27DB497}" srcOrd="0" destOrd="0" presId="urn:microsoft.com/office/officeart/2005/8/layout/cycle2"/>
    <dgm:cxn modelId="{9A410312-92BC-4C87-BEA0-23E4021FA966}" type="presParOf" srcId="{5C87BB20-767B-4FAA-ADED-7BC31CB45D48}" destId="{A77031C3-F77A-4A8C-9E4B-3D2D4747471E}" srcOrd="1" destOrd="0" presId="urn:microsoft.com/office/officeart/2005/8/layout/cycle2"/>
    <dgm:cxn modelId="{49F1229A-3C4A-4C65-B048-2B8C954ABDD9}" type="presParOf" srcId="{A77031C3-F77A-4A8C-9E4B-3D2D4747471E}" destId="{730BD881-2D91-4677-BD70-6C32FBC0FAA6}" srcOrd="0" destOrd="0" presId="urn:microsoft.com/office/officeart/2005/8/layout/cycle2"/>
    <dgm:cxn modelId="{D5209A75-133B-41EE-B7FA-71885A9D266C}" type="presParOf" srcId="{5C87BB20-767B-4FAA-ADED-7BC31CB45D48}" destId="{E7CC2029-1B64-459E-8C1A-C712F6010378}" srcOrd="2" destOrd="0" presId="urn:microsoft.com/office/officeart/2005/8/layout/cycle2"/>
    <dgm:cxn modelId="{F782525F-C678-434E-B391-B76C84485BC4}" type="presParOf" srcId="{5C87BB20-767B-4FAA-ADED-7BC31CB45D48}" destId="{A347D33E-319B-4D22-9217-D32099CF5F39}" srcOrd="3" destOrd="0" presId="urn:microsoft.com/office/officeart/2005/8/layout/cycle2"/>
    <dgm:cxn modelId="{51566758-177B-42A0-8E09-5B57CE852919}" type="presParOf" srcId="{A347D33E-319B-4D22-9217-D32099CF5F39}" destId="{F3DFF76F-E531-43FF-97EE-37AE185A4641}" srcOrd="0" destOrd="0" presId="urn:microsoft.com/office/officeart/2005/8/layout/cycle2"/>
    <dgm:cxn modelId="{FA017C65-4DA7-4F09-A9F5-66E56351E114}" type="presParOf" srcId="{5C87BB20-767B-4FAA-ADED-7BC31CB45D48}" destId="{BDA969C2-6BB1-4429-9168-BCAB8AD75FD3}" srcOrd="4" destOrd="0" presId="urn:microsoft.com/office/officeart/2005/8/layout/cycle2"/>
    <dgm:cxn modelId="{4A9C4916-F070-42C5-8BFD-4C18E0568C56}" type="presParOf" srcId="{5C87BB20-767B-4FAA-ADED-7BC31CB45D48}" destId="{328DE519-699B-44DC-8B44-A4AA32BCE3D4}" srcOrd="5" destOrd="0" presId="urn:microsoft.com/office/officeart/2005/8/layout/cycle2"/>
    <dgm:cxn modelId="{F9F035D8-024F-4091-AD1F-38145ED5FC64}" type="presParOf" srcId="{328DE519-699B-44DC-8B44-A4AA32BCE3D4}" destId="{361CC463-46E6-435E-9E6C-04A21D285E35}" srcOrd="0" destOrd="0" presId="urn:microsoft.com/office/officeart/2005/8/layout/cycle2"/>
    <dgm:cxn modelId="{BFD0BAF3-979E-4F93-B030-E19CF9BB6F01}" type="presParOf" srcId="{5C87BB20-767B-4FAA-ADED-7BC31CB45D48}" destId="{CA0F8201-C939-4787-8D59-19DB32526F3B}" srcOrd="6" destOrd="0" presId="urn:microsoft.com/office/officeart/2005/8/layout/cycle2"/>
    <dgm:cxn modelId="{7E3D1269-4DC2-42B5-8BAD-B6C7BDC0BAD7}" type="presParOf" srcId="{5C87BB20-767B-4FAA-ADED-7BC31CB45D48}" destId="{53FCF357-E1EF-4293-8BED-2E9DCF009B12}" srcOrd="7" destOrd="0" presId="urn:microsoft.com/office/officeart/2005/8/layout/cycle2"/>
    <dgm:cxn modelId="{1D01B11A-29CF-4E27-9BCE-7827A2C5FD5B}" type="presParOf" srcId="{53FCF357-E1EF-4293-8BED-2E9DCF009B12}" destId="{F0EE73DA-6507-469A-81EB-D38C0949EE6B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A3CBA71-D9C5-4A3D-92DE-6A9A309CF12B}" type="doc">
      <dgm:prSet loTypeId="urn:microsoft.com/office/officeart/2005/8/layout/cycle2" loCatId="cycle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C812ECDB-25B4-4C00-B202-40FB5D263441}">
      <dgm:prSet phldrT="[Text]"/>
      <dgm:spPr/>
      <dgm:t>
        <a:bodyPr/>
        <a:lstStyle/>
        <a:p>
          <a:r>
            <a:rPr lang="en-GB" dirty="0"/>
            <a:t>Sockets distribution </a:t>
          </a:r>
          <a:endParaRPr lang="en-US" dirty="0"/>
        </a:p>
      </dgm:t>
    </dgm:pt>
    <dgm:pt modelId="{5EF9AC8D-46ED-48E5-AEF6-F942F2AC0C51}" type="parTrans" cxnId="{5FCDE74A-5779-418E-A605-5BBA2D045578}">
      <dgm:prSet/>
      <dgm:spPr/>
      <dgm:t>
        <a:bodyPr/>
        <a:lstStyle/>
        <a:p>
          <a:endParaRPr lang="en-US"/>
        </a:p>
      </dgm:t>
    </dgm:pt>
    <dgm:pt modelId="{D651B8BA-1861-4CE1-B4DD-D18B6B0D50EF}" type="sibTrans" cxnId="{5FCDE74A-5779-418E-A605-5BBA2D045578}">
      <dgm:prSet/>
      <dgm:spPr/>
      <dgm:t>
        <a:bodyPr/>
        <a:lstStyle/>
        <a:p>
          <a:endParaRPr lang="en-US"/>
        </a:p>
      </dgm:t>
    </dgm:pt>
    <dgm:pt modelId="{DFD529D9-997E-44BA-84F9-A3DF1ECA445B}">
      <dgm:prSet phldrT="[Text]"/>
      <dgm:spPr/>
      <dgm:t>
        <a:bodyPr/>
        <a:lstStyle/>
        <a:p>
          <a:r>
            <a:rPr lang="en-GB" dirty="0"/>
            <a:t>Artificial lighting design </a:t>
          </a:r>
          <a:endParaRPr lang="en-US" dirty="0"/>
        </a:p>
      </dgm:t>
    </dgm:pt>
    <dgm:pt modelId="{8C55C6E5-2E78-44E6-B17B-C9CE18595F4A}" type="parTrans" cxnId="{7FF11AAC-DBF2-4E59-AC9B-C104415ACCE3}">
      <dgm:prSet/>
      <dgm:spPr/>
      <dgm:t>
        <a:bodyPr/>
        <a:lstStyle/>
        <a:p>
          <a:endParaRPr lang="en-US"/>
        </a:p>
      </dgm:t>
    </dgm:pt>
    <dgm:pt modelId="{280394B0-D346-4B7E-9188-E850C3B849DE}" type="sibTrans" cxnId="{7FF11AAC-DBF2-4E59-AC9B-C104415ACCE3}">
      <dgm:prSet/>
      <dgm:spPr/>
      <dgm:t>
        <a:bodyPr/>
        <a:lstStyle/>
        <a:p>
          <a:endParaRPr lang="en-US"/>
        </a:p>
      </dgm:t>
    </dgm:pt>
    <dgm:pt modelId="{E3831293-ABD5-4C48-B4B6-0A3A95FF6CE8}">
      <dgm:prSet phldrT="[Text]"/>
      <dgm:spPr/>
      <dgm:t>
        <a:bodyPr/>
        <a:lstStyle/>
        <a:p>
          <a:r>
            <a:rPr lang="en-GB" dirty="0"/>
            <a:t>Sound reinforcement system design </a:t>
          </a:r>
          <a:endParaRPr lang="en-US" dirty="0"/>
        </a:p>
      </dgm:t>
    </dgm:pt>
    <dgm:pt modelId="{E33D3DD7-31E7-47DA-BE4C-67A51FB5B706}" type="parTrans" cxnId="{337EB639-FDBE-4B94-86DD-6382587897D4}">
      <dgm:prSet/>
      <dgm:spPr/>
      <dgm:t>
        <a:bodyPr/>
        <a:lstStyle/>
        <a:p>
          <a:endParaRPr lang="en-US"/>
        </a:p>
      </dgm:t>
    </dgm:pt>
    <dgm:pt modelId="{3F3B7DE9-D52A-4DCC-8C92-AAC883BC27A8}" type="sibTrans" cxnId="{337EB639-FDBE-4B94-86DD-6382587897D4}">
      <dgm:prSet/>
      <dgm:spPr/>
      <dgm:t>
        <a:bodyPr/>
        <a:lstStyle/>
        <a:p>
          <a:endParaRPr lang="en-US"/>
        </a:p>
      </dgm:t>
    </dgm:pt>
    <dgm:pt modelId="{2F0D13AB-BB1C-4832-B4AD-1C90B64F4DA0}">
      <dgm:prSet phldrT="[Text]"/>
      <dgm:spPr/>
      <dgm:t>
        <a:bodyPr/>
        <a:lstStyle/>
        <a:p>
          <a:r>
            <a:rPr lang="en-GB" dirty="0"/>
            <a:t>Electrical boards distribution </a:t>
          </a:r>
          <a:endParaRPr lang="en-US" dirty="0"/>
        </a:p>
      </dgm:t>
    </dgm:pt>
    <dgm:pt modelId="{432A0D1B-84E0-4B23-9A6B-30800A1D0E64}" type="parTrans" cxnId="{38C1967B-4903-4803-B8F2-E87D3AD67987}">
      <dgm:prSet/>
      <dgm:spPr/>
      <dgm:t>
        <a:bodyPr/>
        <a:lstStyle/>
        <a:p>
          <a:endParaRPr lang="en-US"/>
        </a:p>
      </dgm:t>
    </dgm:pt>
    <dgm:pt modelId="{27D7BD23-0435-4A4D-A84B-AC1D3111DCA0}" type="sibTrans" cxnId="{38C1967B-4903-4803-B8F2-E87D3AD67987}">
      <dgm:prSet/>
      <dgm:spPr/>
      <dgm:t>
        <a:bodyPr/>
        <a:lstStyle/>
        <a:p>
          <a:endParaRPr lang="en-US"/>
        </a:p>
      </dgm:t>
    </dgm:pt>
    <dgm:pt modelId="{5C87BB20-767B-4FAA-ADED-7BC31CB45D48}" type="pres">
      <dgm:prSet presAssocID="{7A3CBA71-D9C5-4A3D-92DE-6A9A309CF12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E6D671-6362-4FE6-94C4-53CAE7B3EAD4}" type="pres">
      <dgm:prSet presAssocID="{C812ECDB-25B4-4C00-B202-40FB5D263441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6CC5387-5915-4C8A-83D9-A99133062683}" type="pres">
      <dgm:prSet presAssocID="{D651B8BA-1861-4CE1-B4DD-D18B6B0D50EF}" presName="sibTrans" presStyleLbl="sibTrans2D1" presStyleIdx="0" presStyleCnt="4"/>
      <dgm:spPr/>
      <dgm:t>
        <a:bodyPr/>
        <a:lstStyle/>
        <a:p>
          <a:pPr rtl="1"/>
          <a:endParaRPr lang="ar-SA"/>
        </a:p>
      </dgm:t>
    </dgm:pt>
    <dgm:pt modelId="{BA8D5AE4-2345-45AB-8121-AD9092EE878C}" type="pres">
      <dgm:prSet presAssocID="{D651B8BA-1861-4CE1-B4DD-D18B6B0D50EF}" presName="connectorText" presStyleLbl="sibTrans2D1" presStyleIdx="0" presStyleCnt="4"/>
      <dgm:spPr/>
      <dgm:t>
        <a:bodyPr/>
        <a:lstStyle/>
        <a:p>
          <a:pPr rtl="1"/>
          <a:endParaRPr lang="ar-SA"/>
        </a:p>
      </dgm:t>
    </dgm:pt>
    <dgm:pt modelId="{E7CC2029-1B64-459E-8C1A-C712F6010378}" type="pres">
      <dgm:prSet presAssocID="{DFD529D9-997E-44BA-84F9-A3DF1ECA445B}" presName="node" presStyleLbl="node1" presStyleIdx="1" presStyleCnt="4" custRadScaleRad="9937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347D33E-319B-4D22-9217-D32099CF5F39}" type="pres">
      <dgm:prSet presAssocID="{280394B0-D346-4B7E-9188-E850C3B849DE}" presName="sibTrans" presStyleLbl="sibTrans2D1" presStyleIdx="1" presStyleCnt="4"/>
      <dgm:spPr/>
      <dgm:t>
        <a:bodyPr/>
        <a:lstStyle/>
        <a:p>
          <a:pPr rtl="1"/>
          <a:endParaRPr lang="ar-SA"/>
        </a:p>
      </dgm:t>
    </dgm:pt>
    <dgm:pt modelId="{F3DFF76F-E531-43FF-97EE-37AE185A4641}" type="pres">
      <dgm:prSet presAssocID="{280394B0-D346-4B7E-9188-E850C3B849DE}" presName="connectorText" presStyleLbl="sibTrans2D1" presStyleIdx="1" presStyleCnt="4"/>
      <dgm:spPr/>
      <dgm:t>
        <a:bodyPr/>
        <a:lstStyle/>
        <a:p>
          <a:pPr rtl="1"/>
          <a:endParaRPr lang="ar-SA"/>
        </a:p>
      </dgm:t>
    </dgm:pt>
    <dgm:pt modelId="{CA0F8201-C939-4787-8D59-19DB32526F3B}" type="pres">
      <dgm:prSet presAssocID="{E3831293-ABD5-4C48-B4B6-0A3A95FF6CE8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3FCF357-E1EF-4293-8BED-2E9DCF009B12}" type="pres">
      <dgm:prSet presAssocID="{3F3B7DE9-D52A-4DCC-8C92-AAC883BC27A8}" presName="sibTrans" presStyleLbl="sibTrans2D1" presStyleIdx="2" presStyleCnt="4"/>
      <dgm:spPr/>
      <dgm:t>
        <a:bodyPr/>
        <a:lstStyle/>
        <a:p>
          <a:pPr rtl="1"/>
          <a:endParaRPr lang="ar-SA"/>
        </a:p>
      </dgm:t>
    </dgm:pt>
    <dgm:pt modelId="{F0EE73DA-6507-469A-81EB-D38C0949EE6B}" type="pres">
      <dgm:prSet presAssocID="{3F3B7DE9-D52A-4DCC-8C92-AAC883BC27A8}" presName="connectorText" presStyleLbl="sibTrans2D1" presStyleIdx="2" presStyleCnt="4"/>
      <dgm:spPr/>
      <dgm:t>
        <a:bodyPr/>
        <a:lstStyle/>
        <a:p>
          <a:pPr rtl="1"/>
          <a:endParaRPr lang="ar-SA"/>
        </a:p>
      </dgm:t>
    </dgm:pt>
    <dgm:pt modelId="{4C748A67-CAF2-43F3-A8B8-0131944202D8}" type="pres">
      <dgm:prSet presAssocID="{2F0D13AB-BB1C-4832-B4AD-1C90B64F4DA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09B20B4-113D-48C0-ABC4-F640C8166A4E}" type="pres">
      <dgm:prSet presAssocID="{27D7BD23-0435-4A4D-A84B-AC1D3111DCA0}" presName="sibTrans" presStyleLbl="sibTrans2D1" presStyleIdx="3" presStyleCnt="4"/>
      <dgm:spPr/>
      <dgm:t>
        <a:bodyPr/>
        <a:lstStyle/>
        <a:p>
          <a:pPr rtl="1"/>
          <a:endParaRPr lang="ar-SA"/>
        </a:p>
      </dgm:t>
    </dgm:pt>
    <dgm:pt modelId="{4EAF7AE9-9407-4790-9A2B-B2648200F55F}" type="pres">
      <dgm:prSet presAssocID="{27D7BD23-0435-4A4D-A84B-AC1D3111DCA0}" presName="connectorText" presStyleLbl="sibTrans2D1" presStyleIdx="3" presStyleCnt="4"/>
      <dgm:spPr/>
      <dgm:t>
        <a:bodyPr/>
        <a:lstStyle/>
        <a:p>
          <a:pPr rtl="1"/>
          <a:endParaRPr lang="ar-SA"/>
        </a:p>
      </dgm:t>
    </dgm:pt>
  </dgm:ptLst>
  <dgm:cxnLst>
    <dgm:cxn modelId="{B25801A3-903C-4269-A23B-E5B0679A932F}" type="presOf" srcId="{D651B8BA-1861-4CE1-B4DD-D18B6B0D50EF}" destId="{46CC5387-5915-4C8A-83D9-A99133062683}" srcOrd="0" destOrd="0" presId="urn:microsoft.com/office/officeart/2005/8/layout/cycle2"/>
    <dgm:cxn modelId="{B79BA296-B4F4-4499-AF4B-F5208A11AFE8}" type="presOf" srcId="{7A3CBA71-D9C5-4A3D-92DE-6A9A309CF12B}" destId="{5C87BB20-767B-4FAA-ADED-7BC31CB45D48}" srcOrd="0" destOrd="0" presId="urn:microsoft.com/office/officeart/2005/8/layout/cycle2"/>
    <dgm:cxn modelId="{3FE307A1-5A6B-4F94-A811-AD3D5793C9ED}" type="presOf" srcId="{2F0D13AB-BB1C-4832-B4AD-1C90B64F4DA0}" destId="{4C748A67-CAF2-43F3-A8B8-0131944202D8}" srcOrd="0" destOrd="0" presId="urn:microsoft.com/office/officeart/2005/8/layout/cycle2"/>
    <dgm:cxn modelId="{47F7DF0A-6BC2-4AA0-81B8-4E3DB520B04A}" type="presOf" srcId="{280394B0-D346-4B7E-9188-E850C3B849DE}" destId="{F3DFF76F-E531-43FF-97EE-37AE185A4641}" srcOrd="1" destOrd="0" presId="urn:microsoft.com/office/officeart/2005/8/layout/cycle2"/>
    <dgm:cxn modelId="{337EB639-FDBE-4B94-86DD-6382587897D4}" srcId="{7A3CBA71-D9C5-4A3D-92DE-6A9A309CF12B}" destId="{E3831293-ABD5-4C48-B4B6-0A3A95FF6CE8}" srcOrd="2" destOrd="0" parTransId="{E33D3DD7-31E7-47DA-BE4C-67A51FB5B706}" sibTransId="{3F3B7DE9-D52A-4DCC-8C92-AAC883BC27A8}"/>
    <dgm:cxn modelId="{92FD80F1-3DC5-42B2-99B1-B373FABBBA0E}" type="presOf" srcId="{C812ECDB-25B4-4C00-B202-40FB5D263441}" destId="{C4E6D671-6362-4FE6-94C4-53CAE7B3EAD4}" srcOrd="0" destOrd="0" presId="urn:microsoft.com/office/officeart/2005/8/layout/cycle2"/>
    <dgm:cxn modelId="{7FF11AAC-DBF2-4E59-AC9B-C104415ACCE3}" srcId="{7A3CBA71-D9C5-4A3D-92DE-6A9A309CF12B}" destId="{DFD529D9-997E-44BA-84F9-A3DF1ECA445B}" srcOrd="1" destOrd="0" parTransId="{8C55C6E5-2E78-44E6-B17B-C9CE18595F4A}" sibTransId="{280394B0-D346-4B7E-9188-E850C3B849DE}"/>
    <dgm:cxn modelId="{02E68DEA-D165-4A04-8286-255373FA056C}" type="presOf" srcId="{27D7BD23-0435-4A4D-A84B-AC1D3111DCA0}" destId="{4EAF7AE9-9407-4790-9A2B-B2648200F55F}" srcOrd="1" destOrd="0" presId="urn:microsoft.com/office/officeart/2005/8/layout/cycle2"/>
    <dgm:cxn modelId="{38C1967B-4903-4803-B8F2-E87D3AD67987}" srcId="{7A3CBA71-D9C5-4A3D-92DE-6A9A309CF12B}" destId="{2F0D13AB-BB1C-4832-B4AD-1C90B64F4DA0}" srcOrd="3" destOrd="0" parTransId="{432A0D1B-84E0-4B23-9A6B-30800A1D0E64}" sibTransId="{27D7BD23-0435-4A4D-A84B-AC1D3111DCA0}"/>
    <dgm:cxn modelId="{0C98D8A4-805A-437A-AE15-B108C1714FF4}" type="presOf" srcId="{D651B8BA-1861-4CE1-B4DD-D18B6B0D50EF}" destId="{BA8D5AE4-2345-45AB-8121-AD9092EE878C}" srcOrd="1" destOrd="0" presId="urn:microsoft.com/office/officeart/2005/8/layout/cycle2"/>
    <dgm:cxn modelId="{6967A552-66A1-4EBD-A52D-8F9CC9606C32}" type="presOf" srcId="{3F3B7DE9-D52A-4DCC-8C92-AAC883BC27A8}" destId="{53FCF357-E1EF-4293-8BED-2E9DCF009B12}" srcOrd="0" destOrd="0" presId="urn:microsoft.com/office/officeart/2005/8/layout/cycle2"/>
    <dgm:cxn modelId="{FDC73E04-6353-40B0-8825-61FD5BEAB3E4}" type="presOf" srcId="{DFD529D9-997E-44BA-84F9-A3DF1ECA445B}" destId="{E7CC2029-1B64-459E-8C1A-C712F6010378}" srcOrd="0" destOrd="0" presId="urn:microsoft.com/office/officeart/2005/8/layout/cycle2"/>
    <dgm:cxn modelId="{ED5D6A4F-F553-4BA1-91CA-73C527695D3C}" type="presOf" srcId="{27D7BD23-0435-4A4D-A84B-AC1D3111DCA0}" destId="{909B20B4-113D-48C0-ABC4-F640C8166A4E}" srcOrd="0" destOrd="0" presId="urn:microsoft.com/office/officeart/2005/8/layout/cycle2"/>
    <dgm:cxn modelId="{5FCDE74A-5779-418E-A605-5BBA2D045578}" srcId="{7A3CBA71-D9C5-4A3D-92DE-6A9A309CF12B}" destId="{C812ECDB-25B4-4C00-B202-40FB5D263441}" srcOrd="0" destOrd="0" parTransId="{5EF9AC8D-46ED-48E5-AEF6-F942F2AC0C51}" sibTransId="{D651B8BA-1861-4CE1-B4DD-D18B6B0D50EF}"/>
    <dgm:cxn modelId="{83FBA50A-1172-47D4-B06F-0275BB253122}" type="presOf" srcId="{E3831293-ABD5-4C48-B4B6-0A3A95FF6CE8}" destId="{CA0F8201-C939-4787-8D59-19DB32526F3B}" srcOrd="0" destOrd="0" presId="urn:microsoft.com/office/officeart/2005/8/layout/cycle2"/>
    <dgm:cxn modelId="{47220D93-3173-4EB4-9A26-251C20F2992E}" type="presOf" srcId="{3F3B7DE9-D52A-4DCC-8C92-AAC883BC27A8}" destId="{F0EE73DA-6507-469A-81EB-D38C0949EE6B}" srcOrd="1" destOrd="0" presId="urn:microsoft.com/office/officeart/2005/8/layout/cycle2"/>
    <dgm:cxn modelId="{360080B6-C8C8-45A9-B6B8-8E449945E80B}" type="presOf" srcId="{280394B0-D346-4B7E-9188-E850C3B849DE}" destId="{A347D33E-319B-4D22-9217-D32099CF5F39}" srcOrd="0" destOrd="0" presId="urn:microsoft.com/office/officeart/2005/8/layout/cycle2"/>
    <dgm:cxn modelId="{C61AD069-7329-4EF0-8F45-30B4A33E0BE8}" type="presParOf" srcId="{5C87BB20-767B-4FAA-ADED-7BC31CB45D48}" destId="{C4E6D671-6362-4FE6-94C4-53CAE7B3EAD4}" srcOrd="0" destOrd="0" presId="urn:microsoft.com/office/officeart/2005/8/layout/cycle2"/>
    <dgm:cxn modelId="{C8520599-4DEB-4566-9080-9E4611CE078C}" type="presParOf" srcId="{5C87BB20-767B-4FAA-ADED-7BC31CB45D48}" destId="{46CC5387-5915-4C8A-83D9-A99133062683}" srcOrd="1" destOrd="0" presId="urn:microsoft.com/office/officeart/2005/8/layout/cycle2"/>
    <dgm:cxn modelId="{960C825C-769A-4E8E-9581-DFCB371FC342}" type="presParOf" srcId="{46CC5387-5915-4C8A-83D9-A99133062683}" destId="{BA8D5AE4-2345-45AB-8121-AD9092EE878C}" srcOrd="0" destOrd="0" presId="urn:microsoft.com/office/officeart/2005/8/layout/cycle2"/>
    <dgm:cxn modelId="{D5209A75-133B-41EE-B7FA-71885A9D266C}" type="presParOf" srcId="{5C87BB20-767B-4FAA-ADED-7BC31CB45D48}" destId="{E7CC2029-1B64-459E-8C1A-C712F6010378}" srcOrd="2" destOrd="0" presId="urn:microsoft.com/office/officeart/2005/8/layout/cycle2"/>
    <dgm:cxn modelId="{F782525F-C678-434E-B391-B76C84485BC4}" type="presParOf" srcId="{5C87BB20-767B-4FAA-ADED-7BC31CB45D48}" destId="{A347D33E-319B-4D22-9217-D32099CF5F39}" srcOrd="3" destOrd="0" presId="urn:microsoft.com/office/officeart/2005/8/layout/cycle2"/>
    <dgm:cxn modelId="{51566758-177B-42A0-8E09-5B57CE852919}" type="presParOf" srcId="{A347D33E-319B-4D22-9217-D32099CF5F39}" destId="{F3DFF76F-E531-43FF-97EE-37AE185A4641}" srcOrd="0" destOrd="0" presId="urn:microsoft.com/office/officeart/2005/8/layout/cycle2"/>
    <dgm:cxn modelId="{BFD0BAF3-979E-4F93-B030-E19CF9BB6F01}" type="presParOf" srcId="{5C87BB20-767B-4FAA-ADED-7BC31CB45D48}" destId="{CA0F8201-C939-4787-8D59-19DB32526F3B}" srcOrd="4" destOrd="0" presId="urn:microsoft.com/office/officeart/2005/8/layout/cycle2"/>
    <dgm:cxn modelId="{7E3D1269-4DC2-42B5-8BAD-B6C7BDC0BAD7}" type="presParOf" srcId="{5C87BB20-767B-4FAA-ADED-7BC31CB45D48}" destId="{53FCF357-E1EF-4293-8BED-2E9DCF009B12}" srcOrd="5" destOrd="0" presId="urn:microsoft.com/office/officeart/2005/8/layout/cycle2"/>
    <dgm:cxn modelId="{1D01B11A-29CF-4E27-9BCE-7827A2C5FD5B}" type="presParOf" srcId="{53FCF357-E1EF-4293-8BED-2E9DCF009B12}" destId="{F0EE73DA-6507-469A-81EB-D38C0949EE6B}" srcOrd="0" destOrd="0" presId="urn:microsoft.com/office/officeart/2005/8/layout/cycle2"/>
    <dgm:cxn modelId="{4ECB0846-6FF0-423A-9369-208B80CAF614}" type="presParOf" srcId="{5C87BB20-767B-4FAA-ADED-7BC31CB45D48}" destId="{4C748A67-CAF2-43F3-A8B8-0131944202D8}" srcOrd="6" destOrd="0" presId="urn:microsoft.com/office/officeart/2005/8/layout/cycle2"/>
    <dgm:cxn modelId="{7A70A235-4EE9-4A48-B273-7680D47E8284}" type="presParOf" srcId="{5C87BB20-767B-4FAA-ADED-7BC31CB45D48}" destId="{909B20B4-113D-48C0-ABC4-F640C8166A4E}" srcOrd="7" destOrd="0" presId="urn:microsoft.com/office/officeart/2005/8/layout/cycle2"/>
    <dgm:cxn modelId="{FCED0268-45F0-4F72-B436-6B0310CAF1F5}" type="presParOf" srcId="{909B20B4-113D-48C0-ABC4-F640C8166A4E}" destId="{4EAF7AE9-9407-4790-9A2B-B2648200F55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AF5F739-627D-47E2-9F39-AEA6A48C04AE}" type="doc">
      <dgm:prSet loTypeId="urn:microsoft.com/office/officeart/2008/layout/AlternatingHexagons" loCatId="list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endParaRPr lang="en-US"/>
        </a:p>
      </dgm:t>
    </dgm:pt>
    <dgm:pt modelId="{867492A5-F283-4E5B-92EE-AABC6EECFAC4}">
      <dgm:prSet phldrT="[Text]" custT="1"/>
      <dgm:spPr/>
      <dgm:t>
        <a:bodyPr/>
        <a:lstStyle/>
        <a:p>
          <a:r>
            <a:rPr lang="en-GB" sz="2800" dirty="0">
              <a:latin typeface="Times New Roman" panose="02020603050405020304" pitchFamily="18" charset="0"/>
              <a:cs typeface="Times New Roman" panose="02020603050405020304" pitchFamily="18" charset="0"/>
            </a:rPr>
            <a:t>Storm water</a:t>
          </a:r>
          <a:endParaRPr lang="en-US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B65C088-A76F-47EE-9A96-97B5C609BF39}" type="parTrans" cxnId="{1BBC48BC-3317-46BC-ADD5-CEE599B5F226}">
      <dgm:prSet/>
      <dgm:spPr/>
      <dgm:t>
        <a:bodyPr/>
        <a:lstStyle/>
        <a:p>
          <a:endParaRPr lang="en-US"/>
        </a:p>
      </dgm:t>
    </dgm:pt>
    <dgm:pt modelId="{2D9B58E3-0EEF-442C-960B-5B93A64DCD72}" type="sibTrans" cxnId="{1BBC48BC-3317-46BC-ADD5-CEE599B5F226}">
      <dgm:prSet/>
      <dgm:spPr/>
      <dgm:t>
        <a:bodyPr/>
        <a:lstStyle/>
        <a:p>
          <a:endParaRPr lang="en-US"/>
        </a:p>
      </dgm:t>
    </dgm:pt>
    <dgm:pt modelId="{5466494A-D47A-4715-9FD9-7159BA1F2AD9}">
      <dgm:prSet phldrT="[Text]" custT="1"/>
      <dgm:spPr/>
      <dgm:t>
        <a:bodyPr/>
        <a:lstStyle/>
        <a:p>
          <a:r>
            <a:rPr lang="en-GB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HVAC</a:t>
          </a:r>
        </a:p>
        <a:p>
          <a:r>
            <a:rPr lang="en-GB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System </a:t>
          </a:r>
          <a:endParaRPr lang="en-US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3F20B04-DA40-41E6-AD76-A2FCD1CC878E}" type="parTrans" cxnId="{B00A8E0B-E866-4FF8-BBF3-5530B3322D24}">
      <dgm:prSet/>
      <dgm:spPr/>
      <dgm:t>
        <a:bodyPr/>
        <a:lstStyle/>
        <a:p>
          <a:endParaRPr lang="en-US"/>
        </a:p>
      </dgm:t>
    </dgm:pt>
    <dgm:pt modelId="{24975686-636A-4E45-ACFA-219CE66BCABA}" type="sibTrans" cxnId="{B00A8E0B-E866-4FF8-BBF3-5530B3322D24}">
      <dgm:prSet/>
      <dgm:spPr/>
      <dgm:t>
        <a:bodyPr/>
        <a:lstStyle/>
        <a:p>
          <a:endParaRPr lang="en-US"/>
        </a:p>
      </dgm:t>
    </dgm:pt>
    <dgm:pt modelId="{DF0262BC-7B31-406E-9DFC-C3E22F528768}">
      <dgm:prSet phldrT="[Text]" custT="1"/>
      <dgm:spPr/>
      <dgm:t>
        <a:bodyPr/>
        <a:lstStyle/>
        <a:p>
          <a:r>
            <a:rPr lang="en-GB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Fire Fighting </a:t>
          </a:r>
          <a:endParaRPr lang="en-US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D9FDA4E-0827-43F4-AD23-D9B6359FDCF3}" type="parTrans" cxnId="{5D11ECB8-95A6-4A65-B437-32414E041E5E}">
      <dgm:prSet/>
      <dgm:spPr/>
      <dgm:t>
        <a:bodyPr/>
        <a:lstStyle/>
        <a:p>
          <a:endParaRPr lang="en-US"/>
        </a:p>
      </dgm:t>
    </dgm:pt>
    <dgm:pt modelId="{5F0B7955-F0BA-4CEA-AC3F-66C679506180}" type="sibTrans" cxnId="{5D11ECB8-95A6-4A65-B437-32414E041E5E}">
      <dgm:prSet/>
      <dgm:spPr/>
      <dgm:t>
        <a:bodyPr/>
        <a:lstStyle/>
        <a:p>
          <a:endParaRPr lang="en-US"/>
        </a:p>
      </dgm:t>
    </dgm:pt>
    <dgm:pt modelId="{E90CB6F1-D875-4A8C-B74A-8E70C6F7A2D4}" type="pres">
      <dgm:prSet presAssocID="{2AF5F739-627D-47E2-9F39-AEA6A48C04AE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pPr rtl="1"/>
          <a:endParaRPr lang="ar-SA"/>
        </a:p>
      </dgm:t>
    </dgm:pt>
    <dgm:pt modelId="{EB10BEFA-8A6B-4AA7-8FA3-D342748A3ABE}" type="pres">
      <dgm:prSet presAssocID="{867492A5-F283-4E5B-92EE-AABC6EECFAC4}" presName="composite" presStyleCnt="0"/>
      <dgm:spPr/>
    </dgm:pt>
    <dgm:pt modelId="{7E14E4F0-F185-432B-9CE9-84579ACFE986}" type="pres">
      <dgm:prSet presAssocID="{867492A5-F283-4E5B-92EE-AABC6EECFAC4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E4DF879-A7DD-4BE0-9BED-48201FBA1262}" type="pres">
      <dgm:prSet presAssocID="{867492A5-F283-4E5B-92EE-AABC6EECFAC4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C904CAEB-B98B-4010-8E2B-8BFDB6FF0FBA}" type="pres">
      <dgm:prSet presAssocID="{867492A5-F283-4E5B-92EE-AABC6EECFAC4}" presName="BalanceSpacing" presStyleCnt="0"/>
      <dgm:spPr/>
    </dgm:pt>
    <dgm:pt modelId="{43F46928-BBC3-415A-B7D7-F7737BC98473}" type="pres">
      <dgm:prSet presAssocID="{867492A5-F283-4E5B-92EE-AABC6EECFAC4}" presName="BalanceSpacing1" presStyleCnt="0"/>
      <dgm:spPr/>
    </dgm:pt>
    <dgm:pt modelId="{6811753F-4A3E-4305-98F8-B8D9568F84B8}" type="pres">
      <dgm:prSet presAssocID="{2D9B58E3-0EEF-442C-960B-5B93A64DCD72}" presName="Accent1Text" presStyleLbl="node1" presStyleIdx="1" presStyleCnt="6" custLinFactNeighborX="-1993" custLinFactNeighborY="1653"/>
      <dgm:spPr/>
      <dgm:t>
        <a:bodyPr/>
        <a:lstStyle/>
        <a:p>
          <a:pPr rtl="1"/>
          <a:endParaRPr lang="ar-SA"/>
        </a:p>
      </dgm:t>
    </dgm:pt>
    <dgm:pt modelId="{EC12BE75-AF4F-4729-B8C2-2ACED69D3E56}" type="pres">
      <dgm:prSet presAssocID="{2D9B58E3-0EEF-442C-960B-5B93A64DCD72}" presName="spaceBetweenRectangles" presStyleCnt="0"/>
      <dgm:spPr/>
    </dgm:pt>
    <dgm:pt modelId="{0A682DEB-0B80-4F1A-8667-4F8034ADE075}" type="pres">
      <dgm:prSet presAssocID="{5466494A-D47A-4715-9FD9-7159BA1F2AD9}" presName="composite" presStyleCnt="0"/>
      <dgm:spPr/>
    </dgm:pt>
    <dgm:pt modelId="{299ECAF5-0889-4CAB-A0ED-C73F7A66F509}" type="pres">
      <dgm:prSet presAssocID="{5466494A-D47A-4715-9FD9-7159BA1F2AD9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11F64AE-D11B-4DC4-AD75-20AD9ECBFAAF}" type="pres">
      <dgm:prSet presAssocID="{5466494A-D47A-4715-9FD9-7159BA1F2AD9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CE341B98-91AA-4A57-9C34-7BBFCF564807}" type="pres">
      <dgm:prSet presAssocID="{5466494A-D47A-4715-9FD9-7159BA1F2AD9}" presName="BalanceSpacing" presStyleCnt="0"/>
      <dgm:spPr/>
    </dgm:pt>
    <dgm:pt modelId="{1F6CAB15-6D04-4F9A-B44E-46DF96956BF7}" type="pres">
      <dgm:prSet presAssocID="{5466494A-D47A-4715-9FD9-7159BA1F2AD9}" presName="BalanceSpacing1" presStyleCnt="0"/>
      <dgm:spPr/>
    </dgm:pt>
    <dgm:pt modelId="{E70C614A-BD29-4A3A-8122-DD3463C0674E}" type="pres">
      <dgm:prSet presAssocID="{24975686-636A-4E45-ACFA-219CE66BCABA}" presName="Accent1Text" presStyleLbl="node1" presStyleIdx="3" presStyleCnt="6" custLinFactNeighborX="-458" custLinFactNeighborY="-797"/>
      <dgm:spPr/>
      <dgm:t>
        <a:bodyPr/>
        <a:lstStyle/>
        <a:p>
          <a:pPr rtl="1"/>
          <a:endParaRPr lang="ar-SA"/>
        </a:p>
      </dgm:t>
    </dgm:pt>
    <dgm:pt modelId="{89685936-6625-4A07-B2BE-678ABE32E368}" type="pres">
      <dgm:prSet presAssocID="{24975686-636A-4E45-ACFA-219CE66BCABA}" presName="spaceBetweenRectangles" presStyleCnt="0"/>
      <dgm:spPr/>
    </dgm:pt>
    <dgm:pt modelId="{11621B1A-1C0E-4FB8-B1BA-972C3A3BADF5}" type="pres">
      <dgm:prSet presAssocID="{DF0262BC-7B31-406E-9DFC-C3E22F528768}" presName="composite" presStyleCnt="0"/>
      <dgm:spPr/>
    </dgm:pt>
    <dgm:pt modelId="{06494E57-E988-4359-91B1-4AF7C3611A23}" type="pres">
      <dgm:prSet presAssocID="{DF0262BC-7B31-406E-9DFC-C3E22F528768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9D54CEA-60C4-4FF3-81AD-E9A7EEDC4A92}" type="pres">
      <dgm:prSet presAssocID="{DF0262BC-7B31-406E-9DFC-C3E22F528768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594B740C-637B-45FA-9C96-2B032D248B4F}" type="pres">
      <dgm:prSet presAssocID="{DF0262BC-7B31-406E-9DFC-C3E22F528768}" presName="BalanceSpacing" presStyleCnt="0"/>
      <dgm:spPr/>
    </dgm:pt>
    <dgm:pt modelId="{83C26195-C3FC-43B9-A3A2-D03DFB3142B6}" type="pres">
      <dgm:prSet presAssocID="{DF0262BC-7B31-406E-9DFC-C3E22F528768}" presName="BalanceSpacing1" presStyleCnt="0"/>
      <dgm:spPr/>
    </dgm:pt>
    <dgm:pt modelId="{CC8D931F-CC3F-43AB-B258-3ECEB4B99F84}" type="pres">
      <dgm:prSet presAssocID="{5F0B7955-F0BA-4CEA-AC3F-66C679506180}" presName="Accent1Text" presStyleLbl="node1" presStyleIdx="5" presStyleCnt="6"/>
      <dgm:spPr/>
      <dgm:t>
        <a:bodyPr/>
        <a:lstStyle/>
        <a:p>
          <a:pPr rtl="1"/>
          <a:endParaRPr lang="ar-SA"/>
        </a:p>
      </dgm:t>
    </dgm:pt>
  </dgm:ptLst>
  <dgm:cxnLst>
    <dgm:cxn modelId="{28347DEB-DAF4-4902-883F-B8F154CC6224}" type="presOf" srcId="{867492A5-F283-4E5B-92EE-AABC6EECFAC4}" destId="{7E14E4F0-F185-432B-9CE9-84579ACFE986}" srcOrd="0" destOrd="0" presId="urn:microsoft.com/office/officeart/2008/layout/AlternatingHexagons"/>
    <dgm:cxn modelId="{51737278-0C64-41CC-9CC8-ED82063B692E}" type="presOf" srcId="{5466494A-D47A-4715-9FD9-7159BA1F2AD9}" destId="{299ECAF5-0889-4CAB-A0ED-C73F7A66F509}" srcOrd="0" destOrd="0" presId="urn:microsoft.com/office/officeart/2008/layout/AlternatingHexagons"/>
    <dgm:cxn modelId="{05493A04-6180-4110-906A-F2C6D3819018}" type="presOf" srcId="{2AF5F739-627D-47E2-9F39-AEA6A48C04AE}" destId="{E90CB6F1-D875-4A8C-B74A-8E70C6F7A2D4}" srcOrd="0" destOrd="0" presId="urn:microsoft.com/office/officeart/2008/layout/AlternatingHexagons"/>
    <dgm:cxn modelId="{D16D1EBF-3531-4435-932E-318340493AE9}" type="presOf" srcId="{5F0B7955-F0BA-4CEA-AC3F-66C679506180}" destId="{CC8D931F-CC3F-43AB-B258-3ECEB4B99F84}" srcOrd="0" destOrd="0" presId="urn:microsoft.com/office/officeart/2008/layout/AlternatingHexagons"/>
    <dgm:cxn modelId="{1BBC48BC-3317-46BC-ADD5-CEE599B5F226}" srcId="{2AF5F739-627D-47E2-9F39-AEA6A48C04AE}" destId="{867492A5-F283-4E5B-92EE-AABC6EECFAC4}" srcOrd="0" destOrd="0" parTransId="{4B65C088-A76F-47EE-9A96-97B5C609BF39}" sibTransId="{2D9B58E3-0EEF-442C-960B-5B93A64DCD72}"/>
    <dgm:cxn modelId="{F5307DBF-1B1F-4056-B763-98309652BF50}" type="presOf" srcId="{DF0262BC-7B31-406E-9DFC-C3E22F528768}" destId="{06494E57-E988-4359-91B1-4AF7C3611A23}" srcOrd="0" destOrd="0" presId="urn:microsoft.com/office/officeart/2008/layout/AlternatingHexagons"/>
    <dgm:cxn modelId="{5D11ECB8-95A6-4A65-B437-32414E041E5E}" srcId="{2AF5F739-627D-47E2-9F39-AEA6A48C04AE}" destId="{DF0262BC-7B31-406E-9DFC-C3E22F528768}" srcOrd="2" destOrd="0" parTransId="{1D9FDA4E-0827-43F4-AD23-D9B6359FDCF3}" sibTransId="{5F0B7955-F0BA-4CEA-AC3F-66C679506180}"/>
    <dgm:cxn modelId="{615BA930-7588-4627-8303-DCB7892494DA}" type="presOf" srcId="{2D9B58E3-0EEF-442C-960B-5B93A64DCD72}" destId="{6811753F-4A3E-4305-98F8-B8D9568F84B8}" srcOrd="0" destOrd="0" presId="urn:microsoft.com/office/officeart/2008/layout/AlternatingHexagons"/>
    <dgm:cxn modelId="{B1B1E2A2-DEE2-4203-A960-1F3DE91B37AB}" type="presOf" srcId="{24975686-636A-4E45-ACFA-219CE66BCABA}" destId="{E70C614A-BD29-4A3A-8122-DD3463C0674E}" srcOrd="0" destOrd="0" presId="urn:microsoft.com/office/officeart/2008/layout/AlternatingHexagons"/>
    <dgm:cxn modelId="{B00A8E0B-E866-4FF8-BBF3-5530B3322D24}" srcId="{2AF5F739-627D-47E2-9F39-AEA6A48C04AE}" destId="{5466494A-D47A-4715-9FD9-7159BA1F2AD9}" srcOrd="1" destOrd="0" parTransId="{53F20B04-DA40-41E6-AD76-A2FCD1CC878E}" sibTransId="{24975686-636A-4E45-ACFA-219CE66BCABA}"/>
    <dgm:cxn modelId="{046C26D7-32B2-4620-AD27-8D670E26E16B}" type="presParOf" srcId="{E90CB6F1-D875-4A8C-B74A-8E70C6F7A2D4}" destId="{EB10BEFA-8A6B-4AA7-8FA3-D342748A3ABE}" srcOrd="0" destOrd="0" presId="urn:microsoft.com/office/officeart/2008/layout/AlternatingHexagons"/>
    <dgm:cxn modelId="{AB7CCACD-5712-4DA1-987B-01A33ED167BD}" type="presParOf" srcId="{EB10BEFA-8A6B-4AA7-8FA3-D342748A3ABE}" destId="{7E14E4F0-F185-432B-9CE9-84579ACFE986}" srcOrd="0" destOrd="0" presId="urn:microsoft.com/office/officeart/2008/layout/AlternatingHexagons"/>
    <dgm:cxn modelId="{B0CD186A-2BF3-48A7-AC5C-BA90FFE18B45}" type="presParOf" srcId="{EB10BEFA-8A6B-4AA7-8FA3-D342748A3ABE}" destId="{1E4DF879-A7DD-4BE0-9BED-48201FBA1262}" srcOrd="1" destOrd="0" presId="urn:microsoft.com/office/officeart/2008/layout/AlternatingHexagons"/>
    <dgm:cxn modelId="{0A59BC32-CB08-47CE-B1F3-50DAEE1F27C0}" type="presParOf" srcId="{EB10BEFA-8A6B-4AA7-8FA3-D342748A3ABE}" destId="{C904CAEB-B98B-4010-8E2B-8BFDB6FF0FBA}" srcOrd="2" destOrd="0" presId="urn:microsoft.com/office/officeart/2008/layout/AlternatingHexagons"/>
    <dgm:cxn modelId="{D1A5D8DC-7351-4DD8-B7D3-B310052BFBEB}" type="presParOf" srcId="{EB10BEFA-8A6B-4AA7-8FA3-D342748A3ABE}" destId="{43F46928-BBC3-415A-B7D7-F7737BC98473}" srcOrd="3" destOrd="0" presId="urn:microsoft.com/office/officeart/2008/layout/AlternatingHexagons"/>
    <dgm:cxn modelId="{F4258417-ED5B-41D9-B70F-E204AE5D5D10}" type="presParOf" srcId="{EB10BEFA-8A6B-4AA7-8FA3-D342748A3ABE}" destId="{6811753F-4A3E-4305-98F8-B8D9568F84B8}" srcOrd="4" destOrd="0" presId="urn:microsoft.com/office/officeart/2008/layout/AlternatingHexagons"/>
    <dgm:cxn modelId="{6D289536-7BB2-4FC4-9B59-8A0354B705C8}" type="presParOf" srcId="{E90CB6F1-D875-4A8C-B74A-8E70C6F7A2D4}" destId="{EC12BE75-AF4F-4729-B8C2-2ACED69D3E56}" srcOrd="1" destOrd="0" presId="urn:microsoft.com/office/officeart/2008/layout/AlternatingHexagons"/>
    <dgm:cxn modelId="{7C9B90F2-BA78-426C-808B-380A40F48235}" type="presParOf" srcId="{E90CB6F1-D875-4A8C-B74A-8E70C6F7A2D4}" destId="{0A682DEB-0B80-4F1A-8667-4F8034ADE075}" srcOrd="2" destOrd="0" presId="urn:microsoft.com/office/officeart/2008/layout/AlternatingHexagons"/>
    <dgm:cxn modelId="{1D6AF3E3-4D9F-4989-B017-4384FE9CE6C5}" type="presParOf" srcId="{0A682DEB-0B80-4F1A-8667-4F8034ADE075}" destId="{299ECAF5-0889-4CAB-A0ED-C73F7A66F509}" srcOrd="0" destOrd="0" presId="urn:microsoft.com/office/officeart/2008/layout/AlternatingHexagons"/>
    <dgm:cxn modelId="{E59A1C38-2FFA-4B7D-91F3-45B12185B434}" type="presParOf" srcId="{0A682DEB-0B80-4F1A-8667-4F8034ADE075}" destId="{B11F64AE-D11B-4DC4-AD75-20AD9ECBFAAF}" srcOrd="1" destOrd="0" presId="urn:microsoft.com/office/officeart/2008/layout/AlternatingHexagons"/>
    <dgm:cxn modelId="{36F9EE2D-574A-45BE-B285-FB291ABD6A2F}" type="presParOf" srcId="{0A682DEB-0B80-4F1A-8667-4F8034ADE075}" destId="{CE341B98-91AA-4A57-9C34-7BBFCF564807}" srcOrd="2" destOrd="0" presId="urn:microsoft.com/office/officeart/2008/layout/AlternatingHexagons"/>
    <dgm:cxn modelId="{037D0009-228E-47AB-8882-E0FA090CF1C3}" type="presParOf" srcId="{0A682DEB-0B80-4F1A-8667-4F8034ADE075}" destId="{1F6CAB15-6D04-4F9A-B44E-46DF96956BF7}" srcOrd="3" destOrd="0" presId="urn:microsoft.com/office/officeart/2008/layout/AlternatingHexagons"/>
    <dgm:cxn modelId="{C463DA57-A535-4697-8F50-96F986529EF1}" type="presParOf" srcId="{0A682DEB-0B80-4F1A-8667-4F8034ADE075}" destId="{E70C614A-BD29-4A3A-8122-DD3463C0674E}" srcOrd="4" destOrd="0" presId="urn:microsoft.com/office/officeart/2008/layout/AlternatingHexagons"/>
    <dgm:cxn modelId="{745D32CE-7A66-4357-9FE9-C55ED1B14C20}" type="presParOf" srcId="{E90CB6F1-D875-4A8C-B74A-8E70C6F7A2D4}" destId="{89685936-6625-4A07-B2BE-678ABE32E368}" srcOrd="3" destOrd="0" presId="urn:microsoft.com/office/officeart/2008/layout/AlternatingHexagons"/>
    <dgm:cxn modelId="{2DFC8472-798D-44E2-A4AE-1499E2003209}" type="presParOf" srcId="{E90CB6F1-D875-4A8C-B74A-8E70C6F7A2D4}" destId="{11621B1A-1C0E-4FB8-B1BA-972C3A3BADF5}" srcOrd="4" destOrd="0" presId="urn:microsoft.com/office/officeart/2008/layout/AlternatingHexagons"/>
    <dgm:cxn modelId="{D062ACB5-B17B-4409-AC72-FC699741F477}" type="presParOf" srcId="{11621B1A-1C0E-4FB8-B1BA-972C3A3BADF5}" destId="{06494E57-E988-4359-91B1-4AF7C3611A23}" srcOrd="0" destOrd="0" presId="urn:microsoft.com/office/officeart/2008/layout/AlternatingHexagons"/>
    <dgm:cxn modelId="{4618FEAD-7651-4A52-B46B-4E1B43D3514D}" type="presParOf" srcId="{11621B1A-1C0E-4FB8-B1BA-972C3A3BADF5}" destId="{49D54CEA-60C4-4FF3-81AD-E9A7EEDC4A92}" srcOrd="1" destOrd="0" presId="urn:microsoft.com/office/officeart/2008/layout/AlternatingHexagons"/>
    <dgm:cxn modelId="{2504BD65-42E8-4C68-9191-20E93FA1F5F1}" type="presParOf" srcId="{11621B1A-1C0E-4FB8-B1BA-972C3A3BADF5}" destId="{594B740C-637B-45FA-9C96-2B032D248B4F}" srcOrd="2" destOrd="0" presId="urn:microsoft.com/office/officeart/2008/layout/AlternatingHexagons"/>
    <dgm:cxn modelId="{FE9AF87F-3061-460F-917A-BA588C7CF822}" type="presParOf" srcId="{11621B1A-1C0E-4FB8-B1BA-972C3A3BADF5}" destId="{83C26195-C3FC-43B9-A3A2-D03DFB3142B6}" srcOrd="3" destOrd="0" presId="urn:microsoft.com/office/officeart/2008/layout/AlternatingHexagons"/>
    <dgm:cxn modelId="{970BA060-DEAD-46E7-A576-C2BF5C50886B}" type="presParOf" srcId="{11621B1A-1C0E-4FB8-B1BA-972C3A3BADF5}" destId="{CC8D931F-CC3F-43AB-B258-3ECEB4B99F84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B6C7268-6DD3-4756-9338-A44387797C38}" type="doc">
      <dgm:prSet loTypeId="urn:microsoft.com/office/officeart/2011/layout/HexagonRadial" loCatId="cycle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89D30841-8DD9-4AB2-BB33-526BB976A74C}">
      <dgm:prSet phldrT="[Text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n-US" sz="2400" b="1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New Design.</a:t>
          </a:r>
          <a:endParaRPr lang="en-US" sz="2400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62E0B58F-8DE8-4AC0-B3A5-CC0FA1EFE182}" type="parTrans" cxnId="{C5FA7375-1E96-4318-B2F7-A22CB4B1E03C}">
      <dgm:prSet/>
      <dgm:spPr/>
      <dgm:t>
        <a:bodyPr/>
        <a:lstStyle/>
        <a:p>
          <a:endParaRPr lang="en-US"/>
        </a:p>
      </dgm:t>
    </dgm:pt>
    <dgm:pt modelId="{7DA765AF-9E94-458C-A1A9-4546A12A5208}" type="sibTrans" cxnId="{C5FA7375-1E96-4318-B2F7-A22CB4B1E03C}">
      <dgm:prSet/>
      <dgm:spPr/>
      <dgm:t>
        <a:bodyPr/>
        <a:lstStyle/>
        <a:p>
          <a:endParaRPr lang="en-US"/>
        </a:p>
      </dgm:t>
    </dgm:pt>
    <dgm:pt modelId="{4F73D4AD-325B-4FFC-AC9F-4A0C35BD4FFD}">
      <dgm:prSet phldrT="[Text]" custT="1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en-GB" sz="2400" b="1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Site</a:t>
          </a:r>
          <a:r>
            <a:rPr lang="en-GB" sz="1500" dirty="0"/>
            <a:t> </a:t>
          </a:r>
          <a:r>
            <a:rPr lang="en-GB" sz="2400" b="1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analysis</a:t>
          </a:r>
          <a:r>
            <a:rPr lang="en-GB" sz="1500" dirty="0"/>
            <a:t> </a:t>
          </a:r>
          <a:endParaRPr lang="en-US" sz="1500" dirty="0"/>
        </a:p>
      </dgm:t>
    </dgm:pt>
    <dgm:pt modelId="{692A5363-B70C-40BE-B689-F5BD53B4F8BF}" type="parTrans" cxnId="{DF9CD6BB-8853-49EE-8007-A50C03EEDCAB}">
      <dgm:prSet/>
      <dgm:spPr/>
      <dgm:t>
        <a:bodyPr/>
        <a:lstStyle/>
        <a:p>
          <a:endParaRPr lang="en-US"/>
        </a:p>
      </dgm:t>
    </dgm:pt>
    <dgm:pt modelId="{8DA302FE-41A9-4C7E-83D8-F60F3C8F72F9}" type="sibTrans" cxnId="{DF9CD6BB-8853-49EE-8007-A50C03EEDCAB}">
      <dgm:prSet/>
      <dgm:spPr/>
      <dgm:t>
        <a:bodyPr/>
        <a:lstStyle/>
        <a:p>
          <a:endParaRPr lang="en-US"/>
        </a:p>
      </dgm:t>
    </dgm:pt>
    <dgm:pt modelId="{963EE76D-4AC3-4DB6-8F12-238052DCDABC}">
      <dgm:prSet phldrT="[Text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en-GB" sz="2000" b="1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Architectural</a:t>
          </a:r>
          <a:r>
            <a:rPr lang="en-GB" sz="1600" dirty="0"/>
            <a:t>  </a:t>
          </a:r>
          <a:r>
            <a:rPr lang="en-GB" sz="2000" b="1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design</a:t>
          </a:r>
          <a:r>
            <a:rPr lang="en-GB" sz="1600" dirty="0"/>
            <a:t> </a:t>
          </a:r>
          <a:endParaRPr lang="en-US" sz="1600" dirty="0"/>
        </a:p>
      </dgm:t>
    </dgm:pt>
    <dgm:pt modelId="{65D5C686-825D-4BC5-80C5-FBBFAFB4C106}" type="parTrans" cxnId="{0DAABA70-F409-4D07-9D5F-6E9F4EEC575B}">
      <dgm:prSet/>
      <dgm:spPr/>
      <dgm:t>
        <a:bodyPr/>
        <a:lstStyle/>
        <a:p>
          <a:endParaRPr lang="en-US"/>
        </a:p>
      </dgm:t>
    </dgm:pt>
    <dgm:pt modelId="{63328E3F-80BB-4C72-BF1F-1541E4E77691}" type="sibTrans" cxnId="{0DAABA70-F409-4D07-9D5F-6E9F4EEC575B}">
      <dgm:prSet/>
      <dgm:spPr/>
      <dgm:t>
        <a:bodyPr/>
        <a:lstStyle/>
        <a:p>
          <a:endParaRPr lang="en-US"/>
        </a:p>
      </dgm:t>
    </dgm:pt>
    <dgm:pt modelId="{68CD0D26-DA4D-490E-BAF9-84E03966FAE4}">
      <dgm:prSet phldrT="[Text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en-GB" sz="2400" b="1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Structural</a:t>
          </a:r>
          <a:r>
            <a:rPr lang="en-GB" sz="1700" dirty="0"/>
            <a:t> </a:t>
          </a:r>
          <a:r>
            <a:rPr lang="en-GB" sz="2400" b="1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design</a:t>
          </a:r>
          <a:r>
            <a:rPr lang="en-GB" sz="1700" dirty="0"/>
            <a:t> </a:t>
          </a:r>
          <a:endParaRPr lang="en-US" sz="1700" dirty="0"/>
        </a:p>
      </dgm:t>
    </dgm:pt>
    <dgm:pt modelId="{FE74255B-6226-40B7-AA26-5B0EE7818025}" type="parTrans" cxnId="{4DF45FF2-28BC-4913-9222-9D731DA464F4}">
      <dgm:prSet/>
      <dgm:spPr/>
      <dgm:t>
        <a:bodyPr/>
        <a:lstStyle/>
        <a:p>
          <a:endParaRPr lang="en-US"/>
        </a:p>
      </dgm:t>
    </dgm:pt>
    <dgm:pt modelId="{091D8260-9542-4CC4-9642-BE4789C81AC4}" type="sibTrans" cxnId="{4DF45FF2-28BC-4913-9222-9D731DA464F4}">
      <dgm:prSet/>
      <dgm:spPr/>
      <dgm:t>
        <a:bodyPr/>
        <a:lstStyle/>
        <a:p>
          <a:endParaRPr lang="en-US"/>
        </a:p>
      </dgm:t>
    </dgm:pt>
    <dgm:pt modelId="{F9A752E8-4165-4087-A5F5-938DBA146163}">
      <dgm:prSet phldrT="[Text]"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en-GB" sz="2000" b="1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E</a:t>
          </a:r>
          <a:r>
            <a:rPr lang="en-GB" sz="1800" b="1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nvironmental</a:t>
          </a:r>
          <a:r>
            <a:rPr lang="en-GB" sz="1200" dirty="0"/>
            <a:t> </a:t>
          </a:r>
          <a:r>
            <a:rPr lang="en-GB" sz="1800" b="1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design</a:t>
          </a:r>
          <a:endParaRPr lang="en-US" sz="1800" b="1" dirty="0">
            <a:solidFill>
              <a:schemeClr val="tx1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B5715C4D-2DC9-4518-9634-DE9F52D381A9}" type="parTrans" cxnId="{FC555161-85EB-4D68-BD72-01D6668710FD}">
      <dgm:prSet/>
      <dgm:spPr/>
      <dgm:t>
        <a:bodyPr/>
        <a:lstStyle/>
        <a:p>
          <a:endParaRPr lang="en-US"/>
        </a:p>
      </dgm:t>
    </dgm:pt>
    <dgm:pt modelId="{12D241F7-8FF0-40A3-9DF0-2AC0E0598B01}" type="sibTrans" cxnId="{FC555161-85EB-4D68-BD72-01D6668710FD}">
      <dgm:prSet/>
      <dgm:spPr/>
      <dgm:t>
        <a:bodyPr/>
        <a:lstStyle/>
        <a:p>
          <a:endParaRPr lang="en-US"/>
        </a:p>
      </dgm:t>
    </dgm:pt>
    <dgm:pt modelId="{FD24CF51-8207-4E71-AC42-490F50B38AF0}">
      <dgm:prSet phldrT="[Text]" custT="1"/>
      <dgm:spPr>
        <a:solidFill>
          <a:srgbClr val="9DBC4E"/>
        </a:solidFill>
      </dgm:spPr>
      <dgm:t>
        <a:bodyPr/>
        <a:lstStyle/>
        <a:p>
          <a:r>
            <a:rPr lang="en-GB" sz="2000" b="1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Electrical</a:t>
          </a:r>
          <a:r>
            <a:rPr lang="en-GB" sz="1400" dirty="0"/>
            <a:t>   </a:t>
          </a:r>
          <a:r>
            <a:rPr lang="en-GB" sz="2000" b="1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design</a:t>
          </a:r>
          <a:r>
            <a:rPr lang="en-GB" sz="1400" dirty="0"/>
            <a:t> </a:t>
          </a:r>
          <a:endParaRPr lang="en-US" sz="1400" dirty="0"/>
        </a:p>
      </dgm:t>
    </dgm:pt>
    <dgm:pt modelId="{5760513F-2836-46D3-8DC4-952F8E55A4F0}" type="parTrans" cxnId="{A8917A7E-BF0F-4229-8C78-1DEFB0F4F724}">
      <dgm:prSet/>
      <dgm:spPr/>
      <dgm:t>
        <a:bodyPr/>
        <a:lstStyle/>
        <a:p>
          <a:endParaRPr lang="en-US"/>
        </a:p>
      </dgm:t>
    </dgm:pt>
    <dgm:pt modelId="{6F249FA4-32E3-49E6-ADFB-43D5C7374228}" type="sibTrans" cxnId="{A8917A7E-BF0F-4229-8C78-1DEFB0F4F724}">
      <dgm:prSet/>
      <dgm:spPr/>
      <dgm:t>
        <a:bodyPr/>
        <a:lstStyle/>
        <a:p>
          <a:endParaRPr lang="en-US"/>
        </a:p>
      </dgm:t>
    </dgm:pt>
    <dgm:pt modelId="{6C8F6042-8E52-4281-AA20-2A1F95F4D846}">
      <dgm:prSet phldrT="[Text]"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en-GB" sz="2400" b="1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Mechanical</a:t>
          </a:r>
          <a:r>
            <a:rPr lang="en-GB" sz="1500" dirty="0"/>
            <a:t> </a:t>
          </a:r>
          <a:r>
            <a:rPr lang="en-GB" sz="2400" b="1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design</a:t>
          </a:r>
          <a:endParaRPr lang="en-US" sz="2400" b="1" dirty="0">
            <a:solidFill>
              <a:schemeClr val="tx1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A4819BBC-8E49-4DB8-A89D-2C12829D1943}" type="parTrans" cxnId="{B7D9D677-1D8A-4B54-9FC0-CAEC0D204897}">
      <dgm:prSet/>
      <dgm:spPr/>
      <dgm:t>
        <a:bodyPr/>
        <a:lstStyle/>
        <a:p>
          <a:endParaRPr lang="en-US"/>
        </a:p>
      </dgm:t>
    </dgm:pt>
    <dgm:pt modelId="{AD6AD22E-56B1-4733-B38A-565ABFB67A76}" type="sibTrans" cxnId="{B7D9D677-1D8A-4B54-9FC0-CAEC0D204897}">
      <dgm:prSet/>
      <dgm:spPr/>
      <dgm:t>
        <a:bodyPr/>
        <a:lstStyle/>
        <a:p>
          <a:endParaRPr lang="en-US"/>
        </a:p>
      </dgm:t>
    </dgm:pt>
    <dgm:pt modelId="{EE09AF49-3448-413D-A07C-3E48AF9EFDDF}" type="pres">
      <dgm:prSet presAssocID="{9B6C7268-6DD3-4756-9338-A44387797C38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pPr rtl="1"/>
          <a:endParaRPr lang="ar-SA"/>
        </a:p>
      </dgm:t>
    </dgm:pt>
    <dgm:pt modelId="{322426CF-AA2F-4A1D-88E1-EC082B609A74}" type="pres">
      <dgm:prSet presAssocID="{89D30841-8DD9-4AB2-BB33-526BB976A74C}" presName="Parent" presStyleLbl="node0" presStyleIdx="0" presStyleCnt="1" custLinFactNeighborX="-548" custLinFactNeighborY="242">
        <dgm:presLayoutVars>
          <dgm:chMax val="6"/>
          <dgm:chPref val="6"/>
        </dgm:presLayoutVars>
      </dgm:prSet>
      <dgm:spPr/>
      <dgm:t>
        <a:bodyPr/>
        <a:lstStyle/>
        <a:p>
          <a:pPr rtl="1"/>
          <a:endParaRPr lang="ar-SA"/>
        </a:p>
      </dgm:t>
    </dgm:pt>
    <dgm:pt modelId="{5BCA54D1-9463-4C43-8FC4-9EE4EB8D2556}" type="pres">
      <dgm:prSet presAssocID="{4F73D4AD-325B-4FFC-AC9F-4A0C35BD4FFD}" presName="Accent1" presStyleCnt="0"/>
      <dgm:spPr/>
    </dgm:pt>
    <dgm:pt modelId="{3AC89AE7-B454-41D3-9506-58D44E048988}" type="pres">
      <dgm:prSet presAssocID="{4F73D4AD-325B-4FFC-AC9F-4A0C35BD4FFD}" presName="Accent" presStyleLbl="bgShp" presStyleIdx="0" presStyleCnt="6"/>
      <dgm:spPr/>
    </dgm:pt>
    <dgm:pt modelId="{0348CE4F-2652-49F5-A84A-13D7FFAD86D8}" type="pres">
      <dgm:prSet presAssocID="{4F73D4AD-325B-4FFC-AC9F-4A0C35BD4FFD}" presName="Child1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5BB30AE-FDFA-42BA-A407-3C9BB52DDA5D}" type="pres">
      <dgm:prSet presAssocID="{963EE76D-4AC3-4DB6-8F12-238052DCDABC}" presName="Accent2" presStyleCnt="0"/>
      <dgm:spPr/>
    </dgm:pt>
    <dgm:pt modelId="{A48D7D80-9BEE-474B-8494-2539EEA59FFC}" type="pres">
      <dgm:prSet presAssocID="{963EE76D-4AC3-4DB6-8F12-238052DCDABC}" presName="Accent" presStyleLbl="bgShp" presStyleIdx="1" presStyleCnt="6"/>
      <dgm:spPr/>
    </dgm:pt>
    <dgm:pt modelId="{2220A23F-CB3D-4778-B351-6C8EF1AE6D0B}" type="pres">
      <dgm:prSet presAssocID="{963EE76D-4AC3-4DB6-8F12-238052DCDABC}" presName="Child2" presStyleLbl="node1" presStyleIdx="1" presStyleCnt="6" custScaleX="9853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53F92EA-3C4A-4158-AF49-B33F6E78BF2F}" type="pres">
      <dgm:prSet presAssocID="{68CD0D26-DA4D-490E-BAF9-84E03966FAE4}" presName="Accent3" presStyleCnt="0"/>
      <dgm:spPr/>
    </dgm:pt>
    <dgm:pt modelId="{4CDDD877-0667-4818-A629-E1DBBEBB7DF8}" type="pres">
      <dgm:prSet presAssocID="{68CD0D26-DA4D-490E-BAF9-84E03966FAE4}" presName="Accent" presStyleLbl="bgShp" presStyleIdx="2" presStyleCnt="6"/>
      <dgm:spPr/>
    </dgm:pt>
    <dgm:pt modelId="{5197FB35-ED3F-46CD-B00F-69EDC05B0BB7}" type="pres">
      <dgm:prSet presAssocID="{68CD0D26-DA4D-490E-BAF9-84E03966FAE4}" presName="Child3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21169AC-61AE-4BF7-BFEF-45E63ABD1587}" type="pres">
      <dgm:prSet presAssocID="{F9A752E8-4165-4087-A5F5-938DBA146163}" presName="Accent4" presStyleCnt="0"/>
      <dgm:spPr/>
    </dgm:pt>
    <dgm:pt modelId="{76114B55-561F-4615-8A84-E550A9AD0060}" type="pres">
      <dgm:prSet presAssocID="{F9A752E8-4165-4087-A5F5-938DBA146163}" presName="Accent" presStyleLbl="bgShp" presStyleIdx="3" presStyleCnt="6"/>
      <dgm:spPr/>
    </dgm:pt>
    <dgm:pt modelId="{1309C751-7B9C-458B-B97B-7945336EA97B}" type="pres">
      <dgm:prSet presAssocID="{F9A752E8-4165-4087-A5F5-938DBA146163}" presName="Child4" presStyleLbl="node1" presStyleIdx="3" presStyleCnt="6" custLinFactNeighborX="-1161" custLinFactNeighborY="44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25841AB-F441-4830-8A8F-7B91F0F61C54}" type="pres">
      <dgm:prSet presAssocID="{FD24CF51-8207-4E71-AC42-490F50B38AF0}" presName="Accent5" presStyleCnt="0"/>
      <dgm:spPr/>
    </dgm:pt>
    <dgm:pt modelId="{099BD126-2280-42AA-BE36-05817C50DA6B}" type="pres">
      <dgm:prSet presAssocID="{FD24CF51-8207-4E71-AC42-490F50B38AF0}" presName="Accent" presStyleLbl="bgShp" presStyleIdx="4" presStyleCnt="6"/>
      <dgm:spPr/>
    </dgm:pt>
    <dgm:pt modelId="{8DA418A2-E7BD-4CA5-BB2A-194E4819EC4F}" type="pres">
      <dgm:prSet presAssocID="{FD24CF51-8207-4E71-AC42-490F50B38AF0}" presName="Child5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CE7A83C-506A-4E53-AF5D-E8DA44E6CD38}" type="pres">
      <dgm:prSet presAssocID="{6C8F6042-8E52-4281-AA20-2A1F95F4D846}" presName="Accent6" presStyleCnt="0"/>
      <dgm:spPr/>
    </dgm:pt>
    <dgm:pt modelId="{A50A2B95-771A-4D77-A3A5-F476E1AFA845}" type="pres">
      <dgm:prSet presAssocID="{6C8F6042-8E52-4281-AA20-2A1F95F4D846}" presName="Accent" presStyleLbl="bgShp" presStyleIdx="5" presStyleCnt="6"/>
      <dgm:spPr/>
    </dgm:pt>
    <dgm:pt modelId="{79E36B4D-917C-4CF6-9491-4A6ACDA3CB33}" type="pres">
      <dgm:prSet presAssocID="{6C8F6042-8E52-4281-AA20-2A1F95F4D846}" presName="Child6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897E5CE-5406-4698-9A51-241DADF76F23}" type="presOf" srcId="{963EE76D-4AC3-4DB6-8F12-238052DCDABC}" destId="{2220A23F-CB3D-4778-B351-6C8EF1AE6D0B}" srcOrd="0" destOrd="0" presId="urn:microsoft.com/office/officeart/2011/layout/HexagonRadial"/>
    <dgm:cxn modelId="{5DEE57B9-9EDB-402C-8D57-952BC22BBDAA}" type="presOf" srcId="{89D30841-8DD9-4AB2-BB33-526BB976A74C}" destId="{322426CF-AA2F-4A1D-88E1-EC082B609A74}" srcOrd="0" destOrd="0" presId="urn:microsoft.com/office/officeart/2011/layout/HexagonRadial"/>
    <dgm:cxn modelId="{DFE28143-DB1D-4ABC-A73C-AEFDD82432A4}" type="presOf" srcId="{4F73D4AD-325B-4FFC-AC9F-4A0C35BD4FFD}" destId="{0348CE4F-2652-49F5-A84A-13D7FFAD86D8}" srcOrd="0" destOrd="0" presId="urn:microsoft.com/office/officeart/2011/layout/HexagonRadial"/>
    <dgm:cxn modelId="{FF226969-E696-4E7D-A2D1-CA951C1080F8}" type="presOf" srcId="{9B6C7268-6DD3-4756-9338-A44387797C38}" destId="{EE09AF49-3448-413D-A07C-3E48AF9EFDDF}" srcOrd="0" destOrd="0" presId="urn:microsoft.com/office/officeart/2011/layout/HexagonRadial"/>
    <dgm:cxn modelId="{0DAABA70-F409-4D07-9D5F-6E9F4EEC575B}" srcId="{89D30841-8DD9-4AB2-BB33-526BB976A74C}" destId="{963EE76D-4AC3-4DB6-8F12-238052DCDABC}" srcOrd="1" destOrd="0" parTransId="{65D5C686-825D-4BC5-80C5-FBBFAFB4C106}" sibTransId="{63328E3F-80BB-4C72-BF1F-1541E4E77691}"/>
    <dgm:cxn modelId="{D3344B0B-96D7-464F-85DE-21F6ECD8DC64}" type="presOf" srcId="{FD24CF51-8207-4E71-AC42-490F50B38AF0}" destId="{8DA418A2-E7BD-4CA5-BB2A-194E4819EC4F}" srcOrd="0" destOrd="0" presId="urn:microsoft.com/office/officeart/2011/layout/HexagonRadial"/>
    <dgm:cxn modelId="{B49DFFB0-60D6-4E78-8E39-70D3C74E3FE2}" type="presOf" srcId="{68CD0D26-DA4D-490E-BAF9-84E03966FAE4}" destId="{5197FB35-ED3F-46CD-B00F-69EDC05B0BB7}" srcOrd="0" destOrd="0" presId="urn:microsoft.com/office/officeart/2011/layout/HexagonRadial"/>
    <dgm:cxn modelId="{DF9CD6BB-8853-49EE-8007-A50C03EEDCAB}" srcId="{89D30841-8DD9-4AB2-BB33-526BB976A74C}" destId="{4F73D4AD-325B-4FFC-AC9F-4A0C35BD4FFD}" srcOrd="0" destOrd="0" parTransId="{692A5363-B70C-40BE-B689-F5BD53B4F8BF}" sibTransId="{8DA302FE-41A9-4C7E-83D8-F60F3C8F72F9}"/>
    <dgm:cxn modelId="{A8917A7E-BF0F-4229-8C78-1DEFB0F4F724}" srcId="{89D30841-8DD9-4AB2-BB33-526BB976A74C}" destId="{FD24CF51-8207-4E71-AC42-490F50B38AF0}" srcOrd="4" destOrd="0" parTransId="{5760513F-2836-46D3-8DC4-952F8E55A4F0}" sibTransId="{6F249FA4-32E3-49E6-ADFB-43D5C7374228}"/>
    <dgm:cxn modelId="{FC555161-85EB-4D68-BD72-01D6668710FD}" srcId="{89D30841-8DD9-4AB2-BB33-526BB976A74C}" destId="{F9A752E8-4165-4087-A5F5-938DBA146163}" srcOrd="3" destOrd="0" parTransId="{B5715C4D-2DC9-4518-9634-DE9F52D381A9}" sibTransId="{12D241F7-8FF0-40A3-9DF0-2AC0E0598B01}"/>
    <dgm:cxn modelId="{4DF45FF2-28BC-4913-9222-9D731DA464F4}" srcId="{89D30841-8DD9-4AB2-BB33-526BB976A74C}" destId="{68CD0D26-DA4D-490E-BAF9-84E03966FAE4}" srcOrd="2" destOrd="0" parTransId="{FE74255B-6226-40B7-AA26-5B0EE7818025}" sibTransId="{091D8260-9542-4CC4-9642-BE4789C81AC4}"/>
    <dgm:cxn modelId="{DC67A6A4-F3FA-4E49-98BF-C492C0E4414F}" type="presOf" srcId="{F9A752E8-4165-4087-A5F5-938DBA146163}" destId="{1309C751-7B9C-458B-B97B-7945336EA97B}" srcOrd="0" destOrd="0" presId="urn:microsoft.com/office/officeart/2011/layout/HexagonRadial"/>
    <dgm:cxn modelId="{CAE7FC76-434C-45C2-A817-E952F5821862}" type="presOf" srcId="{6C8F6042-8E52-4281-AA20-2A1F95F4D846}" destId="{79E36B4D-917C-4CF6-9491-4A6ACDA3CB33}" srcOrd="0" destOrd="0" presId="urn:microsoft.com/office/officeart/2011/layout/HexagonRadial"/>
    <dgm:cxn modelId="{B7D9D677-1D8A-4B54-9FC0-CAEC0D204897}" srcId="{89D30841-8DD9-4AB2-BB33-526BB976A74C}" destId="{6C8F6042-8E52-4281-AA20-2A1F95F4D846}" srcOrd="5" destOrd="0" parTransId="{A4819BBC-8E49-4DB8-A89D-2C12829D1943}" sibTransId="{AD6AD22E-56B1-4733-B38A-565ABFB67A76}"/>
    <dgm:cxn modelId="{C5FA7375-1E96-4318-B2F7-A22CB4B1E03C}" srcId="{9B6C7268-6DD3-4756-9338-A44387797C38}" destId="{89D30841-8DD9-4AB2-BB33-526BB976A74C}" srcOrd="0" destOrd="0" parTransId="{62E0B58F-8DE8-4AC0-B3A5-CC0FA1EFE182}" sibTransId="{7DA765AF-9E94-458C-A1A9-4546A12A5208}"/>
    <dgm:cxn modelId="{E0109747-3FC9-44C2-ABEA-C39B38C07ABD}" type="presParOf" srcId="{EE09AF49-3448-413D-A07C-3E48AF9EFDDF}" destId="{322426CF-AA2F-4A1D-88E1-EC082B609A74}" srcOrd="0" destOrd="0" presId="urn:microsoft.com/office/officeart/2011/layout/HexagonRadial"/>
    <dgm:cxn modelId="{E1DE9498-70DC-44C7-88FC-9064BF5C3BC9}" type="presParOf" srcId="{EE09AF49-3448-413D-A07C-3E48AF9EFDDF}" destId="{5BCA54D1-9463-4C43-8FC4-9EE4EB8D2556}" srcOrd="1" destOrd="0" presId="urn:microsoft.com/office/officeart/2011/layout/HexagonRadial"/>
    <dgm:cxn modelId="{C2CC48B6-7F29-4591-8D4F-643AF441215C}" type="presParOf" srcId="{5BCA54D1-9463-4C43-8FC4-9EE4EB8D2556}" destId="{3AC89AE7-B454-41D3-9506-58D44E048988}" srcOrd="0" destOrd="0" presId="urn:microsoft.com/office/officeart/2011/layout/HexagonRadial"/>
    <dgm:cxn modelId="{58959A04-E6F9-4669-B0CB-3B3779C6737A}" type="presParOf" srcId="{EE09AF49-3448-413D-A07C-3E48AF9EFDDF}" destId="{0348CE4F-2652-49F5-A84A-13D7FFAD86D8}" srcOrd="2" destOrd="0" presId="urn:microsoft.com/office/officeart/2011/layout/HexagonRadial"/>
    <dgm:cxn modelId="{D551A4D0-3521-4919-8CC8-3F4CDC71FE71}" type="presParOf" srcId="{EE09AF49-3448-413D-A07C-3E48AF9EFDDF}" destId="{45BB30AE-FDFA-42BA-A407-3C9BB52DDA5D}" srcOrd="3" destOrd="0" presId="urn:microsoft.com/office/officeart/2011/layout/HexagonRadial"/>
    <dgm:cxn modelId="{98C6ACFE-A143-4E84-A7C3-5AB3E7BF1517}" type="presParOf" srcId="{45BB30AE-FDFA-42BA-A407-3C9BB52DDA5D}" destId="{A48D7D80-9BEE-474B-8494-2539EEA59FFC}" srcOrd="0" destOrd="0" presId="urn:microsoft.com/office/officeart/2011/layout/HexagonRadial"/>
    <dgm:cxn modelId="{0DBE95C4-9D55-4602-BDE0-5E4178E88498}" type="presParOf" srcId="{EE09AF49-3448-413D-A07C-3E48AF9EFDDF}" destId="{2220A23F-CB3D-4778-B351-6C8EF1AE6D0B}" srcOrd="4" destOrd="0" presId="urn:microsoft.com/office/officeart/2011/layout/HexagonRadial"/>
    <dgm:cxn modelId="{53EA13E9-D46F-463C-A4F6-935EB25B372C}" type="presParOf" srcId="{EE09AF49-3448-413D-A07C-3E48AF9EFDDF}" destId="{A53F92EA-3C4A-4158-AF49-B33F6E78BF2F}" srcOrd="5" destOrd="0" presId="urn:microsoft.com/office/officeart/2011/layout/HexagonRadial"/>
    <dgm:cxn modelId="{B24F1539-48E6-4356-AE6E-84AB7487750D}" type="presParOf" srcId="{A53F92EA-3C4A-4158-AF49-B33F6E78BF2F}" destId="{4CDDD877-0667-4818-A629-E1DBBEBB7DF8}" srcOrd="0" destOrd="0" presId="urn:microsoft.com/office/officeart/2011/layout/HexagonRadial"/>
    <dgm:cxn modelId="{A36C92A7-EF38-4324-80EB-AA9A5607DC3B}" type="presParOf" srcId="{EE09AF49-3448-413D-A07C-3E48AF9EFDDF}" destId="{5197FB35-ED3F-46CD-B00F-69EDC05B0BB7}" srcOrd="6" destOrd="0" presId="urn:microsoft.com/office/officeart/2011/layout/HexagonRadial"/>
    <dgm:cxn modelId="{BD92C255-C1E0-4275-BC55-6CF362548FFE}" type="presParOf" srcId="{EE09AF49-3448-413D-A07C-3E48AF9EFDDF}" destId="{321169AC-61AE-4BF7-BFEF-45E63ABD1587}" srcOrd="7" destOrd="0" presId="urn:microsoft.com/office/officeart/2011/layout/HexagonRadial"/>
    <dgm:cxn modelId="{DA08B28B-987D-4C4A-860B-B2DA84D517B5}" type="presParOf" srcId="{321169AC-61AE-4BF7-BFEF-45E63ABD1587}" destId="{76114B55-561F-4615-8A84-E550A9AD0060}" srcOrd="0" destOrd="0" presId="urn:microsoft.com/office/officeart/2011/layout/HexagonRadial"/>
    <dgm:cxn modelId="{0AB84034-9BAE-4767-BF87-50B37832578B}" type="presParOf" srcId="{EE09AF49-3448-413D-A07C-3E48AF9EFDDF}" destId="{1309C751-7B9C-458B-B97B-7945336EA97B}" srcOrd="8" destOrd="0" presId="urn:microsoft.com/office/officeart/2011/layout/HexagonRadial"/>
    <dgm:cxn modelId="{17E0B9F0-D1C6-49A2-B166-CC80265E777A}" type="presParOf" srcId="{EE09AF49-3448-413D-A07C-3E48AF9EFDDF}" destId="{E25841AB-F441-4830-8A8F-7B91F0F61C54}" srcOrd="9" destOrd="0" presId="urn:microsoft.com/office/officeart/2011/layout/HexagonRadial"/>
    <dgm:cxn modelId="{8A41B332-DCC0-4DF5-8C1A-69ACCB9D951F}" type="presParOf" srcId="{E25841AB-F441-4830-8A8F-7B91F0F61C54}" destId="{099BD126-2280-42AA-BE36-05817C50DA6B}" srcOrd="0" destOrd="0" presId="urn:microsoft.com/office/officeart/2011/layout/HexagonRadial"/>
    <dgm:cxn modelId="{A66A7ACE-56BF-49CA-98FD-4AEB4A8AE8D1}" type="presParOf" srcId="{EE09AF49-3448-413D-A07C-3E48AF9EFDDF}" destId="{8DA418A2-E7BD-4CA5-BB2A-194E4819EC4F}" srcOrd="10" destOrd="0" presId="urn:microsoft.com/office/officeart/2011/layout/HexagonRadial"/>
    <dgm:cxn modelId="{5E61F2BE-ECD7-4594-A139-DEEF0F773A6D}" type="presParOf" srcId="{EE09AF49-3448-413D-A07C-3E48AF9EFDDF}" destId="{6CE7A83C-506A-4E53-AF5D-E8DA44E6CD38}" srcOrd="11" destOrd="0" presId="urn:microsoft.com/office/officeart/2011/layout/HexagonRadial"/>
    <dgm:cxn modelId="{EF3BB8B5-7358-4FBC-801F-DB1DA2B33969}" type="presParOf" srcId="{6CE7A83C-506A-4E53-AF5D-E8DA44E6CD38}" destId="{A50A2B95-771A-4D77-A3A5-F476E1AFA845}" srcOrd="0" destOrd="0" presId="urn:microsoft.com/office/officeart/2011/layout/HexagonRadial"/>
    <dgm:cxn modelId="{6FE874C7-3AD2-4D5C-9F39-5E4FBFAC3758}" type="presParOf" srcId="{EE09AF49-3448-413D-A07C-3E48AF9EFDDF}" destId="{79E36B4D-917C-4CF6-9491-4A6ACDA3CB33}" srcOrd="12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2426CF-AA2F-4A1D-88E1-EC082B609A74}">
      <dsp:nvSpPr>
        <dsp:cNvPr id="0" name=""/>
        <dsp:cNvSpPr/>
      </dsp:nvSpPr>
      <dsp:spPr>
        <a:xfrm>
          <a:off x="4561761" y="2166165"/>
          <a:ext cx="2745983" cy="2375387"/>
        </a:xfrm>
        <a:prstGeom prst="hexagon">
          <a:avLst>
            <a:gd name="adj" fmla="val 28570"/>
            <a:gd name="vf" fmla="val 115470"/>
          </a:avLst>
        </a:prstGeom>
        <a:solidFill>
          <a:schemeClr val="accent4">
            <a:lumMod val="60000"/>
            <a:lumOff val="4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b="1" kern="1200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Quantity </a:t>
          </a:r>
          <a:r>
            <a:rPr lang="en-US" sz="2400" b="1" kern="1200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surveying</a:t>
          </a:r>
          <a:r>
            <a:rPr lang="en-GB" sz="2400" b="1" kern="1200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 </a:t>
          </a:r>
          <a:r>
            <a:rPr lang="en-GB" sz="2400" kern="1200" dirty="0">
              <a:latin typeface="Andalus" panose="02020603050405020304" pitchFamily="18" charset="-78"/>
              <a:cs typeface="Andalus" panose="02020603050405020304" pitchFamily="18" charset="-78"/>
            </a:rPr>
            <a:t> </a:t>
          </a:r>
          <a:endParaRPr lang="en-US" sz="2400" kern="1200" dirty="0"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>
        <a:off x="5016809" y="2559800"/>
        <a:ext cx="1835887" cy="1588117"/>
      </dsp:txXfrm>
    </dsp:sp>
    <dsp:sp modelId="{A48D7D80-9BEE-474B-8494-2539EEA59FFC}">
      <dsp:nvSpPr>
        <dsp:cNvPr id="0" name=""/>
        <dsp:cNvSpPr/>
      </dsp:nvSpPr>
      <dsp:spPr>
        <a:xfrm>
          <a:off x="6322436" y="1023954"/>
          <a:ext cx="1036051" cy="892695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48CE4F-2652-49F5-A84A-13D7FFAD86D8}">
      <dsp:nvSpPr>
        <dsp:cNvPr id="0" name=""/>
        <dsp:cNvSpPr/>
      </dsp:nvSpPr>
      <dsp:spPr>
        <a:xfrm>
          <a:off x="4855868" y="0"/>
          <a:ext cx="2250314" cy="1946786"/>
        </a:xfrm>
        <a:prstGeom prst="hexagon">
          <a:avLst>
            <a:gd name="adj" fmla="val 28570"/>
            <a:gd name="vf" fmla="val 115470"/>
          </a:avLst>
        </a:prstGeom>
        <a:solidFill>
          <a:schemeClr val="bg2">
            <a:lumMod val="5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b="1" kern="1200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Site</a:t>
          </a:r>
          <a:r>
            <a:rPr lang="en-GB" sz="1500" kern="1200" dirty="0"/>
            <a:t> </a:t>
          </a:r>
          <a:r>
            <a:rPr lang="en-GB" sz="2400" b="1" kern="1200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analysis</a:t>
          </a:r>
          <a:r>
            <a:rPr lang="en-GB" sz="1500" kern="1200" dirty="0"/>
            <a:t> </a:t>
          </a:r>
          <a:endParaRPr lang="en-US" sz="1500" kern="1200" dirty="0"/>
        </a:p>
      </dsp:txBody>
      <dsp:txXfrm>
        <a:off x="5228793" y="322624"/>
        <a:ext cx="1504464" cy="1301538"/>
      </dsp:txXfrm>
    </dsp:sp>
    <dsp:sp modelId="{4CDDD877-0667-4818-A629-E1DBBEBB7DF8}">
      <dsp:nvSpPr>
        <dsp:cNvPr id="0" name=""/>
        <dsp:cNvSpPr/>
      </dsp:nvSpPr>
      <dsp:spPr>
        <a:xfrm>
          <a:off x="7531589" y="2692819"/>
          <a:ext cx="1036051" cy="892695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20A23F-CB3D-4778-B351-6C8EF1AE6D0B}">
      <dsp:nvSpPr>
        <dsp:cNvPr id="0" name=""/>
        <dsp:cNvSpPr/>
      </dsp:nvSpPr>
      <dsp:spPr>
        <a:xfrm>
          <a:off x="6891336" y="1197404"/>
          <a:ext cx="2306977" cy="1946786"/>
        </a:xfrm>
        <a:prstGeom prst="hexagon">
          <a:avLst>
            <a:gd name="adj" fmla="val 28570"/>
            <a:gd name="vf" fmla="val 115470"/>
          </a:avLst>
        </a:prstGeom>
        <a:solidFill>
          <a:schemeClr val="accent2">
            <a:lumMod val="40000"/>
            <a:lumOff val="6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Architectural</a:t>
          </a:r>
          <a:r>
            <a:rPr lang="en-GB" sz="1600" kern="1200" dirty="0"/>
            <a:t>  </a:t>
          </a:r>
          <a:r>
            <a:rPr lang="en-GB" sz="2000" b="1" kern="1200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design</a:t>
          </a:r>
          <a:r>
            <a:rPr lang="en-GB" sz="1600" kern="1200" dirty="0"/>
            <a:t> </a:t>
          </a:r>
          <a:endParaRPr lang="en-US" sz="1600" kern="1200" dirty="0"/>
        </a:p>
      </dsp:txBody>
      <dsp:txXfrm>
        <a:off x="7268983" y="1516089"/>
        <a:ext cx="1551683" cy="1309416"/>
      </dsp:txXfrm>
    </dsp:sp>
    <dsp:sp modelId="{76114B55-561F-4615-8A84-E550A9AD0060}">
      <dsp:nvSpPr>
        <dsp:cNvPr id="0" name=""/>
        <dsp:cNvSpPr/>
      </dsp:nvSpPr>
      <dsp:spPr>
        <a:xfrm>
          <a:off x="6691634" y="4576655"/>
          <a:ext cx="1036051" cy="892695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97FB35-ED3F-46CD-B00F-69EDC05B0BB7}">
      <dsp:nvSpPr>
        <dsp:cNvPr id="0" name=""/>
        <dsp:cNvSpPr/>
      </dsp:nvSpPr>
      <dsp:spPr>
        <a:xfrm>
          <a:off x="6919667" y="3551361"/>
          <a:ext cx="2250314" cy="1946786"/>
        </a:xfrm>
        <a:prstGeom prst="hexagon">
          <a:avLst>
            <a:gd name="adj" fmla="val 28570"/>
            <a:gd name="vf" fmla="val 115470"/>
          </a:avLst>
        </a:prstGeom>
        <a:solidFill>
          <a:schemeClr val="accent5">
            <a:lumMod val="60000"/>
            <a:lumOff val="4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b="1" kern="1200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Structural</a:t>
          </a:r>
          <a:r>
            <a:rPr lang="en-GB" sz="1700" kern="1200" dirty="0"/>
            <a:t> </a:t>
          </a:r>
          <a:r>
            <a:rPr lang="en-GB" sz="2400" b="1" kern="1200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design</a:t>
          </a:r>
          <a:r>
            <a:rPr lang="en-GB" sz="1700" kern="1200" dirty="0"/>
            <a:t> </a:t>
          </a:r>
          <a:endParaRPr lang="en-US" sz="1700" kern="1200" dirty="0"/>
        </a:p>
      </dsp:txBody>
      <dsp:txXfrm>
        <a:off x="7292592" y="3873985"/>
        <a:ext cx="1504464" cy="1301538"/>
      </dsp:txXfrm>
    </dsp:sp>
    <dsp:sp modelId="{099BD126-2280-42AA-BE36-05817C50DA6B}">
      <dsp:nvSpPr>
        <dsp:cNvPr id="0" name=""/>
        <dsp:cNvSpPr/>
      </dsp:nvSpPr>
      <dsp:spPr>
        <a:xfrm>
          <a:off x="4608033" y="4772204"/>
          <a:ext cx="1036051" cy="892695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09C751-7B9C-458B-B97B-7945336EA97B}">
      <dsp:nvSpPr>
        <dsp:cNvPr id="0" name=""/>
        <dsp:cNvSpPr/>
      </dsp:nvSpPr>
      <dsp:spPr>
        <a:xfrm>
          <a:off x="4752612" y="4750104"/>
          <a:ext cx="2404573" cy="1946786"/>
        </a:xfrm>
        <a:prstGeom prst="hexagon">
          <a:avLst>
            <a:gd name="adj" fmla="val 28570"/>
            <a:gd name="vf" fmla="val 115470"/>
          </a:avLst>
        </a:prstGeom>
        <a:solidFill>
          <a:schemeClr val="accent6">
            <a:lumMod val="40000"/>
            <a:lumOff val="6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E</a:t>
          </a:r>
          <a:r>
            <a:rPr lang="en-GB" sz="1800" b="1" kern="1200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nvironmental</a:t>
          </a:r>
          <a:r>
            <a:rPr lang="en-GB" sz="1200" kern="1200" dirty="0"/>
            <a:t> </a:t>
          </a:r>
          <a:r>
            <a:rPr lang="en-GB" sz="1800" b="1" kern="1200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design</a:t>
          </a:r>
          <a:endParaRPr lang="en-US" sz="1800" b="1" kern="1200" dirty="0">
            <a:solidFill>
              <a:schemeClr val="tx1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>
        <a:off x="5138392" y="5062439"/>
        <a:ext cx="1633013" cy="1322116"/>
      </dsp:txXfrm>
    </dsp:sp>
    <dsp:sp modelId="{A50A2B95-771A-4D77-A3A5-F476E1AFA845}">
      <dsp:nvSpPr>
        <dsp:cNvPr id="0" name=""/>
        <dsp:cNvSpPr/>
      </dsp:nvSpPr>
      <dsp:spPr>
        <a:xfrm>
          <a:off x="3379079" y="3104008"/>
          <a:ext cx="1036051" cy="892695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A418A2-E7BD-4CA5-BB2A-194E4819EC4F}">
      <dsp:nvSpPr>
        <dsp:cNvPr id="0" name=""/>
        <dsp:cNvSpPr/>
      </dsp:nvSpPr>
      <dsp:spPr>
        <a:xfrm>
          <a:off x="2782487" y="3552700"/>
          <a:ext cx="2250314" cy="1946786"/>
        </a:xfrm>
        <a:prstGeom prst="hexagon">
          <a:avLst>
            <a:gd name="adj" fmla="val 28570"/>
            <a:gd name="vf" fmla="val 115470"/>
          </a:avLst>
        </a:prstGeom>
        <a:solidFill>
          <a:srgbClr val="9DBC4E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Electrical</a:t>
          </a:r>
          <a:r>
            <a:rPr lang="en-GB" sz="1400" kern="1200" dirty="0"/>
            <a:t>   </a:t>
          </a:r>
          <a:r>
            <a:rPr lang="en-GB" sz="2000" b="1" kern="1200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design</a:t>
          </a:r>
          <a:r>
            <a:rPr lang="en-GB" sz="1400" kern="1200" dirty="0"/>
            <a:t> </a:t>
          </a:r>
          <a:endParaRPr lang="en-US" sz="1400" kern="1200" dirty="0"/>
        </a:p>
      </dsp:txBody>
      <dsp:txXfrm>
        <a:off x="3155412" y="3875324"/>
        <a:ext cx="1504464" cy="1301538"/>
      </dsp:txXfrm>
    </dsp:sp>
    <dsp:sp modelId="{79E36B4D-917C-4CF6-9491-4A6ACDA3CB33}">
      <dsp:nvSpPr>
        <dsp:cNvPr id="0" name=""/>
        <dsp:cNvSpPr/>
      </dsp:nvSpPr>
      <dsp:spPr>
        <a:xfrm>
          <a:off x="2723720" y="1194725"/>
          <a:ext cx="2367848" cy="1946786"/>
        </a:xfrm>
        <a:prstGeom prst="hexagon">
          <a:avLst>
            <a:gd name="adj" fmla="val 28570"/>
            <a:gd name="vf" fmla="val 115470"/>
          </a:avLst>
        </a:prstGeom>
        <a:solidFill>
          <a:schemeClr val="accent4">
            <a:lumMod val="40000"/>
            <a:lumOff val="6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b="1" kern="1200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Mechanical</a:t>
          </a:r>
          <a:r>
            <a:rPr lang="en-GB" sz="1500" kern="1200" dirty="0"/>
            <a:t> </a:t>
          </a:r>
          <a:r>
            <a:rPr lang="en-GB" sz="2400" b="1" kern="1200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rPr>
            <a:t>design</a:t>
          </a:r>
          <a:endParaRPr lang="en-US" sz="2400" b="1" kern="1200" dirty="0">
            <a:solidFill>
              <a:schemeClr val="tx1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>
        <a:off x="3106440" y="1509388"/>
        <a:ext cx="1602408" cy="13174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E6D671-6362-4FE6-94C4-53CAE7B3EAD4}">
      <dsp:nvSpPr>
        <dsp:cNvPr id="0" name=""/>
        <dsp:cNvSpPr/>
      </dsp:nvSpPr>
      <dsp:spPr>
        <a:xfrm>
          <a:off x="5012531" y="1157"/>
          <a:ext cx="2166937" cy="2166937"/>
        </a:xfrm>
        <a:prstGeom prst="ellipse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/>
            <a:t>Sockets distribution </a:t>
          </a:r>
          <a:endParaRPr lang="en-US" sz="1700" kern="1200" dirty="0"/>
        </a:p>
      </dsp:txBody>
      <dsp:txXfrm>
        <a:off x="5329872" y="318498"/>
        <a:ext cx="1532255" cy="1532255"/>
      </dsp:txXfrm>
    </dsp:sp>
    <dsp:sp modelId="{46CC5387-5915-4C8A-83D9-A99133062683}">
      <dsp:nvSpPr>
        <dsp:cNvPr id="0" name=""/>
        <dsp:cNvSpPr/>
      </dsp:nvSpPr>
      <dsp:spPr>
        <a:xfrm rot="2710846">
          <a:off x="6942481" y="1857981"/>
          <a:ext cx="570760" cy="7313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6967748" y="1943520"/>
        <a:ext cx="399532" cy="438805"/>
      </dsp:txXfrm>
    </dsp:sp>
    <dsp:sp modelId="{E7CC2029-1B64-459E-8C1A-C712F6010378}">
      <dsp:nvSpPr>
        <dsp:cNvPr id="0" name=""/>
        <dsp:cNvSpPr/>
      </dsp:nvSpPr>
      <dsp:spPr>
        <a:xfrm>
          <a:off x="7299027" y="2302126"/>
          <a:ext cx="2166937" cy="2166937"/>
        </a:xfrm>
        <a:prstGeom prst="ellipse">
          <a:avLst/>
        </a:prstGeom>
        <a:solidFill>
          <a:schemeClr val="accent2">
            <a:shade val="80000"/>
            <a:hueOff val="117718"/>
            <a:satOff val="1855"/>
            <a:lumOff val="9136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/>
            <a:t>Artificial lighting design </a:t>
          </a:r>
          <a:endParaRPr lang="en-US" sz="1700" kern="1200" dirty="0"/>
        </a:p>
      </dsp:txBody>
      <dsp:txXfrm>
        <a:off x="7616368" y="2619467"/>
        <a:ext cx="1532255" cy="1532255"/>
      </dsp:txXfrm>
    </dsp:sp>
    <dsp:sp modelId="{A347D33E-319B-4D22-9217-D32099CF5F39}">
      <dsp:nvSpPr>
        <dsp:cNvPr id="0" name=""/>
        <dsp:cNvSpPr/>
      </dsp:nvSpPr>
      <dsp:spPr>
        <a:xfrm rot="8089154">
          <a:off x="6965254" y="4158950"/>
          <a:ext cx="570760" cy="7313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117718"/>
            <a:satOff val="47"/>
            <a:lumOff val="821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10800000">
        <a:off x="7111215" y="4244489"/>
        <a:ext cx="399532" cy="438805"/>
      </dsp:txXfrm>
    </dsp:sp>
    <dsp:sp modelId="{CA0F8201-C939-4787-8D59-19DB32526F3B}">
      <dsp:nvSpPr>
        <dsp:cNvPr id="0" name=""/>
        <dsp:cNvSpPr/>
      </dsp:nvSpPr>
      <dsp:spPr>
        <a:xfrm>
          <a:off x="5012531" y="4603095"/>
          <a:ext cx="2166937" cy="2166937"/>
        </a:xfrm>
        <a:prstGeom prst="ellipse">
          <a:avLst/>
        </a:prstGeom>
        <a:solidFill>
          <a:schemeClr val="accent2">
            <a:shade val="80000"/>
            <a:hueOff val="235436"/>
            <a:satOff val="3709"/>
            <a:lumOff val="18271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/>
            <a:t>Sound reinforcement system design </a:t>
          </a:r>
          <a:endParaRPr lang="en-US" sz="1700" kern="1200" dirty="0"/>
        </a:p>
      </dsp:txBody>
      <dsp:txXfrm>
        <a:off x="5329872" y="4920436"/>
        <a:ext cx="1532255" cy="1532255"/>
      </dsp:txXfrm>
    </dsp:sp>
    <dsp:sp modelId="{53FCF357-E1EF-4293-8BED-2E9DCF009B12}">
      <dsp:nvSpPr>
        <dsp:cNvPr id="0" name=""/>
        <dsp:cNvSpPr/>
      </dsp:nvSpPr>
      <dsp:spPr>
        <a:xfrm rot="13500000">
          <a:off x="4668958" y="4181939"/>
          <a:ext cx="576175" cy="7313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235436"/>
            <a:satOff val="94"/>
            <a:lumOff val="1643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10800000">
        <a:off x="4816496" y="4389319"/>
        <a:ext cx="403323" cy="438805"/>
      </dsp:txXfrm>
    </dsp:sp>
    <dsp:sp modelId="{4C748A67-CAF2-43F3-A8B8-0131944202D8}">
      <dsp:nvSpPr>
        <dsp:cNvPr id="0" name=""/>
        <dsp:cNvSpPr/>
      </dsp:nvSpPr>
      <dsp:spPr>
        <a:xfrm>
          <a:off x="2711562" y="2302126"/>
          <a:ext cx="2166937" cy="2166937"/>
        </a:xfrm>
        <a:prstGeom prst="ellipse">
          <a:avLst/>
        </a:prstGeom>
        <a:solidFill>
          <a:schemeClr val="accent2">
            <a:shade val="80000"/>
            <a:hueOff val="353154"/>
            <a:satOff val="5564"/>
            <a:lumOff val="27407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/>
            <a:t>Electrical boards distribution </a:t>
          </a:r>
          <a:endParaRPr lang="en-US" sz="1700" kern="1200" dirty="0"/>
        </a:p>
      </dsp:txBody>
      <dsp:txXfrm>
        <a:off x="3028903" y="2619467"/>
        <a:ext cx="1532255" cy="1532255"/>
      </dsp:txXfrm>
    </dsp:sp>
    <dsp:sp modelId="{909B20B4-113D-48C0-ABC4-F640C8166A4E}">
      <dsp:nvSpPr>
        <dsp:cNvPr id="0" name=""/>
        <dsp:cNvSpPr/>
      </dsp:nvSpPr>
      <dsp:spPr>
        <a:xfrm rot="18900000">
          <a:off x="4645897" y="1880970"/>
          <a:ext cx="576175" cy="7313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353155"/>
            <a:satOff val="141"/>
            <a:lumOff val="2464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4671211" y="2088350"/>
        <a:ext cx="403323" cy="43880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14E4F0-F185-432B-9CE9-84579ACFE986}">
      <dsp:nvSpPr>
        <dsp:cNvPr id="0" name=""/>
        <dsp:cNvSpPr/>
      </dsp:nvSpPr>
      <dsp:spPr>
        <a:xfrm rot="5400000">
          <a:off x="3842717" y="143106"/>
          <a:ext cx="2184249" cy="1900297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Storm water</a:t>
          </a:r>
          <a:endParaRPr lang="en-US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4280823" y="341509"/>
        <a:ext cx="1308037" cy="1503491"/>
      </dsp:txXfrm>
    </dsp:sp>
    <dsp:sp modelId="{1E4DF879-A7DD-4BE0-9BED-48201FBA1262}">
      <dsp:nvSpPr>
        <dsp:cNvPr id="0" name=""/>
        <dsp:cNvSpPr/>
      </dsp:nvSpPr>
      <dsp:spPr>
        <a:xfrm>
          <a:off x="5942655" y="437980"/>
          <a:ext cx="2437622" cy="13105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11753F-4A3E-4305-98F8-B8D9568F84B8}">
      <dsp:nvSpPr>
        <dsp:cNvPr id="0" name=""/>
        <dsp:cNvSpPr/>
      </dsp:nvSpPr>
      <dsp:spPr>
        <a:xfrm rot="5400000">
          <a:off x="1752523" y="179212"/>
          <a:ext cx="2184249" cy="1900297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shade val="50000"/>
            <a:hueOff val="184864"/>
            <a:satOff val="-14267"/>
            <a:lumOff val="16665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 rot="-5400000">
        <a:off x="2190629" y="377615"/>
        <a:ext cx="1308037" cy="1503491"/>
      </dsp:txXfrm>
    </dsp:sp>
    <dsp:sp modelId="{299ECAF5-0889-4CAB-A0ED-C73F7A66F509}">
      <dsp:nvSpPr>
        <dsp:cNvPr id="0" name=""/>
        <dsp:cNvSpPr/>
      </dsp:nvSpPr>
      <dsp:spPr>
        <a:xfrm rot="5400000">
          <a:off x="2812625" y="1997097"/>
          <a:ext cx="2184249" cy="1900297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shade val="50000"/>
            <a:hueOff val="369728"/>
            <a:satOff val="-28534"/>
            <a:lumOff val="33331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HVAC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System </a:t>
          </a:r>
          <a:endParaRPr lang="en-US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3250731" y="2195500"/>
        <a:ext cx="1308037" cy="1503491"/>
      </dsp:txXfrm>
    </dsp:sp>
    <dsp:sp modelId="{B11F64AE-D11B-4DC4-AD75-20AD9ECBFAAF}">
      <dsp:nvSpPr>
        <dsp:cNvPr id="0" name=""/>
        <dsp:cNvSpPr/>
      </dsp:nvSpPr>
      <dsp:spPr>
        <a:xfrm>
          <a:off x="516979" y="2291971"/>
          <a:ext cx="2358989" cy="13105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0C614A-BD29-4A3A-8122-DD3463C0674E}">
      <dsp:nvSpPr>
        <dsp:cNvPr id="0" name=""/>
        <dsp:cNvSpPr/>
      </dsp:nvSpPr>
      <dsp:spPr>
        <a:xfrm rot="5400000">
          <a:off x="4856243" y="1979689"/>
          <a:ext cx="2184249" cy="1900297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shade val="50000"/>
            <a:hueOff val="554593"/>
            <a:satOff val="-42801"/>
            <a:lumOff val="49996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 rot="-5400000">
        <a:off x="5294349" y="2178092"/>
        <a:ext cx="1308037" cy="1503491"/>
      </dsp:txXfrm>
    </dsp:sp>
    <dsp:sp modelId="{06494E57-E988-4359-91B1-4AF7C3611A23}">
      <dsp:nvSpPr>
        <dsp:cNvPr id="0" name=""/>
        <dsp:cNvSpPr/>
      </dsp:nvSpPr>
      <dsp:spPr>
        <a:xfrm rot="5400000">
          <a:off x="3842717" y="3851088"/>
          <a:ext cx="2184249" cy="1900297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shade val="50000"/>
            <a:hueOff val="369728"/>
            <a:satOff val="-28534"/>
            <a:lumOff val="33331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Fire Fighting </a:t>
          </a:r>
          <a:endParaRPr lang="en-US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4280823" y="4049491"/>
        <a:ext cx="1308037" cy="1503491"/>
      </dsp:txXfrm>
    </dsp:sp>
    <dsp:sp modelId="{49D54CEA-60C4-4FF3-81AD-E9A7EEDC4A92}">
      <dsp:nvSpPr>
        <dsp:cNvPr id="0" name=""/>
        <dsp:cNvSpPr/>
      </dsp:nvSpPr>
      <dsp:spPr>
        <a:xfrm>
          <a:off x="5942655" y="4145962"/>
          <a:ext cx="2437622" cy="13105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8D931F-CC3F-43AB-B258-3ECEB4B99F84}">
      <dsp:nvSpPr>
        <dsp:cNvPr id="0" name=""/>
        <dsp:cNvSpPr/>
      </dsp:nvSpPr>
      <dsp:spPr>
        <a:xfrm rot="5400000">
          <a:off x="1790396" y="3851088"/>
          <a:ext cx="2184249" cy="1900297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shade val="50000"/>
            <a:hueOff val="184864"/>
            <a:satOff val="-14267"/>
            <a:lumOff val="16665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 rot="-5400000">
        <a:off x="2228502" y="4049491"/>
        <a:ext cx="1308037" cy="150349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Hexagon Radial"/>
  <dgm:desc val="Use to show a sequential process that relates to a central idea or theme. Limited to six Level 2 shapes. Works best with small amounts of text. Unused text does not appear, but remains available if you switch layouts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Hexagon Radial"/>
  <dgm:desc val="Use to show a sequential process that relates to a central idea or theme. Limited to six Level 2 shapes. Works best with small amounts of text. Unused text does not appear, but remains available if you switch layouts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3E6E0-C488-4B39-A981-AB6F238BFC11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EEA21D-BABA-4B45-ACD9-6E338FB73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668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CDBEB-8C2B-41F7-8B72-1EC60AB29A40}" type="datetime3">
              <a:rPr lang="en-US" smtClean="0"/>
              <a:t>20 May 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5A3BB4C0-ACD7-436D-844F-FA858D4F8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047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21F96-BC32-4A7E-BB85-D37FEEFBE973}" type="datetime3">
              <a:rPr lang="en-US" smtClean="0"/>
              <a:t>20 May 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A3BB4C0-ACD7-436D-844F-FA858D4F8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321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CA61C-D2FD-4E3A-AA4D-B9CEE2F43360}" type="datetime3">
              <a:rPr lang="en-US" smtClean="0"/>
              <a:t>20 May 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A3BB4C0-ACD7-436D-844F-FA858D4F80B1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48708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567DC-1254-4EE6-A2B7-A9B0DA183487}" type="datetime3">
              <a:rPr lang="en-US" smtClean="0"/>
              <a:t>20 May 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A3BB4C0-ACD7-436D-844F-FA858D4F8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395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A179D-26DE-45FA-8A37-8E61FDF7E722}" type="datetime3">
              <a:rPr lang="en-US" smtClean="0"/>
              <a:t>20 May 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A3BB4C0-ACD7-436D-844F-FA858D4F80B1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453242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F6DAB-4B11-47BE-BAD2-3CA0BC3D6685}" type="datetime3">
              <a:rPr lang="en-US" smtClean="0"/>
              <a:t>20 May 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A3BB4C0-ACD7-436D-844F-FA858D4F8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436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098FC-BE09-452A-AF13-8600BD88693A}" type="datetime3">
              <a:rPr lang="en-US" smtClean="0"/>
              <a:t>20 May 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5169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A5E51-2C4E-493F-A603-9505377FF449}" type="datetime3">
              <a:rPr lang="en-US" smtClean="0"/>
              <a:t>20 May 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4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43C27-27DE-49E8-AAA1-4A071E7B55B8}" type="datetime3">
              <a:rPr lang="en-US" smtClean="0"/>
              <a:t>20 May 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884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DE123-3E0F-4DEB-885D-EE3E78AF548A}" type="datetime3">
              <a:rPr lang="en-US" smtClean="0"/>
              <a:t>20 May 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A3BB4C0-ACD7-436D-844F-FA858D4F8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750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64154-8F58-4597-9ABD-15AF87EA7F98}" type="datetime3">
              <a:rPr lang="en-US" smtClean="0"/>
              <a:t>20 May 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A3BB4C0-ACD7-436D-844F-FA858D4F8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784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9C065-3556-4BB9-8D94-2E9A0677DEE2}" type="datetime3">
              <a:rPr lang="en-US" smtClean="0"/>
              <a:t>20 May 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A3BB4C0-ACD7-436D-844F-FA858D4F8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351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5AE7E-7868-4CA2-9005-ABEB6A595BA2}" type="datetime3">
              <a:rPr lang="en-US" smtClean="0"/>
              <a:t>20 May 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815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22A4E-C057-4C64-B107-EC89CC8DD2AF}" type="datetime3">
              <a:rPr lang="en-US" smtClean="0"/>
              <a:t>20 May 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734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AA096-4514-4347-9719-A350E7B96178}" type="datetime3">
              <a:rPr lang="en-US" smtClean="0"/>
              <a:t>20 May 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020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EA82E-C97C-4E15-8281-BD19D390CB59}" type="datetime3">
              <a:rPr lang="en-US" smtClean="0"/>
              <a:t>20 May 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A3BB4C0-ACD7-436D-844F-FA858D4F8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030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125998-C13C-42C7-83EE-E495774C890B}" type="datetime3">
              <a:rPr lang="en-US" smtClean="0"/>
              <a:t>20 May 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A3BB4C0-ACD7-436D-844F-FA858D4F8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894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  <p:sldLayoutId id="2147483885" r:id="rId10"/>
    <p:sldLayoutId id="2147483886" r:id="rId11"/>
    <p:sldLayoutId id="2147483887" r:id="rId12"/>
    <p:sldLayoutId id="2147483888" r:id="rId13"/>
    <p:sldLayoutId id="2147483889" r:id="rId14"/>
    <p:sldLayoutId id="2147483890" r:id="rId15"/>
    <p:sldLayoutId id="2147483891" r:id="rId16"/>
  </p:sldLayoutIdLst>
  <p:hf hdr="0" ft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6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147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7" Type="http://schemas.openxmlformats.org/officeDocument/2006/relationships/image" Target="../media/image155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61.PNG"/><Relationship Id="rId10" Type="http://schemas.openxmlformats.org/officeDocument/2006/relationships/image" Target="../media/image60.PNG"/><Relationship Id="rId9" Type="http://schemas.openxmlformats.org/officeDocument/2006/relationships/image" Target="../media/image59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7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8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9.PNG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7.PNG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2.png"/><Relationship Id="rId4" Type="http://schemas.openxmlformats.org/officeDocument/2006/relationships/image" Target="../media/image101.png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0.png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1137" y="2221609"/>
            <a:ext cx="6142909" cy="965474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High School design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8508275" y="6118499"/>
            <a:ext cx="3118352" cy="365125"/>
          </a:xfrm>
        </p:spPr>
        <p:txBody>
          <a:bodyPr/>
          <a:lstStyle/>
          <a:p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20 May 2019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2630" y="4521241"/>
            <a:ext cx="683339" cy="365125"/>
          </a:xfrm>
        </p:spPr>
        <p:txBody>
          <a:bodyPr/>
          <a:lstStyle/>
          <a:p>
            <a:fld id="{EAE04E67-12A2-4E5A-A8CA-489786477A2A}" type="slidenum">
              <a:rPr lang="en-US" sz="2800" b="1" smtClean="0">
                <a:solidFill>
                  <a:schemeClr val="bg1"/>
                </a:solidFill>
              </a:rPr>
              <a:t>1</a:t>
            </a:fld>
            <a:endParaRPr lang="en-US" sz="2800" b="1" dirty="0">
              <a:solidFill>
                <a:schemeClr val="bg1"/>
              </a:solidFill>
            </a:endParaRPr>
          </a:p>
        </p:txBody>
      </p:sp>
      <p:pic>
        <p:nvPicPr>
          <p:cNvPr id="4" name="Picture 3" descr="C:\Users\ABET Center\Dropbox\ABET center\ABET center logo.bmp">
            <a:extLst>
              <a:ext uri="{FF2B5EF4-FFF2-40B4-BE49-F238E27FC236}">
                <a16:creationId xmlns:a16="http://schemas.microsoft.com/office/drawing/2014/main" xmlns="" id="{8846E8FA-582E-4396-A8DA-D6EAA6887EAA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21454" y="-21625"/>
            <a:ext cx="2077607" cy="1963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820091" y="4163091"/>
            <a:ext cx="682032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ln w="0"/>
                <a:latin typeface="+mj-lt"/>
              </a:rPr>
              <a:t>Prepared by:                    Supervised by:             </a:t>
            </a:r>
          </a:p>
          <a:p>
            <a:r>
              <a:rPr lang="en-US" sz="2200" dirty="0">
                <a:ln w="0"/>
                <a:latin typeface="+mj-lt"/>
              </a:rPr>
              <a:t>Aya Al-Taher.             Eng. </a:t>
            </a:r>
            <a:r>
              <a:rPr lang="en-US" sz="2200" dirty="0" err="1">
                <a:ln w="0"/>
                <a:latin typeface="+mj-lt"/>
              </a:rPr>
              <a:t>Fadi</a:t>
            </a:r>
            <a:r>
              <a:rPr lang="en-US" sz="2200" dirty="0">
                <a:ln w="0"/>
                <a:latin typeface="+mj-lt"/>
              </a:rPr>
              <a:t> Fatayer.</a:t>
            </a:r>
          </a:p>
          <a:p>
            <a:r>
              <a:rPr lang="en-US" sz="2200" dirty="0" err="1">
                <a:ln w="0"/>
                <a:latin typeface="+mj-lt"/>
              </a:rPr>
              <a:t>Haneen</a:t>
            </a:r>
            <a:r>
              <a:rPr lang="en-US" sz="2200" dirty="0">
                <a:ln w="0"/>
                <a:latin typeface="+mj-lt"/>
              </a:rPr>
              <a:t> Nassar.</a:t>
            </a:r>
          </a:p>
          <a:p>
            <a:r>
              <a:rPr lang="en-US" sz="2200" dirty="0">
                <a:ln w="0"/>
                <a:latin typeface="+mj-lt"/>
              </a:rPr>
              <a:t>Yara Abu-Baker.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A1A170DF-1C32-4CAC-82E0-E73C554EE4D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5586" y="16685"/>
            <a:ext cx="6496414" cy="3774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626115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147337"/>
            <a:ext cx="8911687" cy="1280890"/>
          </a:xfrm>
        </p:spPr>
        <p:txBody>
          <a:bodyPr/>
          <a:lstStyle/>
          <a:p>
            <a:r>
              <a:rPr lang="en-GB" dirty="0"/>
              <a:t>Architectural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10320" y="6130437"/>
            <a:ext cx="2597575" cy="370396"/>
          </a:xfrm>
        </p:spPr>
        <p:txBody>
          <a:bodyPr/>
          <a:lstStyle/>
          <a:p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20 may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10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921695" y="1818270"/>
            <a:ext cx="3586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South Elevation </a:t>
            </a:r>
            <a:endParaRPr lang="en-US" sz="3200" dirty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8A99FEEA-D5E9-4543-ADD1-8CF4E84CF73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07"/>
          <a:stretch/>
        </p:blipFill>
        <p:spPr>
          <a:xfrm>
            <a:off x="984331" y="2533039"/>
            <a:ext cx="10477682" cy="29888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010632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147337"/>
            <a:ext cx="8911687" cy="1280890"/>
          </a:xfrm>
        </p:spPr>
        <p:txBody>
          <a:bodyPr/>
          <a:lstStyle/>
          <a:p>
            <a:r>
              <a:rPr lang="en-GB" dirty="0"/>
              <a:t>Mechanical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691154" y="6130437"/>
            <a:ext cx="2816741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100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921695" y="1428227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Safety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Emergency signs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Emergency routes</a:t>
            </a: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8855" y="1152907"/>
            <a:ext cx="6537213" cy="42978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1424" y="1472222"/>
            <a:ext cx="6808615" cy="444918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2456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147337"/>
            <a:ext cx="8911687" cy="1280890"/>
          </a:xfrm>
        </p:spPr>
        <p:txBody>
          <a:bodyPr/>
          <a:lstStyle/>
          <a:p>
            <a:r>
              <a:rPr lang="en-US" dirty="0"/>
              <a:t>Quantity surveying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422296" y="6130437"/>
            <a:ext cx="2557669" cy="370396"/>
          </a:xfrm>
        </p:spPr>
        <p:txBody>
          <a:bodyPr/>
          <a:lstStyle/>
          <a:p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20 may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101</a:t>
            </a:fld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xmlns="" id="{6F3F92D9-1523-4F73-BDFA-19B7681A9D03}"/>
              </a:ext>
            </a:extLst>
          </p:cNvPr>
          <p:cNvSpPr/>
          <p:nvPr/>
        </p:nvSpPr>
        <p:spPr>
          <a:xfrm>
            <a:off x="3052569" y="970344"/>
            <a:ext cx="4714042" cy="2641218"/>
          </a:xfrm>
          <a:prstGeom prst="ellipse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b="1" dirty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Total school cost </a:t>
            </a:r>
          </a:p>
          <a:p>
            <a:r>
              <a:rPr lang="en-US" sz="3600" b="1" dirty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= 6,326,602 NIS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xmlns="" id="{482600F1-6093-4A38-B14A-4F9E59E4CF65}"/>
              </a:ext>
            </a:extLst>
          </p:cNvPr>
          <p:cNvSpPr/>
          <p:nvPr/>
        </p:nvSpPr>
        <p:spPr>
          <a:xfrm>
            <a:off x="3052569" y="3703081"/>
            <a:ext cx="4714042" cy="2797752"/>
          </a:xfrm>
          <a:prstGeom prst="ellipse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b="1" dirty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Total unit cost = 1617.6 NIS/ m2 </a:t>
            </a:r>
          </a:p>
        </p:txBody>
      </p:sp>
    </p:spTree>
    <p:extLst>
      <p:ext uri="{BB962C8B-B14F-4D97-AF65-F5344CB8AC3E}">
        <p14:creationId xmlns:p14="http://schemas.microsoft.com/office/powerpoint/2010/main" val="3843337453"/>
      </p:ext>
    </p:extLst>
  </p:cSld>
  <p:clrMapOvr>
    <a:masterClrMapping/>
  </p:clrMapOvr>
  <p:transition spd="slow">
    <p:push dir="u"/>
  </p:transition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147337"/>
            <a:ext cx="8911687" cy="1280890"/>
          </a:xfrm>
        </p:spPr>
        <p:txBody>
          <a:bodyPr/>
          <a:lstStyle/>
          <a:p>
            <a:r>
              <a:rPr lang="en-GB" dirty="0"/>
              <a:t>Conclusion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435548" y="6130437"/>
            <a:ext cx="2570922" cy="370396"/>
          </a:xfrm>
        </p:spPr>
        <p:txBody>
          <a:bodyPr/>
          <a:lstStyle/>
          <a:p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20 may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102</a:t>
            </a:fld>
            <a:endParaRPr lang="en-US"/>
          </a:p>
        </p:txBody>
      </p:sp>
      <p:graphicFrame>
        <p:nvGraphicFramePr>
          <p:cNvPr id="6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2693822"/>
              </p:ext>
            </p:extLst>
          </p:nvPr>
        </p:nvGraphicFramePr>
        <p:xfrm>
          <a:off x="921695" y="1"/>
          <a:ext cx="10738493" cy="67106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765802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54F6094-8A36-434B-A1DC-3027997001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43C27-27DE-49E8-AAA1-4A071E7B55B8}" type="datetime3">
              <a:rPr lang="en-US" smtClean="0"/>
              <a:t>20 May 2019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F9DBE34-9BCE-4C47-94F2-C1DCAB45A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103</a:t>
            </a:fld>
            <a:endParaRPr lang="en-US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xmlns="" id="{3ADBA4CF-BFB6-4BAB-B91C-B0799188D3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</p:spPr>
      </p:pic>
    </p:spTree>
    <p:extLst>
      <p:ext uri="{BB962C8B-B14F-4D97-AF65-F5344CB8AC3E}">
        <p14:creationId xmlns:p14="http://schemas.microsoft.com/office/powerpoint/2010/main" val="21902165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240933"/>
            <a:ext cx="8911687" cy="1280890"/>
          </a:xfrm>
        </p:spPr>
        <p:txBody>
          <a:bodyPr/>
          <a:lstStyle/>
          <a:p>
            <a:r>
              <a:rPr lang="en-GB" dirty="0"/>
              <a:t>Architectural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90858" y="6130437"/>
            <a:ext cx="3017038" cy="370396"/>
          </a:xfrm>
        </p:spPr>
        <p:txBody>
          <a:bodyPr/>
          <a:lstStyle/>
          <a:p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20 may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11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455782" y="1003649"/>
            <a:ext cx="62150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East Elevation</a:t>
            </a:r>
            <a:endParaRPr lang="en-US" sz="3200" dirty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41E3A6CC-9882-4B71-AF16-099BC481BE0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32"/>
          <a:stretch/>
        </p:blipFill>
        <p:spPr>
          <a:xfrm>
            <a:off x="1597981" y="1897868"/>
            <a:ext cx="9593255" cy="36502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301396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240933"/>
            <a:ext cx="8911687" cy="1280890"/>
          </a:xfrm>
        </p:spPr>
        <p:txBody>
          <a:bodyPr/>
          <a:lstStyle/>
          <a:p>
            <a:r>
              <a:rPr lang="en-GB" dirty="0"/>
              <a:t>Architectural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90858" y="6130437"/>
            <a:ext cx="3017038" cy="370396"/>
          </a:xfrm>
        </p:spPr>
        <p:txBody>
          <a:bodyPr/>
          <a:lstStyle/>
          <a:p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20 may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12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455782" y="1003649"/>
            <a:ext cx="62150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West elevation  </a:t>
            </a:r>
            <a:endParaRPr lang="en-US" sz="3200" dirty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4B7FFCE4-C57B-41AA-B29E-6EE449D2F0D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/>
          <a:stretch/>
        </p:blipFill>
        <p:spPr>
          <a:xfrm>
            <a:off x="1450252" y="1840948"/>
            <a:ext cx="10057644" cy="39703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029652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3732" y="296044"/>
            <a:ext cx="8911687" cy="1280890"/>
          </a:xfrm>
        </p:spPr>
        <p:txBody>
          <a:bodyPr/>
          <a:lstStyle/>
          <a:p>
            <a:r>
              <a:rPr lang="en-GB" dirty="0"/>
              <a:t>Architectural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5360" y="6130437"/>
            <a:ext cx="2912535" cy="370396"/>
          </a:xfrm>
        </p:spPr>
        <p:txBody>
          <a:bodyPr/>
          <a:lstStyle/>
          <a:p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20 may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13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666239" y="1463040"/>
            <a:ext cx="42033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North Elevation </a:t>
            </a:r>
            <a:endParaRPr lang="en-US" sz="3200" dirty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F5347713-AFB3-4C62-B3D0-42104F55EE0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97" b="15320"/>
          <a:stretch/>
        </p:blipFill>
        <p:spPr>
          <a:xfrm>
            <a:off x="949911" y="2157274"/>
            <a:ext cx="10834633" cy="34356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088145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234105"/>
            <a:ext cx="8911687" cy="1280890"/>
          </a:xfrm>
        </p:spPr>
        <p:txBody>
          <a:bodyPr/>
          <a:lstStyle/>
          <a:p>
            <a:r>
              <a:rPr lang="en-GB" dirty="0"/>
              <a:t>Architectural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264434" y="6130437"/>
            <a:ext cx="3243461" cy="370396"/>
          </a:xfrm>
        </p:spPr>
        <p:txBody>
          <a:bodyPr/>
          <a:lstStyle/>
          <a:p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20 may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14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635760" y="1286110"/>
            <a:ext cx="3027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Section A-A</a:t>
            </a:r>
            <a:endParaRPr lang="en-US" sz="3200" dirty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1104D776-7457-446F-B7D9-9B41BD3A04B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0" t="4339" r="7111" b="2716"/>
          <a:stretch/>
        </p:blipFill>
        <p:spPr>
          <a:xfrm>
            <a:off x="2547890" y="1838171"/>
            <a:ext cx="6684885" cy="47857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430188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228299"/>
            <a:ext cx="8911687" cy="1280890"/>
          </a:xfrm>
        </p:spPr>
        <p:txBody>
          <a:bodyPr/>
          <a:lstStyle/>
          <a:p>
            <a:r>
              <a:rPr lang="en-GB" dirty="0"/>
              <a:t>Architectural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752114" y="6130437"/>
            <a:ext cx="2755782" cy="370396"/>
          </a:xfrm>
        </p:spPr>
        <p:txBody>
          <a:bodyPr/>
          <a:lstStyle/>
          <a:p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20 may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15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584960" y="1509189"/>
            <a:ext cx="32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Section B-B</a:t>
            </a:r>
            <a:endParaRPr lang="en-US" sz="3200" dirty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09C61F8E-3275-4036-AF48-F73B393F8F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3" t="5717" r="8914" b="8225"/>
          <a:stretch/>
        </p:blipFill>
        <p:spPr>
          <a:xfrm>
            <a:off x="2916105" y="1986802"/>
            <a:ext cx="6698412" cy="47048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947821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147337"/>
            <a:ext cx="8911687" cy="1280890"/>
          </a:xfrm>
        </p:spPr>
        <p:txBody>
          <a:bodyPr/>
          <a:lstStyle/>
          <a:p>
            <a:r>
              <a:rPr lang="en-GB" dirty="0"/>
              <a:t>Architectural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9898" y="6130437"/>
            <a:ext cx="3077998" cy="370396"/>
          </a:xfrm>
        </p:spPr>
        <p:txBody>
          <a:bodyPr/>
          <a:lstStyle/>
          <a:p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20 may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16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837508" y="1199932"/>
            <a:ext cx="3535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Section C-C</a:t>
            </a:r>
            <a:endParaRPr lang="en-US" sz="3200" dirty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E6321413-B5D5-4A10-A1D2-B309D4D469C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12"/>
          <a:stretch/>
        </p:blipFill>
        <p:spPr>
          <a:xfrm>
            <a:off x="792697" y="1851523"/>
            <a:ext cx="11145610" cy="367926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195813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147337"/>
            <a:ext cx="8911687" cy="1280890"/>
          </a:xfrm>
        </p:spPr>
        <p:txBody>
          <a:bodyPr/>
          <a:lstStyle/>
          <a:p>
            <a:r>
              <a:rPr lang="en-GB" dirty="0"/>
              <a:t>Architectural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9898" y="6130437"/>
            <a:ext cx="3077998" cy="370396"/>
          </a:xfrm>
        </p:spPr>
        <p:txBody>
          <a:bodyPr/>
          <a:lstStyle/>
          <a:p>
            <a:fld id="{AEE43C27-27DE-49E8-AAA1-4A071E7B55B8}" type="datetime3">
              <a:rPr lang="en-US" sz="2000" b="1" smtClean="0">
                <a:solidFill>
                  <a:schemeClr val="accent1">
                    <a:lumMod val="50000"/>
                  </a:schemeClr>
                </a:solidFill>
              </a:rPr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17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722098" y="1152907"/>
            <a:ext cx="3535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3D View</a:t>
            </a:r>
            <a:endParaRPr lang="en-US" sz="3200" dirty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1CAABB92-F07A-4065-8B2B-E11F80F242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5231" y="1655386"/>
            <a:ext cx="9386133" cy="505527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060643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147337"/>
            <a:ext cx="8911687" cy="1280890"/>
          </a:xfrm>
        </p:spPr>
        <p:txBody>
          <a:bodyPr/>
          <a:lstStyle/>
          <a:p>
            <a:r>
              <a:rPr lang="en-GB" dirty="0"/>
              <a:t>Architectural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9898" y="6130437"/>
            <a:ext cx="3077998" cy="370396"/>
          </a:xfrm>
        </p:spPr>
        <p:txBody>
          <a:bodyPr/>
          <a:lstStyle/>
          <a:p>
            <a:fld id="{AEE43C27-27DE-49E8-AAA1-4A071E7B55B8}" type="datetime3">
              <a:rPr lang="en-US" sz="2000" b="1" smtClean="0">
                <a:solidFill>
                  <a:schemeClr val="accent1">
                    <a:lumMod val="50000"/>
                  </a:schemeClr>
                </a:solidFill>
              </a:rPr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18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837508" y="1199932"/>
            <a:ext cx="3535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3D View</a:t>
            </a:r>
            <a:endParaRPr lang="en-US" sz="3200" dirty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EA6E712D-6B49-46E6-B2EF-A33C3795BD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4360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147337"/>
            <a:ext cx="8911687" cy="1280890"/>
          </a:xfrm>
        </p:spPr>
        <p:txBody>
          <a:bodyPr/>
          <a:lstStyle/>
          <a:p>
            <a:r>
              <a:rPr lang="en-GB" dirty="0"/>
              <a:t>Architectural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9898" y="6130437"/>
            <a:ext cx="3077998" cy="370396"/>
          </a:xfrm>
        </p:spPr>
        <p:txBody>
          <a:bodyPr/>
          <a:lstStyle/>
          <a:p>
            <a:fld id="{AEE43C27-27DE-49E8-AAA1-4A071E7B55B8}" type="datetime3">
              <a:rPr lang="en-US" sz="2000" b="1" smtClean="0">
                <a:solidFill>
                  <a:schemeClr val="accent1">
                    <a:lumMod val="50000"/>
                  </a:schemeClr>
                </a:solidFill>
              </a:rPr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19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837508" y="1199932"/>
            <a:ext cx="3535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3D View</a:t>
            </a:r>
            <a:endParaRPr lang="en-US" sz="3200" dirty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54F02528-CEA3-4413-9518-05575F318C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9621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9471549"/>
              </p:ext>
            </p:extLst>
          </p:nvPr>
        </p:nvGraphicFramePr>
        <p:xfrm>
          <a:off x="921695" y="0"/>
          <a:ext cx="11922034" cy="66968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86652" y="6130437"/>
            <a:ext cx="2921244" cy="370396"/>
          </a:xfrm>
        </p:spPr>
        <p:txBody>
          <a:bodyPr/>
          <a:lstStyle/>
          <a:p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20 May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2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159179" y="2863070"/>
            <a:ext cx="221197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Outline </a:t>
            </a:r>
            <a:endParaRPr lang="en-US" sz="4400" b="1" dirty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475000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147337"/>
            <a:ext cx="8911687" cy="1280890"/>
          </a:xfrm>
        </p:spPr>
        <p:txBody>
          <a:bodyPr/>
          <a:lstStyle/>
          <a:p>
            <a:r>
              <a:rPr lang="en-GB" dirty="0"/>
              <a:t>Architectural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29898" y="6130437"/>
            <a:ext cx="3077998" cy="370396"/>
          </a:xfrm>
        </p:spPr>
        <p:txBody>
          <a:bodyPr/>
          <a:lstStyle/>
          <a:p>
            <a:fld id="{AEE43C27-27DE-49E8-AAA1-4A071E7B55B8}" type="datetime3">
              <a:rPr lang="en-US" sz="2000" b="1" smtClean="0">
                <a:solidFill>
                  <a:schemeClr val="accent1">
                    <a:lumMod val="50000"/>
                  </a:schemeClr>
                </a:solidFill>
              </a:rPr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20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837508" y="1199932"/>
            <a:ext cx="3535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3D View</a:t>
            </a:r>
            <a:endParaRPr lang="en-US" sz="3200" dirty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D03C43EC-A557-4155-9EF8-A5B39EA763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611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649895"/>
            <a:ext cx="8911687" cy="767035"/>
          </a:xfrm>
        </p:spPr>
        <p:txBody>
          <a:bodyPr/>
          <a:lstStyle/>
          <a:p>
            <a:r>
              <a:rPr lang="en-GB" dirty="0"/>
              <a:t>Structural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5360" y="6130437"/>
            <a:ext cx="2912535" cy="370396"/>
          </a:xfrm>
        </p:spPr>
        <p:txBody>
          <a:bodyPr/>
          <a:lstStyle/>
          <a:p>
            <a:fld id="{AEE43C27-27DE-49E8-AAA1-4A071E7B55B8}" type="datetime3">
              <a:rPr lang="en-US" sz="2000" b="1" smtClean="0">
                <a:solidFill>
                  <a:schemeClr val="accent1">
                    <a:lumMod val="50000"/>
                  </a:schemeClr>
                </a:solidFill>
              </a:rPr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21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640156" y="1562773"/>
            <a:ext cx="5010845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sz="2800" dirty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Reinforced concrete structure</a:t>
            </a:r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8083" y="2657443"/>
            <a:ext cx="4375525" cy="341277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185" y="2657444"/>
            <a:ext cx="4158651" cy="34127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593432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624109"/>
            <a:ext cx="8911687" cy="929483"/>
          </a:xfrm>
        </p:spPr>
        <p:txBody>
          <a:bodyPr/>
          <a:lstStyle/>
          <a:p>
            <a:r>
              <a:rPr lang="en-GB" dirty="0"/>
              <a:t>Structural design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6443" y="1540189"/>
            <a:ext cx="8915400" cy="3777622"/>
          </a:xfrm>
        </p:spPr>
        <p:txBody>
          <a:bodyPr/>
          <a:lstStyle/>
          <a:p>
            <a:pPr marL="285750" lvl="0" indent="-285750">
              <a:lnSpc>
                <a:spcPct val="150000"/>
              </a:lnSpc>
              <a:spcBef>
                <a:spcPts val="0"/>
              </a:spcBef>
              <a:buClrTx/>
              <a:buFontTx/>
              <a:buChar char="-"/>
            </a:pPr>
            <a:r>
              <a:rPr lang="en-GB" sz="2800" dirty="0">
                <a:solidFill>
                  <a:srgbClr val="31B4E6">
                    <a:lumMod val="50000"/>
                  </a:srgb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Steel structure</a:t>
            </a:r>
          </a:p>
          <a:p>
            <a:pPr marL="285750" lvl="0" indent="-285750">
              <a:lnSpc>
                <a:spcPct val="150000"/>
              </a:lnSpc>
              <a:spcBef>
                <a:spcPts val="0"/>
              </a:spcBef>
              <a:buClrTx/>
              <a:buFontTx/>
              <a:buChar char="-"/>
            </a:pP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22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0180" y="2199929"/>
            <a:ext cx="5481374" cy="45115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Date Placeholder 3">
            <a:extLst>
              <a:ext uri="{FF2B5EF4-FFF2-40B4-BE49-F238E27FC236}">
                <a16:creationId xmlns:a16="http://schemas.microsoft.com/office/drawing/2014/main" xmlns="" id="{3A0C5B1D-D9C7-44BB-BA87-0261EF414F3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891452" y="6130437"/>
            <a:ext cx="2616444" cy="370396"/>
          </a:xfrm>
        </p:spPr>
        <p:txBody>
          <a:bodyPr vert="horz" lIns="91440" tIns="45720" rIns="91440" bIns="45720" rtlCol="0" anchor="ctr"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pPr/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598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2399" y="600098"/>
            <a:ext cx="8911687" cy="1280890"/>
          </a:xfrm>
        </p:spPr>
        <p:txBody>
          <a:bodyPr/>
          <a:lstStyle/>
          <a:p>
            <a:r>
              <a:rPr lang="en-GB" dirty="0"/>
              <a:t>Structural design </a:t>
            </a:r>
            <a:br>
              <a:rPr lang="en-GB" dirty="0"/>
            </a:b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61094" y="6130437"/>
            <a:ext cx="3046801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23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542399" y="1767674"/>
            <a:ext cx="518821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200" b="1" dirty="0">
                <a:latin typeface="Andalus" panose="02020603050405020304" pitchFamily="18" charset="-78"/>
                <a:cs typeface="Andalus" panose="02020603050405020304" pitchFamily="18" charset="-78"/>
              </a:rPr>
              <a:t>Codes: 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sz="2200" b="1" dirty="0">
                <a:latin typeface="Andalus" panose="02020603050405020304" pitchFamily="18" charset="-78"/>
                <a:cs typeface="Andalus" panose="02020603050405020304" pitchFamily="18" charset="-78"/>
              </a:rPr>
              <a:t>ACI 318-14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sz="2200" b="1" dirty="0">
                <a:latin typeface="Andalus" panose="02020603050405020304" pitchFamily="18" charset="-78"/>
                <a:cs typeface="Andalus" panose="02020603050405020304" pitchFamily="18" charset="-78"/>
              </a:rPr>
              <a:t>UBC – 97 for earthquake design.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sz="2200" b="1" dirty="0">
                <a:latin typeface="Andalus" panose="02020603050405020304" pitchFamily="18" charset="-78"/>
                <a:cs typeface="Andalus" panose="02020603050405020304" pitchFamily="18" charset="-78"/>
              </a:rPr>
              <a:t>ASCE for loads computations.</a:t>
            </a:r>
          </a:p>
          <a:p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4567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656499"/>
            <a:ext cx="8911687" cy="1280890"/>
          </a:xfrm>
        </p:spPr>
        <p:txBody>
          <a:bodyPr/>
          <a:lstStyle/>
          <a:p>
            <a:r>
              <a:rPr lang="en-GB" dirty="0"/>
              <a:t>Structural design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6443" y="1651080"/>
            <a:ext cx="8915400" cy="3789124"/>
          </a:xfrm>
        </p:spPr>
        <p:txBody>
          <a:bodyPr/>
          <a:lstStyle/>
          <a:p>
            <a:r>
              <a:rPr lang="en-US" sz="2200" b="1" dirty="0">
                <a:latin typeface="Andalus" panose="02020603050405020304" pitchFamily="18" charset="-78"/>
                <a:cs typeface="Andalus" panose="02020603050405020304" pitchFamily="18" charset="-78"/>
              </a:rPr>
              <a:t>Designing</a:t>
            </a:r>
            <a:r>
              <a:rPr lang="en-US" sz="2200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sz="2200" b="1" dirty="0">
                <a:latin typeface="Andalus" panose="02020603050405020304" pitchFamily="18" charset="-78"/>
                <a:cs typeface="Andalus" panose="02020603050405020304" pitchFamily="18" charset="-78"/>
              </a:rPr>
              <a:t>data and loads</a:t>
            </a:r>
            <a:r>
              <a:rPr lang="en-US" sz="2200" dirty="0">
                <a:latin typeface="Andalus" panose="02020603050405020304" pitchFamily="18" charset="-78"/>
                <a:cs typeface="Andalus" panose="02020603050405020304" pitchFamily="18" charset="-78"/>
              </a:rPr>
              <a:t>: 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Ø"/>
            </a:pPr>
            <a:r>
              <a:rPr lang="en-GB" sz="2200" b="1" dirty="0">
                <a:solidFill>
                  <a:prstClr val="black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f’c = 24 Mpa for beams and slabs. 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Ø"/>
            </a:pPr>
            <a:r>
              <a:rPr lang="en-GB" sz="2200" b="1" dirty="0">
                <a:solidFill>
                  <a:prstClr val="black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f’c = 28 Mpa for columns.        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Ø"/>
            </a:pPr>
            <a:r>
              <a:rPr lang="en-GB" sz="2200" b="1" dirty="0" err="1">
                <a:solidFill>
                  <a:prstClr val="black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Fy</a:t>
            </a:r>
            <a:r>
              <a:rPr lang="en-GB" sz="2200" b="1" dirty="0">
                <a:solidFill>
                  <a:prstClr val="black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= 420 Mpa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Ø"/>
            </a:pPr>
            <a:r>
              <a:rPr lang="en-US" sz="2200" b="1" dirty="0">
                <a:solidFill>
                  <a:prstClr val="black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Bearing capacity of soil at street level = 250 KN/m².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Ø"/>
            </a:pPr>
            <a:r>
              <a:rPr lang="en-US" sz="2200" b="1" dirty="0">
                <a:solidFill>
                  <a:prstClr val="black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Live loads = 5 KN/m².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Ø"/>
            </a:pPr>
            <a:r>
              <a:rPr lang="en-US" sz="2200" b="1" dirty="0">
                <a:solidFill>
                  <a:prstClr val="black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Super imposed dead load = 4KN/m².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Ø"/>
            </a:pPr>
            <a:endParaRPr lang="en-US" sz="2200" b="1" dirty="0">
              <a:solidFill>
                <a:prstClr val="black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lvl="0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Ø"/>
            </a:pPr>
            <a:endParaRPr lang="en-GB" sz="2200" b="1" dirty="0">
              <a:solidFill>
                <a:prstClr val="black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24</a:t>
            </a:fld>
            <a:endParaRPr lang="en-US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xmlns="" id="{6B9898C5-9064-4150-AA85-E2E9DB71E8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891452" y="6130437"/>
            <a:ext cx="2616444" cy="370396"/>
          </a:xfrm>
        </p:spPr>
        <p:txBody>
          <a:bodyPr vert="horz" lIns="91440" tIns="45720" rIns="91440" bIns="45720" rtlCol="0" anchor="ctr"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pPr/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481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633495"/>
            <a:ext cx="8911687" cy="1280890"/>
          </a:xfrm>
        </p:spPr>
        <p:txBody>
          <a:bodyPr/>
          <a:lstStyle/>
          <a:p>
            <a:r>
              <a:rPr lang="en-GB" dirty="0"/>
              <a:t>Structural design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6212" y="1724707"/>
            <a:ext cx="8915400" cy="3777622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200" b="1" dirty="0">
                <a:latin typeface="Andalus" panose="02020603050405020304" pitchFamily="18" charset="-78"/>
                <a:cs typeface="Andalus" panose="02020603050405020304" pitchFamily="18" charset="-78"/>
              </a:rPr>
              <a:t>Lateral loads:</a:t>
            </a:r>
          </a:p>
          <a:p>
            <a:r>
              <a:rPr lang="en-US" dirty="0"/>
              <a:t>The seismic zone of Nablus is 2B (Z = 0.20) </a:t>
            </a:r>
          </a:p>
          <a:p>
            <a:r>
              <a:rPr lang="en-US" dirty="0"/>
              <a:t>The soil profile is type Sc.</a:t>
            </a:r>
          </a:p>
          <a:p>
            <a:r>
              <a:rPr lang="en-US" dirty="0"/>
              <a:t>The acceleration seismic coefficient Ca=0.24</a:t>
            </a:r>
          </a:p>
          <a:p>
            <a:r>
              <a:rPr lang="en-US" dirty="0"/>
              <a:t>The velocity seismic coefficient </a:t>
            </a:r>
            <a:r>
              <a:rPr lang="en-US" dirty="0" err="1"/>
              <a:t>Cv</a:t>
            </a:r>
            <a:r>
              <a:rPr lang="en-US" dirty="0"/>
              <a:t>=0.32</a:t>
            </a:r>
          </a:p>
          <a:p>
            <a:r>
              <a:rPr lang="en-US" dirty="0"/>
              <a:t>The Seismic importance factor is 1</a:t>
            </a:r>
          </a:p>
          <a:p>
            <a:r>
              <a:rPr lang="en-US" dirty="0"/>
              <a:t>The structural design type is building frame R=5.5</a:t>
            </a:r>
          </a:p>
          <a:p>
            <a:pPr marL="0" indent="0">
              <a:buNone/>
            </a:pPr>
            <a:r>
              <a:rPr lang="en-US" dirty="0"/>
              <a:t>(for sway intermediate concrete frame structure).</a:t>
            </a:r>
          </a:p>
          <a:p>
            <a:r>
              <a:rPr lang="pt-BR" dirty="0"/>
              <a:t>Response spectrum scale factor= (g×I)/R=1783.63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25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9904" y="1096599"/>
            <a:ext cx="3468390" cy="4860318"/>
          </a:xfrm>
          <a:prstGeom prst="rect">
            <a:avLst/>
          </a:prstGeom>
        </p:spPr>
      </p:pic>
      <p:sp>
        <p:nvSpPr>
          <p:cNvPr id="7" name="Date Placeholder 3">
            <a:extLst>
              <a:ext uri="{FF2B5EF4-FFF2-40B4-BE49-F238E27FC236}">
                <a16:creationId xmlns:a16="http://schemas.microsoft.com/office/drawing/2014/main" xmlns="" id="{755975A7-4F0D-4D49-B4FD-A54B621564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891452" y="6130437"/>
            <a:ext cx="2616444" cy="370396"/>
          </a:xfrm>
        </p:spPr>
        <p:txBody>
          <a:bodyPr vert="horz" lIns="91440" tIns="45720" rIns="91440" bIns="45720" rtlCol="0" anchor="ctr"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pPr/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068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512462"/>
            <a:ext cx="8911687" cy="640445"/>
          </a:xfrm>
        </p:spPr>
        <p:txBody>
          <a:bodyPr/>
          <a:lstStyle/>
          <a:p>
            <a:r>
              <a:rPr lang="en-GB" dirty="0"/>
              <a:t>Structural design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6443" y="1493155"/>
            <a:ext cx="8915400" cy="3777622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GB" sz="2200" b="1" dirty="0">
                <a:solidFill>
                  <a:schemeClr val="tx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Manual checks </a:t>
            </a:r>
            <a:endParaRPr lang="en-US" sz="2200" b="1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/>
              <a:t>Compatibility check  → ok</a:t>
            </a:r>
          </a:p>
          <a:p>
            <a:r>
              <a:rPr lang="en-US" dirty="0"/>
              <a:t>Equilibrium check      → ok</a:t>
            </a:r>
          </a:p>
          <a:p>
            <a:r>
              <a:rPr lang="en-US" dirty="0"/>
              <a:t>Internal force check → ok</a:t>
            </a:r>
          </a:p>
          <a:p>
            <a:r>
              <a:rPr lang="en-US" dirty="0"/>
              <a:t>Deflection check      → ok</a:t>
            </a:r>
          </a:p>
          <a:p>
            <a:pPr lvl="0">
              <a:buClr>
                <a:srgbClr val="353535"/>
              </a:buClr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Period check             → ok</a:t>
            </a:r>
          </a:p>
          <a:p>
            <a:pPr lvl="0">
              <a:buClr>
                <a:srgbClr val="353535"/>
              </a:buClr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Base shear check      → ok</a:t>
            </a:r>
            <a:endParaRPr lang="en-US" dirty="0"/>
          </a:p>
          <a:p>
            <a:r>
              <a:rPr lang="en-US" dirty="0"/>
              <a:t>Drift check                 → ok</a:t>
            </a:r>
          </a:p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26</a:t>
            </a:fld>
            <a:endParaRPr lang="en-US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xmlns="" id="{D54D1954-3E09-44F9-A378-A69FFD10B81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891452" y="6130437"/>
            <a:ext cx="2616444" cy="370396"/>
          </a:xfrm>
        </p:spPr>
        <p:txBody>
          <a:bodyPr vert="horz" lIns="91440" tIns="45720" rIns="91440" bIns="45720" rtlCol="0" anchor="ctr"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pPr/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651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697588"/>
            <a:ext cx="8911687" cy="1280890"/>
          </a:xfrm>
        </p:spPr>
        <p:txBody>
          <a:bodyPr/>
          <a:lstStyle/>
          <a:p>
            <a:r>
              <a:rPr lang="en-GB" dirty="0"/>
              <a:t>Structural design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0156" y="1911658"/>
            <a:ext cx="8915400" cy="3777622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200" b="1" dirty="0">
                <a:latin typeface="Andalus" panose="02020603050405020304" pitchFamily="18" charset="-78"/>
                <a:cs typeface="Andalus" panose="02020603050405020304" pitchFamily="18" charset="-78"/>
              </a:rPr>
              <a:t>Compatibility check: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The building Is compatible.</a:t>
            </a:r>
          </a:p>
          <a:p>
            <a:pPr marL="0" indent="0">
              <a:buNone/>
            </a:pP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27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3494" y="2085695"/>
            <a:ext cx="6410736" cy="37776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Date Placeholder 3">
            <a:extLst>
              <a:ext uri="{FF2B5EF4-FFF2-40B4-BE49-F238E27FC236}">
                <a16:creationId xmlns:a16="http://schemas.microsoft.com/office/drawing/2014/main" xmlns="" id="{BC31BCDD-C36A-480A-8790-0D98046C0CD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891452" y="6130437"/>
            <a:ext cx="2616444" cy="370396"/>
          </a:xfrm>
        </p:spPr>
        <p:txBody>
          <a:bodyPr vert="horz" lIns="91440" tIns="45720" rIns="91440" bIns="45720" rtlCol="0" anchor="ctr"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pPr/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87565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620217"/>
            <a:ext cx="8911687" cy="1280890"/>
          </a:xfrm>
        </p:spPr>
        <p:txBody>
          <a:bodyPr/>
          <a:lstStyle/>
          <a:p>
            <a:r>
              <a:rPr lang="en-GB" dirty="0"/>
              <a:t>Structural design 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28</a:t>
            </a:fld>
            <a:endParaRPr lang="en-US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1782827"/>
              </p:ext>
            </p:extLst>
          </p:nvPr>
        </p:nvGraphicFramePr>
        <p:xfrm>
          <a:off x="1640156" y="2800021"/>
          <a:ext cx="9187132" cy="3249284"/>
        </p:xfrm>
        <a:graphic>
          <a:graphicData uri="http://schemas.openxmlformats.org/drawingml/2006/table">
            <a:tbl>
              <a:tblPr rtl="1" firstRow="1" bandRow="1">
                <a:tableStyleId>{F5AB1C69-6EDB-4FF4-983F-18BD219EF322}</a:tableStyleId>
              </a:tblPr>
              <a:tblGrid>
                <a:gridCol w="229678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9678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29678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29678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81232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 Percentage of difference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From</a:t>
                      </a:r>
                      <a:r>
                        <a:rPr lang="en-US" sz="1800" baseline="0" dirty="0">
                          <a:effectLst/>
                        </a:rPr>
                        <a:t> </a:t>
                      </a:r>
                      <a:r>
                        <a:rPr lang="en-US" sz="1800" dirty="0">
                          <a:effectLst/>
                        </a:rPr>
                        <a:t>manual (KN)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From ETAB(KN)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Load Case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0" marR="68590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12321">
                <a:tc>
                  <a:txBody>
                    <a:bodyPr/>
                    <a:lstStyle/>
                    <a:p>
                      <a:pPr rtl="1"/>
                      <a:r>
                        <a:rPr lang="en-GB" sz="1800" kern="1200" dirty="0">
                          <a:effectLst/>
                        </a:rPr>
                        <a:t>1.9%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/>
                        <a:t>12980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/>
                        <a:t>13236.3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Dead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0" marR="68590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12321">
                <a:tc>
                  <a:txBody>
                    <a:bodyPr/>
                    <a:lstStyle/>
                    <a:p>
                      <a:pPr rtl="1"/>
                      <a:r>
                        <a:rPr lang="ar-SA" dirty="0"/>
                        <a:t>%0.04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/>
                        <a:t>5740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/>
                        <a:t>5742.6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Live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0" marR="68590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12321">
                <a:tc>
                  <a:txBody>
                    <a:bodyPr/>
                    <a:lstStyle/>
                    <a:p>
                      <a:pPr rtl="1"/>
                      <a:r>
                        <a:rPr lang="ar-SA" dirty="0"/>
                        <a:t>%0.6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/>
                        <a:t>12650.4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/>
                        <a:t>12574.6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SID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0" marR="68590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1562878" y="1793344"/>
            <a:ext cx="255230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>
                <a:latin typeface="Andalus" panose="02020603050405020304" pitchFamily="18" charset="-78"/>
                <a:cs typeface="Andalus" panose="02020603050405020304" pitchFamily="18" charset="-78"/>
              </a:rPr>
              <a:t>Equilibrium check:</a:t>
            </a:r>
          </a:p>
          <a:p>
            <a:r>
              <a:rPr lang="en-US" sz="2200" b="1" dirty="0">
                <a:latin typeface="Andalus" panose="02020603050405020304" pitchFamily="18" charset="-78"/>
                <a:cs typeface="Andalus" panose="02020603050405020304" pitchFamily="18" charset="-78"/>
              </a:rPr>
              <a:t>%of error &lt;5%  </a:t>
            </a:r>
            <a:r>
              <a:rPr lang="en-US" sz="2200" b="1" dirty="0">
                <a:latin typeface="Century Gothic" panose="020B0502020202020204" pitchFamily="34" charset="0"/>
                <a:cs typeface="Andalus" panose="02020603050405020304" pitchFamily="18" charset="-78"/>
              </a:rPr>
              <a:t>→</a:t>
            </a:r>
            <a:r>
              <a:rPr lang="en-US" sz="2200" b="1" dirty="0">
                <a:latin typeface="Andalus" panose="02020603050405020304" pitchFamily="18" charset="-78"/>
                <a:cs typeface="Andalus" panose="02020603050405020304" pitchFamily="18" charset="-78"/>
              </a:rPr>
              <a:t>ok</a:t>
            </a:r>
            <a:endParaRPr lang="ar-SA" sz="22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xmlns="" id="{0795F84E-9176-4641-9F5F-4899A88873B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891452" y="6130437"/>
            <a:ext cx="2616444" cy="370396"/>
          </a:xfrm>
        </p:spPr>
        <p:txBody>
          <a:bodyPr vert="horz" lIns="91440" tIns="45720" rIns="91440" bIns="45720" rtlCol="0" anchor="ctr"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pPr/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484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115" y="602745"/>
            <a:ext cx="8911687" cy="702272"/>
          </a:xfrm>
        </p:spPr>
        <p:txBody>
          <a:bodyPr/>
          <a:lstStyle/>
          <a:p>
            <a:r>
              <a:rPr lang="en-GB" dirty="0"/>
              <a:t>Structural design </a:t>
            </a:r>
            <a:endParaRPr lang="ar-SA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50243" y="852242"/>
            <a:ext cx="4522051" cy="261460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43C27-27DE-49E8-AAA1-4A071E7B55B8}" type="datetime3">
              <a:rPr lang="en-US" smtClean="0"/>
              <a:t>20 May 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29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626476" y="1470071"/>
            <a:ext cx="282123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200" b="1" dirty="0">
                <a:latin typeface="Andalus" panose="02020603050405020304" pitchFamily="18" charset="-78"/>
                <a:cs typeface="Andalus" panose="02020603050405020304" pitchFamily="18" charset="-78"/>
              </a:rPr>
              <a:t>Internal force check: 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200" b="1" dirty="0">
                <a:latin typeface="Andalus" panose="02020603050405020304" pitchFamily="18" charset="-78"/>
                <a:cs typeface="Andalus" panose="02020603050405020304" pitchFamily="18" charset="-78"/>
              </a:rPr>
              <a:t>For columns: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endParaRPr lang="ar-SA" sz="22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466678" y="2159545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Manual axial load =300KN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Axial load from ETAB =303KN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percentage of difference= 1% &lt; 5% </a:t>
            </a:r>
          </a:p>
          <a:p>
            <a:r>
              <a:rPr lang="en-US" dirty="0"/>
              <a:t> </a:t>
            </a:r>
            <a:r>
              <a:rPr lang="en-US" dirty="0">
                <a:latin typeface="Century Gothic" panose="020B0502020202020204" pitchFamily="34" charset="0"/>
              </a:rPr>
              <a:t>→</a:t>
            </a:r>
            <a:r>
              <a:rPr lang="en-US" dirty="0"/>
              <a:t>the check is OK</a:t>
            </a:r>
          </a:p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4678" y="3716345"/>
            <a:ext cx="4695802" cy="294295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Date Placeholder 3">
            <a:extLst>
              <a:ext uri="{FF2B5EF4-FFF2-40B4-BE49-F238E27FC236}">
                <a16:creationId xmlns:a16="http://schemas.microsoft.com/office/drawing/2014/main" xmlns="" id="{41C095E8-5473-49E0-8BB8-8536977F5EDD}"/>
              </a:ext>
            </a:extLst>
          </p:cNvPr>
          <p:cNvSpPr txBox="1">
            <a:spLocks/>
          </p:cNvSpPr>
          <p:nvPr/>
        </p:nvSpPr>
        <p:spPr>
          <a:xfrm>
            <a:off x="8891452" y="6130437"/>
            <a:ext cx="2616444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EE43C27-27DE-49E8-AAA1-4A071E7B55B8}" type="datetime3">
              <a:rPr lang="en-US" sz="2000" b="1" smtClean="0">
                <a:solidFill>
                  <a:schemeClr val="accent1">
                    <a:lumMod val="50000"/>
                  </a:schemeClr>
                </a:solidFill>
              </a:rPr>
              <a:pPr/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4505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147136"/>
            <a:ext cx="8911687" cy="1280890"/>
          </a:xfrm>
        </p:spPr>
        <p:txBody>
          <a:bodyPr/>
          <a:lstStyle/>
          <a:p>
            <a:r>
              <a:rPr lang="en-GB" dirty="0"/>
              <a:t>Site analysis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13074" y="6130437"/>
            <a:ext cx="2694821" cy="370396"/>
          </a:xfrm>
        </p:spPr>
        <p:txBody>
          <a:bodyPr/>
          <a:lstStyle/>
          <a:p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20 may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3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047932" y="1575161"/>
            <a:ext cx="4010557" cy="28161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sz="2400" b="1" dirty="0">
                <a:latin typeface="Andalus" panose="02020603050405020304" pitchFamily="18" charset="-78"/>
                <a:cs typeface="Andalus" panose="02020603050405020304" pitchFamily="18" charset="-78"/>
              </a:rPr>
              <a:t>Located in the east of Nablus city at Al-Ma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en-GB" sz="2400" b="1" dirty="0" err="1">
                <a:latin typeface="Andalus" panose="02020603050405020304" pitchFamily="18" charset="-78"/>
                <a:cs typeface="Andalus" panose="02020603050405020304" pitchFamily="18" charset="-78"/>
              </a:rPr>
              <a:t>ajeen</a:t>
            </a:r>
            <a:endParaRPr lang="en-GB" sz="24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sz="2400" b="1" dirty="0">
                <a:latin typeface="Andalus" panose="02020603050405020304" pitchFamily="18" charset="-78"/>
                <a:cs typeface="Andalus" panose="02020603050405020304" pitchFamily="18" charset="-78"/>
              </a:rPr>
              <a:t>Land area = is 5237.3 m</a:t>
            </a:r>
            <a:r>
              <a:rPr lang="en-GB" sz="2400" b="1" baseline="30000" dirty="0">
                <a:latin typeface="Andalus" panose="02020603050405020304" pitchFamily="18" charset="-78"/>
                <a:cs typeface="Andalus" panose="02020603050405020304" pitchFamily="18" charset="-78"/>
              </a:rPr>
              <a:t>2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sz="2400" b="1" dirty="0">
                <a:latin typeface="Andalus" panose="02020603050405020304" pitchFamily="18" charset="-78"/>
                <a:cs typeface="Andalus" panose="02020603050405020304" pitchFamily="18" charset="-78"/>
              </a:rPr>
              <a:t>Building area = 3911 m</a:t>
            </a:r>
            <a:r>
              <a:rPr lang="en-GB" sz="2400" b="1" baseline="30000" dirty="0">
                <a:latin typeface="Andalus" panose="02020603050405020304" pitchFamily="18" charset="-78"/>
                <a:cs typeface="Andalus" panose="02020603050405020304" pitchFamily="18" charset="-78"/>
              </a:rPr>
              <a:t>2</a:t>
            </a:r>
            <a:r>
              <a:rPr lang="en-GB" sz="2400" b="1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sz="2400" b="1" dirty="0">
                <a:latin typeface="Andalus" panose="02020603050405020304" pitchFamily="18" charset="-78"/>
                <a:cs typeface="Andalus" panose="02020603050405020304" pitchFamily="18" charset="-78"/>
              </a:rPr>
              <a:t>Noise Level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xmlns="" id="{ABEC81FF-C07D-48E7-B795-E4D8A590B3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2205959"/>
              </p:ext>
            </p:extLst>
          </p:nvPr>
        </p:nvGraphicFramePr>
        <p:xfrm>
          <a:off x="4061498" y="4138242"/>
          <a:ext cx="3175512" cy="2540816"/>
        </p:xfrm>
        <a:graphic>
          <a:graphicData uri="http://schemas.openxmlformats.org/drawingml/2006/table">
            <a:tbl>
              <a:tblPr rtl="1" firstRow="1" firstCol="1" bandRow="1">
                <a:tableStyleId>{1FECB4D8-DB02-4DC6-A0A2-4F2EBAE1DC90}</a:tableStyleId>
              </a:tblPr>
              <a:tblGrid>
                <a:gridCol w="1728271">
                  <a:extLst>
                    <a:ext uri="{9D8B030D-6E8A-4147-A177-3AD203B41FA5}">
                      <a16:colId xmlns:a16="http://schemas.microsoft.com/office/drawing/2014/main" xmlns="" val="3946235481"/>
                    </a:ext>
                  </a:extLst>
                </a:gridCol>
                <a:gridCol w="1447241">
                  <a:extLst>
                    <a:ext uri="{9D8B030D-6E8A-4147-A177-3AD203B41FA5}">
                      <a16:colId xmlns:a16="http://schemas.microsoft.com/office/drawing/2014/main" xmlns="" val="1597364318"/>
                    </a:ext>
                  </a:extLst>
                </a:gridCol>
              </a:tblGrid>
              <a:tr h="55857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Noise Level (dB)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Direction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3754010464"/>
                  </a:ext>
                </a:extLst>
              </a:tr>
              <a:tr h="55857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68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East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2419705711"/>
                  </a:ext>
                </a:extLst>
              </a:tr>
              <a:tr h="47554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63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South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657284795"/>
                  </a:ext>
                </a:extLst>
              </a:tr>
              <a:tr h="47554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67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West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2760156648"/>
                  </a:ext>
                </a:extLst>
              </a:tr>
              <a:tr h="44414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64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North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112891468"/>
                  </a:ext>
                </a:extLst>
              </a:tr>
            </a:tbl>
          </a:graphicData>
        </a:graphic>
      </p:graphicFrame>
      <p:pic>
        <p:nvPicPr>
          <p:cNvPr id="13" name="صورة 31">
            <a:extLst>
              <a:ext uri="{FF2B5EF4-FFF2-40B4-BE49-F238E27FC236}">
                <a16:creationId xmlns:a16="http://schemas.microsoft.com/office/drawing/2014/main" xmlns="" id="{A2E4CAA9-4788-45FD-9023-5FFFBA8064FC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4807" y="1"/>
            <a:ext cx="6037193" cy="4075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238214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621234"/>
            <a:ext cx="8911687" cy="1280890"/>
          </a:xfrm>
        </p:spPr>
        <p:txBody>
          <a:bodyPr/>
          <a:lstStyle/>
          <a:p>
            <a:r>
              <a:rPr lang="en-GB" dirty="0"/>
              <a:t>Structural design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0156" y="1540189"/>
            <a:ext cx="9209986" cy="3777622"/>
          </a:xfrm>
        </p:spPr>
        <p:txBody>
          <a:bodyPr/>
          <a:lstStyle/>
          <a:p>
            <a:r>
              <a:rPr lang="en-US" sz="2200" b="1" dirty="0">
                <a:latin typeface="Andalus" panose="02020603050405020304" pitchFamily="18" charset="-78"/>
                <a:cs typeface="Andalus" panose="02020603050405020304" pitchFamily="18" charset="-78"/>
              </a:rPr>
              <a:t>Deflection check:</a:t>
            </a:r>
            <a:endParaRPr lang="en-US" dirty="0"/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Immediate deflection.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This check from live load for critical slab 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30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0397" y="2123910"/>
            <a:ext cx="5444150" cy="31939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1687420" y="2982196"/>
            <a:ext cx="4408579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Max allowable deflection =25 mm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Max deflection from ETAB = 9.9mm </a:t>
            </a:r>
          </a:p>
          <a:p>
            <a:endParaRPr lang="en-US" dirty="0"/>
          </a:p>
          <a:p>
            <a:r>
              <a:rPr lang="en-US" dirty="0">
                <a:latin typeface="Century Gothic" panose="020B0502020202020204" pitchFamily="34" charset="0"/>
              </a:rPr>
              <a:t>→</a:t>
            </a:r>
            <a:r>
              <a:rPr lang="en-US" dirty="0"/>
              <a:t>the check is ok.</a:t>
            </a:r>
            <a:endParaRPr lang="ar-SA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xmlns="" id="{9470DDC7-E5E1-44E0-9A42-E02E1C292A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891452" y="6130437"/>
            <a:ext cx="2616444" cy="370396"/>
          </a:xfrm>
        </p:spPr>
        <p:txBody>
          <a:bodyPr vert="horz" lIns="91440" tIns="45720" rIns="91440" bIns="45720" rtlCol="0" anchor="ctr"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pPr/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47608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633495"/>
            <a:ext cx="8911687" cy="849076"/>
          </a:xfrm>
        </p:spPr>
        <p:txBody>
          <a:bodyPr/>
          <a:lstStyle/>
          <a:p>
            <a:r>
              <a:rPr lang="en-GB" dirty="0"/>
              <a:t>Structural design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0156" y="1540189"/>
            <a:ext cx="8915400" cy="3777622"/>
          </a:xfrm>
        </p:spPr>
        <p:txBody>
          <a:bodyPr>
            <a:normAutofit/>
          </a:bodyPr>
          <a:lstStyle/>
          <a:p>
            <a:r>
              <a:rPr lang="en-US" sz="2200" b="1" dirty="0">
                <a:latin typeface="Andalus" panose="02020603050405020304" pitchFamily="18" charset="-78"/>
                <a:cs typeface="Andalus" panose="02020603050405020304" pitchFamily="18" charset="-78"/>
              </a:rPr>
              <a:t>Period check (model1)</a:t>
            </a:r>
          </a:p>
          <a:p>
            <a:pPr marL="0" indent="0">
              <a:buNone/>
            </a:pPr>
            <a:r>
              <a:rPr lang="en-US" b="1" dirty="0">
                <a:latin typeface="Andalus" panose="02020603050405020304" pitchFamily="18" charset="-78"/>
                <a:cs typeface="Andalus" panose="02020603050405020304" pitchFamily="18" charset="-78"/>
              </a:rPr>
              <a:t>T manual=0.676 sec</a:t>
            </a:r>
          </a:p>
          <a:p>
            <a:pPr marL="0" indent="0">
              <a:buNone/>
            </a:pPr>
            <a:r>
              <a:rPr lang="en-US" b="1" dirty="0">
                <a:latin typeface="Andalus" panose="02020603050405020304" pitchFamily="18" charset="-78"/>
                <a:cs typeface="Andalus" panose="02020603050405020304" pitchFamily="18" charset="-78"/>
              </a:rPr>
              <a:t>T Etab=0.607 sec</a:t>
            </a:r>
          </a:p>
          <a:p>
            <a:pPr marL="0" indent="0">
              <a:buNone/>
            </a:pPr>
            <a:r>
              <a:rPr lang="en-US" b="1" dirty="0">
                <a:latin typeface="Andalus" panose="02020603050405020304" pitchFamily="18" charset="-78"/>
                <a:cs typeface="Andalus" panose="02020603050405020304" pitchFamily="18" charset="-78"/>
              </a:rPr>
              <a:t>T </a:t>
            </a:r>
            <a:r>
              <a:rPr lang="en-US" b="1" dirty="0" err="1">
                <a:latin typeface="Andalus" panose="02020603050405020304" pitchFamily="18" charset="-78"/>
                <a:cs typeface="Andalus" panose="02020603050405020304" pitchFamily="18" charset="-78"/>
              </a:rPr>
              <a:t>etabs</a:t>
            </a:r>
            <a:r>
              <a:rPr lang="en-US" b="1" dirty="0">
                <a:latin typeface="Andalus" panose="02020603050405020304" pitchFamily="18" charset="-78"/>
                <a:cs typeface="Andalus" panose="02020603050405020304" pitchFamily="18" charset="-78"/>
              </a:rPr>
              <a:t> &lt; T manual→ So the check is ok.</a:t>
            </a:r>
            <a:endParaRPr lang="ar-SA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31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2725" y="1540189"/>
            <a:ext cx="5878377" cy="439009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Date Placeholder 3">
            <a:extLst>
              <a:ext uri="{FF2B5EF4-FFF2-40B4-BE49-F238E27FC236}">
                <a16:creationId xmlns:a16="http://schemas.microsoft.com/office/drawing/2014/main" xmlns="" id="{CF367E52-281E-497B-AD05-4E932B2956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891452" y="6130437"/>
            <a:ext cx="2616444" cy="370396"/>
          </a:xfrm>
        </p:spPr>
        <p:txBody>
          <a:bodyPr vert="horz" lIns="91440" tIns="45720" rIns="91440" bIns="45720" rtlCol="0" anchor="ctr"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pPr/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195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633495"/>
            <a:ext cx="8911687" cy="1280890"/>
          </a:xfrm>
        </p:spPr>
        <p:txBody>
          <a:bodyPr/>
          <a:lstStyle/>
          <a:p>
            <a:r>
              <a:rPr lang="en-GB" dirty="0"/>
              <a:t>Structural design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0156" y="1540189"/>
            <a:ext cx="8915400" cy="3777622"/>
          </a:xfrm>
        </p:spPr>
        <p:txBody>
          <a:bodyPr/>
          <a:lstStyle/>
          <a:p>
            <a:r>
              <a:rPr lang="en-US" sz="2200" b="1" dirty="0"/>
              <a:t>Base shear check (model1):</a:t>
            </a:r>
          </a:p>
          <a:p>
            <a:pPr marL="0" indent="0">
              <a:buNone/>
            </a:pPr>
            <a:r>
              <a:rPr lang="sv-SE" dirty="0"/>
              <a:t>Vx = 7672 KN.</a:t>
            </a:r>
          </a:p>
          <a:p>
            <a:pPr marL="0" indent="0">
              <a:buNone/>
            </a:pPr>
            <a:r>
              <a:rPr lang="sv-SE" dirty="0"/>
              <a:t>Vy = 8731.6 KN.</a:t>
            </a:r>
          </a:p>
          <a:p>
            <a:pPr marL="0" indent="0">
              <a:buNone/>
            </a:pPr>
            <a:endParaRPr lang="sv-SE" dirty="0"/>
          </a:p>
          <a:p>
            <a:pPr marL="0" indent="0">
              <a:buNone/>
            </a:pP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32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6777700"/>
              </p:ext>
            </p:extLst>
          </p:nvPr>
        </p:nvGraphicFramePr>
        <p:xfrm>
          <a:off x="2704621" y="3059497"/>
          <a:ext cx="6192479" cy="2988710"/>
        </p:xfrm>
        <a:graphic>
          <a:graphicData uri="http://schemas.openxmlformats.org/drawingml/2006/table">
            <a:tbl>
              <a:tblPr rtl="1" firstRow="1" firstCol="1" bandRow="1">
                <a:tableStyleId>{1FECB4D8-DB02-4DC6-A0A2-4F2EBAE1DC90}</a:tableStyleId>
              </a:tblPr>
              <a:tblGrid>
                <a:gridCol w="167215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0572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3886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87573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73666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FZ (KN)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FY (KN)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FX (KN)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Load Case/Combo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6833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800">
                          <a:effectLst/>
                        </a:rPr>
                        <a:t>28884.0982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800">
                          <a:effectLst/>
                        </a:rPr>
                        <a:t>-0.0048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800">
                          <a:effectLst/>
                        </a:rPr>
                        <a:t>0.0317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Dead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5094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800">
                          <a:effectLst/>
                        </a:rPr>
                        <a:t>11000.3638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800">
                          <a:effectLst/>
                        </a:rPr>
                        <a:t>-0.0014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800">
                          <a:effectLst/>
                        </a:rPr>
                        <a:t>0.0255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Live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0433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800">
                          <a:effectLst/>
                        </a:rPr>
                        <a:t>48406.0013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-0.0059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800">
                          <a:effectLst/>
                        </a:rPr>
                        <a:t>0.05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SID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6011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800">
                          <a:effectLst/>
                        </a:rPr>
                        <a:t>7.113E-06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800">
                          <a:effectLst/>
                        </a:rPr>
                        <a:t>3541.5574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800">
                          <a:effectLst/>
                        </a:rPr>
                        <a:t>7672.0103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effectLst/>
                        </a:rPr>
                        <a:t>EQx</a:t>
                      </a:r>
                      <a:r>
                        <a:rPr lang="en-GB" sz="1800" dirty="0">
                          <a:effectLst/>
                        </a:rPr>
                        <a:t> Max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6833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800">
                          <a:effectLst/>
                        </a:rPr>
                        <a:t>2.329E-05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800">
                          <a:effectLst/>
                        </a:rPr>
                        <a:t>8731.7853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800">
                          <a:effectLst/>
                        </a:rPr>
                        <a:t>4608.3174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effectLst/>
                        </a:rPr>
                        <a:t>EQy</a:t>
                      </a:r>
                      <a:r>
                        <a:rPr lang="en-GB" sz="1800" dirty="0">
                          <a:effectLst/>
                        </a:rPr>
                        <a:t> Max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Date Placeholder 3">
            <a:extLst>
              <a:ext uri="{FF2B5EF4-FFF2-40B4-BE49-F238E27FC236}">
                <a16:creationId xmlns:a16="http://schemas.microsoft.com/office/drawing/2014/main" xmlns="" id="{9CB78DD8-F69E-4FBB-B035-73D31EEF630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891452" y="6130437"/>
            <a:ext cx="2616444" cy="370396"/>
          </a:xfrm>
        </p:spPr>
        <p:txBody>
          <a:bodyPr vert="horz" lIns="91440" tIns="45720" rIns="91440" bIns="45720" rtlCol="0" anchor="ctr"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pPr/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55674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7604" y="613964"/>
            <a:ext cx="8911687" cy="1280890"/>
          </a:xfrm>
        </p:spPr>
        <p:txBody>
          <a:bodyPr/>
          <a:lstStyle/>
          <a:p>
            <a:r>
              <a:rPr lang="en-GB" dirty="0"/>
              <a:t>Structural design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6212" y="1540189"/>
            <a:ext cx="8915400" cy="3777622"/>
          </a:xfrm>
        </p:spPr>
        <p:txBody>
          <a:bodyPr>
            <a:normAutofit/>
          </a:bodyPr>
          <a:lstStyle/>
          <a:p>
            <a:r>
              <a:rPr lang="en-US" sz="2200" b="1" dirty="0">
                <a:latin typeface="Andalus" panose="02020603050405020304" pitchFamily="18" charset="-78"/>
                <a:cs typeface="Andalus" panose="02020603050405020304" pitchFamily="18" charset="-78"/>
              </a:rPr>
              <a:t>Drift check (model1):</a:t>
            </a:r>
          </a:p>
          <a:p>
            <a:endParaRPr lang="en-US" sz="22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ar-SA" sz="22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33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6677201"/>
              </p:ext>
            </p:extLst>
          </p:nvPr>
        </p:nvGraphicFramePr>
        <p:xfrm>
          <a:off x="1830388" y="2301338"/>
          <a:ext cx="9296252" cy="3329799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60087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8677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3455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3469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10159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856416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979007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101599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1100736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</a:tblGrid>
              <a:tr h="1093843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story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Height (mm)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err="1">
                          <a:effectLst/>
                        </a:rPr>
                        <a:t>Displacment</a:t>
                      </a:r>
                      <a:r>
                        <a:rPr lang="en-GB" sz="1400" dirty="0">
                          <a:effectLst/>
                        </a:rPr>
                        <a:t> X( mm)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Displacment Y mm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Drift Xmm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Drift Y mm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Delta X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Delta Y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Delta -limit(mm)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58989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4500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1.23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0.24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1.23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0.24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4.74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0.93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90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58989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3500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3.52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3.37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2.29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3.13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8.82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12.06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70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58989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3500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7.13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6.8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3.61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3.43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13.9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13.21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70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58989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3500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11.25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9.75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4.12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2.95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15.87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11.3575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70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7" name="Date Placeholder 3">
            <a:extLst>
              <a:ext uri="{FF2B5EF4-FFF2-40B4-BE49-F238E27FC236}">
                <a16:creationId xmlns:a16="http://schemas.microsoft.com/office/drawing/2014/main" xmlns="" id="{5E17992B-849C-47D4-A144-3B6D59E4A93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891452" y="6130437"/>
            <a:ext cx="2616444" cy="370396"/>
          </a:xfrm>
        </p:spPr>
        <p:txBody>
          <a:bodyPr vert="horz" lIns="91440" tIns="45720" rIns="91440" bIns="45720" rtlCol="0" anchor="ctr"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pPr/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283625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147337"/>
            <a:ext cx="8911687" cy="1280890"/>
          </a:xfrm>
        </p:spPr>
        <p:txBody>
          <a:bodyPr/>
          <a:lstStyle/>
          <a:p>
            <a:r>
              <a:rPr lang="en-GB" dirty="0"/>
              <a:t>Structural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137004" y="6130437"/>
            <a:ext cx="3370892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34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306830" y="1526152"/>
            <a:ext cx="4915601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latin typeface="Andalus" panose="02020603050405020304" pitchFamily="18" charset="-78"/>
                <a:cs typeface="Andalus" panose="02020603050405020304" pitchFamily="18" charset="-78"/>
              </a:rPr>
              <a:t>Two way ribbed slab 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306830" y="2214503"/>
            <a:ext cx="4660958" cy="1128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b="1" dirty="0"/>
              <a:t>Thickness = 40cm </a:t>
            </a:r>
          </a:p>
          <a:p>
            <a:pPr>
              <a:lnSpc>
                <a:spcPct val="150000"/>
              </a:lnSpc>
            </a:pPr>
            <a:endParaRPr lang="en-GB" sz="24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9825" y="2545703"/>
            <a:ext cx="7574357" cy="27861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Rectangle 8"/>
          <p:cNvSpPr/>
          <p:nvPr/>
        </p:nvSpPr>
        <p:spPr>
          <a:xfrm>
            <a:off x="1306830" y="2687053"/>
            <a:ext cx="293381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200000"/>
              </a:lnSpc>
            </a:pPr>
            <a:r>
              <a:rPr lang="en-GB" sz="2000" b="1" dirty="0">
                <a:solidFill>
                  <a:prstClr val="black"/>
                </a:solidFill>
              </a:rPr>
              <a:t>As shrinkage = 3Ø8/m</a:t>
            </a:r>
            <a:endParaRPr lang="en-US" sz="2000" b="1" dirty="0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363621" y="3214084"/>
            <a:ext cx="1503938" cy="6099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200000"/>
              </a:lnSpc>
            </a:pPr>
            <a:r>
              <a:rPr lang="en-GB" sz="2000" b="1" dirty="0">
                <a:solidFill>
                  <a:prstClr val="black"/>
                </a:solidFill>
              </a:rPr>
              <a:t>As = 2Ø12 </a:t>
            </a:r>
          </a:p>
        </p:txBody>
      </p:sp>
    </p:spTree>
    <p:extLst>
      <p:ext uri="{BB962C8B-B14F-4D97-AF65-F5344CB8AC3E}">
        <p14:creationId xmlns:p14="http://schemas.microsoft.com/office/powerpoint/2010/main" val="2327223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608124"/>
            <a:ext cx="8911687" cy="1280890"/>
          </a:xfrm>
        </p:spPr>
        <p:txBody>
          <a:bodyPr/>
          <a:lstStyle/>
          <a:p>
            <a:r>
              <a:rPr lang="en-GB" dirty="0"/>
              <a:t>Structural design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6443" y="1489457"/>
            <a:ext cx="8915400" cy="3777622"/>
          </a:xfrm>
        </p:spPr>
        <p:txBody>
          <a:bodyPr/>
          <a:lstStyle/>
          <a:p>
            <a:pPr lvl="0">
              <a:buClr>
                <a:srgbClr val="353535"/>
              </a:buClr>
            </a:pPr>
            <a:r>
              <a:rPr lang="en-US" sz="2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Beams reinforcement and details:</a:t>
            </a:r>
          </a:p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35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3678" y="1889014"/>
            <a:ext cx="8937511" cy="21703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3678" y="4349936"/>
            <a:ext cx="9004572" cy="17984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Date Placeholder 3">
            <a:extLst>
              <a:ext uri="{FF2B5EF4-FFF2-40B4-BE49-F238E27FC236}">
                <a16:creationId xmlns:a16="http://schemas.microsoft.com/office/drawing/2014/main" xmlns="" id="{2FC2621F-0234-4217-BE20-3FA57F6EBA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891452" y="6130437"/>
            <a:ext cx="2616444" cy="370396"/>
          </a:xfrm>
        </p:spPr>
        <p:txBody>
          <a:bodyPr vert="horz" lIns="91440" tIns="45720" rIns="91440" bIns="45720" rtlCol="0" anchor="ctr"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pPr/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991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9434190"/>
              </p:ext>
            </p:extLst>
          </p:nvPr>
        </p:nvGraphicFramePr>
        <p:xfrm>
          <a:off x="684104" y="2822773"/>
          <a:ext cx="11280244" cy="3492862"/>
        </p:xfrm>
        <a:graphic>
          <a:graphicData uri="http://schemas.openxmlformats.org/drawingml/2006/table">
            <a:tbl>
              <a:tblPr rtl="1" firstRow="1" bandRow="1">
                <a:tableStyleId>{1FECB4D8-DB02-4DC6-A0A2-4F2EBAE1DC90}</a:tableStyleId>
              </a:tblPr>
              <a:tblGrid>
                <a:gridCol w="151946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769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5447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2631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6256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21132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532828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098158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1098158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</a:tblGrid>
              <a:tr h="1127044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Zone B length</a:t>
                      </a:r>
                    </a:p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1-8mm/150mm</a:t>
                      </a:r>
                    </a:p>
                    <a:p>
                      <a:pPr algn="l" rtl="0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600" u="none" strike="noStrike" dirty="0">
                          <a:effectLst/>
                        </a:rPr>
                        <a:t>Zone A length</a:t>
                      </a:r>
                    </a:p>
                    <a:p>
                      <a:pPr algn="l" rtl="0" fontAlgn="b"/>
                      <a:r>
                        <a:rPr lang="en-US" sz="1600" u="none" strike="noStrike" dirty="0">
                          <a:effectLst/>
                        </a:rPr>
                        <a:t>1-8mm/100mm</a:t>
                      </a:r>
                    </a:p>
                    <a:p>
                      <a:pPr algn="l" rtl="0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600" u="none" strike="noStrike" dirty="0">
                          <a:effectLst/>
                        </a:rPr>
                        <a:t>F- length(m)</a:t>
                      </a:r>
                    </a:p>
                    <a:p>
                      <a:pPr algn="l" rtl="0" fontAlgn="b"/>
                      <a:r>
                        <a:rPr lang="en-US" sz="1600" u="none" strike="noStrike" dirty="0">
                          <a:effectLst/>
                        </a:rPr>
                        <a:t>3-16mm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600" u="none" strike="noStrike" dirty="0">
                          <a:effectLst/>
                        </a:rPr>
                        <a:t>E-</a:t>
                      </a:r>
                      <a:r>
                        <a:rPr lang="en-US" sz="1600" u="none" strike="noStrike" baseline="0" dirty="0">
                          <a:effectLst/>
                        </a:rPr>
                        <a:t> </a:t>
                      </a:r>
                      <a:r>
                        <a:rPr lang="en-US" sz="1600" u="none" strike="noStrike" dirty="0">
                          <a:effectLst/>
                        </a:rPr>
                        <a:t>length(m)</a:t>
                      </a:r>
                    </a:p>
                    <a:p>
                      <a:pPr algn="l" rtl="0" fontAlgn="b"/>
                      <a:r>
                        <a:rPr lang="en-US" sz="1600" u="none" strike="noStrike" dirty="0">
                          <a:effectLst/>
                        </a:rPr>
                        <a:t>2-16mm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600" u="none" strike="noStrike" dirty="0">
                          <a:effectLst/>
                        </a:rPr>
                        <a:t>c-length(m)</a:t>
                      </a:r>
                    </a:p>
                    <a:p>
                      <a:pPr algn="l" rtl="0" fontAlgn="b"/>
                      <a:r>
                        <a:rPr lang="en-US" sz="1600" u="none" strike="noStrike" dirty="0">
                          <a:effectLst/>
                        </a:rPr>
                        <a:t>2-16mm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600" u="none" strike="noStrike" dirty="0">
                          <a:effectLst/>
                        </a:rPr>
                        <a:t>A-length(m)</a:t>
                      </a:r>
                    </a:p>
                    <a:p>
                      <a:pPr algn="l" rtl="0" fontAlgn="b"/>
                      <a:r>
                        <a:rPr lang="en-US" sz="1600" u="none" strike="noStrike" dirty="0">
                          <a:effectLst/>
                        </a:rPr>
                        <a:t>3-16mm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rtl="1"/>
                      <a:endParaRPr lang="ar-SA" sz="1600" dirty="0"/>
                    </a:p>
                    <a:p>
                      <a:pPr rtl="1"/>
                      <a:r>
                        <a:rPr lang="en-US" sz="1600" dirty="0"/>
                        <a:t>Beam dimension</a:t>
                      </a:r>
                    </a:p>
                    <a:p>
                      <a:pPr rtl="1"/>
                      <a:r>
                        <a:rPr lang="en-US" sz="1600" dirty="0"/>
                        <a:t>(cm)</a:t>
                      </a:r>
                      <a:endParaRPr lang="ar-SA" sz="1600" b="0" dirty="0">
                        <a:solidFill>
                          <a:schemeClr val="tx1"/>
                        </a:solidFill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600" u="none" strike="noStrike" dirty="0">
                          <a:effectLst/>
                        </a:rPr>
                        <a:t>beam length(m)</a:t>
                      </a:r>
                    </a:p>
                    <a:p>
                      <a:pPr algn="l" rtl="0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u="none" strike="noStrike" dirty="0">
                          <a:effectLst/>
                        </a:rPr>
                        <a:t>Beam Number</a:t>
                      </a:r>
                    </a:p>
                    <a:p>
                      <a:pPr algn="ctr" rtl="0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94303"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1600" u="none" strike="noStrike">
                          <a:effectLst/>
                        </a:rPr>
                        <a:t>3.4</a:t>
                      </a:r>
                      <a:endParaRPr lang="ar-SA" sz="1600" b="0" i="0" u="none" strike="noStrike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1600" u="none" strike="noStrike">
                          <a:effectLst/>
                        </a:rPr>
                        <a:t>0.8</a:t>
                      </a:r>
                      <a:endParaRPr lang="ar-SA" sz="1600" b="0" i="0" u="none" strike="noStrike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1600" u="none" strike="noStrike">
                          <a:effectLst/>
                        </a:rPr>
                        <a:t>6.6</a:t>
                      </a:r>
                      <a:endParaRPr lang="ar-SA" sz="1600" b="0" i="0" u="none" strike="noStrike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1600" u="none" strike="noStrike" dirty="0">
                          <a:effectLst/>
                        </a:rPr>
                        <a:t>3.7</a:t>
                      </a:r>
                      <a:endParaRPr lang="ar-SA" sz="1600" b="0" i="0" u="none" strike="noStrike" dirty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1600" u="none" strike="noStrike" dirty="0">
                          <a:effectLst/>
                        </a:rPr>
                        <a:t>3.9</a:t>
                      </a:r>
                      <a:endParaRPr lang="ar-SA" sz="1600" b="0" i="0" u="none" strike="noStrike" dirty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1600" u="none" strike="noStrike" dirty="0">
                          <a:effectLst/>
                        </a:rPr>
                        <a:t>2.3</a:t>
                      </a:r>
                      <a:endParaRPr lang="ar-SA" sz="1600" b="0" i="0" u="none" strike="noStrike" dirty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600" dirty="0"/>
                        <a:t>60*40</a:t>
                      </a:r>
                      <a:endParaRPr lang="ar-SA" sz="1600" dirty="0"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1600" u="none" strike="noStrike" dirty="0">
                          <a:effectLst/>
                        </a:rPr>
                        <a:t>5</a:t>
                      </a:r>
                      <a:endParaRPr lang="ar-SA" sz="1600" b="0" i="0" u="none" strike="noStrike" dirty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1600" u="none" strike="noStrike" dirty="0">
                          <a:effectLst/>
                        </a:rPr>
                        <a:t>1</a:t>
                      </a:r>
                      <a:endParaRPr lang="ar-SA" sz="1600" b="0" i="0" u="none" strike="noStrike" dirty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94303"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1600" u="none" strike="noStrike">
                          <a:effectLst/>
                        </a:rPr>
                        <a:t>0.6</a:t>
                      </a:r>
                      <a:endParaRPr lang="ar-SA" sz="1600" b="0" i="0" u="none" strike="noStrike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1600" u="none" strike="noStrike">
                          <a:effectLst/>
                        </a:rPr>
                        <a:t>0.8</a:t>
                      </a:r>
                      <a:endParaRPr lang="ar-SA" sz="1600" b="0" i="0" u="none" strike="noStrike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1600" u="none" strike="noStrike">
                          <a:effectLst/>
                        </a:rPr>
                        <a:t>3.8</a:t>
                      </a:r>
                      <a:endParaRPr lang="ar-SA" sz="1600" b="0" i="0" u="none" strike="noStrike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1600" u="none" strike="noStrike" dirty="0">
                          <a:effectLst/>
                        </a:rPr>
                        <a:t>2.5</a:t>
                      </a:r>
                      <a:endParaRPr lang="ar-SA" sz="1600" b="0" i="0" u="none" strike="noStrike" dirty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1600" u="none" strike="noStrike" dirty="0">
                          <a:effectLst/>
                        </a:rPr>
                        <a:t>2</a:t>
                      </a:r>
                      <a:endParaRPr lang="ar-SA" sz="1600" b="0" i="0" u="none" strike="noStrike" dirty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1600" u="none" strike="noStrike" dirty="0">
                          <a:effectLst/>
                        </a:rPr>
                        <a:t>1.6</a:t>
                      </a:r>
                      <a:endParaRPr lang="ar-SA" sz="1600" b="0" i="0" u="none" strike="noStrike" dirty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60*40</a:t>
                      </a:r>
                      <a:endParaRPr lang="ar-SA" sz="1600" dirty="0"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1600" u="none" strike="noStrike" dirty="0">
                          <a:effectLst/>
                        </a:rPr>
                        <a:t>2.2</a:t>
                      </a:r>
                      <a:endParaRPr lang="ar-SA" sz="1600" b="0" i="0" u="none" strike="noStrike" dirty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1600" u="none" strike="noStrike" dirty="0">
                          <a:effectLst/>
                        </a:rPr>
                        <a:t>2</a:t>
                      </a:r>
                      <a:endParaRPr lang="ar-SA" sz="1600" b="0" i="0" u="none" strike="noStrike" dirty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94303"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1600" u="none" strike="noStrike">
                          <a:effectLst/>
                        </a:rPr>
                        <a:t>0.4</a:t>
                      </a:r>
                      <a:endParaRPr lang="ar-SA" sz="1600" b="0" i="0" u="none" strike="noStrike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1600" u="none" strike="noStrike">
                          <a:effectLst/>
                        </a:rPr>
                        <a:t>0.8</a:t>
                      </a:r>
                      <a:endParaRPr lang="ar-SA" sz="1600" b="0" i="0" u="none" strike="noStrike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1600" u="none" strike="noStrike">
                          <a:effectLst/>
                        </a:rPr>
                        <a:t>3.6</a:t>
                      </a:r>
                      <a:endParaRPr lang="ar-SA" sz="1600" b="0" i="0" u="none" strike="noStrike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1600" u="none" strike="noStrike" dirty="0">
                          <a:effectLst/>
                        </a:rPr>
                        <a:t>2.4</a:t>
                      </a:r>
                      <a:endParaRPr lang="ar-SA" sz="1600" b="0" i="0" u="none" strike="noStrike" dirty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1600" u="none" strike="noStrike" dirty="0">
                          <a:effectLst/>
                        </a:rPr>
                        <a:t>1.9</a:t>
                      </a:r>
                      <a:endParaRPr lang="ar-SA" sz="1600" b="0" i="0" u="none" strike="noStrike" dirty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1600" u="none" strike="noStrike" dirty="0">
                          <a:effectLst/>
                        </a:rPr>
                        <a:t>1.5</a:t>
                      </a:r>
                      <a:endParaRPr lang="ar-SA" sz="1600" b="0" i="0" u="none" strike="noStrike" dirty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60*40</a:t>
                      </a:r>
                      <a:endParaRPr lang="ar-SA" sz="1600" dirty="0"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1600" u="none" strike="noStrike" dirty="0">
                          <a:effectLst/>
                        </a:rPr>
                        <a:t>2</a:t>
                      </a:r>
                      <a:endParaRPr lang="ar-SA" sz="1600" b="0" i="0" u="none" strike="noStrike" dirty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1600" u="none" strike="noStrike" dirty="0">
                          <a:effectLst/>
                        </a:rPr>
                        <a:t>3</a:t>
                      </a:r>
                      <a:endParaRPr lang="ar-SA" sz="1600" b="0" i="0" u="none" strike="noStrike" dirty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94303"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1600" u="none" strike="noStrike">
                          <a:effectLst/>
                        </a:rPr>
                        <a:t>5.9</a:t>
                      </a:r>
                      <a:endParaRPr lang="ar-SA" sz="1600" b="0" i="0" u="none" strike="noStrike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1600" u="none" strike="noStrike">
                          <a:effectLst/>
                        </a:rPr>
                        <a:t>0.8</a:t>
                      </a:r>
                      <a:endParaRPr lang="ar-SA" sz="1600" b="0" i="0" u="none" strike="noStrike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1600" u="none" strike="noStrike">
                          <a:effectLst/>
                        </a:rPr>
                        <a:t>9.1</a:t>
                      </a:r>
                      <a:endParaRPr lang="ar-SA" sz="1600" b="0" i="0" u="none" strike="noStrike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1600" u="none" strike="noStrike" dirty="0">
                          <a:effectLst/>
                        </a:rPr>
                        <a:t>4.7</a:t>
                      </a:r>
                      <a:endParaRPr lang="ar-SA" sz="1600" b="0" i="0" u="none" strike="noStrike" dirty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1600" u="none" strike="noStrike">
                          <a:effectLst/>
                        </a:rPr>
                        <a:t>5.6</a:t>
                      </a:r>
                      <a:endParaRPr lang="ar-SA" sz="1600" b="0" i="0" u="none" strike="noStrike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1600" u="none" strike="noStrike" dirty="0">
                          <a:effectLst/>
                        </a:rPr>
                        <a:t>2.9</a:t>
                      </a:r>
                      <a:endParaRPr lang="ar-SA" sz="1600" b="0" i="0" u="none" strike="noStrike" dirty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60*40</a:t>
                      </a:r>
                      <a:endParaRPr lang="ar-SA" sz="1600" dirty="0"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1600" u="none" strike="noStrike" dirty="0">
                          <a:effectLst/>
                        </a:rPr>
                        <a:t>7.5</a:t>
                      </a:r>
                      <a:endParaRPr lang="ar-SA" sz="1600" b="0" i="0" u="none" strike="noStrike" dirty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1600" u="none" strike="noStrike" dirty="0">
                          <a:effectLst/>
                        </a:rPr>
                        <a:t>4</a:t>
                      </a:r>
                      <a:endParaRPr lang="ar-SA" sz="1600" b="0" i="0" u="none" strike="noStrike" dirty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94303"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1600" u="none" strike="noStrike">
                          <a:effectLst/>
                        </a:rPr>
                        <a:t>0.3</a:t>
                      </a:r>
                      <a:endParaRPr lang="ar-SA" sz="1600" b="0" i="0" u="none" strike="noStrike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1600" u="none" strike="noStrike">
                          <a:effectLst/>
                        </a:rPr>
                        <a:t>0.8</a:t>
                      </a:r>
                      <a:endParaRPr lang="ar-SA" sz="1600" b="0" i="0" u="none" strike="noStrike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1600" u="none" strike="noStrike" dirty="0">
                          <a:effectLst/>
                        </a:rPr>
                        <a:t>3.5</a:t>
                      </a:r>
                      <a:endParaRPr lang="ar-SA" sz="1600" b="0" i="0" u="none" strike="noStrike" dirty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1600" u="none" strike="noStrike" dirty="0">
                          <a:effectLst/>
                        </a:rPr>
                        <a:t>2.4</a:t>
                      </a:r>
                      <a:endParaRPr lang="ar-SA" sz="1600" b="0" i="0" u="none" strike="noStrike" dirty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1600" u="none" strike="noStrike" dirty="0">
                          <a:effectLst/>
                        </a:rPr>
                        <a:t>1.8</a:t>
                      </a:r>
                      <a:endParaRPr lang="ar-SA" sz="1600" b="0" i="0" u="none" strike="noStrike" dirty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1600" u="none" strike="noStrike" dirty="0">
                          <a:effectLst/>
                        </a:rPr>
                        <a:t>1.5</a:t>
                      </a:r>
                      <a:endParaRPr lang="ar-SA" sz="1600" b="0" i="0" u="none" strike="noStrike" dirty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60*40</a:t>
                      </a:r>
                      <a:endParaRPr lang="ar-SA" sz="1600" dirty="0"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1600" u="none" strike="noStrike" dirty="0">
                          <a:effectLst/>
                        </a:rPr>
                        <a:t>1.9</a:t>
                      </a:r>
                      <a:endParaRPr lang="ar-SA" sz="1600" b="0" i="0" u="none" strike="noStrike" dirty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1600" u="none" strike="noStrike" dirty="0">
                          <a:effectLst/>
                        </a:rPr>
                        <a:t>5</a:t>
                      </a:r>
                      <a:endParaRPr lang="ar-SA" sz="1600" b="0" i="0" u="none" strike="noStrike" dirty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94303"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1600" u="none" strike="noStrike">
                          <a:effectLst/>
                        </a:rPr>
                        <a:t>2.4</a:t>
                      </a:r>
                      <a:endParaRPr lang="ar-SA" sz="1600" b="0" i="0" u="none" strike="noStrike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1600" u="none" strike="noStrike">
                          <a:effectLst/>
                        </a:rPr>
                        <a:t>0.8</a:t>
                      </a:r>
                      <a:endParaRPr lang="ar-SA" sz="1600" b="0" i="0" u="none" strike="noStrike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1600" u="none" strike="noStrike">
                          <a:effectLst/>
                        </a:rPr>
                        <a:t>5.6</a:t>
                      </a:r>
                      <a:endParaRPr lang="ar-SA" sz="1600" b="0" i="0" u="none" strike="noStrike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1600" u="none" strike="noStrike" dirty="0">
                          <a:effectLst/>
                        </a:rPr>
                        <a:t>3.2</a:t>
                      </a:r>
                      <a:endParaRPr lang="ar-SA" sz="1600" b="0" i="0" u="none" strike="noStrike" dirty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1600" u="none" strike="noStrike" dirty="0">
                          <a:effectLst/>
                        </a:rPr>
                        <a:t>3.2</a:t>
                      </a:r>
                      <a:endParaRPr lang="ar-SA" sz="1600" b="0" i="0" u="none" strike="noStrike" dirty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1600" u="none" strike="noStrike" dirty="0">
                          <a:effectLst/>
                        </a:rPr>
                        <a:t>2</a:t>
                      </a:r>
                      <a:endParaRPr lang="ar-SA" sz="1600" b="0" i="0" u="none" strike="noStrike" dirty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60*40</a:t>
                      </a:r>
                      <a:endParaRPr lang="ar-SA" sz="1600" dirty="0"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1600" u="none" strike="noStrike" dirty="0">
                          <a:effectLst/>
                        </a:rPr>
                        <a:t>4</a:t>
                      </a:r>
                      <a:endParaRPr lang="ar-SA" sz="1600" b="0" i="0" u="none" strike="noStrike" dirty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1600" u="none" strike="noStrike" dirty="0">
                          <a:effectLst/>
                        </a:rPr>
                        <a:t>6</a:t>
                      </a:r>
                      <a:endParaRPr lang="ar-SA" sz="1600" b="0" i="0" u="none" strike="noStrike" dirty="0">
                        <a:solidFill>
                          <a:srgbClr val="0000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36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4614" y="333862"/>
            <a:ext cx="10250434" cy="241821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Date Placeholder 3">
            <a:extLst>
              <a:ext uri="{FF2B5EF4-FFF2-40B4-BE49-F238E27FC236}">
                <a16:creationId xmlns:a16="http://schemas.microsoft.com/office/drawing/2014/main" xmlns="" id="{546E8A44-C9BF-4A6E-934D-41C621B7AE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60128" y="6315635"/>
            <a:ext cx="2616444" cy="370396"/>
          </a:xfrm>
        </p:spPr>
        <p:txBody>
          <a:bodyPr vert="horz" lIns="91440" tIns="45720" rIns="91440" bIns="45720" rtlCol="0" anchor="ctr"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pPr/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0086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599329"/>
            <a:ext cx="8911687" cy="1280890"/>
          </a:xfrm>
        </p:spPr>
        <p:txBody>
          <a:bodyPr/>
          <a:lstStyle/>
          <a:p>
            <a:r>
              <a:rPr lang="en-GB" dirty="0"/>
              <a:t>Structural design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6443" y="1468383"/>
            <a:ext cx="8915400" cy="3777622"/>
          </a:xfrm>
        </p:spPr>
        <p:txBody>
          <a:bodyPr>
            <a:normAutofit/>
          </a:bodyPr>
          <a:lstStyle/>
          <a:p>
            <a:r>
              <a:rPr lang="en-US" altLang="en-US" sz="2200" b="1" dirty="0">
                <a:latin typeface="Andalus" panose="02020603050405020304" pitchFamily="18" charset="-78"/>
                <a:cs typeface="Andalus" panose="02020603050405020304" pitchFamily="18" charset="-78"/>
              </a:rPr>
              <a:t>Columns reinforcement and details:</a:t>
            </a:r>
          </a:p>
          <a:p>
            <a:endParaRPr lang="en-US" altLang="en-US" sz="22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ar-SA" sz="22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43C27-27DE-49E8-AAA1-4A071E7B55B8}" type="datetime3">
              <a:rPr lang="en-US" smtClean="0"/>
              <a:t>20 May 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37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06448" y="1265355"/>
            <a:ext cx="3193391" cy="480403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1695" y="2083247"/>
            <a:ext cx="6978882" cy="31572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Date Placeholder 3">
            <a:extLst>
              <a:ext uri="{FF2B5EF4-FFF2-40B4-BE49-F238E27FC236}">
                <a16:creationId xmlns:a16="http://schemas.microsoft.com/office/drawing/2014/main" xmlns="" id="{2F71BA37-5175-4BD3-8E12-CF341E20498B}"/>
              </a:ext>
            </a:extLst>
          </p:cNvPr>
          <p:cNvSpPr txBox="1">
            <a:spLocks/>
          </p:cNvSpPr>
          <p:nvPr/>
        </p:nvSpPr>
        <p:spPr>
          <a:xfrm>
            <a:off x="8891452" y="6130437"/>
            <a:ext cx="2616444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EE43C27-27DE-49E8-AAA1-4A071E7B55B8}" type="datetime3">
              <a:rPr lang="en-US" sz="2000" b="1" smtClean="0">
                <a:solidFill>
                  <a:schemeClr val="accent1">
                    <a:lumMod val="50000"/>
                  </a:schemeClr>
                </a:solidFill>
              </a:rPr>
              <a:pPr/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54806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612862"/>
            <a:ext cx="8911687" cy="1280890"/>
          </a:xfrm>
        </p:spPr>
        <p:txBody>
          <a:bodyPr/>
          <a:lstStyle/>
          <a:p>
            <a:r>
              <a:rPr lang="en-GB" dirty="0"/>
              <a:t>Structural design 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38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5212" y="4073037"/>
            <a:ext cx="5723358" cy="2057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l="2628" t="7631" r="3499" b="9609"/>
          <a:stretch/>
        </p:blipFill>
        <p:spPr>
          <a:xfrm>
            <a:off x="1025212" y="1616048"/>
            <a:ext cx="5723358" cy="21075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51657" y="735193"/>
            <a:ext cx="4462617" cy="517602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Date Placeholder 3">
            <a:extLst>
              <a:ext uri="{FF2B5EF4-FFF2-40B4-BE49-F238E27FC236}">
                <a16:creationId xmlns:a16="http://schemas.microsoft.com/office/drawing/2014/main" xmlns="" id="{9DF75E33-60F5-4CA6-A2F5-8CA1FC9B490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891452" y="6130437"/>
            <a:ext cx="2616444" cy="370396"/>
          </a:xfrm>
        </p:spPr>
        <p:txBody>
          <a:bodyPr vert="horz" lIns="91440" tIns="45720" rIns="91440" bIns="45720" rtlCol="0" anchor="ctr"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pPr/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97410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646461"/>
            <a:ext cx="8911687" cy="1280890"/>
          </a:xfrm>
        </p:spPr>
        <p:txBody>
          <a:bodyPr/>
          <a:lstStyle/>
          <a:p>
            <a:r>
              <a:rPr lang="en-GB" dirty="0"/>
              <a:t>Structural design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6443" y="1716349"/>
            <a:ext cx="8915400" cy="3777622"/>
          </a:xfrm>
        </p:spPr>
        <p:txBody>
          <a:bodyPr>
            <a:normAutofit/>
          </a:bodyPr>
          <a:lstStyle/>
          <a:p>
            <a:r>
              <a:rPr lang="en-US" sz="2200" b="1" dirty="0">
                <a:latin typeface="Andalus" panose="02020603050405020304" pitchFamily="18" charset="-78"/>
                <a:cs typeface="Andalus" panose="02020603050405020304" pitchFamily="18" charset="-78"/>
              </a:rPr>
              <a:t>Shear walls reinforcement and Details:</a:t>
            </a:r>
            <a:endParaRPr lang="ar-SA" sz="22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39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1617" y="2398955"/>
            <a:ext cx="3697605" cy="39166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7366" y="2487086"/>
            <a:ext cx="4244197" cy="325215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Date Placeholder 3">
            <a:extLst>
              <a:ext uri="{FF2B5EF4-FFF2-40B4-BE49-F238E27FC236}">
                <a16:creationId xmlns:a16="http://schemas.microsoft.com/office/drawing/2014/main" xmlns="" id="{0802B97B-CE9D-412B-ACBD-1429114BBE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891452" y="6130437"/>
            <a:ext cx="2616444" cy="370396"/>
          </a:xfrm>
        </p:spPr>
        <p:txBody>
          <a:bodyPr vert="horz" lIns="91440" tIns="45720" rIns="91440" bIns="45720" rtlCol="0" anchor="ctr"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pPr/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77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147337"/>
            <a:ext cx="8911687" cy="1280890"/>
          </a:xfrm>
        </p:spPr>
        <p:txBody>
          <a:bodyPr/>
          <a:lstStyle/>
          <a:p>
            <a:r>
              <a:rPr lang="en-GB" dirty="0"/>
              <a:t>Architectural design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666686" y="860519"/>
            <a:ext cx="25167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latin typeface="Andalus" panose="02020603050405020304" pitchFamily="18" charset="-78"/>
                <a:cs typeface="Andalus" panose="02020603050405020304" pitchFamily="18" charset="-78"/>
              </a:rPr>
              <a:t>School site</a:t>
            </a:r>
            <a:endParaRPr lang="en-US" sz="32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441CB7E0-E02C-45B3-B458-407F11CE195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6" t="429"/>
          <a:stretch/>
        </p:blipFill>
        <p:spPr>
          <a:xfrm>
            <a:off x="1696038" y="1428227"/>
            <a:ext cx="8527228" cy="506877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Date Placeholder 3">
            <a:extLst>
              <a:ext uri="{FF2B5EF4-FFF2-40B4-BE49-F238E27FC236}">
                <a16:creationId xmlns:a16="http://schemas.microsoft.com/office/drawing/2014/main" xmlns="" id="{5C9D9B11-8503-4D92-AFB3-57B549DEB35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78625" y="6340267"/>
            <a:ext cx="2616444" cy="370396"/>
          </a:xfrm>
        </p:spPr>
        <p:txBody>
          <a:bodyPr vert="horz" lIns="91440" tIns="45720" rIns="91440" bIns="45720" rtlCol="0" anchor="ctr"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pPr/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سهم للأسفل 2"/>
          <p:cNvSpPr/>
          <p:nvPr/>
        </p:nvSpPr>
        <p:spPr>
          <a:xfrm rot="11460362">
            <a:off x="3038937" y="2022215"/>
            <a:ext cx="368300" cy="5851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553019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628010"/>
            <a:ext cx="8911687" cy="1280890"/>
          </a:xfrm>
        </p:spPr>
        <p:txBody>
          <a:bodyPr/>
          <a:lstStyle/>
          <a:p>
            <a:r>
              <a:rPr lang="en-GB" dirty="0"/>
              <a:t>Structural design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6443" y="1458897"/>
            <a:ext cx="8915400" cy="3777622"/>
          </a:xfrm>
        </p:spPr>
        <p:txBody>
          <a:bodyPr/>
          <a:lstStyle/>
          <a:p>
            <a:r>
              <a:rPr lang="en-US" dirty="0"/>
              <a:t>Foundations(model1):</a:t>
            </a:r>
          </a:p>
          <a:p>
            <a:pPr marL="0" indent="0">
              <a:buNone/>
            </a:pPr>
            <a:r>
              <a:rPr lang="en-US" dirty="0"/>
              <a:t> 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40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7606" y="1268455"/>
            <a:ext cx="4355621" cy="55036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Date Placeholder 3">
            <a:extLst>
              <a:ext uri="{FF2B5EF4-FFF2-40B4-BE49-F238E27FC236}">
                <a16:creationId xmlns:a16="http://schemas.microsoft.com/office/drawing/2014/main" xmlns="" id="{63631DB0-F6A7-4CBE-8675-3465218C57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891452" y="6130437"/>
            <a:ext cx="2616444" cy="370396"/>
          </a:xfrm>
        </p:spPr>
        <p:txBody>
          <a:bodyPr vert="horz" lIns="91440" tIns="45720" rIns="91440" bIns="45720" rtlCol="0" anchor="ctr"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pPr/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558384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654654"/>
            <a:ext cx="8911687" cy="1280890"/>
          </a:xfrm>
        </p:spPr>
        <p:txBody>
          <a:bodyPr/>
          <a:lstStyle/>
          <a:p>
            <a:r>
              <a:rPr lang="en-GB" dirty="0"/>
              <a:t>Structural design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0156" y="1458898"/>
            <a:ext cx="8915400" cy="3777622"/>
          </a:xfrm>
        </p:spPr>
        <p:txBody>
          <a:bodyPr/>
          <a:lstStyle/>
          <a:p>
            <a:pPr lvl="0">
              <a:buClr>
                <a:srgbClr val="353535"/>
              </a:buClr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Foundations(model2):</a:t>
            </a:r>
          </a:p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41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5215" y="2230874"/>
            <a:ext cx="8781691" cy="360423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Date Placeholder 3">
            <a:extLst>
              <a:ext uri="{FF2B5EF4-FFF2-40B4-BE49-F238E27FC236}">
                <a16:creationId xmlns:a16="http://schemas.microsoft.com/office/drawing/2014/main" xmlns="" id="{38E0A1A5-05EB-4493-89B8-4DCE461E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891452" y="6130437"/>
            <a:ext cx="2616444" cy="370396"/>
          </a:xfrm>
        </p:spPr>
        <p:txBody>
          <a:bodyPr vert="horz" lIns="91440" tIns="45720" rIns="91440" bIns="45720" rtlCol="0" anchor="ctr"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pPr/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1405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600098"/>
            <a:ext cx="8911687" cy="1280890"/>
          </a:xfrm>
        </p:spPr>
        <p:txBody>
          <a:bodyPr/>
          <a:lstStyle/>
          <a:p>
            <a:r>
              <a:rPr lang="en-GB" dirty="0"/>
              <a:t>Structural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74034" y="6130437"/>
            <a:ext cx="2633861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42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555266" y="1240543"/>
            <a:ext cx="6096000" cy="15311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latin typeface="Andalus" panose="02020603050405020304" pitchFamily="18" charset="-78"/>
                <a:cs typeface="Andalus" panose="02020603050405020304" pitchFamily="18" charset="-78"/>
              </a:rPr>
              <a:t>Footing design</a:t>
            </a:r>
          </a:p>
          <a:p>
            <a:pPr>
              <a:lnSpc>
                <a:spcPct val="150000"/>
              </a:lnSpc>
            </a:pPr>
            <a:r>
              <a:rPr lang="en-US" sz="2000" dirty="0">
                <a:latin typeface="Andalus" panose="02020603050405020304" pitchFamily="18" charset="-78"/>
                <a:cs typeface="Andalus" panose="02020603050405020304" pitchFamily="18" charset="-78"/>
              </a:rPr>
              <a:t>Isolated footings are used:</a:t>
            </a:r>
          </a:p>
          <a:p>
            <a:pPr>
              <a:lnSpc>
                <a:spcPct val="150000"/>
              </a:lnSpc>
            </a:pPr>
            <a:endParaRPr lang="en-US" sz="20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778" t="3741" r="1592" b="7116"/>
          <a:stretch/>
        </p:blipFill>
        <p:spPr>
          <a:xfrm>
            <a:off x="531812" y="2349586"/>
            <a:ext cx="11333774" cy="345640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580013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4798" y="591509"/>
            <a:ext cx="8911687" cy="1280890"/>
          </a:xfrm>
        </p:spPr>
        <p:txBody>
          <a:bodyPr/>
          <a:lstStyle/>
          <a:p>
            <a:r>
              <a:rPr lang="en-GB" dirty="0"/>
              <a:t>Structural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33772" y="6130437"/>
            <a:ext cx="3174123" cy="370396"/>
          </a:xfrm>
        </p:spPr>
        <p:txBody>
          <a:bodyPr/>
          <a:lstStyle/>
          <a:p>
            <a:fld id="{AEE43C27-27DE-49E8-AAA1-4A071E7B55B8}" type="datetime3">
              <a:rPr lang="en-US" sz="2000" b="1" smtClean="0">
                <a:solidFill>
                  <a:schemeClr val="accent1">
                    <a:lumMod val="50000"/>
                  </a:schemeClr>
                </a:solidFill>
              </a:rPr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43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311579" y="1506036"/>
            <a:ext cx="42063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1" dirty="0">
                <a:latin typeface="Andalus" panose="02020603050405020304" pitchFamily="18" charset="-78"/>
                <a:cs typeface="Andalus" panose="02020603050405020304" pitchFamily="18" charset="-78"/>
              </a:rPr>
              <a:t>Steel umbrella:</a:t>
            </a:r>
            <a:endParaRPr lang="en-US" sz="28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10" name="Picture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4033" y="1231954"/>
            <a:ext cx="5341620" cy="442531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Rectangle 10"/>
          <p:cNvSpPr/>
          <p:nvPr/>
        </p:nvSpPr>
        <p:spPr>
          <a:xfrm>
            <a:off x="1311579" y="2079481"/>
            <a:ext cx="6096000" cy="199227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06000"/>
              </a:lnSpc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en-US" sz="2200" b="1" dirty="0">
                <a:latin typeface="Andalus" panose="02020603050405020304" pitchFamily="18" charset="-78"/>
                <a:ea typeface="Times New Roman" panose="02020603050405020304" pitchFamily="18" charset="0"/>
                <a:cs typeface="Andalus" panose="02020603050405020304" pitchFamily="18" charset="-78"/>
              </a:rPr>
              <a:t>Design assumptions: </a:t>
            </a:r>
          </a:p>
          <a:p>
            <a:pPr marL="51435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truss section is selected to be tube section (TUBO)</a:t>
            </a: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cover system Louvres</a:t>
            </a: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type of welded connection is E60xx</a:t>
            </a: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98164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668498"/>
            <a:ext cx="8911687" cy="1280890"/>
          </a:xfrm>
        </p:spPr>
        <p:txBody>
          <a:bodyPr/>
          <a:lstStyle/>
          <a:p>
            <a:r>
              <a:rPr lang="en-GB" dirty="0"/>
              <a:t>Structural design 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44</a:t>
            </a:fld>
            <a:endParaRPr lang="en-US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8808" y="1466152"/>
            <a:ext cx="5469147" cy="484948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Date Placeholder 3">
            <a:extLst>
              <a:ext uri="{FF2B5EF4-FFF2-40B4-BE49-F238E27FC236}">
                <a16:creationId xmlns:a16="http://schemas.microsoft.com/office/drawing/2014/main" xmlns="" id="{646AE034-8C77-4E9A-81BB-771A466F07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891452" y="6130437"/>
            <a:ext cx="2616444" cy="370396"/>
          </a:xfrm>
        </p:spPr>
        <p:txBody>
          <a:bodyPr vert="horz" lIns="91440" tIns="45720" rIns="91440" bIns="45720" rtlCol="0" anchor="ctr"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pPr/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501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5765" y="629163"/>
            <a:ext cx="8911687" cy="1280890"/>
          </a:xfrm>
        </p:spPr>
        <p:txBody>
          <a:bodyPr/>
          <a:lstStyle/>
          <a:p>
            <a:r>
              <a:rPr lang="en-GB" dirty="0"/>
              <a:t>Structural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09682" y="6130437"/>
            <a:ext cx="3498214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45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0823260"/>
              </p:ext>
            </p:extLst>
          </p:nvPr>
        </p:nvGraphicFramePr>
        <p:xfrm>
          <a:off x="1444743" y="2315412"/>
          <a:ext cx="4651257" cy="2522917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2370293">
                  <a:extLst>
                    <a:ext uri="{9D8B030D-6E8A-4147-A177-3AD203B41FA5}">
                      <a16:colId xmlns:a16="http://schemas.microsoft.com/office/drawing/2014/main" xmlns="" val="2073478673"/>
                    </a:ext>
                  </a:extLst>
                </a:gridCol>
                <a:gridCol w="2280964">
                  <a:extLst>
                    <a:ext uri="{9D8B030D-6E8A-4147-A177-3AD203B41FA5}">
                      <a16:colId xmlns:a16="http://schemas.microsoft.com/office/drawing/2014/main" xmlns="" val="4078454577"/>
                    </a:ext>
                  </a:extLst>
                </a:gridCol>
              </a:tblGrid>
              <a:tr h="75115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Load type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en-US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35913073"/>
                  </a:ext>
                </a:extLst>
              </a:tr>
              <a:tr h="59058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L.L (</a:t>
                      </a:r>
                      <a:r>
                        <a:rPr lang="en-US" sz="1600" dirty="0" err="1">
                          <a:effectLst/>
                        </a:rPr>
                        <a:t>kN</a:t>
                      </a:r>
                      <a:r>
                        <a:rPr lang="en-US" sz="1600" dirty="0">
                          <a:effectLst/>
                        </a:rPr>
                        <a:t>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3.75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979973665"/>
                  </a:ext>
                </a:extLst>
              </a:tr>
              <a:tr h="59058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W.L (</a:t>
                      </a:r>
                      <a:r>
                        <a:rPr lang="en-US" sz="1600" dirty="0" err="1">
                          <a:effectLst/>
                        </a:rPr>
                        <a:t>kN</a:t>
                      </a:r>
                      <a:r>
                        <a:rPr lang="en-US" sz="1600" dirty="0">
                          <a:effectLst/>
                        </a:rPr>
                        <a:t>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1.92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937335554"/>
                  </a:ext>
                </a:extLst>
              </a:tr>
              <a:tr h="59058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SID (</a:t>
                      </a:r>
                      <a:r>
                        <a:rPr lang="en-US" sz="1600" dirty="0" err="1">
                          <a:effectLst/>
                        </a:rPr>
                        <a:t>kN</a:t>
                      </a:r>
                      <a:r>
                        <a:rPr lang="en-US" sz="1600" dirty="0">
                          <a:effectLst/>
                        </a:rPr>
                        <a:t>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3.75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496183392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373752" y="1567600"/>
            <a:ext cx="49884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latin typeface="Andalus" panose="02020603050405020304" pitchFamily="18" charset="-78"/>
                <a:cs typeface="Andalus" panose="02020603050405020304" pitchFamily="18" charset="-78"/>
              </a:rPr>
              <a:t>Loads: </a:t>
            </a:r>
            <a:endParaRPr lang="en-US" sz="28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651208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672302"/>
            <a:ext cx="8911687" cy="1280890"/>
          </a:xfrm>
        </p:spPr>
        <p:txBody>
          <a:bodyPr/>
          <a:lstStyle/>
          <a:p>
            <a:r>
              <a:rPr lang="en-GB" dirty="0"/>
              <a:t>Structural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252750" y="6130437"/>
            <a:ext cx="3255146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46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495246" y="1491527"/>
            <a:ext cx="14895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Checks: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8552" y="1490684"/>
            <a:ext cx="5279365" cy="510226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1" name="Rectangle 20"/>
          <p:cNvSpPr/>
          <p:nvPr/>
        </p:nvSpPr>
        <p:spPr>
          <a:xfrm>
            <a:off x="1311579" y="2478159"/>
            <a:ext cx="285206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200" b="1" dirty="0">
                <a:latin typeface="Andalus" panose="02020603050405020304" pitchFamily="18" charset="-78"/>
                <a:cs typeface="Andalus" panose="02020603050405020304" pitchFamily="18" charset="-78"/>
              </a:rPr>
              <a:t>Compatibility check:</a:t>
            </a:r>
          </a:p>
        </p:txBody>
      </p:sp>
    </p:spTree>
    <p:extLst>
      <p:ext uri="{BB962C8B-B14F-4D97-AF65-F5344CB8AC3E}">
        <p14:creationId xmlns:p14="http://schemas.microsoft.com/office/powerpoint/2010/main" val="310789314"/>
      </p:ext>
    </p:extLst>
  </p:cSld>
  <p:clrMapOvr>
    <a:masterClrMapping/>
  </p:clrMapOvr>
  <p:transition spd="slow">
    <p:push dir="u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633495"/>
            <a:ext cx="8911687" cy="1280890"/>
          </a:xfrm>
        </p:spPr>
        <p:txBody>
          <a:bodyPr/>
          <a:lstStyle/>
          <a:p>
            <a:r>
              <a:rPr lang="en-GB" dirty="0"/>
              <a:t>Structural design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0156" y="1556343"/>
            <a:ext cx="8915400" cy="3777622"/>
          </a:xfrm>
        </p:spPr>
        <p:txBody>
          <a:bodyPr>
            <a:normAutofit/>
          </a:bodyPr>
          <a:lstStyle/>
          <a:p>
            <a:r>
              <a:rPr lang="en-US" sz="2400" b="1" dirty="0"/>
              <a:t>Equilibrium check:</a:t>
            </a:r>
          </a:p>
          <a:p>
            <a:r>
              <a:rPr lang="en-US" dirty="0"/>
              <a:t>Total truss length was 135.64m</a:t>
            </a:r>
          </a:p>
          <a:p>
            <a:r>
              <a:rPr lang="en-US" dirty="0"/>
              <a:t>	</a:t>
            </a:r>
            <a:r>
              <a:rPr lang="en-US" b="1" dirty="0"/>
              <a:t>Manual check: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	For Live load 1KN/m*135.64m=135.64KN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	For SID = 135.64KN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	For wind load 0.51*227.3=69.17KN. </a:t>
            </a:r>
          </a:p>
          <a:p>
            <a:r>
              <a:rPr lang="en-US" b="1" dirty="0"/>
              <a:t>From ETABS:</a:t>
            </a:r>
          </a:p>
          <a:p>
            <a:pPr marL="0" indent="0">
              <a:buNone/>
            </a:pPr>
            <a:endParaRPr lang="en-US" dirty="0"/>
          </a:p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47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0089625"/>
              </p:ext>
            </p:extLst>
          </p:nvPr>
        </p:nvGraphicFramePr>
        <p:xfrm>
          <a:off x="2038156" y="4139257"/>
          <a:ext cx="7030276" cy="1991180"/>
        </p:xfrm>
        <a:graphic>
          <a:graphicData uri="http://schemas.openxmlformats.org/drawingml/2006/table">
            <a:tbl>
              <a:tblPr rtl="1" firstRow="1" bandRow="1">
                <a:tableStyleId>{1FECB4D8-DB02-4DC6-A0A2-4F2EBAE1DC90}</a:tableStyleId>
              </a:tblPr>
              <a:tblGrid>
                <a:gridCol w="351513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51513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97795"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ETAB result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Load</a:t>
                      </a:r>
                      <a:r>
                        <a:rPr lang="en-US" baseline="0" dirty="0"/>
                        <a:t> type </a:t>
                      </a:r>
                      <a:endParaRPr lang="ar-S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97795">
                <a:tc>
                  <a:txBody>
                    <a:bodyPr/>
                    <a:lstStyle/>
                    <a:p>
                      <a:pPr rtl="1"/>
                      <a:r>
                        <a:rPr lang="ar-SA" dirty="0"/>
                        <a:t>136.5699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Live </a:t>
                      </a:r>
                      <a:endParaRPr lang="ar-S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97795">
                <a:tc>
                  <a:txBody>
                    <a:bodyPr/>
                    <a:lstStyle/>
                    <a:p>
                      <a:pPr rtl="1"/>
                      <a:r>
                        <a:rPr lang="ar-SA" dirty="0"/>
                        <a:t>136.5699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Sid </a:t>
                      </a:r>
                      <a:endParaRPr lang="ar-S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97795">
                <a:tc>
                  <a:txBody>
                    <a:bodyPr/>
                    <a:lstStyle/>
                    <a:p>
                      <a:pPr rtl="1"/>
                      <a:r>
                        <a:rPr lang="ar-SA" dirty="0"/>
                        <a:t>69.6506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Wind </a:t>
                      </a:r>
                      <a:endParaRPr lang="ar-S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8" name="Date Placeholder 3">
            <a:extLst>
              <a:ext uri="{FF2B5EF4-FFF2-40B4-BE49-F238E27FC236}">
                <a16:creationId xmlns:a16="http://schemas.microsoft.com/office/drawing/2014/main" xmlns="" id="{58D9856D-002C-40A4-95DB-1C8CF26CE5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891452" y="6130437"/>
            <a:ext cx="2616444" cy="370396"/>
          </a:xfrm>
        </p:spPr>
        <p:txBody>
          <a:bodyPr vert="horz" lIns="91440" tIns="45720" rIns="91440" bIns="45720" rtlCol="0" anchor="ctr"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pPr/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292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955" y="1841050"/>
            <a:ext cx="8911687" cy="1280890"/>
          </a:xfrm>
        </p:spPr>
        <p:txBody>
          <a:bodyPr/>
          <a:lstStyle/>
          <a:p>
            <a:r>
              <a:rPr lang="en-US" b="1" dirty="0">
                <a:ln w="9525">
                  <a:solidFill>
                    <a:schemeClr val="bg1"/>
                  </a:solidFill>
                  <a:prstDash val="solid"/>
                </a:ln>
                <a:cs typeface="Times New Roman" panose="02020603050405020304" pitchFamily="18" charset="0"/>
              </a:rPr>
              <a:t>Environmental</a:t>
            </a:r>
            <a:r>
              <a:rPr lang="en-US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cs typeface="Times New Roman" panose="02020603050405020304" pitchFamily="18" charset="0"/>
              </a:rPr>
              <a:t> </a:t>
            </a:r>
            <a:r>
              <a:rPr lang="en-US" b="1" dirty="0">
                <a:ln w="9525">
                  <a:solidFill>
                    <a:schemeClr val="bg1"/>
                  </a:solidFill>
                  <a:prstDash val="solid"/>
                </a:ln>
                <a:cs typeface="Times New Roman" panose="02020603050405020304" pitchFamily="18" charset="0"/>
              </a:rPr>
              <a:t>DESIGN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rPr>
              <a:t>: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796760" y="6130437"/>
            <a:ext cx="2711136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48</a:t>
            </a:fld>
            <a:endParaRPr lang="en-US"/>
          </a:p>
        </p:txBody>
      </p:sp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3444721396"/>
              </p:ext>
            </p:extLst>
          </p:nvPr>
        </p:nvGraphicFramePr>
        <p:xfrm>
          <a:off x="2668358" y="113443"/>
          <a:ext cx="11571425" cy="6771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334702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14" grpId="0">
        <p:bldAsOne/>
      </p:bldGraphic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796760" y="6130437"/>
            <a:ext cx="2711136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49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xmlns="" id="{005264DE-EC8B-48D1-A23A-E2E87B363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n w="9525">
                  <a:solidFill>
                    <a:schemeClr val="bg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</a:t>
            </a:r>
            <a:r>
              <a:rPr lang="en-US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n w="9525">
                  <a:solidFill>
                    <a:schemeClr val="bg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dirty="0"/>
          </a:p>
        </p:txBody>
      </p:sp>
      <p:sp>
        <p:nvSpPr>
          <p:cNvPr id="8" name="عنوان فرعي 2">
            <a:extLst>
              <a:ext uri="{FF2B5EF4-FFF2-40B4-BE49-F238E27FC236}">
                <a16:creationId xmlns:a16="http://schemas.microsoft.com/office/drawing/2014/main" xmlns="" id="{89A7E6D0-0917-480B-A915-F051F4FE3DDA}"/>
              </a:ext>
            </a:extLst>
          </p:cNvPr>
          <p:cNvSpPr txBox="1">
            <a:spLocks/>
          </p:cNvSpPr>
          <p:nvPr/>
        </p:nvSpPr>
        <p:spPr>
          <a:xfrm>
            <a:off x="1034713" y="1520536"/>
            <a:ext cx="8689976" cy="7689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Used design builder program</a:t>
            </a:r>
            <a:endParaRPr lang="ar-SA" sz="240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صورة 3">
            <a:extLst>
              <a:ext uri="{FF2B5EF4-FFF2-40B4-BE49-F238E27FC236}">
                <a16:creationId xmlns:a16="http://schemas.microsoft.com/office/drawing/2014/main" xmlns="" id="{D71D3FB8-7A32-40A9-B248-2F494F331C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2380" y="2060148"/>
            <a:ext cx="7643744" cy="417374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02169954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147337"/>
            <a:ext cx="8911687" cy="1280890"/>
          </a:xfrm>
        </p:spPr>
        <p:txBody>
          <a:bodyPr/>
          <a:lstStyle/>
          <a:p>
            <a:r>
              <a:rPr lang="en-GB" dirty="0"/>
              <a:t>Architectural design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666686" y="860519"/>
            <a:ext cx="25167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latin typeface="Andalus" panose="02020603050405020304" pitchFamily="18" charset="-78"/>
                <a:cs typeface="Andalus" panose="02020603050405020304" pitchFamily="18" charset="-78"/>
              </a:rPr>
              <a:t>Site plan </a:t>
            </a:r>
            <a:endParaRPr lang="en-US" sz="32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F15D2E08-8859-4132-BF1B-F78E0EBE7D3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35" t="15711" r="6932" b="15652"/>
          <a:stretch/>
        </p:blipFill>
        <p:spPr>
          <a:xfrm>
            <a:off x="1757985" y="1348328"/>
            <a:ext cx="9037261" cy="525844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Date Placeholder 3">
            <a:extLst>
              <a:ext uri="{FF2B5EF4-FFF2-40B4-BE49-F238E27FC236}">
                <a16:creationId xmlns:a16="http://schemas.microsoft.com/office/drawing/2014/main" xmlns="" id="{E23680E4-C286-4085-91CC-909B23179F1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79059" y="6316273"/>
            <a:ext cx="2616444" cy="370396"/>
          </a:xfrm>
        </p:spPr>
        <p:txBody>
          <a:bodyPr vert="horz" lIns="91440" tIns="45720" rIns="91440" bIns="45720" rtlCol="0" anchor="ctr"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pPr/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سهم للأسفل 7"/>
          <p:cNvSpPr/>
          <p:nvPr/>
        </p:nvSpPr>
        <p:spPr>
          <a:xfrm rot="11460362">
            <a:off x="2977544" y="1848836"/>
            <a:ext cx="368300" cy="5851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214065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796760" y="6130437"/>
            <a:ext cx="2711136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50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xmlns="" id="{005264DE-EC8B-48D1-A23A-E2E87B363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n w="9525">
                  <a:solidFill>
                    <a:schemeClr val="bg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</a:t>
            </a:r>
            <a:r>
              <a:rPr lang="en-US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n w="9525">
                  <a:solidFill>
                    <a:schemeClr val="bg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عنوان فرعي 2">
                <a:extLst>
                  <a:ext uri="{FF2B5EF4-FFF2-40B4-BE49-F238E27FC236}">
                    <a16:creationId xmlns:a16="http://schemas.microsoft.com/office/drawing/2014/main" xmlns="" id="{89A7E6D0-0917-480B-A915-F051F4FE3DD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34713" y="1520535"/>
                <a:ext cx="4158724" cy="215481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anose="05000000000000000000" pitchFamily="2" charset="2"/>
                  <a:buChar char="Ø"/>
                </a:pPr>
                <a:r>
                  <a:rPr lang="en-GB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Envelope properties</a:t>
                </a:r>
              </a:p>
              <a:p>
                <a:pPr marL="457200" indent="-457200">
                  <a:buAutoNum type="arabicParenR"/>
                </a:pPr>
                <a:r>
                  <a:rPr lang="en-US" sz="2400" dirty="0">
                    <a:ln w="0"/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External walls </a:t>
                </a:r>
              </a:p>
              <a:p>
                <a:pPr marL="0" indent="0">
                  <a:buNone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U-value = 0.432 W/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.K</a:t>
                </a:r>
                <a:endParaRPr lang="ar-SA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AutoNum type="arabicParenR"/>
                </a:pPr>
                <a:endParaRPr lang="ar-SA" sz="2400" dirty="0">
                  <a:ln w="0"/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عنوان فرعي 2">
                <a:extLst>
                  <a:ext uri="{FF2B5EF4-FFF2-40B4-BE49-F238E27FC236}">
                    <a16:creationId xmlns:a16="http://schemas.microsoft.com/office/drawing/2014/main" id="{89A7E6D0-0917-480B-A915-F051F4FE3D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4713" y="1520535"/>
                <a:ext cx="4158724" cy="2154819"/>
              </a:xfrm>
              <a:prstGeom prst="rect">
                <a:avLst/>
              </a:prstGeom>
              <a:blipFill>
                <a:blip r:embed="rId2"/>
                <a:stretch>
                  <a:fillRect l="-2346" t="-22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صورة 5">
            <a:extLst>
              <a:ext uri="{FF2B5EF4-FFF2-40B4-BE49-F238E27FC236}">
                <a16:creationId xmlns:a16="http://schemas.microsoft.com/office/drawing/2014/main" xmlns="" id="{8BC6DF1B-663D-466F-8D8D-AA69F00B890F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323" y="1725665"/>
            <a:ext cx="5252763" cy="44630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40693661"/>
      </p:ext>
    </p:extLst>
  </p:cSld>
  <p:clrMapOvr>
    <a:masterClrMapping/>
  </p:clrMapOvr>
  <p:transition spd="slow">
    <p:push dir="u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796760" y="6130437"/>
            <a:ext cx="2711136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51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xmlns="" id="{005264DE-EC8B-48D1-A23A-E2E87B363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n w="9525">
                  <a:solidFill>
                    <a:schemeClr val="bg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</a:t>
            </a:r>
            <a:r>
              <a:rPr lang="en-US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n w="9525">
                  <a:solidFill>
                    <a:schemeClr val="bg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عنوان فرعي 2">
                <a:extLst>
                  <a:ext uri="{FF2B5EF4-FFF2-40B4-BE49-F238E27FC236}">
                    <a16:creationId xmlns:a16="http://schemas.microsoft.com/office/drawing/2014/main" xmlns="" id="{89A7E6D0-0917-480B-A915-F051F4FE3DD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34713" y="1520535"/>
                <a:ext cx="4158724" cy="215481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anose="05000000000000000000" pitchFamily="2" charset="2"/>
                  <a:buChar char="Ø"/>
                </a:pPr>
                <a:r>
                  <a:rPr lang="en-GB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Envelope properties</a:t>
                </a:r>
              </a:p>
              <a:p>
                <a:pPr marL="0" indent="0">
                  <a:buNone/>
                </a:pPr>
                <a:r>
                  <a:rPr lang="en-US" sz="2400" dirty="0">
                    <a:ln w="0"/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2)  Internal walls </a:t>
                </a:r>
              </a:p>
              <a:p>
                <a:pPr marL="0" indent="0">
                  <a:buNone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U-value = 1.188 W/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.K</a:t>
                </a:r>
                <a:endParaRPr lang="ar-SA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AutoNum type="arabicParenR"/>
                </a:pPr>
                <a:endParaRPr lang="ar-SA" sz="2400" dirty="0">
                  <a:ln w="0"/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عنوان فرعي 2">
                <a:extLst>
                  <a:ext uri="{FF2B5EF4-FFF2-40B4-BE49-F238E27FC236}">
                    <a16:creationId xmlns:a16="http://schemas.microsoft.com/office/drawing/2014/main" id="{89A7E6D0-0917-480B-A915-F051F4FE3D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4713" y="1520535"/>
                <a:ext cx="4158724" cy="2154819"/>
              </a:xfrm>
              <a:prstGeom prst="rect">
                <a:avLst/>
              </a:prstGeom>
              <a:blipFill>
                <a:blip r:embed="rId2"/>
                <a:stretch>
                  <a:fillRect l="-2346" t="-22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صورة 3">
            <a:extLst>
              <a:ext uri="{FF2B5EF4-FFF2-40B4-BE49-F238E27FC236}">
                <a16:creationId xmlns:a16="http://schemas.microsoft.com/office/drawing/2014/main" xmlns="" id="{3BE9ABBC-3F80-47A0-ABD2-5C604007D0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9427" y="1612221"/>
            <a:ext cx="5115922" cy="43698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695906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796760" y="6130437"/>
            <a:ext cx="2711136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52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xmlns="" id="{005264DE-EC8B-48D1-A23A-E2E87B363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n w="9525">
                  <a:solidFill>
                    <a:schemeClr val="bg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</a:t>
            </a:r>
            <a:r>
              <a:rPr lang="en-US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n w="9525">
                  <a:solidFill>
                    <a:schemeClr val="bg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عنوان فرعي 2">
                <a:extLst>
                  <a:ext uri="{FF2B5EF4-FFF2-40B4-BE49-F238E27FC236}">
                    <a16:creationId xmlns:a16="http://schemas.microsoft.com/office/drawing/2014/main" xmlns="" id="{89A7E6D0-0917-480B-A915-F051F4FE3DD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34713" y="1520535"/>
                <a:ext cx="4158724" cy="215481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anose="05000000000000000000" pitchFamily="2" charset="2"/>
                  <a:buChar char="Ø"/>
                </a:pPr>
                <a:r>
                  <a:rPr lang="en-GB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Envelope properties</a:t>
                </a:r>
              </a:p>
              <a:p>
                <a:pPr marL="0" indent="0">
                  <a:buNone/>
                </a:pPr>
                <a:r>
                  <a:rPr lang="en-US" sz="2400" dirty="0">
                    <a:ln w="0"/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3)  Roof </a:t>
                </a:r>
              </a:p>
              <a:p>
                <a:pPr marL="0" indent="0">
                  <a:buNone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U-value = 0.333 W/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.K</a:t>
                </a:r>
                <a:endParaRPr lang="ar-SA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AutoNum type="arabicParenR"/>
                </a:pPr>
                <a:endParaRPr lang="ar-SA" sz="2400" dirty="0">
                  <a:ln w="0"/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عنوان فرعي 2">
                <a:extLst>
                  <a:ext uri="{FF2B5EF4-FFF2-40B4-BE49-F238E27FC236}">
                    <a16:creationId xmlns:a16="http://schemas.microsoft.com/office/drawing/2014/main" id="{89A7E6D0-0917-480B-A915-F051F4FE3D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4713" y="1520535"/>
                <a:ext cx="4158724" cy="2154819"/>
              </a:xfrm>
              <a:prstGeom prst="rect">
                <a:avLst/>
              </a:prstGeom>
              <a:blipFill>
                <a:blip r:embed="rId2"/>
                <a:stretch>
                  <a:fillRect l="-2346" t="-22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صورة 4">
            <a:extLst>
              <a:ext uri="{FF2B5EF4-FFF2-40B4-BE49-F238E27FC236}">
                <a16:creationId xmlns:a16="http://schemas.microsoft.com/office/drawing/2014/main" xmlns="" id="{72287DB3-F201-4DAB-A820-1347E4A437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3712" y="1656561"/>
            <a:ext cx="5208616" cy="43849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825717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796760" y="6130437"/>
            <a:ext cx="2711136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53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xmlns="" id="{005264DE-EC8B-48D1-A23A-E2E87B363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n w="9525">
                  <a:solidFill>
                    <a:schemeClr val="bg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</a:t>
            </a:r>
            <a:r>
              <a:rPr lang="en-US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n w="9525">
                  <a:solidFill>
                    <a:schemeClr val="bg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عنوان فرعي 2">
                <a:extLst>
                  <a:ext uri="{FF2B5EF4-FFF2-40B4-BE49-F238E27FC236}">
                    <a16:creationId xmlns:a16="http://schemas.microsoft.com/office/drawing/2014/main" xmlns="" id="{89A7E6D0-0917-480B-A915-F051F4FE3DD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34713" y="1520535"/>
                <a:ext cx="4158724" cy="215481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anose="05000000000000000000" pitchFamily="2" charset="2"/>
                  <a:buChar char="Ø"/>
                </a:pPr>
                <a:r>
                  <a:rPr lang="en-GB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Envelope properties</a:t>
                </a:r>
              </a:p>
              <a:p>
                <a:pPr marL="0" indent="0">
                  <a:buNone/>
                </a:pPr>
                <a:r>
                  <a:rPr lang="en-US" sz="2400" dirty="0">
                    <a:ln w="0"/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4) Floors </a:t>
                </a:r>
              </a:p>
              <a:p>
                <a:pPr marL="0" indent="0">
                  <a:buNone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U-value = 0.321 W/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.K</a:t>
                </a:r>
              </a:p>
              <a:p>
                <a:pPr marL="0" indent="0">
                  <a:buNone/>
                </a:pPr>
                <a:endParaRPr lang="ar-SA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AutoNum type="arabicParenR"/>
                </a:pPr>
                <a:endParaRPr lang="ar-SA" sz="2400" dirty="0">
                  <a:ln w="0"/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عنوان فرعي 2">
                <a:extLst>
                  <a:ext uri="{FF2B5EF4-FFF2-40B4-BE49-F238E27FC236}">
                    <a16:creationId xmlns:a16="http://schemas.microsoft.com/office/drawing/2014/main" id="{89A7E6D0-0917-480B-A915-F051F4FE3D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4713" y="1520535"/>
                <a:ext cx="4158724" cy="2154819"/>
              </a:xfrm>
              <a:prstGeom prst="rect">
                <a:avLst/>
              </a:prstGeom>
              <a:blipFill>
                <a:blip r:embed="rId2"/>
                <a:stretch>
                  <a:fillRect l="-2346" t="-22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صورة 3">
            <a:extLst>
              <a:ext uri="{FF2B5EF4-FFF2-40B4-BE49-F238E27FC236}">
                <a16:creationId xmlns:a16="http://schemas.microsoft.com/office/drawing/2014/main" xmlns="" id="{D544FCB1-3307-444E-9E04-5BC343BB99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2471" y="1433401"/>
            <a:ext cx="4924236" cy="427386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207654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796760" y="6130437"/>
            <a:ext cx="2711136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54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xmlns="" id="{005264DE-EC8B-48D1-A23A-E2E87B363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n w="9525">
                  <a:solidFill>
                    <a:schemeClr val="bg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</a:t>
            </a:r>
            <a:r>
              <a:rPr lang="en-US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n w="9525">
                  <a:solidFill>
                    <a:schemeClr val="bg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عنوان فرعي 2">
                <a:extLst>
                  <a:ext uri="{FF2B5EF4-FFF2-40B4-BE49-F238E27FC236}">
                    <a16:creationId xmlns:a16="http://schemas.microsoft.com/office/drawing/2014/main" xmlns="" id="{89A7E6D0-0917-480B-A915-F051F4FE3DD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34712" y="1520535"/>
                <a:ext cx="8491027" cy="215481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anose="05000000000000000000" pitchFamily="2" charset="2"/>
                  <a:buChar char="Ø"/>
                </a:pPr>
                <a:r>
                  <a:rPr lang="en-GB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Envelope properties</a:t>
                </a:r>
              </a:p>
              <a:p>
                <a:pPr marL="0" indent="0">
                  <a:buNone/>
                </a:pPr>
                <a:r>
                  <a:rPr lang="en-US" sz="2400" dirty="0">
                    <a:ln w="0"/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4) Windows material is double glass generic clear 3mm glass </a:t>
                </a:r>
              </a:p>
              <a:p>
                <a:pPr marL="0" indent="0">
                  <a:buNone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U-value = 1.092 W/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.K</a:t>
                </a:r>
              </a:p>
              <a:p>
                <a:pPr marL="0" indent="0">
                  <a:buNone/>
                </a:pPr>
                <a:endParaRPr lang="ar-SA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AutoNum type="arabicParenR"/>
                </a:pPr>
                <a:endParaRPr lang="ar-SA" sz="2400" dirty="0">
                  <a:ln w="0"/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عنوان فرعي 2">
                <a:extLst>
                  <a:ext uri="{FF2B5EF4-FFF2-40B4-BE49-F238E27FC236}">
                    <a16:creationId xmlns:a16="http://schemas.microsoft.com/office/drawing/2014/main" id="{89A7E6D0-0917-480B-A915-F051F4FE3D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4712" y="1520535"/>
                <a:ext cx="8491027" cy="2154819"/>
              </a:xfrm>
              <a:prstGeom prst="rect">
                <a:avLst/>
              </a:prstGeom>
              <a:blipFill>
                <a:blip r:embed="rId2"/>
                <a:stretch>
                  <a:fillRect l="-1149" t="-22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30506068"/>
      </p:ext>
    </p:extLst>
  </p:cSld>
  <p:clrMapOvr>
    <a:masterClrMapping/>
  </p:clrMapOvr>
  <p:transition spd="slow">
    <p:push dir="u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796760" y="6130437"/>
            <a:ext cx="2711136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55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xmlns="" id="{005264DE-EC8B-48D1-A23A-E2E87B363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n w="9525">
                  <a:solidFill>
                    <a:schemeClr val="bg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</a:t>
            </a:r>
            <a:r>
              <a:rPr lang="en-US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n w="9525">
                  <a:solidFill>
                    <a:schemeClr val="bg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dirty="0"/>
          </a:p>
        </p:txBody>
      </p:sp>
      <p:sp>
        <p:nvSpPr>
          <p:cNvPr id="8" name="عنوان فرعي 2">
            <a:extLst>
              <a:ext uri="{FF2B5EF4-FFF2-40B4-BE49-F238E27FC236}">
                <a16:creationId xmlns:a16="http://schemas.microsoft.com/office/drawing/2014/main" xmlns="" id="{89A7E6D0-0917-480B-A915-F051F4FE3DDA}"/>
              </a:ext>
            </a:extLst>
          </p:cNvPr>
          <p:cNvSpPr txBox="1">
            <a:spLocks/>
          </p:cNvSpPr>
          <p:nvPr/>
        </p:nvSpPr>
        <p:spPr>
          <a:xfrm>
            <a:off x="921694" y="1618189"/>
            <a:ext cx="4131251" cy="35397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0" indent="-685800"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Heating load design.</a:t>
            </a:r>
          </a:p>
          <a:p>
            <a:pPr marL="685800" indent="-685800">
              <a:buFont typeface="Wingdings" panose="05000000000000000000" pitchFamily="2" charset="2"/>
              <a:buChar char="Ø"/>
            </a:pPr>
            <a:endParaRPr lang="ar-S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Air temperature = 23 °C </a:t>
            </a:r>
          </a:p>
          <a:p>
            <a:pPr marL="0" indent="0">
              <a:buNone/>
            </a:pPr>
            <a:r>
              <a:rPr lang="en-US" sz="240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Radiant temperature = 20 °C </a:t>
            </a:r>
          </a:p>
          <a:p>
            <a:pPr marL="0" indent="0">
              <a:buNone/>
            </a:pPr>
            <a:r>
              <a:rPr lang="en-US" sz="240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Operative temperature =22 °C</a:t>
            </a:r>
          </a:p>
          <a:p>
            <a:pPr marL="0" indent="0">
              <a:buNone/>
            </a:pPr>
            <a:r>
              <a:rPr lang="en-US" sz="240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 heating load = 77.75  kW</a:t>
            </a:r>
          </a:p>
          <a:p>
            <a:pPr marL="0" indent="0">
              <a:buNone/>
            </a:pPr>
            <a:endParaRPr lang="en-US" sz="240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arenR"/>
            </a:pPr>
            <a:endParaRPr lang="ar-SA" sz="240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صورة 3">
            <a:extLst>
              <a:ext uri="{FF2B5EF4-FFF2-40B4-BE49-F238E27FC236}">
                <a16:creationId xmlns:a16="http://schemas.microsoft.com/office/drawing/2014/main" xmlns="" id="{15EFA040-9526-483C-AD93-2568EE3F9B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2945" y="2041332"/>
            <a:ext cx="6839267" cy="26934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426713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796760" y="6130437"/>
            <a:ext cx="2711136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56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xmlns="" id="{005264DE-EC8B-48D1-A23A-E2E87B363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n w="9525">
                  <a:solidFill>
                    <a:schemeClr val="bg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</a:t>
            </a:r>
            <a:r>
              <a:rPr lang="en-US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n w="9525">
                  <a:solidFill>
                    <a:schemeClr val="bg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dirty="0"/>
          </a:p>
        </p:txBody>
      </p:sp>
      <p:sp>
        <p:nvSpPr>
          <p:cNvPr id="8" name="عنوان فرعي 2">
            <a:extLst>
              <a:ext uri="{FF2B5EF4-FFF2-40B4-BE49-F238E27FC236}">
                <a16:creationId xmlns:a16="http://schemas.microsoft.com/office/drawing/2014/main" xmlns="" id="{89A7E6D0-0917-480B-A915-F051F4FE3DDA}"/>
              </a:ext>
            </a:extLst>
          </p:cNvPr>
          <p:cNvSpPr txBox="1">
            <a:spLocks/>
          </p:cNvSpPr>
          <p:nvPr/>
        </p:nvSpPr>
        <p:spPr>
          <a:xfrm>
            <a:off x="921694" y="1618189"/>
            <a:ext cx="4131251" cy="35397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571500"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Comfort curves</a:t>
            </a:r>
          </a:p>
          <a:p>
            <a:pPr marL="685800" indent="-685800">
              <a:buFont typeface="Wingdings" panose="05000000000000000000" pitchFamily="2" charset="2"/>
              <a:buChar char="Ø"/>
            </a:pPr>
            <a:endParaRPr lang="ar-S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RH less 60%</a:t>
            </a:r>
          </a:p>
          <a:p>
            <a:pPr marL="0" indent="0">
              <a:buNone/>
            </a:pPr>
            <a:r>
              <a:rPr lang="en-US" sz="240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PMV between (-0.5 - 0.5) </a:t>
            </a:r>
          </a:p>
          <a:p>
            <a:pPr marL="0" indent="0">
              <a:buNone/>
            </a:pPr>
            <a:endParaRPr lang="en-US" sz="240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arenR"/>
            </a:pPr>
            <a:endParaRPr lang="ar-SA" sz="240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صورة 5">
            <a:extLst>
              <a:ext uri="{FF2B5EF4-FFF2-40B4-BE49-F238E27FC236}">
                <a16:creationId xmlns:a16="http://schemas.microsoft.com/office/drawing/2014/main" xmlns="" id="{5EF9A4F7-5592-430F-AF6B-0161C70B42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8655" y="1503755"/>
            <a:ext cx="7504105" cy="44680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77702012"/>
      </p:ext>
    </p:extLst>
  </p:cSld>
  <p:clrMapOvr>
    <a:masterClrMapping/>
  </p:clrMapOvr>
  <p:transition spd="slow">
    <p:push dir="u"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796760" y="6130437"/>
            <a:ext cx="2711136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57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xmlns="" id="{005264DE-EC8B-48D1-A23A-E2E87B363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n w="9525">
                  <a:solidFill>
                    <a:schemeClr val="bg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</a:t>
            </a:r>
            <a:r>
              <a:rPr lang="en-US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n w="9525">
                  <a:solidFill>
                    <a:schemeClr val="bg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عنوان فرعي 2">
                <a:extLst>
                  <a:ext uri="{FF2B5EF4-FFF2-40B4-BE49-F238E27FC236}">
                    <a16:creationId xmlns:a16="http://schemas.microsoft.com/office/drawing/2014/main" xmlns="" id="{89A7E6D0-0917-480B-A915-F051F4FE3DD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21694" y="1618189"/>
                <a:ext cx="8817110" cy="310473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571500" indent="-571500">
                  <a:buFont typeface="Wingdings" panose="05000000000000000000" pitchFamily="2" charset="2"/>
                  <a:buChar char="Ø"/>
                </a:pPr>
                <a:r>
                  <a:rPr lang="en-GB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Comfort curves</a:t>
                </a:r>
              </a:p>
              <a:p>
                <a:pPr marL="685800" indent="-685800">
                  <a:buFont typeface="Wingdings" panose="05000000000000000000" pitchFamily="2" charset="2"/>
                  <a:buChar char="Ø"/>
                </a:pPr>
                <a:endParaRPr lang="ar-SA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2800" dirty="0">
                    <a:ln w="0"/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number of uncomfortable hours equals 1688 </a:t>
                </a:r>
                <a:r>
                  <a:rPr lang="en-US" sz="2800" dirty="0" err="1">
                    <a:ln w="0"/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hr</a:t>
                </a:r>
                <a:r>
                  <a:rPr lang="en-US" sz="2800" dirty="0">
                    <a:ln w="0"/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/year.</a:t>
                </a:r>
              </a:p>
              <a:p>
                <a:pPr marL="571500" indent="-571500">
                  <a:buFont typeface="Wingdings" panose="05000000000000000000" pitchFamily="2" charset="2"/>
                  <a:buChar char="Ø"/>
                </a:pPr>
                <a:endParaRPr lang="en-US" sz="2800" dirty="0">
                  <a:ln w="0"/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2800" dirty="0">
                    <a:ln w="0"/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Energy consumption = 33.71 kWh/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ln w="0"/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 i="1">
                            <a:ln w="0"/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800" i="1">
                            <a:ln w="0"/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800" dirty="0">
                  <a:ln w="0"/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2400" dirty="0">
                  <a:ln w="0"/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AutoNum type="arabicParenR"/>
                </a:pPr>
                <a:endParaRPr lang="ar-SA" sz="2400" dirty="0">
                  <a:ln w="0"/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عنوان فرعي 2">
                <a:extLst>
                  <a:ext uri="{FF2B5EF4-FFF2-40B4-BE49-F238E27FC236}">
                    <a16:creationId xmlns:a16="http://schemas.microsoft.com/office/drawing/2014/main" id="{89A7E6D0-0917-480B-A915-F051F4FE3D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1694" y="1618189"/>
                <a:ext cx="8817110" cy="3104731"/>
              </a:xfrm>
              <a:prstGeom prst="rect">
                <a:avLst/>
              </a:prstGeom>
              <a:blipFill>
                <a:blip r:embed="rId2"/>
                <a:stretch>
                  <a:fillRect l="-1382" t="-15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41246287"/>
      </p:ext>
    </p:extLst>
  </p:cSld>
  <p:clrMapOvr>
    <a:masterClrMapping/>
  </p:clrMapOvr>
  <p:transition spd="slow">
    <p:push dir="u"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796760" y="6130437"/>
            <a:ext cx="2711136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58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xmlns="" id="{005264DE-EC8B-48D1-A23A-E2E87B363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n w="9525">
                  <a:solidFill>
                    <a:schemeClr val="bg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</a:t>
            </a:r>
            <a:r>
              <a:rPr lang="en-US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n w="9525">
                  <a:solidFill>
                    <a:schemeClr val="bg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dirty="0"/>
          </a:p>
        </p:txBody>
      </p:sp>
      <p:sp>
        <p:nvSpPr>
          <p:cNvPr id="8" name="عنوان فرعي 2">
            <a:extLst>
              <a:ext uri="{FF2B5EF4-FFF2-40B4-BE49-F238E27FC236}">
                <a16:creationId xmlns:a16="http://schemas.microsoft.com/office/drawing/2014/main" xmlns="" id="{89A7E6D0-0917-480B-A915-F051F4FE3DDA}"/>
              </a:ext>
            </a:extLst>
          </p:cNvPr>
          <p:cNvSpPr txBox="1">
            <a:spLocks/>
          </p:cNvSpPr>
          <p:nvPr/>
        </p:nvSpPr>
        <p:spPr>
          <a:xfrm>
            <a:off x="921694" y="1618189"/>
            <a:ext cx="3153156" cy="39153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571500">
              <a:buFont typeface="Wingdings" panose="05000000000000000000" pitchFamily="2" charset="2"/>
              <a:buChar char="Ø"/>
            </a:pPr>
            <a:r>
              <a:rPr lang="en-US" sz="240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Daylight factor </a:t>
            </a:r>
          </a:p>
          <a:p>
            <a:pPr marL="685800" indent="-685800">
              <a:buFont typeface="Wingdings" panose="05000000000000000000" pitchFamily="2" charset="2"/>
              <a:buChar char="Ø"/>
            </a:pPr>
            <a:endParaRPr lang="ar-S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Ground floor</a:t>
            </a:r>
          </a:p>
          <a:p>
            <a:pPr marL="0" indent="0">
              <a:buNone/>
            </a:pPr>
            <a:r>
              <a:rPr lang="en-US" sz="280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Average DF% in first floor equal 0.5% not within the standard (2-5)% </a:t>
            </a:r>
          </a:p>
          <a:p>
            <a:pPr marL="0" indent="0">
              <a:buNone/>
            </a:pPr>
            <a:endParaRPr lang="en-US" sz="240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arenR"/>
            </a:pPr>
            <a:endParaRPr lang="ar-SA" sz="240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صورة 3">
            <a:extLst>
              <a:ext uri="{FF2B5EF4-FFF2-40B4-BE49-F238E27FC236}">
                <a16:creationId xmlns:a16="http://schemas.microsoft.com/office/drawing/2014/main" xmlns="" id="{45AC4C93-D699-4664-84FA-7DC79009C9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700" t="5673" r="6089" b="5504"/>
          <a:stretch/>
        </p:blipFill>
        <p:spPr>
          <a:xfrm>
            <a:off x="4074850" y="2011532"/>
            <a:ext cx="7803472" cy="36285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44095005"/>
      </p:ext>
    </p:extLst>
  </p:cSld>
  <p:clrMapOvr>
    <a:masterClrMapping/>
  </p:clrMapOvr>
  <p:transition spd="slow">
    <p:push dir="u"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796760" y="6130437"/>
            <a:ext cx="2711136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59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xmlns="" id="{005264DE-EC8B-48D1-A23A-E2E87B363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n w="9525">
                  <a:solidFill>
                    <a:schemeClr val="bg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</a:t>
            </a:r>
            <a:r>
              <a:rPr lang="en-US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n w="9525">
                  <a:solidFill>
                    <a:schemeClr val="bg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dirty="0"/>
          </a:p>
        </p:txBody>
      </p:sp>
      <p:sp>
        <p:nvSpPr>
          <p:cNvPr id="8" name="عنوان فرعي 2">
            <a:extLst>
              <a:ext uri="{FF2B5EF4-FFF2-40B4-BE49-F238E27FC236}">
                <a16:creationId xmlns:a16="http://schemas.microsoft.com/office/drawing/2014/main" xmlns="" id="{89A7E6D0-0917-480B-A915-F051F4FE3DDA}"/>
              </a:ext>
            </a:extLst>
          </p:cNvPr>
          <p:cNvSpPr txBox="1">
            <a:spLocks/>
          </p:cNvSpPr>
          <p:nvPr/>
        </p:nvSpPr>
        <p:spPr>
          <a:xfrm>
            <a:off x="921694" y="1618189"/>
            <a:ext cx="3321832" cy="39153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571500">
              <a:buFont typeface="Wingdings" panose="05000000000000000000" pitchFamily="2" charset="2"/>
              <a:buChar char="Ø"/>
            </a:pPr>
            <a:r>
              <a:rPr lang="en-US" sz="240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Daylight factor </a:t>
            </a:r>
          </a:p>
          <a:p>
            <a:pPr marL="685800" indent="-685800">
              <a:buFont typeface="Wingdings" panose="05000000000000000000" pitchFamily="2" charset="2"/>
              <a:buChar char="Ø"/>
            </a:pPr>
            <a:endParaRPr lang="ar-S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floor and second floor </a:t>
            </a:r>
          </a:p>
          <a:p>
            <a:pPr marL="0" indent="0">
              <a:buNone/>
            </a:pPr>
            <a:r>
              <a:rPr lang="en-US" sz="280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Average DF% in first floor equal 3.9% within the standard (2-5)% </a:t>
            </a:r>
          </a:p>
          <a:p>
            <a:pPr marL="0" indent="0">
              <a:buNone/>
            </a:pPr>
            <a:endParaRPr lang="en-US" sz="240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arenR"/>
            </a:pPr>
            <a:endParaRPr lang="ar-SA" sz="240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صورة 5">
            <a:extLst>
              <a:ext uri="{FF2B5EF4-FFF2-40B4-BE49-F238E27FC236}">
                <a16:creationId xmlns:a16="http://schemas.microsoft.com/office/drawing/2014/main" xmlns="" id="{CEBDD87B-D010-49C4-AD1A-1BA03E04E7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7518" y="1264555"/>
            <a:ext cx="5273497" cy="323725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صورة 4">
            <a:extLst>
              <a:ext uri="{FF2B5EF4-FFF2-40B4-BE49-F238E27FC236}">
                <a16:creationId xmlns:a16="http://schemas.microsoft.com/office/drawing/2014/main" xmlns="" id="{83D840E5-FA8B-4C73-AC17-B7DC6E8261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2649" y="3429000"/>
            <a:ext cx="5151617" cy="324223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292394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147337"/>
            <a:ext cx="8911687" cy="1280890"/>
          </a:xfrm>
        </p:spPr>
        <p:txBody>
          <a:bodyPr/>
          <a:lstStyle/>
          <a:p>
            <a:r>
              <a:rPr lang="en-GB" dirty="0"/>
              <a:t>Architectural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207500" y="6284344"/>
            <a:ext cx="2584875" cy="370396"/>
          </a:xfrm>
        </p:spPr>
        <p:txBody>
          <a:bodyPr/>
          <a:lstStyle/>
          <a:p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20 may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6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96960" y="1607007"/>
            <a:ext cx="2856453" cy="557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sz="2200" b="1" dirty="0">
                <a:latin typeface="Andalus" panose="02020603050405020304" pitchFamily="18" charset="-78"/>
                <a:cs typeface="Andalus" panose="02020603050405020304" pitchFamily="18" charset="-78"/>
              </a:rPr>
              <a:t>Basement floor plan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1395CA10-6D93-436D-A8A6-D800199D43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9970" y="970344"/>
            <a:ext cx="4742654" cy="56761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xmlns="" id="{F2538716-0C55-45E4-9C51-FCFB0CD514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2843446"/>
              </p:ext>
            </p:extLst>
          </p:nvPr>
        </p:nvGraphicFramePr>
        <p:xfrm>
          <a:off x="921695" y="2618952"/>
          <a:ext cx="4128718" cy="17752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05477">
                  <a:extLst>
                    <a:ext uri="{9D8B030D-6E8A-4147-A177-3AD203B41FA5}">
                      <a16:colId xmlns:a16="http://schemas.microsoft.com/office/drawing/2014/main" xmlns="" val="3273141244"/>
                    </a:ext>
                  </a:extLst>
                </a:gridCol>
                <a:gridCol w="968917">
                  <a:extLst>
                    <a:ext uri="{9D8B030D-6E8A-4147-A177-3AD203B41FA5}">
                      <a16:colId xmlns:a16="http://schemas.microsoft.com/office/drawing/2014/main" xmlns="" val="3400712901"/>
                    </a:ext>
                  </a:extLst>
                </a:gridCol>
                <a:gridCol w="905860">
                  <a:extLst>
                    <a:ext uri="{9D8B030D-6E8A-4147-A177-3AD203B41FA5}">
                      <a16:colId xmlns:a16="http://schemas.microsoft.com/office/drawing/2014/main" xmlns="" val="3504852408"/>
                    </a:ext>
                  </a:extLst>
                </a:gridCol>
                <a:gridCol w="748464">
                  <a:extLst>
                    <a:ext uri="{9D8B030D-6E8A-4147-A177-3AD203B41FA5}">
                      <a16:colId xmlns:a16="http://schemas.microsoft.com/office/drawing/2014/main" xmlns="" val="4100036094"/>
                    </a:ext>
                  </a:extLst>
                </a:gridCol>
              </a:tblGrid>
              <a:tr h="50481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Space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Required area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Actual area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Check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extLst>
                  <a:ext uri="{0D108BD9-81ED-4DB2-BD59-A6C34878D82A}">
                    <a16:rowId xmlns:a16="http://schemas.microsoft.com/office/drawing/2014/main" xmlns="" val="2687732220"/>
                  </a:ext>
                </a:extLst>
              </a:tr>
              <a:tr h="50481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General storage 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42</a:t>
                      </a: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</a:rPr>
                        <a:t>Ok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extLst>
                  <a:ext uri="{0D108BD9-81ED-4DB2-BD59-A6C34878D82A}">
                    <a16:rowId xmlns:a16="http://schemas.microsoft.com/office/drawing/2014/main" xmlns="" val="2022778884"/>
                  </a:ext>
                </a:extLst>
              </a:tr>
              <a:tr h="765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Mechanical room and Electrical room </a:t>
                      </a: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15</a:t>
                      </a: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19.60 </a:t>
                      </a: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</a:rPr>
                        <a:t>Ok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extLst>
                  <a:ext uri="{0D108BD9-81ED-4DB2-BD59-A6C34878D82A}">
                    <a16:rowId xmlns:a16="http://schemas.microsoft.com/office/drawing/2014/main" xmlns="" val="2166070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57151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796760" y="6130437"/>
            <a:ext cx="2711136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60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xmlns="" id="{005264DE-EC8B-48D1-A23A-E2E87B363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n w="9525">
                  <a:solidFill>
                    <a:schemeClr val="bg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</a:t>
            </a:r>
            <a:r>
              <a:rPr lang="en-US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n w="9525">
                  <a:solidFill>
                    <a:schemeClr val="bg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dirty="0"/>
          </a:p>
        </p:txBody>
      </p:sp>
      <p:sp>
        <p:nvSpPr>
          <p:cNvPr id="8" name="عنوان فرعي 2">
            <a:extLst>
              <a:ext uri="{FF2B5EF4-FFF2-40B4-BE49-F238E27FC236}">
                <a16:creationId xmlns:a16="http://schemas.microsoft.com/office/drawing/2014/main" xmlns="" id="{89A7E6D0-0917-480B-A915-F051F4FE3DDA}"/>
              </a:ext>
            </a:extLst>
          </p:cNvPr>
          <p:cNvSpPr txBox="1">
            <a:spLocks/>
          </p:cNvSpPr>
          <p:nvPr/>
        </p:nvSpPr>
        <p:spPr>
          <a:xfrm>
            <a:off x="859550" y="1152907"/>
            <a:ext cx="9624977" cy="18666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ar-S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Louver system was used on southern façade 2mm thickness, 30 cm depth and 0.5 m vertical spacing</a:t>
            </a:r>
          </a:p>
          <a:p>
            <a:pPr marL="0" indent="0">
              <a:buNone/>
            </a:pPr>
            <a:endParaRPr lang="en-US" sz="240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arenR"/>
            </a:pPr>
            <a:endParaRPr lang="ar-SA" sz="240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صورة 3">
            <a:extLst>
              <a:ext uri="{FF2B5EF4-FFF2-40B4-BE49-F238E27FC236}">
                <a16:creationId xmlns:a16="http://schemas.microsoft.com/office/drawing/2014/main" xmlns="" id="{ABB1F626-571C-460B-B992-1A0EA84C54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15" t="3761" r="9210" b="7402"/>
          <a:stretch/>
        </p:blipFill>
        <p:spPr>
          <a:xfrm>
            <a:off x="5734974" y="2610035"/>
            <a:ext cx="3400147" cy="416362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60131685"/>
      </p:ext>
    </p:extLst>
  </p:cSld>
  <p:clrMapOvr>
    <a:masterClrMapping/>
  </p:clrMapOvr>
  <p:transition spd="slow">
    <p:push dir="u"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796760" y="6130437"/>
            <a:ext cx="2711136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61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xmlns="" id="{005264DE-EC8B-48D1-A23A-E2E87B363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n w="9525">
                  <a:solidFill>
                    <a:schemeClr val="bg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</a:t>
            </a:r>
            <a:r>
              <a:rPr lang="en-US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n w="9525">
                  <a:solidFill>
                    <a:schemeClr val="bg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عنوان فرعي 2">
                <a:extLst>
                  <a:ext uri="{FF2B5EF4-FFF2-40B4-BE49-F238E27FC236}">
                    <a16:creationId xmlns:a16="http://schemas.microsoft.com/office/drawing/2014/main" xmlns="" id="{89A7E6D0-0917-480B-A915-F051F4FE3DD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59550" y="1152907"/>
                <a:ext cx="9624977" cy="186666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 lnSpcReduction="20000"/>
              </a:bodyPr>
              <a:lstStyle>
                <a:lvl1pPr marL="342900" indent="-3429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endParaRPr lang="ar-SA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3600" dirty="0">
                    <a:ln w="0"/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Acoustics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Andalus" panose="02020603050405020304" pitchFamily="18" charset="-78"/>
                          </a:rPr>
                        </m:ctrlPr>
                      </m:sSubPr>
                      <m:e>
                        <m:r>
                          <a:rPr lang="en-GB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Andalus" panose="02020603050405020304" pitchFamily="18" charset="-78"/>
                          </a:rPr>
                          <m:t>𝑹𝑻</m:t>
                        </m:r>
                        <m:r>
                          <a:rPr lang="en-GB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Andalus" panose="02020603050405020304" pitchFamily="18" charset="-78"/>
                          </a:rPr>
                          <m:t>𝟎</m:t>
                        </m:r>
                      </m:e>
                      <m:sub>
                        <m:r>
                          <a:rPr lang="en-GB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Andalus" panose="02020603050405020304" pitchFamily="18" charset="-78"/>
                          </a:rPr>
                          <m:t>𝟔𝟎</m:t>
                        </m:r>
                      </m:sub>
                    </m:sSub>
                    <m:r>
                      <a:rPr lang="en-US" sz="3200" b="1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Andalus" panose="02020603050405020304" pitchFamily="18" charset="-78"/>
                      </a:rPr>
                      <m:t>)</m:t>
                    </m:r>
                  </m:oMath>
                </a14:m>
                <a:r>
                  <a:rPr lang="en-US" sz="3600" dirty="0">
                    <a:ln w="0"/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r>
                  <a:rPr lang="en-US" sz="2800" dirty="0">
                    <a:ln w="0"/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Used Ecotect program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Andalus" panose="02020603050405020304" pitchFamily="18" charset="-78"/>
                          </a:rPr>
                        </m:ctrlPr>
                      </m:sSubPr>
                      <m:e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Andalus" panose="02020603050405020304" pitchFamily="18" charset="-78"/>
                          </a:rPr>
                          <m:t>𝑅𝑇</m:t>
                        </m:r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Andalus" panose="02020603050405020304" pitchFamily="18" charset="-78"/>
                          </a:rPr>
                          <m:t>0</m:t>
                        </m:r>
                      </m:e>
                      <m:sub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Andalus" panose="02020603050405020304" pitchFamily="18" charset="-78"/>
                          </a:rPr>
                          <m:t>60</m:t>
                        </m:r>
                      </m:sub>
                    </m:sSub>
                  </m:oMath>
                </a14:m>
                <a:r>
                  <a:rPr lang="en-US" sz="28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80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US" sz="28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for Classroom</a:t>
                </a:r>
                <a:endParaRPr lang="ar-SA" sz="2800" dirty="0">
                  <a:ln w="0"/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2400" dirty="0">
                  <a:ln w="0"/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AutoNum type="arabicParenR"/>
                </a:pPr>
                <a:endParaRPr lang="ar-SA" sz="2400" dirty="0">
                  <a:ln w="0"/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عنوان فرعي 2">
                <a:extLst>
                  <a:ext uri="{FF2B5EF4-FFF2-40B4-BE49-F238E27FC236}">
                    <a16:creationId xmlns:a16="http://schemas.microsoft.com/office/drawing/2014/main" id="{89A7E6D0-0917-480B-A915-F051F4FE3D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9550" y="1152907"/>
                <a:ext cx="9624977" cy="1866667"/>
              </a:xfrm>
              <a:prstGeom prst="rect">
                <a:avLst/>
              </a:prstGeom>
              <a:blipFill>
                <a:blip r:embed="rId2"/>
                <a:stretch>
                  <a:fillRect l="-1520" b="-39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9" name="جدول 4">
            <a:extLst>
              <a:ext uri="{FF2B5EF4-FFF2-40B4-BE49-F238E27FC236}">
                <a16:creationId xmlns:a16="http://schemas.microsoft.com/office/drawing/2014/main" xmlns="" id="{7C0E7E73-708E-4DF4-AD5B-F31842F134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9306089"/>
              </p:ext>
            </p:extLst>
          </p:nvPr>
        </p:nvGraphicFramePr>
        <p:xfrm>
          <a:off x="921695" y="2949478"/>
          <a:ext cx="8683742" cy="3678804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49635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2777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1593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7962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15229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01593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895827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657361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FREQUNECY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∝ (Walls: Painted Plaster)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∝ (Floor: Tile)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∝ (Ceiling: Plaster)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∝ (Glass)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∝ (Door)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RT60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28681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63Hz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0.31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0.10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0.69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28681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125Hz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0.31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0.10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0.69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28681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250Hz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0.33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0.25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0.56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91995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500Hz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0.14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0.60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0.81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28681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1kHz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0.10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0.15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0.80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28681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2kHz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0.10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0.02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0.59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28681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4kHz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0.12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0.02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0.02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0.10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0.58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28681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8kHz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0.12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0.02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0.02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0.10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0.42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28681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16kHz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0.12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0.02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0.02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0.02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0.10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0.42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57084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796760" y="6130437"/>
            <a:ext cx="2711136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62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xmlns="" id="{005264DE-EC8B-48D1-A23A-E2E87B363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n w="9525">
                  <a:solidFill>
                    <a:schemeClr val="bg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</a:t>
            </a:r>
            <a:r>
              <a:rPr lang="en-US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n w="9525">
                  <a:solidFill>
                    <a:schemeClr val="bg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عنوان فرعي 2">
                <a:extLst>
                  <a:ext uri="{FF2B5EF4-FFF2-40B4-BE49-F238E27FC236}">
                    <a16:creationId xmlns:a16="http://schemas.microsoft.com/office/drawing/2014/main" xmlns="" id="{89A7E6D0-0917-480B-A915-F051F4FE3DD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59550" y="1152907"/>
                <a:ext cx="9624977" cy="186666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55000" lnSpcReduction="20000"/>
              </a:bodyPr>
              <a:lstStyle>
                <a:lvl1pPr marL="342900" indent="-3429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endParaRPr lang="ar-SA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4400" dirty="0">
                    <a:ln w="0"/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Acoustics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4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Andalus" panose="02020603050405020304" pitchFamily="18" charset="-78"/>
                          </a:rPr>
                        </m:ctrlPr>
                      </m:sSubPr>
                      <m:e>
                        <m:r>
                          <a:rPr lang="en-GB" sz="4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Andalus" panose="02020603050405020304" pitchFamily="18" charset="-78"/>
                          </a:rPr>
                          <m:t>𝑹𝑻</m:t>
                        </m:r>
                        <m:r>
                          <a:rPr lang="en-GB" sz="4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Andalus" panose="02020603050405020304" pitchFamily="18" charset="-78"/>
                          </a:rPr>
                          <m:t>𝟎</m:t>
                        </m:r>
                      </m:e>
                      <m:sub>
                        <m:r>
                          <a:rPr lang="en-GB" sz="4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Andalus" panose="02020603050405020304" pitchFamily="18" charset="-78"/>
                          </a:rPr>
                          <m:t>𝟔𝟎</m:t>
                        </m:r>
                      </m:sub>
                    </m:sSub>
                    <m:r>
                      <a:rPr lang="en-US" sz="4000" b="1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Andalus" panose="02020603050405020304" pitchFamily="18" charset="-78"/>
                      </a:rPr>
                      <m:t>)</m:t>
                    </m:r>
                  </m:oMath>
                </a14:m>
                <a:endParaRPr lang="en-US" sz="4400" dirty="0">
                  <a:ln w="0"/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3600" dirty="0">
                    <a:ln w="0"/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Millington-</a:t>
                </a:r>
                <a:r>
                  <a:rPr lang="en-US" sz="3600" dirty="0" err="1">
                    <a:ln w="0"/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Sette</a:t>
                </a:r>
                <a:r>
                  <a:rPr lang="en-US" sz="3600" dirty="0">
                    <a:ln w="0"/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selected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Andalus" panose="02020603050405020304" pitchFamily="18" charset="-78"/>
                          </a:rPr>
                        </m:ctrlPr>
                      </m:sSubPr>
                      <m:e>
                        <m:r>
                          <a:rPr lang="en-GB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Andalus" panose="02020603050405020304" pitchFamily="18" charset="-78"/>
                          </a:rPr>
                          <m:t>𝑅𝑇</m:t>
                        </m:r>
                        <m:r>
                          <a:rPr lang="en-GB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Andalus" panose="02020603050405020304" pitchFamily="18" charset="-78"/>
                          </a:rPr>
                          <m:t>0</m:t>
                        </m:r>
                      </m:e>
                      <m:sub>
                        <m:r>
                          <a:rPr lang="en-GB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Andalus" panose="02020603050405020304" pitchFamily="18" charset="-78"/>
                          </a:rPr>
                          <m:t>60</m:t>
                        </m:r>
                      </m:sub>
                    </m:sSub>
                  </m:oMath>
                </a14:m>
                <a:r>
                  <a:rPr lang="en-US" sz="36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for Classroom is in the range (0.5 – 0.9sec.)</a:t>
                </a:r>
              </a:p>
              <a:p>
                <a:pPr marL="0" indent="0">
                  <a:buNone/>
                </a:pPr>
                <a:r>
                  <a:rPr lang="en-US" sz="3600" dirty="0">
                    <a:ln w="0"/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result from different frequencies is within the range</a:t>
                </a:r>
                <a:endParaRPr lang="ar-SA" sz="3600" dirty="0">
                  <a:ln w="0"/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2400" dirty="0">
                  <a:ln w="0"/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AutoNum type="arabicParenR"/>
                </a:pPr>
                <a:endParaRPr lang="ar-SA" sz="2400" dirty="0">
                  <a:ln w="0"/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عنوان فرعي 2">
                <a:extLst>
                  <a:ext uri="{FF2B5EF4-FFF2-40B4-BE49-F238E27FC236}">
                    <a16:creationId xmlns:a16="http://schemas.microsoft.com/office/drawing/2014/main" id="{89A7E6D0-0917-480B-A915-F051F4FE3D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9550" y="1152907"/>
                <a:ext cx="9624977" cy="1866667"/>
              </a:xfrm>
              <a:prstGeom prst="rect">
                <a:avLst/>
              </a:prstGeom>
              <a:blipFill>
                <a:blip r:embed="rId2"/>
                <a:stretch>
                  <a:fillRect l="-823" b="-16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صورة 3">
            <a:extLst>
              <a:ext uri="{FF2B5EF4-FFF2-40B4-BE49-F238E27FC236}">
                <a16:creationId xmlns:a16="http://schemas.microsoft.com/office/drawing/2014/main" xmlns="" id="{E7C71DB7-C50A-4DF0-9992-CD4A9B9CA9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1768" y="3019574"/>
            <a:ext cx="7583467" cy="35942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273010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796760" y="6130437"/>
            <a:ext cx="2711136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63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xmlns="" id="{005264DE-EC8B-48D1-A23A-E2E87B363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n w="9525">
                  <a:solidFill>
                    <a:schemeClr val="bg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</a:t>
            </a:r>
            <a:r>
              <a:rPr lang="en-US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n w="9525">
                  <a:solidFill>
                    <a:schemeClr val="bg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عنوان فرعي 2">
                <a:extLst>
                  <a:ext uri="{FF2B5EF4-FFF2-40B4-BE49-F238E27FC236}">
                    <a16:creationId xmlns:a16="http://schemas.microsoft.com/office/drawing/2014/main" xmlns="" id="{89A7E6D0-0917-480B-A915-F051F4FE3DD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59550" y="1152908"/>
                <a:ext cx="9624977" cy="116416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endParaRPr lang="ar-SA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3600" dirty="0">
                    <a:ln w="0"/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Acoustics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6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Andalus" panose="02020603050405020304" pitchFamily="18" charset="-78"/>
                          </a:rPr>
                        </m:ctrlPr>
                      </m:sSubPr>
                      <m:e>
                        <m:r>
                          <a:rPr lang="en-GB" sz="36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Andalus" panose="02020603050405020304" pitchFamily="18" charset="-78"/>
                          </a:rPr>
                          <m:t>𝑹𝑻</m:t>
                        </m:r>
                        <m:r>
                          <a:rPr lang="en-GB" sz="36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Andalus" panose="02020603050405020304" pitchFamily="18" charset="-78"/>
                          </a:rPr>
                          <m:t>𝟎</m:t>
                        </m:r>
                      </m:e>
                      <m:sub>
                        <m:r>
                          <a:rPr lang="en-GB" sz="36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Andalus" panose="02020603050405020304" pitchFamily="18" charset="-78"/>
                          </a:rPr>
                          <m:t>𝟔𝟎</m:t>
                        </m:r>
                      </m:sub>
                    </m:sSub>
                    <m:r>
                      <a:rPr lang="en-US" sz="3600" b="1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Andalus" panose="02020603050405020304" pitchFamily="18" charset="-78"/>
                      </a:rPr>
                      <m:t>)</m:t>
                    </m:r>
                  </m:oMath>
                </a14:m>
                <a:r>
                  <a:rPr lang="en-US" sz="3600" dirty="0">
                    <a:ln w="0"/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for other spaces</a:t>
                </a:r>
              </a:p>
              <a:p>
                <a:pPr marL="0" indent="0">
                  <a:buNone/>
                </a:pPr>
                <a:endParaRPr lang="en-US" sz="2400" dirty="0">
                  <a:ln w="0"/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AutoNum type="arabicParenR"/>
                </a:pPr>
                <a:endParaRPr lang="ar-SA" sz="2400" dirty="0">
                  <a:ln w="0"/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عنوان فرعي 2">
                <a:extLst>
                  <a:ext uri="{FF2B5EF4-FFF2-40B4-BE49-F238E27FC236}">
                    <a16:creationId xmlns:a16="http://schemas.microsoft.com/office/drawing/2014/main" id="{89A7E6D0-0917-480B-A915-F051F4FE3D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9550" y="1152908"/>
                <a:ext cx="9624977" cy="1164164"/>
              </a:xfrm>
              <a:prstGeom prst="rect">
                <a:avLst/>
              </a:prstGeom>
              <a:blipFill>
                <a:blip r:embed="rId2"/>
                <a:stretch>
                  <a:fillRect l="-1710" b="-167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9" name="جدول 4">
            <a:extLst>
              <a:ext uri="{FF2B5EF4-FFF2-40B4-BE49-F238E27FC236}">
                <a16:creationId xmlns:a16="http://schemas.microsoft.com/office/drawing/2014/main" xmlns="" id="{08B0902F-BC5F-43E5-A2F4-E34C0AD51B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6809672"/>
              </p:ext>
            </p:extLst>
          </p:nvPr>
        </p:nvGraphicFramePr>
        <p:xfrm>
          <a:off x="1011257" y="2585137"/>
          <a:ext cx="10343064" cy="3833948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49243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771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0890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95349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81494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56556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4732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FREQUNECY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RT60 (art room)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RT60 (computer lab)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RT60 (meeting room)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RT60 (music room)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RT60 (library)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24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63Hz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0.63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0.73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0.85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0.68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0.66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24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125Hz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0.62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0.73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0.85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0.68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0.69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24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250Hz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0.51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0.58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0.72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0.57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0.63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487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500Hz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0.74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0.77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1.15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0.90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0.88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924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1kHz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0.73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0.70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1.13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0.95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0.90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924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2kHz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0.62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0.46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0.82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0.76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0.67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924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4kHz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0.59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0.53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0.72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0.66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0.76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924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8kHz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0.39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0.43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0.47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0.45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0.65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924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16kHz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0.38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0.42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0.46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0.45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0.64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5848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RT60 (standard)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(0.5 – 0.8sec.)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(0.4 – 0.8sec.)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(0.6 – 1.3sec.)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(0.6 – 1.3sec.)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(0.4 – 0.8sec.)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41143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796760" y="6130437"/>
            <a:ext cx="2711136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64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xmlns="" id="{005264DE-EC8B-48D1-A23A-E2E87B363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n w="9525">
                  <a:solidFill>
                    <a:schemeClr val="bg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</a:t>
            </a:r>
            <a:r>
              <a:rPr lang="en-US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n w="9525">
                  <a:solidFill>
                    <a:schemeClr val="bg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عنوان فرعي 2">
                <a:extLst>
                  <a:ext uri="{FF2B5EF4-FFF2-40B4-BE49-F238E27FC236}">
                    <a16:creationId xmlns:a16="http://schemas.microsoft.com/office/drawing/2014/main" xmlns="" id="{89A7E6D0-0917-480B-A915-F051F4FE3DD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59550" y="1152908"/>
                <a:ext cx="4458174" cy="463291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endParaRPr lang="ar-SA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3000" dirty="0">
                    <a:ln w="0"/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Acoustics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Andalus" panose="02020603050405020304" pitchFamily="18" charset="-78"/>
                          </a:rPr>
                        </m:ctrlPr>
                      </m:sSubPr>
                      <m:e>
                        <m:r>
                          <a:rPr lang="en-GB" sz="3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Andalus" panose="02020603050405020304" pitchFamily="18" charset="-78"/>
                          </a:rPr>
                          <m:t>𝑹𝑻</m:t>
                        </m:r>
                        <m:r>
                          <a:rPr lang="en-GB" sz="3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Andalus" panose="02020603050405020304" pitchFamily="18" charset="-78"/>
                          </a:rPr>
                          <m:t>𝟎</m:t>
                        </m:r>
                      </m:e>
                      <m:sub>
                        <m:r>
                          <a:rPr lang="en-GB" sz="3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Andalus" panose="02020603050405020304" pitchFamily="18" charset="-78"/>
                          </a:rPr>
                          <m:t>𝟔𝟎</m:t>
                        </m:r>
                      </m:sub>
                    </m:sSub>
                    <m:r>
                      <a:rPr lang="en-US" sz="3000" b="1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Andalus" panose="02020603050405020304" pitchFamily="18" charset="-78"/>
                      </a:rPr>
                      <m:t>)</m:t>
                    </m:r>
                  </m:oMath>
                </a14:m>
                <a:endParaRPr lang="en-US" sz="3000" dirty="0">
                  <a:ln w="0"/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500" dirty="0">
                    <a:ln w="0"/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Millington-</a:t>
                </a:r>
                <a:r>
                  <a:rPr lang="en-US" sz="2500" dirty="0" err="1">
                    <a:ln w="0"/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Sette</a:t>
                </a:r>
                <a:r>
                  <a:rPr lang="en-US" sz="2500" dirty="0">
                    <a:ln w="0"/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selected </a:t>
                </a:r>
                <a:endParaRPr lang="en-US" sz="3100" dirty="0">
                  <a:ln w="0"/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500" dirty="0">
                    <a:ln w="0"/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result from</a:t>
                </a:r>
              </a:p>
              <a:p>
                <a:pPr marL="0" indent="0">
                  <a:buNone/>
                </a:pPr>
                <a:r>
                  <a:rPr lang="en-US" sz="2500" dirty="0">
                    <a:ln w="0"/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different frequencies is within the range</a:t>
                </a:r>
                <a:endParaRPr lang="ar-SA" sz="2500" dirty="0">
                  <a:ln w="0"/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2400" dirty="0">
                  <a:ln w="0"/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AutoNum type="arabicParenR"/>
                </a:pPr>
                <a:endParaRPr lang="ar-SA" sz="2400" dirty="0">
                  <a:ln w="0"/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عنوان فرعي 2">
                <a:extLst>
                  <a:ext uri="{FF2B5EF4-FFF2-40B4-BE49-F238E27FC236}">
                    <a16:creationId xmlns:a16="http://schemas.microsoft.com/office/drawing/2014/main" id="{89A7E6D0-0917-480B-A915-F051F4FE3D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9550" y="1152908"/>
                <a:ext cx="4458174" cy="4632918"/>
              </a:xfrm>
              <a:prstGeom prst="rect">
                <a:avLst/>
              </a:prstGeom>
              <a:blipFill>
                <a:blip r:embed="rId7"/>
                <a:stretch>
                  <a:fillRect l="-27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صورة 4">
            <a:extLst>
              <a:ext uri="{FF2B5EF4-FFF2-40B4-BE49-F238E27FC236}">
                <a16:creationId xmlns:a16="http://schemas.microsoft.com/office/drawing/2014/main" xmlns="" id="{91F06147-D930-4161-9688-0B09475B71E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34995" y="2558559"/>
            <a:ext cx="7187806" cy="269231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صورة 5">
            <a:extLst>
              <a:ext uri="{FF2B5EF4-FFF2-40B4-BE49-F238E27FC236}">
                <a16:creationId xmlns:a16="http://schemas.microsoft.com/office/drawing/2014/main" xmlns="" id="{A9377EA8-A13D-483D-A0AC-4C0E014BC72F}"/>
              </a:ext>
            </a:extLst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3003" y="2842952"/>
            <a:ext cx="7474590" cy="26065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صورة 6">
            <a:extLst>
              <a:ext uri="{FF2B5EF4-FFF2-40B4-BE49-F238E27FC236}">
                <a16:creationId xmlns:a16="http://schemas.microsoft.com/office/drawing/2014/main" xmlns="" id="{35D11EBA-B5FE-487A-8729-44A2B0FD0002}"/>
              </a:ext>
            </a:extLst>
          </p:cNvPr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0023" y="3127345"/>
            <a:ext cx="7474590" cy="26584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صورة 7">
            <a:extLst>
              <a:ext uri="{FF2B5EF4-FFF2-40B4-BE49-F238E27FC236}">
                <a16:creationId xmlns:a16="http://schemas.microsoft.com/office/drawing/2014/main" xmlns="" id="{3A7F6A08-FDE7-4CC9-9209-03F7A10A610D}"/>
              </a:ext>
            </a:extLst>
          </p:cNvPr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108" y="3411738"/>
            <a:ext cx="7258042" cy="26584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924999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796760" y="6130437"/>
            <a:ext cx="2711136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65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xmlns="" id="{005264DE-EC8B-48D1-A23A-E2E87B363F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b="1" dirty="0">
                <a:ln w="9525">
                  <a:solidFill>
                    <a:schemeClr val="bg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</a:t>
            </a:r>
            <a:r>
              <a:rPr lang="en-US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n w="9525">
                  <a:solidFill>
                    <a:schemeClr val="bg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dirty="0"/>
          </a:p>
        </p:txBody>
      </p:sp>
      <p:sp>
        <p:nvSpPr>
          <p:cNvPr id="8" name="عنوان فرعي 2">
            <a:extLst>
              <a:ext uri="{FF2B5EF4-FFF2-40B4-BE49-F238E27FC236}">
                <a16:creationId xmlns:a16="http://schemas.microsoft.com/office/drawing/2014/main" xmlns="" id="{89A7E6D0-0917-480B-A915-F051F4FE3DDA}"/>
              </a:ext>
            </a:extLst>
          </p:cNvPr>
          <p:cNvSpPr txBox="1">
            <a:spLocks/>
          </p:cNvSpPr>
          <p:nvPr/>
        </p:nvSpPr>
        <p:spPr>
          <a:xfrm>
            <a:off x="859550" y="1152908"/>
            <a:ext cx="4458174" cy="19010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ar-S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300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STC and IIC:</a:t>
            </a:r>
          </a:p>
          <a:p>
            <a:pPr lvl="0"/>
            <a:r>
              <a:rPr lang="en-US" dirty="0"/>
              <a:t>IIC for floor = 59 &gt; 52   ok</a:t>
            </a:r>
          </a:p>
          <a:p>
            <a:r>
              <a:rPr lang="en-US" dirty="0"/>
              <a:t>IIC for ceiling = 54 &gt;52  ok</a:t>
            </a:r>
          </a:p>
          <a:p>
            <a:pPr marL="0" indent="0">
              <a:buNone/>
            </a:pPr>
            <a:endParaRPr lang="en-US" dirty="0"/>
          </a:p>
          <a:p>
            <a:pPr lvl="0"/>
            <a:endParaRPr lang="en-US" dirty="0"/>
          </a:p>
          <a:p>
            <a:pPr marL="0" indent="0">
              <a:buNone/>
            </a:pPr>
            <a:endParaRPr lang="en-US" sz="240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arenR"/>
            </a:pPr>
            <a:endParaRPr lang="ar-SA" sz="240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BA8F38FC-65FD-4519-BCD1-E0C2F525BFA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0492" y="1030343"/>
            <a:ext cx="1602740" cy="2336800"/>
          </a:xfrm>
          <a:prstGeom prst="rect">
            <a:avLst/>
          </a:prstGeom>
          <a:noFill/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40D967BD-05AE-4E7F-8954-D811E25077DF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3951" y="970344"/>
            <a:ext cx="2151380" cy="2400300"/>
          </a:xfrm>
          <a:prstGeom prst="rect">
            <a:avLst/>
          </a:prstGeom>
          <a:noFill/>
        </p:spPr>
      </p:pic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xmlns="" id="{B24F51FB-3B8E-4BA3-9D25-2B68BC6D8F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2010729"/>
              </p:ext>
            </p:extLst>
          </p:nvPr>
        </p:nvGraphicFramePr>
        <p:xfrm>
          <a:off x="1311579" y="3101778"/>
          <a:ext cx="6385064" cy="3430805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699114">
                  <a:extLst>
                    <a:ext uri="{9D8B030D-6E8A-4147-A177-3AD203B41FA5}">
                      <a16:colId xmlns:a16="http://schemas.microsoft.com/office/drawing/2014/main" xmlns="" val="2641477290"/>
                    </a:ext>
                  </a:extLst>
                </a:gridCol>
                <a:gridCol w="1342971">
                  <a:extLst>
                    <a:ext uri="{9D8B030D-6E8A-4147-A177-3AD203B41FA5}">
                      <a16:colId xmlns:a16="http://schemas.microsoft.com/office/drawing/2014/main" xmlns="" val="3880129338"/>
                    </a:ext>
                  </a:extLst>
                </a:gridCol>
                <a:gridCol w="1371021">
                  <a:extLst>
                    <a:ext uri="{9D8B030D-6E8A-4147-A177-3AD203B41FA5}">
                      <a16:colId xmlns:a16="http://schemas.microsoft.com/office/drawing/2014/main" xmlns="" val="2717068775"/>
                    </a:ext>
                  </a:extLst>
                </a:gridCol>
                <a:gridCol w="1155975">
                  <a:extLst>
                    <a:ext uri="{9D8B030D-6E8A-4147-A177-3AD203B41FA5}">
                      <a16:colId xmlns:a16="http://schemas.microsoft.com/office/drawing/2014/main" xmlns="" val="823159257"/>
                    </a:ext>
                  </a:extLst>
                </a:gridCol>
                <a:gridCol w="815983">
                  <a:extLst>
                    <a:ext uri="{9D8B030D-6E8A-4147-A177-3AD203B41FA5}">
                      <a16:colId xmlns:a16="http://schemas.microsoft.com/office/drawing/2014/main" xmlns="" val="2801040862"/>
                    </a:ext>
                  </a:extLst>
                </a:gridCol>
              </a:tblGrid>
              <a:tr h="41700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Space 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Adjected area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STC required 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STC deign 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Check 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265567491"/>
                  </a:ext>
                </a:extLst>
              </a:tr>
              <a:tr h="41700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Classroom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Classroom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42-40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Ok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268682994"/>
                  </a:ext>
                </a:extLst>
              </a:tr>
              <a:tr h="41700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Corridor 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40-38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43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Ok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409996660"/>
                  </a:ext>
                </a:extLst>
              </a:tr>
              <a:tr h="40535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Headteacher room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Corridor 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40-38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Ok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843993770"/>
                  </a:ext>
                </a:extLst>
              </a:tr>
              <a:tr h="40541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Teachers room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Science lab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45-41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Ok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752773427"/>
                  </a:ext>
                </a:extLst>
              </a:tr>
              <a:tr h="31956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Corridor 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40-38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Ok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59239384"/>
                  </a:ext>
                </a:extLst>
              </a:tr>
              <a:tr h="31956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Classroom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40-38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Ok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896255691"/>
                  </a:ext>
                </a:extLst>
              </a:tr>
              <a:tr h="31956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Music room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Corridor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45-42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OK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747439246"/>
                  </a:ext>
                </a:extLst>
              </a:tr>
              <a:tr h="31956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Library 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Corridor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45-42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OK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141448859"/>
                  </a:ext>
                </a:extLst>
              </a:tr>
            </a:tbl>
          </a:graphicData>
        </a:graphic>
      </p:graphicFrame>
      <p:sp>
        <p:nvSpPr>
          <p:cNvPr id="17" name="عنوان فرعي 2">
            <a:extLst>
              <a:ext uri="{FF2B5EF4-FFF2-40B4-BE49-F238E27FC236}">
                <a16:creationId xmlns:a16="http://schemas.microsoft.com/office/drawing/2014/main" xmlns="" id="{20AFF99C-670F-4799-8D1A-1DAD725D727F}"/>
              </a:ext>
            </a:extLst>
          </p:cNvPr>
          <p:cNvSpPr txBox="1">
            <a:spLocks/>
          </p:cNvSpPr>
          <p:nvPr/>
        </p:nvSpPr>
        <p:spPr>
          <a:xfrm>
            <a:off x="7634870" y="3367143"/>
            <a:ext cx="2151380" cy="19010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Internal wall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0"/>
            <a:endParaRPr lang="en-US" dirty="0"/>
          </a:p>
          <a:p>
            <a:pPr marL="0" indent="0">
              <a:buNone/>
            </a:pPr>
            <a:endParaRPr lang="en-US" sz="240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arenR"/>
            </a:pPr>
            <a:endParaRPr lang="ar-SA" sz="240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عنوان فرعي 2">
            <a:extLst>
              <a:ext uri="{FF2B5EF4-FFF2-40B4-BE49-F238E27FC236}">
                <a16:creationId xmlns:a16="http://schemas.microsoft.com/office/drawing/2014/main" xmlns="" id="{EBABFA31-9773-4424-8618-D4B4A0B53CBC}"/>
              </a:ext>
            </a:extLst>
          </p:cNvPr>
          <p:cNvSpPr txBox="1">
            <a:spLocks/>
          </p:cNvSpPr>
          <p:nvPr/>
        </p:nvSpPr>
        <p:spPr>
          <a:xfrm>
            <a:off x="9663950" y="3429000"/>
            <a:ext cx="2151381" cy="19010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External wall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0"/>
            <a:endParaRPr lang="en-US" dirty="0"/>
          </a:p>
          <a:p>
            <a:pPr marL="0" indent="0">
              <a:buNone/>
            </a:pPr>
            <a:endParaRPr lang="en-US" sz="240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arenR"/>
            </a:pPr>
            <a:endParaRPr lang="ar-SA" sz="240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28030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796760" y="6130437"/>
            <a:ext cx="2711136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66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xmlns="" id="{005264DE-EC8B-48D1-A23A-E2E87B363F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b="1" dirty="0">
                <a:ln w="9525">
                  <a:solidFill>
                    <a:schemeClr val="bg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</a:t>
            </a:r>
            <a:r>
              <a:rPr lang="en-US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n w="9525">
                  <a:solidFill>
                    <a:schemeClr val="bg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dirty="0"/>
          </a:p>
        </p:txBody>
      </p:sp>
      <p:sp>
        <p:nvSpPr>
          <p:cNvPr id="8" name="عنوان فرعي 2">
            <a:extLst>
              <a:ext uri="{FF2B5EF4-FFF2-40B4-BE49-F238E27FC236}">
                <a16:creationId xmlns:a16="http://schemas.microsoft.com/office/drawing/2014/main" xmlns="" id="{89A7E6D0-0917-480B-A915-F051F4FE3DDA}"/>
              </a:ext>
            </a:extLst>
          </p:cNvPr>
          <p:cNvSpPr txBox="1">
            <a:spLocks/>
          </p:cNvSpPr>
          <p:nvPr/>
        </p:nvSpPr>
        <p:spPr>
          <a:xfrm>
            <a:off x="859550" y="1152907"/>
            <a:ext cx="7805056" cy="54609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ar-S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300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Noise reduction:</a:t>
            </a:r>
          </a:p>
          <a:p>
            <a:r>
              <a:rPr lang="en-GB" dirty="0"/>
              <a:t>The background noise for class rooms is from 30-35 </a:t>
            </a:r>
            <a:r>
              <a:rPr lang="en-GB" dirty="0" err="1"/>
              <a:t>dB.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0"/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0"/>
            <a:endParaRPr lang="en-US" dirty="0"/>
          </a:p>
          <a:p>
            <a:pPr marL="0" indent="0">
              <a:buNone/>
            </a:pPr>
            <a:endParaRPr lang="en-US" sz="240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arenR"/>
            </a:pPr>
            <a:endParaRPr lang="ar-SA" sz="240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xmlns="" id="{4DD8325C-C644-4C9E-97C7-160ABE9560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7054293"/>
              </p:ext>
            </p:extLst>
          </p:nvPr>
        </p:nvGraphicFramePr>
        <p:xfrm>
          <a:off x="1311579" y="2827043"/>
          <a:ext cx="8289677" cy="105634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72295">
                  <a:extLst>
                    <a:ext uri="{9D8B030D-6E8A-4147-A177-3AD203B41FA5}">
                      <a16:colId xmlns:a16="http://schemas.microsoft.com/office/drawing/2014/main" xmlns="" val="481901691"/>
                    </a:ext>
                  </a:extLst>
                </a:gridCol>
                <a:gridCol w="1179976">
                  <a:extLst>
                    <a:ext uri="{9D8B030D-6E8A-4147-A177-3AD203B41FA5}">
                      <a16:colId xmlns:a16="http://schemas.microsoft.com/office/drawing/2014/main" xmlns="" val="421304000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xmlns="" val="2076480590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xmlns="" val="4254913067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xmlns="" val="1963799777"/>
                    </a:ext>
                  </a:extLst>
                </a:gridCol>
                <a:gridCol w="1573405">
                  <a:extLst>
                    <a:ext uri="{9D8B030D-6E8A-4147-A177-3AD203B41FA5}">
                      <a16:colId xmlns:a16="http://schemas.microsoft.com/office/drawing/2014/main" xmlns="" val="3875084511"/>
                    </a:ext>
                  </a:extLst>
                </a:gridCol>
              </a:tblGrid>
              <a:tr h="660102">
                <a:tc>
                  <a:txBody>
                    <a:bodyPr/>
                    <a:lstStyle/>
                    <a:p>
                      <a:r>
                        <a:rPr lang="en-GB" sz="2000" dirty="0"/>
                        <a:t>space 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Noise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NR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BN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Standard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OK/not</a:t>
                      </a:r>
                      <a:r>
                        <a:rPr lang="en-GB" sz="2000" baseline="0" dirty="0"/>
                        <a:t> ok 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7205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classroom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67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39.67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27.32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&lt; 30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Ok 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555338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40011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3859" y="147337"/>
            <a:ext cx="8911687" cy="1280890"/>
          </a:xfrm>
        </p:spPr>
        <p:txBody>
          <a:bodyPr/>
          <a:lstStyle/>
          <a:p>
            <a:r>
              <a:rPr lang="en-GB" dirty="0"/>
              <a:t>PV system design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77944" y="6130437"/>
            <a:ext cx="2929952" cy="370396"/>
          </a:xfrm>
        </p:spPr>
        <p:txBody>
          <a:bodyPr/>
          <a:lstStyle/>
          <a:p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20 may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67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933127" y="1793352"/>
            <a:ext cx="30174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Andalus" panose="02020603050405020304" pitchFamily="18" charset="-78"/>
                <a:cs typeface="Andalus" panose="02020603050405020304" pitchFamily="18" charset="-78"/>
              </a:rPr>
              <a:t>PV system distribution</a:t>
            </a:r>
            <a:endParaRPr lang="en-US" sz="20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FD2CBE5F-BE0A-4F74-8A6C-86EA5CB2B07B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9" t="5233" r="4001" b="4155"/>
          <a:stretch/>
        </p:blipFill>
        <p:spPr>
          <a:xfrm>
            <a:off x="4434395" y="1128296"/>
            <a:ext cx="5872579" cy="378105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xmlns="" id="{0C952968-DA87-411A-B2AE-391C82CAAB53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74700" y="2968343"/>
          <a:ext cx="3396385" cy="3101875"/>
        </p:xfrm>
        <a:graphic>
          <a:graphicData uri="http://schemas.openxmlformats.org/drawingml/2006/table">
            <a:tbl>
              <a:tblPr rtl="1" firstRow="1" firstCol="1" bandRow="1">
                <a:tableStyleId>{1FECB4D8-DB02-4DC6-A0A2-4F2EBAE1DC90}</a:tableStyleId>
              </a:tblPr>
              <a:tblGrid>
                <a:gridCol w="1514059">
                  <a:extLst>
                    <a:ext uri="{9D8B030D-6E8A-4147-A177-3AD203B41FA5}">
                      <a16:colId xmlns:a16="http://schemas.microsoft.com/office/drawing/2014/main" xmlns="" val="2898198021"/>
                    </a:ext>
                  </a:extLst>
                </a:gridCol>
                <a:gridCol w="1882326">
                  <a:extLst>
                    <a:ext uri="{9D8B030D-6E8A-4147-A177-3AD203B41FA5}">
                      <a16:colId xmlns:a16="http://schemas.microsoft.com/office/drawing/2014/main" xmlns="" val="1753540539"/>
                    </a:ext>
                  </a:extLst>
                </a:gridCol>
              </a:tblGrid>
              <a:tr h="687136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3360420" algn="l"/>
                        </a:tabLst>
                      </a:pPr>
                      <a:r>
                        <a:rPr lang="en-US" sz="1400">
                          <a:effectLst/>
                        </a:rPr>
                        <a:t>Horizontal landscape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3360420" algn="l"/>
                        </a:tabLst>
                      </a:pPr>
                      <a:r>
                        <a:rPr lang="en-US" sz="1400" dirty="0">
                          <a:effectLst/>
                        </a:rPr>
                        <a:t>PV panel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439669424"/>
                  </a:ext>
                </a:extLst>
              </a:tr>
              <a:tr h="68735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3360420" algn="l"/>
                        </a:tabLst>
                      </a:pPr>
                      <a:r>
                        <a:rPr lang="en-US" sz="1400" dirty="0">
                          <a:effectLst/>
                        </a:rPr>
                        <a:t>130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3360420" algn="l"/>
                        </a:tabLst>
                      </a:pPr>
                      <a:r>
                        <a:rPr lang="en-US" sz="1400" dirty="0">
                          <a:effectLst/>
                        </a:rPr>
                        <a:t>No. of modules 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604610563"/>
                  </a:ext>
                </a:extLst>
              </a:tr>
              <a:tr h="70789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3360420" algn="l"/>
                        </a:tabLst>
                      </a:pPr>
                      <a:r>
                        <a:rPr lang="en-US" sz="1400" dirty="0">
                          <a:effectLst/>
                        </a:rPr>
                        <a:t>39.65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3360420" algn="l"/>
                        </a:tabLst>
                      </a:pPr>
                      <a:r>
                        <a:rPr lang="en-US" sz="1400">
                          <a:effectLst/>
                        </a:rPr>
                        <a:t>Electricity produced (KW)</a:t>
                      </a:r>
                      <a:endParaRPr lang="en-US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936911990"/>
                  </a:ext>
                </a:extLst>
              </a:tr>
              <a:tr h="68735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3360420" algn="l"/>
                        </a:tabLst>
                      </a:pPr>
                      <a:r>
                        <a:rPr lang="en-US" sz="1400" dirty="0">
                          <a:effectLst/>
                        </a:rPr>
                        <a:t>82.45%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3360420" algn="l"/>
                        </a:tabLst>
                      </a:pPr>
                      <a:r>
                        <a:rPr lang="en-US" sz="1400">
                          <a:effectLst/>
                        </a:rPr>
                        <a:t>Performance ratio </a:t>
                      </a:r>
                      <a:endParaRPr lang="en-US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20599714"/>
                  </a:ext>
                </a:extLst>
              </a:tr>
              <a:tr h="332146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3360420" algn="l"/>
                        </a:tabLst>
                      </a:pPr>
                      <a:r>
                        <a:rPr lang="en-US" sz="1400" dirty="0">
                          <a:effectLst/>
                        </a:rPr>
                        <a:t>88.63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3360420" algn="l"/>
                        </a:tabLst>
                      </a:pPr>
                      <a:r>
                        <a:rPr lang="en-US" sz="1400" dirty="0">
                          <a:effectLst/>
                        </a:rPr>
                        <a:t>(MKW/Year)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208217325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1B602DC6-76D3-4F14-9FBC-E691B662D629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13" t="4704" r="3078" b="5019"/>
          <a:stretch/>
        </p:blipFill>
        <p:spPr>
          <a:xfrm>
            <a:off x="5018846" y="1428227"/>
            <a:ext cx="6498454" cy="38668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001542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161" y="2941337"/>
            <a:ext cx="8911687" cy="1280890"/>
          </a:xfrm>
        </p:spPr>
        <p:txBody>
          <a:bodyPr/>
          <a:lstStyle/>
          <a:p>
            <a:r>
              <a:rPr lang="en-GB" dirty="0"/>
              <a:t>Electrical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796760" y="6130437"/>
            <a:ext cx="2711136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68</a:t>
            </a:fld>
            <a:endParaRPr lang="en-US"/>
          </a:p>
        </p:txBody>
      </p:sp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2835688629"/>
              </p:ext>
            </p:extLst>
          </p:nvPr>
        </p:nvGraphicFramePr>
        <p:xfrm>
          <a:off x="1736202" y="0"/>
          <a:ext cx="12192000" cy="6771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325749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14" grpId="0">
        <p:bldAsOne/>
      </p:bldGraphic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089" y="147337"/>
            <a:ext cx="8911687" cy="1280890"/>
          </a:xfrm>
        </p:spPr>
        <p:txBody>
          <a:bodyPr/>
          <a:lstStyle/>
          <a:p>
            <a:r>
              <a:rPr lang="en-GB" dirty="0"/>
              <a:t>Electrical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70260" y="6130437"/>
            <a:ext cx="2937636" cy="370396"/>
          </a:xfrm>
        </p:spPr>
        <p:txBody>
          <a:bodyPr/>
          <a:lstStyle/>
          <a:p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20 may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69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21695" y="1428227"/>
            <a:ext cx="42637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latin typeface="Andalus" panose="02020603050405020304" pitchFamily="18" charset="-78"/>
                <a:cs typeface="Andalus" panose="02020603050405020304" pitchFamily="18" charset="-78"/>
              </a:rPr>
              <a:t>Sockets distribution </a:t>
            </a:r>
            <a:endParaRPr lang="en-US" sz="32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83B06279-8E32-41A4-BACD-0246B2EE169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95" t="126"/>
          <a:stretch/>
        </p:blipFill>
        <p:spPr>
          <a:xfrm>
            <a:off x="4581144" y="1435109"/>
            <a:ext cx="3801818" cy="527555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B784587A-997D-47DA-9CBA-2B38E93FBBD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4" r="7940"/>
          <a:stretch/>
        </p:blipFill>
        <p:spPr>
          <a:xfrm>
            <a:off x="2441447" y="1915601"/>
            <a:ext cx="7150609" cy="48924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93375D91-D4CB-46D8-858A-0CCE3B450C3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9" t="3968" r="1300"/>
          <a:stretch/>
        </p:blipFill>
        <p:spPr>
          <a:xfrm>
            <a:off x="1797119" y="1915601"/>
            <a:ext cx="7809641" cy="492711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B40D952F-B8F1-487E-8FAF-CCFA8186055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6" r="7612"/>
          <a:stretch/>
        </p:blipFill>
        <p:spPr>
          <a:xfrm>
            <a:off x="2125825" y="1957244"/>
            <a:ext cx="6821425" cy="484382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702563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147337"/>
            <a:ext cx="8911687" cy="1280890"/>
          </a:xfrm>
        </p:spPr>
        <p:txBody>
          <a:bodyPr/>
          <a:lstStyle/>
          <a:p>
            <a:r>
              <a:rPr lang="en-GB" dirty="0"/>
              <a:t>Architectural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207500" y="6284344"/>
            <a:ext cx="2584875" cy="370396"/>
          </a:xfrm>
        </p:spPr>
        <p:txBody>
          <a:bodyPr/>
          <a:lstStyle/>
          <a:p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20 may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7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96961" y="1607007"/>
            <a:ext cx="2705688" cy="557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sz="2200" b="1" dirty="0">
                <a:latin typeface="Andalus" panose="02020603050405020304" pitchFamily="18" charset="-78"/>
                <a:cs typeface="Andalus" panose="02020603050405020304" pitchFamily="18" charset="-78"/>
              </a:rPr>
              <a:t>Ground floor plan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C5FFDE95-4A07-4A1C-9537-2973C2C47E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7752" y="1383381"/>
            <a:ext cx="8344623" cy="494580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xmlns="" id="{8C4BC202-0E97-4685-9575-0A7093B01A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3568139"/>
              </p:ext>
            </p:extLst>
          </p:nvPr>
        </p:nvGraphicFramePr>
        <p:xfrm>
          <a:off x="1175099" y="3686291"/>
          <a:ext cx="4986003" cy="3026638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852691">
                  <a:extLst>
                    <a:ext uri="{9D8B030D-6E8A-4147-A177-3AD203B41FA5}">
                      <a16:colId xmlns:a16="http://schemas.microsoft.com/office/drawing/2014/main" xmlns="" val="3273141244"/>
                    </a:ext>
                  </a:extLst>
                </a:gridCol>
                <a:gridCol w="1361664">
                  <a:extLst>
                    <a:ext uri="{9D8B030D-6E8A-4147-A177-3AD203B41FA5}">
                      <a16:colId xmlns:a16="http://schemas.microsoft.com/office/drawing/2014/main" xmlns="" val="3400712901"/>
                    </a:ext>
                  </a:extLst>
                </a:gridCol>
                <a:gridCol w="969824">
                  <a:extLst>
                    <a:ext uri="{9D8B030D-6E8A-4147-A177-3AD203B41FA5}">
                      <a16:colId xmlns:a16="http://schemas.microsoft.com/office/drawing/2014/main" xmlns="" val="3504852408"/>
                    </a:ext>
                  </a:extLst>
                </a:gridCol>
                <a:gridCol w="801824">
                  <a:extLst>
                    <a:ext uri="{9D8B030D-6E8A-4147-A177-3AD203B41FA5}">
                      <a16:colId xmlns:a16="http://schemas.microsoft.com/office/drawing/2014/main" xmlns="" val="4100036094"/>
                    </a:ext>
                  </a:extLst>
                </a:gridCol>
              </a:tblGrid>
              <a:tr h="4593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Space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Required area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Actual area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Check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extLst>
                  <a:ext uri="{0D108BD9-81ED-4DB2-BD59-A6C34878D82A}">
                    <a16:rowId xmlns:a16="http://schemas.microsoft.com/office/drawing/2014/main" xmlns="" val="2687732220"/>
                  </a:ext>
                </a:extLst>
              </a:tr>
              <a:tr h="4593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Classroom (40 student)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48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75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Ok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extLst>
                  <a:ext uri="{0D108BD9-81ED-4DB2-BD59-A6C34878D82A}">
                    <a16:rowId xmlns:a16="http://schemas.microsoft.com/office/drawing/2014/main" xmlns="" val="2942335291"/>
                  </a:ext>
                </a:extLst>
              </a:tr>
              <a:tr h="3380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Head office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42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 Ok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extLst>
                  <a:ext uri="{0D108BD9-81ED-4DB2-BD59-A6C34878D82A}">
                    <a16:rowId xmlns:a16="http://schemas.microsoft.com/office/drawing/2014/main" xmlns="" val="1560433593"/>
                  </a:ext>
                </a:extLst>
              </a:tr>
              <a:tr h="2514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First aid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44780" algn="l"/>
                        </a:tabLst>
                        <a:defRPr/>
                      </a:pPr>
                      <a:r>
                        <a:rPr lang="en-US" sz="1400" dirty="0">
                          <a:effectLst/>
                        </a:rPr>
                        <a:t>Ok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extLst>
                  <a:ext uri="{0D108BD9-81ED-4DB2-BD59-A6C34878D82A}">
                    <a16:rowId xmlns:a16="http://schemas.microsoft.com/office/drawing/2014/main" xmlns="" val="1879822252"/>
                  </a:ext>
                </a:extLst>
              </a:tr>
              <a:tr h="2257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Kitchen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Ok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extLst>
                  <a:ext uri="{0D108BD9-81ED-4DB2-BD59-A6C34878D82A}">
                    <a16:rowId xmlns:a16="http://schemas.microsoft.com/office/drawing/2014/main" xmlns="" val="643831393"/>
                  </a:ext>
                </a:extLst>
              </a:tr>
              <a:tr h="2255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Teachers room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50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 Ok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extLst>
                  <a:ext uri="{0D108BD9-81ED-4DB2-BD59-A6C34878D82A}">
                    <a16:rowId xmlns:a16="http://schemas.microsoft.com/office/drawing/2014/main" xmlns="" val="4118921218"/>
                  </a:ext>
                </a:extLst>
              </a:tr>
              <a:tr h="2255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Secretary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Ok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extLst>
                  <a:ext uri="{0D108BD9-81ED-4DB2-BD59-A6C34878D82A}">
                    <a16:rowId xmlns:a16="http://schemas.microsoft.com/office/drawing/2014/main" xmlns="" val="776972802"/>
                  </a:ext>
                </a:extLst>
              </a:tr>
              <a:tr h="3068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Canteen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73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Ok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extLst>
                  <a:ext uri="{0D108BD9-81ED-4DB2-BD59-A6C34878D82A}">
                    <a16:rowId xmlns:a16="http://schemas.microsoft.com/office/drawing/2014/main" xmlns="" val="3094512850"/>
                  </a:ext>
                </a:extLst>
              </a:tr>
              <a:tr h="3068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Archive, Printing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18.8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</a:rPr>
                        <a:t>Ok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extLst>
                  <a:ext uri="{0D108BD9-81ED-4DB2-BD59-A6C34878D82A}">
                    <a16:rowId xmlns:a16="http://schemas.microsoft.com/office/drawing/2014/main" xmlns="" val="787919512"/>
                  </a:ext>
                </a:extLst>
              </a:tr>
              <a:tr h="2255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Music room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70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75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</a:rPr>
                        <a:t>Ok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extLst>
                  <a:ext uri="{0D108BD9-81ED-4DB2-BD59-A6C34878D82A}">
                    <a16:rowId xmlns:a16="http://schemas.microsoft.com/office/drawing/2014/main" xmlns="" val="28214106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93196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6971" y="147337"/>
            <a:ext cx="8911687" cy="1280890"/>
          </a:xfrm>
        </p:spPr>
        <p:txBody>
          <a:bodyPr/>
          <a:lstStyle/>
          <a:p>
            <a:r>
              <a:rPr lang="en-GB" dirty="0"/>
              <a:t>Electrical design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778240" y="6130437"/>
            <a:ext cx="2729655" cy="370396"/>
          </a:xfrm>
        </p:spPr>
        <p:txBody>
          <a:bodyPr/>
          <a:lstStyle/>
          <a:p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20 may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70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35725" y="1793352"/>
            <a:ext cx="28128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latin typeface="Andalus" panose="02020603050405020304" pitchFamily="18" charset="-78"/>
                <a:cs typeface="Andalus" panose="02020603050405020304" pitchFamily="18" charset="-78"/>
              </a:rPr>
              <a:t>Artificial lighting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GB" sz="2800" b="1" dirty="0">
                <a:latin typeface="Andalus" panose="02020603050405020304" pitchFamily="18" charset="-78"/>
                <a:cs typeface="Andalus" panose="02020603050405020304" pitchFamily="18" charset="-78"/>
              </a:rPr>
              <a:t>classroom </a:t>
            </a:r>
            <a:endParaRPr lang="en-US" sz="28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DE1E9E42-39B3-4684-91AC-578A0352FD18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0818" y="970344"/>
            <a:ext cx="7732599" cy="49775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890167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9553" y="147337"/>
            <a:ext cx="8911687" cy="1280890"/>
          </a:xfrm>
        </p:spPr>
        <p:txBody>
          <a:bodyPr/>
          <a:lstStyle/>
          <a:p>
            <a:r>
              <a:rPr lang="en-GB" dirty="0"/>
              <a:t>Electrical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61118" y="6130437"/>
            <a:ext cx="2546777" cy="370396"/>
          </a:xfrm>
        </p:spPr>
        <p:txBody>
          <a:bodyPr/>
          <a:lstStyle/>
          <a:p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20 may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71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713357" y="1015646"/>
            <a:ext cx="50248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latin typeface="Andalus" panose="02020603050405020304" pitchFamily="18" charset="-78"/>
                <a:cs typeface="Andalus" panose="02020603050405020304" pitchFamily="18" charset="-78"/>
              </a:rPr>
              <a:t>Classroom lighting design </a:t>
            </a:r>
            <a:endParaRPr lang="en-US" sz="32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65014" y="1431603"/>
            <a:ext cx="3278007" cy="2116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b="1" dirty="0"/>
              <a:t>Used luminaires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b="1" dirty="0"/>
              <a:t>LED panels </a:t>
            </a:r>
            <a:r>
              <a:rPr lang="en-GB" b="1" dirty="0">
                <a:sym typeface="Wingdings" panose="05000000000000000000" pitchFamily="2" charset="2"/>
              </a:rPr>
              <a:t> (2550) </a:t>
            </a:r>
            <a:r>
              <a:rPr lang="en-GB" b="1" dirty="0" err="1">
                <a:sym typeface="Wingdings" panose="05000000000000000000" pitchFamily="2" charset="2"/>
              </a:rPr>
              <a:t>Lm</a:t>
            </a:r>
            <a:endParaRPr lang="en-GB" b="1" dirty="0">
              <a:sym typeface="Wingdings" panose="05000000000000000000" pitchFamily="2" charset="2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b="1" dirty="0"/>
              <a:t>LED panels </a:t>
            </a:r>
            <a:r>
              <a:rPr lang="en-GB" b="1" dirty="0">
                <a:sym typeface="Wingdings" panose="05000000000000000000" pitchFamily="2" charset="2"/>
              </a:rPr>
              <a:t> (4700) </a:t>
            </a:r>
            <a:r>
              <a:rPr lang="en-GB" b="1" dirty="0" err="1">
                <a:sym typeface="Wingdings" panose="05000000000000000000" pitchFamily="2" charset="2"/>
              </a:rPr>
              <a:t>Lm</a:t>
            </a:r>
            <a:endParaRPr lang="en-GB" b="1" dirty="0">
              <a:sym typeface="Wingdings" panose="05000000000000000000" pitchFamily="2" charset="2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endParaRPr lang="en-GB" b="1" dirty="0"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endParaRPr lang="en-GB" b="1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1051173"/>
              </p:ext>
            </p:extLst>
          </p:nvPr>
        </p:nvGraphicFramePr>
        <p:xfrm>
          <a:off x="3709847" y="4150879"/>
          <a:ext cx="4136574" cy="10109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558834">
                  <a:extLst>
                    <a:ext uri="{9D8B030D-6E8A-4147-A177-3AD203B41FA5}">
                      <a16:colId xmlns:a16="http://schemas.microsoft.com/office/drawing/2014/main" xmlns="" val="881356703"/>
                    </a:ext>
                  </a:extLst>
                </a:gridCol>
                <a:gridCol w="1367246">
                  <a:extLst>
                    <a:ext uri="{9D8B030D-6E8A-4147-A177-3AD203B41FA5}">
                      <a16:colId xmlns:a16="http://schemas.microsoft.com/office/drawing/2014/main" xmlns="" val="2041984038"/>
                    </a:ext>
                  </a:extLst>
                </a:gridCol>
                <a:gridCol w="1210494">
                  <a:extLst>
                    <a:ext uri="{9D8B030D-6E8A-4147-A177-3AD203B41FA5}">
                      <a16:colId xmlns:a16="http://schemas.microsoft.com/office/drawing/2014/main" xmlns="" val="12502724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Maximum required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Minimum</a:t>
                      </a:r>
                    </a:p>
                    <a:p>
                      <a:r>
                        <a:rPr lang="en-GB" baseline="0" dirty="0"/>
                        <a:t>required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Value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719902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&lt;10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15.2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72628090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136836" y="4193362"/>
            <a:ext cx="1471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Glare</a:t>
            </a:r>
            <a:r>
              <a:rPr lang="en-GB" sz="2800" b="1" dirty="0"/>
              <a:t> </a:t>
            </a:r>
            <a:endParaRPr lang="en-US" sz="2800" b="1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9859901"/>
              </p:ext>
            </p:extLst>
          </p:nvPr>
        </p:nvGraphicFramePr>
        <p:xfrm>
          <a:off x="3701139" y="5292457"/>
          <a:ext cx="4145282" cy="7315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558834">
                  <a:extLst>
                    <a:ext uri="{9D8B030D-6E8A-4147-A177-3AD203B41FA5}">
                      <a16:colId xmlns:a16="http://schemas.microsoft.com/office/drawing/2014/main" xmlns="" val="881356703"/>
                    </a:ext>
                  </a:extLst>
                </a:gridCol>
                <a:gridCol w="1367246">
                  <a:extLst>
                    <a:ext uri="{9D8B030D-6E8A-4147-A177-3AD203B41FA5}">
                      <a16:colId xmlns:a16="http://schemas.microsoft.com/office/drawing/2014/main" xmlns="" val="2041984038"/>
                    </a:ext>
                  </a:extLst>
                </a:gridCol>
                <a:gridCol w="1219202">
                  <a:extLst>
                    <a:ext uri="{9D8B030D-6E8A-4147-A177-3AD203B41FA5}">
                      <a16:colId xmlns:a16="http://schemas.microsoft.com/office/drawing/2014/main" xmlns="" val="1250272446"/>
                    </a:ext>
                  </a:extLst>
                </a:gridCol>
              </a:tblGrid>
              <a:tr h="341798">
                <a:tc>
                  <a:txBody>
                    <a:bodyPr/>
                    <a:lstStyle/>
                    <a:p>
                      <a:r>
                        <a:rPr lang="en-GB" dirty="0"/>
                        <a:t>Ceiling</a:t>
                      </a:r>
                      <a:r>
                        <a:rPr lang="en-GB" baseline="0" dirty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walls</a:t>
                      </a:r>
                      <a:r>
                        <a:rPr lang="en-GB" baseline="0" dirty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Floor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71990256"/>
                  </a:ext>
                </a:extLst>
              </a:tr>
              <a:tr h="341798">
                <a:tc>
                  <a:txBody>
                    <a:bodyPr/>
                    <a:lstStyle/>
                    <a:p>
                      <a:r>
                        <a:rPr lang="en-GB" dirty="0"/>
                        <a:t>45%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44%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50%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72628090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878821" y="5206373"/>
            <a:ext cx="1987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Surface reflection </a:t>
            </a:r>
            <a:endParaRPr lang="en-US" sz="2400" b="1" dirty="0"/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xmlns="" id="{AB1FD502-58D5-44B8-8A40-C671F6B29E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4881119"/>
              </p:ext>
            </p:extLst>
          </p:nvPr>
        </p:nvGraphicFramePr>
        <p:xfrm>
          <a:off x="3709847" y="2867204"/>
          <a:ext cx="4136574" cy="1170475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89831">
                  <a:extLst>
                    <a:ext uri="{9D8B030D-6E8A-4147-A177-3AD203B41FA5}">
                      <a16:colId xmlns:a16="http://schemas.microsoft.com/office/drawing/2014/main" xmlns="" val="2023085980"/>
                    </a:ext>
                  </a:extLst>
                </a:gridCol>
                <a:gridCol w="1489831">
                  <a:extLst>
                    <a:ext uri="{9D8B030D-6E8A-4147-A177-3AD203B41FA5}">
                      <a16:colId xmlns:a16="http://schemas.microsoft.com/office/drawing/2014/main" xmlns="" val="881356703"/>
                    </a:ext>
                  </a:extLst>
                </a:gridCol>
                <a:gridCol w="1156912">
                  <a:extLst>
                    <a:ext uri="{9D8B030D-6E8A-4147-A177-3AD203B41FA5}">
                      <a16:colId xmlns:a16="http://schemas.microsoft.com/office/drawing/2014/main" xmlns="" val="1250272446"/>
                    </a:ext>
                  </a:extLst>
                </a:gridCol>
              </a:tblGrid>
              <a:tr h="438955">
                <a:tc>
                  <a:txBody>
                    <a:bodyPr/>
                    <a:lstStyle/>
                    <a:p>
                      <a:r>
                        <a:rPr lang="en-US" dirty="0"/>
                        <a:t>plan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Required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Value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71990256"/>
                  </a:ext>
                </a:extLst>
              </a:tr>
              <a:tr h="307310">
                <a:tc>
                  <a:txBody>
                    <a:bodyPr/>
                    <a:lstStyle/>
                    <a:p>
                      <a:r>
                        <a:rPr lang="en-US" dirty="0"/>
                        <a:t>classroom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300 lux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365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72628090"/>
                  </a:ext>
                </a:extLst>
              </a:tr>
              <a:tr h="347577">
                <a:tc>
                  <a:txBody>
                    <a:bodyPr/>
                    <a:lstStyle/>
                    <a:p>
                      <a:r>
                        <a:rPr lang="en-US" dirty="0"/>
                        <a:t>board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90900727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75B68671-6BD0-4C8E-BF77-D4CC45D99287}"/>
              </a:ext>
            </a:extLst>
          </p:cNvPr>
          <p:cNvSpPr txBox="1"/>
          <p:nvPr/>
        </p:nvSpPr>
        <p:spPr>
          <a:xfrm>
            <a:off x="2136837" y="3286278"/>
            <a:ext cx="1471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lux</a:t>
            </a:r>
            <a:r>
              <a:rPr lang="en-GB" sz="2800" b="1" dirty="0"/>
              <a:t> 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4585636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7303" y="147337"/>
            <a:ext cx="8911687" cy="1280890"/>
          </a:xfrm>
        </p:spPr>
        <p:txBody>
          <a:bodyPr/>
          <a:lstStyle/>
          <a:p>
            <a:r>
              <a:rPr lang="en-GB" dirty="0"/>
              <a:t>Electrical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86652" y="6130437"/>
            <a:ext cx="2921244" cy="370396"/>
          </a:xfrm>
        </p:spPr>
        <p:txBody>
          <a:bodyPr/>
          <a:lstStyle/>
          <a:p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20 may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72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853440" y="1778000"/>
            <a:ext cx="255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Andalus" panose="02020603050405020304" pitchFamily="18" charset="-78"/>
                <a:cs typeface="Andalus" panose="02020603050405020304" pitchFamily="18" charset="-78"/>
              </a:rPr>
              <a:t>Lighting distribution  </a:t>
            </a:r>
            <a:endParaRPr lang="en-US" sz="20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ED252085-95CE-4CA6-B467-62634FE34C7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2" r="166"/>
          <a:stretch/>
        </p:blipFill>
        <p:spPr>
          <a:xfrm>
            <a:off x="3605349" y="887423"/>
            <a:ext cx="6826484" cy="52430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625276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6971" y="147337"/>
            <a:ext cx="8911687" cy="1280890"/>
          </a:xfrm>
        </p:spPr>
        <p:txBody>
          <a:bodyPr/>
          <a:lstStyle/>
          <a:p>
            <a:r>
              <a:rPr lang="en-GB" dirty="0"/>
              <a:t>Electrical design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778240" y="6130437"/>
            <a:ext cx="2729655" cy="370396"/>
          </a:xfrm>
        </p:spPr>
        <p:txBody>
          <a:bodyPr/>
          <a:lstStyle/>
          <a:p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20 may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73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35725" y="1793352"/>
            <a:ext cx="28128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latin typeface="Andalus" panose="02020603050405020304" pitchFamily="18" charset="-78"/>
                <a:cs typeface="Andalus" panose="02020603050405020304" pitchFamily="18" charset="-78"/>
              </a:rPr>
              <a:t>Artificial lighting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GB" sz="2800" b="1" dirty="0">
                <a:latin typeface="Andalus" panose="02020603050405020304" pitchFamily="18" charset="-78"/>
                <a:cs typeface="Andalus" panose="02020603050405020304" pitchFamily="18" charset="-78"/>
              </a:rPr>
              <a:t>Computer lab </a:t>
            </a:r>
            <a:endParaRPr lang="en-US" sz="28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D89E4492-5CF8-4A08-BE17-2E8E62A1E8F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2642" y="1219895"/>
            <a:ext cx="6841276" cy="491054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419154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9553" y="147337"/>
            <a:ext cx="8911687" cy="1280890"/>
          </a:xfrm>
        </p:spPr>
        <p:txBody>
          <a:bodyPr/>
          <a:lstStyle/>
          <a:p>
            <a:r>
              <a:rPr lang="en-GB" dirty="0"/>
              <a:t>Electrical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61118" y="6130437"/>
            <a:ext cx="2546777" cy="370396"/>
          </a:xfrm>
        </p:spPr>
        <p:txBody>
          <a:bodyPr/>
          <a:lstStyle/>
          <a:p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20 may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74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713357" y="1015646"/>
            <a:ext cx="53266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latin typeface="Andalus" panose="02020603050405020304" pitchFamily="18" charset="-78"/>
                <a:cs typeface="Andalus" panose="02020603050405020304" pitchFamily="18" charset="-78"/>
              </a:rPr>
              <a:t>Computer lab lighting design </a:t>
            </a:r>
            <a:endParaRPr lang="en-US" sz="32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65014" y="1431603"/>
            <a:ext cx="3278007" cy="2116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b="1" dirty="0"/>
              <a:t>Used luminaires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b="1" dirty="0"/>
              <a:t>LED panels </a:t>
            </a:r>
            <a:r>
              <a:rPr lang="en-GB" b="1" dirty="0">
                <a:sym typeface="Wingdings" panose="05000000000000000000" pitchFamily="2" charset="2"/>
              </a:rPr>
              <a:t> (2550) </a:t>
            </a:r>
            <a:r>
              <a:rPr lang="en-GB" b="1" dirty="0" err="1">
                <a:sym typeface="Wingdings" panose="05000000000000000000" pitchFamily="2" charset="2"/>
              </a:rPr>
              <a:t>Lm</a:t>
            </a:r>
            <a:endParaRPr lang="en-GB" b="1" dirty="0">
              <a:sym typeface="Wingdings" panose="05000000000000000000" pitchFamily="2" charset="2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b="1" dirty="0"/>
              <a:t>LED panels </a:t>
            </a:r>
            <a:r>
              <a:rPr lang="en-GB" b="1" dirty="0">
                <a:sym typeface="Wingdings" panose="05000000000000000000" pitchFamily="2" charset="2"/>
              </a:rPr>
              <a:t> (4700) </a:t>
            </a:r>
            <a:r>
              <a:rPr lang="en-GB" b="1" dirty="0" err="1">
                <a:sym typeface="Wingdings" panose="05000000000000000000" pitchFamily="2" charset="2"/>
              </a:rPr>
              <a:t>Lm</a:t>
            </a:r>
            <a:endParaRPr lang="en-GB" b="1" dirty="0">
              <a:sym typeface="Wingdings" panose="05000000000000000000" pitchFamily="2" charset="2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endParaRPr lang="en-GB" b="1" dirty="0"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endParaRPr lang="en-GB" b="1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7850773"/>
              </p:ext>
            </p:extLst>
          </p:nvPr>
        </p:nvGraphicFramePr>
        <p:xfrm>
          <a:off x="3709847" y="4150879"/>
          <a:ext cx="4136574" cy="10109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558834">
                  <a:extLst>
                    <a:ext uri="{9D8B030D-6E8A-4147-A177-3AD203B41FA5}">
                      <a16:colId xmlns:a16="http://schemas.microsoft.com/office/drawing/2014/main" xmlns="" val="881356703"/>
                    </a:ext>
                  </a:extLst>
                </a:gridCol>
                <a:gridCol w="1367246">
                  <a:extLst>
                    <a:ext uri="{9D8B030D-6E8A-4147-A177-3AD203B41FA5}">
                      <a16:colId xmlns:a16="http://schemas.microsoft.com/office/drawing/2014/main" xmlns="" val="2041984038"/>
                    </a:ext>
                  </a:extLst>
                </a:gridCol>
                <a:gridCol w="1210494">
                  <a:extLst>
                    <a:ext uri="{9D8B030D-6E8A-4147-A177-3AD203B41FA5}">
                      <a16:colId xmlns:a16="http://schemas.microsoft.com/office/drawing/2014/main" xmlns="" val="12502724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Maximum required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Minimum</a:t>
                      </a:r>
                    </a:p>
                    <a:p>
                      <a:r>
                        <a:rPr lang="en-GB" baseline="0" dirty="0"/>
                        <a:t>required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Value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719902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&lt;10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16.4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72628090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136836" y="4193362"/>
            <a:ext cx="1471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Glare</a:t>
            </a:r>
            <a:r>
              <a:rPr lang="en-GB" sz="2800" b="1" dirty="0"/>
              <a:t> </a:t>
            </a:r>
            <a:endParaRPr lang="en-US" sz="2800" b="1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5398048"/>
              </p:ext>
            </p:extLst>
          </p:nvPr>
        </p:nvGraphicFramePr>
        <p:xfrm>
          <a:off x="3701139" y="5292457"/>
          <a:ext cx="4145282" cy="7315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558834">
                  <a:extLst>
                    <a:ext uri="{9D8B030D-6E8A-4147-A177-3AD203B41FA5}">
                      <a16:colId xmlns:a16="http://schemas.microsoft.com/office/drawing/2014/main" xmlns="" val="881356703"/>
                    </a:ext>
                  </a:extLst>
                </a:gridCol>
                <a:gridCol w="1367246">
                  <a:extLst>
                    <a:ext uri="{9D8B030D-6E8A-4147-A177-3AD203B41FA5}">
                      <a16:colId xmlns:a16="http://schemas.microsoft.com/office/drawing/2014/main" xmlns="" val="2041984038"/>
                    </a:ext>
                  </a:extLst>
                </a:gridCol>
                <a:gridCol w="1219202">
                  <a:extLst>
                    <a:ext uri="{9D8B030D-6E8A-4147-A177-3AD203B41FA5}">
                      <a16:colId xmlns:a16="http://schemas.microsoft.com/office/drawing/2014/main" xmlns="" val="1250272446"/>
                    </a:ext>
                  </a:extLst>
                </a:gridCol>
              </a:tblGrid>
              <a:tr h="341798">
                <a:tc>
                  <a:txBody>
                    <a:bodyPr/>
                    <a:lstStyle/>
                    <a:p>
                      <a:r>
                        <a:rPr lang="en-GB" dirty="0"/>
                        <a:t>Ceiling</a:t>
                      </a:r>
                      <a:r>
                        <a:rPr lang="en-GB" baseline="0" dirty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walls</a:t>
                      </a:r>
                      <a:r>
                        <a:rPr lang="en-GB" baseline="0" dirty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Floor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71990256"/>
                  </a:ext>
                </a:extLst>
              </a:tr>
              <a:tr h="341798">
                <a:tc>
                  <a:txBody>
                    <a:bodyPr/>
                    <a:lstStyle/>
                    <a:p>
                      <a:r>
                        <a:rPr lang="en-GB" dirty="0"/>
                        <a:t>45%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50%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72628090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878821" y="5206373"/>
            <a:ext cx="1987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Surface reflection </a:t>
            </a:r>
            <a:endParaRPr lang="en-US" sz="2400" b="1" dirty="0"/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xmlns="" id="{AB1FD502-58D5-44B8-8A40-C671F6B29E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7381242"/>
              </p:ext>
            </p:extLst>
          </p:nvPr>
        </p:nvGraphicFramePr>
        <p:xfrm>
          <a:off x="3709847" y="2867204"/>
          <a:ext cx="4136574" cy="1170475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89831">
                  <a:extLst>
                    <a:ext uri="{9D8B030D-6E8A-4147-A177-3AD203B41FA5}">
                      <a16:colId xmlns:a16="http://schemas.microsoft.com/office/drawing/2014/main" xmlns="" val="2023085980"/>
                    </a:ext>
                  </a:extLst>
                </a:gridCol>
                <a:gridCol w="1489831">
                  <a:extLst>
                    <a:ext uri="{9D8B030D-6E8A-4147-A177-3AD203B41FA5}">
                      <a16:colId xmlns:a16="http://schemas.microsoft.com/office/drawing/2014/main" xmlns="" val="881356703"/>
                    </a:ext>
                  </a:extLst>
                </a:gridCol>
                <a:gridCol w="1156912">
                  <a:extLst>
                    <a:ext uri="{9D8B030D-6E8A-4147-A177-3AD203B41FA5}">
                      <a16:colId xmlns:a16="http://schemas.microsoft.com/office/drawing/2014/main" xmlns="" val="1250272446"/>
                    </a:ext>
                  </a:extLst>
                </a:gridCol>
              </a:tblGrid>
              <a:tr h="438955">
                <a:tc>
                  <a:txBody>
                    <a:bodyPr/>
                    <a:lstStyle/>
                    <a:p>
                      <a:r>
                        <a:rPr lang="en-US" dirty="0"/>
                        <a:t>plan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Required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Value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71990256"/>
                  </a:ext>
                </a:extLst>
              </a:tr>
              <a:tr h="307310">
                <a:tc>
                  <a:txBody>
                    <a:bodyPr/>
                    <a:lstStyle/>
                    <a:p>
                      <a:r>
                        <a:rPr lang="en-US" dirty="0"/>
                        <a:t>Lab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300 lux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324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72628090"/>
                  </a:ext>
                </a:extLst>
              </a:tr>
              <a:tr h="347577">
                <a:tc>
                  <a:txBody>
                    <a:bodyPr/>
                    <a:lstStyle/>
                    <a:p>
                      <a:r>
                        <a:rPr lang="en-US" dirty="0"/>
                        <a:t>board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90900727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75B68671-6BD0-4C8E-BF77-D4CC45D99287}"/>
              </a:ext>
            </a:extLst>
          </p:cNvPr>
          <p:cNvSpPr txBox="1"/>
          <p:nvPr/>
        </p:nvSpPr>
        <p:spPr>
          <a:xfrm>
            <a:off x="2136837" y="3286278"/>
            <a:ext cx="1471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lux</a:t>
            </a:r>
            <a:r>
              <a:rPr lang="en-GB" sz="2800" b="1" dirty="0"/>
              <a:t> 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8493664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3859" y="147337"/>
            <a:ext cx="8911687" cy="1280890"/>
          </a:xfrm>
        </p:spPr>
        <p:txBody>
          <a:bodyPr/>
          <a:lstStyle/>
          <a:p>
            <a:r>
              <a:rPr lang="en-GB" dirty="0"/>
              <a:t>Electrical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77944" y="6130437"/>
            <a:ext cx="2929952" cy="370396"/>
          </a:xfrm>
        </p:spPr>
        <p:txBody>
          <a:bodyPr/>
          <a:lstStyle/>
          <a:p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20 may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75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843280" y="1788160"/>
            <a:ext cx="34239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Andalus" panose="02020603050405020304" pitchFamily="18" charset="-78"/>
                <a:cs typeface="Andalus" panose="02020603050405020304" pitchFamily="18" charset="-78"/>
              </a:rPr>
              <a:t>Luminaires  distribution </a:t>
            </a:r>
            <a:endParaRPr lang="en-US" sz="20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6EB2933B-F8D1-439A-A970-1C64D41B772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44"/>
          <a:stretch/>
        </p:blipFill>
        <p:spPr>
          <a:xfrm>
            <a:off x="4107401" y="1060938"/>
            <a:ext cx="5427215" cy="543678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777724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147337"/>
            <a:ext cx="8911687" cy="1280890"/>
          </a:xfrm>
        </p:spPr>
        <p:txBody>
          <a:bodyPr/>
          <a:lstStyle/>
          <a:p>
            <a:r>
              <a:rPr lang="en-GB" dirty="0"/>
              <a:t>Electrical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5760" y="6130437"/>
            <a:ext cx="3522135" cy="370396"/>
          </a:xfrm>
        </p:spPr>
        <p:txBody>
          <a:bodyPr/>
          <a:lstStyle/>
          <a:p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20 may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76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311578" y="1428227"/>
            <a:ext cx="46518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Andalus" panose="02020603050405020304" pitchFamily="18" charset="-78"/>
                <a:cs typeface="Andalus" panose="02020603050405020304" pitchFamily="18" charset="-78"/>
              </a:rPr>
              <a:t>Sound reinforcement system design </a:t>
            </a:r>
            <a:endParaRPr lang="en-US" sz="24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311578" y="2536204"/>
                <a:ext cx="6996365" cy="14834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Tx/>
                  <a:buChar char="-"/>
                </a:pPr>
                <a:r>
                  <a:rPr lang="en-US" dirty="0"/>
                  <a:t>is (H-2/WP) type from TOA Corp company</a:t>
                </a:r>
              </a:p>
              <a:p>
                <a:pPr marL="285750" indent="-285750">
                  <a:buFontTx/>
                  <a:buChar char="-"/>
                </a:pPr>
                <a:r>
                  <a:rPr lang="en-GB" sz="2000" dirty="0"/>
                  <a:t>θ 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100</m:t>
                        </m:r>
                      </m:e>
                      <m:sup>
                        <m: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p>
                  </m:oMath>
                </a14:m>
                <a:r>
                  <a:rPr lang="en-GB" sz="2000" dirty="0"/>
                  <a:t> </a:t>
                </a:r>
              </a:p>
              <a:p>
                <a:pPr marL="285750" indent="-285750">
                  <a:buFontTx/>
                  <a:buChar char="-"/>
                </a:pPr>
                <a:r>
                  <a:rPr lang="en-GB" sz="2000" dirty="0"/>
                  <a:t>Coverage :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GB" sz="200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𝐶𝑎𝑓𝑖𝑡𝑒𝑟𝑖𝑎</m:t>
                            </m:r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22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90</m:t>
                            </m:r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p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𝑠𝑝𝑜𝑟𝑡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𝑎𝑙𝑙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𝑎𝑛𝑑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𝑐𝑎𝑟𝑖𝑑𝑜𝑟𝑟𝑒𝑠</m:t>
                            </m:r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14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40</m:t>
                            </m:r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p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eqArr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1578" y="2536204"/>
                <a:ext cx="6996365" cy="1483483"/>
              </a:xfrm>
              <a:prstGeom prst="rect">
                <a:avLst/>
              </a:prstGeom>
              <a:blipFill>
                <a:blip r:embed="rId6"/>
                <a:stretch>
                  <a:fillRect l="-871" t="-20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2E739BFB-AF3E-4789-948B-8D5E2E15AEFF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0716" y="2132700"/>
            <a:ext cx="2209800" cy="21272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5"/>
          <p:cNvSpPr txBox="1"/>
          <p:nvPr/>
        </p:nvSpPr>
        <p:spPr>
          <a:xfrm>
            <a:off x="1434351" y="1869106"/>
            <a:ext cx="46518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Ceiling mounted</a:t>
            </a:r>
            <a:endParaRPr lang="en-US" sz="24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920111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147337"/>
            <a:ext cx="8911687" cy="1280890"/>
          </a:xfrm>
        </p:spPr>
        <p:txBody>
          <a:bodyPr/>
          <a:lstStyle/>
          <a:p>
            <a:r>
              <a:rPr lang="en-GB" dirty="0"/>
              <a:t>Electrical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5760" y="6130437"/>
            <a:ext cx="3522135" cy="370396"/>
          </a:xfrm>
        </p:spPr>
        <p:txBody>
          <a:bodyPr/>
          <a:lstStyle/>
          <a:p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20 may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77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311578" y="1428227"/>
            <a:ext cx="46518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Andalus" panose="02020603050405020304" pitchFamily="18" charset="-78"/>
                <a:cs typeface="Andalus" panose="02020603050405020304" pitchFamily="18" charset="-78"/>
              </a:rPr>
              <a:t>Sound reinforcement system design </a:t>
            </a:r>
            <a:endParaRPr lang="en-US" sz="24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11578" y="2536204"/>
            <a:ext cx="17245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/>
              <a:t>Cafeteria</a:t>
            </a:r>
          </a:p>
          <a:p>
            <a:pPr marL="285750" indent="-285750">
              <a:buFontTx/>
              <a:buChar char="-"/>
            </a:pPr>
            <a:r>
              <a:rPr lang="en-US" dirty="0"/>
              <a:t>Sport hall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883F1C7A-F169-4E6C-9DAD-B838F1EBC2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572" y="1152907"/>
            <a:ext cx="4323323" cy="349068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9E842970-1065-454E-B300-B021513591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8607" y="2753770"/>
            <a:ext cx="3889704" cy="37470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888898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147337"/>
            <a:ext cx="8911687" cy="1280890"/>
          </a:xfrm>
        </p:spPr>
        <p:txBody>
          <a:bodyPr/>
          <a:lstStyle/>
          <a:p>
            <a:r>
              <a:rPr lang="en-GB" dirty="0"/>
              <a:t>Electrical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5760" y="6130437"/>
            <a:ext cx="3522135" cy="370396"/>
          </a:xfrm>
        </p:spPr>
        <p:txBody>
          <a:bodyPr/>
          <a:lstStyle/>
          <a:p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20 may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78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311578" y="1428227"/>
            <a:ext cx="46518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Andalus" panose="02020603050405020304" pitchFamily="18" charset="-78"/>
                <a:cs typeface="Andalus" panose="02020603050405020304" pitchFamily="18" charset="-78"/>
              </a:rPr>
              <a:t>Sound reinforcement system design </a:t>
            </a:r>
            <a:endParaRPr lang="en-US" sz="24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11578" y="2536204"/>
            <a:ext cx="1724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/>
              <a:t>corridors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DF724954-159F-4AE4-AE38-C248597528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1624" y="924958"/>
            <a:ext cx="3864746" cy="50080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EB024A1D-F85D-4542-9267-E5CC08ACB82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1" t="4052" b="1337"/>
          <a:stretch/>
        </p:blipFill>
        <p:spPr>
          <a:xfrm>
            <a:off x="4206241" y="1932489"/>
            <a:ext cx="7018612" cy="41979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70CEA973-F028-4C43-ADE4-FBDFB8531E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6241" y="1889891"/>
            <a:ext cx="7143394" cy="428683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641549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147337"/>
            <a:ext cx="8911687" cy="1280890"/>
          </a:xfrm>
        </p:spPr>
        <p:txBody>
          <a:bodyPr/>
          <a:lstStyle/>
          <a:p>
            <a:r>
              <a:rPr lang="en-GB" dirty="0"/>
              <a:t>Electrical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229600" y="6130437"/>
            <a:ext cx="3278296" cy="370396"/>
          </a:xfrm>
        </p:spPr>
        <p:txBody>
          <a:bodyPr/>
          <a:lstStyle/>
          <a:p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20 may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79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218862" y="1325913"/>
            <a:ext cx="55734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latin typeface="Andalus" panose="02020603050405020304" pitchFamily="18" charset="-78"/>
                <a:cs typeface="Andalus" panose="02020603050405020304" pitchFamily="18" charset="-78"/>
              </a:rPr>
              <a:t>Electrical boards distribution </a:t>
            </a:r>
            <a:endParaRPr lang="en-US" sz="32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548CCE19-6B91-49CC-802C-398AFED28A1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99"/>
          <a:stretch/>
        </p:blipFill>
        <p:spPr>
          <a:xfrm>
            <a:off x="2961747" y="1775020"/>
            <a:ext cx="5517358" cy="493564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0D1DB609-7295-42BF-A5A7-1D3E38722587}"/>
              </a:ext>
            </a:extLst>
          </p:cNvPr>
          <p:cNvSpPr/>
          <p:nvPr/>
        </p:nvSpPr>
        <p:spPr>
          <a:xfrm>
            <a:off x="4696945" y="6312587"/>
            <a:ext cx="1855433" cy="25584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17DA267C-8CF2-4F76-B7B4-397A8931BE9D}"/>
              </a:ext>
            </a:extLst>
          </p:cNvPr>
          <p:cNvSpPr/>
          <p:nvPr/>
        </p:nvSpPr>
        <p:spPr>
          <a:xfrm>
            <a:off x="5310494" y="5782938"/>
            <a:ext cx="563459" cy="18268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/>
              <a:t>GF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AEDA8665-6A93-4BE9-AB20-5FC5AA017EB3}"/>
              </a:ext>
            </a:extLst>
          </p:cNvPr>
          <p:cNvSpPr/>
          <p:nvPr/>
        </p:nvSpPr>
        <p:spPr>
          <a:xfrm>
            <a:off x="4792709" y="5985928"/>
            <a:ext cx="1855433" cy="25584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195C2BFF-FB72-4A09-BB2B-8B266FD3F20D}"/>
              </a:ext>
            </a:extLst>
          </p:cNvPr>
          <p:cNvSpPr/>
          <p:nvPr/>
        </p:nvSpPr>
        <p:spPr>
          <a:xfrm>
            <a:off x="5791203" y="5767834"/>
            <a:ext cx="563459" cy="18268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/>
              <a:t>1st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6FDEE29A-397F-4026-BE47-98AC000173B3}"/>
              </a:ext>
            </a:extLst>
          </p:cNvPr>
          <p:cNvSpPr/>
          <p:nvPr/>
        </p:nvSpPr>
        <p:spPr>
          <a:xfrm>
            <a:off x="6300201" y="5775386"/>
            <a:ext cx="563459" cy="18268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/>
              <a:t>2nd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BC307454-813A-4265-8372-27A330270C2E}"/>
              </a:ext>
            </a:extLst>
          </p:cNvPr>
          <p:cNvSpPr/>
          <p:nvPr/>
        </p:nvSpPr>
        <p:spPr>
          <a:xfrm>
            <a:off x="5873953" y="1910688"/>
            <a:ext cx="989707" cy="25546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7880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147337"/>
            <a:ext cx="8911687" cy="1280890"/>
          </a:xfrm>
        </p:spPr>
        <p:txBody>
          <a:bodyPr/>
          <a:lstStyle/>
          <a:p>
            <a:r>
              <a:rPr lang="en-GB" dirty="0"/>
              <a:t>Architectural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207500" y="6284344"/>
            <a:ext cx="2584875" cy="370396"/>
          </a:xfrm>
        </p:spPr>
        <p:txBody>
          <a:bodyPr/>
          <a:lstStyle/>
          <a:p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20 may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8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96961" y="1607007"/>
            <a:ext cx="2705688" cy="557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200" b="1" dirty="0">
                <a:latin typeface="Andalus" panose="02020603050405020304" pitchFamily="18" charset="-78"/>
                <a:cs typeface="Andalus" panose="02020603050405020304" pitchFamily="18" charset="-78"/>
              </a:rPr>
              <a:t>First floor plan </a:t>
            </a:r>
            <a:endParaRPr lang="en-US" sz="22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A74E3449-D383-450A-84B9-0393A99315A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4" t="3478" b="2783"/>
          <a:stretch/>
        </p:blipFill>
        <p:spPr>
          <a:xfrm>
            <a:off x="2725444" y="976544"/>
            <a:ext cx="8277589" cy="528769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xmlns="" id="{08A9412D-1C15-4968-864E-485B72D30C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1193567"/>
              </p:ext>
            </p:extLst>
          </p:nvPr>
        </p:nvGraphicFramePr>
        <p:xfrm>
          <a:off x="815898" y="3621428"/>
          <a:ext cx="5602658" cy="2164333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2059211">
                  <a:extLst>
                    <a:ext uri="{9D8B030D-6E8A-4147-A177-3AD203B41FA5}">
                      <a16:colId xmlns:a16="http://schemas.microsoft.com/office/drawing/2014/main" xmlns="" val="3273141244"/>
                    </a:ext>
                  </a:extLst>
                </a:gridCol>
                <a:gridCol w="1438510">
                  <a:extLst>
                    <a:ext uri="{9D8B030D-6E8A-4147-A177-3AD203B41FA5}">
                      <a16:colId xmlns:a16="http://schemas.microsoft.com/office/drawing/2014/main" xmlns="" val="3400712901"/>
                    </a:ext>
                  </a:extLst>
                </a:gridCol>
                <a:gridCol w="1281634">
                  <a:extLst>
                    <a:ext uri="{9D8B030D-6E8A-4147-A177-3AD203B41FA5}">
                      <a16:colId xmlns:a16="http://schemas.microsoft.com/office/drawing/2014/main" xmlns="" val="3504852408"/>
                    </a:ext>
                  </a:extLst>
                </a:gridCol>
                <a:gridCol w="823303">
                  <a:extLst>
                    <a:ext uri="{9D8B030D-6E8A-4147-A177-3AD203B41FA5}">
                      <a16:colId xmlns:a16="http://schemas.microsoft.com/office/drawing/2014/main" xmlns="" val="4100036094"/>
                    </a:ext>
                  </a:extLst>
                </a:gridCol>
              </a:tblGrid>
              <a:tr h="3562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Space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Required area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Actual area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Check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extLst>
                  <a:ext uri="{0D108BD9-81ED-4DB2-BD59-A6C34878D82A}">
                    <a16:rowId xmlns:a16="http://schemas.microsoft.com/office/drawing/2014/main" xmlns="" val="2687732220"/>
                  </a:ext>
                </a:extLst>
              </a:tr>
              <a:tr h="3416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Classroom (40 student)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48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75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Ok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extLst>
                  <a:ext uri="{0D108BD9-81ED-4DB2-BD59-A6C34878D82A}">
                    <a16:rowId xmlns:a16="http://schemas.microsoft.com/office/drawing/2014/main" xmlns="" val="2942335291"/>
                  </a:ext>
                </a:extLst>
              </a:tr>
              <a:tr h="2576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Consultant (adviser) 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37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</a:rPr>
                        <a:t>Ok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extLst>
                  <a:ext uri="{0D108BD9-81ED-4DB2-BD59-A6C34878D82A}">
                    <a16:rowId xmlns:a16="http://schemas.microsoft.com/office/drawing/2014/main" xmlns="" val="2877861733"/>
                  </a:ext>
                </a:extLst>
              </a:tr>
              <a:tr h="1936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Storage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</a:rPr>
                        <a:t>Ok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extLst>
                  <a:ext uri="{0D108BD9-81ED-4DB2-BD59-A6C34878D82A}">
                    <a16:rowId xmlns:a16="http://schemas.microsoft.com/office/drawing/2014/main" xmlns="" val="3496449806"/>
                  </a:ext>
                </a:extLst>
              </a:tr>
              <a:tr h="3562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Chemistry lab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70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71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</a:rPr>
                        <a:t>Ok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extLst>
                  <a:ext uri="{0D108BD9-81ED-4DB2-BD59-A6C34878D82A}">
                    <a16:rowId xmlns:a16="http://schemas.microsoft.com/office/drawing/2014/main" xmlns="" val="3375053526"/>
                  </a:ext>
                </a:extLst>
              </a:tr>
              <a:tr h="26499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computer lab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71 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</a:rPr>
                        <a:t>Ok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extLst>
                  <a:ext uri="{0D108BD9-81ED-4DB2-BD59-A6C34878D82A}">
                    <a16:rowId xmlns:a16="http://schemas.microsoft.com/office/drawing/2014/main" xmlns="" val="1976854946"/>
                  </a:ext>
                </a:extLst>
              </a:tr>
              <a:tr h="2507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Music room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70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75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</a:rPr>
                        <a:t>Ok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extLst>
                  <a:ext uri="{0D108BD9-81ED-4DB2-BD59-A6C34878D82A}">
                    <a16:rowId xmlns:a16="http://schemas.microsoft.com/office/drawing/2014/main" xmlns="" val="28214106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75026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9792" y="2828654"/>
            <a:ext cx="8911687" cy="1280890"/>
          </a:xfrm>
        </p:spPr>
        <p:txBody>
          <a:bodyPr>
            <a:normAutofit/>
          </a:bodyPr>
          <a:lstStyle/>
          <a:p>
            <a:r>
              <a:rPr lang="en-GB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 </a:t>
            </a:r>
            <a:endParaRPr lang="en-US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95064" y="6130437"/>
            <a:ext cx="3112831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80</a:t>
            </a:fld>
            <a:endParaRPr lang="en-US"/>
          </a:p>
        </p:txBody>
      </p:sp>
      <p:graphicFrame>
        <p:nvGraphicFramePr>
          <p:cNvPr id="6" name="Diagram 5"/>
          <p:cNvGraphicFramePr/>
          <p:nvPr>
            <p:extLst/>
          </p:nvPr>
        </p:nvGraphicFramePr>
        <p:xfrm>
          <a:off x="2981234" y="243838"/>
          <a:ext cx="8897257" cy="58944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984835" y="1042048"/>
            <a:ext cx="16372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Drainage</a:t>
            </a:r>
          </a:p>
          <a:p>
            <a:pPr algn="ctr"/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 </a:t>
            </a:r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74040" y="2590919"/>
            <a:ext cx="12975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Supply</a:t>
            </a:r>
          </a:p>
          <a:p>
            <a:pPr algn="ctr"/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 </a:t>
            </a:r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61287" y="4689580"/>
            <a:ext cx="18843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Emergency Exits </a:t>
            </a:r>
            <a:endParaRPr lang="en-US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07931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6" grpId="0">
        <p:bldAsOne/>
      </p:bldGraphic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0469" y="147337"/>
            <a:ext cx="8911687" cy="1280890"/>
          </a:xfrm>
        </p:spPr>
        <p:txBody>
          <a:bodyPr>
            <a:normAutofit/>
          </a:bodyPr>
          <a:lstStyle/>
          <a:p>
            <a:r>
              <a:rPr lang="en-GB" sz="4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 </a:t>
            </a:r>
            <a:endParaRPr lang="en-US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91452" y="6130437"/>
            <a:ext cx="2616444" cy="370396"/>
          </a:xfrm>
        </p:spPr>
        <p:txBody>
          <a:bodyPr vert="horz" lIns="91440" tIns="45720" rIns="91440" bIns="45720" rtlCol="0" anchor="ctr"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pPr/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81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750423" y="2143402"/>
            <a:ext cx="4570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Radial System radiators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50423" y="1245326"/>
            <a:ext cx="39362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Ø"/>
            </a:pPr>
            <a:r>
              <a:rPr lang="en-GB" sz="4000" b="1" dirty="0">
                <a:latin typeface="Andalus" panose="02020603050405020304" pitchFamily="18" charset="-78"/>
                <a:cs typeface="Andalus" panose="02020603050405020304" pitchFamily="18" charset="-78"/>
              </a:rPr>
              <a:t>HVAC system </a:t>
            </a:r>
            <a:endParaRPr lang="en-US" sz="40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750423" y="2827799"/>
            <a:ext cx="3880742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ar-SA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Radiator from VIADRUS company.</a:t>
            </a:r>
            <a:endParaRPr kumimoji="0" lang="en-US" altLang="ar-SA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ar-SA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KALOR :</a:t>
            </a:r>
            <a:endParaRPr kumimoji="0" lang="en-US" altLang="ar-SA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ar-S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3734072" y="570142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4" name="صورة 8">
            <a:extLst>
              <a:ext uri="{FF2B5EF4-FFF2-40B4-BE49-F238E27FC236}">
                <a16:creationId xmlns:a16="http://schemas.microsoft.com/office/drawing/2014/main" xmlns="" id="{29BAD3A4-469E-4758-853A-53E7ACF24B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5356" y="4019914"/>
            <a:ext cx="7261911" cy="251707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Picture 13">
            <a:extLst>
              <a:ext uri="{FF2B5EF4-FFF2-40B4-BE49-F238E27FC236}">
                <a16:creationId xmlns:a16="http://schemas.microsoft.com/office/drawing/2014/main" xmlns="" id="{E0361151-F025-4DEB-81F9-9476A3E2C6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283360"/>
            <a:ext cx="4300133" cy="24856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9043899"/>
      </p:ext>
    </p:extLst>
  </p:cSld>
  <p:clrMapOvr>
    <a:masterClrMapping/>
  </p:clrMapOvr>
  <p:transition spd="slow">
    <p:push dir="u"/>
  </p:transition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0469" y="147337"/>
            <a:ext cx="8911687" cy="1280890"/>
          </a:xfrm>
        </p:spPr>
        <p:txBody>
          <a:bodyPr>
            <a:normAutofit/>
          </a:bodyPr>
          <a:lstStyle/>
          <a:p>
            <a:r>
              <a:rPr lang="en-GB" sz="4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 </a:t>
            </a:r>
            <a:endParaRPr lang="en-US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91452" y="6130437"/>
            <a:ext cx="2616444" cy="370396"/>
          </a:xfrm>
        </p:spPr>
        <p:txBody>
          <a:bodyPr vert="horz" lIns="91440" tIns="45720" rIns="91440" bIns="45720" rtlCol="0" anchor="ctr"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pPr/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82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750423" y="2478196"/>
            <a:ext cx="45709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Radial System radiators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Steel pipe sizing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PVC-pipe sizing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Selection of Pump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Number of Section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The volume of boiler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50423" y="1152907"/>
            <a:ext cx="39362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Ø"/>
            </a:pPr>
            <a:r>
              <a:rPr lang="en-GB" sz="4000" b="1" dirty="0">
                <a:latin typeface="Andalus" panose="02020603050405020304" pitchFamily="18" charset="-78"/>
                <a:cs typeface="Andalus" panose="02020603050405020304" pitchFamily="18" charset="-78"/>
              </a:rPr>
              <a:t>HVAC system </a:t>
            </a:r>
            <a:endParaRPr lang="en-US" sz="40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3734072" y="570142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" name="مستطيل 9"/>
          <p:cNvSpPr/>
          <p:nvPr/>
        </p:nvSpPr>
        <p:spPr>
          <a:xfrm>
            <a:off x="1750423" y="1938662"/>
            <a:ext cx="574003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 heating load in the school  = 77.75  kW</a:t>
            </a:r>
          </a:p>
        </p:txBody>
      </p:sp>
    </p:spTree>
    <p:extLst>
      <p:ext uri="{BB962C8B-B14F-4D97-AF65-F5344CB8AC3E}">
        <p14:creationId xmlns:p14="http://schemas.microsoft.com/office/powerpoint/2010/main" val="15756022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0469" y="147337"/>
            <a:ext cx="8911687" cy="1280890"/>
          </a:xfrm>
        </p:spPr>
        <p:txBody>
          <a:bodyPr>
            <a:normAutofit/>
          </a:bodyPr>
          <a:lstStyle/>
          <a:p>
            <a:r>
              <a:rPr lang="en-GB" sz="4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 </a:t>
            </a:r>
            <a:endParaRPr lang="en-US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91452" y="6130437"/>
            <a:ext cx="2616444" cy="370396"/>
          </a:xfrm>
        </p:spPr>
        <p:txBody>
          <a:bodyPr vert="horz" lIns="91440" tIns="45720" rIns="91440" bIns="45720" rtlCol="0" anchor="ctr"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pPr/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83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765935" y="2502433"/>
            <a:ext cx="4570900" cy="2410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Steel pipe sizing – </a:t>
            </a:r>
            <a:r>
              <a:rPr lang="en-GB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 =25 mm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PVC-pipe sizing – D =15 mm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Selection of Pump - </a:t>
            </a:r>
            <a:r>
              <a:rPr lang="en-GB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Using </a:t>
            </a:r>
            <a:r>
              <a:rPr lang="en-GB" sz="2000" b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Barmesa</a:t>
            </a:r>
            <a:r>
              <a:rPr lang="en-GB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Pump model </a:t>
            </a:r>
            <a:r>
              <a:rPr lang="en-GB" sz="2000" b="1" dirty="0">
                <a:latin typeface="Times New Roman" panose="02020603050405020304" pitchFamily="18" charset="0"/>
                <a:ea typeface="Calibri" panose="020F0502020204030204" pitchFamily="34" charset="0"/>
              </a:rPr>
              <a:t>24S 051</a:t>
            </a:r>
            <a:r>
              <a:rPr lang="en-GB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65935" y="1152907"/>
            <a:ext cx="39362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Ø"/>
            </a:pPr>
            <a:r>
              <a:rPr lang="en-GB" sz="4000" b="1" dirty="0">
                <a:latin typeface="Andalus" panose="02020603050405020304" pitchFamily="18" charset="-78"/>
                <a:cs typeface="Andalus" panose="02020603050405020304" pitchFamily="18" charset="-78"/>
              </a:rPr>
              <a:t>HVAC system </a:t>
            </a:r>
            <a:endParaRPr lang="en-US" sz="40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3734072" y="570142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" name="مستطيل 9"/>
          <p:cNvSpPr/>
          <p:nvPr/>
        </p:nvSpPr>
        <p:spPr>
          <a:xfrm>
            <a:off x="1765935" y="1753996"/>
            <a:ext cx="57400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Ground floor design </a:t>
            </a:r>
          </a:p>
        </p:txBody>
      </p:sp>
      <p:pic>
        <p:nvPicPr>
          <p:cNvPr id="9" name="Picture 1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97" y="1881139"/>
            <a:ext cx="4817910" cy="26898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444577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0469" y="147337"/>
            <a:ext cx="8911687" cy="1280890"/>
          </a:xfrm>
        </p:spPr>
        <p:txBody>
          <a:bodyPr>
            <a:normAutofit/>
          </a:bodyPr>
          <a:lstStyle/>
          <a:p>
            <a:r>
              <a:rPr lang="en-GB" sz="4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 </a:t>
            </a:r>
            <a:endParaRPr lang="en-US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91452" y="6130437"/>
            <a:ext cx="2616444" cy="370396"/>
          </a:xfrm>
        </p:spPr>
        <p:txBody>
          <a:bodyPr vert="horz" lIns="91440" tIns="45720" rIns="91440" bIns="45720" rtlCol="0" anchor="ctr"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pPr/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84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765935" y="2502433"/>
            <a:ext cx="4570900" cy="498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Number of Section</a:t>
            </a:r>
            <a:endParaRPr lang="en-GB" sz="20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65935" y="1152907"/>
            <a:ext cx="39362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Ø"/>
            </a:pPr>
            <a:r>
              <a:rPr lang="en-GB" sz="4000" b="1" dirty="0">
                <a:latin typeface="Andalus" panose="02020603050405020304" pitchFamily="18" charset="-78"/>
                <a:cs typeface="Andalus" panose="02020603050405020304" pitchFamily="18" charset="-78"/>
              </a:rPr>
              <a:t>HVAC system </a:t>
            </a:r>
            <a:endParaRPr lang="en-US" sz="40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3734072" y="570142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" name="مستطيل 9"/>
          <p:cNvSpPr/>
          <p:nvPr/>
        </p:nvSpPr>
        <p:spPr>
          <a:xfrm>
            <a:off x="1765935" y="1753996"/>
            <a:ext cx="57400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Ground floor design </a:t>
            </a:r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1038714"/>
              </p:ext>
            </p:extLst>
          </p:nvPr>
        </p:nvGraphicFramePr>
        <p:xfrm>
          <a:off x="1859935" y="3001096"/>
          <a:ext cx="7684547" cy="3801465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80344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8902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5474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3712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6464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Space 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Q Heating Load From Design Builder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Qrad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Number of Section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Section Use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633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Teacher Room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1.27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1.4605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12.1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633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Meeting Room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2.15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2.4725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20.6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633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Corridor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1.4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1.61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13.4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633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Head Office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1.32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1.518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12.6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633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Secretary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0.5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0.575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4.7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633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First Aid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0.58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0.667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5.5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633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Reception 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0.82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0.943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7.8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633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W.C's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2.31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2.6565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22.1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633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Classroom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2.44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2.806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23.3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633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Reception 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1.17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1.3455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11.2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5136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Multipurpose Room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1.76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2.024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16.8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17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9470950"/>
      </p:ext>
    </p:extLst>
  </p:cSld>
  <p:clrMapOvr>
    <a:masterClrMapping/>
  </p:clrMapOvr>
  <p:transition spd="slow">
    <p:push dir="u"/>
  </p:transition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0469" y="147337"/>
            <a:ext cx="8911687" cy="1280890"/>
          </a:xfrm>
        </p:spPr>
        <p:txBody>
          <a:bodyPr>
            <a:normAutofit/>
          </a:bodyPr>
          <a:lstStyle/>
          <a:p>
            <a:r>
              <a:rPr lang="en-GB" sz="4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 </a:t>
            </a:r>
            <a:endParaRPr lang="en-US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91452" y="6130437"/>
            <a:ext cx="2616444" cy="370396"/>
          </a:xfrm>
        </p:spPr>
        <p:txBody>
          <a:bodyPr vert="horz" lIns="91440" tIns="45720" rIns="91440" bIns="45720" rtlCol="0" anchor="ctr"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pPr/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85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765935" y="1152907"/>
            <a:ext cx="39362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Ø"/>
            </a:pPr>
            <a:r>
              <a:rPr lang="en-GB" sz="4000" b="1" dirty="0">
                <a:latin typeface="Andalus" panose="02020603050405020304" pitchFamily="18" charset="-78"/>
                <a:cs typeface="Andalus" panose="02020603050405020304" pitchFamily="18" charset="-78"/>
              </a:rPr>
              <a:t>HVAC system </a:t>
            </a:r>
            <a:endParaRPr lang="en-US" sz="40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3734072" y="570142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" name="مستطيل 9"/>
          <p:cNvSpPr/>
          <p:nvPr/>
        </p:nvSpPr>
        <p:spPr>
          <a:xfrm>
            <a:off x="636382" y="2001231"/>
            <a:ext cx="5740033" cy="16879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Ground floor design </a:t>
            </a:r>
          </a:p>
          <a:p>
            <a:pPr lvl="0">
              <a:lnSpc>
                <a:spcPct val="150000"/>
              </a:lnSpc>
            </a:pP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of radiators </a:t>
            </a:r>
          </a:p>
          <a:p>
            <a:pPr lvl="0">
              <a:lnSpc>
                <a:spcPct val="150000"/>
              </a:lnSpc>
            </a:pP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ground floor</a:t>
            </a:r>
          </a:p>
        </p:txBody>
      </p:sp>
      <p:pic>
        <p:nvPicPr>
          <p:cNvPr id="11" name="صورة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3171" y="2147647"/>
            <a:ext cx="7539638" cy="435318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8856259"/>
      </p:ext>
    </p:extLst>
  </p:cSld>
  <p:clrMapOvr>
    <a:masterClrMapping/>
  </p:clrMapOvr>
  <p:transition spd="slow">
    <p:push dir="u"/>
  </p:transition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0469" y="147337"/>
            <a:ext cx="8911687" cy="1280890"/>
          </a:xfrm>
        </p:spPr>
        <p:txBody>
          <a:bodyPr>
            <a:normAutofit/>
          </a:bodyPr>
          <a:lstStyle/>
          <a:p>
            <a:r>
              <a:rPr lang="en-GB" sz="4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 </a:t>
            </a:r>
            <a:endParaRPr lang="en-US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91452" y="6130437"/>
            <a:ext cx="2616444" cy="370396"/>
          </a:xfrm>
        </p:spPr>
        <p:txBody>
          <a:bodyPr vert="horz" lIns="91440" tIns="45720" rIns="91440" bIns="45720" rtlCol="0" anchor="ctr"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pPr/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86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765935" y="1152907"/>
            <a:ext cx="39362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Ø"/>
            </a:pPr>
            <a:r>
              <a:rPr lang="en-GB" sz="4000" b="1" dirty="0">
                <a:latin typeface="Andalus" panose="02020603050405020304" pitchFamily="18" charset="-78"/>
                <a:cs typeface="Andalus" panose="02020603050405020304" pitchFamily="18" charset="-78"/>
              </a:rPr>
              <a:t>HVAC system </a:t>
            </a:r>
            <a:endParaRPr lang="en-US" sz="40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3734072" y="570142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" name="مستطيل 9"/>
          <p:cNvSpPr/>
          <p:nvPr/>
        </p:nvSpPr>
        <p:spPr>
          <a:xfrm>
            <a:off x="636382" y="2001231"/>
            <a:ext cx="5740033" cy="16879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of radiators </a:t>
            </a:r>
          </a:p>
          <a:p>
            <a:pPr lvl="0">
              <a:lnSpc>
                <a:spcPct val="150000"/>
              </a:lnSpc>
            </a:pP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first floor and </a:t>
            </a:r>
          </a:p>
          <a:p>
            <a:pPr lvl="0">
              <a:lnSpc>
                <a:spcPct val="150000"/>
              </a:lnSpc>
            </a:pP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 floor</a:t>
            </a:r>
          </a:p>
        </p:txBody>
      </p:sp>
      <p:pic>
        <p:nvPicPr>
          <p:cNvPr id="11" name="صورة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4072" y="1853712"/>
            <a:ext cx="6848475" cy="42767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صورة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1501" y="2426716"/>
            <a:ext cx="7191375" cy="42767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588515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0469" y="147337"/>
            <a:ext cx="8911687" cy="1280890"/>
          </a:xfrm>
        </p:spPr>
        <p:txBody>
          <a:bodyPr>
            <a:normAutofit/>
          </a:bodyPr>
          <a:lstStyle/>
          <a:p>
            <a:r>
              <a:rPr lang="en-GB" sz="4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 </a:t>
            </a:r>
            <a:endParaRPr lang="en-US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91452" y="6130437"/>
            <a:ext cx="2616444" cy="370396"/>
          </a:xfrm>
        </p:spPr>
        <p:txBody>
          <a:bodyPr vert="horz" lIns="91440" tIns="45720" rIns="91440" bIns="45720" rtlCol="0" anchor="ctr"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pPr/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87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765935" y="1152907"/>
            <a:ext cx="39362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Ø"/>
            </a:pPr>
            <a:r>
              <a:rPr lang="en-GB" sz="4000" b="1" dirty="0">
                <a:latin typeface="Andalus" panose="02020603050405020304" pitchFamily="18" charset="-78"/>
                <a:cs typeface="Andalus" panose="02020603050405020304" pitchFamily="18" charset="-78"/>
              </a:rPr>
              <a:t>HVAC system </a:t>
            </a:r>
            <a:endParaRPr lang="en-US" sz="40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3734072" y="570142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" name="مستطيل 11"/>
          <p:cNvSpPr/>
          <p:nvPr/>
        </p:nvSpPr>
        <p:spPr>
          <a:xfrm>
            <a:off x="657230" y="2367700"/>
            <a:ext cx="3448380" cy="960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The volume of boiler </a:t>
            </a:r>
          </a:p>
          <a:p>
            <a:pPr>
              <a:lnSpc>
                <a:spcPct val="150000"/>
              </a:lnSpc>
            </a:pPr>
            <a:r>
              <a:rPr lang="en-GB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     for the building equal </a:t>
            </a:r>
            <a:r>
              <a:rPr lang="en-GB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 m</a:t>
            </a:r>
            <a:r>
              <a:rPr lang="en-GB" sz="20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en-GB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</a:p>
        </p:txBody>
      </p:sp>
      <p:pic>
        <p:nvPicPr>
          <p:cNvPr id="9" name="Picture 2" descr="Image result for diesel boiler catalogu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7056" y="1781328"/>
            <a:ext cx="3999566" cy="399956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82081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0469" y="147337"/>
            <a:ext cx="8911687" cy="1280890"/>
          </a:xfrm>
        </p:spPr>
        <p:txBody>
          <a:bodyPr>
            <a:normAutofit/>
          </a:bodyPr>
          <a:lstStyle/>
          <a:p>
            <a:r>
              <a:rPr lang="en-GB" sz="4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 </a:t>
            </a:r>
            <a:endParaRPr lang="en-US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91452" y="6130437"/>
            <a:ext cx="2616444" cy="370396"/>
          </a:xfrm>
        </p:spPr>
        <p:txBody>
          <a:bodyPr vert="horz" lIns="91440" tIns="45720" rIns="91440" bIns="45720" rtlCol="0" anchor="ctr"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pPr/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88</a:t>
            </a:fld>
            <a:endParaRPr lang="en-US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3649037" y="6078766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1540469" y="1428227"/>
            <a:ext cx="3832459" cy="23001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system</a:t>
            </a:r>
          </a:p>
          <a:p>
            <a:pPr lvl="0">
              <a:lnSpc>
                <a:spcPct val="200000"/>
              </a:lnSpc>
            </a:pP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Diameters of water pipes:</a:t>
            </a:r>
          </a:p>
          <a:p>
            <a:pPr lvl="0">
              <a:lnSpc>
                <a:spcPct val="200000"/>
              </a:lnSpc>
            </a:pPr>
            <a:endParaRPr lang="en-US" sz="28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3" name="Table 6"/>
          <p:cNvGraphicFramePr>
            <a:graphicFrameLocks noGrp="1"/>
          </p:cNvGraphicFramePr>
          <p:nvPr>
            <p:extLst/>
          </p:nvPr>
        </p:nvGraphicFramePr>
        <p:xfrm>
          <a:off x="838200" y="3045561"/>
          <a:ext cx="5884572" cy="2057400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7375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0471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7114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7114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5263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8105" algn="l"/>
                        </a:tabLs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Pipe</a:t>
                      </a:r>
                      <a:r>
                        <a:rPr lang="en-US" sz="1800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8105" algn="l"/>
                        </a:tabLs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Diameter (in)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8105" algn="l"/>
                        </a:tabLs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Branch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8105" algn="l"/>
                        </a:tabLs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Horizontal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8105" algn="l"/>
                        </a:tabLs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Vertical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5263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8105" algn="l"/>
                        </a:tabLs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Ground Floor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8105" algn="l"/>
                        </a:tabLs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¾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8105" algn="l"/>
                        </a:tabLs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8105" algn="l"/>
                        </a:tabLs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263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8105" algn="l"/>
                        </a:tabLs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First</a:t>
                      </a:r>
                      <a:r>
                        <a:rPr lang="en-US" sz="1800" baseline="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Floor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8105" algn="l"/>
                        </a:tabLs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¾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8105" algn="l"/>
                        </a:tabLs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1.25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8105" algn="l"/>
                        </a:tabLs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5263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8105" algn="l"/>
                        </a:tabLs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Second Floor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8105" algn="l"/>
                        </a:tabLs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¾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8105" algn="l"/>
                        </a:tabLs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1.25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8105" algn="l"/>
                        </a:tabLs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pic>
        <p:nvPicPr>
          <p:cNvPr id="10" name="صورة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5041" y="1331907"/>
            <a:ext cx="3591176" cy="43695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044922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0469" y="147337"/>
            <a:ext cx="8911687" cy="1280890"/>
          </a:xfrm>
        </p:spPr>
        <p:txBody>
          <a:bodyPr>
            <a:normAutofit/>
          </a:bodyPr>
          <a:lstStyle/>
          <a:p>
            <a:r>
              <a:rPr lang="en-GB" sz="4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 </a:t>
            </a:r>
            <a:endParaRPr lang="en-US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91452" y="6130437"/>
            <a:ext cx="2616444" cy="370396"/>
          </a:xfrm>
        </p:spPr>
        <p:txBody>
          <a:bodyPr vert="horz" lIns="91440" tIns="45720" rIns="91440" bIns="45720" rtlCol="0" anchor="ctr"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pPr/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89</a:t>
            </a:fld>
            <a:endParaRPr lang="en-US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3734072" y="570142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1540469" y="970344"/>
            <a:ext cx="4948149" cy="28418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system</a:t>
            </a:r>
          </a:p>
          <a:p>
            <a:pPr lvl="0" algn="just">
              <a:lnSpc>
                <a:spcPct val="150000"/>
              </a:lnSpc>
              <a:spcAft>
                <a:spcPts val="800"/>
              </a:spcAft>
            </a:pPr>
            <a:r>
              <a:rPr lang="en-GB" sz="20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total fresh water volume = 97.80 m³/3day.</a:t>
            </a: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of water supply in ground floor</a:t>
            </a:r>
          </a:p>
          <a:p>
            <a:pPr lvl="0">
              <a:lnSpc>
                <a:spcPct val="200000"/>
              </a:lnSpc>
            </a:pPr>
            <a:endParaRPr lang="en-US" sz="28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صورة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7337" y="3000236"/>
            <a:ext cx="4586100" cy="351310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صورة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8048" y="2947755"/>
            <a:ext cx="3990898" cy="35530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384741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147337"/>
            <a:ext cx="8911687" cy="1280890"/>
          </a:xfrm>
        </p:spPr>
        <p:txBody>
          <a:bodyPr/>
          <a:lstStyle/>
          <a:p>
            <a:r>
              <a:rPr lang="en-GB" dirty="0"/>
              <a:t>Architectural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90000" y="6130437"/>
            <a:ext cx="2617895" cy="370396"/>
          </a:xfrm>
        </p:spPr>
        <p:txBody>
          <a:bodyPr/>
          <a:lstStyle/>
          <a:p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20 may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9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40080" y="1699340"/>
            <a:ext cx="2739742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sz="2200" b="1" dirty="0">
                <a:latin typeface="Andalus" panose="02020603050405020304" pitchFamily="18" charset="-78"/>
                <a:cs typeface="Andalus" panose="02020603050405020304" pitchFamily="18" charset="-78"/>
              </a:rPr>
              <a:t>Second floor plan</a:t>
            </a:r>
          </a:p>
          <a:p>
            <a:r>
              <a:rPr lang="en-GB" dirty="0"/>
              <a:t> 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F5E17E43-4DFA-4075-BC0A-5050693FCD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9822" y="970344"/>
            <a:ext cx="7612984" cy="503098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xmlns="" id="{0ED94E06-C815-4E35-92D5-CF8BF5AD24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0958207"/>
              </p:ext>
            </p:extLst>
          </p:nvPr>
        </p:nvGraphicFramePr>
        <p:xfrm>
          <a:off x="1311579" y="2969697"/>
          <a:ext cx="5166136" cy="1811086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992878">
                  <a:extLst>
                    <a:ext uri="{9D8B030D-6E8A-4147-A177-3AD203B41FA5}">
                      <a16:colId xmlns:a16="http://schemas.microsoft.com/office/drawing/2014/main" xmlns="" val="3273141244"/>
                    </a:ext>
                  </a:extLst>
                </a:gridCol>
                <a:gridCol w="1259340">
                  <a:extLst>
                    <a:ext uri="{9D8B030D-6E8A-4147-A177-3AD203B41FA5}">
                      <a16:colId xmlns:a16="http://schemas.microsoft.com/office/drawing/2014/main" xmlns="" val="3400712901"/>
                    </a:ext>
                  </a:extLst>
                </a:gridCol>
                <a:gridCol w="1133565">
                  <a:extLst>
                    <a:ext uri="{9D8B030D-6E8A-4147-A177-3AD203B41FA5}">
                      <a16:colId xmlns:a16="http://schemas.microsoft.com/office/drawing/2014/main" xmlns="" val="3504852408"/>
                    </a:ext>
                  </a:extLst>
                </a:gridCol>
                <a:gridCol w="780353">
                  <a:extLst>
                    <a:ext uri="{9D8B030D-6E8A-4147-A177-3AD203B41FA5}">
                      <a16:colId xmlns:a16="http://schemas.microsoft.com/office/drawing/2014/main" xmlns="" val="4100036094"/>
                    </a:ext>
                  </a:extLst>
                </a:gridCol>
              </a:tblGrid>
              <a:tr h="34716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Space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Required area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Actual area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Check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extLst>
                  <a:ext uri="{0D108BD9-81ED-4DB2-BD59-A6C34878D82A}">
                    <a16:rowId xmlns:a16="http://schemas.microsoft.com/office/drawing/2014/main" xmlns="" val="2687732220"/>
                  </a:ext>
                </a:extLst>
              </a:tr>
              <a:tr h="3329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Classroom (40 student)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48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75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Ok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extLst>
                  <a:ext uri="{0D108BD9-81ED-4DB2-BD59-A6C34878D82A}">
                    <a16:rowId xmlns:a16="http://schemas.microsoft.com/office/drawing/2014/main" xmlns="" val="2942335291"/>
                  </a:ext>
                </a:extLst>
              </a:tr>
              <a:tr h="3329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Library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80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180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Ok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extLst>
                  <a:ext uri="{0D108BD9-81ED-4DB2-BD59-A6C34878D82A}">
                    <a16:rowId xmlns:a16="http://schemas.microsoft.com/office/drawing/2014/main" xmlns="" val="3519277127"/>
                  </a:ext>
                </a:extLst>
              </a:tr>
              <a:tr h="1887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Storage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</a:rPr>
                        <a:t>Ok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extLst>
                  <a:ext uri="{0D108BD9-81ED-4DB2-BD59-A6C34878D82A}">
                    <a16:rowId xmlns:a16="http://schemas.microsoft.com/office/drawing/2014/main" xmlns="" val="3496449806"/>
                  </a:ext>
                </a:extLst>
              </a:tr>
              <a:tr h="34716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Chemistry lab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70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71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</a:rPr>
                        <a:t>Ok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962" marR="51962" marT="0" marB="0"/>
                </a:tc>
                <a:extLst>
                  <a:ext uri="{0D108BD9-81ED-4DB2-BD59-A6C34878D82A}">
                    <a16:rowId xmlns:a16="http://schemas.microsoft.com/office/drawing/2014/main" xmlns="" val="33750535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47978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0469" y="147337"/>
            <a:ext cx="8911687" cy="1280890"/>
          </a:xfrm>
        </p:spPr>
        <p:txBody>
          <a:bodyPr>
            <a:normAutofit/>
          </a:bodyPr>
          <a:lstStyle/>
          <a:p>
            <a:r>
              <a:rPr lang="en-GB" sz="4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 </a:t>
            </a:r>
            <a:endParaRPr lang="en-US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91452" y="6130437"/>
            <a:ext cx="2616444" cy="370396"/>
          </a:xfrm>
        </p:spPr>
        <p:txBody>
          <a:bodyPr vert="horz" lIns="91440" tIns="45720" rIns="91440" bIns="45720" rtlCol="0" anchor="ctr"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pPr/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90</a:t>
            </a:fld>
            <a:endParaRPr lang="en-US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3734072" y="570142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1540469" y="970344"/>
            <a:ext cx="6147837" cy="2146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system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of water supply in first floor and second floor</a:t>
            </a:r>
          </a:p>
          <a:p>
            <a:pPr lvl="0">
              <a:lnSpc>
                <a:spcPct val="200000"/>
              </a:lnSpc>
            </a:pPr>
            <a:endParaRPr lang="en-US" sz="28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247" y="2572462"/>
            <a:ext cx="4857759" cy="36730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896" y="2428105"/>
            <a:ext cx="4160504" cy="381743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261357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147337"/>
            <a:ext cx="8911687" cy="1280890"/>
          </a:xfrm>
        </p:spPr>
        <p:txBody>
          <a:bodyPr/>
          <a:lstStyle/>
          <a:p>
            <a:r>
              <a:rPr lang="en-GB" dirty="0"/>
              <a:t>Mechanical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30492" y="6130437"/>
            <a:ext cx="2677404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91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11579" y="1428227"/>
            <a:ext cx="6096000" cy="429348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Drainage system 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Vertical stack had a 4-inch diameter.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Vertical vent had a 4-inch diameter.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Sewer line for the W.C's had 4-inch diameter. (1% slope)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Sewer line for the lavatories and sink had 2-inch diameter (2% slope)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pipes between manholes is 6-inch.</a:t>
            </a:r>
          </a:p>
          <a:p>
            <a:pPr>
              <a:lnSpc>
                <a:spcPct val="150000"/>
              </a:lnSpc>
            </a:pPr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75067026"/>
      </p:ext>
    </p:extLst>
  </p:cSld>
  <p:clrMapOvr>
    <a:masterClrMapping/>
  </p:clrMapOvr>
  <p:transition spd="slow">
    <p:push dir="u"/>
  </p:transition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147337"/>
            <a:ext cx="8911687" cy="1280890"/>
          </a:xfrm>
        </p:spPr>
        <p:txBody>
          <a:bodyPr/>
          <a:lstStyle/>
          <a:p>
            <a:r>
              <a:rPr lang="en-GB" dirty="0"/>
              <a:t>Mechanical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725990" y="6130437"/>
            <a:ext cx="2781906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92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653344" y="1197394"/>
            <a:ext cx="22701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Andalus" panose="02020603050405020304" pitchFamily="18" charset="-78"/>
                <a:cs typeface="Andalus" panose="02020603050405020304" pitchFamily="18" charset="-78"/>
              </a:rPr>
              <a:t>Drainage system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1653344" y="1924286"/>
            <a:ext cx="341792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of drainage system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in ground floor</a:t>
            </a: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918" y="3010035"/>
            <a:ext cx="4506882" cy="344171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972" y="2927395"/>
            <a:ext cx="3891293" cy="33190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563482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147337"/>
            <a:ext cx="8911687" cy="1280890"/>
          </a:xfrm>
        </p:spPr>
        <p:txBody>
          <a:bodyPr/>
          <a:lstStyle/>
          <a:p>
            <a:r>
              <a:rPr lang="en-GB" dirty="0"/>
              <a:t>Mechanical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725990" y="6130437"/>
            <a:ext cx="2781906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93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653344" y="1197394"/>
            <a:ext cx="22701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Andalus" panose="02020603050405020304" pitchFamily="18" charset="-78"/>
                <a:cs typeface="Andalus" panose="02020603050405020304" pitchFamily="18" charset="-78"/>
              </a:rPr>
              <a:t>Drainage system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1653344" y="1924286"/>
            <a:ext cx="341792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of drainage system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in first floor and second floor</a:t>
            </a:r>
          </a:p>
        </p:txBody>
      </p:sp>
      <p:pic>
        <p:nvPicPr>
          <p:cNvPr id="10" name="صورة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2978" y="534516"/>
            <a:ext cx="3421320" cy="27795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صورة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2978" y="3498913"/>
            <a:ext cx="3102785" cy="30019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صورة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5874" y="3314056"/>
            <a:ext cx="3491449" cy="333346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157096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329899"/>
            <a:ext cx="8911687" cy="1280890"/>
          </a:xfrm>
        </p:spPr>
        <p:txBody>
          <a:bodyPr/>
          <a:lstStyle/>
          <a:p>
            <a:r>
              <a:rPr lang="en-GB" dirty="0"/>
              <a:t>Mechanical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95064" y="6130437"/>
            <a:ext cx="3112832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94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921520" y="1426587"/>
            <a:ext cx="2895878" cy="2766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Storm water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Minimum slope on roofs 0.05%.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capacity of the underground water tank equal 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730 m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6915BE7B-5ED9-4125-B605-4A0399E04EE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765" b="3862"/>
          <a:stretch/>
        </p:blipFill>
        <p:spPr>
          <a:xfrm>
            <a:off x="3817398" y="1057152"/>
            <a:ext cx="8121866" cy="49504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681136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223516"/>
            <a:ext cx="8911687" cy="1280890"/>
          </a:xfrm>
        </p:spPr>
        <p:txBody>
          <a:bodyPr/>
          <a:lstStyle/>
          <a:p>
            <a:r>
              <a:rPr lang="en-GB" dirty="0"/>
              <a:t>Mechanical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795658" y="6130437"/>
            <a:ext cx="2712238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95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11579" y="991772"/>
            <a:ext cx="6096000" cy="4139595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Fire fighting system</a:t>
            </a:r>
          </a:p>
          <a:p>
            <a:pPr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Fire suppression using: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Extinguishers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Hose stations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Sprinklers</a:t>
            </a:r>
          </a:p>
          <a:p>
            <a:pPr lvl="1">
              <a:lnSpc>
                <a:spcPct val="150000"/>
              </a:lnSpc>
            </a:pPr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Fire detecting :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Smoke detectors</a:t>
            </a: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6033" y="1513072"/>
            <a:ext cx="1694835" cy="16643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صورة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3447" y="3653188"/>
            <a:ext cx="3048264" cy="22130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صورة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93956" y="3671911"/>
            <a:ext cx="2255716" cy="22557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صورة 10"/>
          <p:cNvPicPr>
            <a:picLocks noChangeAspect="1"/>
          </p:cNvPicPr>
          <p:nvPr/>
        </p:nvPicPr>
        <p:blipFill rotWithShape="1">
          <a:blip r:embed="rId5"/>
          <a:srcRect l="7302" t="6540" r="8244" b="8206"/>
          <a:stretch/>
        </p:blipFill>
        <p:spPr>
          <a:xfrm>
            <a:off x="9393956" y="970344"/>
            <a:ext cx="2152204" cy="22557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66916604"/>
      </p:ext>
    </p:extLst>
  </p:cSld>
  <p:clrMapOvr>
    <a:masterClrMapping/>
  </p:clrMapOvr>
  <p:transition spd="slow">
    <p:push dir="u"/>
  </p:transition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147337"/>
            <a:ext cx="8911687" cy="1280890"/>
          </a:xfrm>
        </p:spPr>
        <p:txBody>
          <a:bodyPr/>
          <a:lstStyle/>
          <a:p>
            <a:r>
              <a:rPr lang="en-GB" dirty="0"/>
              <a:t>Mechanical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682446" y="6130437"/>
            <a:ext cx="2825449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96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11579" y="1383869"/>
            <a:ext cx="6784856" cy="661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of Fire suppression system</a:t>
            </a: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0248" y="2521541"/>
            <a:ext cx="4040972" cy="39078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9797" y="2521541"/>
            <a:ext cx="5604403" cy="36088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81484247"/>
      </p:ext>
    </p:extLst>
  </p:cSld>
  <p:clrMapOvr>
    <a:masterClrMapping/>
  </p:clrMapOvr>
  <p:transition spd="slow">
    <p:push dir="u"/>
  </p:transition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147337"/>
            <a:ext cx="8911687" cy="1280890"/>
          </a:xfrm>
        </p:spPr>
        <p:txBody>
          <a:bodyPr/>
          <a:lstStyle/>
          <a:p>
            <a:r>
              <a:rPr lang="en-GB" dirty="0"/>
              <a:t>Mechanical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682446" y="6130437"/>
            <a:ext cx="2825449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97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11579" y="1383869"/>
            <a:ext cx="8817842" cy="661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of Fire suppression system</a:t>
            </a: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3234" y="2115509"/>
            <a:ext cx="6852868" cy="43853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صورة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5061" y="2366769"/>
            <a:ext cx="6852868" cy="434389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452768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147337"/>
            <a:ext cx="8911687" cy="1280890"/>
          </a:xfrm>
        </p:spPr>
        <p:txBody>
          <a:bodyPr/>
          <a:lstStyle/>
          <a:p>
            <a:r>
              <a:rPr lang="en-GB" dirty="0"/>
              <a:t>Mechanical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682446" y="6130437"/>
            <a:ext cx="2825449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98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11579" y="1187545"/>
            <a:ext cx="6096000" cy="661207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of detecting system</a:t>
            </a: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3439" y="1848752"/>
            <a:ext cx="6775449" cy="42186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3379" y="2096014"/>
            <a:ext cx="6513220" cy="43128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صورة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1090" y="2381302"/>
            <a:ext cx="6687418" cy="431280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141089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579" y="147337"/>
            <a:ext cx="8911687" cy="1280890"/>
          </a:xfrm>
        </p:spPr>
        <p:txBody>
          <a:bodyPr/>
          <a:lstStyle/>
          <a:p>
            <a:r>
              <a:rPr lang="en-GB" dirty="0"/>
              <a:t>Mechanical design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691154" y="6130437"/>
            <a:ext cx="2816741" cy="370396"/>
          </a:xfrm>
        </p:spPr>
        <p:txBody>
          <a:bodyPr/>
          <a:lstStyle/>
          <a:p>
            <a:fld id="{AEE43C27-27DE-49E8-AAA1-4A071E7B55B8}" type="datetime3">
              <a:rPr lang="en-US" sz="2000" b="1">
                <a:solidFill>
                  <a:schemeClr val="accent1">
                    <a:lumMod val="50000"/>
                  </a:schemeClr>
                </a:solidFill>
              </a:rPr>
              <a:t>20 May 2019</a:t>
            </a:fld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BB4C0-ACD7-436D-844F-FA858D4F80B1}" type="slidenum">
              <a:rPr lang="en-US" smtClean="0"/>
              <a:t>99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921695" y="1428227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Safety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Emergency signs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Emergency routes</a:t>
            </a:r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6083" y="1049874"/>
            <a:ext cx="5627067" cy="46428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صورة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8011" y="1689852"/>
            <a:ext cx="7219473" cy="427820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090396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3790</TotalTime>
  <Words>2463</Words>
  <Application>Microsoft Office PowerPoint</Application>
  <PresentationFormat>ملء الشاشة</PresentationFormat>
  <Paragraphs>1248</Paragraphs>
  <Slides>103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11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103</vt:i4>
      </vt:variant>
    </vt:vector>
  </HeadingPairs>
  <TitlesOfParts>
    <vt:vector size="115" baseType="lpstr">
      <vt:lpstr>Andalus</vt:lpstr>
      <vt:lpstr>Arial</vt:lpstr>
      <vt:lpstr>Calibri</vt:lpstr>
      <vt:lpstr>Cambria Math</vt:lpstr>
      <vt:lpstr>Century Gothic</vt:lpstr>
      <vt:lpstr>Courier New</vt:lpstr>
      <vt:lpstr>Tahoma</vt:lpstr>
      <vt:lpstr>Times New Roman</vt:lpstr>
      <vt:lpstr>Tw Cen MT</vt:lpstr>
      <vt:lpstr>Wingdings</vt:lpstr>
      <vt:lpstr>Wingdings 3</vt:lpstr>
      <vt:lpstr>Wisp</vt:lpstr>
      <vt:lpstr>High School design</vt:lpstr>
      <vt:lpstr>عرض تقديمي في PowerPoint</vt:lpstr>
      <vt:lpstr>Site analysis </vt:lpstr>
      <vt:lpstr>Architectural design </vt:lpstr>
      <vt:lpstr>Architectural design </vt:lpstr>
      <vt:lpstr>Architectural design </vt:lpstr>
      <vt:lpstr>Architectural design </vt:lpstr>
      <vt:lpstr>Architectural design </vt:lpstr>
      <vt:lpstr>Architectural design </vt:lpstr>
      <vt:lpstr>Architectural design </vt:lpstr>
      <vt:lpstr>Architectural design </vt:lpstr>
      <vt:lpstr>Architectural design </vt:lpstr>
      <vt:lpstr>Architectural design </vt:lpstr>
      <vt:lpstr>Architectural design </vt:lpstr>
      <vt:lpstr>Architectural design </vt:lpstr>
      <vt:lpstr>Architectural design </vt:lpstr>
      <vt:lpstr>Architectural design </vt:lpstr>
      <vt:lpstr>Architectural design </vt:lpstr>
      <vt:lpstr>Architectural design </vt:lpstr>
      <vt:lpstr>Architectural design </vt:lpstr>
      <vt:lpstr>Structural design </vt:lpstr>
      <vt:lpstr>Structural design </vt:lpstr>
      <vt:lpstr>Structural design  </vt:lpstr>
      <vt:lpstr>Structural design </vt:lpstr>
      <vt:lpstr>Structural design </vt:lpstr>
      <vt:lpstr>Structural design </vt:lpstr>
      <vt:lpstr>Structural design </vt:lpstr>
      <vt:lpstr>Structural design </vt:lpstr>
      <vt:lpstr>Structural design </vt:lpstr>
      <vt:lpstr>Structural design </vt:lpstr>
      <vt:lpstr>Structural design </vt:lpstr>
      <vt:lpstr>Structural design </vt:lpstr>
      <vt:lpstr>Structural design </vt:lpstr>
      <vt:lpstr>Structural design </vt:lpstr>
      <vt:lpstr>Structural design </vt:lpstr>
      <vt:lpstr>عرض تقديمي في PowerPoint</vt:lpstr>
      <vt:lpstr>Structural design </vt:lpstr>
      <vt:lpstr>Structural design </vt:lpstr>
      <vt:lpstr>Structural design </vt:lpstr>
      <vt:lpstr>Structural design </vt:lpstr>
      <vt:lpstr>Structural design </vt:lpstr>
      <vt:lpstr>Structural design </vt:lpstr>
      <vt:lpstr>Structural design </vt:lpstr>
      <vt:lpstr>Structural design </vt:lpstr>
      <vt:lpstr>Structural design </vt:lpstr>
      <vt:lpstr>Structural design </vt:lpstr>
      <vt:lpstr>Structural design </vt:lpstr>
      <vt:lpstr>Environmental DESIGN:</vt:lpstr>
      <vt:lpstr>Environmental DESIGN:</vt:lpstr>
      <vt:lpstr>Environmental DESIGN:</vt:lpstr>
      <vt:lpstr>Environmental DESIGN:</vt:lpstr>
      <vt:lpstr>Environmental DESIGN:</vt:lpstr>
      <vt:lpstr>Environmental DESIGN:</vt:lpstr>
      <vt:lpstr>Environmental DESIGN:</vt:lpstr>
      <vt:lpstr>Environmental DESIGN:</vt:lpstr>
      <vt:lpstr>Environmental DESIGN:</vt:lpstr>
      <vt:lpstr>Environmental DESIGN:</vt:lpstr>
      <vt:lpstr>Environmental DESIGN:</vt:lpstr>
      <vt:lpstr>Environmental DESIGN:</vt:lpstr>
      <vt:lpstr>Environmental DESIGN:</vt:lpstr>
      <vt:lpstr>Environmental DESIGN:</vt:lpstr>
      <vt:lpstr>Environmental DESIGN:</vt:lpstr>
      <vt:lpstr>Environmental DESIGN:</vt:lpstr>
      <vt:lpstr>Environmental DESIGN:</vt:lpstr>
      <vt:lpstr>Environmental DESIGN:</vt:lpstr>
      <vt:lpstr>Environmental DESIGN:</vt:lpstr>
      <vt:lpstr>PV system design</vt:lpstr>
      <vt:lpstr>Electrical design </vt:lpstr>
      <vt:lpstr>Electrical design </vt:lpstr>
      <vt:lpstr>Electrical design</vt:lpstr>
      <vt:lpstr>Electrical design </vt:lpstr>
      <vt:lpstr>Electrical design </vt:lpstr>
      <vt:lpstr>Electrical design</vt:lpstr>
      <vt:lpstr>Electrical design </vt:lpstr>
      <vt:lpstr>Electrical design </vt:lpstr>
      <vt:lpstr>Electrical design </vt:lpstr>
      <vt:lpstr>Electrical design </vt:lpstr>
      <vt:lpstr>Electrical design </vt:lpstr>
      <vt:lpstr>Electrical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Quantity surveying</vt:lpstr>
      <vt:lpstr>Conclusion </vt:lpstr>
      <vt:lpstr>عرض تقديمي في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Integrated Re-Design of the United Motor Trade company in Nablus</dc:title>
  <dc:creator>zaina abusalameh</dc:creator>
  <cp:lastModifiedBy>Yara Abubaker</cp:lastModifiedBy>
  <cp:revision>144</cp:revision>
  <dcterms:created xsi:type="dcterms:W3CDTF">2018-12-20T12:36:10Z</dcterms:created>
  <dcterms:modified xsi:type="dcterms:W3CDTF">2019-05-20T06:58:29Z</dcterms:modified>
</cp:coreProperties>
</file>