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37"/>
  </p:notesMasterIdLst>
  <p:sldIdLst>
    <p:sldId id="256" r:id="rId3"/>
    <p:sldId id="265" r:id="rId4"/>
    <p:sldId id="266" r:id="rId5"/>
    <p:sldId id="267" r:id="rId6"/>
    <p:sldId id="268" r:id="rId7"/>
    <p:sldId id="261" r:id="rId8"/>
    <p:sldId id="262" r:id="rId9"/>
    <p:sldId id="294" r:id="rId10"/>
    <p:sldId id="295" r:id="rId11"/>
    <p:sldId id="296" r:id="rId12"/>
    <p:sldId id="263" r:id="rId13"/>
    <p:sldId id="297" r:id="rId14"/>
    <p:sldId id="291" r:id="rId15"/>
    <p:sldId id="303" r:id="rId16"/>
    <p:sldId id="273" r:id="rId17"/>
    <p:sldId id="269" r:id="rId18"/>
    <p:sldId id="276" r:id="rId19"/>
    <p:sldId id="277" r:id="rId20"/>
    <p:sldId id="270" r:id="rId21"/>
    <p:sldId id="271" r:id="rId22"/>
    <p:sldId id="274" r:id="rId23"/>
    <p:sldId id="275" r:id="rId24"/>
    <p:sldId id="284" r:id="rId25"/>
    <p:sldId id="300" r:id="rId26"/>
    <p:sldId id="299" r:id="rId27"/>
    <p:sldId id="298" r:id="rId28"/>
    <p:sldId id="301" r:id="rId29"/>
    <p:sldId id="302" r:id="rId30"/>
    <p:sldId id="286" r:id="rId31"/>
    <p:sldId id="287" r:id="rId32"/>
    <p:sldId id="292" r:id="rId33"/>
    <p:sldId id="288" r:id="rId34"/>
    <p:sldId id="289" r:id="rId35"/>
    <p:sldId id="272" r:id="rId36"/>
  </p:sldIdLst>
  <p:sldSz cx="9144000" cy="5143500" type="screen16x9"/>
  <p:notesSz cx="6858000" cy="9144000"/>
  <p:defaultTextStyle>
    <a:defPPr>
      <a:defRPr lang="en-US"/>
    </a:defPPr>
    <a:lvl1pPr marL="0" algn="l" defTabSz="87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39573" algn="l" defTabSz="87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79145" algn="l" defTabSz="87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318719" algn="l" defTabSz="87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58291" algn="l" defTabSz="87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97864" algn="l" defTabSz="87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637436" algn="l" defTabSz="87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77009" algn="l" defTabSz="87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516582" algn="l" defTabSz="87914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4956" autoAdjust="0"/>
  </p:normalViewPr>
  <p:slideViewPr>
    <p:cSldViewPr>
      <p:cViewPr varScale="1">
        <p:scale>
          <a:sx n="37" d="100"/>
          <a:sy n="37" d="100"/>
        </p:scale>
        <p:origin x="-516" y="-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FB958-6D76-40AE-9711-4C199EB08057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1C52B2-79F1-4261-A355-9ED18E63F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702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791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39573" algn="l" defTabSz="8791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879145" algn="l" defTabSz="8791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18719" algn="l" defTabSz="8791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758291" algn="l" defTabSz="8791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197864" algn="l" defTabSz="8791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637436" algn="l" defTabSz="8791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077009" algn="l" defTabSz="8791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516582" algn="l" defTabSz="8791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C52B2-79F1-4261-A355-9ED18E63F1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4325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C52B2-79F1-4261-A355-9ED18E63F1B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9013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C52B2-79F1-4261-A355-9ED18E63F1B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4263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C52B2-79F1-4261-A355-9ED18E63F1B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1057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dirty="0" smtClean="0"/>
                  <a:t>At </a:t>
                </a:r>
                <a:r>
                  <a:rPr lang="en-US" sz="1200" dirty="0"/>
                  <a:t>first, we chose to divide the contribution in U(t) equally between P and D term of the PD controller. And to achieve that, we put K</a:t>
                </a:r>
                <a:r>
                  <a:rPr lang="en-US" sz="1200" baseline="-25000" dirty="0"/>
                  <a:t>P</a:t>
                </a:r>
                <a:r>
                  <a:rPr lang="en-US" sz="1200" dirty="0"/>
                  <a:t> = 1, and K</a:t>
                </a:r>
                <a:r>
                  <a:rPr lang="en-US" sz="1200" baseline="-25000" dirty="0"/>
                  <a:t>D</a:t>
                </a:r>
                <a:r>
                  <a:rPr lang="en-US" sz="1200" dirty="0"/>
                  <a:t> = 4 (since </a:t>
                </a:r>
                <a:r>
                  <a:rPr lang="en-US" sz="1200" i="0">
                    <a:latin typeface="Cambria Math"/>
                  </a:rPr>
                  <a:t>∆𝑡</a:t>
                </a:r>
                <a:r>
                  <a:rPr lang="en-US" sz="1200" dirty="0"/>
                  <a:t> =4). And then we adjusted these values until we got the optimal results. And we reached to the following values:</a:t>
                </a:r>
              </a:p>
              <a:p>
                <a:r>
                  <a:rPr lang="en-US" sz="1200" dirty="0"/>
                  <a:t>K</a:t>
                </a:r>
                <a:r>
                  <a:rPr lang="en-US" sz="1200" baseline="-25000" dirty="0"/>
                  <a:t>P </a:t>
                </a:r>
                <a:r>
                  <a:rPr lang="en-US" sz="1200" dirty="0"/>
                  <a:t>= 1.1	K</a:t>
                </a:r>
                <a:r>
                  <a:rPr lang="en-US" sz="1200" baseline="-25000" dirty="0"/>
                  <a:t>D </a:t>
                </a:r>
                <a:r>
                  <a:rPr lang="en-US" sz="1200" dirty="0"/>
                  <a:t>= 6</a:t>
                </a:r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C52B2-79F1-4261-A355-9ED18E63F1B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035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C52B2-79F1-4261-A355-9ED18E63F1B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817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C52B2-79F1-4261-A355-9ED18E63F1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224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C52B2-79F1-4261-A355-9ED18E63F1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69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C52B2-79F1-4261-A355-9ED18E63F1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82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C52B2-79F1-4261-A355-9ED18E63F1B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852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C52B2-79F1-4261-A355-9ED18E63F1B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6808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C52B2-79F1-4261-A355-9ED18E63F1B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9119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C52B2-79F1-4261-A355-9ED18E63F1B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0223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8791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from -10°C to +85°C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C52B2-79F1-4261-A355-9ED18E63F1B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328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 flip="none" rotWithShape="1">
          <a:gsLst>
            <a:gs pos="0">
              <a:schemeClr val="bg2">
                <a:lumMod val="75000"/>
              </a:schemeClr>
            </a:gs>
            <a:gs pos="50000">
              <a:schemeClr val="bg2"/>
            </a:gs>
            <a:gs pos="100000">
              <a:schemeClr val="accent1">
                <a:lumMod val="20000"/>
                <a:lumOff val="8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1447800" cy="51435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915" tIns="43957" rIns="87915" bIns="43957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1" y="2326483"/>
            <a:ext cx="7696200" cy="1102519"/>
          </a:xfrm>
        </p:spPr>
        <p:txBody>
          <a:bodyPr/>
          <a:lstStyle>
            <a:lvl1pPr>
              <a:defRPr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429000"/>
            <a:ext cx="6324600" cy="1314450"/>
          </a:xfrm>
        </p:spPr>
        <p:txBody>
          <a:bodyPr/>
          <a:lstStyle>
            <a:lvl1pPr marL="0" indent="0" algn="ctr">
              <a:buNone/>
              <a:defRPr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</a:defRPr>
            </a:lvl1pPr>
            <a:lvl2pPr marL="439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9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87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8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97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37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77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16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1475-EDDB-4522-AEB4-64FEF26DB6A8}" type="datetime1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589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0"/>
            <a:ext cx="9144000" cy="1200150"/>
            <a:chOff x="0" y="0"/>
            <a:chExt cx="9144000" cy="16002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44000" cy="160020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50000">
                  <a:schemeClr val="bg2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1524000"/>
              <a:ext cx="9144000" cy="762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32A3-ED16-4409-A1F7-969EE7A1BAE7}" type="datetime1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087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6477002" y="0"/>
            <a:ext cx="2667001" cy="5143500"/>
            <a:chOff x="6476999" y="0"/>
            <a:chExt cx="2667001" cy="6858000"/>
          </a:xfrm>
        </p:grpSpPr>
        <p:sp>
          <p:nvSpPr>
            <p:cNvPr id="8" name="Rectangle 7"/>
            <p:cNvSpPr/>
            <p:nvPr/>
          </p:nvSpPr>
          <p:spPr>
            <a:xfrm rot="5400000">
              <a:off x="4381500" y="2095500"/>
              <a:ext cx="6858000" cy="266700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50000">
                  <a:schemeClr val="bg2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 rot="5400000">
              <a:off x="3086100" y="3390899"/>
              <a:ext cx="6858000" cy="7620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43B4C-4CF7-44B2-B6B0-724FA2F01E15}" type="datetime1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997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0"/>
            <a:ext cx="9144000" cy="1200150"/>
            <a:chOff x="0" y="0"/>
            <a:chExt cx="9144000" cy="16002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44000" cy="160020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50000">
                  <a:schemeClr val="bg2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1524000"/>
              <a:ext cx="9144000" cy="762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54A1A-0624-40C4-A339-0C11688C5549}" type="datetime1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500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0"/>
            <a:ext cx="9144000" cy="1200150"/>
            <a:chOff x="0" y="0"/>
            <a:chExt cx="9144000" cy="16002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44000" cy="160020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50000">
                  <a:schemeClr val="bg2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1524000"/>
              <a:ext cx="9144000" cy="762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5"/>
          </a:xfrm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3957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7914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1871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75829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9786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63743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307700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51658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27B71-D5EC-4C9C-8CD3-C4D6915DA17C}" type="datetime1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110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0"/>
            <a:ext cx="9144000" cy="1200150"/>
            <a:chOff x="0" y="0"/>
            <a:chExt cx="9144000" cy="16002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44000" cy="160020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50000">
                  <a:schemeClr val="bg2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0" y="1524000"/>
              <a:ext cx="9144000" cy="762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200151"/>
            <a:ext cx="4038600" cy="339447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CB78E-53C9-4153-814E-D6E76598694B}" type="datetime1">
              <a:rPr lang="en-US" smtClean="0"/>
              <a:t>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411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0" y="0"/>
            <a:ext cx="9144000" cy="1200150"/>
            <a:chOff x="0" y="0"/>
            <a:chExt cx="9144000" cy="16002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160020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50000">
                  <a:schemeClr val="bg2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1524000"/>
              <a:ext cx="9144000" cy="762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4"/>
            <a:ext cx="4040188" cy="47982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9573" indent="0">
              <a:buNone/>
              <a:defRPr sz="1900" b="1"/>
            </a:lvl2pPr>
            <a:lvl3pPr marL="879145" indent="0">
              <a:buNone/>
              <a:defRPr sz="1700" b="1"/>
            </a:lvl3pPr>
            <a:lvl4pPr marL="1318719" indent="0">
              <a:buNone/>
              <a:defRPr sz="1500" b="1"/>
            </a:lvl4pPr>
            <a:lvl5pPr marL="1758291" indent="0">
              <a:buNone/>
              <a:defRPr sz="1500" b="1"/>
            </a:lvl5pPr>
            <a:lvl6pPr marL="2197864" indent="0">
              <a:buNone/>
              <a:defRPr sz="1500" b="1"/>
            </a:lvl6pPr>
            <a:lvl7pPr marL="2637436" indent="0">
              <a:buNone/>
              <a:defRPr sz="1500" b="1"/>
            </a:lvl7pPr>
            <a:lvl8pPr marL="3077009" indent="0">
              <a:buNone/>
              <a:defRPr sz="1500" b="1"/>
            </a:lvl8pPr>
            <a:lvl9pPr marL="3516582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4"/>
            <a:ext cx="4041775" cy="47982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9573" indent="0">
              <a:buNone/>
              <a:defRPr sz="1900" b="1"/>
            </a:lvl2pPr>
            <a:lvl3pPr marL="879145" indent="0">
              <a:buNone/>
              <a:defRPr sz="1700" b="1"/>
            </a:lvl3pPr>
            <a:lvl4pPr marL="1318719" indent="0">
              <a:buNone/>
              <a:defRPr sz="1500" b="1"/>
            </a:lvl4pPr>
            <a:lvl5pPr marL="1758291" indent="0">
              <a:buNone/>
              <a:defRPr sz="1500" b="1"/>
            </a:lvl5pPr>
            <a:lvl6pPr marL="2197864" indent="0">
              <a:buNone/>
              <a:defRPr sz="1500" b="1"/>
            </a:lvl6pPr>
            <a:lvl7pPr marL="2637436" indent="0">
              <a:buNone/>
              <a:defRPr sz="1500" b="1"/>
            </a:lvl7pPr>
            <a:lvl8pPr marL="3077009" indent="0">
              <a:buNone/>
              <a:defRPr sz="1500" b="1"/>
            </a:lvl8pPr>
            <a:lvl9pPr marL="3516582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7"/>
            <a:ext cx="4041775" cy="296346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83B6C-36EA-41A8-951C-A46D4184C429}" type="datetime1">
              <a:rPr lang="en-US" smtClean="0"/>
              <a:t>1/11/2015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39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0" y="0"/>
            <a:ext cx="9144000" cy="1200150"/>
            <a:chOff x="0" y="0"/>
            <a:chExt cx="9144000" cy="16002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0020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50000">
                  <a:schemeClr val="bg2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1524000"/>
              <a:ext cx="9144000" cy="762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415D-3B56-44DA-B00C-2BD6149BB9C3}" type="datetime1">
              <a:rPr lang="en-US" smtClean="0"/>
              <a:t>1/11/2015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955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0" y="0"/>
            <a:ext cx="9144000" cy="1200150"/>
            <a:chOff x="0" y="0"/>
            <a:chExt cx="9144000" cy="1600200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44000" cy="160020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50000">
                  <a:schemeClr val="bg2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0" y="1524000"/>
              <a:ext cx="9144000" cy="762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3A323-C685-4EA3-A9CD-62092027E2EE}" type="datetime1">
              <a:rPr lang="en-US" smtClean="0"/>
              <a:t>1/11/2015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457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 userDrawn="1"/>
        </p:nvGrpSpPr>
        <p:grpSpPr>
          <a:xfrm>
            <a:off x="14216" y="-1"/>
            <a:ext cx="3562068" cy="5143501"/>
            <a:chOff x="14216" y="-1"/>
            <a:chExt cx="3562068" cy="6858001"/>
          </a:xfrm>
        </p:grpSpPr>
        <p:sp>
          <p:nvSpPr>
            <p:cNvPr id="12" name="Rectangle 11"/>
            <p:cNvSpPr/>
            <p:nvPr/>
          </p:nvSpPr>
          <p:spPr>
            <a:xfrm rot="16200000">
              <a:off x="-1650241" y="1664456"/>
              <a:ext cx="6858000" cy="3529086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50000">
                  <a:schemeClr val="bg2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 rot="16200000">
              <a:off x="109184" y="3390899"/>
              <a:ext cx="6858000" cy="7620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300"/>
            </a:lvl1pPr>
            <a:lvl2pPr marL="439573" indent="0">
              <a:buNone/>
              <a:defRPr sz="1200"/>
            </a:lvl2pPr>
            <a:lvl3pPr marL="879145" indent="0">
              <a:buNone/>
              <a:defRPr sz="1000"/>
            </a:lvl3pPr>
            <a:lvl4pPr marL="1318719" indent="0">
              <a:buNone/>
              <a:defRPr sz="800"/>
            </a:lvl4pPr>
            <a:lvl5pPr marL="1758291" indent="0">
              <a:buNone/>
              <a:defRPr sz="800"/>
            </a:lvl5pPr>
            <a:lvl6pPr marL="2197864" indent="0">
              <a:buNone/>
              <a:defRPr sz="800"/>
            </a:lvl6pPr>
            <a:lvl7pPr marL="2637436" indent="0">
              <a:buNone/>
              <a:defRPr sz="800"/>
            </a:lvl7pPr>
            <a:lvl8pPr marL="3077009" indent="0">
              <a:buNone/>
              <a:defRPr sz="800"/>
            </a:lvl8pPr>
            <a:lvl9pPr marL="3516582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B4C97E0E-D812-4BFD-BE73-55D3B8FF5FFC}" type="datetime1">
              <a:rPr lang="en-US" smtClean="0"/>
              <a:t>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772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gradFill flip="none" rotWithShape="1">
          <a:gsLst>
            <a:gs pos="0">
              <a:schemeClr val="bg2">
                <a:lumMod val="75000"/>
              </a:schemeClr>
            </a:gs>
            <a:gs pos="50000">
              <a:schemeClr val="bg2"/>
            </a:gs>
            <a:gs pos="100000">
              <a:schemeClr val="accent1">
                <a:lumMod val="20000"/>
                <a:lumOff val="8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" y="0"/>
            <a:ext cx="1447800" cy="51435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915" tIns="43957" rIns="87915" bIns="43957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600450"/>
            <a:ext cx="5486400" cy="425054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9581"/>
            <a:ext cx="5486400" cy="3086100"/>
          </a:xfrm>
        </p:spPr>
        <p:txBody>
          <a:bodyPr/>
          <a:lstStyle>
            <a:lvl1pPr marL="0" indent="0">
              <a:buNone/>
              <a:defRPr sz="3100"/>
            </a:lvl1pPr>
            <a:lvl2pPr marL="439573" indent="0">
              <a:buNone/>
              <a:defRPr sz="2700"/>
            </a:lvl2pPr>
            <a:lvl3pPr marL="879145" indent="0">
              <a:buNone/>
              <a:defRPr sz="2300"/>
            </a:lvl3pPr>
            <a:lvl4pPr marL="1318719" indent="0">
              <a:buNone/>
              <a:defRPr sz="1900"/>
            </a:lvl4pPr>
            <a:lvl5pPr marL="1758291" indent="0">
              <a:buNone/>
              <a:defRPr sz="1900"/>
            </a:lvl5pPr>
            <a:lvl6pPr marL="2197864" indent="0">
              <a:buNone/>
              <a:defRPr sz="1900"/>
            </a:lvl6pPr>
            <a:lvl7pPr marL="2637436" indent="0">
              <a:buNone/>
              <a:defRPr sz="1900"/>
            </a:lvl7pPr>
            <a:lvl8pPr marL="3077009" indent="0">
              <a:buNone/>
              <a:defRPr sz="1900"/>
            </a:lvl8pPr>
            <a:lvl9pPr marL="3516582" indent="0">
              <a:buNone/>
              <a:defRPr sz="19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4600" y="4025505"/>
            <a:ext cx="5486400" cy="603647"/>
          </a:xfrm>
        </p:spPr>
        <p:txBody>
          <a:bodyPr/>
          <a:lstStyle>
            <a:lvl1pPr marL="0" indent="0">
              <a:buNone/>
              <a:defRPr sz="1300"/>
            </a:lvl1pPr>
            <a:lvl2pPr marL="439573" indent="0">
              <a:buNone/>
              <a:defRPr sz="1200"/>
            </a:lvl2pPr>
            <a:lvl3pPr marL="879145" indent="0">
              <a:buNone/>
              <a:defRPr sz="1000"/>
            </a:lvl3pPr>
            <a:lvl4pPr marL="1318719" indent="0">
              <a:buNone/>
              <a:defRPr sz="800"/>
            </a:lvl4pPr>
            <a:lvl5pPr marL="1758291" indent="0">
              <a:buNone/>
              <a:defRPr sz="800"/>
            </a:lvl5pPr>
            <a:lvl6pPr marL="2197864" indent="0">
              <a:buNone/>
              <a:defRPr sz="800"/>
            </a:lvl6pPr>
            <a:lvl7pPr marL="2637436" indent="0">
              <a:buNone/>
              <a:defRPr sz="800"/>
            </a:lvl7pPr>
            <a:lvl8pPr marL="3077009" indent="0">
              <a:buNone/>
              <a:defRPr sz="800"/>
            </a:lvl8pPr>
            <a:lvl9pPr marL="3516582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4142E-15C9-42E6-BA3D-00146E0959ED}" type="datetime1">
              <a:rPr lang="en-US" smtClean="0"/>
              <a:t>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929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87915" tIns="43957" rIns="87915" bIns="4395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3"/>
          </a:xfrm>
          <a:prstGeom prst="rect">
            <a:avLst/>
          </a:prstGeom>
        </p:spPr>
        <p:txBody>
          <a:bodyPr vert="horz" lIns="87915" tIns="43957" rIns="87915" bIns="4395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87915" tIns="43957" rIns="87915" bIns="4395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1CAB5-4BB2-4250-B426-044E53B5073B}" type="datetime1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87915" tIns="43957" rIns="87915" bIns="4395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87915" tIns="43957" rIns="87915" bIns="4395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090CE-BF6F-4951-B7DA-3AD75C7D0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250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879145" rtl="0" eaLnBrk="1" latinLnBrk="0" hangingPunct="1">
        <a:spcBef>
          <a:spcPct val="0"/>
        </a:spcBef>
        <a:buNone/>
        <a:defRPr sz="4200" kern="1200">
          <a:solidFill>
            <a:schemeClr val="tx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29679" indent="-329679" algn="l" defTabSz="879145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714306" indent="-274733" algn="l" defTabSz="879145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098932" indent="-219787" algn="l" defTabSz="87914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538504" indent="-219787" algn="l" defTabSz="879145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1978077" indent="-219787" algn="l" defTabSz="879145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2417650" indent="-219787" algn="l" defTabSz="87914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57223" indent="-219787" algn="l" defTabSz="87914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96796" indent="-219787" algn="l" defTabSz="87914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36368" indent="-219787" algn="l" defTabSz="87914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7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9573" algn="l" defTabSz="87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9145" algn="l" defTabSz="87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18719" algn="l" defTabSz="87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8291" algn="l" defTabSz="87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7864" algn="l" defTabSz="87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37436" algn="l" defTabSz="87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77009" algn="l" defTabSz="87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16582" algn="l" defTabSz="87914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2286000"/>
            <a:ext cx="4191000" cy="97155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dirty="0" smtClean="0">
                <a:solidFill>
                  <a:srgbClr val="002060"/>
                </a:solidFill>
              </a:rPr>
              <a:t>Prepared by: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Ibrahim </a:t>
            </a:r>
            <a:r>
              <a:rPr lang="en-US" dirty="0" err="1" smtClean="0">
                <a:solidFill>
                  <a:srgbClr val="002060"/>
                </a:solidFill>
              </a:rPr>
              <a:t>Yasin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Ibrahim </a:t>
            </a:r>
            <a:r>
              <a:rPr lang="en-US" dirty="0" err="1" smtClean="0">
                <a:solidFill>
                  <a:srgbClr val="002060"/>
                </a:solidFill>
              </a:rPr>
              <a:t>Abdulhaq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1</a:t>
            </a:fld>
            <a:endParaRPr 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" y="-175192"/>
            <a:ext cx="177612" cy="35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7915" tIns="43957" rIns="87915" bIns="4395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0672873"/>
              </p:ext>
            </p:extLst>
          </p:nvPr>
        </p:nvGraphicFramePr>
        <p:xfrm>
          <a:off x="87928" y="57150"/>
          <a:ext cx="1283672" cy="12014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" name="CorelDRAW" r:id="rId4" imgW="1267912" imgH="1267878" progId="CorelDraw.Graphic.15">
                  <p:embed/>
                </p:oleObj>
              </mc:Choice>
              <mc:Fallback>
                <p:oleObj name="CorelDRAW" r:id="rId4" imgW="1267912" imgH="1267878" progId="CorelDraw.Graphic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928" y="57150"/>
                        <a:ext cx="1283672" cy="12014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1752601" y="2000250"/>
            <a:ext cx="7086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ubtitle 2"/>
          <p:cNvSpPr txBox="1">
            <a:spLocks/>
          </p:cNvSpPr>
          <p:nvPr/>
        </p:nvSpPr>
        <p:spPr>
          <a:xfrm>
            <a:off x="3124200" y="3429000"/>
            <a:ext cx="4191000" cy="971550"/>
          </a:xfrm>
          <a:prstGeom prst="rect">
            <a:avLst/>
          </a:prstGeom>
        </p:spPr>
        <p:txBody>
          <a:bodyPr vert="horz" lIns="87915" tIns="43957" rIns="87915" bIns="43957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300" dirty="0">
                <a:solidFill>
                  <a:schemeClr val="tx1"/>
                </a:solidFill>
              </a:rPr>
              <a:t>Supervisors:</a:t>
            </a:r>
          </a:p>
          <a:p>
            <a:r>
              <a:rPr lang="en-US" sz="2300" dirty="0">
                <a:solidFill>
                  <a:schemeClr val="tx1"/>
                </a:solidFill>
              </a:rPr>
              <a:t>Dr. </a:t>
            </a:r>
            <a:r>
              <a:rPr lang="en-US" sz="2300" dirty="0" err="1">
                <a:solidFill>
                  <a:schemeClr val="tx1"/>
                </a:solidFill>
              </a:rPr>
              <a:t>Raed</a:t>
            </a:r>
            <a:r>
              <a:rPr lang="en-US" sz="2300" dirty="0">
                <a:solidFill>
                  <a:schemeClr val="tx1"/>
                </a:solidFill>
              </a:rPr>
              <a:t> Al-</a:t>
            </a:r>
            <a:r>
              <a:rPr lang="en-US" sz="2300" dirty="0" err="1">
                <a:solidFill>
                  <a:schemeClr val="tx1"/>
                </a:solidFill>
              </a:rPr>
              <a:t>Qadi</a:t>
            </a:r>
            <a:endParaRPr lang="en-US" sz="2300" dirty="0">
              <a:solidFill>
                <a:schemeClr val="tx1"/>
              </a:solidFill>
            </a:endParaRPr>
          </a:p>
          <a:p>
            <a:r>
              <a:rPr lang="en-US" sz="2300" dirty="0">
                <a:solidFill>
                  <a:schemeClr val="tx1"/>
                </a:solidFill>
              </a:rPr>
              <a:t>Dr. </a:t>
            </a:r>
            <a:r>
              <a:rPr lang="en-US" sz="2300" dirty="0" err="1">
                <a:solidFill>
                  <a:schemeClr val="tx1"/>
                </a:solidFill>
              </a:rPr>
              <a:t>Laui</a:t>
            </a:r>
            <a:r>
              <a:rPr lang="en-US" sz="2300" dirty="0">
                <a:solidFill>
                  <a:schemeClr val="tx1"/>
                </a:solidFill>
              </a:rPr>
              <a:t> </a:t>
            </a:r>
            <a:r>
              <a:rPr lang="en-US" sz="2300" dirty="0" err="1">
                <a:solidFill>
                  <a:schemeClr val="tx1"/>
                </a:solidFill>
              </a:rPr>
              <a:t>Malhes</a:t>
            </a:r>
            <a:endParaRPr lang="en-US" sz="2300" dirty="0">
              <a:solidFill>
                <a:schemeClr val="tx1"/>
              </a:solidFill>
            </a:endParaRPr>
          </a:p>
          <a:p>
            <a:r>
              <a:rPr lang="en-US" sz="2300" dirty="0">
                <a:solidFill>
                  <a:schemeClr val="tx1"/>
                </a:solidFill>
              </a:rPr>
              <a:t>Dr. </a:t>
            </a:r>
            <a:r>
              <a:rPr lang="en-US" sz="2300" dirty="0" err="1">
                <a:solidFill>
                  <a:schemeClr val="tx1"/>
                </a:solidFill>
              </a:rPr>
              <a:t>Haya</a:t>
            </a:r>
            <a:r>
              <a:rPr lang="en-US" sz="2300" dirty="0">
                <a:solidFill>
                  <a:schemeClr val="tx1"/>
                </a:solidFill>
              </a:rPr>
              <a:t> </a:t>
            </a:r>
            <a:r>
              <a:rPr lang="en-US" sz="2300" dirty="0" err="1">
                <a:solidFill>
                  <a:schemeClr val="tx1"/>
                </a:solidFill>
              </a:rPr>
              <a:t>Samaneh</a:t>
            </a:r>
            <a:endParaRPr lang="en-US" sz="230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2" y="4809350"/>
            <a:ext cx="1092862" cy="350383"/>
          </a:xfrm>
          <a:prstGeom prst="rect">
            <a:avLst/>
          </a:prstGeom>
          <a:noFill/>
        </p:spPr>
        <p:txBody>
          <a:bodyPr wrap="none" lIns="87915" tIns="43957" rIns="87915" bIns="43957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23/12/2014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37072" y="57150"/>
            <a:ext cx="7317658" cy="1273712"/>
          </a:xfrm>
          <a:prstGeom prst="rect">
            <a:avLst/>
          </a:prstGeom>
        </p:spPr>
        <p:txBody>
          <a:bodyPr wrap="square" lIns="87915" tIns="43957" rIns="87915" bIns="43957">
            <a:spAutoFit/>
          </a:bodyPr>
          <a:lstStyle/>
          <a:p>
            <a:pPr algn="ctr"/>
            <a:r>
              <a:rPr lang="en-US" sz="57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SMART</a:t>
            </a:r>
            <a:r>
              <a:rPr lang="en-US" sz="77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7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EQUALIZER</a:t>
            </a:r>
            <a:endParaRPr lang="en-US" sz="77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60869" y="1258568"/>
            <a:ext cx="7506931" cy="519660"/>
          </a:xfrm>
          <a:prstGeom prst="rect">
            <a:avLst/>
          </a:prstGeom>
        </p:spPr>
        <p:txBody>
          <a:bodyPr wrap="square" lIns="87915" tIns="43957" rIns="87915" bIns="43957">
            <a:spAutoFit/>
          </a:bodyPr>
          <a:lstStyle/>
          <a:p>
            <a:pPr algn="ctr"/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Water  temperature regulation system</a:t>
            </a:r>
          </a:p>
        </p:txBody>
      </p:sp>
    </p:spTree>
    <p:extLst>
      <p:ext uri="{BB962C8B-B14F-4D97-AF65-F5344CB8AC3E}">
        <p14:creationId xmlns:p14="http://schemas.microsoft.com/office/powerpoint/2010/main" val="236980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DC pump Software </a:t>
            </a:r>
            <a:r>
              <a:rPr lang="en-US" sz="3200" b="1" dirty="0"/>
              <a:t>Interface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10</a:t>
            </a:fld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6" y="1576388"/>
            <a:ext cx="9038334" cy="198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94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ttp://www.magdiblog.fr/wp-content/uploads/2013/12/DS18B20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86600" y="1657350"/>
            <a:ext cx="1905000" cy="2057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Measuring </a:t>
            </a:r>
            <a:r>
              <a:rPr lang="en-US" sz="3200" b="1" dirty="0"/>
              <a:t>the temperature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00151"/>
            <a:ext cx="8229600" cy="339447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one </a:t>
            </a:r>
            <a:r>
              <a:rPr lang="en-US" dirty="0"/>
              <a:t>wire Digital Temperature Sensor - </a:t>
            </a:r>
            <a:r>
              <a:rPr lang="en-US" dirty="0" smtClean="0"/>
              <a:t>DS18B20 from Dallas.</a:t>
            </a:r>
          </a:p>
          <a:p>
            <a:pPr lvl="1"/>
            <a:r>
              <a:rPr lang="en-US" dirty="0" smtClean="0"/>
              <a:t>One Pin </a:t>
            </a:r>
            <a:r>
              <a:rPr lang="en-US" dirty="0"/>
              <a:t>for </a:t>
            </a:r>
            <a:r>
              <a:rPr lang="en-US" dirty="0" smtClean="0"/>
              <a:t>Communication.</a:t>
            </a:r>
            <a:endParaRPr lang="en-US" dirty="0"/>
          </a:p>
          <a:p>
            <a:pPr lvl="1"/>
            <a:r>
              <a:rPr lang="en-US" dirty="0" smtClean="0"/>
              <a:t>Unique </a:t>
            </a:r>
            <a:r>
              <a:rPr lang="en-US" dirty="0"/>
              <a:t>64-Bit </a:t>
            </a:r>
            <a:r>
              <a:rPr lang="en-US" dirty="0" smtClean="0"/>
              <a:t>Address.</a:t>
            </a:r>
            <a:endParaRPr lang="en-US" dirty="0"/>
          </a:p>
          <a:p>
            <a:pPr lvl="1"/>
            <a:r>
              <a:rPr lang="en-US" dirty="0" smtClean="0"/>
              <a:t>3.0V </a:t>
            </a:r>
            <a:r>
              <a:rPr lang="en-US" dirty="0"/>
              <a:t>to </a:t>
            </a:r>
            <a:r>
              <a:rPr lang="en-US" dirty="0" smtClean="0"/>
              <a:t>5.5V Power Supply</a:t>
            </a:r>
            <a:endParaRPr lang="en-US" dirty="0"/>
          </a:p>
          <a:p>
            <a:pPr lvl="1"/>
            <a:r>
              <a:rPr lang="en-US" dirty="0" smtClean="0"/>
              <a:t>Working Range -55°C </a:t>
            </a:r>
            <a:r>
              <a:rPr lang="en-US" dirty="0"/>
              <a:t>to +</a:t>
            </a:r>
            <a:r>
              <a:rPr lang="en-US" dirty="0" smtClean="0"/>
              <a:t>125°C</a:t>
            </a:r>
          </a:p>
          <a:p>
            <a:pPr lvl="1"/>
            <a:r>
              <a:rPr lang="en-US" dirty="0" smtClean="0"/>
              <a:t>9 </a:t>
            </a:r>
            <a:r>
              <a:rPr lang="en-US" dirty="0"/>
              <a:t>to 12 </a:t>
            </a:r>
            <a:r>
              <a:rPr lang="en-US" dirty="0" smtClean="0"/>
              <a:t>Bits </a:t>
            </a:r>
            <a:r>
              <a:rPr lang="en-US" dirty="0"/>
              <a:t>Resolution </a:t>
            </a:r>
            <a:endParaRPr lang="en-US" dirty="0" smtClean="0"/>
          </a:p>
          <a:p>
            <a:pPr lvl="1"/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</a:rPr>
              <a:t>-</a:t>
            </a:r>
            <a:r>
              <a:rPr lang="en-US" dirty="0"/>
              <a:t>)±0.5°C Accuracy from -10°C to +</a:t>
            </a:r>
            <a:r>
              <a:rPr lang="en-US" dirty="0" smtClean="0"/>
              <a:t>85°C</a:t>
            </a:r>
            <a:endParaRPr lang="en-US" dirty="0"/>
          </a:p>
          <a:p>
            <a:pPr lvl="1"/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en-US" dirty="0" smtClean="0"/>
              <a:t>)Converts </a:t>
            </a:r>
            <a:r>
              <a:rPr lang="en-US" dirty="0"/>
              <a:t>Temperature to 12-Bit Digital Word in </a:t>
            </a:r>
            <a:r>
              <a:rPr lang="en-US" dirty="0" smtClean="0"/>
              <a:t>750ms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3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DS18B20 interfacing Circuit</a:t>
            </a:r>
            <a:endParaRPr 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12</a:t>
            </a:fld>
            <a:endParaRPr lang="en-US"/>
          </a:p>
        </p:txBody>
      </p:sp>
      <p:pic>
        <p:nvPicPr>
          <p:cNvPr id="5" name="Content Placeholder 4" descr="https://lh3.googleusercontent.com/muHeEik2CsCjzG1I97xDFXU5uz4oSeeM0zbjWfc_qcseANdFMxlIQlvqVfC8PV9n6fm2FEC8PJGhq7v7YXegsmWoEmO5ePgR5Q4U6ApJEMcf-q1KzV3BBjsZdC87ACbCc-0YtuQB2t0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1" y="1200150"/>
            <a:ext cx="5791199" cy="3943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111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Waterproof Temperature Sensor</a:t>
            </a:r>
            <a:endParaRPr 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13</a:t>
            </a:fld>
            <a:endParaRPr lang="en-US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025" y="1276350"/>
            <a:ext cx="5233775" cy="379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989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/>
              <a:t>The YF-S401 flow meter </a:t>
            </a:r>
            <a:endParaRPr lang="en-US" dirty="0" smtClean="0"/>
          </a:p>
          <a:p>
            <a:pPr fontAlgn="base"/>
            <a:r>
              <a:rPr lang="en-US" dirty="0" smtClean="0"/>
              <a:t>has </a:t>
            </a:r>
            <a:r>
              <a:rPr lang="en-US" dirty="0"/>
              <a:t>three terminals:</a:t>
            </a:r>
          </a:p>
          <a:p>
            <a:pPr lvl="1" fontAlgn="base"/>
            <a:r>
              <a:rPr lang="en-US" dirty="0"/>
              <a:t>VCC</a:t>
            </a:r>
          </a:p>
          <a:p>
            <a:pPr lvl="1" fontAlgn="base"/>
            <a:r>
              <a:rPr lang="en-US" dirty="0"/>
              <a:t>GND</a:t>
            </a:r>
          </a:p>
          <a:p>
            <a:pPr lvl="1" fontAlgn="base"/>
            <a:r>
              <a:rPr lang="en-US" dirty="0"/>
              <a:t>OUTPUT: pulse signal each time the rotor rolls.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 descr="https://lh5.googleusercontent.com/Bbqg33rYShlI-yUkdqxtKR3EfN1FnQYU_senG9WQIytyp98UoC4h3Eh0WfaQofdF5ycHCWmXLO1uPH0LZsEmyjfRGaENM3U4aYGAA7rrYi6ULb1K900Epflhl2VRdjAYdyKTPSsDwBY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895350"/>
            <a:ext cx="2428875" cy="22567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31110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Ad-hoc </a:t>
            </a:r>
            <a:r>
              <a:rPr lang="en-US" sz="3200" b="1" dirty="0" smtClean="0"/>
              <a:t>controller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main components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 descr="C:\Users\Ibrahim\Desktop\HWPROJECTDESIGN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733550"/>
            <a:ext cx="5715000" cy="32175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758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Ad-hoc controller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16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800" dirty="0" smtClean="0"/>
              <a:t>Three Main Stages :</a:t>
            </a:r>
          </a:p>
          <a:p>
            <a:pPr lvl="1"/>
            <a:r>
              <a:rPr lang="en-US" dirty="0"/>
              <a:t>The initialization </a:t>
            </a:r>
            <a:r>
              <a:rPr lang="en-US" dirty="0" smtClean="0"/>
              <a:t>stage</a:t>
            </a:r>
          </a:p>
          <a:p>
            <a:pPr lvl="1"/>
            <a:r>
              <a:rPr lang="en-US" dirty="0"/>
              <a:t>Outputting the suitable </a:t>
            </a:r>
            <a:r>
              <a:rPr lang="en-US" dirty="0" smtClean="0"/>
              <a:t>ratio stage</a:t>
            </a:r>
          </a:p>
          <a:p>
            <a:pPr lvl="1"/>
            <a:r>
              <a:rPr lang="en-US" dirty="0"/>
              <a:t>The correction </a:t>
            </a:r>
            <a:r>
              <a:rPr lang="en-US" dirty="0" smtClean="0"/>
              <a:t>stage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86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3200" b="1" kern="120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Ad-hoc - The </a:t>
            </a:r>
            <a:r>
              <a:rPr lang="en-US" sz="3200" b="1" kern="1200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initialization Process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Calculate all hot and cold ratios that the system can provide.</a:t>
            </a:r>
          </a:p>
          <a:p>
            <a:pPr lvl="1"/>
            <a:r>
              <a:rPr lang="en-US" dirty="0" smtClean="0"/>
              <a:t>Read flow meters ( hot and cold water flow)</a:t>
            </a:r>
          </a:p>
          <a:p>
            <a:pPr lvl="1"/>
            <a:r>
              <a:rPr lang="en-US" dirty="0" smtClean="0"/>
              <a:t>Calculate ratio</a:t>
            </a:r>
          </a:p>
          <a:p>
            <a:pPr lvl="2"/>
            <a:r>
              <a:rPr lang="en-US" dirty="0" smtClean="0"/>
              <a:t>If Cold ratio </a:t>
            </a:r>
            <a:r>
              <a:rPr lang="en-US" dirty="0" smtClean="0">
                <a:sym typeface="Wingdings" pitchFamily="2" charset="2"/>
              </a:rPr>
              <a:t> hot flow / cold flow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If Hot ratio  cold flow / hot flow</a:t>
            </a:r>
            <a:endParaRPr lang="en-US" dirty="0" smtClean="0"/>
          </a:p>
          <a:p>
            <a:pPr lvl="1"/>
            <a:r>
              <a:rPr lang="en-US" dirty="0" smtClean="0"/>
              <a:t>Rotate the valve, then repeat step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17</a:t>
            </a:fld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" y="-175192"/>
            <a:ext cx="177612" cy="35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7915" tIns="43957" rIns="87915" bIns="4395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81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Outputting </a:t>
            </a:r>
            <a:r>
              <a:rPr lang="en-US" sz="3200" b="1" dirty="0"/>
              <a:t>the suitable ratio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endParaRPr lang="en-US" sz="3000" dirty="0" smtClean="0"/>
              </a:p>
              <a:p>
                <a:r>
                  <a:rPr lang="en-US" sz="3000" dirty="0" smtClean="0"/>
                  <a:t>Calculate the mixing ratio:</a:t>
                </a: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/>
                                </a:rPr>
                                <m:t>𝒄𝒐𝒍𝒅</m:t>
                              </m:r>
                              <m:r>
                                <a:rPr lang="en-US" sz="2400" b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𝒘𝒂𝒕𝒆𝒓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sz="2400" b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𝒉𝒐𝒕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𝒘𝒂𝒕𝒆𝒓</m:t>
                              </m:r>
                            </m:sub>
                          </m:sSub>
                        </m:den>
                      </m:f>
                      <m:r>
                        <a:rPr lang="en-US" sz="2400" b="1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𝒉𝒐𝒕</m:t>
                                  </m:r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𝒘𝒂𝒕𝒆𝒓</m:t>
                                  </m:r>
                                </m:sub>
                              </m:sSub>
                              <m:r>
                                <a:rPr lang="en-US" sz="2400" b="1" i="1">
                                  <a:latin typeface="Cambria Math"/>
                                </a:rPr>
                                <m:t>− 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/>
                                </a:rPr>
                                <m:t>𝒇𝒊𝒏𝒂𝒍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/>
                                </a:rPr>
                                <m:t>𝒇𝒊𝒏𝒂𝒍</m:t>
                              </m:r>
                            </m:sub>
                          </m:sSub>
                          <m:r>
                            <a:rPr lang="en-US" sz="2400" b="1" i="1">
                              <a:latin typeface="Cambria Math"/>
                            </a:rPr>
                            <m:t>−</m:t>
                          </m:r>
                          <m:r>
                            <a:rPr lang="en-US" sz="2400" b="1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/>
                                </a:rPr>
                                <m:t>𝒄𝒐𝒍𝒅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𝒘𝒂𝒕𝒆𝒓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b="1" dirty="0" smtClean="0"/>
              </a:p>
              <a:p>
                <a:pPr marL="0" lvl="1" indent="0">
                  <a:buNone/>
                </a:pPr>
                <a:endParaRPr lang="en-US" dirty="0" smtClean="0"/>
              </a:p>
              <a:p>
                <a:r>
                  <a:rPr lang="en-US" sz="3000" dirty="0" smtClean="0"/>
                  <a:t>Search for the nearest ratio in the pre-initialized arrays (HOT_RATIOS or COLD_RATIOS).</a:t>
                </a:r>
              </a:p>
              <a:p>
                <a:pPr marL="0" indent="0">
                  <a:buNone/>
                </a:pPr>
                <a:endParaRPr lang="en-US" sz="3000" dirty="0" smtClean="0"/>
              </a:p>
              <a:p>
                <a:r>
                  <a:rPr lang="en-US" sz="3000" dirty="0" smtClean="0"/>
                  <a:t>Get Index of the nearest ratio.</a:t>
                </a:r>
              </a:p>
              <a:p>
                <a:r>
                  <a:rPr lang="en-US" sz="3000" dirty="0" smtClean="0"/>
                  <a:t>Rotate the stepper Index steps in the opening direction.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89" b="-34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58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The </a:t>
            </a:r>
            <a:r>
              <a:rPr lang="en-US" sz="3200" b="1" dirty="0"/>
              <a:t>correction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sz="3200" dirty="0" smtClean="0"/>
          </a:p>
          <a:p>
            <a:r>
              <a:rPr lang="en-US" sz="3200" dirty="0" smtClean="0"/>
              <a:t>Reads </a:t>
            </a:r>
            <a:r>
              <a:rPr lang="en-US" sz="3200" dirty="0"/>
              <a:t>the </a:t>
            </a:r>
            <a:r>
              <a:rPr lang="en-US" sz="3200" dirty="0" err="1" smtClean="0"/>
              <a:t>T_output</a:t>
            </a:r>
            <a:r>
              <a:rPr lang="en-US" sz="3200" dirty="0" smtClean="0"/>
              <a:t> </a:t>
            </a:r>
            <a:r>
              <a:rPr lang="en-US" sz="3200" dirty="0"/>
              <a:t>and </a:t>
            </a:r>
            <a:r>
              <a:rPr lang="en-US" sz="3200" dirty="0" smtClean="0"/>
              <a:t>calculates </a:t>
            </a:r>
            <a:r>
              <a:rPr lang="en-US" sz="3200" dirty="0"/>
              <a:t>(∆T_OD</a:t>
            </a:r>
            <a:r>
              <a:rPr lang="en-US" sz="3200" dirty="0" smtClean="0"/>
              <a:t>).</a:t>
            </a:r>
          </a:p>
          <a:p>
            <a:pPr lvl="1"/>
            <a:r>
              <a:rPr lang="en-US" sz="2800" dirty="0"/>
              <a:t>∆</a:t>
            </a:r>
            <a:r>
              <a:rPr lang="en-US" sz="2800" dirty="0" smtClean="0"/>
              <a:t>T_OD = </a:t>
            </a:r>
            <a:r>
              <a:rPr lang="en-US" sz="2800" dirty="0" err="1" smtClean="0"/>
              <a:t>T_Output</a:t>
            </a:r>
            <a:r>
              <a:rPr lang="en-US" sz="2800" dirty="0" smtClean="0"/>
              <a:t> – </a:t>
            </a:r>
            <a:r>
              <a:rPr lang="en-US" sz="2800" dirty="0" err="1" smtClean="0"/>
              <a:t>Tdesired</a:t>
            </a:r>
            <a:endParaRPr lang="en-US" sz="2800" dirty="0" smtClean="0"/>
          </a:p>
          <a:p>
            <a:pPr marL="439573" lvl="1" indent="0">
              <a:buNone/>
            </a:pPr>
            <a:endParaRPr lang="en-US" sz="2800" dirty="0" smtClean="0"/>
          </a:p>
          <a:p>
            <a:r>
              <a:rPr lang="en-US" sz="3200" dirty="0" smtClean="0"/>
              <a:t>Uses </a:t>
            </a:r>
            <a:r>
              <a:rPr lang="en-US" sz="3200" dirty="0"/>
              <a:t>the  ∆</a:t>
            </a:r>
            <a:r>
              <a:rPr lang="en-US" sz="3200" dirty="0" smtClean="0"/>
              <a:t>T_OD and </a:t>
            </a:r>
            <a:r>
              <a:rPr lang="en-US" sz="3200" dirty="0"/>
              <a:t>the following array to determine the number of the steps the stepper motor that should rotate:</a:t>
            </a:r>
            <a:endParaRPr lang="en-US" sz="2800" dirty="0"/>
          </a:p>
          <a:p>
            <a:pPr lvl="1"/>
            <a:r>
              <a:rPr lang="en-US" sz="2800" dirty="0" err="1"/>
              <a:t>int</a:t>
            </a:r>
            <a:r>
              <a:rPr lang="en-US" sz="2800" dirty="0"/>
              <a:t> </a:t>
            </a:r>
            <a:r>
              <a:rPr lang="en-US" sz="2800" dirty="0" err="1"/>
              <a:t>deltas_array</a:t>
            </a:r>
            <a:r>
              <a:rPr lang="en-US" sz="2400" dirty="0"/>
              <a:t>[7]={1,1,2,2,3,3,4};</a:t>
            </a:r>
          </a:p>
          <a:p>
            <a:pPr lvl="1"/>
            <a:r>
              <a:rPr lang="en-US" sz="2400" dirty="0"/>
              <a:t>And it indexes it using the  ∆T_OD value: </a:t>
            </a:r>
          </a:p>
          <a:p>
            <a:pPr lvl="2"/>
            <a:r>
              <a:rPr lang="en-US" sz="2400" dirty="0" err="1"/>
              <a:t>deltas_index</a:t>
            </a:r>
            <a:r>
              <a:rPr lang="en-US" sz="2400" dirty="0"/>
              <a:t>=(</a:t>
            </a:r>
            <a:r>
              <a:rPr lang="en-US" sz="2400" dirty="0" err="1"/>
              <a:t>int</a:t>
            </a:r>
            <a:r>
              <a:rPr lang="en-US" sz="2000" dirty="0"/>
              <a:t>)∆T_OD </a:t>
            </a:r>
            <a:endParaRPr lang="en-US" sz="2000" dirty="0" smtClean="0"/>
          </a:p>
          <a:p>
            <a:pPr marL="879145" lvl="2" indent="0">
              <a:buNone/>
            </a:pPr>
            <a:endParaRPr lang="en-US" sz="2000" dirty="0"/>
          </a:p>
          <a:p>
            <a:r>
              <a:rPr lang="en-US" sz="3200" dirty="0"/>
              <a:t>E</a:t>
            </a:r>
            <a:r>
              <a:rPr lang="en-US" sz="3200" dirty="0" smtClean="0"/>
              <a:t>xample</a:t>
            </a:r>
            <a:r>
              <a:rPr lang="en-US" sz="3200" dirty="0"/>
              <a:t>, if ∆T_OD  = 5.5 C  then </a:t>
            </a:r>
            <a:r>
              <a:rPr lang="en-US" sz="3200" dirty="0" err="1" smtClean="0"/>
              <a:t>deltas_array</a:t>
            </a:r>
            <a:r>
              <a:rPr lang="en-US" sz="3200" dirty="0" smtClean="0"/>
              <a:t>[5</a:t>
            </a:r>
            <a:r>
              <a:rPr lang="en-US" sz="3200" dirty="0"/>
              <a:t>] = 3. </a:t>
            </a:r>
            <a:endParaRPr lang="en-US" sz="2800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50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Introduction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600450"/>
          </a:xfrm>
        </p:spPr>
        <p:txBody>
          <a:bodyPr>
            <a:normAutofit lnSpcReduction="10000"/>
          </a:bodyPr>
          <a:lstStyle/>
          <a:p>
            <a:r>
              <a:rPr lang="en-US" sz="1800" b="1" dirty="0" smtClean="0"/>
              <a:t>Aim</a:t>
            </a:r>
            <a:r>
              <a:rPr lang="en-US" sz="1800" dirty="0" smtClean="0"/>
              <a:t>:  </a:t>
            </a:r>
          </a:p>
          <a:p>
            <a:pPr lvl="1"/>
            <a:r>
              <a:rPr lang="en-US" sz="2000" dirty="0"/>
              <a:t>U</a:t>
            </a:r>
            <a:r>
              <a:rPr lang="en-US" sz="2000" dirty="0" smtClean="0"/>
              <a:t>tilize </a:t>
            </a:r>
            <a:r>
              <a:rPr lang="en-US" sz="2000" dirty="0"/>
              <a:t>the available sources of hot and cold water to get a new source with a specific </a:t>
            </a:r>
            <a:r>
              <a:rPr lang="en-US" sz="2000" dirty="0" smtClean="0"/>
              <a:t>temperature.</a:t>
            </a:r>
            <a:endParaRPr lang="en-US" sz="1400" dirty="0" smtClean="0"/>
          </a:p>
          <a:p>
            <a:r>
              <a:rPr lang="en-US" sz="1800" b="1" dirty="0" smtClean="0"/>
              <a:t>Project Summary:</a:t>
            </a:r>
          </a:p>
          <a:p>
            <a:pPr lvl="1"/>
            <a:r>
              <a:rPr lang="en-US" sz="2000" dirty="0" smtClean="0"/>
              <a:t>A </a:t>
            </a:r>
            <a:r>
              <a:rPr lang="en-US" sz="2000" dirty="0"/>
              <a:t>smart faucet that provides water with a pre-specified </a:t>
            </a:r>
            <a:r>
              <a:rPr lang="en-US" sz="2000" dirty="0" smtClean="0"/>
              <a:t>temperature.</a:t>
            </a:r>
          </a:p>
          <a:p>
            <a:pPr lvl="1"/>
            <a:r>
              <a:rPr lang="en-US" sz="2000" dirty="0"/>
              <a:t>M</a:t>
            </a:r>
            <a:r>
              <a:rPr lang="en-US" sz="2000" dirty="0" smtClean="0"/>
              <a:t>ixes </a:t>
            </a:r>
            <a:r>
              <a:rPr lang="en-US" sz="2000" dirty="0"/>
              <a:t>specific ratios </a:t>
            </a:r>
            <a:r>
              <a:rPr lang="en-US" sz="2000" dirty="0" smtClean="0"/>
              <a:t>of </a:t>
            </a:r>
            <a:r>
              <a:rPr lang="en-US" sz="2000" dirty="0"/>
              <a:t>the </a:t>
            </a:r>
            <a:r>
              <a:rPr lang="en-US" sz="2000" dirty="0" smtClean="0"/>
              <a:t>available water sources.</a:t>
            </a:r>
          </a:p>
          <a:p>
            <a:r>
              <a:rPr lang="en-US" sz="1800" b="1" dirty="0"/>
              <a:t>Targets</a:t>
            </a:r>
            <a:r>
              <a:rPr lang="en-US" sz="1800" dirty="0"/>
              <a:t>:</a:t>
            </a:r>
          </a:p>
          <a:p>
            <a:pPr lvl="1"/>
            <a:r>
              <a:rPr lang="en-US" sz="2000" dirty="0"/>
              <a:t>Scientific labs.</a:t>
            </a:r>
          </a:p>
          <a:p>
            <a:pPr lvl="1"/>
            <a:r>
              <a:rPr lang="en-US" sz="2000" dirty="0"/>
              <a:t>Industrial fields.</a:t>
            </a:r>
          </a:p>
          <a:p>
            <a:pPr lvl="1"/>
            <a:r>
              <a:rPr lang="en-US" sz="2000" dirty="0"/>
              <a:t>Daily usage of water at home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82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PID </a:t>
            </a:r>
            <a:r>
              <a:rPr lang="en-US" sz="3200" b="1" dirty="0" smtClean="0"/>
              <a:t>Controller</a:t>
            </a:r>
            <a:endParaRPr 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Overview</a:t>
                </a:r>
                <a:endParaRPr lang="en-US" i="1" dirty="0" smtClean="0">
                  <a:latin typeface="Cambria Math"/>
                </a:endParaRPr>
              </a:p>
              <a:p>
                <a:pPr marL="439573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𝑒</m:t>
                      </m:r>
                      <m:d>
                        <m:dPr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nary>
                        <m:naryPr>
                          <m:limLoc m:val="subSup"/>
                          <m:ctrlPr>
                            <a:rPr lang="en-US" sz="2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2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2800" i="1">
                              <a:latin typeface="Cambria Math"/>
                            </a:rPr>
                            <m:t>𝑡</m:t>
                          </m:r>
                        </m:sup>
                        <m:e>
                          <m:r>
                            <a:rPr lang="en-US" sz="2800" i="1">
                              <a:latin typeface="Cambria Math"/>
                            </a:rPr>
                            <m:t>𝑒</m:t>
                          </m:r>
                          <m:r>
                            <a:rPr lang="en-US" sz="2800" i="1">
                              <a:latin typeface="Cambria Math"/>
                            </a:rPr>
                            <m:t>(</m:t>
                          </m:r>
                          <m:r>
                            <a:rPr lang="en-US" sz="2800" i="1">
                              <a:latin typeface="Cambria Math"/>
                            </a:rPr>
                            <m:t>𝑡</m:t>
                          </m:r>
                          <m:r>
                            <a:rPr lang="en-US" sz="2800" i="1">
                              <a:latin typeface="Cambria Math"/>
                            </a:rPr>
                            <m:t>)</m:t>
                          </m:r>
                          <m:r>
                            <a:rPr lang="en-US" sz="2800" i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n-US" sz="2800" i="1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US" sz="2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/>
                            </a:rPr>
                            <m:t>𝑑</m:t>
                          </m:r>
                        </m:num>
                        <m:den>
                          <m:r>
                            <a:rPr lang="en-US" sz="2800" i="1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US" sz="2800" i="1">
                          <a:latin typeface="Cambria Math"/>
                        </a:rPr>
                        <m:t>𝑒</m:t>
                      </m:r>
                      <m:d>
                        <m:dPr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2800" dirty="0" smtClean="0"/>
              </a:p>
              <a:p>
                <a:pPr marL="439573" lvl="1" indent="0">
                  <a:buNone/>
                </a:pPr>
                <a:endParaRPr lang="en-US" sz="1800" dirty="0" smtClean="0"/>
              </a:p>
              <a:p>
                <a:pPr lvl="1"/>
                <a:r>
                  <a:rPr lang="en-US" dirty="0"/>
                  <a:t>P is the proportional </a:t>
                </a:r>
                <a:r>
                  <a:rPr lang="en-US" dirty="0" smtClean="0"/>
                  <a:t>gain : </a:t>
                </a:r>
                <a:r>
                  <a:rPr lang="en-US" dirty="0"/>
                  <a:t>the sudden </a:t>
                </a:r>
                <a:r>
                  <a:rPr lang="en-US" dirty="0" smtClean="0"/>
                  <a:t>changes</a:t>
                </a:r>
              </a:p>
              <a:p>
                <a:pPr lvl="1"/>
                <a:r>
                  <a:rPr lang="en-US" dirty="0" smtClean="0"/>
                  <a:t>I </a:t>
                </a:r>
                <a:r>
                  <a:rPr lang="en-US" dirty="0"/>
                  <a:t>is the integral </a:t>
                </a:r>
                <a:r>
                  <a:rPr lang="en-US" dirty="0" smtClean="0"/>
                  <a:t>gain : </a:t>
                </a:r>
                <a:r>
                  <a:rPr lang="en-US" dirty="0"/>
                  <a:t>the history of the </a:t>
                </a:r>
                <a:r>
                  <a:rPr lang="en-US" dirty="0" smtClean="0"/>
                  <a:t>errors</a:t>
                </a:r>
              </a:p>
              <a:p>
                <a:pPr lvl="1"/>
                <a:r>
                  <a:rPr lang="en-US" dirty="0" smtClean="0"/>
                  <a:t>D </a:t>
                </a:r>
                <a:r>
                  <a:rPr lang="en-US" dirty="0"/>
                  <a:t>is </a:t>
                </a:r>
                <a:r>
                  <a:rPr lang="en-US" dirty="0" smtClean="0"/>
                  <a:t>the derivative gain : </a:t>
                </a:r>
                <a:r>
                  <a:rPr lang="en-US" dirty="0"/>
                  <a:t>predict the next </a:t>
                </a:r>
                <a:r>
                  <a:rPr lang="en-US" dirty="0" smtClean="0"/>
                  <a:t>error</a:t>
                </a:r>
                <a:endParaRPr lang="en-US" dirty="0"/>
              </a:p>
              <a:p>
                <a:pPr lvl="1"/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endParaRPr lang="en-US" dirty="0" smtClean="0"/>
              </a:p>
              <a:p>
                <a:pPr marL="439573" lvl="1" indent="0">
                  <a:buNone/>
                </a:pPr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630" t="-2154" b="-26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2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PID </a:t>
            </a:r>
            <a:r>
              <a:rPr lang="en-US" sz="3200" b="1" dirty="0"/>
              <a:t>C</a:t>
            </a:r>
            <a:r>
              <a:rPr lang="en-US" sz="3200" b="1" dirty="0" smtClean="0"/>
              <a:t>ontroller Cont.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809999"/>
          </a:xfrm>
        </p:spPr>
        <p:txBody>
          <a:bodyPr/>
          <a:lstStyle/>
          <a:p>
            <a:pPr lvl="1"/>
            <a:r>
              <a:rPr lang="en-US" dirty="0"/>
              <a:t>main </a:t>
            </a:r>
            <a:r>
              <a:rPr lang="en-US" dirty="0" smtClean="0"/>
              <a:t>components</a:t>
            </a:r>
            <a:endParaRPr lang="en-US" sz="2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 descr="C:\Users\Ibrahim\Desktop\HWPROJECTDESIGN2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695450"/>
            <a:ext cx="5410200" cy="3314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789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PID </a:t>
            </a:r>
            <a:r>
              <a:rPr lang="en-US" sz="3200" b="1" dirty="0"/>
              <a:t>Controller Cont.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1200150"/>
                <a:ext cx="8686800" cy="3394473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Semantics of our PID controller:</a:t>
                </a:r>
              </a:p>
              <a:p>
                <a:pPr lvl="1"/>
                <a:r>
                  <a:rPr lang="en-US" sz="2400" dirty="0" smtClean="0"/>
                  <a:t>U(t</a:t>
                </a:r>
                <a:r>
                  <a:rPr lang="en-US" sz="2400" dirty="0"/>
                  <a:t>) </a:t>
                </a:r>
                <a:r>
                  <a:rPr lang="en-US" sz="2400" dirty="0" smtClean="0"/>
                  <a:t>is </a:t>
                </a:r>
                <a:r>
                  <a:rPr lang="en-US" sz="2400" dirty="0"/>
                  <a:t>the percentage of the steps that the stepper motor should rotate</a:t>
                </a:r>
                <a:r>
                  <a:rPr lang="en-US" sz="2400" dirty="0" smtClean="0"/>
                  <a:t>.</a:t>
                </a:r>
              </a:p>
              <a:p>
                <a:pPr lvl="2"/>
                <a:r>
                  <a:rPr lang="en-US" sz="2000" dirty="0" smtClean="0"/>
                  <a:t>Let U(t</a:t>
                </a:r>
                <a:r>
                  <a:rPr lang="en-US" sz="2000" dirty="0"/>
                  <a:t>) = 0.25 </a:t>
                </a:r>
                <a:r>
                  <a:rPr lang="en-US" sz="2000" dirty="0" smtClean="0"/>
                  <a:t>and MAX_STEPS=100 , rotate (0.25*100 = 25 steps)</a:t>
                </a:r>
              </a:p>
              <a:p>
                <a:pPr marL="879145" lvl="2" indent="0">
                  <a:buNone/>
                </a:pPr>
                <a:endParaRPr lang="en-US" sz="2000" dirty="0" smtClean="0"/>
              </a:p>
              <a:p>
                <a:pPr lvl="1"/>
                <a:r>
                  <a:rPr lang="en-US" sz="2400" dirty="0"/>
                  <a:t>output error evaluation function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𝑒𝑟𝑟𝑜𝑟</m:t>
                    </m:r>
                    <m:r>
                      <a:rPr lang="en-US" sz="2000" b="1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|</m:t>
                        </m:r>
                        <m:sSub>
                          <m:sSub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>
                                    <a:latin typeface="Cambria Math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en-US" sz="2000" b="1" i="1">
                                    <a:latin typeface="Cambria Math"/>
                                  </a:rPr>
                                  <m:t>𝒐𝒖𝒕𝒑𝒖𝒕</m:t>
                                </m:r>
                              </m:sub>
                            </m:sSub>
                            <m:r>
                              <a:rPr lang="en-US" sz="2000" b="1" i="1">
                                <a:latin typeface="Cambria Math"/>
                              </a:rPr>
                              <m:t>− </m:t>
                            </m:r>
                            <m:r>
                              <a:rPr lang="en-US" sz="2000" b="1" i="1">
                                <a:latin typeface="Cambria Math"/>
                              </a:rPr>
                              <m:t>𝑻</m:t>
                            </m:r>
                          </m:e>
                          <m:sub>
                            <m:r>
                              <a:rPr lang="en-US" sz="2000" b="1" i="1">
                                <a:latin typeface="Cambria Math"/>
                              </a:rPr>
                              <m:t>𝒅𝒆𝒔𝒊𝒓𝒆𝒅</m:t>
                            </m:r>
                          </m:sub>
                        </m:sSub>
                        <m:r>
                          <a:rPr lang="en-US" sz="2000" i="1">
                            <a:latin typeface="Cambria Math"/>
                          </a:rPr>
                          <m:t>|</m:t>
                        </m:r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latin typeface="Cambria Math"/>
                              </a:rPr>
                              <m:t>𝑻</m:t>
                            </m:r>
                          </m:e>
                          <m:sub>
                            <m:r>
                              <a:rPr lang="en-US" sz="2000" b="1" i="1">
                                <a:latin typeface="Cambria Math"/>
                              </a:rPr>
                              <m:t>𝒉𝒐𝒕</m:t>
                            </m:r>
                            <m:r>
                              <a:rPr lang="en-US" sz="2000" b="1" i="1">
                                <a:latin typeface="Cambria Math"/>
                              </a:rPr>
                              <m:t>_</m:t>
                            </m:r>
                            <m:r>
                              <a:rPr lang="en-US" sz="2000" b="1" i="1">
                                <a:latin typeface="Cambria Math"/>
                              </a:rPr>
                              <m:t>𝒘𝒂𝒕𝒆𝒓</m:t>
                            </m:r>
                          </m:sub>
                        </m:sSub>
                        <m:r>
                          <a:rPr lang="en-US" sz="2000" b="1" i="1">
                            <a:latin typeface="Cambria Math"/>
                          </a:rPr>
                          <m:t>−</m:t>
                        </m:r>
                        <m:r>
                          <a:rPr lang="en-US" sz="2000" b="1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latin typeface="Cambria Math"/>
                              </a:rPr>
                              <m:t>𝑻</m:t>
                            </m:r>
                          </m:e>
                          <m:sub>
                            <m:r>
                              <a:rPr lang="en-US" sz="2000" b="1" i="1">
                                <a:latin typeface="Cambria Math"/>
                              </a:rPr>
                              <m:t>𝒄𝒐𝒍𝒅</m:t>
                            </m:r>
                            <m:r>
                              <a:rPr lang="en-US" sz="2000" b="1" i="1">
                                <a:latin typeface="Cambria Math"/>
                              </a:rPr>
                              <m:t> </m:t>
                            </m:r>
                            <m:r>
                              <a:rPr lang="en-US" sz="2000" b="1" i="1">
                                <a:latin typeface="Cambria Math"/>
                              </a:rPr>
                              <m:t>𝒘𝒂𝒕𝒆𝒓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 [rang 0-0.5]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200150"/>
                <a:ext cx="8686800" cy="3394473"/>
              </a:xfrm>
              <a:blipFill rotWithShape="1">
                <a:blip r:embed="rId2"/>
                <a:stretch>
                  <a:fillRect l="-1614" t="-23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 descr="C:\Users\Ibrahim\Desktop\delta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665" y="2952750"/>
            <a:ext cx="1969135" cy="20262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301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PID </a:t>
            </a:r>
            <a:r>
              <a:rPr lang="en-US" sz="3200" b="1" dirty="0" smtClean="0"/>
              <a:t>Controller </a:t>
            </a:r>
            <a:r>
              <a:rPr lang="en-US" sz="3200" b="1" dirty="0"/>
              <a:t>Cont.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00150"/>
                <a:ext cx="8229600" cy="3771900"/>
              </a:xfrm>
            </p:spPr>
            <p:txBody>
              <a:bodyPr>
                <a:noAutofit/>
              </a:bodyPr>
              <a:lstStyle/>
              <a:p>
                <a:endParaRPr lang="en-US" sz="2300" dirty="0" smtClean="0"/>
              </a:p>
              <a:p>
                <a:r>
                  <a:rPr lang="en-US" sz="2800" dirty="0" smtClean="0"/>
                  <a:t>P Controller:</a:t>
                </a:r>
              </a:p>
              <a:p>
                <a:pPr marL="1153877" lvl="3" indent="-329679"/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22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2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2200" i="1"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en-US" sz="2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sz="2200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sz="2200" i="1">
                        <a:latin typeface="Cambria Math"/>
                      </a:rPr>
                      <m:t>𝑒</m:t>
                    </m:r>
                    <m:d>
                      <m:dPr>
                        <m:ctrlPr>
                          <a:rPr lang="en-US" sz="22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2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2200" b="0" i="1" smtClean="0">
                        <a:latin typeface="Cambria Math"/>
                      </a:rPr>
                      <m:t>   ,</m:t>
                    </m:r>
                    <m:sSub>
                      <m:sSubPr>
                        <m:ctrlPr>
                          <a:rPr lang="en-US" sz="2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sz="2200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sz="2200" b="0" i="1" smtClean="0">
                        <a:latin typeface="Cambria Math"/>
                      </a:rPr>
                      <m:t>=</m:t>
                    </m:r>
                    <m:r>
                      <a:rPr lang="en-US" sz="2200" b="0" i="1" smtClean="0">
                        <a:latin typeface="Cambria Math"/>
                      </a:rPr>
                      <m:t>2</m:t>
                    </m:r>
                    <m:r>
                      <a:rPr lang="en-US" sz="2200" b="0" i="1" smtClean="0">
                        <a:latin typeface="Cambria Math"/>
                      </a:rPr>
                      <m:t>   </m:t>
                    </m:r>
                    <m:r>
                      <a:rPr lang="en-US" sz="2200" b="0" i="1" smtClean="0">
                        <a:latin typeface="Cambria Math"/>
                      </a:rPr>
                      <m:t>𝑠𝑖𝑛𝑐𝑒</m:t>
                    </m:r>
                    <m:r>
                      <a:rPr lang="en-US" sz="2200" b="0" i="1" smtClean="0">
                        <a:latin typeface="Cambria Math"/>
                      </a:rPr>
                      <m:t> </m:t>
                    </m:r>
                    <m:r>
                      <a:rPr lang="en-US" sz="2200" b="0" i="1" smtClean="0">
                        <a:latin typeface="Cambria Math"/>
                      </a:rPr>
                      <m:t>𝑒</m:t>
                    </m:r>
                    <m:d>
                      <m:dPr>
                        <m:ctrlPr>
                          <a:rPr lang="en-US" sz="2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2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2200" b="0" i="1" smtClean="0">
                        <a:latin typeface="Cambria Math"/>
                      </a:rPr>
                      <m:t> </m:t>
                    </m:r>
                    <m:r>
                      <a:rPr lang="en-US" sz="2200" b="0" i="1" smtClean="0">
                        <a:latin typeface="Cambria Math"/>
                      </a:rPr>
                      <m:t>𝑟𝑎𝑛𝑔𝑒</m:t>
                    </m:r>
                    <m:r>
                      <a:rPr lang="en-US" sz="2200" b="0" i="1" smtClean="0">
                        <a:latin typeface="Cambria Math"/>
                      </a:rPr>
                      <m:t> </m:t>
                    </m:r>
                    <m:r>
                      <a:rPr lang="en-US" sz="2200" b="0" i="1" smtClean="0">
                        <a:latin typeface="Cambria Math"/>
                      </a:rPr>
                      <m:t>𝑖𝑠</m:t>
                    </m:r>
                    <m:r>
                      <a:rPr lang="en-US" sz="2200" b="0" i="1" smtClean="0">
                        <a:latin typeface="Cambria Math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sz="2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200" b="0" i="1" smtClean="0">
                            <a:latin typeface="Cambria Math"/>
                          </a:rPr>
                          <m:t>0</m:t>
                        </m:r>
                        <m:r>
                          <a:rPr lang="en-US" sz="2200" b="0" i="1" smtClean="0">
                            <a:latin typeface="Cambria Math"/>
                          </a:rPr>
                          <m:t> −</m:t>
                        </m:r>
                        <m:r>
                          <a:rPr lang="en-US" sz="2200" b="0" i="1" smtClean="0">
                            <a:latin typeface="Cambria Math"/>
                          </a:rPr>
                          <m:t>0</m:t>
                        </m:r>
                        <m:r>
                          <a:rPr lang="en-US" sz="2200" b="0" i="1" smtClean="0">
                            <a:latin typeface="Cambria Math"/>
                          </a:rPr>
                          <m:t>.</m:t>
                        </m:r>
                        <m:r>
                          <a:rPr lang="en-US" sz="2200" b="0" i="1" smtClean="0">
                            <a:latin typeface="Cambria Math"/>
                          </a:rPr>
                          <m:t>5</m:t>
                        </m:r>
                      </m:e>
                    </m:d>
                  </m:oMath>
                </a14:m>
                <a:endParaRPr lang="en-US" sz="2200" b="0" dirty="0" smtClean="0"/>
              </a:p>
              <a:p>
                <a:pPr marL="1153877" lvl="3" indent="-329679"/>
                <a:r>
                  <a:rPr lang="en-US" sz="2300" dirty="0"/>
                  <a:t>p</a:t>
                </a:r>
                <a:r>
                  <a:rPr lang="en-US" sz="2300" dirty="0" smtClean="0"/>
                  <a:t>roblem: oscillating.</a:t>
                </a:r>
              </a:p>
              <a:p>
                <a:pPr marL="1153877" lvl="3" indent="-329679"/>
                <a:r>
                  <a:rPr lang="en-US" sz="2300" dirty="0" smtClean="0"/>
                  <a:t>Solution: use Derivative gain to tune the oscillating</a:t>
                </a:r>
              </a:p>
              <a:p>
                <a:pPr marL="824198" lvl="3" indent="0">
                  <a:buNone/>
                </a:pPr>
                <a:endParaRPr lang="en-US" sz="2300" dirty="0" smtClean="0"/>
              </a:p>
              <a:p>
                <a:endParaRPr lang="en-US" sz="23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00150"/>
                <a:ext cx="8229600" cy="3771900"/>
              </a:xfrm>
              <a:blipFill rotWithShape="1">
                <a:blip r:embed="rId3"/>
                <a:stretch>
                  <a:fillRect l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78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PID </a:t>
            </a:r>
            <a:r>
              <a:rPr lang="en-US" sz="3200" b="1" dirty="0"/>
              <a:t>Controller Cont.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en-US" sz="2800" dirty="0" smtClean="0"/>
              </a:p>
              <a:p>
                <a:r>
                  <a:rPr lang="en-US" sz="2800" dirty="0" smtClean="0"/>
                  <a:t>PD </a:t>
                </a:r>
                <a:r>
                  <a:rPr lang="en-US" sz="2800" dirty="0"/>
                  <a:t>Controller</a:t>
                </a:r>
                <a:r>
                  <a:rPr lang="en-US" sz="2800" dirty="0" smtClean="0"/>
                  <a:t>:</a:t>
                </a:r>
                <a:endParaRPr lang="en-US" sz="2800" dirty="0"/>
              </a:p>
              <a:p>
                <a:pPr lvl="1"/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𝑒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𝑒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D</m:t>
                        </m:r>
                      </m:sub>
                    </m:sSub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d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dt</m:t>
                        </m:r>
                      </m:den>
                    </m:f>
                    <m:r>
                      <m:rPr>
                        <m:sty m:val="p"/>
                      </m:rPr>
                      <a:rPr lang="en-US" sz="2400">
                        <a:latin typeface="Cambria Math"/>
                      </a:rPr>
                      <m:t>e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t</m:t>
                        </m:r>
                      </m:e>
                    </m:d>
                    <m:r>
                      <a:rPr lang="en-US" sz="240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D</m:t>
                        </m:r>
                      </m:sub>
                    </m:sSub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new</m:t>
                        </m:r>
                        <m:r>
                          <a:rPr lang="en-US" sz="2400">
                            <a:latin typeface="Cambria Math"/>
                          </a:rPr>
                          <m:t>_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error</m:t>
                        </m:r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last</m:t>
                        </m:r>
                        <m:r>
                          <a:rPr lang="en-US" sz="2400">
                            <a:latin typeface="Cambria Math"/>
                          </a:rPr>
                          <m:t>_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error</m:t>
                        </m:r>
                      </m:num>
                      <m:den>
                        <m:r>
                          <a:rPr lang="en-US" sz="2400">
                            <a:latin typeface="Cambria Math"/>
                          </a:rPr>
                          <m:t>∆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t</m:t>
                        </m:r>
                      </m:den>
                    </m:f>
                  </m:oMath>
                </a14:m>
                <a:r>
                  <a:rPr lang="en-US" sz="2400" dirty="0" smtClean="0"/>
                  <a:t>       where 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/>
                      </a:rPr>
                      <m:t>∆</m:t>
                    </m:r>
                    <m:r>
                      <m:rPr>
                        <m:sty m:val="p"/>
                      </m:rPr>
                      <a:rPr lang="en-US" sz="2400">
                        <a:latin typeface="Cambria Math"/>
                      </a:rPr>
                      <m:t>t</m:t>
                    </m:r>
                  </m:oMath>
                </a14:m>
                <a:r>
                  <a:rPr lang="en-US" sz="2400" dirty="0" smtClean="0"/>
                  <a:t> = 4</a:t>
                </a:r>
              </a:p>
              <a:p>
                <a:pPr lvl="1"/>
                <a:r>
                  <a:rPr lang="en-US" sz="2400" dirty="0" smtClean="0"/>
                  <a:t>Starts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400" dirty="0" smtClean="0"/>
                  <a:t> = 1  and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400" dirty="0" smtClean="0"/>
                  <a:t> = 4</a:t>
                </a:r>
              </a:p>
              <a:p>
                <a:pPr lvl="1"/>
                <a:r>
                  <a:rPr lang="en-US" sz="2400" dirty="0" smtClean="0"/>
                  <a:t>Ends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400" dirty="0" smtClean="0"/>
                  <a:t> = 1.1 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400" dirty="0" smtClean="0"/>
                  <a:t> = 6</a:t>
                </a:r>
              </a:p>
              <a:p>
                <a:pPr lvl="1"/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8610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DC pumps Controller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main components: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25</a:t>
            </a:fld>
            <a:endParaRPr lang="en-US"/>
          </a:p>
        </p:txBody>
      </p:sp>
      <p:pic>
        <p:nvPicPr>
          <p:cNvPr id="5" name="Picture 4" descr="C:\Users\Ibrahim\Desktop\DCPUMP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581" y="1657350"/>
            <a:ext cx="4845819" cy="3352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687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DC pumps </a:t>
            </a:r>
            <a:r>
              <a:rPr lang="en-US" sz="3200" b="1" dirty="0" smtClean="0"/>
              <a:t>Controller Cont.</a:t>
            </a:r>
            <a:endParaRPr lang="en-US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800" dirty="0" smtClean="0"/>
                  <a:t>Two equations to calculate the Duty Cycle of each pump 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200" i="1">
                                <a:latin typeface="Cambria Math"/>
                              </a:rPr>
                              <m:t>𝐷𝑢𝑡𝑦</m:t>
                            </m:r>
                          </m:e>
                          <m:sub>
                            <m:r>
                              <a:rPr lang="en-US" sz="3200" i="1">
                                <a:latin typeface="Cambria Math"/>
                              </a:rPr>
                              <m:t> </m:t>
                            </m:r>
                            <m:r>
                              <a:rPr lang="en-US" sz="3200" i="1">
                                <a:latin typeface="Cambria Math"/>
                              </a:rPr>
                              <m:t>𝑐𝑜𝑙𝑑</m:t>
                            </m:r>
                            <m:r>
                              <a:rPr lang="en-US" sz="3200" i="1">
                                <a:latin typeface="Cambria Math"/>
                              </a:rPr>
                              <m:t> </m:t>
                            </m:r>
                            <m:r>
                              <a:rPr lang="en-US" sz="3200" i="1">
                                <a:latin typeface="Cambria Math"/>
                              </a:rPr>
                              <m:t>𝑤𝑎𝑡𝑒𝑟</m:t>
                            </m:r>
                            <m:r>
                              <a:rPr lang="en-US" sz="3200" i="1">
                                <a:latin typeface="Cambria Math"/>
                              </a:rPr>
                              <m:t> </m:t>
                            </m:r>
                            <m:r>
                              <a:rPr lang="en-US" sz="3200" i="1">
                                <a:latin typeface="Cambria Math"/>
                              </a:rPr>
                              <m:t>𝑝𝑢𝑚𝑝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200" i="1">
                                <a:latin typeface="Cambria Math"/>
                              </a:rPr>
                              <m:t>𝐷𝑢𝑡𝑦</m:t>
                            </m:r>
                          </m:e>
                          <m:sub>
                            <m:r>
                              <a:rPr lang="en-US" sz="3200" i="1">
                                <a:latin typeface="Cambria Math"/>
                              </a:rPr>
                              <m:t> </m:t>
                            </m:r>
                            <m:r>
                              <a:rPr lang="en-US" sz="3200" i="1">
                                <a:latin typeface="Cambria Math"/>
                              </a:rPr>
                              <m:t>h</m:t>
                            </m:r>
                            <m:r>
                              <a:rPr lang="en-US" sz="3200" i="1">
                                <a:latin typeface="Cambria Math"/>
                              </a:rPr>
                              <m:t>𝑜𝑡</m:t>
                            </m:r>
                            <m:r>
                              <a:rPr lang="en-US" sz="3200" i="1">
                                <a:latin typeface="Cambria Math"/>
                              </a:rPr>
                              <m:t> </m:t>
                            </m:r>
                            <m:r>
                              <a:rPr lang="en-US" sz="3200" i="1">
                                <a:latin typeface="Cambria Math"/>
                              </a:rPr>
                              <m:t>𝑤𝑎𝑡𝑒𝑟</m:t>
                            </m:r>
                            <m:r>
                              <a:rPr lang="en-US" sz="3200" i="1">
                                <a:latin typeface="Cambria Math"/>
                              </a:rPr>
                              <m:t> </m:t>
                            </m:r>
                            <m:r>
                              <a:rPr lang="en-US" sz="3200" i="1">
                                <a:latin typeface="Cambria Math"/>
                              </a:rPr>
                              <m:t>𝑝𝑢𝑚𝑝</m:t>
                            </m:r>
                          </m:sub>
                        </m:sSub>
                      </m:den>
                    </m:f>
                    <m:r>
                      <a:rPr lang="en-US" sz="3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2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200" b="1" i="1">
                                <a:latin typeface="Cambria Math"/>
                              </a:rPr>
                              <m:t>𝑸</m:t>
                            </m:r>
                          </m:e>
                          <m:sub>
                            <m:r>
                              <a:rPr lang="en-US" sz="3200" b="1" i="1">
                                <a:latin typeface="Cambria Math"/>
                              </a:rPr>
                              <m:t>𝒄𝒐𝒍𝒅</m:t>
                            </m:r>
                            <m:r>
                              <a:rPr lang="en-US" sz="3200" b="1">
                                <a:latin typeface="Cambria Math"/>
                              </a:rPr>
                              <m:t> </m:t>
                            </m:r>
                            <m:r>
                              <a:rPr lang="en-US" sz="3200" b="1" i="1">
                                <a:latin typeface="Cambria Math"/>
                              </a:rPr>
                              <m:t>𝒘𝒂𝒕𝒆𝒓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200" b="1" i="1">
                                <a:latin typeface="Cambria Math"/>
                              </a:rPr>
                              <m:t>𝑸</m:t>
                            </m:r>
                          </m:e>
                          <m:sub>
                            <m:r>
                              <a:rPr lang="en-US" sz="3200" b="1">
                                <a:latin typeface="Cambria Math"/>
                              </a:rPr>
                              <m:t> </m:t>
                            </m:r>
                            <m:r>
                              <a:rPr lang="en-US" sz="3200" b="1" i="1">
                                <a:latin typeface="Cambria Math"/>
                              </a:rPr>
                              <m:t>𝒉𝒐𝒕</m:t>
                            </m:r>
                            <m:r>
                              <a:rPr lang="en-US" sz="3200" b="1" i="1">
                                <a:latin typeface="Cambria Math"/>
                              </a:rPr>
                              <m:t> </m:t>
                            </m:r>
                            <m:r>
                              <a:rPr lang="en-US" sz="3200" b="1" i="1">
                                <a:latin typeface="Cambria Math"/>
                              </a:rPr>
                              <m:t>𝒘𝒂𝒕𝒆𝒓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3200" dirty="0" smtClean="0"/>
                  <a:t>  </a:t>
                </a:r>
              </a:p>
              <a:p>
                <a:pPr marL="0" indent="0" algn="ctr">
                  <a:buNone/>
                </a:pPr>
                <a:r>
                  <a:rPr lang="en-US" sz="2800" dirty="0"/>
                  <a:t>Duty</a:t>
                </a:r>
                <a:r>
                  <a:rPr lang="en-US" sz="2800" baseline="-25000" dirty="0"/>
                  <a:t> Cold water pump</a:t>
                </a:r>
                <a:r>
                  <a:rPr lang="en-US" sz="2800" dirty="0"/>
                  <a:t> + Duty</a:t>
                </a:r>
                <a:r>
                  <a:rPr lang="en-US" sz="2800" baseline="-25000" dirty="0"/>
                  <a:t> Hot water pump</a:t>
                </a:r>
                <a:r>
                  <a:rPr lang="en-US" sz="2800" dirty="0"/>
                  <a:t> = MAX_DUTY</a:t>
                </a:r>
                <a:r>
                  <a:rPr lang="en-US" sz="2800" dirty="0" smtClean="0"/>
                  <a:t>.</a:t>
                </a:r>
              </a:p>
              <a:p>
                <a:pPr lvl="1" algn="ctr"/>
                <a:r>
                  <a:rPr lang="en-US" sz="2000" dirty="0"/>
                  <a:t>To maintain approximately constant flow</a:t>
                </a:r>
                <a:r>
                  <a:rPr lang="en-US" sz="2000" dirty="0" smtClean="0"/>
                  <a:t>.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333" t="-16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98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DC pumps Controller Cont.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Example:</a:t>
                </a:r>
              </a:p>
              <a:p>
                <a:r>
                  <a:rPr lang="en-US" dirty="0" smtClean="0"/>
                  <a:t>If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latin typeface="Cambria Math"/>
                              </a:rPr>
                              <m:t>𝑸</m:t>
                            </m:r>
                          </m:e>
                          <m:sub>
                            <m:r>
                              <a:rPr lang="en-US" sz="2800" b="1" i="1">
                                <a:latin typeface="Cambria Math"/>
                              </a:rPr>
                              <m:t>𝒄𝒐𝒍𝒅</m:t>
                            </m:r>
                            <m:r>
                              <a:rPr lang="en-US" sz="2800" b="1">
                                <a:latin typeface="Cambria Math"/>
                              </a:rPr>
                              <m:t> </m:t>
                            </m:r>
                            <m:r>
                              <a:rPr lang="en-US" sz="2800" b="1" i="1">
                                <a:latin typeface="Cambria Math"/>
                              </a:rPr>
                              <m:t>𝒘𝒂𝒕𝒆𝒓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latin typeface="Cambria Math"/>
                              </a:rPr>
                              <m:t>𝑸</m:t>
                            </m:r>
                          </m:e>
                          <m:sub>
                            <m:r>
                              <a:rPr lang="en-US" sz="2800" b="1">
                                <a:latin typeface="Cambria Math"/>
                              </a:rPr>
                              <m:t> </m:t>
                            </m:r>
                            <m:r>
                              <a:rPr lang="en-US" sz="2800" b="1" i="1">
                                <a:latin typeface="Cambria Math"/>
                              </a:rPr>
                              <m:t>𝒉𝒐𝒕</m:t>
                            </m:r>
                            <m:r>
                              <a:rPr lang="en-US" sz="2800" b="1" i="1">
                                <a:latin typeface="Cambria Math"/>
                              </a:rPr>
                              <m:t> </m:t>
                            </m:r>
                            <m:r>
                              <a:rPr lang="en-US" sz="2800" b="1" i="1">
                                <a:latin typeface="Cambria Math"/>
                              </a:rPr>
                              <m:t>𝒘𝒂𝒕𝒆𝒓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800" dirty="0"/>
                  <a:t> </a:t>
                </a:r>
                <a:r>
                  <a:rPr lang="en-US" sz="2800" dirty="0" smtClean="0"/>
                  <a:t> = 0.4   then: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𝐷𝑢𝑡𝑦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h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𝑜𝑡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𝑤𝑎𝑡𝑒𝑟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𝑝𝑢𝑚𝑝</m:t>
                        </m:r>
                      </m:sub>
                    </m:sSub>
                  </m:oMath>
                </a14:m>
                <a:r>
                  <a:rPr lang="en-US" sz="2400" dirty="0" smtClean="0"/>
                  <a:t> = </a:t>
                </a:r>
                <a:r>
                  <a:rPr lang="en-US" sz="2400" dirty="0"/>
                  <a:t>MAX_DUTY / (1+ratio) =</a:t>
                </a:r>
                <a:r>
                  <a:rPr lang="en-US" sz="2400" dirty="0" smtClean="0"/>
                  <a:t> 731 .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𝐷𝑢𝑡𝑦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𝑐𝑜𝑙𝑑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𝑤𝑎𝑡𝑒𝑟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𝑝𝑢𝑚𝑝</m:t>
                        </m:r>
                      </m:sub>
                    </m:sSub>
                  </m:oMath>
                </a14:m>
                <a:r>
                  <a:rPr lang="en-US" sz="2400" dirty="0" smtClean="0"/>
                  <a:t> = 293 . </a:t>
                </a:r>
              </a:p>
              <a:p>
                <a:pPr lvl="1"/>
                <a:r>
                  <a:rPr lang="en-US" sz="2400" dirty="0" smtClean="0"/>
                  <a:t>Note: </a:t>
                </a:r>
                <a:r>
                  <a:rPr lang="en-US" sz="2400" dirty="0"/>
                  <a:t>Duty</a:t>
                </a:r>
                <a:r>
                  <a:rPr lang="en-US" sz="2400" baseline="-25000" dirty="0"/>
                  <a:t> Cold water pump</a:t>
                </a:r>
                <a:r>
                  <a:rPr lang="en-US" sz="2400" dirty="0"/>
                  <a:t> + Duty</a:t>
                </a:r>
                <a:r>
                  <a:rPr lang="en-US" sz="2400" baseline="-25000" dirty="0"/>
                  <a:t> Hot water pump</a:t>
                </a:r>
                <a:r>
                  <a:rPr lang="en-US" sz="2400" dirty="0"/>
                  <a:t> = </a:t>
                </a:r>
                <a:r>
                  <a:rPr lang="en-US" sz="2400" dirty="0" smtClean="0"/>
                  <a:t>1024 .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630" t="-23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303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DC pumps Controller Cont.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correction process:</a:t>
            </a:r>
          </a:p>
          <a:p>
            <a:pPr lvl="1"/>
            <a:r>
              <a:rPr lang="en-US" sz="2400" dirty="0" smtClean="0"/>
              <a:t>accumulates </a:t>
            </a:r>
            <a:r>
              <a:rPr lang="en-US" sz="2400" dirty="0"/>
              <a:t>the error in a correction factor. </a:t>
            </a:r>
            <a:r>
              <a:rPr lang="en-US" sz="2400" dirty="0" smtClean="0"/>
              <a:t> </a:t>
            </a:r>
          </a:p>
          <a:p>
            <a:pPr lvl="1"/>
            <a:r>
              <a:rPr lang="en-US" sz="2400" dirty="0" smtClean="0"/>
              <a:t>output </a:t>
            </a:r>
            <a:r>
              <a:rPr lang="en-US" sz="2400" dirty="0"/>
              <a:t>the new ratio (old ratio + correction factor). </a:t>
            </a:r>
            <a:endParaRPr lang="en-US" sz="2400" dirty="0" smtClean="0"/>
          </a:p>
          <a:p>
            <a:endParaRPr lang="en-US" sz="2800" dirty="0"/>
          </a:p>
          <a:p>
            <a:pPr marL="0" indent="0" algn="ctr">
              <a:buNone/>
            </a:pPr>
            <a:r>
              <a:rPr lang="en-US" sz="2000" dirty="0" smtClean="0"/>
              <a:t>This Controller FAILS – more details in the next slides</a:t>
            </a:r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7174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Results – Ad-hoc Controller</a:t>
            </a:r>
            <a:endParaRPr lang="en-US" sz="3200" b="1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Advantages: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 fontAlgn="base"/>
            <a:r>
              <a:rPr lang="en-US" dirty="0" smtClean="0"/>
              <a:t>very fast.</a:t>
            </a:r>
            <a:endParaRPr lang="en-US" dirty="0"/>
          </a:p>
          <a:p>
            <a:pPr lvl="0" fontAlgn="base"/>
            <a:r>
              <a:rPr lang="en-US" dirty="0"/>
              <a:t>The initial error rate is small, which limits the correction factor boundaries.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Disadvantages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645027" y="1631157"/>
            <a:ext cx="4346575" cy="2963466"/>
          </a:xfrm>
        </p:spPr>
        <p:txBody>
          <a:bodyPr>
            <a:normAutofit lnSpcReduction="10000"/>
          </a:bodyPr>
          <a:lstStyle/>
          <a:p>
            <a:pPr lvl="0" fontAlgn="base"/>
            <a:r>
              <a:rPr lang="en-US" dirty="0" smtClean="0"/>
              <a:t>System initialization.</a:t>
            </a:r>
            <a:endParaRPr lang="en-US" dirty="0"/>
          </a:p>
          <a:p>
            <a:pPr lvl="0" fontAlgn="base"/>
            <a:r>
              <a:rPr lang="en-US" dirty="0"/>
              <a:t>System </a:t>
            </a:r>
            <a:r>
              <a:rPr lang="en-US" dirty="0" smtClean="0"/>
              <a:t>need to be reinitialized when water pressure changes.</a:t>
            </a:r>
            <a:endParaRPr lang="en-US" dirty="0"/>
          </a:p>
          <a:p>
            <a:pPr lvl="0" fontAlgn="base"/>
            <a:r>
              <a:rPr lang="en-US" dirty="0" smtClean="0"/>
              <a:t>Sudden Large </a:t>
            </a:r>
            <a:r>
              <a:rPr lang="en-US" dirty="0"/>
              <a:t>changes in the water source temperatures will cause high error rate and the system will take long time to readapt.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94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Thermal Equilibrium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276350"/>
                <a:ext cx="8915400" cy="350520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400" dirty="0" smtClean="0"/>
                  <a:t>Heat </a:t>
                </a:r>
                <a:r>
                  <a:rPr lang="en-US" sz="2400" dirty="0"/>
                  <a:t>energy flows from </a:t>
                </a:r>
                <a:r>
                  <a:rPr lang="en-US" sz="2400" dirty="0" smtClean="0"/>
                  <a:t>the substance with higher </a:t>
                </a:r>
                <a:r>
                  <a:rPr lang="en-US" sz="2400" dirty="0"/>
                  <a:t>temperature </a:t>
                </a:r>
                <a:r>
                  <a:rPr lang="en-US" sz="2400" dirty="0" smtClean="0"/>
                  <a:t>to the substance  with a lower one.</a:t>
                </a:r>
              </a:p>
              <a:p>
                <a:pPr marL="439573" lvl="1" indent="0">
                  <a:buNone/>
                </a:pPr>
                <a:endParaRPr lang="en-US" sz="2300" b="1" dirty="0"/>
              </a:p>
              <a:p>
                <a:r>
                  <a:rPr lang="en-US" sz="2400" b="1" dirty="0"/>
                  <a:t>Thermal </a:t>
                </a:r>
                <a:r>
                  <a:rPr lang="en-US" sz="2400" b="1" dirty="0" smtClean="0"/>
                  <a:t>Equilibrium is </a:t>
                </a:r>
                <a:r>
                  <a:rPr lang="en-US" sz="2400" dirty="0"/>
                  <a:t>t</a:t>
                </a:r>
                <a:r>
                  <a:rPr lang="en-US" sz="2400" dirty="0" smtClean="0"/>
                  <a:t>he state when the two mixed substances temperatures are equalized.</a:t>
                </a:r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 marL="0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300" b="1">
                          <a:latin typeface="Cambria Math"/>
                        </a:rPr>
                        <m:t>∆</m:t>
                      </m:r>
                      <m:sSub>
                        <m:sSubPr>
                          <m:ctrlPr>
                            <a:rPr lang="en-US" sz="23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300" b="1" i="1">
                              <a:latin typeface="Cambria Math"/>
                            </a:rPr>
                            <m:t>𝑯</m:t>
                          </m:r>
                        </m:e>
                        <m:sub>
                          <m:r>
                            <a:rPr lang="en-US" sz="2300" b="1" i="1" smtClean="0">
                              <a:latin typeface="Cambria Math"/>
                            </a:rPr>
                            <m:t>𝒄𝒐𝒍𝒅</m:t>
                          </m:r>
                          <m:r>
                            <a:rPr lang="en-US" sz="23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300" b="1" i="1" smtClean="0">
                              <a:latin typeface="Cambria Math"/>
                            </a:rPr>
                            <m:t>𝒘𝒂𝒕𝒆𝒓</m:t>
                          </m:r>
                        </m:sub>
                      </m:sSub>
                      <m:r>
                        <a:rPr lang="en-US" sz="2300" b="1">
                          <a:latin typeface="Cambria Math"/>
                        </a:rPr>
                        <m:t>=</m:t>
                      </m:r>
                      <m:r>
                        <a:rPr lang="en-US" sz="2300" b="1" smtClean="0">
                          <a:latin typeface="Cambria Math"/>
                        </a:rPr>
                        <m:t> </m:t>
                      </m:r>
                      <m:r>
                        <a:rPr lang="en-US" sz="2300" b="1" i="1">
                          <a:latin typeface="Cambria Math"/>
                        </a:rPr>
                        <m:t>−</m:t>
                      </m:r>
                      <m:r>
                        <a:rPr lang="en-US" sz="2300" b="1">
                          <a:latin typeface="Cambria Math"/>
                        </a:rPr>
                        <m:t>∆</m:t>
                      </m:r>
                      <m:sSub>
                        <m:sSubPr>
                          <m:ctrlPr>
                            <a:rPr lang="en-US" sz="23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300" b="1" i="1">
                              <a:latin typeface="Cambria Math"/>
                            </a:rPr>
                            <m:t>𝑯</m:t>
                          </m:r>
                        </m:e>
                        <m:sub>
                          <m:r>
                            <a:rPr lang="en-US" sz="2300" b="1" i="1" smtClean="0">
                              <a:latin typeface="Cambria Math"/>
                            </a:rPr>
                            <m:t>𝒉𝒐𝒕</m:t>
                          </m:r>
                          <m:r>
                            <a:rPr lang="en-US" sz="23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300" b="1" i="1" smtClean="0">
                              <a:latin typeface="Cambria Math"/>
                            </a:rPr>
                            <m:t>𝒘𝒂𝒕𝒆𝒓</m:t>
                          </m:r>
                        </m:sub>
                      </m:sSub>
                    </m:oMath>
                  </m:oMathPara>
                </a14:m>
                <a:endParaRPr lang="en-US" sz="2300" b="1" dirty="0" smtClean="0"/>
              </a:p>
              <a:p>
                <a:pPr marL="0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𝑐𝑜𝑙𝑑</m:t>
                          </m:r>
                          <m:r>
                            <a:rPr lang="en-US" sz="2400">
                              <a:latin typeface="Cambria Math"/>
                            </a:rPr>
                            <m:t> </m:t>
                          </m:r>
                          <m:r>
                            <a:rPr lang="en-US" sz="2400" i="1">
                              <a:latin typeface="Cambria Math"/>
                            </a:rPr>
                            <m:t>𝑤𝑎𝑡𝑒𝑟</m:t>
                          </m:r>
                        </m:sub>
                      </m:sSub>
                      <m:r>
                        <a:rPr lang="en-US" sz="2400">
                          <a:latin typeface="Cambria Math"/>
                        </a:rPr>
                        <m:t>×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𝑤𝑎𝑡𝑒𝑟</m:t>
                          </m:r>
                        </m:sub>
                      </m:sSub>
                      <m:r>
                        <a:rPr lang="en-US" sz="2400">
                          <a:latin typeface="Cambria Math"/>
                        </a:rPr>
                        <m:t>×∆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𝑐𝑜𝑙𝑑</m:t>
                          </m:r>
                          <m:r>
                            <a:rPr lang="en-US" sz="2400">
                              <a:latin typeface="Cambria Math"/>
                            </a:rPr>
                            <m:t> </m:t>
                          </m:r>
                          <m:r>
                            <a:rPr lang="en-US" sz="2400" i="1">
                              <a:latin typeface="Cambria Math"/>
                            </a:rPr>
                            <m:t>𝑤𝑎𝑡𝑒𝑟</m:t>
                          </m:r>
                        </m:sub>
                      </m:sSub>
                      <m:r>
                        <a:rPr lang="en-US" sz="2400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−</m:t>
                      </m:r>
                      <m:r>
                        <a:rPr lang="en-US" sz="2400">
                          <a:latin typeface="Cambria Math"/>
                        </a:rPr>
                        <m:t> (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h</m:t>
                          </m:r>
                          <m:r>
                            <a:rPr lang="en-US" sz="2400" i="1">
                              <a:latin typeface="Cambria Math"/>
                            </a:rPr>
                            <m:t>𝑜𝑡</m:t>
                          </m:r>
                          <m:r>
                            <a:rPr lang="en-US" sz="2400">
                              <a:latin typeface="Cambria Math"/>
                            </a:rPr>
                            <m:t> </m:t>
                          </m:r>
                          <m:r>
                            <a:rPr lang="en-US" sz="2400" i="1">
                              <a:latin typeface="Cambria Math"/>
                            </a:rPr>
                            <m:t>𝑤𝑎𝑡𝑒𝑟</m:t>
                          </m:r>
                        </m:sub>
                      </m:sSub>
                      <m:r>
                        <a:rPr lang="en-US" sz="2400">
                          <a:latin typeface="Cambria Math"/>
                        </a:rPr>
                        <m:t>×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𝑤𝑎𝑡𝑒𝑟</m:t>
                          </m:r>
                        </m:sub>
                      </m:sSub>
                      <m:r>
                        <a:rPr lang="en-US" sz="2400">
                          <a:latin typeface="Cambria Math"/>
                        </a:rPr>
                        <m:t>×∆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h</m:t>
                          </m:r>
                          <m:r>
                            <a:rPr lang="en-US" sz="2400" i="1">
                              <a:latin typeface="Cambria Math"/>
                            </a:rPr>
                            <m:t>𝑜𝑡</m:t>
                          </m:r>
                          <m:r>
                            <a:rPr lang="en-US" sz="2400">
                              <a:latin typeface="Cambria Math"/>
                            </a:rPr>
                            <m:t> </m:t>
                          </m:r>
                          <m:r>
                            <a:rPr lang="en-US" sz="2400" i="1">
                              <a:latin typeface="Cambria Math"/>
                            </a:rPr>
                            <m:t>𝑤𝑎𝑡𝑒𝑟</m:t>
                          </m:r>
                        </m:sub>
                      </m:sSub>
                      <m:r>
                        <a:rPr lang="en-US" sz="240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300" b="1" dirty="0"/>
              </a:p>
              <a:p>
                <a:pPr marL="0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3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300" b="1" i="1" smtClean="0">
                              <a:latin typeface="Cambria Math"/>
                            </a:rPr>
                            <m:t>𝑻</m:t>
                          </m:r>
                        </m:e>
                        <m:sub>
                          <m:r>
                            <a:rPr lang="en-US" sz="2300" b="1" i="1" smtClean="0">
                              <a:latin typeface="Cambria Math"/>
                            </a:rPr>
                            <m:t>𝒇</m:t>
                          </m:r>
                          <m:r>
                            <a:rPr lang="en-US" sz="2300" b="1" i="1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23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3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300" b="1" i="1">
                              <a:latin typeface="Cambria Math"/>
                            </a:rPr>
                            <m:t>𝑻</m:t>
                          </m:r>
                        </m:e>
                        <m:sub>
                          <m:r>
                            <a:rPr lang="en-US" sz="2300" b="1" i="1">
                              <a:latin typeface="Cambria Math"/>
                            </a:rPr>
                            <m:t>𝒇</m:t>
                          </m:r>
                          <m:r>
                            <a:rPr lang="en-US" sz="23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23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276350"/>
                <a:ext cx="8915400" cy="3505200"/>
              </a:xfrm>
              <a:blipFill rotWithShape="1">
                <a:blip r:embed="rId3"/>
                <a:stretch>
                  <a:fillRect l="-820" t="-1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412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Results – </a:t>
            </a:r>
            <a:r>
              <a:rPr lang="en-US" sz="3200" b="1" dirty="0" smtClean="0"/>
              <a:t>PID </a:t>
            </a:r>
            <a:r>
              <a:rPr lang="en-US" sz="3200" b="1" dirty="0"/>
              <a:t>Controller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Advantages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 fontAlgn="base"/>
            <a:r>
              <a:rPr lang="en-US" dirty="0"/>
              <a:t>No </a:t>
            </a:r>
            <a:r>
              <a:rPr lang="en-US" dirty="0" smtClean="0"/>
              <a:t>system initialization </a:t>
            </a:r>
            <a:r>
              <a:rPr lang="en-US" dirty="0"/>
              <a:t>state.</a:t>
            </a:r>
          </a:p>
          <a:p>
            <a:pPr lvl="0" fontAlgn="base"/>
            <a:r>
              <a:rPr lang="en-US" dirty="0" smtClean="0"/>
              <a:t>very adaptable</a:t>
            </a:r>
          </a:p>
          <a:p>
            <a:pPr lvl="1" fontAlgn="base"/>
            <a:r>
              <a:rPr lang="en-US" dirty="0" smtClean="0"/>
              <a:t>that </a:t>
            </a:r>
            <a:r>
              <a:rPr lang="en-US" dirty="0"/>
              <a:t>means sudden changes in water pressure or water temperatures can be tolerated quickly.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Disadvantages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en-US" dirty="0" smtClean="0"/>
              <a:t>a little slower </a:t>
            </a:r>
            <a:r>
              <a:rPr lang="en-US" dirty="0"/>
              <a:t>than the first controller </a:t>
            </a:r>
            <a:endParaRPr lang="en-US" dirty="0" smtClean="0"/>
          </a:p>
          <a:p>
            <a:pPr lvl="1"/>
            <a:r>
              <a:rPr lang="en-US" dirty="0" smtClean="0"/>
              <a:t>it needs up to 40 </a:t>
            </a:r>
            <a:r>
              <a:rPr lang="en-US" dirty="0"/>
              <a:t>seconds to reach the desired temp.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7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PID Responses</a:t>
            </a:r>
            <a:endParaRPr lang="en-US" sz="32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31</a:t>
            </a:fld>
            <a:endParaRPr lang="en-US"/>
          </a:p>
        </p:txBody>
      </p:sp>
      <p:pic>
        <p:nvPicPr>
          <p:cNvPr id="10" name="Content Placeholder 9" descr="C:\Users\Ibrahim\Desktop\12-2-2014 12-32-49 PM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8601" y="1371600"/>
            <a:ext cx="8686800" cy="3200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370121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Results DC-Pump</a:t>
            </a:r>
            <a:endParaRPr lang="en-US" sz="3200" b="1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poor </a:t>
            </a:r>
            <a:r>
              <a:rPr lang="en-US" sz="2800" dirty="0"/>
              <a:t>results from this controller. </a:t>
            </a:r>
            <a:endParaRPr lang="en-US" sz="2800" dirty="0" smtClean="0"/>
          </a:p>
          <a:p>
            <a:r>
              <a:rPr lang="en-US" sz="2800" dirty="0" smtClean="0"/>
              <a:t>reasons :</a:t>
            </a:r>
          </a:p>
          <a:p>
            <a:pPr lvl="1"/>
            <a:r>
              <a:rPr lang="en-US" sz="2800" dirty="0" smtClean="0"/>
              <a:t>hen </a:t>
            </a:r>
            <a:r>
              <a:rPr lang="en-US" sz="2800" dirty="0"/>
              <a:t>the pump is </a:t>
            </a:r>
            <a:r>
              <a:rPr lang="en-US" sz="2800" dirty="0" smtClean="0"/>
              <a:t>off, the </a:t>
            </a:r>
            <a:r>
              <a:rPr lang="en-US" sz="2800" dirty="0"/>
              <a:t>water flow is not zero. </a:t>
            </a:r>
            <a:endParaRPr lang="en-US" sz="2800" dirty="0" smtClean="0"/>
          </a:p>
          <a:p>
            <a:pPr lvl="1"/>
            <a:r>
              <a:rPr lang="en-US" sz="2800" dirty="0" smtClean="0"/>
              <a:t>two </a:t>
            </a:r>
            <a:r>
              <a:rPr lang="en-US" sz="2800" dirty="0"/>
              <a:t>different </a:t>
            </a:r>
            <a:r>
              <a:rPr lang="en-US" sz="2800" dirty="0" smtClean="0"/>
              <a:t>dc </a:t>
            </a:r>
            <a:r>
              <a:rPr lang="en-US" sz="2800" dirty="0"/>
              <a:t>pumps which have different speed response at the same duty cycle</a:t>
            </a:r>
            <a:r>
              <a:rPr lang="en-US" sz="2800" dirty="0" smtClean="0"/>
              <a:t>.</a:t>
            </a:r>
          </a:p>
          <a:p>
            <a:r>
              <a:rPr lang="en-US" sz="3200" dirty="0" smtClean="0"/>
              <a:t>A Disadvantage of using DC pumps:</a:t>
            </a:r>
          </a:p>
          <a:p>
            <a:pPr lvl="1"/>
            <a:r>
              <a:rPr lang="en-US" sz="2800" dirty="0" smtClean="0"/>
              <a:t>Needs high </a:t>
            </a:r>
            <a:r>
              <a:rPr lang="en-US" sz="2800" dirty="0"/>
              <a:t>current supply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85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Results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733800"/>
          </a:xfrm>
        </p:spPr>
        <p:txBody>
          <a:bodyPr>
            <a:normAutofit lnSpcReduction="10000"/>
          </a:bodyPr>
          <a:lstStyle/>
          <a:p>
            <a:endParaRPr lang="en-US" sz="2400" dirty="0" smtClean="0"/>
          </a:p>
          <a:p>
            <a:r>
              <a:rPr lang="en-US" sz="2400" dirty="0" smtClean="0"/>
              <a:t>We </a:t>
            </a:r>
            <a:r>
              <a:rPr lang="en-US" sz="2400" dirty="0"/>
              <a:t>were able to achieve a 2% error rate of the range between the two sources temperature </a:t>
            </a:r>
            <a:endParaRPr lang="en-US" sz="2400" dirty="0" smtClean="0"/>
          </a:p>
          <a:p>
            <a:pPr lvl="1"/>
            <a:r>
              <a:rPr lang="en-US" sz="1800" dirty="0" smtClean="0"/>
              <a:t>( 60 - 20 ) </a:t>
            </a:r>
            <a:r>
              <a:rPr lang="en-US" sz="1800" dirty="0" smtClean="0">
                <a:sym typeface="Wingdings" pitchFamily="2" charset="2"/>
              </a:rPr>
              <a:t> </a:t>
            </a:r>
            <a:r>
              <a:rPr lang="en-US" sz="1800" dirty="0" smtClean="0"/>
              <a:t>±</a:t>
            </a:r>
            <a:r>
              <a:rPr lang="en-US" sz="1800" dirty="0"/>
              <a:t>0.8 </a:t>
            </a:r>
            <a:r>
              <a:rPr lang="en-US" sz="1800" dirty="0" smtClean="0"/>
              <a:t>degree</a:t>
            </a:r>
          </a:p>
          <a:p>
            <a:pPr lvl="1"/>
            <a:endParaRPr lang="en-US" sz="1600" dirty="0" smtClean="0"/>
          </a:p>
          <a:p>
            <a:r>
              <a:rPr lang="en-US" sz="2400" dirty="0" smtClean="0"/>
              <a:t> </a:t>
            </a:r>
            <a:r>
              <a:rPr lang="en-US" sz="2400" dirty="0"/>
              <a:t>W</a:t>
            </a:r>
            <a:r>
              <a:rPr lang="en-US" sz="2400" dirty="0" smtClean="0"/>
              <a:t>e </a:t>
            </a:r>
            <a:r>
              <a:rPr lang="en-US" sz="2400" dirty="0"/>
              <a:t>could not minimize the error rate because of: </a:t>
            </a:r>
          </a:p>
          <a:p>
            <a:pPr lvl="1"/>
            <a:r>
              <a:rPr lang="en-US" sz="1800" dirty="0" smtClean="0"/>
              <a:t>The manually isolated thermometer. </a:t>
            </a:r>
            <a:endParaRPr lang="en-US" sz="1800" dirty="0"/>
          </a:p>
          <a:p>
            <a:pPr lvl="1"/>
            <a:r>
              <a:rPr lang="en-US" sz="1800" dirty="0"/>
              <a:t>T</a:t>
            </a:r>
            <a:r>
              <a:rPr lang="en-US" sz="1800" dirty="0" smtClean="0"/>
              <a:t>he </a:t>
            </a:r>
            <a:r>
              <a:rPr lang="en-US" sz="1800" dirty="0"/>
              <a:t>stepper motors have small range of steps between fully open and fully </a:t>
            </a:r>
            <a:r>
              <a:rPr lang="en-US" sz="1800" dirty="0" smtClean="0"/>
              <a:t>closed.</a:t>
            </a:r>
          </a:p>
          <a:p>
            <a:pPr lvl="1"/>
            <a:endParaRPr lang="en-US" sz="1600" dirty="0" smtClean="0"/>
          </a:p>
          <a:p>
            <a:r>
              <a:rPr lang="en-US" sz="2400" dirty="0" smtClean="0"/>
              <a:t>Can’t obtain Max </a:t>
            </a:r>
            <a:r>
              <a:rPr lang="en-US" sz="2400" dirty="0"/>
              <a:t>hot </a:t>
            </a:r>
            <a:r>
              <a:rPr lang="en-US" sz="2400" dirty="0" smtClean="0"/>
              <a:t>temperature edge.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59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600" dirty="0"/>
              <a:t>Thank you</a:t>
            </a:r>
          </a:p>
          <a:p>
            <a:pPr marL="0" indent="0" algn="ctr">
              <a:buNone/>
            </a:pPr>
            <a:r>
              <a:rPr lang="en-US" sz="4600" dirty="0"/>
              <a:t>Any Question 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31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Thermal </a:t>
            </a:r>
            <a:r>
              <a:rPr lang="en-US" sz="3200" b="1" dirty="0" smtClean="0"/>
              <a:t>Equilibrium Cont.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en-US" sz="2700" b="1" dirty="0" smtClean="0"/>
              </a:p>
              <a:p>
                <a:r>
                  <a:rPr lang="en-US" sz="2400" dirty="0"/>
                  <a:t>Relationship between mixing </a:t>
                </a:r>
                <a:r>
                  <a:rPr lang="en-US" sz="2400" dirty="0" smtClean="0"/>
                  <a:t>ratio and the </a:t>
                </a:r>
                <a:r>
                  <a:rPr lang="en-US" sz="2400" dirty="0"/>
                  <a:t>final temperature of the </a:t>
                </a:r>
                <a:r>
                  <a:rPr lang="en-US" sz="2400" dirty="0" smtClean="0"/>
                  <a:t>mixture</a:t>
                </a:r>
              </a:p>
              <a:p>
                <a:pPr marL="439573" lvl="1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/>
                                </a:rPr>
                                <m:t>𝒄𝒐𝒍𝒅</m:t>
                              </m:r>
                              <m:r>
                                <a:rPr lang="en-US" sz="2400" b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𝒘𝒂𝒕𝒆𝒓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sz="2400" b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𝒉𝒐𝒕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𝒘𝒂𝒕𝒆𝒓</m:t>
                              </m:r>
                            </m:sub>
                          </m:sSub>
                        </m:den>
                      </m:f>
                      <m:r>
                        <a:rPr lang="en-US" sz="2400" b="1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𝒉𝒐𝒕</m:t>
                                  </m:r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𝒘𝒂𝒕𝒆𝒓</m:t>
                                  </m:r>
                                </m:sub>
                              </m:sSub>
                              <m:r>
                                <a:rPr lang="en-US" sz="2400" b="1" i="1">
                                  <a:latin typeface="Cambria Math"/>
                                </a:rPr>
                                <m:t>− 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/>
                                </a:rPr>
                                <m:t>𝒇𝒊𝒏𝒂𝒍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/>
                                </a:rPr>
                                <m:t>𝒇𝒊𝒏𝒂𝒍</m:t>
                              </m:r>
                            </m:sub>
                          </m:sSub>
                          <m:r>
                            <a:rPr lang="en-US" sz="2400" b="1" i="1">
                              <a:latin typeface="Cambria Math"/>
                            </a:rPr>
                            <m:t>−</m:t>
                          </m:r>
                          <m:r>
                            <a:rPr lang="en-US" sz="2400" b="1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/>
                                </a:rPr>
                                <m:t>𝒄𝒐𝒍𝒅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𝒘𝒂𝒕𝒆𝒓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b="1" dirty="0" smtClean="0"/>
              </a:p>
              <a:p>
                <a:pPr marL="439573" lvl="1" indent="0">
                  <a:buNone/>
                </a:pPr>
                <a:endParaRPr lang="en-US" sz="2900" dirty="0"/>
              </a:p>
              <a:p>
                <a:r>
                  <a:rPr lang="en-US" sz="2400" dirty="0"/>
                  <a:t>Q is the volumetric flow rate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90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Flow Rate Controlling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400" dirty="0" smtClean="0"/>
                  <a:t>The </a:t>
                </a:r>
                <a:r>
                  <a:rPr lang="en-US" sz="2400" dirty="0"/>
                  <a:t>volumetric flow rate of water </a:t>
                </a:r>
                <a:r>
                  <a:rPr lang="en-US" sz="2400" dirty="0" smtClean="0"/>
                  <a:t>flows </a:t>
                </a:r>
                <a:r>
                  <a:rPr lang="en-US" sz="2400" dirty="0"/>
                  <a:t>in a pipe depends </a:t>
                </a:r>
                <a:r>
                  <a:rPr lang="en-US" sz="2400" dirty="0" smtClean="0"/>
                  <a:t>on</a:t>
                </a:r>
                <a:r>
                  <a:rPr lang="en-US" sz="2800" dirty="0" smtClean="0"/>
                  <a:t>:</a:t>
                </a:r>
                <a:endParaRPr lang="en-US" dirty="0"/>
              </a:p>
              <a:p>
                <a:pPr lvl="1" fontAlgn="base"/>
                <a:r>
                  <a:rPr lang="en-US" sz="2400" dirty="0"/>
                  <a:t>The flow velocity.</a:t>
                </a:r>
              </a:p>
              <a:p>
                <a:pPr lvl="1" fontAlgn="base"/>
                <a:r>
                  <a:rPr lang="en-US" sz="2400" dirty="0"/>
                  <a:t>The cross-sectional area of the pipe</a:t>
                </a:r>
                <a:r>
                  <a:rPr lang="en-US" sz="2400" dirty="0" smtClean="0"/>
                  <a:t>.</a:t>
                </a:r>
              </a:p>
              <a:p>
                <a:pPr marL="439573" lvl="1" indent="0" fontAlgn="base">
                  <a:buNone/>
                </a:pPr>
                <a:endParaRPr lang="en-US" sz="2800" b="1" i="1" dirty="0" smtClean="0"/>
              </a:p>
              <a:p>
                <a:pPr marL="439573" lvl="1" indent="0" fontAlgn="base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800" b="1" i="1">
                          <a:latin typeface="Cambria Math"/>
                        </a:rPr>
                        <m:t>𝑸</m:t>
                      </m:r>
                      <m:r>
                        <a:rPr lang="en-US" sz="2800" b="1" i="1">
                          <a:latin typeface="Cambria Math"/>
                        </a:rPr>
                        <m:t>=</m:t>
                      </m:r>
                      <m:r>
                        <a:rPr lang="en-US" sz="2800" b="1" i="1">
                          <a:latin typeface="Cambria Math"/>
                        </a:rPr>
                        <m:t>𝒗</m:t>
                      </m:r>
                      <m:r>
                        <a:rPr lang="en-US" sz="2800" b="1" i="1">
                          <a:latin typeface="Cambria Math"/>
                        </a:rPr>
                        <m:t>×</m:t>
                      </m:r>
                      <m:r>
                        <a:rPr lang="en-US" sz="2800" b="1" i="1">
                          <a:latin typeface="Cambria Math"/>
                        </a:rPr>
                        <m:t>𝑨</m:t>
                      </m:r>
                    </m:oMath>
                  </m:oMathPara>
                </a14:m>
                <a:endParaRPr lang="en-US" sz="2400" dirty="0"/>
              </a:p>
              <a:p>
                <a:pPr marL="439573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037" t="-14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98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Controlling the </a:t>
            </a:r>
            <a:r>
              <a:rPr lang="en-US" sz="3200" b="1" dirty="0"/>
              <a:t>cross-sectional </a:t>
            </a:r>
            <a:r>
              <a:rPr lang="en-US" sz="3200" b="1" dirty="0" smtClean="0"/>
              <a:t>Area</a:t>
            </a:r>
            <a:endParaRPr lang="en-US" sz="3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6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200150"/>
            <a:ext cx="8229600" cy="3486150"/>
          </a:xfrm>
          <a:prstGeom prst="rect">
            <a:avLst/>
          </a:prstGeom>
        </p:spPr>
        <p:txBody>
          <a:bodyPr vert="horz" lIns="87915" tIns="43957" rIns="87915" bIns="43957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A small </a:t>
            </a:r>
            <a:r>
              <a:rPr lang="en-US" sz="2800" dirty="0"/>
              <a:t>¼” </a:t>
            </a:r>
            <a:r>
              <a:rPr lang="en-US" sz="2800" dirty="0" smtClean="0"/>
              <a:t>valve tied to </a:t>
            </a:r>
            <a:r>
              <a:rPr lang="en-US" sz="2800" dirty="0"/>
              <a:t>a stepper </a:t>
            </a:r>
            <a:r>
              <a:rPr lang="en-US" sz="2800" dirty="0" smtClean="0"/>
              <a:t>motor:</a:t>
            </a:r>
          </a:p>
          <a:p>
            <a:pPr lvl="1"/>
            <a:r>
              <a:rPr lang="en-US" sz="2400" dirty="0"/>
              <a:t>Open , Close</a:t>
            </a:r>
          </a:p>
          <a:p>
            <a:pPr lvl="1"/>
            <a:r>
              <a:rPr lang="en-US" sz="2400" dirty="0"/>
              <a:t>MAX , MIN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pic>
        <p:nvPicPr>
          <p:cNvPr id="10" name="Picture 9" descr="C:\Users\Ibrahim\Desktop\New folder (2)\20141202_114340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35033" y="1839516"/>
            <a:ext cx="5175567" cy="28467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 descr="https://fbcdn-sphotos-h-a.akamaihd.net/hphotos-ak-xpf1/v/t34.0-12/10705100_625535597559966_1140941192_n.jpg?oh=6e514c638a470ba9e368c7ff8084da90&amp;oe=5472C56E&amp;__gda__=1416793598_acddd195ac1f4c17109f2b500364728b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92164" y="2401864"/>
            <a:ext cx="1784713" cy="27841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720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Stepper driving circuit</a:t>
            </a:r>
            <a:endParaRPr 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7</a:t>
            </a:fld>
            <a:endParaRPr lang="en-US"/>
          </a:p>
        </p:txBody>
      </p:sp>
      <p:sp>
        <p:nvSpPr>
          <p:cNvPr id="7" name="Content Placeholder 6"/>
          <p:cNvSpPr txBox="1">
            <a:spLocks/>
          </p:cNvSpPr>
          <p:nvPr/>
        </p:nvSpPr>
        <p:spPr>
          <a:xfrm>
            <a:off x="457200" y="1200151"/>
            <a:ext cx="8229600" cy="3394473"/>
          </a:xfrm>
          <a:prstGeom prst="rect">
            <a:avLst/>
          </a:prstGeom>
        </p:spPr>
        <p:txBody>
          <a:bodyPr vert="horz" lIns="87915" tIns="43957" rIns="87915" bIns="43957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486150"/>
          </a:xfrm>
        </p:spPr>
        <p:txBody>
          <a:bodyPr>
            <a:normAutofit/>
          </a:bodyPr>
          <a:lstStyle/>
          <a:p>
            <a:r>
              <a:rPr lang="en-US" dirty="0"/>
              <a:t>0.25 </a:t>
            </a:r>
            <a:r>
              <a:rPr lang="en-US" dirty="0" smtClean="0"/>
              <a:t>A</a:t>
            </a:r>
          </a:p>
          <a:p>
            <a:r>
              <a:rPr lang="en-US" dirty="0" smtClean="0"/>
              <a:t>Interfacing circuit:</a:t>
            </a:r>
          </a:p>
          <a:p>
            <a:pPr marL="384627" lvl="1" indent="0">
              <a:buNone/>
            </a:pPr>
            <a:r>
              <a:rPr lang="en-US" dirty="0" smtClean="0"/>
              <a:t>the L297 </a:t>
            </a:r>
            <a:r>
              <a:rPr lang="en-US" dirty="0"/>
              <a:t>Stepper Motor Controller </a:t>
            </a:r>
            <a:r>
              <a:rPr lang="en-US" dirty="0" smtClean="0"/>
              <a:t>IC.</a:t>
            </a:r>
          </a:p>
          <a:p>
            <a:pPr marL="384627" lvl="1" indent="0">
              <a:buNone/>
            </a:pPr>
            <a:r>
              <a:rPr lang="en-US" dirty="0" smtClean="0"/>
              <a:t>the L298 </a:t>
            </a:r>
            <a:r>
              <a:rPr lang="en-US" dirty="0"/>
              <a:t>H-Bridge IC. </a:t>
            </a:r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760464"/>
            <a:ext cx="4038600" cy="22496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492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Stepper Software Interface</a:t>
            </a:r>
            <a:endParaRPr 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8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00151"/>
            <a:ext cx="8305800" cy="33944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chemeClr val="tx1"/>
                </a:solidFill>
              </a:rPr>
              <a:t>Functions: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void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initialize_stepper_driver</a:t>
            </a:r>
            <a:r>
              <a:rPr lang="en-US" sz="2400" dirty="0" smtClean="0">
                <a:solidFill>
                  <a:schemeClr val="tx1"/>
                </a:solidFill>
              </a:rPr>
              <a:t>()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accent1"/>
                </a:solidFill>
              </a:rPr>
              <a:t>void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close_stepper</a:t>
            </a:r>
            <a:r>
              <a:rPr lang="en-US" sz="2400" dirty="0">
                <a:solidFill>
                  <a:schemeClr val="tx1"/>
                </a:solidFill>
              </a:rPr>
              <a:t>(</a:t>
            </a:r>
            <a:r>
              <a:rPr lang="en-US" sz="2400" dirty="0">
                <a:solidFill>
                  <a:schemeClr val="accent1"/>
                </a:solidFill>
              </a:rPr>
              <a:t>int1</a:t>
            </a:r>
            <a:r>
              <a:rPr lang="en-US" sz="2400" dirty="0">
                <a:solidFill>
                  <a:schemeClr val="tx1"/>
                </a:solidFill>
              </a:rPr>
              <a:t> STEPPER_ID</a:t>
            </a:r>
            <a:r>
              <a:rPr lang="en-US" sz="2400" dirty="0" smtClean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accent1"/>
                </a:solidFill>
              </a:rPr>
              <a:t>void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open_stepper</a:t>
            </a:r>
            <a:r>
              <a:rPr lang="en-US" sz="2400" dirty="0">
                <a:solidFill>
                  <a:schemeClr val="tx1"/>
                </a:solidFill>
              </a:rPr>
              <a:t>(</a:t>
            </a:r>
            <a:r>
              <a:rPr lang="en-US" sz="2400" dirty="0">
                <a:solidFill>
                  <a:schemeClr val="accent1"/>
                </a:solidFill>
              </a:rPr>
              <a:t>int1</a:t>
            </a:r>
            <a:r>
              <a:rPr lang="en-US" sz="2400" dirty="0">
                <a:solidFill>
                  <a:schemeClr val="tx1"/>
                </a:solidFill>
              </a:rPr>
              <a:t> STEPPER_ID</a:t>
            </a:r>
            <a:r>
              <a:rPr lang="en-US" sz="2400" dirty="0" smtClean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accent1"/>
                </a:solidFill>
              </a:rPr>
              <a:t>void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rotate_stepper</a:t>
            </a:r>
            <a:r>
              <a:rPr lang="en-US" sz="2400" dirty="0">
                <a:solidFill>
                  <a:schemeClr val="tx1"/>
                </a:solidFill>
              </a:rPr>
              <a:t>(</a:t>
            </a:r>
            <a:r>
              <a:rPr lang="en-US" sz="2400" dirty="0">
                <a:solidFill>
                  <a:schemeClr val="accent1"/>
                </a:solidFill>
              </a:rPr>
              <a:t>int1</a:t>
            </a:r>
            <a:r>
              <a:rPr lang="en-US" sz="2400" dirty="0">
                <a:solidFill>
                  <a:schemeClr val="tx1"/>
                </a:solidFill>
              </a:rPr>
              <a:t> Stepper_ID,</a:t>
            </a:r>
            <a:r>
              <a:rPr lang="en-US" sz="2400" dirty="0">
                <a:solidFill>
                  <a:schemeClr val="accent1"/>
                </a:solidFill>
              </a:rPr>
              <a:t>int1</a:t>
            </a:r>
            <a:r>
              <a:rPr lang="en-US" sz="2400" dirty="0">
                <a:solidFill>
                  <a:schemeClr val="tx1"/>
                </a:solidFill>
              </a:rPr>
              <a:t> Direction ,</a:t>
            </a:r>
            <a:r>
              <a:rPr lang="en-US" sz="2400" dirty="0" err="1">
                <a:solidFill>
                  <a:schemeClr val="accent1"/>
                </a:solidFill>
              </a:rPr>
              <a:t>int</a:t>
            </a:r>
            <a:r>
              <a:rPr lang="en-US" sz="2400" dirty="0">
                <a:solidFill>
                  <a:schemeClr val="tx1"/>
                </a:solidFill>
              </a:rPr>
              <a:t> steps</a:t>
            </a:r>
            <a:r>
              <a:rPr lang="en-US" sz="2400" dirty="0" smtClean="0">
                <a:solidFill>
                  <a:schemeClr val="tx1"/>
                </a:solidFill>
              </a:rPr>
              <a:t>)</a:t>
            </a:r>
          </a:p>
          <a:p>
            <a:pPr marL="0" indent="0" fontAlgn="t">
              <a:buNone/>
            </a:pPr>
            <a:r>
              <a:rPr lang="en-US" sz="2400" dirty="0">
                <a:solidFill>
                  <a:schemeClr val="accent1"/>
                </a:solidFill>
              </a:rPr>
              <a:t>int1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isMax</a:t>
            </a:r>
            <a:r>
              <a:rPr lang="en-US" sz="2400" dirty="0">
                <a:solidFill>
                  <a:schemeClr val="tx1"/>
                </a:solidFill>
              </a:rPr>
              <a:t>(</a:t>
            </a:r>
            <a:r>
              <a:rPr lang="en-US" sz="2400" dirty="0">
                <a:solidFill>
                  <a:schemeClr val="accent1"/>
                </a:solidFill>
              </a:rPr>
              <a:t>int1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Stepper_ID</a:t>
            </a:r>
            <a:r>
              <a:rPr lang="en-US" sz="2400" dirty="0">
                <a:solidFill>
                  <a:schemeClr val="tx1"/>
                </a:solidFill>
              </a:rPr>
              <a:t>) </a:t>
            </a:r>
          </a:p>
          <a:p>
            <a:pPr marL="0" indent="0" fontAlgn="t">
              <a:buNone/>
            </a:pPr>
            <a:r>
              <a:rPr lang="en-US" sz="2400" dirty="0">
                <a:solidFill>
                  <a:schemeClr val="accent1"/>
                </a:solidFill>
              </a:rPr>
              <a:t>int1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isMin</a:t>
            </a:r>
            <a:r>
              <a:rPr lang="en-US" sz="2400" dirty="0">
                <a:solidFill>
                  <a:schemeClr val="tx1"/>
                </a:solidFill>
              </a:rPr>
              <a:t>(</a:t>
            </a:r>
            <a:r>
              <a:rPr lang="en-US" sz="2400" dirty="0">
                <a:solidFill>
                  <a:schemeClr val="accent1"/>
                </a:solidFill>
              </a:rPr>
              <a:t>int1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Stepper_ID</a:t>
            </a:r>
            <a:r>
              <a:rPr lang="en-US" sz="2400" dirty="0">
                <a:solidFill>
                  <a:schemeClr val="tx1"/>
                </a:solidFill>
              </a:rPr>
              <a:t>) </a:t>
            </a:r>
          </a:p>
          <a:p>
            <a:endParaRPr lang="en-US" sz="3200" dirty="0">
              <a:solidFill>
                <a:schemeClr val="tx1"/>
              </a:solidFill>
            </a:endParaRPr>
          </a:p>
          <a:p>
            <a:endParaRPr lang="en-US" sz="3200" dirty="0">
              <a:solidFill>
                <a:schemeClr val="tx1"/>
              </a:solidFill>
            </a:endParaRPr>
          </a:p>
          <a:p>
            <a:endParaRPr lang="en-US" sz="3200" dirty="0">
              <a:solidFill>
                <a:schemeClr val="tx1"/>
              </a:solidFill>
            </a:endParaRPr>
          </a:p>
          <a:p>
            <a:endParaRPr lang="en-US" sz="32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74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Controlling </a:t>
            </a:r>
            <a:r>
              <a:rPr lang="en-US" sz="3200" b="1" dirty="0"/>
              <a:t>the flow velocity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</a:t>
            </a:r>
            <a:r>
              <a:rPr lang="en-US" dirty="0" smtClean="0"/>
              <a:t>se DC pumps.</a:t>
            </a:r>
          </a:p>
          <a:p>
            <a:r>
              <a:rPr lang="en-US" dirty="0" smtClean="0"/>
              <a:t>consumes </a:t>
            </a:r>
            <a:r>
              <a:rPr lang="en-US" dirty="0"/>
              <a:t>up to 3.5A DC </a:t>
            </a:r>
            <a:r>
              <a:rPr lang="en-US" dirty="0" smtClean="0"/>
              <a:t>current</a:t>
            </a:r>
          </a:p>
          <a:p>
            <a:pPr lvl="1"/>
            <a:r>
              <a:rPr lang="en-US" dirty="0" smtClean="0"/>
              <a:t>TIP122, </a:t>
            </a:r>
            <a:r>
              <a:rPr lang="en-US" dirty="0"/>
              <a:t>an NPN Darlington driver Transistor</a:t>
            </a:r>
            <a:r>
              <a:rPr lang="en-US" dirty="0" smtClean="0"/>
              <a:t>, </a:t>
            </a:r>
            <a:r>
              <a:rPr lang="en-US" dirty="0"/>
              <a:t>up to 5 A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1 </a:t>
            </a:r>
            <a:r>
              <a:rPr lang="en-US" dirty="0"/>
              <a:t>KHz </a:t>
            </a:r>
            <a:r>
              <a:rPr lang="en-US" dirty="0" smtClean="0"/>
              <a:t>square wave with PWM </a:t>
            </a:r>
            <a:r>
              <a:rPr lang="en-US" dirty="0"/>
              <a:t>techniques to change the speed of the DC motor.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090CE-BF6F-4951-B7DA-3AD75C7D0F81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 descr="C:\Users\Ibrahim\Desktop\New folder (2)\20141029_171708.jpg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924" b="89766" l="2534" r="94542">
                        <a14:backgroundMark x1="58674" y1="71345" x2="58674" y2="71345"/>
                        <a14:backgroundMark x1="17934" y1="41228" x2="17934" y2="41228"/>
                        <a14:backgroundMark x1="17934" y1="43275" x2="17934" y2="432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7112318" y="564833"/>
            <a:ext cx="2127250" cy="14166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0164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102163745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EEBD67B-F5AE-4CF4-A07B-C2797351AE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TP102163745_template</Template>
  <TotalTime>8134</TotalTime>
  <Words>1395</Words>
  <Application>Microsoft Office PowerPoint</Application>
  <PresentationFormat>On-screen Show (16:9)</PresentationFormat>
  <Paragraphs>258</Paragraphs>
  <Slides>34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TP102163745_template</vt:lpstr>
      <vt:lpstr>CorelDRAW</vt:lpstr>
      <vt:lpstr>PowerPoint Presentation</vt:lpstr>
      <vt:lpstr>Introduction</vt:lpstr>
      <vt:lpstr>Thermal Equilibrium</vt:lpstr>
      <vt:lpstr>Thermal Equilibrium Cont.</vt:lpstr>
      <vt:lpstr>Flow Rate Controlling</vt:lpstr>
      <vt:lpstr>Controlling the cross-sectional Area</vt:lpstr>
      <vt:lpstr>Stepper driving circuit</vt:lpstr>
      <vt:lpstr>Stepper Software Interface</vt:lpstr>
      <vt:lpstr>Controlling the flow velocity </vt:lpstr>
      <vt:lpstr>DC pump Software Interface</vt:lpstr>
      <vt:lpstr>Measuring the temperature</vt:lpstr>
      <vt:lpstr>DS18B20 interfacing Circuit</vt:lpstr>
      <vt:lpstr>Waterproof Temperature Sensor</vt:lpstr>
      <vt:lpstr>Flow Meter</vt:lpstr>
      <vt:lpstr>Ad-hoc controller</vt:lpstr>
      <vt:lpstr>Ad-hoc controller</vt:lpstr>
      <vt:lpstr>Ad-hoc - The initialization Process</vt:lpstr>
      <vt:lpstr>Outputting the suitable ratio</vt:lpstr>
      <vt:lpstr>The correction process</vt:lpstr>
      <vt:lpstr>PID Controller</vt:lpstr>
      <vt:lpstr>PID Controller Cont.</vt:lpstr>
      <vt:lpstr>PID Controller Cont.</vt:lpstr>
      <vt:lpstr>PID Controller Cont.</vt:lpstr>
      <vt:lpstr>PID Controller Cont.</vt:lpstr>
      <vt:lpstr>DC pumps Controller</vt:lpstr>
      <vt:lpstr>DC pumps Controller Cont.</vt:lpstr>
      <vt:lpstr>DC pumps Controller Cont.</vt:lpstr>
      <vt:lpstr>DC pumps Controller Cont.</vt:lpstr>
      <vt:lpstr>Results – Ad-hoc Controller</vt:lpstr>
      <vt:lpstr>Results – PID Controller</vt:lpstr>
      <vt:lpstr>PID Responses</vt:lpstr>
      <vt:lpstr>Results DC-Pump</vt:lpstr>
      <vt:lpstr>Results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Polymorphisim</dc:title>
  <dc:creator>Ibrahim</dc:creator>
  <cp:lastModifiedBy>Ibrahim</cp:lastModifiedBy>
  <cp:revision>194</cp:revision>
  <dcterms:created xsi:type="dcterms:W3CDTF">2012-05-22T11:35:14Z</dcterms:created>
  <dcterms:modified xsi:type="dcterms:W3CDTF">2015-01-11T15:28:47Z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TC021637469991</vt:lpwstr>
  </property>
</Properties>
</file>